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0"/>
  </p:notesMasterIdLst>
  <p:sldIdLst>
    <p:sldId id="483" r:id="rId2"/>
    <p:sldId id="453" r:id="rId3"/>
    <p:sldId id="454" r:id="rId4"/>
    <p:sldId id="455" r:id="rId5"/>
    <p:sldId id="484" r:id="rId6"/>
    <p:sldId id="456" r:id="rId7"/>
    <p:sldId id="457" r:id="rId8"/>
    <p:sldId id="485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Intro" id="{7F9C8484-4369-9344-87C8-AB0449422F28}">
          <p14:sldIdLst>
            <p14:sldId id="483"/>
          </p14:sldIdLst>
        </p14:section>
        <p14:section name="Orgs &amp; Spaces" id="{87B982B4-CBB2-C14B-980A-235021ECE9F5}">
          <p14:sldIdLst>
            <p14:sldId id="453"/>
            <p14:sldId id="454"/>
            <p14:sldId id="455"/>
            <p14:sldId id="484"/>
            <p14:sldId id="456"/>
            <p14:sldId id="457"/>
            <p14:sldId id="48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422"/>
    <a:srgbClr val="10675D"/>
    <a:srgbClr val="13988A"/>
    <a:srgbClr val="5BA829"/>
    <a:srgbClr val="3F741E"/>
    <a:srgbClr val="35611A"/>
    <a:srgbClr val="00B3AA"/>
    <a:srgbClr val="17232A"/>
    <a:srgbClr val="0C2624"/>
    <a:srgbClr val="287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87303" autoAdjust="0"/>
  </p:normalViewPr>
  <p:slideViewPr>
    <p:cSldViewPr snapToGrid="0" snapToObjects="1">
      <p:cViewPr>
        <p:scale>
          <a:sx n="100" d="100"/>
          <a:sy n="100" d="100"/>
        </p:scale>
        <p:origin x="-2064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3" d="100"/>
        <a:sy n="143" d="100"/>
      </p:scale>
      <p:origin x="0" y="3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2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6836"/>
            <a:ext cx="9789513" cy="652143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03587" y="3474212"/>
            <a:ext cx="3585926" cy="1351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Thales Avionics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DevOps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 Workshop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August 10, 2016</a:t>
            </a:r>
          </a:p>
        </p:txBody>
      </p:sp>
      <p:pic>
        <p:nvPicPr>
          <p:cNvPr id="5" name="Picture 4" descr="Pivotal_TealOnWhite_RGB-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-593"/>
            <a:ext cx="8737600" cy="19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/>
        </p:nvSpPr>
        <p:spPr>
          <a:xfrm>
            <a:off x="2064368" y="6974"/>
            <a:ext cx="7085117" cy="462294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DDDD"/>
              </a:gs>
            </a:gsLst>
            <a:lin ang="20987188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29" name="Shape 1029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2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103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016" y="1282550"/>
            <a:ext cx="1553845" cy="2071793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Shape 1031"/>
          <p:cNvSpPr/>
          <p:nvPr/>
        </p:nvSpPr>
        <p:spPr>
          <a:xfrm>
            <a:off x="244422" y="3152230"/>
            <a:ext cx="1673992" cy="62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defRPr>
                <a:solidFill>
                  <a:srgbClr val="000000"/>
                </a:solidFill>
                <a:uFillTx/>
              </a:defRPr>
            </a:lvl1pPr>
          </a:lstStyle>
          <a:p>
            <a:pPr lvl="0"/>
            <a:r>
              <a:t>Operator Concerns</a:t>
            </a:r>
          </a:p>
        </p:txBody>
      </p:sp>
      <p:grpSp>
        <p:nvGrpSpPr>
          <p:cNvPr id="1034" name="Group 1034"/>
          <p:cNvGrpSpPr/>
          <p:nvPr/>
        </p:nvGrpSpPr>
        <p:grpSpPr>
          <a:xfrm>
            <a:off x="7353540" y="2380969"/>
            <a:ext cx="1454663" cy="1914039"/>
            <a:chOff x="0" y="0"/>
            <a:chExt cx="1454662" cy="1914038"/>
          </a:xfrm>
        </p:grpSpPr>
        <p:pic>
          <p:nvPicPr>
            <p:cNvPr id="1032" name="pasted-image.png"/>
            <p:cNvPicPr/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12553" y="0"/>
              <a:ext cx="1242110" cy="1419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3" name="Shape 1033"/>
            <p:cNvSpPr/>
            <p:nvPr/>
          </p:nvSpPr>
          <p:spPr>
            <a:xfrm>
              <a:off x="0" y="1397030"/>
              <a:ext cx="1407387" cy="517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500" b="1"/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500" b="1">
                  <a:solidFill>
                    <a:srgbClr val="4D4D4D"/>
                  </a:solidFill>
                  <a:uFill>
                    <a:solidFill>
                      <a:srgbClr val="4D4D4D"/>
                    </a:solidFill>
                  </a:uFill>
                </a:rPr>
                <a:t>Monitor the platform</a:t>
              </a:r>
            </a:p>
          </p:txBody>
        </p:sp>
      </p:grpSp>
      <p:grpSp>
        <p:nvGrpSpPr>
          <p:cNvPr id="1037" name="Group 1037"/>
          <p:cNvGrpSpPr/>
          <p:nvPr/>
        </p:nvGrpSpPr>
        <p:grpSpPr>
          <a:xfrm>
            <a:off x="5308936" y="2652585"/>
            <a:ext cx="1877993" cy="1626811"/>
            <a:chOff x="0" y="0"/>
            <a:chExt cx="1877991" cy="1626809"/>
          </a:xfrm>
        </p:grpSpPr>
        <p:sp>
          <p:nvSpPr>
            <p:cNvPr id="1035" name="Shape 1035"/>
            <p:cNvSpPr/>
            <p:nvPr/>
          </p:nvSpPr>
          <p:spPr>
            <a:xfrm>
              <a:off x="0" y="1109801"/>
              <a:ext cx="1877992" cy="517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500" b="1"/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500" b="1">
                  <a:solidFill>
                    <a:srgbClr val="4D4D4D"/>
                  </a:solidFill>
                  <a:uFill>
                    <a:solidFill>
                      <a:srgbClr val="4D4D4D"/>
                    </a:solidFill>
                  </a:uFill>
                </a:rPr>
                <a:t>Handle upgrades and updates</a:t>
              </a:r>
            </a:p>
          </p:txBody>
        </p:sp>
        <p:pic>
          <p:nvPicPr>
            <p:cNvPr id="1036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0449" y="0"/>
              <a:ext cx="1529596" cy="1108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0" name="Group 1040"/>
          <p:cNvGrpSpPr/>
          <p:nvPr/>
        </p:nvGrpSpPr>
        <p:grpSpPr>
          <a:xfrm>
            <a:off x="3355680" y="497631"/>
            <a:ext cx="1529667" cy="1258473"/>
            <a:chOff x="0" y="0"/>
            <a:chExt cx="1529665" cy="1258471"/>
          </a:xfrm>
        </p:grpSpPr>
        <p:sp>
          <p:nvSpPr>
            <p:cNvPr id="1038" name="Shape 1038"/>
            <p:cNvSpPr/>
            <p:nvPr/>
          </p:nvSpPr>
          <p:spPr>
            <a:xfrm>
              <a:off x="0" y="945079"/>
              <a:ext cx="1403013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 b="1"/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4D4D4D"/>
                  </a:solidFill>
                  <a:uFill>
                    <a:solidFill>
                      <a:srgbClr val="4D4D4D"/>
                    </a:solidFill>
                  </a:uFill>
                </a:rPr>
                <a:t>Plan capacity</a:t>
              </a:r>
            </a:p>
          </p:txBody>
        </p:sp>
        <p:pic>
          <p:nvPicPr>
            <p:cNvPr id="1039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0" y="0"/>
              <a:ext cx="1529596" cy="1147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3" name="Group 1043"/>
          <p:cNvGrpSpPr/>
          <p:nvPr/>
        </p:nvGrpSpPr>
        <p:grpSpPr>
          <a:xfrm>
            <a:off x="3291027" y="2433975"/>
            <a:ext cx="1658973" cy="1808026"/>
            <a:chOff x="0" y="0"/>
            <a:chExt cx="1658971" cy="1808025"/>
          </a:xfrm>
        </p:grpSpPr>
        <p:sp>
          <p:nvSpPr>
            <p:cNvPr id="1041" name="Shape 1041"/>
            <p:cNvSpPr/>
            <p:nvPr/>
          </p:nvSpPr>
          <p:spPr>
            <a:xfrm>
              <a:off x="89225" y="1291017"/>
              <a:ext cx="1480522" cy="517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sz="1500" b="1">
                  <a:solidFill>
                    <a:srgbClr val="4D4D4D"/>
                  </a:solidFill>
                  <a:uFill>
                    <a:solidFill>
                      <a:srgbClr val="4D4D4D"/>
                    </a:solidFill>
                  </a:uFill>
                </a:rPr>
                <a:t>Manage users </a:t>
              </a:r>
            </a:p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500" b="1">
                  <a:solidFill>
                    <a:srgbClr val="4D4D4D"/>
                  </a:solidFill>
                  <a:uFill>
                    <a:solidFill>
                      <a:srgbClr val="4D4D4D"/>
                    </a:solidFill>
                  </a:uFill>
                </a:rPr>
                <a:t>and quotas</a:t>
              </a:r>
            </a:p>
          </p:txBody>
        </p:sp>
        <p:pic>
          <p:nvPicPr>
            <p:cNvPr id="1042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658972" cy="12442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6" name="Group 1046"/>
          <p:cNvGrpSpPr/>
          <p:nvPr/>
        </p:nvGrpSpPr>
        <p:grpSpPr>
          <a:xfrm>
            <a:off x="5126013" y="308508"/>
            <a:ext cx="1735839" cy="1848385"/>
            <a:chOff x="0" y="0"/>
            <a:chExt cx="1735837" cy="1848384"/>
          </a:xfrm>
        </p:grpSpPr>
        <p:sp>
          <p:nvSpPr>
            <p:cNvPr id="1044" name="Shape 1044"/>
            <p:cNvSpPr/>
            <p:nvPr/>
          </p:nvSpPr>
          <p:spPr>
            <a:xfrm>
              <a:off x="164225" y="1331376"/>
              <a:ext cx="1407388" cy="517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500" b="1"/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500" b="1">
                  <a:solidFill>
                    <a:srgbClr val="4D4D4D"/>
                  </a:solidFill>
                  <a:uFill>
                    <a:solidFill>
                      <a:srgbClr val="4D4D4D"/>
                    </a:solidFill>
                  </a:uFill>
                </a:rPr>
                <a:t>Install the platform</a:t>
              </a:r>
            </a:p>
          </p:txBody>
        </p:sp>
        <p:pic>
          <p:nvPicPr>
            <p:cNvPr id="1045" name="pasted-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735838" cy="1358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9" name="Group 1049"/>
          <p:cNvGrpSpPr/>
          <p:nvPr/>
        </p:nvGrpSpPr>
        <p:grpSpPr>
          <a:xfrm>
            <a:off x="7236216" y="206908"/>
            <a:ext cx="1553845" cy="1839919"/>
            <a:chOff x="0" y="0"/>
            <a:chExt cx="1553844" cy="1839917"/>
          </a:xfrm>
        </p:grpSpPr>
        <p:pic>
          <p:nvPicPr>
            <p:cNvPr id="1047" name="pasted-image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553845" cy="164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8" name="Shape 1048"/>
            <p:cNvSpPr/>
            <p:nvPr/>
          </p:nvSpPr>
          <p:spPr>
            <a:xfrm>
              <a:off x="73228" y="1322910"/>
              <a:ext cx="1407388" cy="5170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500" b="1"/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500" b="1">
                  <a:solidFill>
                    <a:srgbClr val="4D4D4D"/>
                  </a:solidFill>
                  <a:uFill>
                    <a:solidFill>
                      <a:srgbClr val="4D4D4D"/>
                    </a:solidFill>
                  </a:uFill>
                </a:rPr>
                <a:t>Setup High Availability</a:t>
              </a:r>
            </a:p>
          </p:txBody>
        </p:sp>
      </p:grpSp>
      <p:pic>
        <p:nvPicPr>
          <p:cNvPr id="1050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19320" y="168803"/>
            <a:ext cx="385764" cy="38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1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19320" y="2276210"/>
            <a:ext cx="385764" cy="3857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66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 animBg="1" advAuto="0"/>
      <p:bldP spid="105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3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10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0434" y="987778"/>
            <a:ext cx="3898933" cy="2924199"/>
          </a:xfrm>
          <a:prstGeom prst="rect">
            <a:avLst/>
          </a:prstGeom>
          <a:ln w="12700">
            <a:miter lim="400000"/>
          </a:ln>
        </p:spPr>
      </p:pic>
      <p:sp>
        <p:nvSpPr>
          <p:cNvPr id="1055" name="Shape 1055"/>
          <p:cNvSpPr>
            <a:spLocks noGrp="1"/>
          </p:cNvSpPr>
          <p:nvPr>
            <p:ph type="title" idx="4294967295"/>
          </p:nvPr>
        </p:nvSpPr>
        <p:spPr>
          <a:xfrm>
            <a:off x="371715" y="249538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700" dirty="0" smtClean="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Orgs, </a:t>
            </a:r>
            <a:r>
              <a:rPr sz="2700" dirty="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Spaces, Users and Quotas</a:t>
            </a:r>
          </a:p>
        </p:txBody>
      </p:sp>
      <p:pic>
        <p:nvPicPr>
          <p:cNvPr id="105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633" y="1200015"/>
            <a:ext cx="3898933" cy="28765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37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4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sp>
        <p:nvSpPr>
          <p:cNvPr id="1060" name="Shape 1060"/>
          <p:cNvSpPr>
            <a:spLocks noGrp="1"/>
          </p:cNvSpPr>
          <p:nvPr>
            <p:ph type="title" idx="4294967295"/>
          </p:nvPr>
        </p:nvSpPr>
        <p:spPr>
          <a:xfrm>
            <a:off x="366712" y="359604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Organizations</a:t>
            </a:r>
          </a:p>
        </p:txBody>
      </p:sp>
      <p:sp>
        <p:nvSpPr>
          <p:cNvPr id="1061" name="Shape 1061"/>
          <p:cNvSpPr/>
          <p:nvPr/>
        </p:nvSpPr>
        <p:spPr>
          <a:xfrm>
            <a:off x="195504" y="1539169"/>
            <a:ext cx="37160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Logical division within a 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P</a:t>
            </a:r>
            <a:r>
              <a:rPr lang="en-US"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CF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Foundation.</a:t>
            </a:r>
          </a:p>
        </p:txBody>
      </p:sp>
      <p:sp>
        <p:nvSpPr>
          <p:cNvPr id="1062" name="Shape 1062"/>
          <p:cNvSpPr/>
          <p:nvPr/>
        </p:nvSpPr>
        <p:spPr>
          <a:xfrm>
            <a:off x="195505" y="2223381"/>
            <a:ext cx="349264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Each organization has its own 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users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and</a:t>
            </a:r>
            <a:r>
              <a:rPr lang="en-US"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assigned quota</a:t>
            </a:r>
            <a:endParaRPr sz="16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195505" y="3110793"/>
            <a:ext cx="34926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User permissions / roles are specified per space within an organization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95505" y="4058221"/>
            <a:ext cx="349264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Further 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Sub</a:t>
            </a: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-divided into Spaces</a:t>
            </a:r>
          </a:p>
        </p:txBody>
      </p:sp>
      <p:pic>
        <p:nvPicPr>
          <p:cNvPr id="106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6690" y="981138"/>
            <a:ext cx="4825060" cy="35598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945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" grpId="0" animBg="1" advAuto="0"/>
      <p:bldP spid="1062" grpId="0" animBg="1" advAuto="0"/>
      <p:bldP spid="1063" grpId="0" animBg="1" advAuto="0"/>
      <p:bldP spid="106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 smtClean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5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sp>
        <p:nvSpPr>
          <p:cNvPr id="1060" name="Shape 1060"/>
          <p:cNvSpPr>
            <a:spLocks noGrp="1"/>
          </p:cNvSpPr>
          <p:nvPr>
            <p:ph type="title" idx="4294967295"/>
          </p:nvPr>
        </p:nvSpPr>
        <p:spPr>
          <a:xfrm>
            <a:off x="366712" y="92903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Roles &amp; Permissions</a:t>
            </a:r>
            <a:endParaRPr sz="3200" dirty="0">
              <a:solidFill>
                <a:srgbClr val="29756E"/>
              </a:solidFill>
              <a:uFill>
                <a:solidFill>
                  <a:srgbClr val="2C95DD"/>
                </a:solidFill>
              </a:uFill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195504" y="1539169"/>
            <a:ext cx="37160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702" y="917237"/>
            <a:ext cx="499879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Org Managers are managers or other users who need to administer the account.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Org Auditors view but cannot edit user information and org quota usage information</a:t>
            </a:r>
            <a:r>
              <a:rPr lang="en-US" sz="1700" dirty="0" smtClean="0">
                <a:solidFill>
                  <a:srgbClr val="FFFFFF"/>
                </a:solidFill>
              </a:rPr>
              <a:t>.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Space Managers are managers or other users who administer a space within an org</a:t>
            </a:r>
            <a:r>
              <a:rPr lang="en-US" sz="1700" dirty="0" smtClean="0">
                <a:solidFill>
                  <a:srgbClr val="FFFFFF"/>
                </a:solidFill>
              </a:rPr>
              <a:t>.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Space Developers are application developers or other users who manage applications and services in a space</a:t>
            </a:r>
            <a:r>
              <a:rPr lang="en-US" sz="1700" dirty="0" smtClean="0">
                <a:solidFill>
                  <a:srgbClr val="FFFFFF"/>
                </a:solidFill>
              </a:rPr>
              <a:t>.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Space Auditors view but cannot edit the space.</a:t>
            </a:r>
          </a:p>
        </p:txBody>
      </p:sp>
      <p:pic>
        <p:nvPicPr>
          <p:cNvPr id="3" name="Picture 2" descr="Screen Shot 2016-08-09 at 12.0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98" y="4996"/>
            <a:ext cx="3873501" cy="5059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504" y="4672111"/>
            <a:ext cx="499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docs.pivotal.io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pivotalcf</a:t>
            </a:r>
            <a:r>
              <a:rPr lang="en-US" dirty="0">
                <a:solidFill>
                  <a:srgbClr val="FFFFFF"/>
                </a:solidFill>
              </a:rPr>
              <a:t>/1-7/concepts/</a:t>
            </a:r>
            <a:r>
              <a:rPr lang="en-US" dirty="0" err="1">
                <a:solidFill>
                  <a:srgbClr val="FFFFFF"/>
                </a:solidFill>
              </a:rPr>
              <a:t>roles.html#roles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6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sp>
        <p:nvSpPr>
          <p:cNvPr id="1069" name="Shape 1069"/>
          <p:cNvSpPr>
            <a:spLocks noGrp="1"/>
          </p:cNvSpPr>
          <p:nvPr>
            <p:ph type="title" idx="4294967295"/>
          </p:nvPr>
        </p:nvSpPr>
        <p:spPr>
          <a:xfrm>
            <a:off x="366712" y="359604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Quotas and Plans</a:t>
            </a:r>
          </a:p>
        </p:txBody>
      </p:sp>
      <p:sp>
        <p:nvSpPr>
          <p:cNvPr id="1070" name="Shape 1070"/>
          <p:cNvSpPr/>
          <p:nvPr/>
        </p:nvSpPr>
        <p:spPr>
          <a:xfrm>
            <a:off x="195505" y="1378480"/>
            <a:ext cx="3492648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rgbClr val="FFFFFF"/>
                </a:solidFill>
              </a:rPr>
              <a:t>Different quota limits (e.g. “small”, “</a:t>
            </a:r>
            <a:r>
              <a:rPr sz="1600" dirty="0">
                <a:solidFill>
                  <a:srgbClr val="FFFFFF"/>
                </a:solidFill>
              </a:rPr>
              <a:t>enterprise</a:t>
            </a:r>
            <a:r>
              <a:rPr sz="1700" dirty="0">
                <a:solidFill>
                  <a:srgbClr val="FFFFFF"/>
                </a:solidFill>
              </a:rPr>
              <a:t>”, “default”, “runaway”) </a:t>
            </a:r>
            <a:r>
              <a:rPr lang="en-US" sz="1700" dirty="0" smtClean="0">
                <a:solidFill>
                  <a:srgbClr val="FFFFFF"/>
                </a:solidFill>
              </a:rPr>
              <a:t>must</a:t>
            </a:r>
            <a:r>
              <a:rPr sz="1700" dirty="0" smtClean="0">
                <a:solidFill>
                  <a:srgbClr val="FFFFFF"/>
                </a:solidFill>
              </a:rPr>
              <a:t> </a:t>
            </a:r>
            <a:r>
              <a:rPr sz="1700" dirty="0">
                <a:solidFill>
                  <a:srgbClr val="FFFFFF"/>
                </a:solidFill>
              </a:rPr>
              <a:t>be assigned per </a:t>
            </a:r>
            <a:r>
              <a:rPr sz="1700" dirty="0" smtClean="0">
                <a:solidFill>
                  <a:srgbClr val="FFFFFF"/>
                </a:solidFill>
              </a:rPr>
              <a:t>Organization</a:t>
            </a:r>
            <a:r>
              <a:rPr lang="en-US" sz="1700" dirty="0" smtClean="0">
                <a:solidFill>
                  <a:srgbClr val="FFFFFF"/>
                </a:solidFill>
              </a:rPr>
              <a:t>, and may be assigned per space</a:t>
            </a:r>
            <a:r>
              <a:rPr sz="1700" dirty="0" smtClean="0">
                <a:solidFill>
                  <a:srgbClr val="FFFFFF"/>
                </a:solidFill>
              </a:rPr>
              <a:t> </a:t>
            </a:r>
            <a:endParaRPr sz="1700" dirty="0">
              <a:solidFill>
                <a:srgbClr val="FFFFFF"/>
              </a:solidFill>
            </a:endParaRPr>
          </a:p>
        </p:txBody>
      </p:sp>
      <p:sp>
        <p:nvSpPr>
          <p:cNvPr id="1071" name="Shape 1071"/>
          <p:cNvSpPr/>
          <p:nvPr/>
        </p:nvSpPr>
        <p:spPr>
          <a:xfrm>
            <a:off x="220905" y="2556789"/>
            <a:ext cx="2854803" cy="196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Quota defines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6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Max 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Memory</a:t>
            </a:r>
            <a:endParaRPr lang="en-US" sz="1600" dirty="0" smtClean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App Instance Limit</a:t>
            </a:r>
            <a:endParaRPr sz="16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Total # of Services</a:t>
            </a: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Total # of 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Routes</a:t>
            </a:r>
            <a:endParaRPr lang="en-US" sz="1600" dirty="0" smtClean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Total Reserved Route Ports</a:t>
            </a: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endParaRPr sz="16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pic>
        <p:nvPicPr>
          <p:cNvPr id="107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180" y="1525545"/>
            <a:ext cx="3732287" cy="27992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27012" y="4619823"/>
            <a:ext cx="749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docs.pivotal.io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pivotalcf</a:t>
            </a:r>
            <a:r>
              <a:rPr lang="en-US" dirty="0">
                <a:solidFill>
                  <a:schemeClr val="bg1"/>
                </a:solidFill>
              </a:rPr>
              <a:t>/1-7/</a:t>
            </a:r>
            <a:r>
              <a:rPr lang="en-US" dirty="0" err="1">
                <a:solidFill>
                  <a:schemeClr val="bg1"/>
                </a:solidFill>
              </a:rPr>
              <a:t>adminguide</a:t>
            </a:r>
            <a:r>
              <a:rPr lang="en-US" dirty="0">
                <a:solidFill>
                  <a:schemeClr val="bg1"/>
                </a:solidFill>
              </a:rPr>
              <a:t>/quota-</a:t>
            </a:r>
            <a:r>
              <a:rPr lang="en-US" dirty="0" err="1">
                <a:solidFill>
                  <a:schemeClr val="bg1"/>
                </a:solidFill>
              </a:rPr>
              <a:t>plans.html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animBg="1" advAuto="0"/>
      <p:bldP spid="107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>
            <a:spLocks noGrp="1"/>
          </p:cNvSpPr>
          <p:nvPr>
            <p:ph type="sldNum" sz="quarter" idx="4294967295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7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sp>
        <p:nvSpPr>
          <p:cNvPr id="1076" name="Shape 1076"/>
          <p:cNvSpPr>
            <a:spLocks noGrp="1"/>
          </p:cNvSpPr>
          <p:nvPr>
            <p:ph type="title" idx="4294967295"/>
          </p:nvPr>
        </p:nvSpPr>
        <p:spPr>
          <a:xfrm>
            <a:off x="366712" y="359604"/>
            <a:ext cx="8410576" cy="533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</a:rPr>
              <a:t>Spaces</a:t>
            </a:r>
          </a:p>
        </p:txBody>
      </p:sp>
      <p:sp>
        <p:nvSpPr>
          <p:cNvPr id="1077" name="Shape 1077"/>
          <p:cNvSpPr/>
          <p:nvPr/>
        </p:nvSpPr>
        <p:spPr>
          <a:xfrm>
            <a:off x="195505" y="1378480"/>
            <a:ext cx="34926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Logical sub-division within an organization</a:t>
            </a:r>
          </a:p>
        </p:txBody>
      </p:sp>
      <p:sp>
        <p:nvSpPr>
          <p:cNvPr id="1078" name="Shape 1078"/>
          <p:cNvSpPr/>
          <p:nvPr/>
        </p:nvSpPr>
        <p:spPr>
          <a:xfrm>
            <a:off x="195505" y="3098859"/>
            <a:ext cx="34926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Services and Applications are created / specified per Space</a:t>
            </a:r>
          </a:p>
        </p:txBody>
      </p:sp>
      <p:sp>
        <p:nvSpPr>
          <p:cNvPr id="1079" name="Shape 1079"/>
          <p:cNvSpPr/>
          <p:nvPr/>
        </p:nvSpPr>
        <p:spPr>
          <a:xfrm>
            <a:off x="195505" y="2173753"/>
            <a:ext cx="349264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Users authorized at an organization level can have different roles per space</a:t>
            </a:r>
          </a:p>
        </p:txBody>
      </p:sp>
      <p:pic>
        <p:nvPicPr>
          <p:cNvPr id="108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9692" y="1326663"/>
            <a:ext cx="2408142" cy="2868829"/>
          </a:xfrm>
          <a:prstGeom prst="rect">
            <a:avLst/>
          </a:prstGeom>
          <a:ln w="12700">
            <a:miter lim="400000"/>
          </a:ln>
        </p:spPr>
      </p:pic>
      <p:sp>
        <p:nvSpPr>
          <p:cNvPr id="1081" name="Shape 1081"/>
          <p:cNvSpPr/>
          <p:nvPr/>
        </p:nvSpPr>
        <p:spPr>
          <a:xfrm>
            <a:off x="195505" y="3896964"/>
            <a:ext cx="34926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Same Service can have different meanings per space</a:t>
            </a:r>
          </a:p>
        </p:txBody>
      </p:sp>
    </p:spTree>
    <p:extLst>
      <p:ext uri="{BB962C8B-B14F-4D97-AF65-F5344CB8AC3E}">
        <p14:creationId xmlns:p14="http://schemas.microsoft.com/office/powerpoint/2010/main" val="40179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" grpId="0" animBg="1" advAuto="0"/>
      <p:bldP spid="1078" grpId="0" animBg="1" advAuto="0"/>
      <p:bldP spid="1079" grpId="0" animBg="1" advAuto="0"/>
      <p:bldP spid="108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549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79059</TotalTime>
  <Words>275</Words>
  <Application>Microsoft Macintosh PowerPoint</Application>
  <PresentationFormat>On-screen Show (16:9)</PresentationFormat>
  <Paragraphs>49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Pivotal_interim_040113_template_</vt:lpstr>
      <vt:lpstr>PowerPoint Presentation</vt:lpstr>
      <vt:lpstr>PowerPoint Presentation</vt:lpstr>
      <vt:lpstr>Orgs, Spaces, Users and Quotas</vt:lpstr>
      <vt:lpstr>Organizations</vt:lpstr>
      <vt:lpstr>Roles &amp; Permissions</vt:lpstr>
      <vt:lpstr>Quotas and Plans</vt:lpstr>
      <vt:lpstr>Spaces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Ravi Gadhia</cp:lastModifiedBy>
  <cp:revision>387</cp:revision>
  <dcterms:modified xsi:type="dcterms:W3CDTF">2016-08-09T18:06:06Z</dcterms:modified>
</cp:coreProperties>
</file>