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82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84" r:id="rId19"/>
    <p:sldId id="285" r:id="rId20"/>
    <p:sldId id="321" r:id="rId21"/>
    <p:sldId id="323" r:id="rId22"/>
    <p:sldId id="325" r:id="rId23"/>
    <p:sldId id="272" r:id="rId24"/>
    <p:sldId id="273" r:id="rId25"/>
    <p:sldId id="274" r:id="rId26"/>
    <p:sldId id="327" r:id="rId27"/>
    <p:sldId id="326" r:id="rId28"/>
    <p:sldId id="275" r:id="rId29"/>
    <p:sldId id="276" r:id="rId30"/>
    <p:sldId id="328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4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4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18901B95-58FE-C8D8-0999-A8783446A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455" r="-1" b="28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E8AFCD-3C1E-DB7F-E30B-1C77A0A5B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1"/>
            <a:ext cx="9317182" cy="2306732"/>
          </a:xfrm>
        </p:spPr>
        <p:txBody>
          <a:bodyPr anchor="t">
            <a:noAutofit/>
          </a:bodyPr>
          <a:lstStyle/>
          <a:p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Nonlinear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2A7BF-DE99-4510-94F0-73D0ABE32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934" y="4201721"/>
            <a:ext cx="5977716" cy="194981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Intro to Statistical and Machine Learning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Duo Yu</a:t>
            </a:r>
          </a:p>
          <a:p>
            <a:pPr algn="r"/>
            <a:r>
              <a:rPr lang="en-US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October 3, 2023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422E38-4E82-71A4-6774-948C680E7498}"/>
              </a:ext>
            </a:extLst>
          </p:cNvPr>
          <p:cNvSpPr txBox="1"/>
          <p:nvPr/>
        </p:nvSpPr>
        <p:spPr>
          <a:xfrm>
            <a:off x="541867" y="1865636"/>
            <a:ext cx="840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Bell MT" panose="02020503060305020303" pitchFamily="18" charset="0"/>
                <a:cs typeface="Arial" panose="020B0604020202020204" pitchFamily="34" charset="0"/>
              </a:rPr>
              <a:t>This lecture corresponding to textbook sections 7.1-7.5 and 7.7</a:t>
            </a:r>
          </a:p>
        </p:txBody>
      </p:sp>
    </p:spTree>
    <p:extLst>
      <p:ext uri="{BB962C8B-B14F-4D97-AF65-F5344CB8AC3E}">
        <p14:creationId xmlns:p14="http://schemas.microsoft.com/office/powerpoint/2010/main" val="4010422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157D-A996-F07E-8422-4B830294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53536"/>
            <a:ext cx="10634472" cy="1293737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Basis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C054C-D13B-DE16-BE5E-075453908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708728"/>
                <a:ext cx="10506991" cy="417086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Basis function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s</a:t>
                </a:r>
                <a:r>
                  <a:rPr lang="en-US" dirty="0">
                    <a:latin typeface="Bell MT" panose="02020503060305020303" pitchFamily="18" charset="0"/>
                  </a:rPr>
                  <a:t>: a family of functions or transformations of 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Bell MT" panose="02020503060305020303" pitchFamily="18" charset="0"/>
                  </a:rPr>
                  <a:t>Fit a linear model using basis functions: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Bell MT" panose="02020503060305020303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Polynomial and piecewise-constant regression are </a:t>
                </a:r>
                <a:r>
                  <a:rPr lang="en-US" b="0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special cases </a:t>
                </a:r>
                <a:r>
                  <a:rPr lang="en-US" b="0" dirty="0">
                    <a:latin typeface="Bell MT" panose="02020503060305020303" pitchFamily="18" charset="0"/>
                  </a:rPr>
                  <a:t>of basis function approach</a:t>
                </a:r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Polynomial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Piecewise-constant regression: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C054C-D13B-DE16-BE5E-075453908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708728"/>
                <a:ext cx="10506991" cy="4170864"/>
              </a:xfrm>
              <a:blipFill>
                <a:blip r:embed="rId2"/>
                <a:stretch>
                  <a:fillRect l="-754" t="-116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7208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157D-A996-F07E-8422-4B830294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70409"/>
            <a:ext cx="10634472" cy="2028796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Regression splines: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dirty="0">
                <a:latin typeface="Bell MT" panose="02020503060305020303" pitchFamily="18" charset="0"/>
              </a:rPr>
              <a:t>piecewise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C054C-D13B-DE16-BE5E-075453908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2499205"/>
                <a:ext cx="10947400" cy="3888385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Regression splines </a:t>
                </a:r>
                <a:r>
                  <a:rPr lang="en-US" dirty="0">
                    <a:latin typeface="Bell MT" panose="02020503060305020303" pitchFamily="18" charset="0"/>
                  </a:rPr>
                  <a:t>extend polynomial regression and piecewise constant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Piecewise polynomials fit separate polynomials over different regions of X:</a:t>
                </a:r>
                <a:endParaRPr lang="en-US" dirty="0">
                  <a:solidFill>
                    <a:srgbClr val="00B050"/>
                  </a:solidFill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B050"/>
                  </a:solidFill>
                  <a:latin typeface="Bell MT" panose="02020503060305020303" pitchFamily="18" charset="0"/>
                </a:endParaRPr>
              </a:p>
              <a:p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The points where the coefficients change are called 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knots</a:t>
                </a:r>
                <a:r>
                  <a:rPr lang="en-US" dirty="0">
                    <a:latin typeface="Bell MT" panose="02020503060305020303" pitchFamily="18" charset="0"/>
                  </a:rPr>
                  <a:t>,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dirty="0">
                    <a:latin typeface="Bell MT" panose="02020503060305020303" pitchFamily="18" charset="0"/>
                  </a:rPr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 </a:t>
                </a:r>
                <a:r>
                  <a:rPr lang="en-US" dirty="0">
                    <a:latin typeface="Bell MT" panose="02020503060305020303" pitchFamily="18" charset="0"/>
                  </a:rPr>
                  <a:t>here.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Coefficients are estimated using least squares separately on subset of observations, one subset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and another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C054C-D13B-DE16-BE5E-075453908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2499205"/>
                <a:ext cx="10947400" cy="3888385"/>
              </a:xfrm>
              <a:blipFill>
                <a:blip r:embed="rId2"/>
                <a:stretch>
                  <a:fillRect l="-724" t="-1254" r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AE1888-FE93-B6E1-F3BB-E4198AD4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856" y="3429000"/>
            <a:ext cx="7368466" cy="108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ook&#10;&#10;Description automatically generated">
            <a:extLst>
              <a:ext uri="{FF2B5EF4-FFF2-40B4-BE49-F238E27FC236}">
                <a16:creationId xmlns:a16="http://schemas.microsoft.com/office/drawing/2014/main" id="{790A466B-0D90-7EE3-D1B2-EA44E2561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81" y="534940"/>
            <a:ext cx="6437745" cy="57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4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157D-A996-F07E-8422-4B830294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07354"/>
            <a:ext cx="10634472" cy="1293737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Constraints and 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C054C-D13B-DE16-BE5E-075453908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708728"/>
                <a:ext cx="10506991" cy="417086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Constraints of 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continuity</a:t>
                </a:r>
                <a:r>
                  <a:rPr lang="en-US" dirty="0">
                    <a:latin typeface="Bell MT" panose="02020503060305020303" pitchFamily="18" charset="0"/>
                  </a:rPr>
                  <a:t> and smoothness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In general, a 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degree-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 spline </a:t>
                </a:r>
                <a:r>
                  <a:rPr lang="en-US" dirty="0">
                    <a:latin typeface="Bell MT" panose="02020503060305020303" pitchFamily="18" charset="0"/>
                  </a:rPr>
                  <a:t>is defined as a piecewise degree-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polynomial, with continuity in derivatives up to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-1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Cubic spline </a:t>
                </a:r>
                <a:r>
                  <a:rPr lang="en-US" dirty="0">
                    <a:latin typeface="Bell MT" panose="02020503060305020303" pitchFamily="18" charset="0"/>
                  </a:rPr>
                  <a:t>requires the continuity of first and second derivatives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Linear spline </a:t>
                </a:r>
                <a:r>
                  <a:rPr lang="en-US" dirty="0">
                    <a:latin typeface="Bell MT" panose="02020503060305020303" pitchFamily="18" charset="0"/>
                  </a:rPr>
                  <a:t>require continuity at each knot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5C054C-D13B-DE16-BE5E-075453908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708728"/>
                <a:ext cx="10506991" cy="4170864"/>
              </a:xfrm>
              <a:blipFill>
                <a:blip r:embed="rId2"/>
                <a:stretch>
                  <a:fillRect l="-754" t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92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0C5-A097-FFFF-3D3F-280F6D16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04274"/>
            <a:ext cx="10634472" cy="148539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Linear spline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CC47-3D8F-E0E6-E5F1-201FA368E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794934"/>
                <a:ext cx="10506991" cy="4084658"/>
              </a:xfrm>
            </p:spPr>
            <p:txBody>
              <a:bodyPr/>
              <a:lstStyle/>
              <a:p>
                <a:r>
                  <a:rPr lang="en-US" dirty="0">
                    <a:latin typeface="Bell MT" panose="02020503060305020303" pitchFamily="18" charset="0"/>
                  </a:rPr>
                  <a:t>A linear spline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knots: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    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are the knots</a:t>
                </a: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Bell MT" panose="02020503060305020303" pitchFamily="18" charset="0"/>
                  </a:rPr>
                  <a:t>Estimating a total of K+2 coefficients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CC47-3D8F-E0E6-E5F1-201FA368E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794934"/>
                <a:ext cx="10506991" cy="4084658"/>
              </a:xfrm>
              <a:blipFill>
                <a:blip r:embed="rId2"/>
                <a:stretch>
                  <a:fillRect l="-870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09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0C5-A097-FFFF-3D3F-280F6D16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04274"/>
            <a:ext cx="10634472" cy="148539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Linear spline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CC47-3D8F-E0E6-E5F1-201FA368E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794934"/>
                <a:ext cx="10506991" cy="4084658"/>
              </a:xfrm>
            </p:spPr>
            <p:txBody>
              <a:bodyPr/>
              <a:lstStyle/>
              <a:p>
                <a:r>
                  <a:rPr lang="en-US" dirty="0">
                    <a:latin typeface="Bell MT" panose="02020503060305020303" pitchFamily="18" charset="0"/>
                  </a:rPr>
                  <a:t>Suppose that the x axis is divided into intervals with knots, a, b, and c. The linear spline functions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latin typeface="Bell MT" panose="02020503060305020303" pitchFamily="18" charset="0"/>
                          </a:rPr>
                          <m:t>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&amp;0,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CC47-3D8F-E0E6-E5F1-201FA368E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794934"/>
                <a:ext cx="10506991" cy="4084658"/>
              </a:xfrm>
              <a:blipFill>
                <a:blip r:embed="rId2"/>
                <a:stretch>
                  <a:fillRect l="-870" t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99E4C5-58E9-0033-59B4-94FEB9DF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22" y="2934251"/>
            <a:ext cx="4591050" cy="3419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FB971-E088-24EC-91BE-6BF90B44B5BE}"/>
                  </a:ext>
                </a:extLst>
              </p:cNvPr>
              <p:cNvSpPr txBox="1"/>
              <p:nvPr/>
            </p:nvSpPr>
            <p:spPr>
              <a:xfrm>
                <a:off x="634442" y="3837263"/>
                <a:ext cx="4173194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4FB971-E088-24EC-91BE-6BF90B44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" y="3837263"/>
                <a:ext cx="4173194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767023-E647-7E1E-417B-1D6B84553693}"/>
                  </a:ext>
                </a:extLst>
              </p:cNvPr>
              <p:cNvSpPr txBox="1"/>
              <p:nvPr/>
            </p:nvSpPr>
            <p:spPr>
              <a:xfrm>
                <a:off x="634442" y="4549496"/>
                <a:ext cx="41874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767023-E647-7E1E-417B-1D6B84553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" y="4549496"/>
                <a:ext cx="4187428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DE245-2DE8-8A4E-5D7D-C6A9D292ACE0}"/>
                  </a:ext>
                </a:extLst>
              </p:cNvPr>
              <p:cNvSpPr txBox="1"/>
              <p:nvPr/>
            </p:nvSpPr>
            <p:spPr>
              <a:xfrm>
                <a:off x="634442" y="5261729"/>
                <a:ext cx="413645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0DE245-2DE8-8A4E-5D7D-C6A9D292A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42" y="5261729"/>
                <a:ext cx="4136453" cy="617861"/>
              </a:xfrm>
              <a:prstGeom prst="rect">
                <a:avLst/>
              </a:prstGeom>
              <a:blipFill>
                <a:blip r:embed="rId6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739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0C5-A097-FFFF-3D3F-280F6D16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04274"/>
            <a:ext cx="10634472" cy="148539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Linear spline example: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CC47-3D8F-E0E6-E5F1-201FA368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94934"/>
            <a:ext cx="10506991" cy="4084658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What does the equation of the model in each interval look like?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Case: 𝑋≤𝑎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CDFC64-BE24-426D-E9CC-22613A2BCAB7}"/>
                  </a:ext>
                </a:extLst>
              </p:cNvPr>
              <p:cNvSpPr/>
              <p:nvPr/>
            </p:nvSpPr>
            <p:spPr>
              <a:xfrm>
                <a:off x="-309983" y="2668443"/>
                <a:ext cx="7434841" cy="357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4CDFC64-BE24-426D-E9CC-22613A2BC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983" y="2668443"/>
                <a:ext cx="7434841" cy="357021"/>
              </a:xfrm>
              <a:prstGeom prst="rect">
                <a:avLst/>
              </a:prstGeom>
              <a:blipFill>
                <a:blip r:embed="rId2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C4DDD7-8680-F643-962F-7AFA699D1DA9}"/>
                  </a:ext>
                </a:extLst>
              </p:cNvPr>
              <p:cNvSpPr/>
              <p:nvPr/>
            </p:nvSpPr>
            <p:spPr>
              <a:xfrm>
                <a:off x="6373028" y="2526160"/>
                <a:ext cx="2684196" cy="641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here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C4DDD7-8680-F643-962F-7AFA699D1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28" y="2526160"/>
                <a:ext cx="2684196" cy="64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9F8AD0-6A9A-50DE-709B-C56C9E82425A}"/>
                  </a:ext>
                </a:extLst>
              </p:cNvPr>
              <p:cNvSpPr txBox="1"/>
              <p:nvPr/>
            </p:nvSpPr>
            <p:spPr>
              <a:xfrm>
                <a:off x="716689" y="3401841"/>
                <a:ext cx="36109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≤0⇒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9F8AD0-6A9A-50DE-709B-C56C9E82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89" y="3401841"/>
                <a:ext cx="3610925" cy="276999"/>
              </a:xfrm>
              <a:prstGeom prst="rect">
                <a:avLst/>
              </a:prstGeom>
              <a:blipFill>
                <a:blip r:embed="rId4"/>
                <a:stretch>
                  <a:fillRect l="-1182" r="-101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6AA1A84-062C-F36E-F576-F5FE3113F505}"/>
              </a:ext>
            </a:extLst>
          </p:cNvPr>
          <p:cNvSpPr txBox="1"/>
          <p:nvPr/>
        </p:nvSpPr>
        <p:spPr>
          <a:xfrm>
            <a:off x="643048" y="3828377"/>
            <a:ext cx="15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A119DB-8637-67E4-6F04-A06FCA4D21A4}"/>
                  </a:ext>
                </a:extLst>
              </p:cNvPr>
              <p:cNvSpPr/>
              <p:nvPr/>
            </p:nvSpPr>
            <p:spPr>
              <a:xfrm>
                <a:off x="1511406" y="3837263"/>
                <a:ext cx="8275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2A119DB-8637-67E4-6F04-A06FCA4D21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06" y="3837263"/>
                <a:ext cx="8275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A606F-C9AF-4B78-EC2E-21DB025862FC}"/>
                  </a:ext>
                </a:extLst>
              </p:cNvPr>
              <p:cNvSpPr txBox="1"/>
              <p:nvPr/>
            </p:nvSpPr>
            <p:spPr>
              <a:xfrm>
                <a:off x="716689" y="4290866"/>
                <a:ext cx="17232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1A606F-C9AF-4B78-EC2E-21DB02586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89" y="4290866"/>
                <a:ext cx="1723292" cy="276999"/>
              </a:xfrm>
              <a:prstGeom prst="rect">
                <a:avLst/>
              </a:prstGeom>
              <a:blipFill>
                <a:blip r:embed="rId6"/>
                <a:stretch>
                  <a:fillRect l="-4255" r="-283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E312CA-4A45-8611-1D05-A3704B927973}"/>
                  </a:ext>
                </a:extLst>
              </p:cNvPr>
              <p:cNvSpPr txBox="1"/>
              <p:nvPr/>
            </p:nvSpPr>
            <p:spPr>
              <a:xfrm>
                <a:off x="2156627" y="3967700"/>
                <a:ext cx="29641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E312CA-4A45-8611-1D05-A3704B92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27" y="3967700"/>
                <a:ext cx="2964194" cy="646331"/>
              </a:xfrm>
              <a:prstGeom prst="rect">
                <a:avLst/>
              </a:prstGeom>
              <a:blipFill>
                <a:blip r:embed="rId7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3DC94A4-E542-3328-EEF4-A7C4F26480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234" y="3142097"/>
            <a:ext cx="4548736" cy="341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069" y="1802449"/>
                <a:ext cx="74348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9" y="1802449"/>
                <a:ext cx="7434841" cy="338554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99093" y="1720811"/>
            <a:ext cx="7836148" cy="827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0124" y="4009715"/>
                <a:ext cx="29870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4" y="4009715"/>
                <a:ext cx="2987035" cy="276999"/>
              </a:xfrm>
              <a:prstGeom prst="rect">
                <a:avLst/>
              </a:prstGeom>
              <a:blipFill>
                <a:blip r:embed="rId3"/>
                <a:stretch>
                  <a:fillRect l="-224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49771" y="3512191"/>
            <a:ext cx="15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87596" y="3512191"/>
                <a:ext cx="125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596" y="3512191"/>
                <a:ext cx="12589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94370" y="5117015"/>
                <a:ext cx="29641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70" y="5117015"/>
                <a:ext cx="2964194" cy="646331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3357" y="1094654"/>
                <a:ext cx="27192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latin typeface="Bell MT" panose="02020503060305020303" pitchFamily="18" charset="0"/>
                  </a:rPr>
                  <a:t>Case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57" y="1094654"/>
                <a:ext cx="2719253" cy="400110"/>
              </a:xfrm>
              <a:prstGeom prst="rect">
                <a:avLst/>
              </a:prstGeom>
              <a:blipFill>
                <a:blip r:embed="rId6"/>
                <a:stretch>
                  <a:fillRect l="-2018" t="-13846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49771" y="2699711"/>
                <a:ext cx="4047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71" y="2699711"/>
                <a:ext cx="4047005" cy="276999"/>
              </a:xfrm>
              <a:prstGeom prst="rect">
                <a:avLst/>
              </a:prstGeom>
              <a:blipFill>
                <a:blip r:embed="rId7"/>
                <a:stretch>
                  <a:fillRect l="-1054" r="-30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49771" y="3084275"/>
                <a:ext cx="3599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71" y="3084275"/>
                <a:ext cx="3599575" cy="276999"/>
              </a:xfrm>
              <a:prstGeom prst="rect">
                <a:avLst/>
              </a:prstGeom>
              <a:blipFill>
                <a:blip r:embed="rId8"/>
                <a:stretch>
                  <a:fillRect l="-1186" r="-10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49993" y="4417197"/>
                <a:ext cx="25085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93" y="4417197"/>
                <a:ext cx="2508571" cy="276999"/>
              </a:xfrm>
              <a:prstGeom prst="rect">
                <a:avLst/>
              </a:prstGeom>
              <a:blipFill>
                <a:blip r:embed="rId9"/>
                <a:stretch>
                  <a:fillRect l="-485" r="-169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5811" y="3197875"/>
            <a:ext cx="4686300" cy="3581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08B85E-85C0-67A4-653C-513ABF30DC39}"/>
                  </a:ext>
                </a:extLst>
              </p:cNvPr>
              <p:cNvSpPr/>
              <p:nvPr/>
            </p:nvSpPr>
            <p:spPr>
              <a:xfrm>
                <a:off x="6472319" y="1650933"/>
                <a:ext cx="2684196" cy="641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here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C08B85E-85C0-67A4-653C-513ABF30D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319" y="1650933"/>
                <a:ext cx="2684196" cy="6415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7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4018" y="2077510"/>
                <a:ext cx="74348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18" y="2077510"/>
                <a:ext cx="7434841" cy="338554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081348" y="1873314"/>
            <a:ext cx="7836148" cy="827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70600" y="4214794"/>
                <a:ext cx="424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600" y="4214794"/>
                <a:ext cx="4246996" cy="276999"/>
              </a:xfrm>
              <a:prstGeom prst="rect">
                <a:avLst/>
              </a:prstGeom>
              <a:blipFill>
                <a:blip r:embed="rId3"/>
                <a:stretch>
                  <a:fillRect l="-143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007127" y="3718421"/>
            <a:ext cx="15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Then,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11474" y="3718421"/>
                <a:ext cx="12589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74" y="3718421"/>
                <a:ext cx="12589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81348" y="1441451"/>
                <a:ext cx="27192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latin typeface="Bell MT" panose="02020503060305020303" pitchFamily="18" charset="0"/>
                  </a:rPr>
                  <a:t>Case</a:t>
                </a:r>
                <a:r>
                  <a:rPr lang="en-US" sz="2000" dirty="0">
                    <a:latin typeface="Bell MT" panose="02020503060305020303" pitchFamily="18" charset="0"/>
                  </a:rPr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48" y="1441451"/>
                <a:ext cx="2719253" cy="400110"/>
              </a:xfrm>
              <a:prstGeom prst="rect">
                <a:avLst/>
              </a:prstGeom>
              <a:blipFill>
                <a:blip r:embed="rId5"/>
                <a:stretch>
                  <a:fillRect l="-201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6192" y="2850169"/>
                <a:ext cx="4031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92" y="2850169"/>
                <a:ext cx="4031873" cy="276999"/>
              </a:xfrm>
              <a:prstGeom prst="rect">
                <a:avLst/>
              </a:prstGeom>
              <a:blipFill>
                <a:blip r:embed="rId6"/>
                <a:stretch>
                  <a:fillRect l="-906" r="-7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81347" y="3194724"/>
                <a:ext cx="3548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47" y="3194724"/>
                <a:ext cx="3548600" cy="276999"/>
              </a:xfrm>
              <a:prstGeom prst="rect">
                <a:avLst/>
              </a:prstGeom>
              <a:blipFill>
                <a:blip r:embed="rId7"/>
                <a:stretch>
                  <a:fillRect l="-1029" r="-10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02258" y="4617113"/>
                <a:ext cx="3654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58" y="4617113"/>
                <a:ext cx="3654334" cy="276999"/>
              </a:xfrm>
              <a:prstGeom prst="rect">
                <a:avLst/>
              </a:prstGeom>
              <a:blipFill>
                <a:blip r:embed="rId8"/>
                <a:stretch>
                  <a:fillRect l="-334" r="-100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292752" y="4953397"/>
                <a:ext cx="29641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52" y="4953397"/>
                <a:ext cx="2964194" cy="646331"/>
              </a:xfrm>
              <a:prstGeom prst="rect">
                <a:avLst/>
              </a:prstGeom>
              <a:blipFill>
                <a:blip r:embed="rId9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9423" y="3276347"/>
            <a:ext cx="45243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36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4018" y="2077510"/>
                <a:ext cx="743484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1600" dirty="0"/>
                            <m:t> 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18" y="2077510"/>
                <a:ext cx="7434841" cy="338554"/>
              </a:xfrm>
              <a:prstGeom prst="rect">
                <a:avLst/>
              </a:prstGeom>
              <a:blipFill>
                <a:blip r:embed="rId2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081348" y="1873314"/>
            <a:ext cx="7836148" cy="8276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52426" y="3821922"/>
                <a:ext cx="4246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26" y="3821922"/>
                <a:ext cx="4246996" cy="276999"/>
              </a:xfrm>
              <a:prstGeom prst="rect">
                <a:avLst/>
              </a:prstGeom>
              <a:blipFill>
                <a:blip r:embed="rId3"/>
                <a:stretch>
                  <a:fillRect l="-143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081348" y="3312268"/>
            <a:ext cx="153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Then,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897199" y="3337491"/>
                <a:ext cx="8067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99" y="3337491"/>
                <a:ext cx="80675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81348" y="1441451"/>
                <a:ext cx="27192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u="sng" dirty="0">
                    <a:latin typeface="Bell MT" panose="02020503060305020303" pitchFamily="18" charset="0"/>
                  </a:rPr>
                  <a:t>Case</a:t>
                </a:r>
                <a:r>
                  <a:rPr lang="en-US" sz="2000" dirty="0">
                    <a:latin typeface="Bell MT" panose="02020503060305020303" pitchFamily="18" charset="0"/>
                  </a:rPr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48" y="1441451"/>
                <a:ext cx="2719253" cy="400110"/>
              </a:xfrm>
              <a:prstGeom prst="rect">
                <a:avLst/>
              </a:prstGeom>
              <a:blipFill>
                <a:blip r:embed="rId5"/>
                <a:stretch>
                  <a:fillRect l="-2013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86191" y="2850169"/>
                <a:ext cx="3963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91" y="2850169"/>
                <a:ext cx="3963906" cy="276999"/>
              </a:xfrm>
              <a:prstGeom prst="rect">
                <a:avLst/>
              </a:prstGeom>
              <a:blipFill>
                <a:blip r:embed="rId6"/>
                <a:stretch>
                  <a:fillRect l="-923" r="-15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02259" y="4617113"/>
                <a:ext cx="2729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59" y="4617113"/>
                <a:ext cx="2729145" cy="276999"/>
              </a:xfrm>
              <a:prstGeom prst="rect">
                <a:avLst/>
              </a:prstGeom>
              <a:blipFill>
                <a:blip r:embed="rId7"/>
                <a:stretch>
                  <a:fillRect l="-671" r="-13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77142" y="5412304"/>
                <a:ext cx="29641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42" y="5412304"/>
                <a:ext cx="2964194" cy="646331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02258" y="4174608"/>
                <a:ext cx="11853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58" y="4174608"/>
                <a:ext cx="1185388" cy="276999"/>
              </a:xfrm>
              <a:prstGeom prst="rect">
                <a:avLst/>
              </a:prstGeom>
              <a:blipFill>
                <a:blip r:embed="rId9"/>
                <a:stretch>
                  <a:fillRect l="-412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297661" y="4995125"/>
                <a:ext cx="2039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661" y="4995125"/>
                <a:ext cx="2039789" cy="276999"/>
              </a:xfrm>
              <a:prstGeom prst="rect">
                <a:avLst/>
              </a:prstGeom>
              <a:blipFill>
                <a:blip r:embed="rId10"/>
                <a:stretch>
                  <a:fillRect l="-3582" r="-209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2580" y="2964525"/>
            <a:ext cx="45434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7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BACF-613F-C6FE-96BB-C456B4C8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701D3-DC00-BEDE-936B-73F678F27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031067"/>
            <a:ext cx="10506991" cy="30601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Polynomial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Step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Splines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Bell MT" panose="02020503060305020303" pitchFamily="18" charset="0"/>
              </a:rPr>
              <a:t>Smoothing splines</a:t>
            </a:r>
          </a:p>
          <a:p>
            <a:pPr marL="457200" indent="-457200">
              <a:buFont typeface="+mj-lt"/>
              <a:buAutoNum type="arabicPeriod"/>
            </a:pPr>
            <a:r>
              <a:rPr lang="en-US">
                <a:latin typeface="Bell MT" panose="02020503060305020303" pitchFamily="18" charset="0"/>
              </a:rPr>
              <a:t>Generalized additive models (GAMs)</a:t>
            </a:r>
            <a:endParaRPr lang="en-US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5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0C5-A097-FFFF-3D3F-280F6D16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04274"/>
            <a:ext cx="10634472" cy="1485393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Cubic spline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CC47-3D8F-E0E6-E5F1-201FA368E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794934"/>
                <a:ext cx="10506991" cy="4084658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A cubic spline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knots: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Bell MT" panose="02020503060305020303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     where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are the knots</a:t>
                </a: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Bell MT" panose="02020503060305020303" pitchFamily="18" charset="0"/>
                  </a:rPr>
                  <a:t>Estimating a total of K+4 coefficients, K+4 degrees of freedom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Natural cubic spline, force the function to be linear at boundaries, for K knots, it has (K+4-5) degrees of freedom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ACC47-3D8F-E0E6-E5F1-201FA368E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794934"/>
                <a:ext cx="10506991" cy="4084658"/>
              </a:xfrm>
              <a:blipFill>
                <a:blip r:embed="rId2"/>
                <a:stretch>
                  <a:fillRect l="-754" t="-1937" r="-522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16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36E1A7F-E030-E60D-AC59-B1B8BDD9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5" y="138327"/>
            <a:ext cx="11199091" cy="65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2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E693-FD04-15E5-E3B9-B62CAB2C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2008"/>
            <a:ext cx="10634472" cy="1210610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Knot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F1D2-CF1E-10ED-63A1-2BD56F24B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79418"/>
            <a:ext cx="10506991" cy="4300173"/>
          </a:xfrm>
        </p:spPr>
        <p:txBody>
          <a:bodyPr>
            <a:normAutofit/>
          </a:bodyPr>
          <a:lstStyle/>
          <a:p>
            <a:pPr marL="342900" marR="5080" indent="-342900">
              <a:lnSpc>
                <a:spcPct val="102600"/>
              </a:lnSpc>
              <a:spcBef>
                <a:spcPts val="55"/>
              </a:spcBef>
              <a:buSzPct val="90909"/>
              <a:buFont typeface="Arial" panose="020B0604020202020204" pitchFamily="34" charset="0"/>
              <a:buChar char="•"/>
              <a:tabLst>
                <a:tab pos="225425" algn="l"/>
              </a:tabLst>
            </a:pPr>
            <a:endParaRPr lang="en-US" sz="2400" spc="-25" dirty="0">
              <a:latin typeface="Bell MT" panose="02020503060305020303" pitchFamily="18" charset="0"/>
              <a:cs typeface="Georgia"/>
            </a:endParaRPr>
          </a:p>
          <a:p>
            <a:pPr marL="342900" marR="5080" indent="-342900">
              <a:lnSpc>
                <a:spcPct val="102600"/>
              </a:lnSpc>
              <a:spcBef>
                <a:spcPts val="55"/>
              </a:spcBef>
              <a:buSzPct val="90909"/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 spc="-5" dirty="0">
                <a:latin typeface="Bell MT" panose="02020503060305020303" pitchFamily="18" charset="0"/>
                <a:cs typeface="Georgia"/>
              </a:rPr>
              <a:t>One</a:t>
            </a:r>
            <a:r>
              <a:rPr lang="en-US" sz="2400" spc="-5" dirty="0">
                <a:latin typeface="Bell MT" panose="02020503060305020303" pitchFamily="18" charset="0"/>
                <a:cs typeface="Georgia"/>
              </a:rPr>
              <a:t> strategy: place more knots in places where you feel the function might vary most rapidly, and place fewer knots where it seems more stable</a:t>
            </a:r>
          </a:p>
          <a:p>
            <a:pPr marL="342900" marR="5080" indent="-342900">
              <a:lnSpc>
                <a:spcPct val="102600"/>
              </a:lnSpc>
              <a:spcBef>
                <a:spcPts val="55"/>
              </a:spcBef>
              <a:buSzPct val="90909"/>
              <a:buFont typeface="Arial" panose="020B0604020202020204" pitchFamily="34" charset="0"/>
              <a:buChar char="•"/>
              <a:tabLst>
                <a:tab pos="225425" algn="l"/>
              </a:tabLst>
            </a:pPr>
            <a:endParaRPr lang="en-US" spc="-25" dirty="0">
              <a:latin typeface="Bell MT" panose="02020503060305020303" pitchFamily="18" charset="0"/>
              <a:cs typeface="Georgia"/>
            </a:endParaRPr>
          </a:p>
          <a:p>
            <a:pPr marL="342900" marR="5080" indent="-342900">
              <a:lnSpc>
                <a:spcPct val="102600"/>
              </a:lnSpc>
              <a:spcBef>
                <a:spcPts val="55"/>
              </a:spcBef>
              <a:buSzPct val="90909"/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 sz="2400" spc="-25" dirty="0">
                <a:latin typeface="Bell MT" panose="02020503060305020303" pitchFamily="18" charset="0"/>
                <a:cs typeface="Georgia"/>
              </a:rPr>
              <a:t>Com</a:t>
            </a:r>
            <a:r>
              <a:rPr lang="en-US" spc="-25" dirty="0">
                <a:latin typeface="Bell MT" panose="02020503060305020303" pitchFamily="18" charset="0"/>
                <a:cs typeface="Georgia"/>
              </a:rPr>
              <a:t>monly, </a:t>
            </a:r>
            <a:r>
              <a:rPr lang="en-US" sz="2400" spc="-5" dirty="0">
                <a:latin typeface="Bell MT" panose="02020503060305020303" pitchFamily="18" charset="0"/>
                <a:cs typeface="Georgia"/>
              </a:rPr>
              <a:t>place knots in a uniform fashion </a:t>
            </a:r>
          </a:p>
          <a:p>
            <a:pPr marL="1028700" marR="5080" lvl="1" indent="-342900">
              <a:lnSpc>
                <a:spcPct val="102600"/>
              </a:lnSpc>
              <a:spcBef>
                <a:spcPts val="55"/>
              </a:spcBef>
              <a:buSzPct val="90909"/>
              <a:buFont typeface="Courier New" panose="02070309020205020404" pitchFamily="49" charset="0"/>
              <a:buChar char="o"/>
              <a:tabLst>
                <a:tab pos="225425" algn="l"/>
              </a:tabLst>
            </a:pPr>
            <a:r>
              <a:rPr lang="en-US" sz="2200" spc="-35" dirty="0">
                <a:latin typeface="Bell MT" panose="02020503060305020303" pitchFamily="18" charset="0"/>
                <a:cs typeface="Georgia"/>
              </a:rPr>
              <a:t>decide number of knots, using cross-validation</a:t>
            </a:r>
            <a:endParaRPr lang="en-US" sz="2200" spc="-20" dirty="0">
              <a:latin typeface="Bell MT" panose="02020503060305020303" pitchFamily="18" charset="0"/>
              <a:cs typeface="Georgia"/>
            </a:endParaRPr>
          </a:p>
          <a:p>
            <a:pPr marL="1028700" marR="5080" lvl="1" indent="-342900">
              <a:lnSpc>
                <a:spcPct val="102600"/>
              </a:lnSpc>
              <a:spcBef>
                <a:spcPts val="55"/>
              </a:spcBef>
              <a:buSzPct val="90909"/>
              <a:buFont typeface="Courier New" panose="02070309020205020404" pitchFamily="49" charset="0"/>
              <a:buChar char="o"/>
              <a:tabLst>
                <a:tab pos="225425" algn="l"/>
              </a:tabLst>
            </a:pPr>
            <a:r>
              <a:rPr lang="en-US" sz="2200" spc="-25" dirty="0">
                <a:latin typeface="Bell MT" panose="02020503060305020303" pitchFamily="18" charset="0"/>
                <a:cs typeface="Georgia"/>
              </a:rPr>
              <a:t>place knots </a:t>
            </a:r>
            <a:r>
              <a:rPr lang="en-US" sz="2200" spc="10" dirty="0">
                <a:latin typeface="Bell MT" panose="02020503060305020303" pitchFamily="18" charset="0"/>
                <a:cs typeface="Georgia"/>
              </a:rPr>
              <a:t>at </a:t>
            </a:r>
            <a:r>
              <a:rPr lang="en-US" sz="2200" spc="-20" dirty="0">
                <a:latin typeface="Bell MT" panose="02020503060305020303" pitchFamily="18" charset="0"/>
                <a:cs typeface="Georgia"/>
              </a:rPr>
              <a:t>appropriate </a:t>
            </a:r>
            <a:r>
              <a:rPr lang="en-US" sz="2200" spc="-30" dirty="0">
                <a:latin typeface="Bell MT" panose="02020503060305020303" pitchFamily="18" charset="0"/>
                <a:cs typeface="Georgia"/>
              </a:rPr>
              <a:t>quantiles </a:t>
            </a:r>
            <a:r>
              <a:rPr lang="en-US" sz="2200" spc="-40" dirty="0">
                <a:latin typeface="Bell MT" panose="02020503060305020303" pitchFamily="18" charset="0"/>
                <a:cs typeface="Georgia"/>
              </a:rPr>
              <a:t>of </a:t>
            </a:r>
            <a:r>
              <a:rPr lang="en-US" sz="2200" spc="-15" dirty="0">
                <a:latin typeface="Bell MT" panose="02020503060305020303" pitchFamily="18" charset="0"/>
                <a:cs typeface="Georgia"/>
              </a:rPr>
              <a:t>the </a:t>
            </a:r>
            <a:r>
              <a:rPr lang="en-US" sz="2200" spc="-35" dirty="0">
                <a:latin typeface="Bell MT" panose="02020503060305020303" pitchFamily="18" charset="0"/>
                <a:cs typeface="Georgia"/>
              </a:rPr>
              <a:t>observed</a:t>
            </a:r>
            <a:r>
              <a:rPr lang="en-US" sz="2200" spc="-5" dirty="0">
                <a:latin typeface="Bell MT" panose="02020503060305020303" pitchFamily="18" charset="0"/>
                <a:cs typeface="Georgia"/>
              </a:rPr>
              <a:t> </a:t>
            </a:r>
            <a:r>
              <a:rPr lang="en-US" sz="2200" i="1" spc="100" dirty="0">
                <a:latin typeface="Bell MT" panose="02020503060305020303" pitchFamily="18" charset="0"/>
                <a:cs typeface="Bookman Old Style"/>
              </a:rPr>
              <a:t>X</a:t>
            </a:r>
            <a:endParaRPr lang="en-US" sz="2200" spc="100" dirty="0">
              <a:latin typeface="Bell MT" panose="020205030603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4675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8C5F2-4A80-69BC-4106-2EF599FC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699706"/>
            <a:ext cx="10659963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38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F1D11F-2837-5237-3CB3-B42A96568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85" y="0"/>
            <a:ext cx="91302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3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4E693-FD04-15E5-E3B9-B62CAB2C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22" y="596272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latin typeface="Bell MT" panose="02020503060305020303" pitchFamily="18" charset="0"/>
              </a:rPr>
              <a:t>Splines vs. Polynomials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F1D2-CF1E-10ED-63A1-2BD56F24B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2983346"/>
            <a:ext cx="4144818" cy="289494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5080" indent="-342900">
              <a:spcBef>
                <a:spcPts val="55"/>
              </a:spcBef>
              <a:buSzPct val="90909"/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 sz="2000" spc="-25" dirty="0">
                <a:latin typeface="Bell MT" panose="02020503060305020303" pitchFamily="18" charset="0"/>
              </a:rPr>
              <a:t>Regression splines often give superior results to polynomial regression</a:t>
            </a:r>
          </a:p>
          <a:p>
            <a:pPr marL="342900" marR="5080" indent="-342900">
              <a:spcBef>
                <a:spcPts val="55"/>
              </a:spcBef>
              <a:buSzPct val="90909"/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 sz="2000" spc="-25" dirty="0">
                <a:latin typeface="Bell MT" panose="02020503060305020303" pitchFamily="18" charset="0"/>
              </a:rPr>
              <a:t>Splines introduce flexibility by increasing the number of knots but keep the </a:t>
            </a:r>
            <a:r>
              <a:rPr lang="en-US" sz="2000" spc="-25" dirty="0">
                <a:solidFill>
                  <a:srgbClr val="00B050"/>
                </a:solidFill>
                <a:latin typeface="Bell MT" panose="02020503060305020303" pitchFamily="18" charset="0"/>
              </a:rPr>
              <a:t>degree fixed</a:t>
            </a:r>
          </a:p>
          <a:p>
            <a:pPr marL="342900" marR="5080" indent="-342900">
              <a:spcBef>
                <a:spcPts val="55"/>
              </a:spcBef>
              <a:buSzPct val="90909"/>
              <a:buFont typeface="Arial" panose="020B0604020202020204" pitchFamily="34" charset="0"/>
              <a:buChar char="•"/>
              <a:tabLst>
                <a:tab pos="225425" algn="l"/>
              </a:tabLst>
            </a:pPr>
            <a:r>
              <a:rPr lang="en-US" sz="2000" spc="-25" dirty="0">
                <a:latin typeface="Bell MT" panose="02020503060305020303" pitchFamily="18" charset="0"/>
              </a:rPr>
              <a:t>Polynomials tend to extrapolate badly</a:t>
            </a:r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BA20B070-8204-92FE-CDB2-EA49DA6A0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694" y="1320529"/>
            <a:ext cx="6588977" cy="421694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516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1CBBA3-6CEE-589C-D9B2-49DCAD0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2008"/>
            <a:ext cx="10634472" cy="1376865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Smoothing splines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CEE0A4-E9ED-EF96-A207-D32741912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819564"/>
                <a:ext cx="10506991" cy="4060027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observations, rather than specifying the a sequence of basis functions, aim to find some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that fits the observed data well.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That is find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that minimizes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"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is a nonnegative tunning parameter</a:t>
                </a: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"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denotes the second derivative of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"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is the penalty term, control the smoothness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Bell MT" panose="02020503060305020303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minimize above formula is know as a </a:t>
                </a:r>
                <a:r>
                  <a:rPr lang="en-US" i="1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smoothing spline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CEE0A4-E9ED-EF96-A207-D32741912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819564"/>
                <a:ext cx="10506991" cy="4060027"/>
              </a:xfrm>
              <a:blipFill>
                <a:blip r:embed="rId2"/>
                <a:stretch>
                  <a:fillRect l="-754" t="-1201" b="-8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834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1CBBA3-6CEE-589C-D9B2-49DCAD0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2008"/>
            <a:ext cx="10634472" cy="1376865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Smoothing splines: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CEE0A4-E9ED-EF96-A207-D327419124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819564"/>
                <a:ext cx="10506991" cy="4060027"/>
              </a:xfrm>
            </p:spPr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that minimizes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"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RSS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reaches smallest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</a:t>
                </a:r>
                <a:r>
                  <a:rPr lang="en-US" i="1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interpolates</a:t>
                </a:r>
                <a:r>
                  <a:rPr lang="en-US" dirty="0">
                    <a:latin typeface="Bell MT" panose="02020503060305020303" pitchFamily="18" charset="0"/>
                  </a:rPr>
                  <a:t> all data points.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Penalty term: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"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"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is a measure of function </a:t>
                </a:r>
                <a:r>
                  <a:rPr lang="en-US" i="1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roughness</a:t>
                </a:r>
                <a:r>
                  <a:rPr lang="en-US" dirty="0">
                    <a:latin typeface="Bell MT" panose="02020503060305020303" pitchFamily="18" charset="0"/>
                  </a:rPr>
                  <a:t> (the second derivative of a straight line is zero, which is perfectly smooth).</a:t>
                </a: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"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is a measure of the total change in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over it entire range.</a:t>
                </a: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"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encourages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to be smooth, the larger 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the smoother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will be.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Bell MT" panose="02020503060305020303" pitchFamily="18" charset="0"/>
                </a:endParaRPr>
              </a:p>
              <a:p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9CEE0A4-E9ED-EF96-A207-D32741912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819564"/>
                <a:ext cx="10506991" cy="4060027"/>
              </a:xfrm>
              <a:blipFill>
                <a:blip r:embed="rId2"/>
                <a:stretch>
                  <a:fillRect l="-638" t="-901" b="-15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69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1CBBA3-6CEE-589C-D9B2-49DCAD0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2008"/>
            <a:ext cx="10634472" cy="1376865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Smoothing splines: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E0A4-E9ED-EF96-A207-D32741912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19564"/>
            <a:ext cx="10506991" cy="4060027"/>
          </a:xfrm>
        </p:spPr>
        <p:txBody>
          <a:bodyPr/>
          <a:lstStyle/>
          <a:p>
            <a:pPr marL="225425" marR="5080" indent="-225425">
              <a:lnSpc>
                <a:spcPct val="102600"/>
              </a:lnSpc>
              <a:spcBef>
                <a:spcPts val="185"/>
              </a:spcBef>
              <a:buSzPct val="93000"/>
              <a:buFont typeface="Lucida Sans Unicode"/>
              <a:buChar char="•"/>
              <a:tabLst>
                <a:tab pos="290195" algn="l"/>
              </a:tabLst>
            </a:pPr>
            <a:r>
              <a:rPr lang="en-US" spc="-10" dirty="0">
                <a:latin typeface="Bell MT" panose="02020503060305020303" pitchFamily="18" charset="0"/>
                <a:cs typeface="Georgia"/>
              </a:rPr>
              <a:t>Smooth spline is a </a:t>
            </a:r>
            <a:r>
              <a:rPr lang="en-US" spc="-15" dirty="0">
                <a:solidFill>
                  <a:srgbClr val="00B050"/>
                </a:solidFill>
                <a:latin typeface="Bell MT" panose="02020503060305020303" pitchFamily="18" charset="0"/>
                <a:cs typeface="Georgia"/>
              </a:rPr>
              <a:t>natural cubic </a:t>
            </a:r>
            <a:r>
              <a:rPr lang="en-US" spc="-30" dirty="0">
                <a:solidFill>
                  <a:srgbClr val="00B050"/>
                </a:solidFill>
                <a:latin typeface="Bell MT" panose="02020503060305020303" pitchFamily="18" charset="0"/>
                <a:cs typeface="Georgia"/>
              </a:rPr>
              <a:t>spline</a:t>
            </a:r>
            <a:r>
              <a:rPr lang="en-US" spc="-30" dirty="0">
                <a:latin typeface="Bell MT" panose="02020503060305020303" pitchFamily="18" charset="0"/>
                <a:cs typeface="Georgia"/>
              </a:rPr>
              <a:t>, </a:t>
            </a:r>
            <a:r>
              <a:rPr lang="en-US" spc="-10" dirty="0">
                <a:latin typeface="Bell MT" panose="02020503060305020303" pitchFamily="18" charset="0"/>
                <a:cs typeface="Georgia"/>
              </a:rPr>
              <a:t>with a </a:t>
            </a:r>
            <a:r>
              <a:rPr lang="en-US" spc="-20" dirty="0">
                <a:latin typeface="Bell MT" panose="02020503060305020303" pitchFamily="18" charset="0"/>
                <a:cs typeface="Georgia"/>
              </a:rPr>
              <a:t>knot </a:t>
            </a:r>
            <a:r>
              <a:rPr lang="en-US" spc="10" dirty="0">
                <a:latin typeface="Bell MT" panose="02020503060305020303" pitchFamily="18" charset="0"/>
                <a:cs typeface="Georgia"/>
              </a:rPr>
              <a:t>at </a:t>
            </a:r>
            <a:r>
              <a:rPr lang="en-US" spc="-20" dirty="0">
                <a:latin typeface="Bell MT" panose="02020503060305020303" pitchFamily="18" charset="0"/>
                <a:cs typeface="Georgia"/>
              </a:rPr>
              <a:t>every </a:t>
            </a:r>
            <a:r>
              <a:rPr lang="en-US" spc="-35" dirty="0">
                <a:latin typeface="Bell MT" panose="02020503060305020303" pitchFamily="18" charset="0"/>
                <a:cs typeface="Georgia"/>
              </a:rPr>
              <a:t>unique </a:t>
            </a:r>
            <a:r>
              <a:rPr lang="en-US" spc="-30" dirty="0">
                <a:latin typeface="Bell MT" panose="02020503060305020303" pitchFamily="18" charset="0"/>
                <a:cs typeface="Georgia"/>
              </a:rPr>
              <a:t>value </a:t>
            </a:r>
            <a:r>
              <a:rPr lang="en-US" spc="-40" dirty="0">
                <a:latin typeface="Bell MT" panose="02020503060305020303" pitchFamily="18" charset="0"/>
                <a:cs typeface="Georgia"/>
              </a:rPr>
              <a:t>of </a:t>
            </a:r>
            <a:r>
              <a:rPr lang="en-US" i="1" spc="55" dirty="0">
                <a:latin typeface="Bell MT" panose="02020503060305020303" pitchFamily="18" charset="0"/>
                <a:cs typeface="Bookman Old Style"/>
              </a:rPr>
              <a:t>x</a:t>
            </a:r>
            <a:r>
              <a:rPr lang="en-US" i="1" spc="82" baseline="-10416" dirty="0">
                <a:latin typeface="Bell MT" panose="02020503060305020303" pitchFamily="18" charset="0"/>
                <a:cs typeface="Arial"/>
              </a:rPr>
              <a:t>i</a:t>
            </a:r>
            <a:r>
              <a:rPr lang="en-US" spc="55" dirty="0">
                <a:latin typeface="Bell MT" panose="02020503060305020303" pitchFamily="18" charset="0"/>
                <a:cs typeface="Georgia"/>
              </a:rPr>
              <a:t>. </a:t>
            </a:r>
          </a:p>
          <a:p>
            <a:pPr marL="635508" marR="5080" lvl="1" indent="-342900">
              <a:lnSpc>
                <a:spcPct val="102600"/>
              </a:lnSpc>
              <a:spcBef>
                <a:spcPts val="185"/>
              </a:spcBef>
              <a:buSzPct val="90909"/>
              <a:buFont typeface="Courier New" panose="02070309020205020404" pitchFamily="49" charset="0"/>
              <a:buChar char="o"/>
              <a:tabLst>
                <a:tab pos="290195" algn="l"/>
              </a:tabLst>
            </a:pPr>
            <a:r>
              <a:rPr lang="en-US" sz="2400" spc="-30" dirty="0">
                <a:latin typeface="Bell MT" panose="02020503060305020303" pitchFamily="18" charset="0"/>
                <a:cs typeface="Georgia"/>
              </a:rPr>
              <a:t>Avoid </a:t>
            </a:r>
            <a:r>
              <a:rPr lang="en-US" sz="2400" spc="-15" dirty="0">
                <a:latin typeface="Bell MT" panose="02020503060305020303" pitchFamily="18" charset="0"/>
                <a:cs typeface="Georgia"/>
              </a:rPr>
              <a:t>the </a:t>
            </a:r>
            <a:r>
              <a:rPr lang="en-US" sz="2400" spc="-25" dirty="0">
                <a:latin typeface="Bell MT" panose="02020503060305020303" pitchFamily="18" charset="0"/>
                <a:cs typeface="Georgia"/>
              </a:rPr>
              <a:t>knot-selection </a:t>
            </a:r>
            <a:r>
              <a:rPr lang="en-US" sz="2400" spc="-35" dirty="0">
                <a:latin typeface="Bell MT" panose="02020503060305020303" pitchFamily="18" charset="0"/>
                <a:cs typeface="Georgia"/>
              </a:rPr>
              <a:t>issue, </a:t>
            </a:r>
            <a:r>
              <a:rPr lang="en-US" sz="2400" spc="-25" dirty="0">
                <a:latin typeface="Bell MT" panose="02020503060305020303" pitchFamily="18" charset="0"/>
                <a:cs typeface="Georgia"/>
              </a:rPr>
              <a:t>leaving </a:t>
            </a:r>
            <a:r>
              <a:rPr lang="en-US" sz="2400" spc="-10" dirty="0">
                <a:latin typeface="Bell MT" panose="02020503060305020303" pitchFamily="18" charset="0"/>
                <a:cs typeface="Georgia"/>
              </a:rPr>
              <a:t>a </a:t>
            </a:r>
            <a:r>
              <a:rPr lang="en-US" sz="2400" spc="-35" dirty="0">
                <a:latin typeface="Bell MT" panose="02020503060305020303" pitchFamily="18" charset="0"/>
                <a:cs typeface="Georgia"/>
              </a:rPr>
              <a:t>single </a:t>
            </a:r>
            <a:r>
              <a:rPr lang="en-US" sz="2400" i="1" spc="50" dirty="0">
                <a:latin typeface="Bell MT" panose="02020503060305020303" pitchFamily="18" charset="0"/>
                <a:cs typeface="Bookman Old Style"/>
              </a:rPr>
              <a:t>λ </a:t>
            </a:r>
            <a:r>
              <a:rPr lang="en-US" sz="2400" spc="-5" dirty="0">
                <a:latin typeface="Bell MT" panose="02020503060305020303" pitchFamily="18" charset="0"/>
                <a:cs typeface="Georgia"/>
              </a:rPr>
              <a:t>to </a:t>
            </a:r>
            <a:r>
              <a:rPr lang="en-US" sz="2400" spc="-20" dirty="0">
                <a:latin typeface="Bell MT" panose="02020503060305020303" pitchFamily="18" charset="0"/>
                <a:cs typeface="Georgia"/>
              </a:rPr>
              <a:t>be</a:t>
            </a:r>
            <a:r>
              <a:rPr lang="en-US" sz="2400" spc="60" dirty="0">
                <a:latin typeface="Bell MT" panose="02020503060305020303" pitchFamily="18" charset="0"/>
                <a:cs typeface="Georgia"/>
              </a:rPr>
              <a:t> </a:t>
            </a:r>
            <a:r>
              <a:rPr lang="en-US" sz="2400" spc="-40" dirty="0">
                <a:latin typeface="Bell MT" panose="02020503060305020303" pitchFamily="18" charset="0"/>
                <a:cs typeface="Georgia"/>
              </a:rPr>
              <a:t>chosen. (</a:t>
            </a:r>
            <a:r>
              <a:rPr lang="en-US" sz="2400" i="1" spc="25" dirty="0">
                <a:latin typeface="Bell MT" panose="02020503060305020303" pitchFamily="18" charset="0"/>
                <a:cs typeface="Bookman Old Style"/>
              </a:rPr>
              <a:t>λ:</a:t>
            </a:r>
            <a:r>
              <a:rPr lang="en-US" sz="2400" dirty="0">
                <a:latin typeface="Bell MT" panose="02020503060305020303" pitchFamily="18" charset="0"/>
                <a:cs typeface="Georgia"/>
              </a:rPr>
              <a:t> tuning parameter </a:t>
            </a:r>
            <a:r>
              <a:rPr lang="en-US" sz="2400" spc="-30" dirty="0">
                <a:latin typeface="Bell MT" panose="02020503060305020303" pitchFamily="18" charset="0"/>
                <a:cs typeface="Georgia"/>
              </a:rPr>
              <a:t>controls </a:t>
            </a:r>
            <a:r>
              <a:rPr lang="en-US" sz="2400" spc="-40" dirty="0">
                <a:latin typeface="Bell MT" panose="02020503060305020303" pitchFamily="18" charset="0"/>
                <a:cs typeface="Georgia"/>
              </a:rPr>
              <a:t>smoothness)</a:t>
            </a:r>
          </a:p>
          <a:p>
            <a:pPr marL="635508" marR="5080" lvl="1" indent="-342900">
              <a:lnSpc>
                <a:spcPct val="102600"/>
              </a:lnSpc>
              <a:spcBef>
                <a:spcPts val="185"/>
              </a:spcBef>
              <a:buSzPct val="90909"/>
              <a:buFont typeface="Courier New" panose="02070309020205020404" pitchFamily="49" charset="0"/>
              <a:buChar char="o"/>
              <a:tabLst>
                <a:tab pos="290195" algn="l"/>
              </a:tabLst>
            </a:pPr>
            <a:r>
              <a:rPr lang="en-US" sz="2400" spc="-40" dirty="0">
                <a:latin typeface="Bell MT" panose="02020503060305020303" pitchFamily="18" charset="0"/>
                <a:cs typeface="Georgia"/>
              </a:rPr>
              <a:t>In </a:t>
            </a:r>
            <a:r>
              <a:rPr lang="en-US" sz="2400" spc="10" dirty="0">
                <a:latin typeface="Bell MT" panose="02020503060305020303" pitchFamily="18" charset="0"/>
                <a:cs typeface="Georgia"/>
              </a:rPr>
              <a:t>R, </a:t>
            </a:r>
            <a:r>
              <a:rPr lang="en-US" sz="2400" spc="-15" dirty="0">
                <a:latin typeface="Bell MT" panose="02020503060305020303" pitchFamily="18" charset="0"/>
                <a:cs typeface="Georgia"/>
              </a:rPr>
              <a:t>the </a:t>
            </a:r>
            <a:r>
              <a:rPr lang="en-US" sz="2400" spc="-25" dirty="0">
                <a:latin typeface="Bell MT" panose="02020503060305020303" pitchFamily="18" charset="0"/>
                <a:cs typeface="Georgia"/>
              </a:rPr>
              <a:t>function </a:t>
            </a:r>
            <a:r>
              <a:rPr lang="en-US" sz="2400" spc="100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smooth.spline</a:t>
            </a:r>
            <a:r>
              <a:rPr lang="en-US" sz="2400" spc="10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() </a:t>
            </a:r>
            <a:r>
              <a:rPr lang="en-US" sz="2400" spc="-20" dirty="0">
                <a:latin typeface="Bell MT" panose="02020503060305020303" pitchFamily="18" charset="0"/>
                <a:cs typeface="Georgia"/>
              </a:rPr>
              <a:t>will </a:t>
            </a:r>
            <a:r>
              <a:rPr lang="en-US" sz="2400" spc="-15" dirty="0">
                <a:latin typeface="Bell MT" panose="02020503060305020303" pitchFamily="18" charset="0"/>
                <a:cs typeface="Georgia"/>
              </a:rPr>
              <a:t>fit </a:t>
            </a:r>
            <a:r>
              <a:rPr lang="en-US" sz="2400" spc="-10" dirty="0">
                <a:latin typeface="Bell MT" panose="02020503060305020303" pitchFamily="18" charset="0"/>
                <a:cs typeface="Georgia"/>
              </a:rPr>
              <a:t>a </a:t>
            </a:r>
            <a:r>
              <a:rPr lang="en-US" sz="2400" spc="-30" dirty="0">
                <a:latin typeface="Bell MT" panose="02020503060305020303" pitchFamily="18" charset="0"/>
                <a:cs typeface="Georgia"/>
              </a:rPr>
              <a:t>smoothing spline.</a:t>
            </a:r>
            <a:endParaRPr lang="en-US" sz="2400" dirty="0">
              <a:latin typeface="Bell MT" panose="02020503060305020303" pitchFamily="18" charset="0"/>
              <a:cs typeface="Georgia"/>
            </a:endParaRPr>
          </a:p>
          <a:p>
            <a:pPr marL="225425" indent="-225425">
              <a:lnSpc>
                <a:spcPct val="100000"/>
              </a:lnSpc>
              <a:spcBef>
                <a:spcPts val="63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spc="-50" dirty="0">
                <a:latin typeface="Bell MT" panose="02020503060305020303" pitchFamily="18" charset="0"/>
                <a:cs typeface="Georgia"/>
              </a:rPr>
              <a:t>We </a:t>
            </a:r>
            <a:r>
              <a:rPr lang="en-US" spc="-25" dirty="0">
                <a:latin typeface="Bell MT" panose="02020503060305020303" pitchFamily="18" charset="0"/>
                <a:cs typeface="Georgia"/>
              </a:rPr>
              <a:t>can also </a:t>
            </a:r>
            <a:r>
              <a:rPr lang="en-US" spc="-20" dirty="0">
                <a:latin typeface="Bell MT" panose="02020503060305020303" pitchFamily="18" charset="0"/>
                <a:cs typeface="Georgia"/>
              </a:rPr>
              <a:t>specify </a:t>
            </a:r>
            <a:r>
              <a:rPr lang="en-US" i="1" spc="-85" dirty="0" err="1">
                <a:latin typeface="Bell MT" panose="02020503060305020303" pitchFamily="18" charset="0"/>
                <a:cs typeface="Bookman Old Style"/>
              </a:rPr>
              <a:t>df</a:t>
            </a:r>
            <a:r>
              <a:rPr lang="en-US" i="1" spc="-85" dirty="0"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pc="-20" dirty="0">
                <a:latin typeface="Bell MT" panose="02020503060305020303" pitchFamily="18" charset="0"/>
                <a:cs typeface="Georgia"/>
              </a:rPr>
              <a:t>rather </a:t>
            </a:r>
            <a:r>
              <a:rPr lang="en-US" spc="-15" dirty="0">
                <a:latin typeface="Bell MT" panose="02020503060305020303" pitchFamily="18" charset="0"/>
                <a:cs typeface="Georgia"/>
              </a:rPr>
              <a:t>than</a:t>
            </a:r>
            <a:r>
              <a:rPr lang="en-US" spc="105" dirty="0">
                <a:latin typeface="Bell MT" panose="02020503060305020303" pitchFamily="18" charset="0"/>
                <a:cs typeface="Georgia"/>
              </a:rPr>
              <a:t> </a:t>
            </a:r>
            <a:r>
              <a:rPr lang="en-US" i="1" spc="-5" dirty="0">
                <a:latin typeface="Bell MT" panose="02020503060305020303" pitchFamily="18" charset="0"/>
                <a:cs typeface="Bookman Old Style"/>
              </a:rPr>
              <a:t>λ</a:t>
            </a:r>
            <a:endParaRPr lang="en-US" dirty="0">
              <a:latin typeface="Bell MT" panose="02020503060305020303" pitchFamily="18" charset="0"/>
              <a:cs typeface="Georgia"/>
            </a:endParaRPr>
          </a:p>
          <a:p>
            <a:pPr marL="292608" lvl="1" indent="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SzPct val="90909"/>
              <a:buNone/>
              <a:tabLst>
                <a:tab pos="145415" algn="l"/>
              </a:tabLst>
            </a:pPr>
            <a:r>
              <a:rPr lang="en-US" sz="2400" spc="5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smooth</a:t>
            </a:r>
            <a:r>
              <a:rPr lang="en-US" sz="2400" i="1" spc="55" dirty="0" err="1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400" spc="5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spline</a:t>
            </a:r>
            <a:r>
              <a:rPr lang="en-US" sz="2400" spc="5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(</a:t>
            </a:r>
            <a:r>
              <a:rPr lang="en-US" sz="2400" spc="5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age</a:t>
            </a:r>
            <a:r>
              <a:rPr lang="en-US" sz="2400" i="1" spc="55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, </a:t>
            </a:r>
            <a:r>
              <a:rPr lang="en-US" sz="2400" spc="-1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wage</a:t>
            </a:r>
            <a:r>
              <a:rPr lang="en-US" sz="2400" i="1" spc="-15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, </a:t>
            </a:r>
            <a:r>
              <a:rPr lang="en-US" sz="2400" spc="10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df</a:t>
            </a:r>
            <a:r>
              <a:rPr lang="en-US" sz="2400" spc="13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=</a:t>
            </a:r>
            <a:r>
              <a:rPr lang="en-US" sz="2400" spc="1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16</a:t>
            </a:r>
            <a:r>
              <a:rPr lang="en-US" sz="2400" spc="1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)</a:t>
            </a:r>
            <a:endParaRPr lang="en-US" sz="2400" dirty="0">
              <a:latin typeface="Bell MT" panose="02020503060305020303" pitchFamily="18" charset="0"/>
              <a:cs typeface="Georgia"/>
            </a:endParaRPr>
          </a:p>
          <a:p>
            <a:pPr marL="225425" indent="-225425">
              <a:lnSpc>
                <a:spcPct val="100000"/>
              </a:lnSpc>
              <a:spcBef>
                <a:spcPts val="535"/>
              </a:spcBef>
              <a:buSzPct val="90909"/>
              <a:buFont typeface="Lucida Sans Unicode"/>
              <a:buChar char="•"/>
              <a:tabLst>
                <a:tab pos="145415" algn="l"/>
              </a:tabLst>
            </a:pPr>
            <a:r>
              <a:rPr lang="en-US" dirty="0">
                <a:latin typeface="Bell MT" panose="02020503060305020303" pitchFamily="18" charset="0"/>
                <a:cs typeface="Georgia"/>
              </a:rPr>
              <a:t>The </a:t>
            </a:r>
            <a:r>
              <a:rPr lang="en-US" spc="-35" dirty="0">
                <a:latin typeface="Bell MT" panose="02020503060305020303" pitchFamily="18" charset="0"/>
                <a:cs typeface="Georgia"/>
              </a:rPr>
              <a:t>leave-one-out </a:t>
            </a:r>
            <a:r>
              <a:rPr lang="en-US" spc="10" dirty="0">
                <a:latin typeface="Bell MT" panose="02020503060305020303" pitchFamily="18" charset="0"/>
                <a:cs typeface="Georgia"/>
              </a:rPr>
              <a:t>(LOO) </a:t>
            </a:r>
            <a:r>
              <a:rPr lang="en-US" spc="-25" dirty="0">
                <a:latin typeface="Bell MT" panose="02020503060305020303" pitchFamily="18" charset="0"/>
                <a:cs typeface="Georgia"/>
              </a:rPr>
              <a:t>cross-validated </a:t>
            </a:r>
            <a:r>
              <a:rPr lang="en-US" spc="-35" dirty="0">
                <a:latin typeface="Bell MT" panose="02020503060305020303" pitchFamily="18" charset="0"/>
                <a:cs typeface="Georgia"/>
              </a:rPr>
              <a:t>error,</a:t>
            </a:r>
            <a:endParaRPr lang="en-US" dirty="0">
              <a:latin typeface="Bell MT" panose="02020503060305020303" pitchFamily="18" charset="0"/>
              <a:cs typeface="Georgia"/>
            </a:endParaRPr>
          </a:p>
          <a:p>
            <a:pPr marL="292608" lvl="1" indent="0">
              <a:lnSpc>
                <a:spcPct val="100000"/>
              </a:lnSpc>
              <a:spcBef>
                <a:spcPts val="535"/>
              </a:spcBef>
              <a:buClr>
                <a:srgbClr val="3333B2"/>
              </a:buClr>
              <a:buSzPct val="90909"/>
              <a:buNone/>
              <a:tabLst>
                <a:tab pos="145415" algn="l"/>
              </a:tabLst>
            </a:pPr>
            <a:r>
              <a:rPr lang="en-US" sz="2400" spc="5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smooth</a:t>
            </a:r>
            <a:r>
              <a:rPr lang="en-US" sz="2400" i="1" spc="55" dirty="0" err="1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400" spc="5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spline</a:t>
            </a:r>
            <a:r>
              <a:rPr lang="en-US" sz="2400" spc="5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(</a:t>
            </a:r>
            <a:r>
              <a:rPr lang="en-US" sz="2400" spc="5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age</a:t>
            </a:r>
            <a:r>
              <a:rPr lang="en-US" sz="2400" i="1" spc="55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,</a:t>
            </a:r>
            <a:r>
              <a:rPr lang="en-US" sz="2400" i="1" spc="-155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spc="-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wage, cv=TRUE</a:t>
            </a:r>
            <a:r>
              <a:rPr lang="en-US" sz="2400" spc="-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)</a:t>
            </a:r>
            <a:endParaRPr lang="en-US" sz="24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1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1CBBA3-6CEE-589C-D9B2-49DCAD0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dirty="0">
                <a:latin typeface="Bell MT" panose="02020503060305020303" pitchFamily="18" charset="0"/>
              </a:rPr>
              <a:t>Smoothing splines: cont.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5A526B-37DE-DA7D-A805-BF29975ACD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40694" y="1081678"/>
            <a:ext cx="6588977" cy="469464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CFE574-A198-4F8E-86C7-0077B66EC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2627" y="3314386"/>
            <a:ext cx="4431145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608" lvl="1" indent="0">
              <a:lnSpc>
                <a:spcPct val="100000"/>
              </a:lnSpc>
              <a:spcBef>
                <a:spcPts val="635"/>
              </a:spcBef>
              <a:buClr>
                <a:srgbClr val="3333B2"/>
              </a:buClr>
              <a:buSzPct val="90909"/>
              <a:buNone/>
              <a:tabLst>
                <a:tab pos="145415" algn="l"/>
              </a:tabLst>
            </a:pPr>
            <a:r>
              <a:rPr lang="en-US" sz="2000" spc="5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smooth</a:t>
            </a:r>
            <a:r>
              <a:rPr lang="en-US" sz="2000" i="1" spc="55" dirty="0" err="1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000" spc="5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spline</a:t>
            </a:r>
            <a:r>
              <a:rPr lang="en-US" sz="2000" spc="5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(</a:t>
            </a:r>
            <a:r>
              <a:rPr lang="en-US" sz="2000" spc="5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age</a:t>
            </a:r>
            <a:r>
              <a:rPr lang="en-US" sz="2000" i="1" spc="55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, </a:t>
            </a:r>
            <a:r>
              <a:rPr lang="en-US" sz="2000" spc="-1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wage</a:t>
            </a:r>
            <a:r>
              <a:rPr lang="en-US" sz="2000" i="1" spc="-15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, </a:t>
            </a:r>
            <a:r>
              <a:rPr lang="en-US" sz="2000" spc="10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df</a:t>
            </a:r>
            <a:r>
              <a:rPr lang="en-US" sz="2000" spc="13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=</a:t>
            </a:r>
            <a:r>
              <a:rPr lang="en-US" sz="2000" spc="1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16</a:t>
            </a:r>
            <a:r>
              <a:rPr lang="en-US" sz="2000" spc="1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)</a:t>
            </a:r>
            <a:endParaRPr lang="en-US" sz="2000" dirty="0">
              <a:latin typeface="Bell MT" panose="02020503060305020303" pitchFamily="18" charset="0"/>
              <a:cs typeface="Georgia"/>
            </a:endParaRPr>
          </a:p>
          <a:p>
            <a:pPr marL="292608" lvl="1" indent="0">
              <a:lnSpc>
                <a:spcPct val="100000"/>
              </a:lnSpc>
              <a:spcBef>
                <a:spcPts val="535"/>
              </a:spcBef>
              <a:buClr>
                <a:srgbClr val="3333B2"/>
              </a:buClr>
              <a:buSzPct val="90909"/>
              <a:buNone/>
              <a:tabLst>
                <a:tab pos="145415" algn="l"/>
              </a:tabLst>
            </a:pPr>
            <a:r>
              <a:rPr lang="en-US" sz="2000" spc="5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smooth</a:t>
            </a:r>
            <a:r>
              <a:rPr lang="en-US" sz="2000" i="1" spc="55" dirty="0" err="1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.</a:t>
            </a:r>
            <a:r>
              <a:rPr lang="en-US" sz="2000" spc="5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spline</a:t>
            </a:r>
            <a:r>
              <a:rPr lang="en-US" sz="2000" spc="5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(</a:t>
            </a:r>
            <a:r>
              <a:rPr lang="en-US" sz="2000" spc="5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age</a:t>
            </a:r>
            <a:r>
              <a:rPr lang="en-US" sz="2000" i="1" spc="55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,</a:t>
            </a:r>
            <a:r>
              <a:rPr lang="en-US" sz="2000" i="1" spc="-155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000" spc="-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wage, cv=TRUE</a:t>
            </a:r>
            <a:r>
              <a:rPr lang="en-US" sz="2000" spc="-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)</a:t>
            </a:r>
            <a:endParaRPr lang="en-US" sz="2000" dirty="0">
              <a:latin typeface="Bell MT" panose="020205030603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58010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9587-F824-0AD9-5DD6-5B63CEF5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97408"/>
            <a:ext cx="10634472" cy="1434592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Beyond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C0424-C19C-5DB2-C5AC-4102087A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32000"/>
            <a:ext cx="10506991" cy="3847591"/>
          </a:xfrm>
        </p:spPr>
        <p:txBody>
          <a:bodyPr/>
          <a:lstStyle/>
          <a:p>
            <a:pPr marL="228600" marR="1561465" lvl="0" indent="-228600" algn="l" defTabSz="914400" rtl="0" eaLnBrk="1" fontAlgn="auto" latinLnBrk="0" hangingPunct="1">
              <a:lnSpc>
                <a:spcPct val="102600"/>
              </a:lnSpc>
              <a:spcBef>
                <a:spcPts val="55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The truth 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is never linear!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Or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almost</a:t>
            </a:r>
            <a:r>
              <a:rPr kumimoji="0" lang="en-US" sz="2000" b="0" i="0" u="none" strike="noStrike" kern="1200" cap="none" spc="-8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 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never!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ell MT" panose="02020503060305020303" pitchFamily="18" charset="0"/>
              <a:cs typeface="Georgi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But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often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the linearity 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assumption 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is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good</a:t>
            </a:r>
            <a:r>
              <a:rPr kumimoji="0" lang="en-US" sz="2000" b="0" i="0" u="none" strike="noStrike" kern="1200" cap="none" spc="6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 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enough.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ell MT" panose="02020503060305020303" pitchFamily="18" charset="0"/>
              <a:cs typeface="Georgia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83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When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it’s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not </a:t>
            </a:r>
            <a:r>
              <a:rPr kumimoji="0" lang="en-US" sz="2000" b="0" i="1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Bookman Old Style"/>
              </a:rPr>
              <a:t>. .</a:t>
            </a:r>
            <a:r>
              <a:rPr kumimoji="0" lang="en-US" sz="2000" b="0" i="1" u="none" strike="noStrike" kern="1200" cap="none" spc="5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Bookman Old Style"/>
              </a:rPr>
              <a:t> </a:t>
            </a:r>
            <a:r>
              <a:rPr kumimoji="0" lang="en-US" sz="2000" b="0" i="1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Bookman Old Style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ell MT" panose="02020503060305020303" pitchFamily="18" charset="0"/>
              <a:cs typeface="Bookman Old Style"/>
            </a:endParaRPr>
          </a:p>
          <a:p>
            <a:pPr marL="499745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2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90195" algn="l"/>
              </a:tabLst>
              <a:defRPr/>
            </a:pP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Polynomials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ell MT" panose="02020503060305020303" pitchFamily="18" charset="0"/>
              <a:cs typeface="Georgia"/>
            </a:endParaRPr>
          </a:p>
          <a:p>
            <a:pPr marL="499745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4"/>
              </a:spcBef>
              <a:spcAft>
                <a:spcPts val="2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90195" algn="l"/>
              </a:tabLst>
              <a:defRPr/>
            </a:pPr>
            <a:r>
              <a:rPr lang="en-US" sz="2000" spc="-20" dirty="0">
                <a:solidFill>
                  <a:srgbClr val="000000">
                    <a:lumMod val="75000"/>
                    <a:lumOff val="25000"/>
                  </a:srgbClr>
                </a:solidFill>
                <a:latin typeface="Bell MT" panose="02020503060305020303" pitchFamily="18" charset="0"/>
                <a:cs typeface="Georgia"/>
              </a:rPr>
              <a:t>S</a:t>
            </a:r>
            <a:r>
              <a:rPr kumimoji="0" lang="en-US" sz="2000" b="0" i="0" u="none" strike="noStrike" kern="1200" cap="none" spc="-2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tep</a:t>
            </a:r>
            <a:r>
              <a:rPr kumimoji="0" lang="en-US" sz="2000" b="0" i="0" u="none" strike="noStrike" kern="1200" cap="none" spc="8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 </a:t>
            </a:r>
            <a:r>
              <a:rPr kumimoji="0" lang="en-US" sz="2000" b="0" i="0" u="none" strike="noStrike" kern="1200" cap="none" spc="-2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functions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ell MT" panose="02020503060305020303" pitchFamily="18" charset="0"/>
              <a:cs typeface="Georgia"/>
            </a:endParaRPr>
          </a:p>
          <a:p>
            <a:pPr marL="499745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2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90195" algn="l"/>
              </a:tabLst>
              <a:defRPr/>
            </a:pP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Splines</a:t>
            </a:r>
          </a:p>
          <a:p>
            <a:pPr marL="499745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0"/>
              </a:spcBef>
              <a:spcAft>
                <a:spcPts val="2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90195" algn="l"/>
              </a:tabLst>
              <a:defRPr/>
            </a:pPr>
            <a:r>
              <a:rPr lang="en-US" sz="2000" spc="-30" dirty="0">
                <a:solidFill>
                  <a:srgbClr val="000000">
                    <a:lumMod val="75000"/>
                    <a:lumOff val="25000"/>
                  </a:srgbClr>
                </a:solidFill>
                <a:latin typeface="Bell MT" panose="02020503060305020303" pitchFamily="18" charset="0"/>
                <a:cs typeface="Georgia"/>
              </a:rPr>
              <a:t>Local regression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ell MT" panose="02020503060305020303" pitchFamily="18" charset="0"/>
              <a:cs typeface="Georgia"/>
            </a:endParaRPr>
          </a:p>
          <a:p>
            <a:pPr marL="499745" marR="0" lvl="0" indent="-34290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200"/>
              </a:spcAft>
              <a:buClr>
                <a:srgbClr val="3333B2"/>
              </a:buClr>
              <a:buSzPct val="90909"/>
              <a:buFont typeface="Arial" panose="020B0604020202020204" pitchFamily="34" charset="0"/>
              <a:buChar char="•"/>
              <a:tabLst>
                <a:tab pos="290195" algn="l"/>
              </a:tabLst>
              <a:defRPr/>
            </a:pPr>
            <a:r>
              <a:rPr lang="en-US" sz="2000" spc="-30" dirty="0">
                <a:solidFill>
                  <a:srgbClr val="000000">
                    <a:lumMod val="75000"/>
                    <a:lumOff val="25000"/>
                  </a:srgbClr>
                </a:solidFill>
                <a:latin typeface="Bell MT" panose="02020503060305020303" pitchFamily="18" charset="0"/>
                <a:cs typeface="Georgia"/>
              </a:rPr>
              <a:t>G</a:t>
            </a:r>
            <a:r>
              <a:rPr kumimoji="0" lang="en-US" sz="2000" b="0" i="0" u="none" strike="noStrike" kern="1200" cap="none" spc="-3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eneralized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additive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 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models</a:t>
            </a:r>
            <a:endParaRPr lang="en-US" sz="2000" dirty="0">
              <a:solidFill>
                <a:srgbClr val="000000">
                  <a:lumMod val="75000"/>
                  <a:lumOff val="25000"/>
                </a:srgbClr>
              </a:solidFill>
              <a:latin typeface="Bell MT" panose="02020503060305020303" pitchFamily="18" charset="0"/>
              <a:cs typeface="Georgia"/>
            </a:endParaRPr>
          </a:p>
          <a:p>
            <a:pPr marL="156845" marR="0" lvl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200"/>
              </a:spcAft>
              <a:buClr>
                <a:srgbClr val="3333B2"/>
              </a:buClr>
              <a:buSzPct val="90909"/>
              <a:tabLst>
                <a:tab pos="290195" algn="l"/>
              </a:tabLst>
              <a:defRPr/>
            </a:pPr>
            <a:endParaRPr kumimoji="0" lang="en-US" sz="2000" b="0" i="0" u="none" strike="noStrike" kern="1200" cap="none" spc="-4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ell MT" panose="02020503060305020303" pitchFamily="18" charset="0"/>
              <a:cs typeface="Georgia"/>
            </a:endParaRPr>
          </a:p>
          <a:p>
            <a:pPr marL="228600" marR="5080" lvl="0" indent="-228600" algn="l" defTabSz="914400" rtl="0" eaLnBrk="1" fontAlgn="auto" latinLnBrk="0" hangingPunct="1">
              <a:lnSpc>
                <a:spcPct val="102600"/>
              </a:lnSpc>
              <a:spcBef>
                <a:spcPts val="3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2000" spc="-40" dirty="0">
                <a:solidFill>
                  <a:srgbClr val="000000">
                    <a:lumMod val="75000"/>
                    <a:lumOff val="25000"/>
                  </a:srgbClr>
                </a:solidFill>
                <a:latin typeface="Bell MT" panose="02020503060305020303" pitchFamily="18" charset="0"/>
                <a:cs typeface="Georgia"/>
              </a:rPr>
              <a:t>O</a:t>
            </a:r>
            <a:r>
              <a:rPr kumimoji="0" lang="en-US" sz="2000" b="0" i="0" u="none" strike="noStrike" kern="1200" cap="none" spc="-4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ffer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a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lot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 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of </a:t>
            </a:r>
            <a:r>
              <a:rPr kumimoji="0" lang="en-US" sz="2000" b="0" i="0" u="none" strike="noStrike" kern="1200" cap="none" spc="-2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flexibility,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without </a:t>
            </a:r>
            <a:r>
              <a:rPr kumimoji="0" lang="en-US" sz="2000" b="0" i="0" u="none" strike="noStrike" kern="1200" cap="none" spc="-3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losing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the 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ease 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and  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interpretability </a:t>
            </a:r>
            <a:r>
              <a:rPr kumimoji="0" lang="en-US" sz="2000" b="0" i="0" u="none" strike="noStrike" kern="1200" cap="none" spc="-4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of 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linear</a:t>
            </a:r>
            <a:r>
              <a:rPr kumimoji="0" lang="en-US" sz="2000" b="0" i="0" u="none" strike="noStrike" kern="1200" cap="none" spc="-14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 </a:t>
            </a:r>
            <a:r>
              <a:rPr kumimoji="0" lang="en-US" sz="2000" b="0" i="0" u="none" strike="noStrike" kern="1200" cap="none" spc="-3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Bell MT" panose="02020503060305020303" pitchFamily="18" charset="0"/>
                <a:cs typeface="Georgia"/>
              </a:rPr>
              <a:t>models.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Bell MT" panose="02020503060305020303" pitchFamily="18" charset="0"/>
              <a:cs typeface="Georg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7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1317C4-8937-3E4E-D332-2450B90F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72008"/>
            <a:ext cx="10634472" cy="1773259"/>
          </a:xfrm>
        </p:spPr>
        <p:txBody>
          <a:bodyPr/>
          <a:lstStyle/>
          <a:p>
            <a:r>
              <a:rPr lang="en-US" sz="6000" dirty="0">
                <a:latin typeface="Bell MT" panose="02020503060305020303" pitchFamily="18" charset="0"/>
              </a:rPr>
              <a:t>Generalized additive models (GAMs)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21BE9B7-FC20-A1C9-F60C-6D9E1D263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2345268"/>
                <a:ext cx="10506991" cy="37592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A general framework for extending a standard linear model</a:t>
                </a: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Bell MT" panose="02020503060305020303" pitchFamily="18" charset="0"/>
                  </a:rPr>
                  <a:t>Allow 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non-linear functions</a:t>
                </a:r>
                <a:r>
                  <a:rPr lang="en-US" dirty="0">
                    <a:latin typeface="Bell MT" panose="02020503060305020303" pitchFamily="18" charset="0"/>
                  </a:rPr>
                  <a:t> of each variables</a:t>
                </a:r>
              </a:p>
              <a:p>
                <a:pPr marL="1028700" lvl="1" indent="-34290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Bell MT" panose="02020503060305020303" pitchFamily="18" charset="0"/>
                  </a:rPr>
                  <a:t>Maintain </a:t>
                </a:r>
                <a:r>
                  <a:rPr lang="en-US" dirty="0">
                    <a:solidFill>
                      <a:srgbClr val="00B050"/>
                    </a:solidFill>
                    <a:latin typeface="Bell MT" panose="02020503060305020303" pitchFamily="18" charset="0"/>
                  </a:rPr>
                  <a:t>additivity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A multiple linear regression: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A GAM: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=1, 2,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are nonlinear functions. </a:t>
                </a:r>
              </a:p>
              <a:p>
                <a:pPr algn="ctr"/>
                <a:endParaRPr lang="en-US" dirty="0">
                  <a:latin typeface="Bell MT" panose="02020503060305020303" pitchFamily="18" charset="0"/>
                </a:endParaRPr>
              </a:p>
              <a:p>
                <a:pPr algn="ctr"/>
                <a:endParaRPr lang="en-US" dirty="0">
                  <a:latin typeface="Bell MT" panose="02020503060305020303" pitchFamily="18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21BE9B7-FC20-A1C9-F60C-6D9E1D263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2345268"/>
                <a:ext cx="10506991" cy="3759200"/>
              </a:xfrm>
              <a:blipFill>
                <a:blip r:embed="rId2"/>
                <a:stretch>
                  <a:fillRect l="-754" t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213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1317C4-8937-3E4E-D332-2450B90F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Bell MT" panose="02020503060305020303" pitchFamily="18" charset="0"/>
              </a:rPr>
              <a:t>GAMs: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BE9B7-FC20-A1C9-F60C-6D9E1D263E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Fit a GAM in R using natural splines</a:t>
            </a:r>
          </a:p>
          <a:p>
            <a:pPr marL="292608" lvl="1" indent="0">
              <a:lnSpc>
                <a:spcPct val="100000"/>
              </a:lnSpc>
              <a:spcBef>
                <a:spcPts val="855"/>
              </a:spcBef>
              <a:buNone/>
              <a:tabLst>
                <a:tab pos="231775" algn="l"/>
              </a:tabLst>
            </a:pPr>
            <a:r>
              <a:rPr lang="en-US" sz="2400" spc="-10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lm</a:t>
            </a:r>
            <a:r>
              <a:rPr lang="en-US" sz="2400" spc="-1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(</a:t>
            </a:r>
            <a:r>
              <a:rPr lang="en-US" sz="2400" spc="-1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wage</a:t>
            </a:r>
            <a:r>
              <a:rPr lang="en-US" sz="2400" spc="2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-30" dirty="0">
                <a:solidFill>
                  <a:srgbClr val="BF7F3F"/>
                </a:solidFill>
                <a:latin typeface="Bell MT" panose="02020503060305020303" pitchFamily="18" charset="0"/>
                <a:cs typeface="Lucida Sans Unicode"/>
              </a:rPr>
              <a:t>∼</a:t>
            </a:r>
            <a:r>
              <a:rPr lang="en-US" sz="2400" spc="-45" dirty="0">
                <a:solidFill>
                  <a:srgbClr val="BF7F3F"/>
                </a:solidFill>
                <a:latin typeface="Bell MT" panose="02020503060305020303" pitchFamily="18" charset="0"/>
                <a:cs typeface="Lucida Sans Unicode"/>
              </a:rPr>
              <a:t> </a:t>
            </a:r>
            <a:r>
              <a:rPr lang="en-US" sz="2400" spc="6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ns</a:t>
            </a:r>
            <a:r>
              <a:rPr lang="en-US" sz="2400" spc="6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(</a:t>
            </a:r>
            <a:r>
              <a:rPr lang="en-US" sz="2400" spc="6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year</a:t>
            </a:r>
            <a:r>
              <a:rPr lang="en-US" sz="2400" i="1" spc="60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,</a:t>
            </a:r>
            <a:r>
              <a:rPr lang="en-US" sz="2400" i="1" spc="-150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spc="10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df</a:t>
            </a:r>
            <a:r>
              <a:rPr lang="en-US" sz="2400" spc="2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13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=</a:t>
            </a:r>
            <a:r>
              <a:rPr lang="en-US" sz="2400" spc="3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 </a:t>
            </a:r>
            <a:r>
              <a:rPr lang="en-US" sz="2400" spc="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4</a:t>
            </a:r>
            <a:r>
              <a:rPr lang="en-US" sz="2400" spc="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)</a:t>
            </a:r>
            <a:r>
              <a:rPr lang="en-US" sz="2400" spc="-2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 </a:t>
            </a:r>
            <a:r>
              <a:rPr lang="en-US" sz="2400" spc="13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+</a:t>
            </a:r>
            <a:r>
              <a:rPr lang="en-US" sz="2400" spc="-2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 </a:t>
            </a:r>
            <a:r>
              <a:rPr lang="en-US" sz="2400" spc="4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ns</a:t>
            </a:r>
            <a:r>
              <a:rPr lang="en-US" sz="2400" spc="4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(</a:t>
            </a:r>
            <a:r>
              <a:rPr lang="en-US" sz="2400" spc="4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age</a:t>
            </a:r>
            <a:r>
              <a:rPr lang="en-US" sz="2400" i="1" spc="40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,</a:t>
            </a:r>
            <a:r>
              <a:rPr lang="en-US" sz="2400" i="1" spc="-150" dirty="0">
                <a:solidFill>
                  <a:srgbClr val="BF7F3F"/>
                </a:solidFill>
                <a:latin typeface="Bell MT" panose="02020503060305020303" pitchFamily="18" charset="0"/>
                <a:cs typeface="Bookman Old Style"/>
              </a:rPr>
              <a:t> </a:t>
            </a:r>
            <a:r>
              <a:rPr lang="en-US" sz="2400" spc="105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df</a:t>
            </a:r>
            <a:r>
              <a:rPr lang="en-US" sz="2400" spc="25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13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=</a:t>
            </a:r>
            <a:r>
              <a:rPr lang="en-US" sz="2400" spc="3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 </a:t>
            </a:r>
            <a:r>
              <a:rPr lang="en-US" sz="2400" spc="1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5</a:t>
            </a:r>
            <a:r>
              <a:rPr lang="en-US" sz="2400" spc="1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)</a:t>
            </a:r>
            <a:r>
              <a:rPr lang="en-US" sz="2400" spc="-25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 </a:t>
            </a:r>
            <a:r>
              <a:rPr lang="en-US" sz="2400" spc="8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), </a:t>
            </a:r>
          </a:p>
          <a:p>
            <a:pPr marL="292608" lvl="1" indent="0">
              <a:lnSpc>
                <a:spcPct val="100000"/>
              </a:lnSpc>
              <a:spcBef>
                <a:spcPts val="855"/>
              </a:spcBef>
              <a:buNone/>
              <a:tabLst>
                <a:tab pos="231775" algn="l"/>
              </a:tabLst>
            </a:pPr>
            <a:r>
              <a:rPr lang="en-US" sz="2400" spc="80" dirty="0">
                <a:solidFill>
                  <a:srgbClr val="BF7F3F"/>
                </a:solidFill>
                <a:latin typeface="Bell MT" panose="02020503060305020303" pitchFamily="18" charset="0"/>
                <a:cs typeface="Georgia"/>
              </a:rPr>
              <a:t>or</a:t>
            </a:r>
            <a:endParaRPr lang="en-US" sz="4400" dirty="0">
              <a:latin typeface="Bell MT" panose="02020503060305020303" pitchFamily="18" charset="0"/>
              <a:cs typeface="Times New Roman"/>
            </a:endParaRPr>
          </a:p>
          <a:p>
            <a:pPr marL="292608" lvl="1" indent="0">
              <a:lnSpc>
                <a:spcPct val="100000"/>
              </a:lnSpc>
              <a:spcBef>
                <a:spcPts val="855"/>
              </a:spcBef>
              <a:buNone/>
              <a:tabLst>
                <a:tab pos="231775" algn="l"/>
              </a:tabLst>
            </a:pPr>
            <a:r>
              <a:rPr lang="en-US" sz="2400" spc="-1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gam(wage ∼ ns(year, </a:t>
            </a:r>
            <a:r>
              <a:rPr lang="en-US" sz="2400" spc="-10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df</a:t>
            </a:r>
            <a:r>
              <a:rPr lang="en-US" sz="2400" spc="-1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 </a:t>
            </a:r>
            <a:r>
              <a:rPr lang="en-US" sz="2400" spc="-1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= 4) </a:t>
            </a:r>
            <a:r>
              <a:rPr lang="en-US" sz="2400" spc="-1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+ ns(age, </a:t>
            </a:r>
            <a:r>
              <a:rPr lang="en-US" sz="2400" spc="-10" dirty="0" err="1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df</a:t>
            </a:r>
            <a:r>
              <a:rPr lang="en-US" sz="2400" spc="-10" dirty="0">
                <a:solidFill>
                  <a:srgbClr val="BF7F3F"/>
                </a:solidFill>
                <a:latin typeface="Bell MT" panose="02020503060305020303" pitchFamily="18" charset="0"/>
                <a:cs typeface="Times New Roman"/>
              </a:rPr>
              <a:t> = 5)</a:t>
            </a:r>
            <a:endParaRPr lang="en-US" dirty="0">
              <a:latin typeface="Bell MT" panose="02020503060305020303" pitchFamily="18" charset="0"/>
            </a:endParaRPr>
          </a:p>
          <a:p>
            <a:endParaRPr lang="en-US" dirty="0">
              <a:latin typeface="Bell MT" panose="02020503060305020303" pitchFamily="18" charset="0"/>
            </a:endParaRPr>
          </a:p>
          <a:p>
            <a:pPr algn="ctr"/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07040D-4B6E-93C0-AC48-4162CD4A18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467" y="3103563"/>
            <a:ext cx="5014979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962-3BA1-F0EA-C1F7-A7FB8E8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21208"/>
            <a:ext cx="10634472" cy="1671659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8A01-D2F3-63B5-C24E-3BD82F30E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989667"/>
                <a:ext cx="10506991" cy="392853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Standard linear regression: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Polynomial regression: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b="0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is the error term,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denotes the degree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Use least squares to estimate coefficients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In practice,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at reasonably low value, such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4, or use cross-validation to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8A01-D2F3-63B5-C24E-3BD82F30E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989667"/>
                <a:ext cx="10506991" cy="3928533"/>
              </a:xfrm>
              <a:blipFill>
                <a:blip r:embed="rId2"/>
                <a:stretch>
                  <a:fillRect l="-754"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94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962-3BA1-F0EA-C1F7-A7FB8E8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21208"/>
            <a:ext cx="10634472" cy="1671659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Polynomial regression: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8A01-D2F3-63B5-C24E-3BD82F30E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989667"/>
                <a:ext cx="10506991" cy="3928533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95% Confidence interval of the estimation:</a:t>
                </a:r>
              </a:p>
              <a:p>
                <a:pPr marL="1028700" lvl="1" indent="-342900"/>
                <a:r>
                  <a:rPr lang="en-US" b="0" dirty="0">
                    <a:latin typeface="Bell MT" panose="02020503060305020303" pitchFamily="18" charset="0"/>
                  </a:rPr>
                  <a:t>Given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>
                    <a:latin typeface="Bell MT" panose="02020503060305020303" pitchFamily="18" charset="0"/>
                  </a:rPr>
                  <a:t> </a:t>
                </a:r>
                <a:r>
                  <a:rPr lang="en-US" dirty="0">
                    <a:latin typeface="Bell MT" panose="02020503060305020303" pitchFamily="18" charset="0"/>
                  </a:rPr>
                  <a:t>the predicted outcome obtained as</a:t>
                </a:r>
              </a:p>
              <a:p>
                <a:pPr lvl="1" indent="0" algn="ctr">
                  <a:buNone/>
                </a:pPr>
                <a:r>
                  <a:rPr lang="en-US" dirty="0"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 indent="0" algn="ctr">
                  <a:buNone/>
                </a:pPr>
                <a:r>
                  <a:rPr lang="en-US" b="0" dirty="0">
                    <a:latin typeface="Bell MT" panose="02020503060305020303" pitchFamily="18" charset="0"/>
                  </a:rPr>
                  <a:t>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latin typeface="Bell MT" panose="02020503060305020303" pitchFamily="18" charset="0"/>
                  </a:rPr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>
                  <a:latin typeface="Bell MT" panose="02020503060305020303" pitchFamily="18" charset="0"/>
                </a:endParaRPr>
              </a:p>
              <a:p>
                <a:pPr lvl="1" indent="0" algn="ctr">
                  <a:buNone/>
                </a:pPr>
                <a:r>
                  <a:rPr lang="en-US" dirty="0">
                    <a:latin typeface="Bell MT" panose="02020503060305020303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b="0" dirty="0">
                    <a:latin typeface="Bell MT" panose="02020503060305020303" pitchFamily="18" charset="0"/>
                  </a:rPr>
                  <a:t> is the estimated covariance matrix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>
                    <a:latin typeface="Bell MT" panose="02020503060305020303" pitchFamily="18" charset="0"/>
                  </a:rPr>
                  <a:t>s.</a:t>
                </a:r>
              </a:p>
              <a:p>
                <a:pPr marL="1028700" lvl="1" indent="-342900"/>
                <a:r>
                  <a:rPr lang="en-US" b="0" dirty="0">
                    <a:latin typeface="Bell MT" panose="02020503060305020303" pitchFamily="18" charset="0"/>
                  </a:rPr>
                  <a:t>95% confidence interval of </a:t>
                </a:r>
                <a:r>
                  <a:rPr lang="en-US" dirty="0"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>
                    <a:latin typeface="Bell MT" panose="02020503060305020303" pitchFamily="18" charset="0"/>
                  </a:rPr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dirty="0">
                            <a:latin typeface="Bell MT" panose="02020503060305020303" pitchFamily="18" charset="0"/>
                          </a:rPr>
                          <m:t>Var</m:t>
                        </m:r>
                        <m:r>
                          <m:rPr>
                            <m:nor/>
                          </m:rPr>
                          <a:rPr lang="en-US" dirty="0">
                            <a:latin typeface="Bell MT" panose="02020503060305020303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latin typeface="Bell MT" panose="02020503060305020303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b="0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Bell MT" panose="02020503060305020303" pitchFamily="18" charset="0"/>
                  </a:rPr>
                  <a:t>For binary outcome:</a:t>
                </a:r>
              </a:p>
              <a:p>
                <a:pPr algn="ctr"/>
                <a:r>
                  <a:rPr lang="en-US" dirty="0">
                    <a:latin typeface="Bell MT" panose="02020503060305020303" pitchFamily="18" charset="0"/>
                  </a:rPr>
                  <a:t>Logit (p)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b="0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is the error term,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denotes the degree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8A01-D2F3-63B5-C24E-3BD82F30E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989667"/>
                <a:ext cx="10506991" cy="3928533"/>
              </a:xfrm>
              <a:blipFill>
                <a:blip r:embed="rId2"/>
                <a:stretch>
                  <a:fillRect l="-638" t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0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A1D174E2-482B-F328-B5BE-663E89290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8" y="183730"/>
            <a:ext cx="10363200" cy="630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962-3BA1-F0EA-C1F7-A7FB8E8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21209"/>
            <a:ext cx="10634472" cy="1256014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Step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C8A01-D2F3-63B5-C24E-3BD82F30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989668"/>
            <a:ext cx="10506991" cy="388992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white sheet with black text and numbers&#10;&#10;Description automatically generated">
            <a:extLst>
              <a:ext uri="{FF2B5EF4-FFF2-40B4-BE49-F238E27FC236}">
                <a16:creationId xmlns:a16="http://schemas.microsoft.com/office/drawing/2014/main" id="{64FA6E25-189B-6A37-77CD-F31230F32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59" y="3203436"/>
            <a:ext cx="7678642" cy="3081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1CE05-565A-FA9A-36E7-9C1ACB0F6138}"/>
              </a:ext>
            </a:extLst>
          </p:cNvPr>
          <p:cNvSpPr txBox="1"/>
          <p:nvPr/>
        </p:nvSpPr>
        <p:spPr>
          <a:xfrm>
            <a:off x="570658" y="1524002"/>
            <a:ext cx="10330874" cy="1705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Break range of X into bins, fit different coefficient to each bin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ell MT" panose="02020503060305020303" pitchFamily="18" charset="0"/>
              </a:rPr>
              <a:t>That is transform a continuous variable to </a:t>
            </a:r>
            <a:r>
              <a:rPr lang="en-US" sz="2400" i="1" dirty="0">
                <a:solidFill>
                  <a:srgbClr val="00B050"/>
                </a:solidFill>
                <a:latin typeface="Bell MT" panose="02020503060305020303" pitchFamily="18" charset="0"/>
              </a:rPr>
              <a:t>ordered categorical variable </a:t>
            </a:r>
            <a:r>
              <a:rPr lang="en-US" sz="2400" dirty="0">
                <a:latin typeface="Bell MT" panose="02020503060305020303" pitchFamily="18" charset="0"/>
              </a:rPr>
              <a:t>(dummy variables)</a:t>
            </a:r>
          </a:p>
        </p:txBody>
      </p:sp>
    </p:spTree>
    <p:extLst>
      <p:ext uri="{BB962C8B-B14F-4D97-AF65-F5344CB8AC3E}">
        <p14:creationId xmlns:p14="http://schemas.microsoft.com/office/powerpoint/2010/main" val="105038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1962-3BA1-F0EA-C1F7-A7FB8E84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12742"/>
            <a:ext cx="10634472" cy="1502325"/>
          </a:xfrm>
        </p:spPr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Step function: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8A01-D2F3-63B5-C24E-3BD82F30E8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854200"/>
                <a:ext cx="10506991" cy="4025391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Notice for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b="0" dirty="0">
                  <a:latin typeface="Bell MT" panose="02020503060305020303" pitchFamily="18" charset="0"/>
                </a:endParaRPr>
              </a:p>
              <a:p>
                <a:r>
                  <a:rPr lang="en-US" dirty="0">
                    <a:latin typeface="Bell MT" panose="02020503060305020303" pitchFamily="18" charset="0"/>
                  </a:rPr>
                  <a:t>    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must be in exactly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intervals.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Fit least squares to the linear model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Bell MT" panose="02020503060305020303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;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can be interpreted as the mean of Y when X&lt;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is the predicted response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;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represents the average increase in the outcome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Bell MT" panose="02020503060305020303" pitchFamily="18" charset="0"/>
                  </a:rPr>
                  <a:t> relative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Bell MT" panose="02020503060305020303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8A01-D2F3-63B5-C24E-3BD82F30E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854200"/>
                <a:ext cx="10506991" cy="4025391"/>
              </a:xfrm>
              <a:blipFill>
                <a:blip r:embed="rId2"/>
                <a:stretch>
                  <a:fillRect l="-754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45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174E2-482B-F328-B5BE-663E89290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884" y="520314"/>
            <a:ext cx="7870847" cy="5615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7ABA0D-7859-C6B0-A4A0-6F59467C110B}"/>
              </a:ext>
            </a:extLst>
          </p:cNvPr>
          <p:cNvSpPr txBox="1"/>
          <p:nvPr/>
        </p:nvSpPr>
        <p:spPr>
          <a:xfrm>
            <a:off x="8602133" y="770467"/>
            <a:ext cx="30310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Unless, there are </a:t>
            </a:r>
            <a:r>
              <a:rPr lang="en-US" dirty="0">
                <a:solidFill>
                  <a:srgbClr val="00B050"/>
                </a:solidFill>
                <a:latin typeface="Bell MT" panose="02020503060305020303" pitchFamily="18" charset="0"/>
              </a:rPr>
              <a:t>natural breakpoints</a:t>
            </a:r>
            <a:r>
              <a:rPr lang="en-US" dirty="0">
                <a:latin typeface="Bell MT" panose="02020503060305020303" pitchFamily="18" charset="0"/>
              </a:rPr>
              <a:t> in the predictors, piecewise-constant function may not capture the curve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ell MT" panose="02020503060305020303" pitchFamily="18" charset="0"/>
              </a:rPr>
              <a:t>For example, left figure, piecewise-constant function does not capture the increasing trend as age increase from 20 to 40.</a:t>
            </a:r>
          </a:p>
        </p:txBody>
      </p:sp>
    </p:spTree>
    <p:extLst>
      <p:ext uri="{BB962C8B-B14F-4D97-AF65-F5344CB8AC3E}">
        <p14:creationId xmlns:p14="http://schemas.microsoft.com/office/powerpoint/2010/main" val="4738155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8"/>
      </a:lt2>
      <a:accent1>
        <a:srgbClr val="C79895"/>
      </a:accent1>
      <a:accent2>
        <a:srgbClr val="BB9B7E"/>
      </a:accent2>
      <a:accent3>
        <a:srgbClr val="A9A47F"/>
      </a:accent3>
      <a:accent4>
        <a:srgbClr val="99AA73"/>
      </a:accent4>
      <a:accent5>
        <a:srgbClr val="8DAC81"/>
      </a:accent5>
      <a:accent6>
        <a:srgbClr val="77B07F"/>
      </a:accent6>
      <a:hlink>
        <a:srgbClr val="578D9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ED0DCE2F2A594FAFAE91462F0F9539" ma:contentTypeVersion="0" ma:contentTypeDescription="Create a new document." ma:contentTypeScope="" ma:versionID="aaf39e86f3e1766cb17f51e3c0f354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5bf1dc07ead5d4f81dedc204cd6b45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03AD51-2BA3-43BD-B0E6-69447F49D9C2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E98D5F7-6F3A-4017-9040-C3DADB1206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7D65A5-E9C7-438C-8B07-9F755EAC09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4491</TotalTime>
  <Words>1727</Words>
  <Application>Microsoft Macintosh PowerPoint</Application>
  <PresentationFormat>Widescreen</PresentationFormat>
  <Paragraphs>191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Bell MT</vt:lpstr>
      <vt:lpstr>Cambria Math</vt:lpstr>
      <vt:lpstr>Courier New</vt:lpstr>
      <vt:lpstr>Lucida Sans Unicode</vt:lpstr>
      <vt:lpstr>Seaford</vt:lpstr>
      <vt:lpstr>LevelVTI</vt:lpstr>
      <vt:lpstr>Nonlinear Models</vt:lpstr>
      <vt:lpstr>Outline</vt:lpstr>
      <vt:lpstr>Beyond Linearity</vt:lpstr>
      <vt:lpstr>Polynomial regression</vt:lpstr>
      <vt:lpstr>Polynomial regression: cont.</vt:lpstr>
      <vt:lpstr>PowerPoint Presentation</vt:lpstr>
      <vt:lpstr>Step function</vt:lpstr>
      <vt:lpstr>Step function: cont.</vt:lpstr>
      <vt:lpstr>PowerPoint Presentation</vt:lpstr>
      <vt:lpstr>Basis functions</vt:lpstr>
      <vt:lpstr>Regression splines: piecewise polynomials</vt:lpstr>
      <vt:lpstr>PowerPoint Presentation</vt:lpstr>
      <vt:lpstr>Constraints and Splines</vt:lpstr>
      <vt:lpstr>Linear spline</vt:lpstr>
      <vt:lpstr>Linear spline example</vt:lpstr>
      <vt:lpstr>Linear spline example: cont.</vt:lpstr>
      <vt:lpstr>PowerPoint Presentation</vt:lpstr>
      <vt:lpstr>PowerPoint Presentation</vt:lpstr>
      <vt:lpstr>PowerPoint Presentation</vt:lpstr>
      <vt:lpstr>Cubic spline</vt:lpstr>
      <vt:lpstr>PowerPoint Presentation</vt:lpstr>
      <vt:lpstr>Knot placement</vt:lpstr>
      <vt:lpstr>PowerPoint Presentation</vt:lpstr>
      <vt:lpstr>PowerPoint Presentation</vt:lpstr>
      <vt:lpstr>Splines vs. Polynomials</vt:lpstr>
      <vt:lpstr>Smoothing splines</vt:lpstr>
      <vt:lpstr>Smoothing splines: cont.</vt:lpstr>
      <vt:lpstr>Smoothing splines: cont.</vt:lpstr>
      <vt:lpstr>Smoothing splines: cont.</vt:lpstr>
      <vt:lpstr>Generalized additive models (GAMs)</vt:lpstr>
      <vt:lpstr>GAMs: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Methods</dc:title>
  <dc:creator>Yu, Duo</dc:creator>
  <cp:lastModifiedBy>Gallagher, Ryan</cp:lastModifiedBy>
  <cp:revision>73</cp:revision>
  <dcterms:created xsi:type="dcterms:W3CDTF">2023-09-06T19:06:20Z</dcterms:created>
  <dcterms:modified xsi:type="dcterms:W3CDTF">2023-10-03T20:11:30Z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0x0101006BED0DCE2F2A594FAFAE91462F0F9539</vt:lpwstr>
  </property>
</Properties>
</file>