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6" r:id="rId1"/>
  </p:sldMasterIdLst>
  <p:notesMasterIdLst>
    <p:notesMasterId r:id="rId4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4" r:id="rId10"/>
    <p:sldId id="266" r:id="rId11"/>
    <p:sldId id="263" r:id="rId12"/>
    <p:sldId id="265" r:id="rId13"/>
    <p:sldId id="267" r:id="rId14"/>
    <p:sldId id="268" r:id="rId15"/>
    <p:sldId id="272" r:id="rId16"/>
    <p:sldId id="271" r:id="rId17"/>
    <p:sldId id="270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3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298" r:id="rId37"/>
    <p:sldId id="307" r:id="rId38"/>
    <p:sldId id="308" r:id="rId39"/>
    <p:sldId id="299" r:id="rId40"/>
    <p:sldId id="309" r:id="rId41"/>
    <p:sldId id="310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tens, Michael" initials="MM" lastIdx="2" clrIdx="0">
    <p:extLst>
      <p:ext uri="{19B8F6BF-5375-455C-9EA6-DF929625EA0E}">
        <p15:presenceInfo xmlns:p15="http://schemas.microsoft.com/office/powerpoint/2012/main" userId="S::mmartens@mcw.edu::40fbffd2-5d29-4aef-ae1a-10b24b328ff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9116"/>
  </p:normalViewPr>
  <p:slideViewPr>
    <p:cSldViewPr>
      <p:cViewPr varScale="1">
        <p:scale>
          <a:sx n="100" d="100"/>
          <a:sy n="100" d="100"/>
        </p:scale>
        <p:origin x="250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B487814-35A0-4759-85AC-D57410B1074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AF14219-0F5D-485E-8389-24105273C3F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5C0662F-BAFD-4E4A-B581-E550FA1A050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E14824A-9465-4D5A-8FB5-AA89C75087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3AFC0A1-A398-4787-BACD-038878DCB9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BDCC98B-5D30-4E87-BCD8-B7C5CFE06A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6A2CD8E-5806-44C4-9409-F0643134273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14E7E25C-E656-4AF1-9A6D-FAF19A2AE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FB5AC6-E01A-4C5B-90C1-5277620D735F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180ACF37-DE57-4531-8461-4E430B6FF3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075D196E-9F7B-4AE6-B6C1-9937A8017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1E444DFC-56C1-4A22-ACDB-743DF0538A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E4B149D-24FE-4F70-A499-362AB2D6180A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BFB11AE5-F5D5-4EEA-A659-FBB48464A0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B4D0373D-BF64-4786-AF76-EB9E98FBA5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338A6E4A-50CB-41F8-8B1B-86B920E90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0661F0-3516-4AE1-BADA-372CAAAD1198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71D5E397-2210-493E-9340-BA79B9539A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48774B3C-C42D-4646-B3F0-5579D864AF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2B116DCB-3249-4415-96A4-A563ED18F8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55B71-DAE7-4199-AA48-CDF2CEF56A7C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D18C03C1-16D8-4DA0-B57F-D326A4ED45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E4679145-DCEA-4E50-A711-A5E9E23D81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F9C447F6-8288-45F2-9E2A-853CC47D18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612BE2-C827-4ADA-845D-8C7F7D4D4BFA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236435C8-3135-4122-9199-2C145E5953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6DD58547-902B-47C1-A900-2E672E252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63F3AA20-806F-452F-9B2B-704D6A4B3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BD1D2E-E9B3-42F4-B9BE-26E3AF6EB2B7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ED5FFE94-C96B-4FED-8BA9-989851A9E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7256A7D3-BBD2-4AFF-BAC6-466A230E3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Most commonly used.  Many different patients in cohorts. Each cohort gets a dosage, and then if that cohort passes then the next cohort tests a higher dosage.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3BD994CC-84B7-4234-9C34-F44ED1A82F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7D5DF3B-73FE-4B2C-835A-3C7B4705833A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CFE81176-6DF0-4333-9E1B-D57492F2C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6F900EAF-FF98-4A7E-A705-29908CDDAF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MTD = Maximum tolerated dosage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15105807-6726-48F0-BC06-2BFD6964CC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56FB777-F77C-4592-9E95-59E44BBFDB39}" type="slidenum">
              <a:rPr lang="en-US" altLang="en-US"/>
              <a:pPr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54295360-BE27-48AB-81E2-EF9A70CD79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999FAA4E-E2E4-4D42-BE6F-044B0017A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742E2710-3504-4339-93A3-A15D58C76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A468FCF-F400-4930-A087-F86A354C90E7}" type="slidenum">
              <a:rPr lang="en-US" altLang="en-US"/>
              <a:pPr>
                <a:spcBef>
                  <a:spcPct val="0"/>
                </a:spcBef>
              </a:pPr>
              <a:t>17</a:t>
            </a:fld>
            <a:endParaRPr lang="en-US" altLang="en-US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47F24E41-03C4-45A9-A1AD-8AD0F5B828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562B1426-F6EB-411C-B4BC-EF847D48F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TDL = Toxic Dose Level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6231A9ED-6A20-4BB5-8B9C-32BCF9D66C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0FB614-59C1-4C2E-9068-E3221B933B18}" type="slidenum">
              <a:rPr lang="en-US" altLang="en-US"/>
              <a:pPr>
                <a:spcBef>
                  <a:spcPct val="0"/>
                </a:spcBef>
              </a:pPr>
              <a:t>18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D5183854-EEA5-4C3E-A8AF-746EDED371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E679E7DC-7A33-47D2-81D5-7CB81321C4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Very cool. Golden ratio used.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5902E93D-FAFB-4079-B9E4-1309B95F5C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AF38855-909F-469B-8556-A2BC89783719}" type="slidenum">
              <a:rPr lang="en-US" altLang="en-US"/>
              <a:pPr>
                <a:spcBef>
                  <a:spcPct val="0"/>
                </a:spcBef>
              </a:pPr>
              <a:t>19</a:t>
            </a:fld>
            <a:endParaRPr lang="en-US" altLang="en-US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BB20889A-21A4-4933-829E-698FF2F262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A4131B76-B065-43E3-829E-398B7B831A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This table outlines dose levels. 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	Dose 1 = Dose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	Dose 2 = 2*Dose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	Dose 3 = 3*Dose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	Dose 4 = 5*Dose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	etc.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3346C3BE-A87D-4C9E-BE4F-7D89DE5405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C49535D-2675-4EA3-978A-41C4F06358B1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41719A51-9EA2-4B00-8B9B-EC24685B3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D4536492-19B2-4838-9D64-7896590B9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9B7A2D8B-8366-4D37-BC3D-E3DFBD9D3E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25173D8-367A-4035-9F06-E7440DD51841}" type="slidenum">
              <a:rPr lang="en-US" altLang="en-US"/>
              <a:pPr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F28D9CEB-C63C-4045-8D23-8D780A1669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93BBEEE2-725A-45AF-A837-EFED36ECDA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556222BB-72A9-4C5D-A697-0B0E00FB5A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6587900-6DB9-47FA-BA8D-16D33635B206}" type="slidenum">
              <a:rPr lang="en-US" altLang="en-US"/>
              <a:pPr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B51EA83-0656-4BB2-9C9A-C7D306B484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2929EB29-213E-4D3E-BE41-3610FEACCC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C9F6A0F-E851-471C-B995-9B99467A54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375D23-4FA9-4F16-941F-65977B4ADFF2}" type="slidenum">
              <a:rPr lang="en-US" altLang="en-US"/>
              <a:pPr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ADB96827-F286-4477-9C01-2B0DA1208A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F4BEEF8D-2A4F-42F0-B501-52AB39ECE5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>
            <a:extLst>
              <a:ext uri="{FF2B5EF4-FFF2-40B4-BE49-F238E27FC236}">
                <a16:creationId xmlns:a16="http://schemas.microsoft.com/office/drawing/2014/main" id="{8022D8FD-0886-4A2A-84CF-00BD1A8C24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76069A-344C-4CB9-A30F-8FF1FE4689BE}" type="slidenum">
              <a:rPr lang="en-US" altLang="en-US"/>
              <a:pPr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FCDCFA32-4562-42A3-B34C-6A1608876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>
            <a:extLst>
              <a:ext uri="{FF2B5EF4-FFF2-40B4-BE49-F238E27FC236}">
                <a16:creationId xmlns:a16="http://schemas.microsoft.com/office/drawing/2014/main" id="{389EED6B-AADD-4D30-89CB-53BFABADF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CF2DE209-3CB9-4290-BDE3-34899DFA5C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24F6DB-B630-431D-84AE-F0ECACAE9020}" type="slidenum">
              <a:rPr lang="en-US" altLang="en-US"/>
              <a:pPr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16DE037-E0D9-499A-A986-F63C7B900A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DD4C59D-E068-42D9-B22D-102F59BEDB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>
            <a:extLst>
              <a:ext uri="{FF2B5EF4-FFF2-40B4-BE49-F238E27FC236}">
                <a16:creationId xmlns:a16="http://schemas.microsoft.com/office/drawing/2014/main" id="{1E21D8CA-D9E3-48C6-92BB-2F9A8E2F36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D87EA76-1E45-4905-900E-EE2801387BD2}" type="slidenum">
              <a:rPr lang="en-US" altLang="en-US"/>
              <a:pPr>
                <a:spcBef>
                  <a:spcPct val="0"/>
                </a:spcBef>
              </a:pPr>
              <a:t>25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43ADAF9-E1F1-4BCE-8871-D6D6FAF88A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75C15AFA-BBB2-46A4-AEEF-AA9850787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Not statistically rigorous, but easy to understand for investigators.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!NO STATISTICAL GUIDANCE FOR DOSE CHANGES 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A2D6AB5A-F19D-4376-BCC8-A9999E0F06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5803129-FFD9-42D8-B9EC-ABB00BCF2C22}" type="slidenum">
              <a:rPr lang="en-US" altLang="en-US"/>
              <a:pPr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414F200D-E550-4120-982A-0F09B3B1F2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B45BD6B9-9385-49D6-9C79-6ACF99D01A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4D7804A5-FC42-4204-85EE-2CA9208436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EFD055-7F70-4072-8C23-EB4DB7FEF351}" type="slidenum">
              <a:rPr lang="en-US" altLang="en-US"/>
              <a:pPr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1E471922-89D2-4554-9339-4537C9A19F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4CC5344-0FDF-4A15-9007-DB3507990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CRM METHOD!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Fitting a Dose-Toxicity curve to estimate &amp; adjust per each patient treated.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52AA5D0-9A65-4264-9DC2-B1F600A59B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2CDD8D-D0EE-4A3A-8E0F-B5678E08A97B}" type="slidenum">
              <a:rPr lang="en-US" altLang="en-US"/>
              <a:pPr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8437F0B7-ACC6-4CFC-A90A-5C56C08476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072C6D7-9A63-46E5-8F81-52A0AB6E0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Google the Likelihood function. The toxic response is a simple Y/N, so it follows a Bernoulli mass function. 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9B055464-3594-48D6-81A7-A8A8A20815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7D75FFE-3470-4DA9-BF5A-D862CA34380A}" type="slidenum">
              <a:rPr lang="en-US" altLang="en-US"/>
              <a:pPr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DFFFCD45-15A0-4546-89D4-5E0CB9D44A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D458D3B9-9B41-4102-8EC8-E9F104D78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Typically </a:t>
            </a:r>
            <a:r>
              <a:rPr lang="en-US" altLang="en-US" i="1" dirty="0">
                <a:latin typeface="Arial" panose="020B0604020202020204" pitchFamily="34" charset="0"/>
              </a:rPr>
              <a:t>a</a:t>
            </a:r>
            <a:r>
              <a:rPr lang="en-US" altLang="en-US" i="0" dirty="0">
                <a:latin typeface="Arial" panose="020B0604020202020204" pitchFamily="34" charset="0"/>
              </a:rPr>
              <a:t> =  -3. WE use the bottom most model.</a:t>
            </a:r>
          </a:p>
          <a:p>
            <a:pPr eaLnBrk="1" hangingPunct="1"/>
            <a:endParaRPr lang="en-US" altLang="en-US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i="0" dirty="0">
                <a:latin typeface="Arial" panose="020B0604020202020204" pitchFamily="34" charset="0"/>
              </a:rPr>
              <a:t>The model is reupdated after each cohort. </a:t>
            </a:r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0F2B1485-A01B-4E31-A67F-F26BBADBF1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20D36B-80E5-4CB9-A881-A3DDA552C17F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C0633EF3-B208-48D6-A5B0-28F8FD76ED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B43DA62C-1078-4D56-BB5A-641AB93603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918663C3-C420-4EBB-8783-4CFBDA3B28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BCBBCC-C9F9-4B48-B988-91C24D060E53}" type="slidenum">
              <a:rPr lang="en-US" altLang="en-US"/>
              <a:pPr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D7CD4345-7E24-4A41-AAAF-F661FDCB60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801E46F4-F4F0-4E4B-8D4F-E5F7736506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>
            <a:extLst>
              <a:ext uri="{FF2B5EF4-FFF2-40B4-BE49-F238E27FC236}">
                <a16:creationId xmlns:a16="http://schemas.microsoft.com/office/drawing/2014/main" id="{D03B8BA0-45F7-46F4-8E0A-756026A35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E2E8CE-76CE-432F-9B47-958FE77CEEC7}" type="slidenum">
              <a:rPr lang="en-US" altLang="en-US"/>
              <a:pPr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2CEDE2C4-98CF-4D7A-88F8-D393D59F8C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8F5F9B24-1B8F-44B9-B635-95220458CA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Most commonly used. Google Bayes Theorem for a basic interpretation.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The prior distribution comes from the data.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2073F4F1-808C-40A2-99C8-40E543A959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1692E0-5E45-44AA-961C-B518D3B3C2E2}" type="slidenum">
              <a:rPr lang="en-US" altLang="en-US"/>
              <a:pPr>
                <a:spcBef>
                  <a:spcPct val="0"/>
                </a:spcBef>
              </a:pPr>
              <a:t>32</a:t>
            </a:fld>
            <a:endParaRPr lang="en-US" altLang="en-US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CBC1FB82-BF4B-4D38-80D5-2F4F2E8B43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722B703A-0D20-4D65-9558-6050A96CEA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4E9B4A8A-BC13-4610-A98D-80B9CA44C9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7B7B40-B29F-4F77-AB0E-9746A86E119E}" type="slidenum">
              <a:rPr lang="en-US" altLang="en-US"/>
              <a:pPr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686E2D9-4558-44EE-B0E2-109955DA2C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9295B911-C7B7-486C-8AB7-507DD1353C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Does converge to the dose level closes to the MTD, which is what we want. It also treats more patients at or near the MTD.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It is much more complicated though, and might take more time to complete. 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id="{0C4D7B1C-E116-4EC3-9030-8C7006BC6C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121F19D-9492-42EC-AD92-D4AC859C45D9}" type="slidenum">
              <a:rPr lang="en-US" altLang="en-US"/>
              <a:pPr>
                <a:spcBef>
                  <a:spcPct val="0"/>
                </a:spcBef>
              </a:pPr>
              <a:t>34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A04B5106-17FE-4C8F-B3D5-A207AC044F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214B2E0E-A5FA-4CCC-B591-E348907828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</a:rPr>
              <a:t>WOOHOO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570719D2-A937-471B-9173-CB1893E977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84FE79-E245-48E6-86F2-CB04952F3C33}" type="slidenum">
              <a:rPr lang="en-US" altLang="en-US"/>
              <a:pPr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E21491D8-B9B0-44D0-B8EF-8BC2124B41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F453D1A4-C617-480F-AC54-34F025034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Hypothesis testing at each dose.</a:t>
            </a:r>
          </a:p>
          <a:p>
            <a:endParaRPr lang="en-US" dirty="0"/>
          </a:p>
          <a:p>
            <a:r>
              <a:rPr lang="en-US" dirty="0"/>
              <a:t>Theta values are specified, but idk how.</a:t>
            </a:r>
          </a:p>
          <a:p>
            <a:endParaRPr lang="en-US" dirty="0"/>
          </a:p>
          <a:p>
            <a:r>
              <a:rPr lang="en-US" dirty="0"/>
              <a:t>Lambda is defined as “some threshold”.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2CD8E-5806-44C4-9409-F06431342731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885436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Lambda_n</a:t>
            </a:r>
            <a:r>
              <a:rPr lang="en-US" dirty="0"/>
              <a:t> is based on </a:t>
            </a:r>
            <a:r>
              <a:rPr lang="en-US" dirty="0" err="1"/>
              <a:t>theta_n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Baysian</a:t>
            </a:r>
            <a:r>
              <a:rPr lang="en-US" dirty="0"/>
              <a:t> means you have to set probabilities to each hypothesis. This ex has them all equal.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2CD8E-5806-44C4-9409-F06431342731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7012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Criteria for lambda is shown. We have cohorts of 3 so we follow the #3 column. If the </a:t>
            </a:r>
            <a:r>
              <a:rPr lang="en-US" dirty="0" err="1"/>
              <a:t>p^_j</a:t>
            </a:r>
            <a:r>
              <a:rPr lang="en-US" dirty="0"/>
              <a:t> is equal to or less than lambda_1, then we escalate, otherwise we de-escalate.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2CD8E-5806-44C4-9409-F06431342731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8105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Pretty similar to CRM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A2CD8E-5806-44C4-9409-F06431342731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527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4E6D1677-E329-4DDD-907A-18D98AA730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ECA6E0F-5210-4D16-8F2F-9B5E37EF9FD1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5D59A94-A393-4022-A50D-F61DA978FD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07479676-B35D-411D-8C1B-5973AE7E47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7DF74C8F-8E7A-4C21-AF6E-069F75AEEA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7F4AB9-6D45-4E2B-A0FE-7FB94508281F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076EC5D6-A8DF-4131-BD49-8A94D6C341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0E73CBB-EB29-41B4-BCB2-4715926FF0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CE17B50D-7E25-4575-83A0-C9BEF081E6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831D18-A471-49DB-8C7A-EDDC3C20C8D0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54A0903C-EFDC-48F0-9296-2AB4B906EF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79C892B8-D89A-4439-A29F-809E6B9C21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31332FFC-4489-4F5B-9265-3F9F6EE445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2BC360-4400-4460-A143-57A42A6A63A3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387DE473-D439-4A21-B392-932AABA793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AFD8BFEE-2BCE-4227-B61C-6F6996C274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FF90308C-28F9-4891-BE32-6DB4FEEE05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AD595ED-29CD-4E83-90AD-1D5C6C4EB462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8C83FF00-9689-4DD3-A6CE-714418E919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0563"/>
            <a:ext cx="4559300" cy="3419475"/>
          </a:xfrm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DEA88B0-8F02-464F-A11F-20EDC2C9CA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1813"/>
            <a:ext cx="5029200" cy="4116387"/>
          </a:xfrm>
          <a:noFill/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0CFDC521-D1E8-4FDB-BEE0-3B76E7869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2E1CC7-4535-43F5-929C-A2F2C61EA670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CEC57467-325A-4E2F-8AB5-67F7073A8C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EDB95527-A0FE-4757-8E5F-51E8BA5F35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BD164-86D2-41B6-B434-EF17A0875EF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1272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E7F-E3CF-475E-8C1B-C2D3E86238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618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E7F-E3CF-475E-8C1B-C2D3E86238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060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E7F-E3CF-475E-8C1B-C2D3E86238A0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9733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E7F-E3CF-475E-8C1B-C2D3E86238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986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E7F-E3CF-475E-8C1B-C2D3E86238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9114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E7F-E3CF-475E-8C1B-C2D3E86238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56180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19B0-F352-4252-8449-0C239E24769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765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7CB36-606E-4568-9A8E-83FF6F84163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1552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2B2BE-87F3-441F-BD93-D7B3935215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827599-CB46-409D-BEED-0B1A71732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D4112F-810C-4C32-9657-2F56C7C84A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B8D491-6B93-47B2-818B-04E0492179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1220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1B5BD83-34A7-4B90-92CE-5B00DC2771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76DD801-602D-4B33-8902-E679F29F17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E340EEF-E9C1-4922-8C2D-A9740CE431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10041-4BE0-49FC-9204-E600E1FACB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566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E3B12-2697-4610-84DC-C451B3D3560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55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AC3833F-5958-458B-BA3C-AB9E258797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B83DBE-6D91-4827-9853-1E721A7D74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F81E341-E9CA-490E-9394-3702AB202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CBD7D3-94D3-413B-AF46-89077EA9BD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000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791AC-CFE6-41F6-8CEA-268E4ADEB65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669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E7F-E3CF-475E-8C1B-C2D3E86238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9996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678CD-5783-4744-AC53-9A2F929AD5E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63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D1E22-4607-4E93-A112-C720EE3B91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2457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71DBB-3CD5-4BCB-B2F4-F090499ED73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78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1BB3D-2527-4254-BDB1-58836955D8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1285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27E7F-E3CF-475E-8C1B-C2D3E86238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08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27E7F-E3CF-475E-8C1B-C2D3E86238A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358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  <p:sldLayoutId id="2147483914" r:id="rId18"/>
    <p:sldLayoutId id="2147483915" r:id="rId19"/>
    <p:sldLayoutId id="2147483916" r:id="rId20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biostatistics.mdanderson.org/SoftwareDownload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3C42C7F-6625-41F9-B3A7-9E7A87012FF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Phase I Clinical Trials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A13EF535-B7BE-41F1-B3E9-43CE9A433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Dose-Response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3">
                <a:extLst>
                  <a:ext uri="{FF2B5EF4-FFF2-40B4-BE49-F238E27FC236}">
                    <a16:creationId xmlns:a16="http://schemas.microsoft.com/office/drawing/2014/main" id="{8EED1356-2009-4260-853A-83F2000F55B4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Logistic Model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=−10,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:</a:t>
                </a:r>
                <a:endParaRPr lang="el-GR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291" name="Rectangle 3">
                <a:extLst>
                  <a:ext uri="{FF2B5EF4-FFF2-40B4-BE49-F238E27FC236}">
                    <a16:creationId xmlns:a16="http://schemas.microsoft.com/office/drawing/2014/main" id="{8EED1356-2009-4260-853A-83F2000F55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4"/>
                <a:stretch>
                  <a:fillRect l="-333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292" name="Object 5">
            <a:extLst>
              <a:ext uri="{FF2B5EF4-FFF2-40B4-BE49-F238E27FC236}">
                <a16:creationId xmlns:a16="http://schemas.microsoft.com/office/drawing/2014/main" id="{EE0D7256-F244-4BF2-97AE-079F5EC52A1B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48294450"/>
              </p:ext>
            </p:extLst>
          </p:nvPr>
        </p:nvGraphicFramePr>
        <p:xfrm>
          <a:off x="1371600" y="2305050"/>
          <a:ext cx="64008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5" imgW="5486400" imgH="3657600" progId="MtbGraph.Document.15">
                  <p:embed/>
                </p:oleObj>
              </mc:Choice>
              <mc:Fallback>
                <p:oleObj name="Graph" r:id="rId5" imgW="5486400" imgH="3657600" progId="MtbGraph.Document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305050"/>
                        <a:ext cx="64008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60174F1-211A-4673-A54C-C1E475F43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Ideal Design: Randomized Dose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Rectangle 3">
                <a:extLst>
                  <a:ext uri="{FF2B5EF4-FFF2-40B4-BE49-F238E27FC236}">
                    <a16:creationId xmlns:a16="http://schemas.microsoft.com/office/drawing/2014/main" id="{22B313C5-2771-40E2-995D-0550B95208A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altLang="en-US" dirty="0"/>
                  <a:t>Select doses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dirty="0"/>
                  <a:t> such that some dose will be close to the MTD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altLang="en-US" dirty="0"/>
                  <a:t>Randomize subjects to each dose,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subjects at dose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dirty="0"/>
                  <a:t>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patients exhibiting DLT at dose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𝐷𝑜𝑠𝑒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000" dirty="0"/>
                  <a:t> </a:t>
                </a:r>
                <a:r>
                  <a:rPr lang="en-US" altLang="en-US" dirty="0"/>
                  <a:t>can be</a:t>
                </a:r>
                <a:r>
                  <a:rPr lang="en-US" altLang="en-US" sz="2000" dirty="0"/>
                  <a:t> estimated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/>
                  <a:t>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en-US" sz="2000" dirty="0"/>
              </a:p>
              <a:p>
                <a:pPr>
                  <a:lnSpc>
                    <a:spcPct val="80000"/>
                  </a:lnSpc>
                </a:pPr>
                <a:r>
                  <a:rPr lang="en-US" altLang="en-US" sz="2000" dirty="0"/>
                  <a:t>Modeling dose-response relationship can share information across doses: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i="0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Ψ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i="1" dirty="0" err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𝜼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=1|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𝑑𝑜𝑠𝑒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 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for parameter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𝜼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Ψ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 is a non-decreasing, continuous function in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𝑑</m:t>
                    </m:r>
                  </m:oMath>
                </a14:m>
                <a:endParaRPr lang="en-US" altLang="en-US" dirty="0">
                  <a:cs typeface="Arial" panose="020B060402020202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𝑀𝑇𝐷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en-US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Ψ</m:t>
                        </m:r>
                      </m:e>
                      <m:sup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l-GR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𝜼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dirty="0">
                  <a:cs typeface="Arial" panose="020B060402020202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en-US" dirty="0">
                    <a:cs typeface="Arial" panose="020B0604020202020204" pitchFamily="34" charset="0"/>
                  </a:rPr>
                  <a:t>In practice, we estimate 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𝜼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 using the data, then plug in the estimated value to find the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𝑀𝑇𝐷</m:t>
                    </m:r>
                  </m:oMath>
                </a14:m>
                <a:endParaRPr lang="el-GR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243" name="Rectangle 3">
                <a:extLst>
                  <a:ext uri="{FF2B5EF4-FFF2-40B4-BE49-F238E27FC236}">
                    <a16:creationId xmlns:a16="http://schemas.microsoft.com/office/drawing/2014/main" id="{22B313C5-2771-40E2-995D-0550B95208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2000" r="-1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8090A87-EC09-4D05-A1F4-3BB4897E6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Randomized Dose Design: Issues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52A388E-ADB3-43E4-B790-1B01C3F86E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Ethical issues:</a:t>
            </a:r>
          </a:p>
          <a:p>
            <a:pPr lvl="1" eaLnBrk="1" hangingPunct="1"/>
            <a:r>
              <a:rPr lang="en-US" altLang="en-US" dirty="0"/>
              <a:t>First time drug is tested in humans; better to start with low doses first</a:t>
            </a:r>
          </a:p>
          <a:p>
            <a:pPr lvl="1" eaLnBrk="1" hangingPunct="1"/>
            <a:r>
              <a:rPr lang="en-US" altLang="en-US" dirty="0"/>
              <a:t>Don’t want to treat too many patients at too low (ineffective) or too high (unsafe) a dose</a:t>
            </a:r>
          </a:p>
          <a:p>
            <a:pPr lvl="1" eaLnBrk="1" hangingPunct="1"/>
            <a:r>
              <a:rPr lang="en-US" altLang="en-US" dirty="0"/>
              <a:t>Unethical to randomize patients to different doses given dose-toxicity relationship – patients randomized to higher doses expected to have higher (possibly excessive) risk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029F92B-35A7-415F-8681-B237E0AE2B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76300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/>
              <a:t>Adaptive / Dose-escalation Designs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>
                <a:extLst>
                  <a:ext uri="{FF2B5EF4-FFF2-40B4-BE49-F238E27FC236}">
                    <a16:creationId xmlns:a16="http://schemas.microsoft.com/office/drawing/2014/main" id="{31F3CF7D-C760-4D28-A710-945F1ACBB67E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Start with a low dose in a few subjects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If no toxicities, try a higher dose in a few more subjects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Continue until dose with excessive toxicity is found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Possible dose de-escalation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Many variations on this principle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Small sample size (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en-US" dirty="0"/>
                  <a:t>) is common, may not be fixed in advance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Often these are ad-hoc, non-statistically motivated designs that are intuitive to clinicians</a:t>
                </a:r>
              </a:p>
            </p:txBody>
          </p:sp>
        </mc:Choice>
        <mc:Fallback xmlns="">
          <p:sp>
            <p:nvSpPr>
              <p:cNvPr id="14339" name="Rectangle 3">
                <a:extLst>
                  <a:ext uri="{FF2B5EF4-FFF2-40B4-BE49-F238E27FC236}">
                    <a16:creationId xmlns:a16="http://schemas.microsoft.com/office/drawing/2014/main" id="{31F3CF7D-C760-4D28-A710-945F1ACBB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B1832FC-1D98-41AB-81A1-DAC559AA6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3+3 Designs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07300A9-7029-48D9-9280-6A990FD19E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Widely used dose-finding design for oncology</a:t>
            </a:r>
          </a:p>
          <a:p>
            <a:pPr eaLnBrk="1" hangingPunct="1"/>
            <a:r>
              <a:rPr lang="en-US" altLang="en-US" dirty="0"/>
              <a:t>3+3 Designs:</a:t>
            </a:r>
          </a:p>
          <a:p>
            <a:pPr lvl="1"/>
            <a:r>
              <a:rPr lang="en-US" altLang="en-US" dirty="0"/>
              <a:t>Patients treated in cohorts of size 3</a:t>
            </a:r>
          </a:p>
          <a:p>
            <a:pPr lvl="1"/>
            <a:r>
              <a:rPr lang="en-US" altLang="en-US" dirty="0"/>
              <a:t>Start at lowest dose level</a:t>
            </a:r>
          </a:p>
          <a:p>
            <a:pPr lvl="1"/>
            <a:r>
              <a:rPr lang="en-US" altLang="en-US" dirty="0"/>
              <a:t>For the current cohort:</a:t>
            </a:r>
          </a:p>
          <a:p>
            <a:pPr lvl="2"/>
            <a:r>
              <a:rPr lang="en-US" altLang="en-US" dirty="0"/>
              <a:t>If 0/3 toxicities, escalate to next dose and treat next cohort</a:t>
            </a:r>
          </a:p>
          <a:p>
            <a:pPr lvl="2"/>
            <a:r>
              <a:rPr lang="en-US" altLang="en-US" dirty="0"/>
              <a:t>If &gt;=2/3 toxicities, STOP</a:t>
            </a:r>
          </a:p>
          <a:p>
            <a:pPr lvl="2"/>
            <a:r>
              <a:rPr lang="en-US" altLang="en-US" dirty="0"/>
              <a:t>If 1/3 toxicity, treat additional 3 subjects at same dose</a:t>
            </a:r>
          </a:p>
          <a:p>
            <a:pPr lvl="3"/>
            <a:r>
              <a:rPr lang="en-US" altLang="en-US" dirty="0"/>
              <a:t>If 1/6, then escalate to next dose and treat next cohort</a:t>
            </a:r>
          </a:p>
          <a:p>
            <a:pPr lvl="3"/>
            <a:r>
              <a:rPr lang="en-US" altLang="en-US" dirty="0"/>
              <a:t>If &gt;=2/6, STOP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03E4DF1-B870-4039-87C8-9BC5348AA8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3+3 Designs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5B89687-8047-4F85-B095-A25560B8B2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3+3 Designs:</a:t>
            </a:r>
          </a:p>
          <a:p>
            <a:pPr lvl="1"/>
            <a:r>
              <a:rPr lang="en-US" altLang="en-US" dirty="0"/>
              <a:t>Definition of MTD usually is either</a:t>
            </a:r>
          </a:p>
          <a:p>
            <a:pPr lvl="2"/>
            <a:r>
              <a:rPr lang="en-US" altLang="en-US" dirty="0"/>
              <a:t>Dose at which trial stops</a:t>
            </a:r>
          </a:p>
          <a:p>
            <a:pPr lvl="2"/>
            <a:r>
              <a:rPr lang="en-US" altLang="en-US" dirty="0"/>
              <a:t>Next lowest dose in sequence</a:t>
            </a:r>
          </a:p>
          <a:p>
            <a:pPr lvl="2"/>
            <a:r>
              <a:rPr lang="en-US" altLang="en-US" dirty="0"/>
              <a:t>Some fraction of last dose</a:t>
            </a:r>
          </a:p>
          <a:p>
            <a:pPr lvl="1"/>
            <a:r>
              <a:rPr lang="en-US" altLang="en-US" dirty="0"/>
              <a:t>Often, additional patients are added at the MTD up to a fixed number to get a more precise toxicity estimate (“dose-expansion”)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EDB87A17-B8F6-4356-AC39-CC3FF979FF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solidFill>
                  <a:schemeClr val="tx1"/>
                </a:solidFill>
              </a:rPr>
              <a:t>3+3 Design Example</a:t>
            </a:r>
          </a:p>
        </p:txBody>
      </p:sp>
      <p:graphicFrame>
        <p:nvGraphicFramePr>
          <p:cNvPr id="17411" name="Object 3">
            <a:extLst>
              <a:ext uri="{FF2B5EF4-FFF2-40B4-BE49-F238E27FC236}">
                <a16:creationId xmlns:a16="http://schemas.microsoft.com/office/drawing/2014/main" id="{ADC7F912-2FBE-465D-9F55-D4CA245DF8F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2827441"/>
              </p:ext>
            </p:extLst>
          </p:nvPr>
        </p:nvGraphicFramePr>
        <p:xfrm>
          <a:off x="914400" y="1828800"/>
          <a:ext cx="6858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5486400" imgH="3657600" progId="MtbGraph.Document">
                  <p:embed/>
                </p:oleObj>
              </mc:Choice>
              <mc:Fallback>
                <p:oleObj name="Graph" r:id="rId3" imgW="5486400" imgH="3657600" progId="MtbGraph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828800"/>
                        <a:ext cx="6858000" cy="457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4">
            <a:extLst>
              <a:ext uri="{FF2B5EF4-FFF2-40B4-BE49-F238E27FC236}">
                <a16:creationId xmlns:a16="http://schemas.microsoft.com/office/drawing/2014/main" id="{A2D50A17-BD04-486C-BCAE-40BB736B0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90745"/>
            <a:ext cx="1850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solidFill>
                  <a:schemeClr val="bg1"/>
                </a:solidFill>
                <a:latin typeface="+mn-lt"/>
              </a:rPr>
              <a:t>Dose 5 is MTD</a:t>
            </a: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03CB9E27-44FA-4A16-AA15-26130555C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590800"/>
            <a:ext cx="7620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9CED5AE-55A0-4A33-B193-05176D0E2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Determining Initial Doses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D429C347-66E5-42E7-B7D6-1FB83DC0F1A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From rodent studies, estimate of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en-US" i="1" baseline="-25000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en-US" dirty="0"/>
                  <a:t> may be available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en-US" sz="2000" i="1" baseline="-25000" dirty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sz="2000" dirty="0"/>
                  <a:t> Dose that is fatal for 10% of rodents</a:t>
                </a:r>
              </a:p>
              <a:p>
                <a:pPr lvl="1"/>
                <a:r>
                  <a:rPr lang="en-US" altLang="en-US" sz="2000" dirty="0"/>
                  <a:t>Start with 1/10 of the rodent </a:t>
                </a:r>
                <a14:m>
                  <m:oMath xmlns:m="http://schemas.openxmlformats.org/officeDocument/2006/math"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𝐿𝐷</m:t>
                    </m:r>
                    <m:r>
                      <a:rPr lang="en-US" altLang="en-US" sz="2000" i="1" baseline="-25000" dirty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en-US" sz="2000" dirty="0"/>
                  <a:t> on a mg/kg basis (e.g. scaled from rodent to human size)</a:t>
                </a:r>
              </a:p>
              <a:p>
                <a:pPr eaLnBrk="1" hangingPunct="1"/>
                <a:r>
                  <a:rPr lang="en-US" altLang="en-US" dirty="0"/>
                  <a:t>From larger animal (e.g. dog, monkey)</a:t>
                </a:r>
              </a:p>
              <a:p>
                <a:pPr lvl="1" eaLnBrk="1" hangingPunct="1"/>
                <a:r>
                  <a:rPr lang="en-US" altLang="en-US" sz="2000" dirty="0"/>
                  <a:t>Determine Toxic Dose Level (TDL), the lowest dose at which any toxicity is seen</a:t>
                </a:r>
              </a:p>
              <a:p>
                <a:pPr lvl="1" eaLnBrk="1" hangingPunct="1"/>
                <a:r>
                  <a:rPr lang="en-US" altLang="en-US" sz="2000" dirty="0"/>
                  <a:t>Start with 1/3 of the TDL</a:t>
                </a:r>
              </a:p>
            </p:txBody>
          </p:sp>
        </mc:Choice>
        <mc:Fallback xmlns="">
          <p:sp>
            <p:nvSpPr>
              <p:cNvPr id="18435" name="Rectangle 3">
                <a:extLst>
                  <a:ext uri="{FF2B5EF4-FFF2-40B4-BE49-F238E27FC236}">
                    <a16:creationId xmlns:a16="http://schemas.microsoft.com/office/drawing/2014/main" id="{D429C347-66E5-42E7-B7D6-1FB83DC0F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667" r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F2BD93D-0051-4FB1-B857-4A676CC014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Determining the Dose Sequence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F7551F40-41B9-4F16-840B-3BC032AD370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Modified Fibonacci Sequence:</a:t>
                </a:r>
              </a:p>
              <a:p>
                <a:pPr lvl="1" eaLnBrk="1" hangingPunct="1"/>
                <a:r>
                  <a:rPr lang="en-US" altLang="en-US" dirty="0"/>
                  <a:t>Ordinary Fibonacci sequence: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3,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5,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8,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13,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21,…</m:t>
                    </m:r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Ratios of successive terms:  </a:t>
                </a:r>
              </a:p>
              <a:p>
                <a:pPr marL="457200" lvl="1" indent="0">
                  <a:buNone/>
                </a:pPr>
                <a:r>
                  <a:rPr lang="en-US" altLang="en-US" dirty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en-US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13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,…→0.61803=61.8%</m:t>
                    </m:r>
                  </m:oMath>
                </a14:m>
                <a:endParaRPr lang="en-US" altLang="en-US" dirty="0">
                  <a:cs typeface="Arial" panose="020B0604020202020204" pitchFamily="34" charset="0"/>
                </a:endParaRPr>
              </a:p>
              <a:p>
                <a:pPr lvl="1"/>
                <a:r>
                  <a:rPr lang="en-US" altLang="en-US" dirty="0">
                    <a:cs typeface="Arial" panose="020B0604020202020204" pitchFamily="34" charset="0"/>
                  </a:rPr>
                  <a:t>Ratios used to determine increases in doses between levels</a:t>
                </a:r>
              </a:p>
              <a:p>
                <a:pPr lvl="1"/>
                <a:r>
                  <a:rPr lang="en-US" altLang="en-US" dirty="0">
                    <a:cs typeface="Arial" panose="020B0604020202020204" pitchFamily="34" charset="0"/>
                  </a:rPr>
                  <a:t>Sequence of ratios modified to produce smaller dose increases</a:t>
                </a:r>
              </a:p>
            </p:txBody>
          </p:sp>
        </mc:Choice>
        <mc:Fallback xmlns="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F7551F40-41B9-4F16-840B-3BC032AD37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54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6177302C-4F29-4201-A265-4F022474C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315200" cy="114300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Modified Fibonacci Sequence: Example</a:t>
            </a:r>
          </a:p>
        </p:txBody>
      </p:sp>
      <p:graphicFrame>
        <p:nvGraphicFramePr>
          <p:cNvPr id="43069" name="Group 61">
            <a:extLst>
              <a:ext uri="{FF2B5EF4-FFF2-40B4-BE49-F238E27FC236}">
                <a16:creationId xmlns:a16="http://schemas.microsoft.com/office/drawing/2014/main" id="{738DE07F-85BB-4B25-A133-6CD6F75B2B32}"/>
              </a:ext>
            </a:extLst>
          </p:cNvPr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123613554"/>
              </p:ext>
            </p:extLst>
          </p:nvPr>
        </p:nvGraphicFramePr>
        <p:xfrm>
          <a:off x="685800" y="2290089"/>
          <a:ext cx="7772400" cy="4114793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384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Dose Level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Dose (Fibonacci)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Dose (Modified)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% Increment (Modified)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8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8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8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3.3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67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8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8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8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29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8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21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8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34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16 X D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33</a:t>
                      </a:r>
                    </a:p>
                  </a:txBody>
                  <a:tcPr marT="45702" marB="457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6FA5E6B-720D-40B0-ACAD-6ACD4B345A6F}"/>
              </a:ext>
            </a:extLst>
          </p:cNvPr>
          <p:cNvSpPr txBox="1">
            <a:spLocks noChangeArrowheads="1"/>
          </p:cNvSpPr>
          <p:nvPr/>
        </p:nvSpPr>
        <p:spPr>
          <a:xfrm>
            <a:off x="914400" y="1828800"/>
            <a:ext cx="73152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altLang="en-US" dirty="0"/>
              <a:t>Piantadosi, Table 10.2:</a:t>
            </a: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B6C41C-07C5-49F8-BCBD-18AC9731EA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Introduction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DA772FA9-97C9-4D32-8056-999AB7CF6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799"/>
            <a:ext cx="7315200" cy="4572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Phase I Trial: First study in which a new drug is administered to human subjects (“First in Human”)</a:t>
            </a:r>
          </a:p>
          <a:p>
            <a:pPr lvl="1" eaLnBrk="1" hangingPunct="1"/>
            <a:r>
              <a:rPr lang="en-US" altLang="en-US" dirty="0"/>
              <a:t>Follows previous studies in animals and/or lab experiments</a:t>
            </a:r>
          </a:p>
          <a:p>
            <a:pPr eaLnBrk="1" hangingPunct="1"/>
            <a:r>
              <a:rPr lang="en-US" altLang="en-US" dirty="0"/>
              <a:t>Objectives:</a:t>
            </a:r>
          </a:p>
          <a:p>
            <a:pPr lvl="1" eaLnBrk="1" hangingPunct="1"/>
            <a:r>
              <a:rPr lang="en-US" altLang="en-US" dirty="0"/>
              <a:t>Determine a safe, tolerable dose</a:t>
            </a:r>
          </a:p>
          <a:p>
            <a:pPr lvl="1" eaLnBrk="1" hangingPunct="1"/>
            <a:r>
              <a:rPr lang="en-US" altLang="en-US" dirty="0"/>
              <a:t>Develop an appropriate schedule of administration</a:t>
            </a:r>
          </a:p>
          <a:p>
            <a:r>
              <a:rPr lang="en-US" altLang="en-US" dirty="0"/>
              <a:t>Intended to be efficient and quick, with few subjects exposed to new drug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2263F7A-4B8A-4E9B-A8D2-0B91C8C64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Operating Characteristics:</a:t>
            </a:r>
            <a:br>
              <a:rPr lang="en-US" altLang="en-US" sz="4000" dirty="0"/>
            </a:br>
            <a:r>
              <a:rPr lang="en-US" altLang="en-US" sz="4000" dirty="0"/>
              <a:t>3+3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E12E9FCA-290A-4EF3-9A1F-D0B4982A164D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457200" y="1600200"/>
                <a:ext cx="7696200" cy="45259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/>
                  <a:t>Want </a:t>
                </a:r>
                <a:r>
                  <a:rPr lang="en-US" altLang="en-US" dirty="0">
                    <a:solidFill>
                      <a:srgbClr val="FFFF00"/>
                    </a:solidFill>
                  </a:rPr>
                  <a:t>high probability of terminating at or near the optimal dose (true MTD), </a:t>
                </a:r>
                <a:r>
                  <a:rPr lang="en-US" altLang="en-US" dirty="0"/>
                  <a:t>regardless of the design points</a:t>
                </a:r>
              </a:p>
              <a:p>
                <a:pPr lvl="1" eaLnBrk="1" hangingPunct="1"/>
                <a:r>
                  <a:rPr lang="en-US" altLang="en-US" dirty="0"/>
                  <a:t>Probability of stopping before MTD should be low</a:t>
                </a:r>
              </a:p>
              <a:p>
                <a:pPr lvl="1" eaLnBrk="1" hangingPunct="1"/>
                <a:r>
                  <a:rPr lang="en-US" altLang="en-US" dirty="0"/>
                  <a:t>Probability of escalating past MTD should be low</a:t>
                </a:r>
              </a:p>
              <a:p>
                <a:pPr lvl="1" eaLnBrk="1" hangingPunct="1"/>
                <a:r>
                  <a:rPr lang="en-US" altLang="en-US" dirty="0"/>
                  <a:t>Binomial outcome: # of events in n patients</a:t>
                </a:r>
              </a:p>
              <a:p>
                <a:pPr lvl="2" eaLnBrk="1" hangingPunct="1"/>
                <a:r>
                  <a:rPr lang="en-US" altLang="en-US" dirty="0"/>
                  <a:t>Event = DLT</a:t>
                </a:r>
              </a:p>
              <a:p>
                <a:pPr lvl="2" eaLnBrk="1" hangingPunct="1"/>
                <a:r>
                  <a:rPr lang="en-US" altLang="en-US" dirty="0"/>
                  <a:t>Independent patients</a:t>
                </a:r>
              </a:p>
              <a:p>
                <a:pPr lvl="1"/>
                <a:r>
                  <a:rPr lang="en-US" altLang="en-US" dirty="0"/>
                  <a:t>Binomial probability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en-US" dirty="0"/>
                  <a:t> events out of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patients with event probability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dirty="0"/>
                  <a:t>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altLang="en-US" b="0" i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</a:rPr>
                        <m:t>=0, 1, 2,…,</m:t>
                      </m:r>
                      <m:r>
                        <m:rPr>
                          <m:sty m:val="p"/>
                        </m:rPr>
                        <a:rPr lang="en-US" altLang="en-US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1507" name="Rectangle 3">
                <a:extLst>
                  <a:ext uri="{FF2B5EF4-FFF2-40B4-BE49-F238E27FC236}">
                    <a16:creationId xmlns:a16="http://schemas.microsoft.com/office/drawing/2014/main" id="{E12E9FCA-290A-4EF3-9A1F-D0B4982A1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696200" cy="4525963"/>
              </a:xfrm>
              <a:blipFill>
                <a:blip r:embed="rId3"/>
                <a:stretch>
                  <a:fillRect l="-329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E8E0AD9-4C82-451F-B37F-B775677A6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Operating Characteristics:</a:t>
            </a:r>
            <a:br>
              <a:rPr lang="en-US" altLang="en-US" sz="4000" dirty="0"/>
            </a:br>
            <a:r>
              <a:rPr lang="en-US" altLang="en-US" sz="4000" dirty="0"/>
              <a:t>3+3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>
                <a:extLst>
                  <a:ext uri="{FF2B5EF4-FFF2-40B4-BE49-F238E27FC236}">
                    <a16:creationId xmlns:a16="http://schemas.microsoft.com/office/drawing/2014/main" id="{B423D56D-AF7D-4B32-B84A-88F611AA28E3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en-US" dirty="0"/>
                  <a:t>Given dose level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has been reached, </a:t>
                </a:r>
                <a:r>
                  <a:rPr lang="en-US" altLang="en-US" dirty="0">
                    <a:solidFill>
                      <a:srgbClr val="FFFF00"/>
                    </a:solidFill>
                  </a:rPr>
                  <a:t>conditional probability</a:t>
                </a:r>
                <a:r>
                  <a:rPr lang="en-US" altLang="en-US" dirty="0"/>
                  <a:t> of escalating past dose level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𝐶𝑃</m:t>
                          </m:r>
                        </m:e>
                        <m:sub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0/3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𝐷𝐿𝑇𝑠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1/3 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𝐷𝐿𝑇𝑠</m:t>
                          </m:r>
                        </m:e>
                      </m:d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(0/3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𝐷𝐿𝑇𝑠</m:t>
                      </m:r>
                      <m:r>
                        <a:rPr lang="en-US" alt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sSub>
                            <m:sSub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3,</m:t>
                          </m:r>
                          <m:sSub>
                            <m:sSub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,           </m:t>
                      </m:r>
                    </m:oMath>
                  </m:oMathPara>
                </a14:m>
                <a:endParaRPr lang="en-US" altLang="en-US" dirty="0"/>
              </a:p>
              <a:p>
                <a:pPr marL="0" indent="0">
                  <a:buNone/>
                </a:pPr>
                <a:r>
                  <a:rPr lang="en-US" altLang="en-US" dirty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𝐷𝐿𝑇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𝑑𝑜𝑠𝑒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Since all lower doses must be passed in order to pass dose level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, the </a:t>
                </a:r>
                <a:r>
                  <a:rPr lang="en-US" altLang="en-US" dirty="0">
                    <a:solidFill>
                      <a:srgbClr val="FFFF00"/>
                    </a:solidFill>
                  </a:rPr>
                  <a:t>unconditional probability </a:t>
                </a:r>
                <a:r>
                  <a:rPr lang="en-US" altLang="en-US" dirty="0"/>
                  <a:t>of passing dose level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3,</m:t>
                                  </m:r>
                                  <m:sSub>
                                    <m:sSubPr>
                                      <m:ctrlPr>
                                        <a:rPr lang="en-US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(1|3,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altLang="en-US" dirty="0"/>
                                <m:t> 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(0|3,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𝑈𝑃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is a function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Cumulative probability of stopping at or before dose level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is </a:t>
                </a:r>
                <a14:m>
                  <m:oMath xmlns:m="http://schemas.openxmlformats.org/officeDocument/2006/math">
                    <m:r>
                      <a:rPr lang="en-US" altLang="en-US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𝑈𝑃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 marL="0" indent="0">
                  <a:buNone/>
                </a:pPr>
                <a:endParaRPr lang="en-US" altLang="en-US" sz="2400" dirty="0"/>
              </a:p>
            </p:txBody>
          </p:sp>
        </mc:Choice>
        <mc:Fallback xmlns="">
          <p:sp>
            <p:nvSpPr>
              <p:cNvPr id="22531" name="Rectangle 3">
                <a:extLst>
                  <a:ext uri="{FF2B5EF4-FFF2-40B4-BE49-F238E27FC236}">
                    <a16:creationId xmlns:a16="http://schemas.microsoft.com/office/drawing/2014/main" id="{B423D56D-AF7D-4B32-B84A-88F611AA28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47" t="-1662" b="-7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23A3821-D807-414F-B49C-6A675A9757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7315200" cy="150876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Operating Characteristics: 3+3 Design Example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C9B04A3-6286-4A65-B89F-DB78D417646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Piantadosi, Figure 10.2:</a:t>
            </a:r>
          </a:p>
        </p:txBody>
      </p:sp>
      <p:graphicFrame>
        <p:nvGraphicFramePr>
          <p:cNvPr id="24580" name="Object 4">
            <a:extLst>
              <a:ext uri="{FF2B5EF4-FFF2-40B4-BE49-F238E27FC236}">
                <a16:creationId xmlns:a16="http://schemas.microsoft.com/office/drawing/2014/main" id="{D44ABAC9-B453-409A-864A-EAC0CB048A5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600200" y="2209800"/>
          <a:ext cx="6172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5486400" imgH="3657600" progId="MtbGraph.Document.15">
                  <p:embed/>
                </p:oleObj>
              </mc:Choice>
              <mc:Fallback>
                <p:oleObj name="Graph" r:id="rId3" imgW="5486400" imgH="3657600" progId="MtbGraph.Document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6172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Line 5">
            <a:extLst>
              <a:ext uri="{FF2B5EF4-FFF2-40B4-BE49-F238E27FC236}">
                <a16:creationId xmlns:a16="http://schemas.microsoft.com/office/drawing/2014/main" id="{932F2795-BCA9-44EE-8CA8-026CC1993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1279" y="4282168"/>
            <a:ext cx="2721" cy="2118632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75B030AC-63DF-4E1F-92A4-62DE9FFD8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0674" y="6412468"/>
            <a:ext cx="90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+mj-lt"/>
              </a:rPr>
              <a:t>MTD A</a:t>
            </a:r>
          </a:p>
        </p:txBody>
      </p:sp>
      <p:sp>
        <p:nvSpPr>
          <p:cNvPr id="24583" name="Line 7">
            <a:extLst>
              <a:ext uri="{FF2B5EF4-FFF2-40B4-BE49-F238E27FC236}">
                <a16:creationId xmlns:a16="http://schemas.microsoft.com/office/drawing/2014/main" id="{0C0420A4-D10F-4B0E-B6D7-20E27E6B52E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4343400"/>
            <a:ext cx="0" cy="2057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584" name="Text Box 8">
            <a:extLst>
              <a:ext uri="{FF2B5EF4-FFF2-40B4-BE49-F238E27FC236}">
                <a16:creationId xmlns:a16="http://schemas.microsoft.com/office/drawing/2014/main" id="{8D8B908A-C309-4A90-A4DF-D57600C59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412468"/>
            <a:ext cx="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MTD B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D63B40E-546F-42AA-97A3-4885CC728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315200" cy="1508760"/>
          </a:xfrm>
        </p:spPr>
        <p:txBody>
          <a:bodyPr>
            <a:noAutofit/>
          </a:bodyPr>
          <a:lstStyle/>
          <a:p>
            <a:r>
              <a:rPr lang="en-US" altLang="en-US" sz="4000" dirty="0"/>
              <a:t>Operating Characteristics: 3+3 Design 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E17BC466-D281-4FF7-A047-9FE019EE79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Piantadosi, Figure 10.3 (A and B mislabeled in book)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908A9AAE-B2DF-44D6-9B4F-418CAC89860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4530422"/>
              </p:ext>
            </p:extLst>
          </p:nvPr>
        </p:nvGraphicFramePr>
        <p:xfrm>
          <a:off x="1600200" y="2209800"/>
          <a:ext cx="61722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3" imgW="5486400" imgH="3657600" progId="MtbGraph.Document.15">
                  <p:embed/>
                </p:oleObj>
              </mc:Choice>
              <mc:Fallback>
                <p:oleObj name="Graph" r:id="rId3" imgW="5486400" imgH="3657600" progId="MtbGraph.Document.1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61722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Line 6">
            <a:extLst>
              <a:ext uri="{FF2B5EF4-FFF2-40B4-BE49-F238E27FC236}">
                <a16:creationId xmlns:a16="http://schemas.microsoft.com/office/drawing/2014/main" id="{61092402-0069-4FF8-A49A-42076B9820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27196" y="3518806"/>
            <a:ext cx="6804" cy="2881993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Text Box 7">
            <a:extLst>
              <a:ext uri="{FF2B5EF4-FFF2-40B4-BE49-F238E27FC236}">
                <a16:creationId xmlns:a16="http://schemas.microsoft.com/office/drawing/2014/main" id="{B6A67B02-C286-4E89-AC3F-C6BC7F222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3395" y="6415974"/>
            <a:ext cx="9012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/>
                </a:solidFill>
                <a:latin typeface="+mn-lt"/>
              </a:rPr>
              <a:t>MTD A</a:t>
            </a:r>
          </a:p>
        </p:txBody>
      </p:sp>
      <p:sp>
        <p:nvSpPr>
          <p:cNvPr id="25607" name="Line 8">
            <a:extLst>
              <a:ext uri="{FF2B5EF4-FFF2-40B4-BE49-F238E27FC236}">
                <a16:creationId xmlns:a16="http://schemas.microsoft.com/office/drawing/2014/main" id="{D768EBF6-50C8-4D44-9295-476D16E824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43399" y="3200400"/>
            <a:ext cx="0" cy="3200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Text Box 9">
            <a:extLst>
              <a:ext uri="{FF2B5EF4-FFF2-40B4-BE49-F238E27FC236}">
                <a16:creationId xmlns:a16="http://schemas.microsoft.com/office/drawing/2014/main" id="{F3C8B95E-F4C9-405D-AFA1-0BDEEC491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1" y="6412469"/>
            <a:ext cx="86273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  <a:latin typeface="+mj-lt"/>
              </a:rPr>
              <a:t>MTD B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03A5B224-5950-4083-9155-36F759001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Operating Characteristics: 3+3 Design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F063C8F-A027-4F8C-B09E-378CA7E615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Scenario A: True MTD = 7.4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40% chance of stopping at dose 6 or earlier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E(estimated MTD) between 6 and 7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Scenario B: True MTD = 5.3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70% chance of stopping before dose 4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E(estimated MTD)=3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CC68F265-CCB1-4628-975C-819991A71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3+3 Design Properties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FB594363-1AFB-46BE-98FE-5938CEE9FD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dirty="0"/>
              <a:t>Benefits: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Easy for investigators to understand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Dose escalation / de-escalation rules can be written explicitly before study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No statistical modeling required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Drawbacks: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MTD estimate tends to be biased (dose too low)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Tends to treat most subjects at too low of a dose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No statistical guidance for dose changes or precision of MTD estimate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“Memoryless”, in that only last 3-6 patients can inform </a:t>
            </a:r>
            <a:r>
              <a:rPr lang="en-US" altLang="en-US"/>
              <a:t>dose modifications</a:t>
            </a:r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DF73ED8-9991-4C9E-8B1E-187039A1D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Algorithmic Designs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5B89FFD-C62F-4C65-BEA6-982783D9F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3+3 design is an example of an algorithm-based design: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Dose escalation / de-escalation rules are prespecified, based on intuition rather than statistical reasoning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Variations on 3+3 have been proposed: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2+4, 3+1+1(“best of five”), 3+3+3, “rolling six </a:t>
            </a:r>
            <a:r>
              <a:rPr lang="en-US" altLang="en-US"/>
              <a:t>design”, etc</a:t>
            </a:r>
            <a:r>
              <a:rPr lang="en-US" altLang="en-US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Same benefits and drawbacks apply as for 3+3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CA6BCF7-E0D1-4153-837D-994B1142D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/>
              <a:t>Continual Reassessment Method (CRM)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BE9CE187-8201-4750-BDE5-D1EFAA87935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 err="1"/>
                  <a:t>O’Quigley</a:t>
                </a:r>
                <a:r>
                  <a:rPr lang="en-US" altLang="en-US" dirty="0"/>
                  <a:t>, Pepe, Fisher (Biometrics, 1990)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/>
                  <a:t>Patients treated sequentially (one at a time):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Dose-toxicity curve is refit after each patient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New curve is used to estimate the MTD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>
                    <a:cs typeface="Arial" panose="020B0604020202020204" pitchFamily="34" charset="0"/>
                  </a:rPr>
                  <a:t>Treat the next patient at the dose closest to the MTD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altLang="en-US" dirty="0">
                    <a:cs typeface="Arial" panose="020B0604020202020204" pitchFamily="34" charset="0"/>
                  </a:rPr>
                  <a:t>Continue until fixed number of patients have been treated or a stopping rule is triggered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cs typeface="Arial" panose="020B0604020202020204" pitchFamily="34" charset="0"/>
                  </a:rPr>
                  <a:t>Likelihood-based or Bayesian procedure used to estimate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𝑀𝑇𝐷</m:t>
                    </m:r>
                  </m:oMath>
                </a14:m>
                <a:endParaRPr lang="el-GR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795" name="Rectangle 3">
                <a:extLst>
                  <a:ext uri="{FF2B5EF4-FFF2-40B4-BE49-F238E27FC236}">
                    <a16:creationId xmlns:a16="http://schemas.microsoft.com/office/drawing/2014/main" id="{BE9CE187-8201-4750-BDE5-D1EFAA8793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79F7A24-DFA8-45A5-9079-5BD5AD0B7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CRM: Likelihood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72E3D942-504C-4C05-95C6-107BD21DC749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Suppose we have a candidate set of doses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 patient’s response is observed, parameter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/>
                  <a:t> estimated by maximizing the likelihood function using the first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en-US" dirty="0"/>
                  <a:t> patients’ data</a:t>
                </a:r>
              </a:p>
              <a:p>
                <a:pPr eaLnBrk="1" hangingPunct="1"/>
                <a:r>
                  <a:rPr lang="en-US" altLang="en-US" dirty="0"/>
                  <a:t>Probability of a toxic response at dose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is estimated by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acc>
                    <m:r>
                      <a:rPr lang="en-US" alt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r>
                  <a:rPr lang="en-US" altLang="en-US" dirty="0"/>
                  <a:t>Next patient assigned dose with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 closest to </a:t>
                </a:r>
                <a14:m>
                  <m:oMath xmlns:m="http://schemas.openxmlformats.org/officeDocument/2006/math">
                    <m:r>
                      <a:rPr lang="el-GR" altLang="en-US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en-US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819" name="Rectangle 3">
                <a:extLst>
                  <a:ext uri="{FF2B5EF4-FFF2-40B4-BE49-F238E27FC236}">
                    <a16:creationId xmlns:a16="http://schemas.microsoft.com/office/drawing/2014/main" id="{72E3D942-504C-4C05-95C6-107BD21DC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0408E18-ED37-4E11-9199-C140E47851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CRM: Considerations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73F56247-BCB8-4DB8-AA16-22F227BCE51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/>
                  <a:t>Choice of Model:</a:t>
                </a:r>
              </a:p>
              <a:p>
                <a:pPr lvl="1" eaLnBrk="1" hangingPunct="1"/>
                <a:r>
                  <a:rPr lang="en-US" altLang="en-US" sz="2000" dirty="0"/>
                  <a:t>1-parameter model is needed to get stable estimates for small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en-US" sz="2000" dirty="0"/>
              </a:p>
              <a:p>
                <a:pPr lvl="1"/>
                <a:r>
                  <a:rPr lang="en-US" altLang="en-US" sz="2000" dirty="0"/>
                  <a:t>May not fit dose-response curve well, but is sufficient for estimating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2000" dirty="0"/>
              </a:p>
              <a:p>
                <a:pPr lvl="1"/>
                <a:r>
                  <a:rPr lang="en-US" altLang="en-US" sz="2000" dirty="0"/>
                  <a:t>1-parameter logistic model is a common choice: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alt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𝑎𝑑</m:t>
                            </m:r>
                          </m:sup>
                        </m:sSup>
                      </m:num>
                      <m:den>
                        <m:r>
                          <a:rPr lang="en-US" alt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1800" dirty="0"/>
                  <a:t> for constant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en-US" sz="1800" dirty="0"/>
                  <a:t> works poorly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  <m:r>
                      <a:rPr lang="en-US" alt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alt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altLang="en-US" sz="1800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  <m:r>
                              <a:rPr lang="en-US" altLang="en-US" sz="1800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en-US" sz="1800" dirty="0"/>
                  <a:t> for constant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en-US" sz="1800" dirty="0"/>
                  <a:t> works OK; can specify </a:t>
                </a:r>
                <a14:m>
                  <m:oMath xmlns:m="http://schemas.openxmlformats.org/officeDocument/2006/math">
                    <m:r>
                      <a:rPr lang="en-US" altLang="en-US" sz="18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altLang="en-US" sz="1800" dirty="0"/>
                  <a:t> based on data from preclinical studies, similar therapies (e.g.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=−3</m:t>
                    </m:r>
                  </m:oMath>
                </a14:m>
                <a:r>
                  <a:rPr lang="en-US" altLang="en-US" sz="1800" dirty="0"/>
                  <a:t>)</a:t>
                </a:r>
              </a:p>
              <a:p>
                <a:pPr lvl="2"/>
                <a:endParaRPr lang="en-US" altLang="en-US" sz="1800" dirty="0"/>
              </a:p>
              <a:p>
                <a:pPr lvl="2"/>
                <a:endParaRPr lang="en-US" altLang="en-US" sz="1800" dirty="0"/>
              </a:p>
            </p:txBody>
          </p:sp>
        </mc:Choice>
        <mc:Fallback xmlns="">
          <p:sp>
            <p:nvSpPr>
              <p:cNvPr id="35843" name="Rectangle 3">
                <a:extLst>
                  <a:ext uri="{FF2B5EF4-FFF2-40B4-BE49-F238E27FC236}">
                    <a16:creationId xmlns:a16="http://schemas.microsoft.com/office/drawing/2014/main" id="{73F56247-BCB8-4DB8-AA16-22F227BCE5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9D91CBA-92FB-4C99-9C29-91AD691F22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Types of Studies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20CFE18-C449-45FF-9DB5-8DDB61309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799"/>
            <a:ext cx="73152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Dose-finding studies (Phase I)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Determine the maximum dose that can be given without serious problems or adverse events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Often preceded by pre-clinical studies (“Phase 0”)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In-vitro studies: lab experiments using biological tissue, but not actual organisms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Dose-finding / pharmacology studies in animals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Scale up animal findings to predict action in humans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Circumvent ethical issues involved in human subjects research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54BF7422-906B-4857-AC49-0DBF1F87A2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Likelihood-based CRM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F5D9B465-A5FA-4C94-BD15-CBC923E118B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Maximizing likelihood / estimating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/>
                  <a:t>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/>
                  <a:t>Need heterogeneity of response data in order to fit model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/>
                  <a:t>At least one toxicity and one nontoxicity needed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/>
                  <a:t>May not be able to fit model for early patients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altLang="en-US" dirty="0"/>
                  <a:t>Two-stage strategy to compensate: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/>
                  <a:t>Stage 1: Treat individual pts at escalating doses until first toxicity observed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en-US" altLang="en-US" dirty="0"/>
                  <a:t>Stage 2: After first toxicity, apply CRM and use likelihood based inference to estimate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𝑀𝑇𝐷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F5D9B465-A5FA-4C94-BD15-CBC923E11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222926B-1400-4390-80A4-360BDA4F0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Bayesian CRM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>
                <a:extLst>
                  <a:ext uri="{FF2B5EF4-FFF2-40B4-BE49-F238E27FC236}">
                    <a16:creationId xmlns:a16="http://schemas.microsoft.com/office/drawing/2014/main" id="{6DE3E45A-89CA-451D-9F4E-D43DA8182B42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Bayesian context assumes that parameter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/>
                  <a:t> is random, has a </a:t>
                </a:r>
                <a:r>
                  <a:rPr lang="en-US" altLang="en-US" dirty="0">
                    <a:solidFill>
                      <a:schemeClr val="accent2"/>
                    </a:solidFill>
                  </a:rPr>
                  <a:t>prior distribution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>
                  <a:solidFill>
                    <a:schemeClr val="accent2"/>
                  </a:solidFill>
                </a:endParaRPr>
              </a:p>
              <a:p>
                <a:r>
                  <a:rPr lang="en-US" altLang="en-US" dirty="0"/>
                  <a:t>After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 patient’s response is observed, inference obtained using posterior distribution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en-US" dirty="0"/>
                  <a:t> given all data collected up to that point,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𝑿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l-GR" alt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l-GR" alt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𝑌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eaLnBrk="1" hangingPunct="1"/>
                <a:r>
                  <a:rPr lang="en-US" altLang="en-US" dirty="0"/>
                  <a:t>From Bayes Theorem, posterior distribution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en-US" i="1" dirty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e>
                        <m:e>
                          <m:sSub>
                            <m:sSubPr>
                              <m:ctrlPr>
                                <a:rPr lang="el-GR" altLang="en-US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i="1" dirty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altLang="en-US" b="0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l-GR" alt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1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𝑝</m:t>
                          </m:r>
                          <m:r>
                            <a:rPr lang="en-US" altLang="en-US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trl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brk m:alnAt="23"/>
                                </m:rP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l-GR" altLang="en-US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1" i="1" dirty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i="1" dirty="0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dirty="0"/>
              </a:p>
              <a:p>
                <a:r>
                  <a:rPr lang="en-US" altLang="en-US" dirty="0"/>
                  <a:t>New dose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dirty="0"/>
                  <a:t> selected to minimize the distance between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l-GR" alt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b="1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dirty="0"/>
                  <a:t>, i.e. minimizes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en-US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l-GR" alt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b="1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alt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alt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en-US" i="1" dirty="0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en-US" b="0" i="1" smtClean="0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l-GR" altLang="en-US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b="1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altLang="en-US" i="1" dirty="0">
                                          <a:solidFill>
                                            <a:srgbClr val="FFFF00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37891" name="Rectangle 3">
                <a:extLst>
                  <a:ext uri="{FF2B5EF4-FFF2-40B4-BE49-F238E27FC236}">
                    <a16:creationId xmlns:a16="http://schemas.microsoft.com/office/drawing/2014/main" id="{6DE3E45A-89CA-451D-9F4E-D43DA8182B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47" t="-831" r="-1042" b="-34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958082D-3B23-4F7A-8114-C9A563EE9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Bayesian CRM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3">
                <a:extLst>
                  <a:ext uri="{FF2B5EF4-FFF2-40B4-BE49-F238E27FC236}">
                    <a16:creationId xmlns:a16="http://schemas.microsoft.com/office/drawing/2014/main" id="{9C08F410-5036-419D-BC4F-4640ABACA030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If there are many dose levels, a more computationally efficient method chooses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en-US" dirty="0"/>
                  <a:t> to minimize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l-GR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en-US" dirty="0"/>
                  <a:t>,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brk m:alnAt="23"/>
                          </m:r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  <m:r>
                              <a:rPr lang="en-US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l-GR" altLang="en-US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 dirty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𝑿</m:t>
                                </m:r>
                              </m:e>
                              <m:sub>
                                <m:r>
                                  <a:rPr lang="en-US" altLang="en-US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nary>
                  </m:oMath>
                </a14:m>
                <a:r>
                  <a:rPr lang="en-US" altLang="en-US" dirty="0"/>
                  <a:t> is the posterior mean of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endParaRPr lang="en-US" altLang="en-US" sz="2800" dirty="0"/>
              </a:p>
              <a:p>
                <a:r>
                  <a:rPr lang="en-US" altLang="en-US" dirty="0"/>
                  <a:t>Choosing starting dose: Can use prior value of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𝑀𝑇𝐷</m:t>
                    </m:r>
                  </m:oMath>
                </a14:m>
                <a:r>
                  <a:rPr lang="en-US" altLang="en-US" dirty="0"/>
                  <a:t>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minimizing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trl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brk m:alnAt="23"/>
                                </m:rP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l-GR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Ψ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en-US" i="1" dirty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altLang="en-US" i="1" dirty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38915" name="Rectangle 3">
                <a:extLst>
                  <a:ext uri="{FF2B5EF4-FFF2-40B4-BE49-F238E27FC236}">
                    <a16:creationId xmlns:a16="http://schemas.microsoft.com/office/drawing/2014/main" id="{9C08F410-5036-419D-BC4F-4640ABAC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667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CEE3BAE9-A9F6-4D63-BE08-4ACA9B5DD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Properties of CRM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C1CE7394-4EDF-4260-88E0-C995253F8F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53248"/>
            <a:ext cx="7315200" cy="45720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Benefits: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Fewer patients treated at too low or too high a dose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Dose level to which CRM converges is closest to true MTD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Drawbacks: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Jumping from low dose to much higher doses may be possible early in study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Sensitive to prior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/>
              <a:t>Simulations should evaluate beforehand if this is an issue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Only 1 patient treated at a time; may produce longer study duration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Could avoid this by treating cohorts of &gt; 1 at each dose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Dose escalation / de-escalation rule cannot be written down explicitly (“black box” nature of the model)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Analyst needs to rerun model after each cohort to determine next dose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768A1DC-D2E6-4634-80CA-BE4E17AAE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CRM Software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483B96E3-D699-45CD-87C5-C113BAAF1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MD Anderson Cancer Center’s website:</a:t>
            </a:r>
          </a:p>
          <a:p>
            <a:pPr lvl="1" eaLnBrk="1" hangingPunct="1"/>
            <a:r>
              <a:rPr lang="en-US" altLang="en-US" dirty="0"/>
              <a:t>Implementation of CRM found at</a:t>
            </a:r>
          </a:p>
          <a:p>
            <a:pPr marL="400050" lvl="2" indent="0">
              <a:buNone/>
            </a:pPr>
            <a:r>
              <a:rPr lang="en-US" altLang="en-US" dirty="0">
                <a:hlinkClick r:id="rId3"/>
              </a:rPr>
              <a:t>http://biostatistics.mdanderson.org/SoftwareDownload/</a:t>
            </a:r>
            <a:endParaRPr lang="en-US" altLang="en-US" dirty="0"/>
          </a:p>
          <a:p>
            <a:r>
              <a:rPr lang="en-US" altLang="en-US" dirty="0"/>
              <a:t>R package </a:t>
            </a:r>
            <a:r>
              <a:rPr lang="en-US" altLang="en-US" b="1" dirty="0" err="1"/>
              <a:t>dfcrm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3C5EF1-7769-4BDF-A73A-FFEB915512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320"/>
            <a:ext cx="7315200" cy="1508760"/>
          </a:xfrm>
        </p:spPr>
        <p:txBody>
          <a:bodyPr/>
          <a:lstStyle/>
          <a:p>
            <a:pPr eaLnBrk="1" hangingPunct="1"/>
            <a:r>
              <a:rPr lang="en-US" altLang="en-US" sz="4000" dirty="0"/>
              <a:t>CRM Example Using 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2CCE504-4839-42C2-895B-2DAF76FB07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en-US" sz="2300" dirty="0"/>
              <a:t>R code (requires </a:t>
            </a:r>
            <a:r>
              <a:rPr lang="en-US" altLang="en-US" sz="2300" dirty="0" err="1"/>
              <a:t>dfcrm</a:t>
            </a:r>
            <a:r>
              <a:rPr lang="en-US" altLang="en-US" sz="2300" dirty="0"/>
              <a:t> package):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target = 0.33   # Target DLT rate for MTD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# Prior guesses of tox probs at doses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 err="1"/>
              <a:t>prior.prob</a:t>
            </a:r>
            <a:r>
              <a:rPr lang="en-US" altLang="en-US" dirty="0"/>
              <a:t> = c(0.05,0.15,0.30,0.45,0.60,0.80)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 err="1"/>
              <a:t>tox.resp</a:t>
            </a:r>
            <a:r>
              <a:rPr lang="en-US" altLang="en-US" dirty="0"/>
              <a:t> = c(0,0,1,0,0,0,1,0,0,0,1,0,0,0,0)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 err="1"/>
              <a:t>doselvl</a:t>
            </a:r>
            <a:r>
              <a:rPr lang="en-US" altLang="en-US" dirty="0"/>
              <a:t> = c(1,2,3,2,3,3,4,3,3,4,4,3,4,4,4)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#doses = c("0.25mg","0.5mg","1mg","1.5mg","2mg","3mg")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# Fit CRM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 err="1"/>
              <a:t>crmfit</a:t>
            </a:r>
            <a:r>
              <a:rPr lang="en-US" altLang="en-US" dirty="0"/>
              <a:t> = </a:t>
            </a:r>
            <a:r>
              <a:rPr lang="en-US" altLang="en-US" dirty="0" err="1"/>
              <a:t>crm</a:t>
            </a:r>
            <a:r>
              <a:rPr lang="en-US" altLang="en-US" dirty="0"/>
              <a:t>(prior=</a:t>
            </a:r>
            <a:r>
              <a:rPr lang="en-US" altLang="en-US" dirty="0" err="1"/>
              <a:t>prior.prob,target</a:t>
            </a:r>
            <a:r>
              <a:rPr lang="en-US" altLang="en-US" dirty="0"/>
              <a:t>=</a:t>
            </a:r>
            <a:r>
              <a:rPr lang="en-US" altLang="en-US" dirty="0" err="1"/>
              <a:t>target,tox</a:t>
            </a:r>
            <a:r>
              <a:rPr lang="en-US" altLang="en-US" dirty="0"/>
              <a:t>=</a:t>
            </a:r>
            <a:r>
              <a:rPr lang="en-US" altLang="en-US" dirty="0" err="1"/>
              <a:t>tox.resp</a:t>
            </a:r>
            <a:r>
              <a:rPr lang="en-US" altLang="en-US" dirty="0"/>
              <a:t>,	level=</a:t>
            </a:r>
            <a:r>
              <a:rPr lang="en-US" altLang="en-US" dirty="0" err="1"/>
              <a:t>doselvl</a:t>
            </a:r>
            <a:r>
              <a:rPr lang="en-US" altLang="en-US" dirty="0"/>
              <a:t>, 			model="</a:t>
            </a:r>
            <a:r>
              <a:rPr lang="en-US" altLang="en-US" dirty="0" err="1"/>
              <a:t>logistic",method</a:t>
            </a:r>
            <a:r>
              <a:rPr lang="en-US" altLang="en-US" dirty="0"/>
              <a:t>="</a:t>
            </a:r>
            <a:r>
              <a:rPr lang="en-US" altLang="en-US" dirty="0" err="1"/>
              <a:t>bayes</a:t>
            </a:r>
            <a:r>
              <a:rPr lang="en-US" altLang="en-US" dirty="0"/>
              <a:t>",</a:t>
            </a:r>
            <a:r>
              <a:rPr lang="en-US" altLang="en-US" dirty="0" err="1"/>
              <a:t>patient.detail</a:t>
            </a:r>
            <a:r>
              <a:rPr lang="en-US" altLang="en-US" dirty="0"/>
              <a:t>=FALSE)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# Summarize patient responses and fitted dose-response curve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 err="1"/>
              <a:t>crmfit</a:t>
            </a:r>
            <a:endParaRPr lang="en-US" alt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dirty="0"/>
              <a:t>plot(</a:t>
            </a:r>
            <a:r>
              <a:rPr lang="en-US" altLang="en-US" dirty="0" err="1"/>
              <a:t>crmfit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E71A5FF-0C9B-43CA-A831-1F554E31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Bayesian Optimal Interval (BOIN)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Content Placeholder 2">
                <a:extLst>
                  <a:ext uri="{FF2B5EF4-FFF2-40B4-BE49-F238E27FC236}">
                    <a16:creationId xmlns:a16="http://schemas.microsoft.com/office/drawing/2014/main" id="{F64C9C25-6560-4545-BDD5-E83F36CA6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Liu and Yuan, JRSS Series C, 2014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At current dose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, use accumulated data to test: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altLang="en-US" dirty="0"/>
                  <a:t> (null hypothesis), versus 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(alternative hypotheses),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are prespecified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l-GR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Decide dose level for next cohort as follows: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escalate to dose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deescalate to dose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, remain at dose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How to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 can be viewed as an “indifference region”, where dose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is acceptable as long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44035" name="Content Placeholder 2">
                <a:extLst>
                  <a:ext uri="{FF2B5EF4-FFF2-40B4-BE49-F238E27FC236}">
                    <a16:creationId xmlns:a16="http://schemas.microsoft.com/office/drawing/2014/main" id="{F64C9C25-6560-4545-BDD5-E83F36CA6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E71A5FF-0C9B-43CA-A831-1F554E31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BOIN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Content Placeholder 2">
                <a:extLst>
                  <a:ext uri="{FF2B5EF4-FFF2-40B4-BE49-F238E27FC236}">
                    <a16:creationId xmlns:a16="http://schemas.microsoft.com/office/drawing/2014/main" id="{F64C9C25-6560-4545-BDD5-E83F36CA6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Under Bayesian hypothesis testing, prior probabilities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/>
                  <a:t>need to be specified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Threshold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are chosen to minimize probability of making a wrong dosing decision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en-US" dirty="0"/>
                  <a:t> is chosen, then: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2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altLang="en-US" sz="22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en-US" sz="22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en-US" dirty="0"/>
                  <a:t>  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en-US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sz="2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en-US" sz="22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alt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</m:t>
                        </m:r>
                        <m:d>
                          <m:dPr>
                            <m:ctrlPr>
                              <a:rPr lang="en-US" altLang="en-US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altLang="en-US" sz="22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sSub>
                                  <m:sSubPr>
                                    <m:ctrlP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2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en-US" sz="22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altLang="en-US" dirty="0"/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Testing using these thresholds is equivalent to performing likelihood ratio tests comparing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After target sample size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dirty="0"/>
                  <a:t> is reached:</a:t>
                </a:r>
              </a:p>
              <a:p>
                <a:pPr lvl="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’s are estimated using all data under monotonicity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for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b="0" dirty="0">
                    <a:ea typeface="Cambria Math" panose="02040503050406030204" pitchFamily="18" charset="0"/>
                  </a:rPr>
                  <a:t> (e.g. isotonic regression)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altLang="en-US" dirty="0"/>
                  <a:t>MTD chosen to be dose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en-US" dirty="0"/>
                  <a:t> with estimated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dirty="0"/>
                  <a:t> closest to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44035" name="Content Placeholder 2">
                <a:extLst>
                  <a:ext uri="{FF2B5EF4-FFF2-40B4-BE49-F238E27FC236}">
                    <a16:creationId xmlns:a16="http://schemas.microsoft.com/office/drawing/2014/main" id="{F64C9C25-6560-4545-BDD5-E83F36CA6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2000" r="-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933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FE71A5FF-0C9B-43CA-A831-1F554E31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BOIN Design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Content Placeholder 2">
                <a:extLst>
                  <a:ext uri="{FF2B5EF4-FFF2-40B4-BE49-F238E27FC236}">
                    <a16:creationId xmlns:a16="http://schemas.microsoft.com/office/drawing/2014/main" id="{F64C9C25-6560-4545-BDD5-E83F36CA6D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Example: Dose finding study with targeted toxicity rate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altLang="en-US" dirty="0"/>
                  <a:t> with 15 patients total,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Indifference region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=(0.25, 0.35)</m:t>
                    </m:r>
                  </m:oMath>
                </a14:m>
                <a:endParaRPr lang="en-US" altLang="en-US" dirty="0"/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Patients treated in cohorts of size 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/>
                  <a:t>At current dose, dose changing decisions are: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44035" name="Content Placeholder 2">
                <a:extLst>
                  <a:ext uri="{FF2B5EF4-FFF2-40B4-BE49-F238E27FC236}">
                    <a16:creationId xmlns:a16="http://schemas.microsoft.com/office/drawing/2014/main" id="{F64C9C25-6560-4545-BDD5-E83F36CA6D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1333" r="-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72F27DB-FB90-4F50-9E55-79255F947E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817564"/>
                  </p:ext>
                </p:extLst>
              </p:nvPr>
            </p:nvGraphicFramePr>
            <p:xfrm>
              <a:off x="533400" y="4254564"/>
              <a:ext cx="8077199" cy="150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>
                      <a:extLst>
                        <a:ext uri="{9D8B030D-6E8A-4147-A177-3AD203B41FA5}">
                          <a16:colId xmlns:a16="http://schemas.microsoft.com/office/drawing/2014/main" val="3768344455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3127601767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3176648765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3165819176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674534238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4242462926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2311611526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314564888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655188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Boundary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en-US" b="0" i="1" dirty="0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Treated at Current Dose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Number Treated at Current Dose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37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151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en-US" sz="18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l-GR" altLang="en-US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en-US" sz="1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en-US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en-US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𝐸𝑠𝑐𝑎𝑙𝑎𝑡𝑖𝑜𝑛</m:t>
                                </m:r>
                                <m:r>
                                  <a:rPr lang="en-US" altLang="en-US" sz="1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1530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8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alt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en-US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𝐷𝑒</m:t>
                              </m:r>
                              <m:r>
                                <a:rPr lang="en-US" alt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𝑒𝑠𝑐𝑎𝑙𝑎𝑡𝑖𝑜𝑛</m:t>
                              </m:r>
                              <m:r>
                                <a:rPr lang="en-US" altLang="en-US" sz="1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7/21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8/24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1572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2">
                <a:extLst>
                  <a:ext uri="{FF2B5EF4-FFF2-40B4-BE49-F238E27FC236}">
                    <a16:creationId xmlns:a16="http://schemas.microsoft.com/office/drawing/2014/main" id="{272F27DB-FB90-4F50-9E55-79255F947E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817564"/>
                  </p:ext>
                </p:extLst>
              </p:nvPr>
            </p:nvGraphicFramePr>
            <p:xfrm>
              <a:off x="533400" y="4254564"/>
              <a:ext cx="8077199" cy="150037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85999">
                      <a:extLst>
                        <a:ext uri="{9D8B030D-6E8A-4147-A177-3AD203B41FA5}">
                          <a16:colId xmlns:a16="http://schemas.microsoft.com/office/drawing/2014/main" val="3768344455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3127601767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3176648765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3165819176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674534238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4242462926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2311611526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3145648880"/>
                        </a:ext>
                      </a:extLst>
                    </a:gridCol>
                    <a:gridCol w="723900">
                      <a:extLst>
                        <a:ext uri="{9D8B030D-6E8A-4147-A177-3AD203B41FA5}">
                          <a16:colId xmlns:a16="http://schemas.microsoft.com/office/drawing/2014/main" val="65518839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7" t="-9375" r="-254667" b="-309375"/>
                          </a:stretch>
                        </a:blipFill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Number Treated at Current Dose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r>
                            <a:rPr lang="en-US" dirty="0"/>
                            <a:t>Number Treated at Current Dose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53722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251517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7" t="-211290" r="-254667" b="-1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215308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67" t="-316393" r="-25466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3/9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4/12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5/15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6/18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7/21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8/24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01572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77532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80CCA4C-EBE3-4D88-93BD-A788A0D3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BOIN Design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EAE6774-BB35-4810-80B7-6ACD2119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/>
          <a:lstStyle/>
          <a:p>
            <a:r>
              <a:rPr lang="en-US" altLang="en-US" dirty="0"/>
              <a:t>Benefits:</a:t>
            </a:r>
          </a:p>
          <a:p>
            <a:pPr lvl="1"/>
            <a:r>
              <a:rPr lang="en-US" altLang="en-US" dirty="0"/>
              <a:t>Algorithm can be tabulated explicitly before study, dosing criteria easy to understand and implement</a:t>
            </a:r>
          </a:p>
          <a:p>
            <a:pPr lvl="1"/>
            <a:r>
              <a:rPr lang="en-US" altLang="en-US" dirty="0"/>
              <a:t>Simulation studies show BOIN performs similarly to CRM</a:t>
            </a:r>
          </a:p>
          <a:p>
            <a:pPr lvl="1"/>
            <a:r>
              <a:rPr lang="en-US" altLang="en-US" dirty="0"/>
              <a:t>Patients can be treated 1 at a time or in cohorts of a given size</a:t>
            </a:r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dirty="0"/>
              <a:t>Dosing change decision are done independently at each dose level; no info shared across levels like CRM</a:t>
            </a:r>
          </a:p>
          <a:p>
            <a:r>
              <a:rPr lang="en-US" altLang="en-US" dirty="0"/>
              <a:t>Software:</a:t>
            </a:r>
          </a:p>
          <a:p>
            <a:pPr lvl="1"/>
            <a:r>
              <a:rPr lang="en-US" altLang="en-US" dirty="0"/>
              <a:t>MD </a:t>
            </a:r>
            <a:r>
              <a:rPr lang="en-US" altLang="en-US"/>
              <a:t>Anderson website</a:t>
            </a:r>
          </a:p>
          <a:p>
            <a:pPr lvl="1"/>
            <a:r>
              <a:rPr lang="en-US" altLang="en-US" dirty="0"/>
              <a:t>R package BOIN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0D2B0FD-DF2B-4CBA-B410-B5953F594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Dose-finding Studies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770FBCA-63D1-4D8D-BB5F-0B42ABBDA8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Establish a therapeutic dose to be evaluated in follow-up (Phase II) trial</a:t>
            </a:r>
          </a:p>
          <a:p>
            <a:pPr eaLnBrk="1" hangingPunct="1"/>
            <a:r>
              <a:rPr lang="en-US" altLang="en-US" dirty="0"/>
              <a:t>Higher doses tend to increase both toxicity and efficacy</a:t>
            </a:r>
            <a:r>
              <a:rPr lang="en-US" altLang="en-US" dirty="0">
                <a:cs typeface="Arial" panose="020B0604020202020204" pitchFamily="34" charset="0"/>
              </a:rPr>
              <a:t> for most therapies</a:t>
            </a:r>
          </a:p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Measuring toxicity: 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Problems or side effects arising as a direct response to the administration of the drug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Nature of toxicity depends on drug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May be life-threatening</a:t>
            </a:r>
          </a:p>
          <a:p>
            <a:pPr lvl="1" eaLnBrk="1" hangingPunct="1"/>
            <a:r>
              <a:rPr lang="en-US" altLang="en-US" dirty="0">
                <a:cs typeface="Arial" panose="020B0604020202020204" pitchFamily="34" charset="0"/>
              </a:rPr>
              <a:t>May be reversible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80CCA4C-EBE3-4D88-93BD-A788A0D3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Summary of Dose-finding Designs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EAE6774-BB35-4810-80B7-6ACD2119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Algorithm-based Designs:</a:t>
            </a:r>
          </a:p>
          <a:p>
            <a:pPr lvl="1"/>
            <a:r>
              <a:rPr lang="en-US" altLang="en-US" dirty="0"/>
              <a:t>Dose escalation/de-escalation decisions performed according to pre-specified rules</a:t>
            </a:r>
          </a:p>
          <a:p>
            <a:pPr lvl="1"/>
            <a:r>
              <a:rPr lang="en-US" altLang="en-US" dirty="0"/>
              <a:t>Rules are intuitive, but not guided by statistical theory</a:t>
            </a:r>
          </a:p>
          <a:p>
            <a:pPr lvl="1"/>
            <a:r>
              <a:rPr lang="en-US" altLang="en-US" dirty="0"/>
              <a:t>Examples: 3+3, Best of Five, Rolling Six</a:t>
            </a:r>
          </a:p>
          <a:p>
            <a:r>
              <a:rPr lang="en-US" altLang="en-US" dirty="0"/>
              <a:t>Model-based Designs:</a:t>
            </a:r>
          </a:p>
          <a:p>
            <a:pPr lvl="1"/>
            <a:r>
              <a:rPr lang="en-US" altLang="en-US" dirty="0"/>
              <a:t>Dose changing decisions based on a statistical model of the full dose-toxicity curve</a:t>
            </a:r>
          </a:p>
          <a:p>
            <a:pPr lvl="1"/>
            <a:r>
              <a:rPr lang="en-US" altLang="en-US" dirty="0"/>
              <a:t>Rules less intuitive, cannot be pre-specified; design functions like a “black box” in this regard</a:t>
            </a:r>
          </a:p>
          <a:p>
            <a:pPr lvl="1"/>
            <a:r>
              <a:rPr lang="en-US" altLang="en-US" dirty="0"/>
              <a:t>More work involved in implementation; need to rerun model after each cohort</a:t>
            </a:r>
          </a:p>
          <a:p>
            <a:pPr lvl="1"/>
            <a:r>
              <a:rPr lang="en-US" altLang="en-US" dirty="0"/>
              <a:t>Example: Likelihood based CRM, Bayesian CRM</a:t>
            </a:r>
          </a:p>
        </p:txBody>
      </p:sp>
    </p:spTree>
    <p:extLst>
      <p:ext uri="{BB962C8B-B14F-4D97-AF65-F5344CB8AC3E}">
        <p14:creationId xmlns:p14="http://schemas.microsoft.com/office/powerpoint/2010/main" val="9052034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A80CCA4C-EBE3-4D88-93BD-A788A0D3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dirty="0"/>
              <a:t>Summary of Dose-finding Designs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9EAE6774-BB35-4810-80B7-6ACD21191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/>
          </a:bodyPr>
          <a:lstStyle/>
          <a:p>
            <a:r>
              <a:rPr lang="en-US" altLang="en-US" dirty="0"/>
              <a:t>Model-assisted Designs:</a:t>
            </a:r>
          </a:p>
          <a:p>
            <a:pPr lvl="1"/>
            <a:r>
              <a:rPr lang="en-US" altLang="en-US" dirty="0"/>
              <a:t>Changes from current dose based on statistical method using data from patients treated at this dose</a:t>
            </a:r>
          </a:p>
          <a:p>
            <a:pPr lvl="1"/>
            <a:r>
              <a:rPr lang="en-US" altLang="en-US" dirty="0"/>
              <a:t>Full model of the dose-toxicity curve is not required </a:t>
            </a:r>
          </a:p>
          <a:p>
            <a:pPr lvl="1"/>
            <a:r>
              <a:rPr lang="en-US" altLang="en-US" dirty="0"/>
              <a:t>Rules can be tabulated beforehand, offering similar transparency for clinicians as 3+3</a:t>
            </a:r>
          </a:p>
          <a:p>
            <a:pPr lvl="1"/>
            <a:r>
              <a:rPr lang="en-US" altLang="en-US" dirty="0"/>
              <a:t>Examples: BOIN, </a:t>
            </a:r>
            <a:r>
              <a:rPr lang="en-US" altLang="en-US" dirty="0" err="1"/>
              <a:t>mTPI</a:t>
            </a:r>
            <a:r>
              <a:rPr lang="en-US" altLang="en-US" dirty="0"/>
              <a:t>, Keyboard</a:t>
            </a:r>
          </a:p>
        </p:txBody>
      </p:sp>
    </p:spTree>
    <p:extLst>
      <p:ext uri="{BB962C8B-B14F-4D97-AF65-F5344CB8AC3E}">
        <p14:creationId xmlns:p14="http://schemas.microsoft.com/office/powerpoint/2010/main" val="152803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177199F-8906-4D30-BAE8-D35C9A2156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Toxicity Measurement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1D5DD230-8011-4CF1-B3F8-EFBE95346B3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828800"/>
            <a:ext cx="7315200" cy="45720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en-US" dirty="0"/>
              <a:t>Toxicity Grade: Ordinal score of toxicity severity</a:t>
            </a:r>
          </a:p>
          <a:p>
            <a:r>
              <a:rPr lang="en-US" altLang="en-US" sz="2100" dirty="0"/>
              <a:t>NIH Common Terminology Criteria for Adverse Events (CTCAE) grading criteria are typically used</a:t>
            </a:r>
          </a:p>
          <a:p>
            <a:pPr eaLnBrk="1" hangingPunct="1"/>
            <a:r>
              <a:rPr lang="en-US" altLang="en-US" dirty="0"/>
              <a:t>Cancer therapy example: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Grade V=Death</a:t>
            </a:r>
          </a:p>
        </p:txBody>
      </p:sp>
      <p:graphicFrame>
        <p:nvGraphicFramePr>
          <p:cNvPr id="11303" name="Group 39">
            <a:extLst>
              <a:ext uri="{FF2B5EF4-FFF2-40B4-BE49-F238E27FC236}">
                <a16:creationId xmlns:a16="http://schemas.microsoft.com/office/drawing/2014/main" id="{64A11318-3648-4C1B-8019-7B3E2F3B8F2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95227748"/>
              </p:ext>
            </p:extLst>
          </p:nvPr>
        </p:nvGraphicFramePr>
        <p:xfrm>
          <a:off x="457200" y="3200400"/>
          <a:ext cx="7924800" cy="2743200"/>
        </p:xfrm>
        <a:graphic>
          <a:graphicData uri="http://schemas.openxmlformats.org/drawingml/2006/table">
            <a:tbl>
              <a:tblPr/>
              <a:tblGrid>
                <a:gridCol w="15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Toxicity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III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Abdominal pain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Mild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Moderate (requiring no treatment)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Moderate (requiring treatment)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Severe (Hospitalization)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414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Creatinine clearance (mL/min)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60-75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50-59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35-49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&lt;35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4D7525A-1E08-4047-BC9E-569C004A80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Toxicity Measurement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958672B-DC16-4A95-944A-1C29CFEDCA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4400" y="1828799"/>
            <a:ext cx="7315200" cy="4572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en-US" dirty="0"/>
              <a:t>What level of toxicity is “acceptable”?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Defined by investigators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Dose-limiting toxicity (DLT):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Serious, but possibly reversible, toxicity attributed to therapy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Often used for dose-finding in cancer research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Maximum Tolerated Dose (MTD):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Highest possible dose with an “acceptable” rate of DLTs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dirty="0"/>
              <a:t>“Acceptable” toxicity rate set by investigators in consideration of potential benefit to patients (usually in 20-35% range)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EA82DF3-13E5-42DB-B0A4-1437DC581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Notation for Dose Finding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B6FBB760-DDD8-4E46-8DAF-EAE49C3CB77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en-US" dirty="0"/>
                  <a:t>Patients treated in sequence such that: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 Dose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 patient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baseline="-25000" dirty="0"/>
                  <a:t> </a:t>
                </a:r>
                <a:r>
                  <a:rPr lang="en-US" altLang="en-US" dirty="0"/>
                  <a:t>Toxicity status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 patient, where</a:t>
                </a:r>
              </a:p>
              <a:p>
                <a:pPr marL="457200" lvl="1" indent="0">
                  <a:buNone/>
                </a:pPr>
                <a:r>
                  <a:rPr lang="en-US" alt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dirty="0"/>
                  <a:t>1 if DLT occurred, 0 if no DLT occurred</a:t>
                </a:r>
              </a:p>
              <a:p>
                <a:r>
                  <a:rPr lang="en-US" altLang="en-US" dirty="0"/>
                  <a:t>MTD is the dose such that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𝐷𝑜𝑠𝑒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𝑀𝑇𝐷</m:t>
                        </m:r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 is the maximum acceptable proportion of DLTs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=1/3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dirty="0">
                    <a:cs typeface="Arial" panose="020B0604020202020204" pitchFamily="34" charset="0"/>
                  </a:rPr>
                  <a:t>is often chosen for cancer studies</a:t>
                </a:r>
                <a:endParaRPr lang="el-GR" alt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5" name="Rectangle 3">
                <a:extLst>
                  <a:ext uri="{FF2B5EF4-FFF2-40B4-BE49-F238E27FC236}">
                    <a16:creationId xmlns:a16="http://schemas.microsoft.com/office/drawing/2014/main" id="{B6FBB760-DDD8-4E46-8DAF-EAE49C3CB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398B47-BA33-421D-8C1D-C8982CF4B4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149225"/>
            <a:ext cx="7772400" cy="1143000"/>
          </a:xfrm>
        </p:spPr>
        <p:txBody>
          <a:bodyPr/>
          <a:lstStyle/>
          <a:p>
            <a:r>
              <a:rPr lang="en-US" altLang="en-US" sz="4000" dirty="0"/>
              <a:t>Dose Response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0BC64704-2380-42F8-80A9-5576A1E59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8" y="6383338"/>
            <a:ext cx="1745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 dirty="0">
                <a:latin typeface="+mj-lt"/>
              </a:rPr>
              <a:t>Dose (mg/m</a:t>
            </a:r>
            <a:r>
              <a:rPr lang="en-US" altLang="en-US" sz="2000" baseline="30000" dirty="0">
                <a:latin typeface="+mj-lt"/>
              </a:rPr>
              <a:t>2</a:t>
            </a:r>
            <a:r>
              <a:rPr lang="en-US" altLang="en-US" sz="2000" dirty="0">
                <a:latin typeface="+mj-lt"/>
              </a:rPr>
              <a:t>)</a:t>
            </a:r>
            <a:endParaRPr lang="en-US" altLang="en-US" sz="2400" dirty="0">
              <a:latin typeface="+mj-lt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938AAB6-ECFF-4527-B2F2-29A72ED35EC0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63639" y="3454500"/>
            <a:ext cx="2107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Probability of DLT</a:t>
            </a:r>
            <a:endParaRPr lang="en-US" altLang="en-US" sz="2400">
              <a:latin typeface="+mj-lt"/>
            </a:endParaRP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D105181F-ECD7-4FB5-B81B-8706363520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5350" y="5672138"/>
            <a:ext cx="1588" cy="793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22" name="Line 6">
            <a:extLst>
              <a:ext uri="{FF2B5EF4-FFF2-40B4-BE49-F238E27FC236}">
                <a16:creationId xmlns:a16="http://schemas.microsoft.com/office/drawing/2014/main" id="{4B25215E-AD67-4EB8-B7D2-7506F652F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0250" y="5672138"/>
            <a:ext cx="1588" cy="793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23" name="Line 7">
            <a:extLst>
              <a:ext uri="{FF2B5EF4-FFF2-40B4-BE49-F238E27FC236}">
                <a16:creationId xmlns:a16="http://schemas.microsoft.com/office/drawing/2014/main" id="{7AC35EE3-F4B5-4028-B47E-98098331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6738" y="5672138"/>
            <a:ext cx="1587" cy="793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24" name="Line 8">
            <a:extLst>
              <a:ext uri="{FF2B5EF4-FFF2-40B4-BE49-F238E27FC236}">
                <a16:creationId xmlns:a16="http://schemas.microsoft.com/office/drawing/2014/main" id="{215FBD20-2AF1-410E-8B1F-85D45D0A35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3225" y="5672138"/>
            <a:ext cx="1588" cy="793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25" name="Line 9">
            <a:extLst>
              <a:ext uri="{FF2B5EF4-FFF2-40B4-BE49-F238E27FC236}">
                <a16:creationId xmlns:a16="http://schemas.microsoft.com/office/drawing/2014/main" id="{1AD57DC8-EF0E-4687-8BE2-A07B10B9E42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88125" y="5672138"/>
            <a:ext cx="1588" cy="793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26" name="Line 10">
            <a:extLst>
              <a:ext uri="{FF2B5EF4-FFF2-40B4-BE49-F238E27FC236}">
                <a16:creationId xmlns:a16="http://schemas.microsoft.com/office/drawing/2014/main" id="{541EB04C-346C-4FA1-981E-EE5C5EACE1D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672138"/>
            <a:ext cx="1588" cy="79375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27" name="Line 11">
            <a:extLst>
              <a:ext uri="{FF2B5EF4-FFF2-40B4-BE49-F238E27FC236}">
                <a16:creationId xmlns:a16="http://schemas.microsoft.com/office/drawing/2014/main" id="{6002CCF8-1039-4663-98AE-FD5FBFCEEB3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65350" y="5672138"/>
            <a:ext cx="5530850" cy="1587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75D17A49-B709-4DDB-814A-22B02011C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738" y="5899150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0</a:t>
            </a:r>
            <a:endParaRPr lang="en-US" altLang="en-US" sz="2400">
              <a:latin typeface="+mj-lt"/>
            </a:endParaRPr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A22BAACC-8C87-4C6F-9E08-26F98FDD4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5899150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2</a:t>
            </a:r>
            <a:endParaRPr lang="en-US" altLang="en-US" sz="2400">
              <a:latin typeface="+mj-lt"/>
            </a:endParaRPr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9D47DD65-3D42-4CE5-A3C0-981ABFB78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5899150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4</a:t>
            </a:r>
            <a:endParaRPr lang="en-US" altLang="en-US" sz="2400">
              <a:latin typeface="+mj-lt"/>
            </a:endParaRPr>
          </a:p>
        </p:txBody>
      </p:sp>
      <p:sp>
        <p:nvSpPr>
          <p:cNvPr id="9231" name="Rectangle 15">
            <a:extLst>
              <a:ext uri="{FF2B5EF4-FFF2-40B4-BE49-F238E27FC236}">
                <a16:creationId xmlns:a16="http://schemas.microsoft.com/office/drawing/2014/main" id="{DCB45D13-94CB-44C3-8DDA-341F6E13A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8613" y="5899150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6</a:t>
            </a:r>
            <a:endParaRPr lang="en-US" altLang="en-US" sz="2400">
              <a:latin typeface="+mj-lt"/>
            </a:endParaRPr>
          </a:p>
        </p:txBody>
      </p:sp>
      <p:sp>
        <p:nvSpPr>
          <p:cNvPr id="9232" name="Rectangle 16">
            <a:extLst>
              <a:ext uri="{FF2B5EF4-FFF2-40B4-BE49-F238E27FC236}">
                <a16:creationId xmlns:a16="http://schemas.microsoft.com/office/drawing/2014/main" id="{585C5D2C-BBA9-42CB-A5FB-55E8DED59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5899150"/>
            <a:ext cx="1426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8</a:t>
            </a:r>
            <a:endParaRPr lang="en-US" altLang="en-US" sz="2400">
              <a:latin typeface="+mj-lt"/>
            </a:endParaRPr>
          </a:p>
        </p:txBody>
      </p:sp>
      <p:sp>
        <p:nvSpPr>
          <p:cNvPr id="9233" name="Rectangle 17">
            <a:extLst>
              <a:ext uri="{FF2B5EF4-FFF2-40B4-BE49-F238E27FC236}">
                <a16:creationId xmlns:a16="http://schemas.microsoft.com/office/drawing/2014/main" id="{F3DD2F67-D06F-443F-BED0-093405478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6975" y="5899150"/>
            <a:ext cx="28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10</a:t>
            </a:r>
            <a:endParaRPr lang="en-US" altLang="en-US" sz="2400">
              <a:latin typeface="+mj-lt"/>
            </a:endParaRPr>
          </a:p>
        </p:txBody>
      </p:sp>
      <p:sp>
        <p:nvSpPr>
          <p:cNvPr id="9234" name="Line 18">
            <a:extLst>
              <a:ext uri="{FF2B5EF4-FFF2-40B4-BE49-F238E27FC236}">
                <a16:creationId xmlns:a16="http://schemas.microsoft.com/office/drawing/2014/main" id="{22F4B835-91C4-4EAA-8256-034433AFF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3275" y="5522913"/>
            <a:ext cx="793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35" name="Line 19">
            <a:extLst>
              <a:ext uri="{FF2B5EF4-FFF2-40B4-BE49-F238E27FC236}">
                <a16:creationId xmlns:a16="http://schemas.microsoft.com/office/drawing/2014/main" id="{849DF261-B648-4271-A442-0AA369C4E5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3275" y="4779963"/>
            <a:ext cx="793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36" name="Line 20">
            <a:extLst>
              <a:ext uri="{FF2B5EF4-FFF2-40B4-BE49-F238E27FC236}">
                <a16:creationId xmlns:a16="http://schemas.microsoft.com/office/drawing/2014/main" id="{B44FF6B5-4196-46EC-A0CC-71F6BC585D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3275" y="4035425"/>
            <a:ext cx="793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37" name="Line 21">
            <a:extLst>
              <a:ext uri="{FF2B5EF4-FFF2-40B4-BE49-F238E27FC236}">
                <a16:creationId xmlns:a16="http://schemas.microsoft.com/office/drawing/2014/main" id="{8F7E53E9-D947-4E1A-A612-13B4260A35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3275" y="3292475"/>
            <a:ext cx="79375" cy="1588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38" name="Line 22">
            <a:extLst>
              <a:ext uri="{FF2B5EF4-FFF2-40B4-BE49-F238E27FC236}">
                <a16:creationId xmlns:a16="http://schemas.microsoft.com/office/drawing/2014/main" id="{CE60D3AD-D006-4F02-8A9B-6E86AE63DC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3275" y="2547938"/>
            <a:ext cx="793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39" name="Line 23">
            <a:extLst>
              <a:ext uri="{FF2B5EF4-FFF2-40B4-BE49-F238E27FC236}">
                <a16:creationId xmlns:a16="http://schemas.microsoft.com/office/drawing/2014/main" id="{9B69CE89-C59D-4CD0-B1BB-16A13F9220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73275" y="1804988"/>
            <a:ext cx="79375" cy="158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40" name="Line 24">
            <a:extLst>
              <a:ext uri="{FF2B5EF4-FFF2-40B4-BE49-F238E27FC236}">
                <a16:creationId xmlns:a16="http://schemas.microsoft.com/office/drawing/2014/main" id="{D507529B-BBC5-4566-8E90-FF3FF870DE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52650" y="1804988"/>
            <a:ext cx="1588" cy="3717925"/>
          </a:xfrm>
          <a:prstGeom prst="line">
            <a:avLst/>
          </a:prstGeom>
          <a:noFill/>
          <a:ln w="17463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241" name="Rectangle 25">
            <a:extLst>
              <a:ext uri="{FF2B5EF4-FFF2-40B4-BE49-F238E27FC236}">
                <a16:creationId xmlns:a16="http://schemas.microsoft.com/office/drawing/2014/main" id="{6DA8CD49-55B8-4D9F-A581-B71E79B51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5424488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0.0</a:t>
            </a:r>
            <a:endParaRPr lang="en-US" altLang="en-US" sz="2400">
              <a:latin typeface="+mj-lt"/>
            </a:endParaRPr>
          </a:p>
        </p:txBody>
      </p:sp>
      <p:sp>
        <p:nvSpPr>
          <p:cNvPr id="9242" name="Rectangle 26">
            <a:extLst>
              <a:ext uri="{FF2B5EF4-FFF2-40B4-BE49-F238E27FC236}">
                <a16:creationId xmlns:a16="http://schemas.microsoft.com/office/drawing/2014/main" id="{9A0A090F-DB67-44A1-B5FB-5695B3882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4681538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0.2</a:t>
            </a:r>
            <a:endParaRPr lang="en-US" altLang="en-US" sz="2400">
              <a:latin typeface="+mj-lt"/>
            </a:endParaRPr>
          </a:p>
        </p:txBody>
      </p:sp>
      <p:sp>
        <p:nvSpPr>
          <p:cNvPr id="9243" name="Rectangle 27">
            <a:extLst>
              <a:ext uri="{FF2B5EF4-FFF2-40B4-BE49-F238E27FC236}">
                <a16:creationId xmlns:a16="http://schemas.microsoft.com/office/drawing/2014/main" id="{90DB6ED6-7313-46E8-B0F6-29E684B93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3937000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0.4</a:t>
            </a:r>
            <a:endParaRPr lang="en-US" altLang="en-US" sz="2400">
              <a:latin typeface="+mj-lt"/>
            </a:endParaRPr>
          </a:p>
        </p:txBody>
      </p:sp>
      <p:sp>
        <p:nvSpPr>
          <p:cNvPr id="9244" name="Rectangle 28">
            <a:extLst>
              <a:ext uri="{FF2B5EF4-FFF2-40B4-BE49-F238E27FC236}">
                <a16:creationId xmlns:a16="http://schemas.microsoft.com/office/drawing/2014/main" id="{7D606F96-C7FB-48FE-989B-0B90CF481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3194050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0.6</a:t>
            </a:r>
            <a:endParaRPr lang="en-US" altLang="en-US" sz="2400">
              <a:latin typeface="+mj-lt"/>
            </a:endParaRPr>
          </a:p>
        </p:txBody>
      </p:sp>
      <p:sp>
        <p:nvSpPr>
          <p:cNvPr id="9245" name="Rectangle 29">
            <a:extLst>
              <a:ext uri="{FF2B5EF4-FFF2-40B4-BE49-F238E27FC236}">
                <a16:creationId xmlns:a16="http://schemas.microsoft.com/office/drawing/2014/main" id="{611126A9-FA28-45CE-B489-BB8CD840A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244951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0.8</a:t>
            </a:r>
            <a:endParaRPr lang="en-US" altLang="en-US" sz="2400">
              <a:latin typeface="+mj-lt"/>
            </a:endParaRPr>
          </a:p>
        </p:txBody>
      </p:sp>
      <p:sp>
        <p:nvSpPr>
          <p:cNvPr id="9246" name="Rectangle 30">
            <a:extLst>
              <a:ext uri="{FF2B5EF4-FFF2-40B4-BE49-F238E27FC236}">
                <a16:creationId xmlns:a16="http://schemas.microsoft.com/office/drawing/2014/main" id="{75F7C372-2A12-4880-AF2F-E3CDBA839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5588" y="1706563"/>
            <a:ext cx="3524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31775" indent="-23177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+mj-lt"/>
              </a:rPr>
              <a:t>1.0</a:t>
            </a:r>
            <a:endParaRPr lang="en-US" altLang="en-US" sz="2400">
              <a:latin typeface="+mj-lt"/>
            </a:endParaRPr>
          </a:p>
        </p:txBody>
      </p:sp>
      <p:sp>
        <p:nvSpPr>
          <p:cNvPr id="9247" name="Freeform 31">
            <a:extLst>
              <a:ext uri="{FF2B5EF4-FFF2-40B4-BE49-F238E27FC236}">
                <a16:creationId xmlns:a16="http://schemas.microsoft.com/office/drawing/2014/main" id="{14628C36-9EA6-4CD6-BA13-BD05607AD052}"/>
              </a:ext>
            </a:extLst>
          </p:cNvPr>
          <p:cNvSpPr>
            <a:spLocks/>
          </p:cNvSpPr>
          <p:nvPr/>
        </p:nvSpPr>
        <p:spPr bwMode="auto">
          <a:xfrm>
            <a:off x="2219325" y="1971675"/>
            <a:ext cx="5419725" cy="3548063"/>
          </a:xfrm>
          <a:custGeom>
            <a:avLst/>
            <a:gdLst>
              <a:gd name="T0" fmla="*/ 2147483647 w 3414"/>
              <a:gd name="T1" fmla="*/ 2147483647 h 2235"/>
              <a:gd name="T2" fmla="*/ 2147483647 w 3414"/>
              <a:gd name="T3" fmla="*/ 2147483647 h 2235"/>
              <a:gd name="T4" fmla="*/ 2147483647 w 3414"/>
              <a:gd name="T5" fmla="*/ 2147483647 h 2235"/>
              <a:gd name="T6" fmla="*/ 2147483647 w 3414"/>
              <a:gd name="T7" fmla="*/ 2147483647 h 2235"/>
              <a:gd name="T8" fmla="*/ 2147483647 w 3414"/>
              <a:gd name="T9" fmla="*/ 2147483647 h 2235"/>
              <a:gd name="T10" fmla="*/ 2147483647 w 3414"/>
              <a:gd name="T11" fmla="*/ 2147483647 h 2235"/>
              <a:gd name="T12" fmla="*/ 2147483647 w 3414"/>
              <a:gd name="T13" fmla="*/ 2147483647 h 2235"/>
              <a:gd name="T14" fmla="*/ 2147483647 w 3414"/>
              <a:gd name="T15" fmla="*/ 2147483647 h 2235"/>
              <a:gd name="T16" fmla="*/ 2147483647 w 3414"/>
              <a:gd name="T17" fmla="*/ 2147483647 h 2235"/>
              <a:gd name="T18" fmla="*/ 2147483647 w 3414"/>
              <a:gd name="T19" fmla="*/ 2147483647 h 2235"/>
              <a:gd name="T20" fmla="*/ 2147483647 w 3414"/>
              <a:gd name="T21" fmla="*/ 2147483647 h 2235"/>
              <a:gd name="T22" fmla="*/ 2147483647 w 3414"/>
              <a:gd name="T23" fmla="*/ 2147483647 h 2235"/>
              <a:gd name="T24" fmla="*/ 2147483647 w 3414"/>
              <a:gd name="T25" fmla="*/ 2147483647 h 2235"/>
              <a:gd name="T26" fmla="*/ 2147483647 w 3414"/>
              <a:gd name="T27" fmla="*/ 2147483647 h 2235"/>
              <a:gd name="T28" fmla="*/ 2147483647 w 3414"/>
              <a:gd name="T29" fmla="*/ 2147483647 h 2235"/>
              <a:gd name="T30" fmla="*/ 2147483647 w 3414"/>
              <a:gd name="T31" fmla="*/ 2147483647 h 2235"/>
              <a:gd name="T32" fmla="*/ 2147483647 w 3414"/>
              <a:gd name="T33" fmla="*/ 2147483647 h 2235"/>
              <a:gd name="T34" fmla="*/ 2147483647 w 3414"/>
              <a:gd name="T35" fmla="*/ 2147483647 h 2235"/>
              <a:gd name="T36" fmla="*/ 2147483647 w 3414"/>
              <a:gd name="T37" fmla="*/ 2147483647 h 2235"/>
              <a:gd name="T38" fmla="*/ 2147483647 w 3414"/>
              <a:gd name="T39" fmla="*/ 2147483647 h 2235"/>
              <a:gd name="T40" fmla="*/ 2147483647 w 3414"/>
              <a:gd name="T41" fmla="*/ 2147483647 h 2235"/>
              <a:gd name="T42" fmla="*/ 2147483647 w 3414"/>
              <a:gd name="T43" fmla="*/ 2147483647 h 2235"/>
              <a:gd name="T44" fmla="*/ 2147483647 w 3414"/>
              <a:gd name="T45" fmla="*/ 2147483647 h 2235"/>
              <a:gd name="T46" fmla="*/ 2147483647 w 3414"/>
              <a:gd name="T47" fmla="*/ 2147483647 h 2235"/>
              <a:gd name="T48" fmla="*/ 2147483647 w 3414"/>
              <a:gd name="T49" fmla="*/ 2147483647 h 2235"/>
              <a:gd name="T50" fmla="*/ 2147483647 w 3414"/>
              <a:gd name="T51" fmla="*/ 2147483647 h 2235"/>
              <a:gd name="T52" fmla="*/ 2147483647 w 3414"/>
              <a:gd name="T53" fmla="*/ 2147483647 h 2235"/>
              <a:gd name="T54" fmla="*/ 2147483647 w 3414"/>
              <a:gd name="T55" fmla="*/ 2147483647 h 2235"/>
              <a:gd name="T56" fmla="*/ 2147483647 w 3414"/>
              <a:gd name="T57" fmla="*/ 2147483647 h 2235"/>
              <a:gd name="T58" fmla="*/ 2147483647 w 3414"/>
              <a:gd name="T59" fmla="*/ 2147483647 h 2235"/>
              <a:gd name="T60" fmla="*/ 2147483647 w 3414"/>
              <a:gd name="T61" fmla="*/ 2147483647 h 2235"/>
              <a:gd name="T62" fmla="*/ 2147483647 w 3414"/>
              <a:gd name="T63" fmla="*/ 2147483647 h 2235"/>
              <a:gd name="T64" fmla="*/ 2147483647 w 3414"/>
              <a:gd name="T65" fmla="*/ 2147483647 h 2235"/>
              <a:gd name="T66" fmla="*/ 2147483647 w 3414"/>
              <a:gd name="T67" fmla="*/ 2147483647 h 2235"/>
              <a:gd name="T68" fmla="*/ 2147483647 w 3414"/>
              <a:gd name="T69" fmla="*/ 2147483647 h 2235"/>
              <a:gd name="T70" fmla="*/ 2147483647 w 3414"/>
              <a:gd name="T71" fmla="*/ 2147483647 h 2235"/>
              <a:gd name="T72" fmla="*/ 2147483647 w 3414"/>
              <a:gd name="T73" fmla="*/ 2147483647 h 2235"/>
              <a:gd name="T74" fmla="*/ 2147483647 w 3414"/>
              <a:gd name="T75" fmla="*/ 2147483647 h 2235"/>
              <a:gd name="T76" fmla="*/ 2147483647 w 3414"/>
              <a:gd name="T77" fmla="*/ 2147483647 h 2235"/>
              <a:gd name="T78" fmla="*/ 2147483647 w 3414"/>
              <a:gd name="T79" fmla="*/ 2147483647 h 2235"/>
              <a:gd name="T80" fmla="*/ 2147483647 w 3414"/>
              <a:gd name="T81" fmla="*/ 2147483647 h 2235"/>
              <a:gd name="T82" fmla="*/ 2147483647 w 3414"/>
              <a:gd name="T83" fmla="*/ 2147483647 h 2235"/>
              <a:gd name="T84" fmla="*/ 2147483647 w 3414"/>
              <a:gd name="T85" fmla="*/ 2147483647 h 2235"/>
              <a:gd name="T86" fmla="*/ 2147483647 w 3414"/>
              <a:gd name="T87" fmla="*/ 2147483647 h 2235"/>
              <a:gd name="T88" fmla="*/ 2147483647 w 3414"/>
              <a:gd name="T89" fmla="*/ 2147483647 h 2235"/>
              <a:gd name="T90" fmla="*/ 2147483647 w 3414"/>
              <a:gd name="T91" fmla="*/ 2147483647 h 2235"/>
              <a:gd name="T92" fmla="*/ 2147483647 w 3414"/>
              <a:gd name="T93" fmla="*/ 2147483647 h 2235"/>
              <a:gd name="T94" fmla="*/ 2147483647 w 3414"/>
              <a:gd name="T95" fmla="*/ 2147483647 h 2235"/>
              <a:gd name="T96" fmla="*/ 2147483647 w 3414"/>
              <a:gd name="T97" fmla="*/ 2147483647 h 223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3414" h="2235">
                <a:moveTo>
                  <a:pt x="0" y="2235"/>
                </a:moveTo>
                <a:lnTo>
                  <a:pt x="17" y="2235"/>
                </a:lnTo>
                <a:lnTo>
                  <a:pt x="35" y="2235"/>
                </a:lnTo>
                <a:lnTo>
                  <a:pt x="53" y="2235"/>
                </a:lnTo>
                <a:lnTo>
                  <a:pt x="69" y="2235"/>
                </a:lnTo>
                <a:lnTo>
                  <a:pt x="87" y="2235"/>
                </a:lnTo>
                <a:lnTo>
                  <a:pt x="105" y="2233"/>
                </a:lnTo>
                <a:lnTo>
                  <a:pt x="123" y="2233"/>
                </a:lnTo>
                <a:lnTo>
                  <a:pt x="139" y="2233"/>
                </a:lnTo>
                <a:lnTo>
                  <a:pt x="157" y="2233"/>
                </a:lnTo>
                <a:lnTo>
                  <a:pt x="174" y="2233"/>
                </a:lnTo>
                <a:lnTo>
                  <a:pt x="192" y="2233"/>
                </a:lnTo>
                <a:lnTo>
                  <a:pt x="209" y="2232"/>
                </a:lnTo>
                <a:lnTo>
                  <a:pt x="226" y="2232"/>
                </a:lnTo>
                <a:lnTo>
                  <a:pt x="244" y="2232"/>
                </a:lnTo>
                <a:lnTo>
                  <a:pt x="262" y="2232"/>
                </a:lnTo>
                <a:lnTo>
                  <a:pt x="278" y="2232"/>
                </a:lnTo>
                <a:lnTo>
                  <a:pt x="296" y="2231"/>
                </a:lnTo>
                <a:lnTo>
                  <a:pt x="314" y="2231"/>
                </a:lnTo>
                <a:lnTo>
                  <a:pt x="331" y="2231"/>
                </a:lnTo>
                <a:lnTo>
                  <a:pt x="349" y="2231"/>
                </a:lnTo>
                <a:lnTo>
                  <a:pt x="366" y="2230"/>
                </a:lnTo>
                <a:lnTo>
                  <a:pt x="383" y="2230"/>
                </a:lnTo>
                <a:lnTo>
                  <a:pt x="401" y="2230"/>
                </a:lnTo>
                <a:lnTo>
                  <a:pt x="419" y="2228"/>
                </a:lnTo>
                <a:lnTo>
                  <a:pt x="435" y="2228"/>
                </a:lnTo>
                <a:lnTo>
                  <a:pt x="453" y="2227"/>
                </a:lnTo>
                <a:lnTo>
                  <a:pt x="471" y="2227"/>
                </a:lnTo>
                <a:lnTo>
                  <a:pt x="488" y="2227"/>
                </a:lnTo>
                <a:lnTo>
                  <a:pt x="505" y="2226"/>
                </a:lnTo>
                <a:lnTo>
                  <a:pt x="523" y="2226"/>
                </a:lnTo>
                <a:lnTo>
                  <a:pt x="540" y="2224"/>
                </a:lnTo>
                <a:lnTo>
                  <a:pt x="558" y="2224"/>
                </a:lnTo>
                <a:lnTo>
                  <a:pt x="575" y="2223"/>
                </a:lnTo>
                <a:lnTo>
                  <a:pt x="592" y="2223"/>
                </a:lnTo>
                <a:lnTo>
                  <a:pt x="610" y="2222"/>
                </a:lnTo>
                <a:lnTo>
                  <a:pt x="628" y="2221"/>
                </a:lnTo>
                <a:lnTo>
                  <a:pt x="644" y="2221"/>
                </a:lnTo>
                <a:lnTo>
                  <a:pt x="662" y="2219"/>
                </a:lnTo>
                <a:lnTo>
                  <a:pt x="680" y="2218"/>
                </a:lnTo>
                <a:lnTo>
                  <a:pt x="697" y="2217"/>
                </a:lnTo>
                <a:lnTo>
                  <a:pt x="714" y="2217"/>
                </a:lnTo>
                <a:lnTo>
                  <a:pt x="732" y="2216"/>
                </a:lnTo>
                <a:lnTo>
                  <a:pt x="749" y="2214"/>
                </a:lnTo>
                <a:lnTo>
                  <a:pt x="767" y="2213"/>
                </a:lnTo>
                <a:lnTo>
                  <a:pt x="783" y="2212"/>
                </a:lnTo>
                <a:lnTo>
                  <a:pt x="801" y="2211"/>
                </a:lnTo>
                <a:lnTo>
                  <a:pt x="819" y="2209"/>
                </a:lnTo>
                <a:lnTo>
                  <a:pt x="837" y="2208"/>
                </a:lnTo>
                <a:lnTo>
                  <a:pt x="854" y="2207"/>
                </a:lnTo>
                <a:lnTo>
                  <a:pt x="871" y="2204"/>
                </a:lnTo>
                <a:lnTo>
                  <a:pt x="888" y="2203"/>
                </a:lnTo>
                <a:lnTo>
                  <a:pt x="906" y="2202"/>
                </a:lnTo>
                <a:lnTo>
                  <a:pt x="924" y="2199"/>
                </a:lnTo>
                <a:lnTo>
                  <a:pt x="940" y="2198"/>
                </a:lnTo>
                <a:lnTo>
                  <a:pt x="958" y="2195"/>
                </a:lnTo>
                <a:lnTo>
                  <a:pt x="976" y="2193"/>
                </a:lnTo>
                <a:lnTo>
                  <a:pt x="994" y="2192"/>
                </a:lnTo>
                <a:lnTo>
                  <a:pt x="1010" y="2189"/>
                </a:lnTo>
                <a:lnTo>
                  <a:pt x="1028" y="2186"/>
                </a:lnTo>
                <a:lnTo>
                  <a:pt x="1045" y="2184"/>
                </a:lnTo>
                <a:lnTo>
                  <a:pt x="1063" y="2181"/>
                </a:lnTo>
                <a:lnTo>
                  <a:pt x="1080" y="2178"/>
                </a:lnTo>
                <a:lnTo>
                  <a:pt x="1097" y="2175"/>
                </a:lnTo>
                <a:lnTo>
                  <a:pt x="1115" y="2173"/>
                </a:lnTo>
                <a:lnTo>
                  <a:pt x="1133" y="2169"/>
                </a:lnTo>
                <a:lnTo>
                  <a:pt x="1149" y="2165"/>
                </a:lnTo>
                <a:lnTo>
                  <a:pt x="1167" y="2161"/>
                </a:lnTo>
                <a:lnTo>
                  <a:pt x="1185" y="2159"/>
                </a:lnTo>
                <a:lnTo>
                  <a:pt x="1202" y="2154"/>
                </a:lnTo>
                <a:lnTo>
                  <a:pt x="1219" y="2150"/>
                </a:lnTo>
                <a:lnTo>
                  <a:pt x="1237" y="2146"/>
                </a:lnTo>
                <a:lnTo>
                  <a:pt x="1254" y="2141"/>
                </a:lnTo>
                <a:lnTo>
                  <a:pt x="1272" y="2136"/>
                </a:lnTo>
                <a:lnTo>
                  <a:pt x="1289" y="2132"/>
                </a:lnTo>
                <a:lnTo>
                  <a:pt x="1306" y="2126"/>
                </a:lnTo>
                <a:lnTo>
                  <a:pt x="1324" y="2121"/>
                </a:lnTo>
                <a:lnTo>
                  <a:pt x="1342" y="2116"/>
                </a:lnTo>
                <a:lnTo>
                  <a:pt x="1359" y="2109"/>
                </a:lnTo>
                <a:lnTo>
                  <a:pt x="1376" y="2103"/>
                </a:lnTo>
                <a:lnTo>
                  <a:pt x="1394" y="2097"/>
                </a:lnTo>
                <a:lnTo>
                  <a:pt x="1411" y="2090"/>
                </a:lnTo>
                <a:lnTo>
                  <a:pt x="1429" y="2083"/>
                </a:lnTo>
                <a:lnTo>
                  <a:pt x="1446" y="2075"/>
                </a:lnTo>
                <a:lnTo>
                  <a:pt x="1463" y="2067"/>
                </a:lnTo>
                <a:lnTo>
                  <a:pt x="1481" y="2060"/>
                </a:lnTo>
                <a:lnTo>
                  <a:pt x="1499" y="2051"/>
                </a:lnTo>
                <a:lnTo>
                  <a:pt x="1515" y="2042"/>
                </a:lnTo>
                <a:lnTo>
                  <a:pt x="1533" y="2033"/>
                </a:lnTo>
                <a:lnTo>
                  <a:pt x="1551" y="2023"/>
                </a:lnTo>
                <a:lnTo>
                  <a:pt x="1568" y="2014"/>
                </a:lnTo>
                <a:lnTo>
                  <a:pt x="1585" y="2003"/>
                </a:lnTo>
                <a:lnTo>
                  <a:pt x="1603" y="1993"/>
                </a:lnTo>
                <a:lnTo>
                  <a:pt x="1620" y="1981"/>
                </a:lnTo>
                <a:lnTo>
                  <a:pt x="1638" y="1970"/>
                </a:lnTo>
                <a:lnTo>
                  <a:pt x="1654" y="1957"/>
                </a:lnTo>
                <a:lnTo>
                  <a:pt x="1672" y="1945"/>
                </a:lnTo>
                <a:lnTo>
                  <a:pt x="1690" y="1932"/>
                </a:lnTo>
                <a:lnTo>
                  <a:pt x="1708" y="1918"/>
                </a:lnTo>
                <a:lnTo>
                  <a:pt x="1724" y="1904"/>
                </a:lnTo>
                <a:lnTo>
                  <a:pt x="1742" y="1890"/>
                </a:lnTo>
                <a:lnTo>
                  <a:pt x="1760" y="1875"/>
                </a:lnTo>
                <a:lnTo>
                  <a:pt x="1777" y="1860"/>
                </a:lnTo>
                <a:lnTo>
                  <a:pt x="1794" y="1843"/>
                </a:lnTo>
                <a:lnTo>
                  <a:pt x="1811" y="1827"/>
                </a:lnTo>
                <a:lnTo>
                  <a:pt x="1829" y="1809"/>
                </a:lnTo>
                <a:lnTo>
                  <a:pt x="1847" y="1791"/>
                </a:lnTo>
                <a:lnTo>
                  <a:pt x="1865" y="1774"/>
                </a:lnTo>
                <a:lnTo>
                  <a:pt x="1881" y="1755"/>
                </a:lnTo>
                <a:lnTo>
                  <a:pt x="1899" y="1734"/>
                </a:lnTo>
                <a:lnTo>
                  <a:pt x="1916" y="1714"/>
                </a:lnTo>
                <a:lnTo>
                  <a:pt x="1934" y="1694"/>
                </a:lnTo>
                <a:lnTo>
                  <a:pt x="1951" y="1672"/>
                </a:lnTo>
                <a:lnTo>
                  <a:pt x="1968" y="1651"/>
                </a:lnTo>
                <a:lnTo>
                  <a:pt x="1986" y="1629"/>
                </a:lnTo>
                <a:lnTo>
                  <a:pt x="2004" y="1607"/>
                </a:lnTo>
                <a:lnTo>
                  <a:pt x="2020" y="1583"/>
                </a:lnTo>
                <a:lnTo>
                  <a:pt x="2038" y="1559"/>
                </a:lnTo>
                <a:lnTo>
                  <a:pt x="2056" y="1534"/>
                </a:lnTo>
                <a:lnTo>
                  <a:pt x="2073" y="1510"/>
                </a:lnTo>
                <a:lnTo>
                  <a:pt x="2090" y="1485"/>
                </a:lnTo>
                <a:lnTo>
                  <a:pt x="2108" y="1458"/>
                </a:lnTo>
                <a:lnTo>
                  <a:pt x="2125" y="1433"/>
                </a:lnTo>
                <a:lnTo>
                  <a:pt x="2143" y="1407"/>
                </a:lnTo>
                <a:lnTo>
                  <a:pt x="2160" y="1379"/>
                </a:lnTo>
                <a:lnTo>
                  <a:pt x="2177" y="1352"/>
                </a:lnTo>
                <a:lnTo>
                  <a:pt x="2195" y="1324"/>
                </a:lnTo>
                <a:lnTo>
                  <a:pt x="2213" y="1296"/>
                </a:lnTo>
                <a:lnTo>
                  <a:pt x="2229" y="1267"/>
                </a:lnTo>
                <a:lnTo>
                  <a:pt x="2247" y="1239"/>
                </a:lnTo>
                <a:lnTo>
                  <a:pt x="2265" y="1210"/>
                </a:lnTo>
                <a:lnTo>
                  <a:pt x="2282" y="1181"/>
                </a:lnTo>
                <a:lnTo>
                  <a:pt x="2299" y="1152"/>
                </a:lnTo>
                <a:lnTo>
                  <a:pt x="2317" y="1123"/>
                </a:lnTo>
                <a:lnTo>
                  <a:pt x="2334" y="1094"/>
                </a:lnTo>
                <a:lnTo>
                  <a:pt x="2352" y="1065"/>
                </a:lnTo>
                <a:lnTo>
                  <a:pt x="2368" y="1036"/>
                </a:lnTo>
                <a:lnTo>
                  <a:pt x="2386" y="1007"/>
                </a:lnTo>
                <a:lnTo>
                  <a:pt x="2404" y="977"/>
                </a:lnTo>
                <a:lnTo>
                  <a:pt x="2422" y="948"/>
                </a:lnTo>
                <a:lnTo>
                  <a:pt x="2439" y="919"/>
                </a:lnTo>
                <a:lnTo>
                  <a:pt x="2456" y="890"/>
                </a:lnTo>
                <a:lnTo>
                  <a:pt x="2474" y="862"/>
                </a:lnTo>
                <a:lnTo>
                  <a:pt x="2491" y="833"/>
                </a:lnTo>
                <a:lnTo>
                  <a:pt x="2509" y="805"/>
                </a:lnTo>
                <a:lnTo>
                  <a:pt x="2525" y="777"/>
                </a:lnTo>
                <a:lnTo>
                  <a:pt x="2543" y="751"/>
                </a:lnTo>
                <a:lnTo>
                  <a:pt x="2561" y="723"/>
                </a:lnTo>
                <a:lnTo>
                  <a:pt x="2579" y="696"/>
                </a:lnTo>
                <a:lnTo>
                  <a:pt x="2595" y="671"/>
                </a:lnTo>
                <a:lnTo>
                  <a:pt x="2613" y="644"/>
                </a:lnTo>
                <a:lnTo>
                  <a:pt x="2631" y="619"/>
                </a:lnTo>
                <a:lnTo>
                  <a:pt x="2648" y="595"/>
                </a:lnTo>
                <a:lnTo>
                  <a:pt x="2665" y="571"/>
                </a:lnTo>
                <a:lnTo>
                  <a:pt x="2682" y="547"/>
                </a:lnTo>
                <a:lnTo>
                  <a:pt x="2700" y="524"/>
                </a:lnTo>
                <a:lnTo>
                  <a:pt x="2718" y="501"/>
                </a:lnTo>
                <a:lnTo>
                  <a:pt x="2734" y="479"/>
                </a:lnTo>
                <a:lnTo>
                  <a:pt x="2752" y="457"/>
                </a:lnTo>
                <a:lnTo>
                  <a:pt x="2770" y="436"/>
                </a:lnTo>
                <a:lnTo>
                  <a:pt x="2788" y="415"/>
                </a:lnTo>
                <a:lnTo>
                  <a:pt x="2804" y="395"/>
                </a:lnTo>
                <a:lnTo>
                  <a:pt x="2822" y="376"/>
                </a:lnTo>
                <a:lnTo>
                  <a:pt x="2839" y="357"/>
                </a:lnTo>
                <a:lnTo>
                  <a:pt x="2857" y="339"/>
                </a:lnTo>
                <a:lnTo>
                  <a:pt x="2874" y="322"/>
                </a:lnTo>
                <a:lnTo>
                  <a:pt x="2891" y="304"/>
                </a:lnTo>
                <a:lnTo>
                  <a:pt x="2909" y="287"/>
                </a:lnTo>
                <a:lnTo>
                  <a:pt x="2927" y="271"/>
                </a:lnTo>
                <a:lnTo>
                  <a:pt x="2945" y="256"/>
                </a:lnTo>
                <a:lnTo>
                  <a:pt x="2961" y="241"/>
                </a:lnTo>
                <a:lnTo>
                  <a:pt x="2979" y="227"/>
                </a:lnTo>
                <a:lnTo>
                  <a:pt x="2996" y="213"/>
                </a:lnTo>
                <a:lnTo>
                  <a:pt x="3014" y="199"/>
                </a:lnTo>
                <a:lnTo>
                  <a:pt x="3031" y="186"/>
                </a:lnTo>
                <a:lnTo>
                  <a:pt x="3048" y="173"/>
                </a:lnTo>
                <a:lnTo>
                  <a:pt x="3066" y="161"/>
                </a:lnTo>
                <a:lnTo>
                  <a:pt x="3084" y="149"/>
                </a:lnTo>
                <a:lnTo>
                  <a:pt x="3100" y="138"/>
                </a:lnTo>
                <a:lnTo>
                  <a:pt x="3118" y="128"/>
                </a:lnTo>
                <a:lnTo>
                  <a:pt x="3136" y="118"/>
                </a:lnTo>
                <a:lnTo>
                  <a:pt x="3153" y="108"/>
                </a:lnTo>
                <a:lnTo>
                  <a:pt x="3170" y="99"/>
                </a:lnTo>
                <a:lnTo>
                  <a:pt x="3188" y="89"/>
                </a:lnTo>
                <a:lnTo>
                  <a:pt x="3205" y="80"/>
                </a:lnTo>
                <a:lnTo>
                  <a:pt x="3223" y="72"/>
                </a:lnTo>
                <a:lnTo>
                  <a:pt x="3239" y="65"/>
                </a:lnTo>
                <a:lnTo>
                  <a:pt x="3257" y="56"/>
                </a:lnTo>
                <a:lnTo>
                  <a:pt x="3275" y="49"/>
                </a:lnTo>
                <a:lnTo>
                  <a:pt x="3293" y="42"/>
                </a:lnTo>
                <a:lnTo>
                  <a:pt x="3309" y="35"/>
                </a:lnTo>
                <a:lnTo>
                  <a:pt x="3327" y="29"/>
                </a:lnTo>
                <a:lnTo>
                  <a:pt x="3345" y="23"/>
                </a:lnTo>
                <a:lnTo>
                  <a:pt x="3362" y="16"/>
                </a:lnTo>
                <a:lnTo>
                  <a:pt x="3379" y="11"/>
                </a:lnTo>
                <a:lnTo>
                  <a:pt x="3396" y="5"/>
                </a:lnTo>
                <a:lnTo>
                  <a:pt x="3414" y="0"/>
                </a:lnTo>
              </a:path>
            </a:pathLst>
          </a:custGeom>
          <a:noFill/>
          <a:ln w="28575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grpSp>
        <p:nvGrpSpPr>
          <p:cNvPr id="32800" name="Group 32">
            <a:extLst>
              <a:ext uri="{FF2B5EF4-FFF2-40B4-BE49-F238E27FC236}">
                <a16:creationId xmlns:a16="http://schemas.microsoft.com/office/drawing/2014/main" id="{A499BE4A-70F6-4FA3-9172-E37B44A00A33}"/>
              </a:ext>
            </a:extLst>
          </p:cNvPr>
          <p:cNvGrpSpPr>
            <a:grpSpLocks/>
          </p:cNvGrpSpPr>
          <p:nvPr/>
        </p:nvGrpSpPr>
        <p:grpSpPr bwMode="auto">
          <a:xfrm>
            <a:off x="2551113" y="952500"/>
            <a:ext cx="5024437" cy="4719638"/>
            <a:chOff x="1607" y="600"/>
            <a:chExt cx="3165" cy="2973"/>
          </a:xfrm>
        </p:grpSpPr>
        <p:sp>
          <p:nvSpPr>
            <p:cNvPr id="9259" name="Line 33">
              <a:extLst>
                <a:ext uri="{FF2B5EF4-FFF2-40B4-BE49-F238E27FC236}">
                  <a16:creationId xmlns:a16="http://schemas.microsoft.com/office/drawing/2014/main" id="{00849CCB-6BF7-461E-ADE7-29F2C1FC6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12" y="1043"/>
              <a:ext cx="1" cy="253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0" name="Line 34">
              <a:extLst>
                <a:ext uri="{FF2B5EF4-FFF2-40B4-BE49-F238E27FC236}">
                  <a16:creationId xmlns:a16="http://schemas.microsoft.com/office/drawing/2014/main" id="{8FAA910A-6A73-47E7-AAD1-C1202A5006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60" y="1043"/>
              <a:ext cx="1" cy="253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1" name="Line 35">
              <a:extLst>
                <a:ext uri="{FF2B5EF4-FFF2-40B4-BE49-F238E27FC236}">
                  <a16:creationId xmlns:a16="http://schemas.microsoft.com/office/drawing/2014/main" id="{90EC8EA1-EA16-4869-9168-AAB52C94D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83" y="1043"/>
              <a:ext cx="1" cy="253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2" name="Line 36">
              <a:extLst>
                <a:ext uri="{FF2B5EF4-FFF2-40B4-BE49-F238E27FC236}">
                  <a16:creationId xmlns:a16="http://schemas.microsoft.com/office/drawing/2014/main" id="{7CC67D7C-F5F2-439D-95D9-5C93939D6B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6" y="1043"/>
              <a:ext cx="1" cy="253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3" name="Line 37">
              <a:extLst>
                <a:ext uri="{FF2B5EF4-FFF2-40B4-BE49-F238E27FC236}">
                  <a16:creationId xmlns:a16="http://schemas.microsoft.com/office/drawing/2014/main" id="{6DE05F5F-0294-4FEB-8D1E-1B76179842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02" y="1043"/>
              <a:ext cx="1" cy="253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4" name="Line 38">
              <a:extLst>
                <a:ext uri="{FF2B5EF4-FFF2-40B4-BE49-F238E27FC236}">
                  <a16:creationId xmlns:a16="http://schemas.microsoft.com/office/drawing/2014/main" id="{A650C286-142F-47F4-97A3-11A93E85F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3" y="1043"/>
              <a:ext cx="1" cy="2530"/>
            </a:xfrm>
            <a:prstGeom prst="line">
              <a:avLst/>
            </a:prstGeom>
            <a:noFill/>
            <a:ln w="17463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65" name="Text Box 39">
              <a:extLst>
                <a:ext uri="{FF2B5EF4-FFF2-40B4-BE49-F238E27FC236}">
                  <a16:creationId xmlns:a16="http://schemas.microsoft.com/office/drawing/2014/main" id="{09C1566F-E91C-4AE6-B32F-7491DBAA9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856"/>
              <a:ext cx="197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latin typeface="+mj-lt"/>
                </a:rPr>
                <a:t>1</a:t>
              </a:r>
            </a:p>
          </p:txBody>
        </p:sp>
        <p:sp>
          <p:nvSpPr>
            <p:cNvPr id="9266" name="Text Box 40">
              <a:extLst>
                <a:ext uri="{FF2B5EF4-FFF2-40B4-BE49-F238E27FC236}">
                  <a16:creationId xmlns:a16="http://schemas.microsoft.com/office/drawing/2014/main" id="{1C9E9860-EA0C-4749-9AF0-513FA2FAB5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856"/>
              <a:ext cx="197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latin typeface="+mn-lt"/>
                </a:rPr>
                <a:t>2</a:t>
              </a:r>
            </a:p>
          </p:txBody>
        </p:sp>
        <p:sp>
          <p:nvSpPr>
            <p:cNvPr id="9267" name="Text Box 41">
              <a:extLst>
                <a:ext uri="{FF2B5EF4-FFF2-40B4-BE49-F238E27FC236}">
                  <a16:creationId xmlns:a16="http://schemas.microsoft.com/office/drawing/2014/main" id="{0A2DE53B-59A3-46E8-BA26-1B330F879F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8" y="856"/>
              <a:ext cx="197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latin typeface="+mj-lt"/>
                </a:rPr>
                <a:t>3</a:t>
              </a:r>
            </a:p>
          </p:txBody>
        </p:sp>
        <p:sp>
          <p:nvSpPr>
            <p:cNvPr id="9268" name="Text Box 42">
              <a:extLst>
                <a:ext uri="{FF2B5EF4-FFF2-40B4-BE49-F238E27FC236}">
                  <a16:creationId xmlns:a16="http://schemas.microsoft.com/office/drawing/2014/main" id="{AD39FA57-0EF7-4A27-87F3-8C9A2C29A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2" y="856"/>
              <a:ext cx="197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latin typeface="+mn-lt"/>
                </a:rPr>
                <a:t>4</a:t>
              </a:r>
            </a:p>
          </p:txBody>
        </p:sp>
        <p:sp>
          <p:nvSpPr>
            <p:cNvPr id="9269" name="Text Box 43">
              <a:extLst>
                <a:ext uri="{FF2B5EF4-FFF2-40B4-BE49-F238E27FC236}">
                  <a16:creationId xmlns:a16="http://schemas.microsoft.com/office/drawing/2014/main" id="{4F766E5A-7054-4991-B687-4B3F5F032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3" y="856"/>
              <a:ext cx="197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latin typeface="+mj-lt"/>
                </a:rPr>
                <a:t>5</a:t>
              </a:r>
            </a:p>
          </p:txBody>
        </p:sp>
        <p:sp>
          <p:nvSpPr>
            <p:cNvPr id="9270" name="Text Box 44">
              <a:extLst>
                <a:ext uri="{FF2B5EF4-FFF2-40B4-BE49-F238E27FC236}">
                  <a16:creationId xmlns:a16="http://schemas.microsoft.com/office/drawing/2014/main" id="{EAA0D32E-E7B1-40B4-9E82-A820F4A13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5" y="856"/>
              <a:ext cx="197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latin typeface="+mn-lt"/>
                </a:rPr>
                <a:t>6</a:t>
              </a:r>
            </a:p>
          </p:txBody>
        </p:sp>
        <p:sp>
          <p:nvSpPr>
            <p:cNvPr id="9271" name="Text Box 45">
              <a:extLst>
                <a:ext uri="{FF2B5EF4-FFF2-40B4-BE49-F238E27FC236}">
                  <a16:creationId xmlns:a16="http://schemas.microsoft.com/office/drawing/2014/main" id="{33C261A8-F2DF-444C-881C-E294ED19C8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3" y="600"/>
              <a:ext cx="935" cy="233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31775" indent="-231775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1800" dirty="0">
                  <a:latin typeface="+mj-lt"/>
                </a:rPr>
                <a:t>Dose Levels</a:t>
              </a:r>
            </a:p>
          </p:txBody>
        </p:sp>
      </p:grpSp>
      <p:sp>
        <p:nvSpPr>
          <p:cNvPr id="32814" name="Line 46">
            <a:extLst>
              <a:ext uri="{FF2B5EF4-FFF2-40B4-BE49-F238E27FC236}">
                <a16:creationId xmlns:a16="http://schemas.microsoft.com/office/drawing/2014/main" id="{349F5244-95D9-4CEA-9038-AB8A13AFEADA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2650" y="4307167"/>
            <a:ext cx="3392278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21" name="Text Box 53">
                <a:extLst>
                  <a:ext uri="{FF2B5EF4-FFF2-40B4-BE49-F238E27FC236}">
                    <a16:creationId xmlns:a16="http://schemas.microsoft.com/office/drawing/2014/main" id="{86746CC9-F089-45A8-A758-C1F9CCD10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8137" y="2754313"/>
                <a:ext cx="892713" cy="88973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31775" indent="-231775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ctr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𝑀𝑇𝐷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altLang="en-US" sz="18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ct val="50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b="0" i="1" dirty="0" smtClean="0">
                              <a:latin typeface="Cambria Math" panose="02040503050406030204" pitchFamily="18" charset="0"/>
                            </a:rPr>
                            <m:t>6.1 </m:t>
                          </m:r>
                          <m:r>
                            <a:rPr lang="en-US" altLang="en-US" sz="1800" b="0" i="1" dirty="0" smtClean="0">
                              <a:latin typeface="Cambria Math" panose="02040503050406030204" pitchFamily="18" charset="0"/>
                            </a:rPr>
                            <m:t>𝑚𝑔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en-US" sz="18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en-US" sz="18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2821" name="Text Box 53">
                <a:extLst>
                  <a:ext uri="{FF2B5EF4-FFF2-40B4-BE49-F238E27FC236}">
                    <a16:creationId xmlns:a16="http://schemas.microsoft.com/office/drawing/2014/main" id="{86746CC9-F089-45A8-A758-C1F9CCD1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8137" y="2754313"/>
                <a:ext cx="892713" cy="889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822" name="Line 54">
            <a:extLst>
              <a:ext uri="{FF2B5EF4-FFF2-40B4-BE49-F238E27FC236}">
                <a16:creationId xmlns:a16="http://schemas.microsoft.com/office/drawing/2014/main" id="{2A9C3061-25CD-4774-8371-19BBD15DC6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4625" y="1698625"/>
            <a:ext cx="0" cy="39179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>
              <a:latin typeface="+mj-l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93BA58-060C-4437-94B2-C350EAB43DFE}"/>
              </a:ext>
            </a:extLst>
          </p:cNvPr>
          <p:cNvCxnSpPr>
            <a:cxnSpLocks/>
          </p:cNvCxnSpPr>
          <p:nvPr/>
        </p:nvCxnSpPr>
        <p:spPr>
          <a:xfrm flipV="1">
            <a:off x="5544928" y="4308754"/>
            <a:ext cx="6353" cy="136338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15" name="Text Box 47">
                <a:extLst>
                  <a:ext uri="{FF2B5EF4-FFF2-40B4-BE49-F238E27FC236}">
                    <a16:creationId xmlns:a16="http://schemas.microsoft.com/office/drawing/2014/main" id="{31469CF5-CDC9-4050-9756-4E7827AB00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5393" y="3916404"/>
                <a:ext cx="1617424" cy="3693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marL="231775" indent="-231775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indent="0" algn="ctr" eaLnBrk="1" hangingPunct="1">
                  <a:spcBef>
                    <a:spcPts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𝐷𝐿𝑇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)=1/3</m:t>
                      </m:r>
                    </m:oMath>
                  </m:oMathPara>
                </a14:m>
                <a:endParaRPr lang="en-US" altLang="en-US" sz="1800" dirty="0">
                  <a:latin typeface="+mj-lt"/>
                </a:endParaRPr>
              </a:p>
            </p:txBody>
          </p:sp>
        </mc:Choice>
        <mc:Fallback xmlns="">
          <p:sp>
            <p:nvSpPr>
              <p:cNvPr id="32815" name="Text Box 47">
                <a:extLst>
                  <a:ext uri="{FF2B5EF4-FFF2-40B4-BE49-F238E27FC236}">
                    <a16:creationId xmlns:a16="http://schemas.microsoft.com/office/drawing/2014/main" id="{31469CF5-CDC9-4050-9756-4E7827AB0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5393" y="3916404"/>
                <a:ext cx="1617424" cy="369332"/>
              </a:xfrm>
              <a:prstGeom prst="rect">
                <a:avLst/>
              </a:prstGeom>
              <a:blipFill>
                <a:blip r:embed="rId5"/>
                <a:stretch>
                  <a:fillRect l="-1132" b="-1639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21" grpId="0" animBg="1"/>
      <p:bldP spid="328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BA0962AA-6AF2-45DE-B611-B986975F8B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Dose-Response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106D0E93-3A87-4C96-8328-7E7521D35C81}"/>
                  </a:ext>
                </a:extLst>
              </p:cNvPr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</p:spPr>
            <p:txBody>
              <a:bodyPr>
                <a:normAutofit/>
              </a:bodyPr>
              <a:lstStyle/>
              <a:p>
                <a:r>
                  <a:rPr lang="en-US" altLang="en-US" dirty="0"/>
                  <a:t>Logistic Model: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num>
                      <m:den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den>
                    </m:f>
                  </m:oMath>
                </a14:m>
                <a:endParaRPr lang="en-US" altLang="en-US" sz="2400" dirty="0"/>
              </a:p>
              <a:p>
                <a:pPr eaLnBrk="1" hangingPunct="1"/>
                <a:endParaRPr lang="en-US" altLang="en-US" dirty="0"/>
              </a:p>
              <a:p>
                <a:r>
                  <a:rPr lang="en-US" altLang="en-US" dirty="0" err="1"/>
                  <a:t>Probit</a:t>
                </a:r>
                <a:r>
                  <a:rPr lang="en-US" altLang="en-US" dirty="0"/>
                  <a:t> Model: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en-US" dirty="0"/>
                  <a:t>	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altLang="en-US" dirty="0"/>
                  <a:t> is the standard normal CDF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r>
                  <a:rPr lang="en-US" altLang="en-US" dirty="0"/>
                  <a:t>Hyperbolic Tangent Model:</a:t>
                </a:r>
              </a:p>
              <a:p>
                <a:pPr marL="0" indent="0">
                  <a:buNone/>
                </a:pPr>
                <a:r>
                  <a:rPr lang="en-US" altLang="en-US" b="0" dirty="0"/>
                  <a:t> 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alt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en-US" sz="240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tanh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en-US" sz="24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altLang="en-US" sz="2400" i="1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1267" name="Rectangle 3">
                <a:extLst>
                  <a:ext uri="{FF2B5EF4-FFF2-40B4-BE49-F238E27FC236}">
                    <a16:creationId xmlns:a16="http://schemas.microsoft.com/office/drawing/2014/main" id="{106D0E93-3A87-4C96-8328-7E7521D35C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28800"/>
                <a:ext cx="7315200" cy="4572000"/>
              </a:xfrm>
              <a:blipFill>
                <a:blip r:embed="rId3"/>
                <a:stretch>
                  <a:fillRect l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24.5|7.3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7165</TotalTime>
  <Words>3161</Words>
  <Application>Microsoft Macintosh PowerPoint</Application>
  <PresentationFormat>On-screen Show (4:3)</PresentationFormat>
  <Paragraphs>479</Paragraphs>
  <Slides>41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Cambria Math</vt:lpstr>
      <vt:lpstr>Century Gothic</vt:lpstr>
      <vt:lpstr>Wingdings 3</vt:lpstr>
      <vt:lpstr>Ion</vt:lpstr>
      <vt:lpstr>Graph</vt:lpstr>
      <vt:lpstr>Phase I Clinical Trials</vt:lpstr>
      <vt:lpstr>Introduction</vt:lpstr>
      <vt:lpstr>Types of Studies</vt:lpstr>
      <vt:lpstr>Dose-finding Studies</vt:lpstr>
      <vt:lpstr>Toxicity Measurement</vt:lpstr>
      <vt:lpstr>Toxicity Measurement</vt:lpstr>
      <vt:lpstr>Notation for Dose Finding</vt:lpstr>
      <vt:lpstr>Dose Response</vt:lpstr>
      <vt:lpstr>Dose-Response Models</vt:lpstr>
      <vt:lpstr>Dose-Response Functions</vt:lpstr>
      <vt:lpstr>Ideal Design: Randomized Dose Design</vt:lpstr>
      <vt:lpstr>Randomized Dose Design: Issues</vt:lpstr>
      <vt:lpstr>Adaptive / Dose-escalation Designs</vt:lpstr>
      <vt:lpstr>3+3 Designs</vt:lpstr>
      <vt:lpstr>3+3 Designs</vt:lpstr>
      <vt:lpstr>3+3 Design Example</vt:lpstr>
      <vt:lpstr>Determining Initial Doses</vt:lpstr>
      <vt:lpstr>Determining the Dose Sequence</vt:lpstr>
      <vt:lpstr>Modified Fibonacci Sequence: Example</vt:lpstr>
      <vt:lpstr>Operating Characteristics: 3+3 Design</vt:lpstr>
      <vt:lpstr>Operating Characteristics: 3+3 Design</vt:lpstr>
      <vt:lpstr>Operating Characteristics: 3+3 Design Example</vt:lpstr>
      <vt:lpstr>Operating Characteristics: 3+3 Design Example</vt:lpstr>
      <vt:lpstr>Operating Characteristics: 3+3 Design Example</vt:lpstr>
      <vt:lpstr>3+3 Design Properties</vt:lpstr>
      <vt:lpstr>Algorithmic Designs</vt:lpstr>
      <vt:lpstr>Continual Reassessment Method (CRM)</vt:lpstr>
      <vt:lpstr>CRM: Likelihood Estimation</vt:lpstr>
      <vt:lpstr>CRM: Considerations</vt:lpstr>
      <vt:lpstr>Likelihood-based CRM</vt:lpstr>
      <vt:lpstr>Bayesian CRM</vt:lpstr>
      <vt:lpstr>Bayesian CRM</vt:lpstr>
      <vt:lpstr>Properties of CRM</vt:lpstr>
      <vt:lpstr>CRM Software</vt:lpstr>
      <vt:lpstr>CRM Example Using R</vt:lpstr>
      <vt:lpstr>Bayesian Optimal Interval (BOIN) Design</vt:lpstr>
      <vt:lpstr>BOIN Design</vt:lpstr>
      <vt:lpstr>BOIN Design Example</vt:lpstr>
      <vt:lpstr>BOIN Design</vt:lpstr>
      <vt:lpstr>Summary of Dose-finding Designs</vt:lpstr>
      <vt:lpstr>Summary of Dose-finding Designs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I Clinical Trials</dc:title>
  <cp:lastModifiedBy>Gallagher, Ryan J</cp:lastModifiedBy>
  <cp:revision>63</cp:revision>
  <dcterms:created xsi:type="dcterms:W3CDTF">2009-08-27T21:31:08Z</dcterms:created>
  <dcterms:modified xsi:type="dcterms:W3CDTF">2022-09-19T00:38:01Z</dcterms:modified>
</cp:coreProperties>
</file>