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81" r:id="rId16"/>
    <p:sldId id="271" r:id="rId17"/>
    <p:sldId id="293" r:id="rId18"/>
    <p:sldId id="288" r:id="rId19"/>
    <p:sldId id="273" r:id="rId20"/>
    <p:sldId id="274" r:id="rId21"/>
    <p:sldId id="282" r:id="rId22"/>
    <p:sldId id="275" r:id="rId23"/>
    <p:sldId id="278" r:id="rId24"/>
    <p:sldId id="289" r:id="rId25"/>
    <p:sldId id="283" r:id="rId26"/>
    <p:sldId id="291" r:id="rId27"/>
    <p:sldId id="276" r:id="rId28"/>
    <p:sldId id="277" r:id="rId29"/>
    <p:sldId id="279" r:id="rId30"/>
    <p:sldId id="286" r:id="rId31"/>
    <p:sldId id="294" r:id="rId32"/>
    <p:sldId id="285" r:id="rId33"/>
    <p:sldId id="280" r:id="rId34"/>
    <p:sldId id="287" r:id="rId35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ens, Michael" initials="MM" lastIdx="2" clrIdx="0">
    <p:extLst>
      <p:ext uri="{19B8F6BF-5375-455C-9EA6-DF929625EA0E}">
        <p15:presenceInfo xmlns:p15="http://schemas.microsoft.com/office/powerpoint/2012/main" userId="S::mmartens@mcw.edu::40fbffd2-5d29-4aef-ae1a-10b24b328ff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4830"/>
  </p:normalViewPr>
  <p:slideViewPr>
    <p:cSldViewPr>
      <p:cViewPr varScale="1">
        <p:scale>
          <a:sx n="94" d="100"/>
          <a:sy n="94" d="100"/>
        </p:scale>
        <p:origin x="2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86BA31DD-BB31-4B3D-82C9-9F9D58A3C2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8440" cy="35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B0C1EFA2-FB54-4C53-A0BD-0C31D328BAF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5809" y="1"/>
            <a:ext cx="4028440" cy="35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CB40C0DE-7371-4FCE-8694-37849261B59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8443"/>
            <a:ext cx="4028440" cy="35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6DE38F8F-C4EA-4E30-B136-FA0DEA3C0E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809" y="6658443"/>
            <a:ext cx="4028440" cy="35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A194BB-894F-4A25-BB4B-232C99E67B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D2220AB-35C5-494C-8BDB-8ED82715D1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8440" cy="35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66FFB28-8ACF-4907-A426-4E0C96A4C66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65809" y="1"/>
            <a:ext cx="4028440" cy="35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C481C38-643D-409E-96DE-A6BDC41FF69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2868F5D-8C80-441A-9929-041C19B0126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640" y="3330419"/>
            <a:ext cx="7437120" cy="315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E76DB21-6E4B-46B3-9020-5A8946A759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8443"/>
            <a:ext cx="4028440" cy="35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67BC269-4906-4695-BBD9-82494AFD30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809" y="6658443"/>
            <a:ext cx="4028440" cy="35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F8556F-30FD-4437-A194-1DBD13884AC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302129-5D98-43D0-8C9A-D49DD377A9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7FE34C-4E07-4036-B1AF-5293296FC6C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82510938-E1C7-4F49-88A3-545F7F7E36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B9B8E46-A32C-4963-81C5-394EA8D74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EDC374A-A0B9-459C-8501-855B867ACA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B6BE8B-6FEC-4E6A-9CA3-783BD3B938B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59D8B233-ABBA-4201-B54F-50EE26D85B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C2EC5B3-2370-44CE-8D54-244B442CC0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4F4E566-EB88-4EEA-B72C-82AD2E3DAA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7AD557-4CB8-4A80-AA37-916D287AA29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29C98CA-D5B0-482A-A35E-9128A30EE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6191E8D-22CF-4D41-AC54-278FA63C3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Kel</a:t>
            </a:r>
            <a:r>
              <a:rPr lang="en-US" altLang="en-US" dirty="0"/>
              <a:t> = rate of elimination </a:t>
            </a:r>
          </a:p>
          <a:p>
            <a:endParaRPr lang="en-US" altLang="en-US" dirty="0"/>
          </a:p>
          <a:p>
            <a:r>
              <a:rPr lang="en-US" altLang="en-US" dirty="0"/>
              <a:t>Final line is a LINE, a linear function.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E9F03CC-F9AA-4544-B89C-EC406F980D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EEB7D3-924F-48BA-A641-9519AD2C19A1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AFB405C-5737-4077-A805-D723CBAA74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BF96C4E-6C2F-4C36-B5CF-9F9D1F823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Concentration dropping over time. Prof thinks exponential decay.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7F78D14-3496-4F74-A1C8-AE60624DD5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D25AF-F3B2-4E99-9FA7-56ACEAE83A5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92094D4D-F97F-4997-8667-2347CC8EF4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72ECAF6-6484-4928-9856-D22AFA6AA3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Proc reg = linear regression model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2C77434-0204-49B4-A1BE-42625DB793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46AB1-3D11-42CC-83B9-C55276124F3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2DC264B5-E736-4B76-AE8E-BD23FA8892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E07DB7E-69B7-4889-A5BE-B98A3E56A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Rate of </a:t>
            </a:r>
            <a:r>
              <a:rPr lang="en-US" altLang="en-US" dirty="0" err="1"/>
              <a:t>Elimincation</a:t>
            </a:r>
            <a:r>
              <a:rPr lang="en-US" altLang="en-US" dirty="0"/>
              <a:t>: </a:t>
            </a:r>
            <a:r>
              <a:rPr lang="en-US" altLang="en-US" dirty="0" err="1"/>
              <a:t>kel</a:t>
            </a:r>
            <a:r>
              <a:rPr lang="en-US" altLang="en-US" dirty="0"/>
              <a:t> = slope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4F9354-8299-4B5B-911C-6E247A310E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6654FE-75B4-4FB5-8AD2-4E6F9C59B22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F17199E0-94E4-4758-AF46-FDFFEF41FF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91954E8-62C7-4BC1-9D8B-4C5980616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B4EEFB-8FF3-4F5F-9250-87EB835349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8A236A-6B78-48B3-AA9A-7B8F3F4A465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C6AF6B1F-8AF8-4E49-BDB5-9DA952C08D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1BF1D0E-833D-42C8-BF51-58FB125B7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Two rates to consider here.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B4EEFB-8FF3-4F5F-9250-87EB835349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8A236A-6B78-48B3-AA9A-7B8F3F4A465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C6AF6B1F-8AF8-4E49-BDB5-9DA952C08D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1BF1D0E-833D-42C8-BF51-58FB125B7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1811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ACD7F20-BBA3-4F9D-A564-96EB0C0512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9F379-2B92-4AD8-B13C-4701807702E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BB87DD93-45CD-4188-85BB-EC074D5FDB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B051BB4-9072-43A1-A014-9526D1188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682700E-0A51-483B-9E11-EE2AF19EB4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FDC81F-C666-4AC7-A40E-105F6341649B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5265F8F4-2B2C-4F5D-BF07-B22089ED82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C6B4720-0A9B-4767-8313-335612206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Beta estimates not from the data.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7C46BBE-725D-4FFA-A5C4-6D4C6EA1DA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A70E98-C4AD-4922-A046-1C056C0F192B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FFF01A2-F3F4-4485-B09F-AF9D4E1831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B5A2DD1-824E-4D10-8A45-6E65D89FF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1CBBDED-6039-41CE-90A6-099A69D229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CE2D8A-154D-4476-8921-A475F2981DF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EE1479A4-3252-4DE3-BBC8-1DEBAB0B31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2B1E1BB-627A-41E7-A993-251FC7B2F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5A6C0FD-A9BE-40E6-9DE9-6781880049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25A936-5A70-4971-B75F-11986E13177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1D046BA2-043C-4AD6-B3B2-EA9CCA4573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D49B0EA-8E8B-4BB7-AF88-2AF0D79B9D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1542BC3-6F3B-464B-9689-3C718B40B0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9DD02D-9FF2-4224-91FE-16BA856188BE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5D32295C-2548-4AC9-866E-079456E967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2743E1A-6870-4125-A746-6988C83B3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884ACE9-B795-4AFF-83E3-C74E475174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B2F44E-8B57-4B08-B47C-EBB4027BF21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D75C97BF-9823-4158-A448-4411E0809F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72E8C28-8A96-4D54-AE5F-315CBEA4D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8F5F3E0-C3F1-43A0-BCB6-C9FF66C4CB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2CEE26-8413-49B3-AF8D-FAA971B8AAC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1C4955FE-D896-43E6-8924-908AF2B730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C84DD7D1-957D-405F-B7E3-66B1AFA9E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7614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44A4CCC-290A-4B61-90B4-F6B5DDD231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33E339-9646-471A-A5AC-52754ED97AB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2BA30905-528D-4BAC-9B02-240C607CD6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6800031-C5FB-4DC2-9D93-7FA930E6C0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88DD4F8-5D3C-460F-A09C-F3CE63822D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59184-030B-439C-8F83-249906B0ACBF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8B6D769C-D7E0-424D-8980-4D07E32455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8775" y="525463"/>
            <a:ext cx="3503613" cy="2628900"/>
          </a:xfrm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04C35514-31BF-433D-867B-81BFECBD1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9520" y="3330419"/>
            <a:ext cx="6817360" cy="3154441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C8DDBF4-3232-4B3E-995A-F93AC7DD2D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3EF40-B2A5-4535-88ED-BD528D985C1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2146F2DA-8754-44F7-B324-2651540E33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6C7DA4A-B8B2-4C55-9287-A0EA296F3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A34759A-DD63-4CDA-A8C9-0333E721C9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079576-1056-4AE1-A52F-4EFC2BEE1FC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F611082D-CDAB-4288-850D-57683E44AA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D50E6AE-EA4C-4A82-A323-89CB1EA8F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3F16591-EBBC-4845-A69E-81E2D20359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4F2774-DF73-46AF-886E-422E16325D84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547E0B7D-7533-42F1-A895-91BCDE9F1D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DCD77D8-2805-42C8-9CC7-ED06FCF83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1AFCB84-F130-4853-82E1-0F273057B6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8777E2-2A29-49E3-BB54-26AAE93FBF0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E4D88B9F-D71C-488B-A7C7-B74324A2D7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69083B8-16C3-4C0D-A858-644CC51FE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Wanting to find the therapeutic level.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1B1DFF4-D172-4CEE-9C7E-174D87DDFD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D8BC4-57B8-4837-83DA-AA56743B585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E79D5164-3994-43F2-91F1-009CD859EE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49E7B595-8BA2-49B6-9E4E-096F251373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1B1DFF4-D172-4CEE-9C7E-174D87DDFD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D8BC4-57B8-4837-83DA-AA56743B5850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E79D5164-3994-43F2-91F1-009CD859EE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49E7B595-8BA2-49B6-9E4E-096F251373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Ka is absorption rate</a:t>
            </a:r>
          </a:p>
          <a:p>
            <a:r>
              <a:rPr lang="en-US" altLang="en-US" dirty="0" err="1"/>
              <a:t>Kel</a:t>
            </a:r>
            <a:r>
              <a:rPr lang="en-US" altLang="en-US" dirty="0"/>
              <a:t> is elimination rate</a:t>
            </a:r>
          </a:p>
          <a:p>
            <a:r>
              <a:rPr lang="en-US" altLang="en-US" dirty="0"/>
              <a:t> .b’s are the subject specific events</a:t>
            </a:r>
          </a:p>
          <a:p>
            <a:r>
              <a:rPr lang="en-US" altLang="en-US" dirty="0"/>
              <a:t>Epsilon are errors</a:t>
            </a:r>
          </a:p>
        </p:txBody>
      </p:sp>
    </p:spTree>
    <p:extLst>
      <p:ext uri="{BB962C8B-B14F-4D97-AF65-F5344CB8AC3E}">
        <p14:creationId xmlns:p14="http://schemas.microsoft.com/office/powerpoint/2010/main" val="5170582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4DCD5C-213B-4695-BFE8-551903DE3E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44187A-EB2B-4814-9D50-BAC163783302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41B31B09-56C1-49A0-9867-13A0939573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08E7F7A3-4EA4-4876-95CB-D3EF98C520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985548-3697-4B22-B615-88914F7711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B78260-B4ED-4410-B84F-B448DFA1236B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51C5C281-7CD4-4120-86D5-E99D9FAAA4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885786B-B26E-4865-AE6C-CD9388EAF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BFE2B38-F4A1-4D31-BA87-555D0DEF31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5E1218-32FB-4163-8086-456481F3BABB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852E27CD-A77B-47E3-B32D-DFCA8F681A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C99AAE5F-1379-4E1D-9D81-0B3B5C5C6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7A4E21C-E83F-4BBB-801C-0329E31AF2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6525F-6E81-4A53-A97B-413E55640FF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45F86ED1-462F-4B9F-8A68-EF0E7567FB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13D2C12-00CA-4B53-8B4A-7E4CE20D0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2361B62-7FD1-4225-8D45-3114A9A869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DC2318-7394-4661-ABCC-B3891EC6FB7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1E0D9A87-ACB9-4477-8650-E92E8F743E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056E0DF-3A4A-4C25-A316-23F2D7A576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5A5DBF-87CE-4027-95CE-18B8846040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BCC7A2-9A2A-464E-8991-61284C10844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6F15DC31-7A36-4FA7-99C2-234FF62F91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137D74A-358D-42AF-A967-0F20C56942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B9957AA-94CB-4829-8D15-CD30CAABA3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9C489-54A6-4624-9274-A06A3CA2557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3CA0D752-7E67-4E67-836E-4D02E2418A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90A71C3-19A5-4668-B0B3-568811BE9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Intravenous = injection</a:t>
            </a:r>
          </a:p>
          <a:p>
            <a:r>
              <a:rPr lang="en-US" altLang="en-US" dirty="0"/>
              <a:t>Maintenance dose seeks to keep patient within the therapeutic window for a longer duration.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888E36-0708-431F-937E-5AAAEF584B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85FA06-821C-4DF5-A111-001F95DF04CE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7393BDB7-53CD-4254-96DD-9C1842D69A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DDA7F0A-C2C4-4A38-8100-5EEF367C1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3439A25-CAA0-4E92-9FC4-16E3071134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B45F62-1CCB-42E9-80BC-CB6EA240217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853803F6-4B58-45F0-95F1-ED630DB16F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B383D70-064C-4AF4-AA62-AD54661711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lot of this is observable on the graphs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23C3-0AED-4D17-97A1-0D44E780781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80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F59C-AD0E-44F6-9EBD-EC5E4327D0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500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F59C-AD0E-44F6-9EBD-EC5E4327D0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06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8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46115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F59C-AD0E-44F6-9EBD-EC5E4327D03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16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F59C-AD0E-44F6-9EBD-EC5E4327D0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767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F59C-AD0E-44F6-9EBD-EC5E4327D0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452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F59C-AD0E-44F6-9EBD-EC5E4327D0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566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CAE5-EE90-48E1-AB59-58E1F1EC82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278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28410-2E3E-436C-A6D4-7014406C9C6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374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199C-8BAC-4046-B774-96A7A7EF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A7836-9640-4071-BCCF-9B79426F79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9875E-5B82-4603-B759-802A58F50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E01F6-7379-4518-9DAF-BD2CE4A51D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B6D79-C85F-4927-A5B8-142C4057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3B901-5B90-4AF9-8254-C55C79D8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243C2EE-0C90-42B5-97DF-1C5391038A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067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2D638-31C2-45B1-8720-A7451EFD4D9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81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37D01-1C21-43C0-8848-D2B74830EEE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820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51F3-A11B-44B4-9352-2493F5603C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40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594A6-EC80-4BDD-97FD-F216FE7947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42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CDFDF-DC8B-4F97-B2E8-6082A83E0A9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10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A798-7C98-44D1-BE59-3E3A8457964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84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1"/>
            <a:ext cx="2551461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6D729-0941-4037-888D-499250767B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65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05762-2714-473E-BDB4-41AD0ED4299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165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4F59C-AD0E-44F6-9EBD-EC5E4327D0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696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6FE0248-4E7A-45C8-A581-F1A67522869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4400" dirty="0"/>
              <a:t>Pharmacokinetic Studies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65F1096-41D2-46A0-B74D-7C52BFF22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2718"/>
            <a:ext cx="7055380" cy="1400530"/>
          </a:xfrm>
        </p:spPr>
        <p:txBody>
          <a:bodyPr/>
          <a:lstStyle/>
          <a:p>
            <a:r>
              <a:rPr lang="en-US" altLang="en-US" sz="4000" dirty="0"/>
              <a:t>Single Compartment Model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1697DB5-A9DD-4C44-BA65-1F70FDD8BC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3657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Drug given is rapidly distributed to extra-vascular tissues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Uniform distribution across tissues/organs</a:t>
            </a:r>
          </a:p>
          <a:p>
            <a:r>
              <a:rPr lang="en-US" altLang="en-US" dirty="0"/>
              <a:t>Kinetics depend on method of administration:</a:t>
            </a:r>
          </a:p>
          <a:p>
            <a:pPr lvl="1"/>
            <a:r>
              <a:rPr lang="en-US" altLang="en-US" dirty="0"/>
              <a:t>IV bolus (all at once)</a:t>
            </a:r>
          </a:p>
          <a:p>
            <a:pPr lvl="1"/>
            <a:r>
              <a:rPr lang="en-US" altLang="en-US" dirty="0"/>
              <a:t>IV continuous infusion</a:t>
            </a:r>
          </a:p>
          <a:p>
            <a:pPr lvl="1"/>
            <a:r>
              <a:rPr lang="en-US" altLang="en-US" dirty="0"/>
              <a:t>Oral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A4CAEA76-9B22-4BB2-B7D9-E15343BF525F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6"/>
          <a:stretch/>
        </p:blipFill>
        <p:spPr bwMode="auto">
          <a:xfrm>
            <a:off x="4572000" y="18288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046177F-556D-477F-B14C-15941CA183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315200" cy="1143000"/>
          </a:xfrm>
        </p:spPr>
        <p:txBody>
          <a:bodyPr/>
          <a:lstStyle/>
          <a:p>
            <a:r>
              <a:rPr lang="en-US" altLang="en-US" sz="4000" dirty="0"/>
              <a:t>Single Compartment Model: IV Bolus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>
                <a:extLst>
                  <a:ext uri="{FF2B5EF4-FFF2-40B4-BE49-F238E27FC236}">
                    <a16:creationId xmlns:a16="http://schemas.microsoft.com/office/drawing/2014/main" id="{2873AAF7-0419-4BF5-B8C9-051D1E410FD2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828800"/>
                <a:ext cx="7315200" cy="4572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Model assumes rate of elimination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𝑘𝑒𝑙</m:t>
                    </m:r>
                  </m:oMath>
                </a14:m>
                <a:r>
                  <a:rPr lang="en-US" altLang="en-US" dirty="0"/>
                  <a:t> is constant 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Differential equation of drug concentration: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𝑑𝐶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𝑘𝑒𝑙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b="0" dirty="0"/>
                  <a:t> 					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𝑘𝑒𝑙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altLang="en-US" b="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b="0" dirty="0"/>
                  <a:t> 				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alt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𝑘𝑒𝑙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dirty="0"/>
                  <a:t>   (</a:t>
                </a:r>
                <a:r>
                  <a:rPr lang="en-US" altLang="en-US" sz="1800" dirty="0"/>
                  <a:t>linear in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en-US" dirty="0"/>
                  <a:t>)</a:t>
                </a:r>
              </a:p>
            </p:txBody>
          </p:sp>
        </mc:Choice>
        <mc:Fallback xmlns="">
          <p:sp>
            <p:nvSpPr>
              <p:cNvPr id="25603" name="Rectangle 3">
                <a:extLst>
                  <a:ext uri="{FF2B5EF4-FFF2-40B4-BE49-F238E27FC236}">
                    <a16:creationId xmlns:a16="http://schemas.microsoft.com/office/drawing/2014/main" id="{2873AAF7-0419-4BF5-B8C9-051D1E410F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828800"/>
                <a:ext cx="7315200" cy="4572000"/>
              </a:xfrm>
              <a:blipFill>
                <a:blip r:embed="rId3"/>
                <a:stretch>
                  <a:fillRect l="-33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604" name="Picture 4">
            <a:extLst>
              <a:ext uri="{FF2B5EF4-FFF2-40B4-BE49-F238E27FC236}">
                <a16:creationId xmlns:a16="http://schemas.microsoft.com/office/drawing/2014/main" id="{570FAD60-1220-4AFE-BA68-95A17F876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328904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B16CB94-3E34-467B-95A2-D69B893397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315200" cy="1143000"/>
          </a:xfrm>
        </p:spPr>
        <p:txBody>
          <a:bodyPr/>
          <a:lstStyle/>
          <a:p>
            <a:r>
              <a:rPr lang="en-US" altLang="en-US" sz="4000" dirty="0"/>
              <a:t>Single Compartment Model: IV Bolus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26A32F1-B032-40DE-A19D-4933D946415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828800"/>
            <a:ext cx="7315200" cy="4572000"/>
          </a:xfrm>
        </p:spPr>
        <p:txBody>
          <a:bodyPr>
            <a:normAutofit/>
          </a:bodyPr>
          <a:lstStyle/>
          <a:p>
            <a:r>
              <a:rPr lang="en-US" altLang="en-US" dirty="0"/>
              <a:t>Example Data: Fit using linear regression</a:t>
            </a:r>
          </a:p>
        </p:txBody>
      </p:sp>
      <p:graphicFrame>
        <p:nvGraphicFramePr>
          <p:cNvPr id="28778" name="Group 106">
            <a:extLst>
              <a:ext uri="{FF2B5EF4-FFF2-40B4-BE49-F238E27FC236}">
                <a16:creationId xmlns:a16="http://schemas.microsoft.com/office/drawing/2014/main" id="{0A2C7B55-F1EA-4CB9-88AB-4A98D13E392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9995700"/>
              </p:ext>
            </p:extLst>
          </p:nvPr>
        </p:nvGraphicFramePr>
        <p:xfrm>
          <a:off x="914400" y="2743200"/>
          <a:ext cx="7391400" cy="190500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5651084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7140954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023794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9704664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10772317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882815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444879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494872733"/>
                    </a:ext>
                  </a:extLst>
                </a:gridCol>
              </a:tblGrid>
              <a:tr h="9906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Time (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391567"/>
                  </a:ext>
                </a:extLst>
              </a:tr>
              <a:tr h="9144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 (mcg/ml)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72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33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3648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59F4BEF-6747-45E4-BACB-7F33B2309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2718"/>
            <a:ext cx="7055380" cy="1400530"/>
          </a:xfrm>
        </p:spPr>
        <p:txBody>
          <a:bodyPr/>
          <a:lstStyle/>
          <a:p>
            <a:r>
              <a:rPr lang="en-US" altLang="en-US" sz="4000" dirty="0"/>
              <a:t>Model Fitting in SAS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DF78BFF-4EBA-4318-98F6-B146EAA82A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5410200" cy="3048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data a; input t c; cards;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1 72 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2 51 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3 33 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4 20 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6 14 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8  9 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10 4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; run;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data a; set a; </a:t>
            </a:r>
            <a:r>
              <a:rPr lang="en-US" altLang="en-US" sz="1600" dirty="0" err="1">
                <a:latin typeface="Courier New" panose="02070309020205020404" pitchFamily="49" charset="0"/>
              </a:rPr>
              <a:t>logc</a:t>
            </a:r>
            <a:r>
              <a:rPr lang="en-US" altLang="en-US" sz="1600" dirty="0">
                <a:latin typeface="Courier New" panose="02070309020205020404" pitchFamily="49" charset="0"/>
              </a:rPr>
              <a:t>=log(c); run;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proc reg data=a;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model </a:t>
            </a:r>
            <a:r>
              <a:rPr lang="en-US" altLang="en-US" sz="1600" dirty="0" err="1">
                <a:latin typeface="Courier New" panose="02070309020205020404" pitchFamily="49" charset="0"/>
              </a:rPr>
              <a:t>logc</a:t>
            </a:r>
            <a:r>
              <a:rPr lang="en-US" altLang="en-US" sz="1600" dirty="0">
                <a:latin typeface="Courier New" panose="02070309020205020404" pitchFamily="49" charset="0"/>
              </a:rPr>
              <a:t> = t;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run;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E5A9A3B8-09A1-4D90-98D8-BF1E899F8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1560513"/>
            <a:ext cx="4359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21101BF0-FA6E-4250-BB54-AC53A5B9F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54880"/>
            <a:ext cx="8534400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dirty="0">
                <a:latin typeface="Courier New" panose="02070309020205020404" pitchFamily="49" charset="0"/>
              </a:rPr>
              <a:t>                         Parameter Estimates</a:t>
            </a:r>
          </a:p>
          <a:p>
            <a:r>
              <a:rPr lang="en-US" altLang="en-US" sz="1600" dirty="0">
                <a:latin typeface="Courier New" panose="02070309020205020404" pitchFamily="49" charset="0"/>
              </a:rPr>
              <a:t>                      Parameter       Standard</a:t>
            </a:r>
          </a:p>
          <a:p>
            <a:r>
              <a:rPr lang="en-US" altLang="en-US" sz="1600" dirty="0">
                <a:latin typeface="Courier New" panose="02070309020205020404" pitchFamily="49" charset="0"/>
              </a:rPr>
              <a:t>Variable     DF       Estimate          Error    t Value    </a:t>
            </a:r>
            <a:r>
              <a:rPr lang="en-US" altLang="en-US" sz="1600" dirty="0" err="1">
                <a:latin typeface="Courier New" panose="02070309020205020404" pitchFamily="49" charset="0"/>
              </a:rPr>
              <a:t>Pr</a:t>
            </a:r>
            <a:r>
              <a:rPr lang="en-US" altLang="en-US" sz="1600" dirty="0">
                <a:latin typeface="Courier New" panose="02070309020205020404" pitchFamily="49" charset="0"/>
              </a:rPr>
              <a:t> &gt; |t|</a:t>
            </a:r>
          </a:p>
          <a:p>
            <a:r>
              <a:rPr lang="en-US" altLang="en-US" sz="1600" dirty="0">
                <a:latin typeface="Courier New" panose="02070309020205020404" pitchFamily="49" charset="0"/>
              </a:rPr>
              <a:t>Intercept     1        4.46734        0.10784      41.43      &lt;.0001</a:t>
            </a:r>
          </a:p>
          <a:p>
            <a:r>
              <a:rPr lang="en-US" altLang="en-US" sz="1600" dirty="0">
                <a:latin typeface="Courier New" panose="02070309020205020404" pitchFamily="49" charset="0"/>
              </a:rPr>
              <a:t>t             1       -0.30436        0.01881     -16.18      &lt;.0001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1D418C7-FCE0-4E93-B5A1-D200EF520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en-US" sz="4000" dirty="0"/>
              <a:t>Fitted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Rectangle 3">
                <a:extLst>
                  <a:ext uri="{FF2B5EF4-FFF2-40B4-BE49-F238E27FC236}">
                    <a16:creationId xmlns:a16="http://schemas.microsoft.com/office/drawing/2014/main" id="{5D692D71-CF14-42A5-80CB-EE7E5C7A360C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828800"/>
                <a:ext cx="7315200" cy="4572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Starting Concentration: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4.467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=87.095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𝑚𝑐𝑔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𝑚𝑙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Rate of elimination: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𝑘𝑒𝑙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=0.304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h𝑟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Other parameters: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Area under the concentration curve (AUC)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en-US" b="0" dirty="0"/>
                  <a:t>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𝐴𝑈𝐶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𝑘𝑒𝑙</m:t>
                        </m:r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=286.497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𝑚𝑐𝑔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h𝑟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𝑚𝑙</m:t>
                    </m:r>
                  </m:oMath>
                </a14:m>
                <a:endParaRPr lang="en-US" altLang="en-US" b="0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Half life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</m:sSub>
                  </m:oMath>
                </a14:m>
                <a:r>
                  <a:rPr lang="en-US" altLang="en-US" dirty="0"/>
                  <a:t>): Time until half of drug concentration is eliminated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𝑘𝑒𝑙</m:t>
                        </m:r>
                      </m:den>
                    </m:f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2.280 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h𝑟</m:t>
                    </m:r>
                  </m:oMath>
                </a14:m>
                <a:endParaRPr lang="en-US" altLang="en-US" dirty="0"/>
              </a:p>
              <a:p>
                <a:pPr lvl="1">
                  <a:lnSpc>
                    <a:spcPct val="90000"/>
                  </a:lnSpc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33795" name="Rectangle 3">
                <a:extLst>
                  <a:ext uri="{FF2B5EF4-FFF2-40B4-BE49-F238E27FC236}">
                    <a16:creationId xmlns:a16="http://schemas.microsoft.com/office/drawing/2014/main" id="{5D692D71-CF14-42A5-80CB-EE7E5C7A3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828800"/>
                <a:ext cx="7315200" cy="4572000"/>
              </a:xfrm>
              <a:blipFill>
                <a:blip r:embed="rId3"/>
                <a:stretch>
                  <a:fillRect l="-33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5">
            <a:extLst>
              <a:ext uri="{FF2B5EF4-FFF2-40B4-BE49-F238E27FC236}">
                <a16:creationId xmlns:a16="http://schemas.microsoft.com/office/drawing/2014/main" id="{A8CA3E30-D738-49DD-97F4-519180A0F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2718"/>
            <a:ext cx="7055380" cy="1400530"/>
          </a:xfrm>
        </p:spPr>
        <p:txBody>
          <a:bodyPr/>
          <a:lstStyle/>
          <a:p>
            <a:r>
              <a:rPr lang="en-US" altLang="en-US" sz="4000" dirty="0"/>
              <a:t>Fitted Model</a:t>
            </a:r>
          </a:p>
        </p:txBody>
      </p:sp>
      <p:graphicFrame>
        <p:nvGraphicFramePr>
          <p:cNvPr id="59396" name="Object 4">
            <a:extLst>
              <a:ext uri="{FF2B5EF4-FFF2-40B4-BE49-F238E27FC236}">
                <a16:creationId xmlns:a16="http://schemas.microsoft.com/office/drawing/2014/main" id="{FBE11533-C353-46C2-81B4-3404C9C322A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88829"/>
              </p:ext>
            </p:extLst>
          </p:nvPr>
        </p:nvGraphicFramePr>
        <p:xfrm>
          <a:off x="914400" y="1828800"/>
          <a:ext cx="73152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3" imgW="5486400" imgH="3657600" progId="MtbGraph.Document.15">
                  <p:embed/>
                </p:oleObj>
              </mc:Choice>
              <mc:Fallback>
                <p:oleObj name="Graph" r:id="rId3" imgW="5486400" imgH="3657600" progId="MtbGraph.Document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7315200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5CC9B39-135D-4C46-9945-B3EC98B5F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2718"/>
            <a:ext cx="7055380" cy="1400530"/>
          </a:xfrm>
        </p:spPr>
        <p:txBody>
          <a:bodyPr/>
          <a:lstStyle/>
          <a:p>
            <a:r>
              <a:rPr lang="en-US" altLang="en-US" sz="4000" dirty="0"/>
              <a:t>Oral Administration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Rectangle 3">
                <a:extLst>
                  <a:ext uri="{FF2B5EF4-FFF2-40B4-BE49-F238E27FC236}">
                    <a16:creationId xmlns:a16="http://schemas.microsoft.com/office/drawing/2014/main" id="{C2EF6CC7-2292-4BE4-9BB3-DBC23CF9F2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14400" y="1828800"/>
                <a:ext cx="7315200" cy="4572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Rate of absorption from GI tract: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𝑘𝑎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Rate of elimination from body: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𝑘𝑒𝑙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Both rates assumed to be constant</a:t>
                </a:r>
              </a:p>
            </p:txBody>
          </p:sp>
        </mc:Choice>
        <mc:Fallback xmlns="">
          <p:sp>
            <p:nvSpPr>
              <p:cNvPr id="36867" name="Rectangle 3">
                <a:extLst>
                  <a:ext uri="{FF2B5EF4-FFF2-40B4-BE49-F238E27FC236}">
                    <a16:creationId xmlns:a16="http://schemas.microsoft.com/office/drawing/2014/main" id="{C2EF6CC7-2292-4BE4-9BB3-DBC23CF9F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828800"/>
                <a:ext cx="7315200" cy="4572000"/>
              </a:xfrm>
              <a:blipFill>
                <a:blip r:embed="rId3"/>
                <a:stretch>
                  <a:fillRect l="-33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868" name="Picture 4">
            <a:extLst>
              <a:ext uri="{FF2B5EF4-FFF2-40B4-BE49-F238E27FC236}">
                <a16:creationId xmlns:a16="http://schemas.microsoft.com/office/drawing/2014/main" id="{9FCEB73C-32FA-4ED6-93DB-4CADE4022F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08"/>
          <a:stretch/>
        </p:blipFill>
        <p:spPr bwMode="auto">
          <a:xfrm>
            <a:off x="914400" y="3241576"/>
            <a:ext cx="7315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5CC9B39-135D-4C46-9945-B3EC98B5F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2718"/>
            <a:ext cx="7055380" cy="1400530"/>
          </a:xfrm>
        </p:spPr>
        <p:txBody>
          <a:bodyPr/>
          <a:lstStyle/>
          <a:p>
            <a:r>
              <a:rPr lang="en-US" altLang="en-US" sz="4000" dirty="0"/>
              <a:t>Oral Administration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Rectangle 3">
                <a:extLst>
                  <a:ext uri="{FF2B5EF4-FFF2-40B4-BE49-F238E27FC236}">
                    <a16:creationId xmlns:a16="http://schemas.microsoft.com/office/drawing/2014/main" id="{C2EF6CC7-2292-4BE4-9BB3-DBC23CF9F2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14400" y="1828800"/>
                <a:ext cx="7315200" cy="4572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Differential Equation for drug concentration after single dose of drug: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𝑘𝑎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𝑘𝑒𝑙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en-US" dirty="0">
                    <a:ea typeface="Cambria Math" panose="02040503050406030204" pitchFamily="18" charset="0"/>
                  </a:rPr>
                  <a:t>,          implying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𝑘𝑎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𝑘𝑒𝑙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𝐶𝑙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∙(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𝑘𝑎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𝑘𝑒𝑙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𝑘𝑒𝑙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𝑘𝑎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dirty="0"/>
                  <a:t>  where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dirty="0"/>
                  <a:t>	D = drug dose,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dirty="0"/>
                  <a:t>	Cl = the clearance of the drug from the system 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en-US" dirty="0"/>
                  <a:t>              (volume of plasma cleared of drug per unit time)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36867" name="Rectangle 3">
                <a:extLst>
                  <a:ext uri="{FF2B5EF4-FFF2-40B4-BE49-F238E27FC236}">
                    <a16:creationId xmlns:a16="http://schemas.microsoft.com/office/drawing/2014/main" id="{C2EF6CC7-2292-4BE4-9BB3-DBC23CF9F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828800"/>
                <a:ext cx="7315200" cy="4572000"/>
              </a:xfrm>
              <a:blipFill>
                <a:blip r:embed="rId3"/>
                <a:stretch>
                  <a:fillRect l="-333" t="-1333" r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635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9D8EC89B-05EF-4A4A-9C1E-F47AF7C0F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2718"/>
            <a:ext cx="7055380" cy="1400530"/>
          </a:xfrm>
        </p:spPr>
        <p:txBody>
          <a:bodyPr/>
          <a:lstStyle/>
          <a:p>
            <a:r>
              <a:rPr lang="en-US" altLang="en-US" sz="4000" dirty="0"/>
              <a:t>Nonlinear Model Fitting: Example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041474BC-CD44-420B-ADF3-F0C1A3C000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315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Patient given oral dose of drug theophylline; concentrations measured at multiple times over a 25 hour period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63AE1DA-6E35-415E-A0CC-3B03374D7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2718"/>
            <a:ext cx="7055380" cy="1400530"/>
          </a:xfrm>
        </p:spPr>
        <p:txBody>
          <a:bodyPr/>
          <a:lstStyle/>
          <a:p>
            <a:r>
              <a:rPr lang="en-US" altLang="en-US" sz="4000" dirty="0"/>
              <a:t>Nonlinear Model Fitting by</a:t>
            </a:r>
            <a:br>
              <a:rPr lang="en-US" altLang="en-US" sz="4000" dirty="0"/>
            </a:br>
            <a:r>
              <a:rPr lang="en-US" altLang="en-US" sz="4000" dirty="0"/>
              <a:t>SAS PROC NLMIXED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C2ED83D-DAEC-4307-9DBC-5BBB55D399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315200" cy="45720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data a;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input time conc dose;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cards;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0     0.74 4.02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0.25  2.84 4.02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0.57  6.57 4.02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1.12  10.5 4.02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2.02  9.66 4.02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3.82  8.58 4.02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5.1   8.36 4.02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7.03  7.47 4.02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9.05  6.89 4.02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12.12 5.94 4.02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24.37 3.28 4.02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run;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BB883749-F793-4A24-B8DD-1D51C9851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828797"/>
            <a:ext cx="41148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proc </a:t>
            </a:r>
            <a:r>
              <a:rPr lang="en-US" altLang="en-US" sz="1600" dirty="0" err="1">
                <a:latin typeface="Courier New" panose="02070309020205020404" pitchFamily="49" charset="0"/>
              </a:rPr>
              <a:t>nlmixed</a:t>
            </a:r>
            <a:r>
              <a:rPr lang="en-US" altLang="en-US" sz="1600" dirty="0">
                <a:latin typeface="Courier New" panose="02070309020205020404" pitchFamily="49" charset="0"/>
              </a:rPr>
              <a:t> data=a;</a:t>
            </a:r>
            <a:endParaRPr lang="pt-BR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pt-BR" altLang="en-US" sz="1600" dirty="0">
                <a:latin typeface="Courier New" panose="02070309020205020404" pitchFamily="49" charset="0"/>
              </a:rPr>
              <a:t>  parms beta1=-3.22 beta2=0.47    </a:t>
            </a:r>
          </a:p>
          <a:p>
            <a:pPr>
              <a:lnSpc>
                <a:spcPct val="90000"/>
              </a:lnSpc>
            </a:pPr>
            <a:r>
              <a:rPr lang="pt-BR" altLang="en-US" sz="1600" dirty="0">
                <a:latin typeface="Courier New" panose="02070309020205020404" pitchFamily="49" charset="0"/>
              </a:rPr>
              <a:t>  beta3=-2.45 s2=0.5;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  cl=exp(beta1);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  ka=exp(beta2);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latin typeface="Courier New" panose="02070309020205020404" pitchFamily="49" charset="0"/>
              </a:rPr>
              <a:t>ke</a:t>
            </a:r>
            <a:r>
              <a:rPr lang="en-US" altLang="en-US" sz="1600" dirty="0">
                <a:latin typeface="Courier New" panose="02070309020205020404" pitchFamily="49" charset="0"/>
              </a:rPr>
              <a:t>=exp(beta3);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latin typeface="Courier New" panose="02070309020205020404" pitchFamily="49" charset="0"/>
              </a:rPr>
              <a:t>pred</a:t>
            </a:r>
            <a:r>
              <a:rPr lang="en-US" altLang="en-US" sz="1600" dirty="0">
                <a:latin typeface="Courier New" panose="02070309020205020404" pitchFamily="49" charset="0"/>
              </a:rPr>
              <a:t>=dose*</a:t>
            </a:r>
            <a:r>
              <a:rPr lang="en-US" altLang="en-US" sz="1600" dirty="0" err="1">
                <a:latin typeface="Courier New" panose="02070309020205020404" pitchFamily="49" charset="0"/>
              </a:rPr>
              <a:t>ke</a:t>
            </a:r>
            <a:r>
              <a:rPr lang="en-US" altLang="en-US" sz="1600" dirty="0">
                <a:latin typeface="Courier New" panose="02070309020205020404" pitchFamily="49" charset="0"/>
              </a:rPr>
              <a:t>*ka*(exp(-</a:t>
            </a:r>
            <a:r>
              <a:rPr lang="en-US" altLang="en-US" sz="1600" dirty="0" err="1">
                <a:latin typeface="Courier New" panose="02070309020205020404" pitchFamily="49" charset="0"/>
              </a:rPr>
              <a:t>ke</a:t>
            </a:r>
            <a:r>
              <a:rPr lang="en-US" altLang="en-US" sz="1600" dirty="0">
                <a:latin typeface="Courier New" panose="02070309020205020404" pitchFamily="49" charset="0"/>
              </a:rPr>
              <a:t>*time)  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     -exp(-ka*time))/cl/(ka-</a:t>
            </a:r>
            <a:r>
              <a:rPr lang="en-US" altLang="en-US" sz="1600" dirty="0" err="1">
                <a:latin typeface="Courier New" panose="02070309020205020404" pitchFamily="49" charset="0"/>
              </a:rPr>
              <a:t>ke</a:t>
            </a:r>
            <a:r>
              <a:rPr lang="en-US" altLang="en-US" sz="16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   model conc ~ normal(pred,s2);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run;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91B2C37-2DE6-4157-A92A-4636ACD31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2718"/>
            <a:ext cx="7055380" cy="1400530"/>
          </a:xfrm>
        </p:spPr>
        <p:txBody>
          <a:bodyPr/>
          <a:lstStyle/>
          <a:p>
            <a:r>
              <a:rPr lang="en-US" altLang="en-US" sz="4000" dirty="0"/>
              <a:t>Pharmacokinetic Studies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F820139-B095-4B14-9267-F7593A286B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3152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Strength of drug response and toxicity are a function of drug concentration at the target site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Drug cannot be placed directly at target site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Must be absorbed and then moved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Simultaneous distribution to tissues/organs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Metabolized and eliminated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Concentration at site of action often can’t be measured directly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Concentration can be measured in blood/plasma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28694C9-1C35-4174-A42B-9FB1B1CC6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2718"/>
            <a:ext cx="7055380" cy="1400530"/>
          </a:xfrm>
        </p:spPr>
        <p:txBody>
          <a:bodyPr/>
          <a:lstStyle/>
          <a:p>
            <a:r>
              <a:rPr lang="en-US" altLang="en-US" sz="4000" dirty="0"/>
              <a:t>Nonlinear Model Fitting: Results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F695DBC-E7EA-48DB-A84B-7F4D92EE67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315200" cy="45720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The NLMIXED Procedure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               Parameter Estimates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           Standard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Parameter   Estimate      Error     DF   t Value   </a:t>
            </a:r>
            <a:r>
              <a:rPr lang="en-US" altLang="en-US" sz="1400" dirty="0" err="1">
                <a:latin typeface="Courier New" panose="02070309020205020404" pitchFamily="49" charset="0"/>
              </a:rPr>
              <a:t>Pr</a:t>
            </a:r>
            <a:r>
              <a:rPr lang="en-US" altLang="en-US" sz="1400" dirty="0">
                <a:latin typeface="Courier New" panose="02070309020205020404" pitchFamily="49" charset="0"/>
              </a:rPr>
              <a:t> &gt; |t|    Alpha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beta1        -3.9159     0.1090     11    -35.93     &lt;.0001     0.05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beta2         0.5752     0.1294     11      4.44     0.0010     0.05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beta3        -2.9196     0.1443     11    -20.24     &lt;.0001     0.05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s2            0.3896     0.1661     11      2.35     0.0388     0.05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                   Parameter Estimates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Parameter      Lower      Upper    Gradient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beta1        -4.1557    -3.6760    -0.00082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beta2         0.2904     0.8600     0.00024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beta3        -3.2371    -2.6021     0.00079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s2           0.02396     0.7553    -0.00007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FA935831-3F3F-4C44-AC64-A37D23F5A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2718"/>
            <a:ext cx="7055380" cy="1400530"/>
          </a:xfrm>
        </p:spPr>
        <p:txBody>
          <a:bodyPr/>
          <a:lstStyle/>
          <a:p>
            <a:r>
              <a:rPr lang="en-US" altLang="en-US" sz="4000" dirty="0"/>
              <a:t>Fitted model</a:t>
            </a:r>
          </a:p>
        </p:txBody>
      </p:sp>
      <p:graphicFrame>
        <p:nvGraphicFramePr>
          <p:cNvPr id="64515" name="Object 3">
            <a:extLst>
              <a:ext uri="{FF2B5EF4-FFF2-40B4-BE49-F238E27FC236}">
                <a16:creationId xmlns:a16="http://schemas.microsoft.com/office/drawing/2014/main" id="{D6C5E8FA-BE2F-4B25-9680-436CB9AA026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061447"/>
              </p:ext>
            </p:extLst>
          </p:nvPr>
        </p:nvGraphicFramePr>
        <p:xfrm>
          <a:off x="914400" y="1828800"/>
          <a:ext cx="685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3" imgW="5486400" imgH="3657600" progId="MtbGraph.Document.15">
                  <p:embed/>
                </p:oleObj>
              </mc:Choice>
              <mc:Fallback>
                <p:oleObj name="Graph" r:id="rId3" imgW="5486400" imgH="3657600" progId="MtbGraph.Document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68580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B0A29B1-B816-4F7E-88B7-714409D80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Nonlinear Model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3" name="Rectangle 3">
                <a:extLst>
                  <a:ext uri="{FF2B5EF4-FFF2-40B4-BE49-F238E27FC236}">
                    <a16:creationId xmlns:a16="http://schemas.microsoft.com/office/drawing/2014/main" id="{6F94A91E-3C20-44C6-94E1-D029E1CEED22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828800"/>
                <a:ext cx="73152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/>
                  <a:t>Absorption rate: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𝑘𝑎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0.575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=1.777/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h𝑟</m:t>
                    </m:r>
                  </m:oMath>
                </a14:m>
                <a:endParaRPr lang="en-US" altLang="en-US" b="0" dirty="0">
                  <a:ea typeface="Cambria Math" panose="02040503050406030204" pitchFamily="18" charset="0"/>
                </a:endParaRPr>
              </a:p>
              <a:p>
                <a:r>
                  <a:rPr lang="en-US" altLang="en-US" dirty="0"/>
                  <a:t>Elimination rate: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𝑒𝑙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−2.920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054/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h𝑟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Clearance: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−3.916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020 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𝑚𝑙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h𝑟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Area under the curve (AUC):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𝐴𝑈𝐶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𝐶𝑙</m:t>
                        </m:r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4.02</m:t>
                        </m:r>
                      </m:num>
                      <m:den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−3.916</m:t>
                            </m:r>
                          </m:sup>
                        </m:sSup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=201.801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h𝑟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𝑚𝑙</m:t>
                    </m:r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46083" name="Rectangle 3">
                <a:extLst>
                  <a:ext uri="{FF2B5EF4-FFF2-40B4-BE49-F238E27FC236}">
                    <a16:creationId xmlns:a16="http://schemas.microsoft.com/office/drawing/2014/main" id="{6F94A91E-3C20-44C6-94E1-D029E1CEED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828800"/>
                <a:ext cx="7315200" cy="4572000"/>
              </a:xfrm>
              <a:blipFill>
                <a:blip r:embed="rId3"/>
                <a:stretch>
                  <a:fillRect l="-333"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9F21CBA9-8A44-4952-A6C1-6A118FD04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2718"/>
            <a:ext cx="7055380" cy="1400530"/>
          </a:xfrm>
        </p:spPr>
        <p:txBody>
          <a:bodyPr/>
          <a:lstStyle/>
          <a:p>
            <a:r>
              <a:rPr lang="en-US" altLang="en-US" sz="4000" dirty="0"/>
              <a:t>Multi-compartment Model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FF7602C-10CA-4038-B61A-3A9F4D7AC4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315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Body is not a well-mixed container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Drug distributed b/w one or more compartments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More complicated differential equations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See Piantadosi 16.2 for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     details on modeling</a:t>
            </a:r>
          </a:p>
        </p:txBody>
      </p:sp>
      <p:pic>
        <p:nvPicPr>
          <p:cNvPr id="53252" name="Picture 4">
            <a:extLst>
              <a:ext uri="{FF2B5EF4-FFF2-40B4-BE49-F238E27FC236}">
                <a16:creationId xmlns:a16="http://schemas.microsoft.com/office/drawing/2014/main" id="{2DDCE348-580F-4090-85B6-0B4F3F3EA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124200"/>
            <a:ext cx="38766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253" name="Picture 5">
            <a:extLst>
              <a:ext uri="{FF2B5EF4-FFF2-40B4-BE49-F238E27FC236}">
                <a16:creationId xmlns:a16="http://schemas.microsoft.com/office/drawing/2014/main" id="{337050B3-57FC-4A20-BEA5-BC4EC2AC8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38600"/>
            <a:ext cx="402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8212DA7B-B51C-45A4-B709-C624EB495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More Complex PK Models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BE2890E7-5941-4B4F-8745-D105F6D648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315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Rates of absorption or elimination may not be constant over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Nonlinear differential equations involved; may need numerical methods to solve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Euclid Symbol" pitchFamily="18" charset="2"/>
              </a:rPr>
              <a:t>Commercial software (ex: </a:t>
            </a:r>
            <a:r>
              <a:rPr lang="en-US" altLang="en-US" dirty="0" err="1">
                <a:sym typeface="Euclid Symbol" pitchFamily="18" charset="2"/>
              </a:rPr>
              <a:t>WinNonLin</a:t>
            </a:r>
            <a:r>
              <a:rPr lang="en-US" altLang="en-US" dirty="0">
                <a:sym typeface="Euclid Symbol" pitchFamily="18" charset="2"/>
              </a:rPr>
              <a:t>) is standard for this analysis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3908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11CA72E-4A8C-4F25-B912-4089299B3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067" y="457200"/>
            <a:ext cx="8229600" cy="1143000"/>
          </a:xfrm>
        </p:spPr>
        <p:txBody>
          <a:bodyPr/>
          <a:lstStyle/>
          <a:p>
            <a:r>
              <a:rPr lang="en-US" altLang="en-US" sz="4000" dirty="0"/>
              <a:t>Non-compartmental</a:t>
            </a:r>
            <a:br>
              <a:rPr lang="en-US" altLang="en-US" sz="4000" dirty="0"/>
            </a:br>
            <a:r>
              <a:rPr lang="en-US" altLang="en-US" sz="4000" dirty="0"/>
              <a:t>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587" name="Rectangle 3">
                <a:extLst>
                  <a:ext uri="{FF2B5EF4-FFF2-40B4-BE49-F238E27FC236}">
                    <a16:creationId xmlns:a16="http://schemas.microsoft.com/office/drawing/2014/main" id="{EF9FF5D3-DB74-4E0E-9D8E-E34D2BB93A7B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447800"/>
                <a:ext cx="8001000" cy="45259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Requires fewer assumptions than compartmental models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Direct analysis of parameters for each individual: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en-US" dirty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𝐴𝑈𝐶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en-US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Area under moment curve: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𝐴𝑈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en-US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Mean residence time: Average time drug stays in body</a:t>
                </a:r>
              </a:p>
              <a:p>
                <a:pPr marL="457200" lvl="1" indent="0">
                  <a:lnSpc>
                    <a:spcPct val="90000"/>
                  </a:lnSpc>
                  <a:buNone/>
                </a:pPr>
                <a:r>
                  <a:rPr lang="en-US" altLang="en-US" dirty="0"/>
                  <a:t>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𝑀𝑅𝑇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Integrals are approximated by numerical methods using patient’s data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Ex: Trapezoid rule, Simpson’s rule</a:t>
                </a:r>
              </a:p>
            </p:txBody>
          </p:sp>
        </mc:Choice>
        <mc:Fallback>
          <p:sp>
            <p:nvSpPr>
              <p:cNvPr id="67587" name="Rectangle 3">
                <a:extLst>
                  <a:ext uri="{FF2B5EF4-FFF2-40B4-BE49-F238E27FC236}">
                    <a16:creationId xmlns:a16="http://schemas.microsoft.com/office/drawing/2014/main" id="{EF9FF5D3-DB74-4E0E-9D8E-E34D2BB93A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447800"/>
                <a:ext cx="8001000" cy="4525963"/>
              </a:xfrm>
              <a:blipFill>
                <a:blip r:embed="rId3"/>
                <a:stretch>
                  <a:fillRect l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>
            <a:extLst>
              <a:ext uri="{FF2B5EF4-FFF2-40B4-BE49-F238E27FC236}">
                <a16:creationId xmlns:a16="http://schemas.microsoft.com/office/drawing/2014/main" id="{48C9F142-A31F-464B-A547-0D0BE5D3B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45920"/>
            <a:ext cx="251383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i="1" u="sng" dirty="0"/>
              <a:t>Time (</a:t>
            </a:r>
            <a:r>
              <a:rPr lang="en-US" altLang="en-US" sz="2000" b="1" i="1" u="sng" dirty="0" err="1"/>
              <a:t>hr</a:t>
            </a:r>
            <a:r>
              <a:rPr lang="en-US" altLang="en-US" sz="2000" b="1" i="1" u="sng" dirty="0"/>
              <a:t>)</a:t>
            </a:r>
            <a:r>
              <a:rPr lang="en-US" altLang="en-US" sz="2000" b="1" i="1" dirty="0"/>
              <a:t>  </a:t>
            </a:r>
            <a:r>
              <a:rPr lang="en-US" altLang="en-US" sz="2000" b="1" i="1" u="sng" dirty="0"/>
              <a:t>C (mg/L)</a:t>
            </a:r>
            <a:endParaRPr lang="en-US" altLang="en-US" sz="2000" b="1" dirty="0"/>
          </a:p>
          <a:p>
            <a:r>
              <a:rPr lang="en-US" altLang="en-US" sz="2000" dirty="0"/>
              <a:t>     0	           2.55</a:t>
            </a:r>
          </a:p>
          <a:p>
            <a:r>
              <a:rPr lang="en-US" altLang="en-US" sz="2000" dirty="0"/>
              <a:t>     1  		    2.00</a:t>
            </a:r>
          </a:p>
          <a:p>
            <a:r>
              <a:rPr lang="en-US" altLang="en-US" sz="2000" dirty="0"/>
              <a:t>     3          	    1.13</a:t>
            </a:r>
          </a:p>
          <a:p>
            <a:r>
              <a:rPr lang="en-US" altLang="en-US" sz="2000" dirty="0"/>
              <a:t>     5          	    0.70  </a:t>
            </a:r>
          </a:p>
          <a:p>
            <a:r>
              <a:rPr lang="en-US" altLang="en-US" sz="2000" dirty="0"/>
              <a:t>     7                0.43</a:t>
            </a:r>
          </a:p>
          <a:p>
            <a:r>
              <a:rPr lang="en-US" altLang="en-US" sz="2000" dirty="0"/>
              <a:t>    10     	          0.20</a:t>
            </a:r>
          </a:p>
          <a:p>
            <a:r>
              <a:rPr lang="en-US" altLang="en-US" sz="2000" dirty="0"/>
              <a:t>    18         	    0.025</a:t>
            </a:r>
            <a:endParaRPr lang="en-US" altLang="en-US" sz="2000" i="1" u="sng" dirty="0"/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F5BE5D33-C1D1-4172-9AF2-5330CDA04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097280"/>
            <a:ext cx="26613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/>
              <a:t>AUC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020" name="Text Box 4">
                <a:extLst>
                  <a:ext uri="{FF2B5EF4-FFF2-40B4-BE49-F238E27FC236}">
                    <a16:creationId xmlns:a16="http://schemas.microsoft.com/office/drawing/2014/main" id="{299885D4-6D02-4E5A-8CA4-FF44AE69CD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4640" y="1627632"/>
                <a:ext cx="2005677" cy="29238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FF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 i="1" u="sng" dirty="0"/>
                  <a:t>Area (mg</a:t>
                </a:r>
                <a14:m>
                  <m:oMath xmlns:m="http://schemas.openxmlformats.org/officeDocument/2006/math">
                    <m:r>
                      <a:rPr lang="en-US" altLang="en-US" sz="2000" b="1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en-US" sz="2000" b="1" i="1" u="sng" dirty="0" err="1"/>
                  <a:t>hr</a:t>
                </a:r>
                <a:r>
                  <a:rPr lang="en-US" altLang="en-US" sz="2000" b="1" i="1" u="sng" dirty="0"/>
                  <a:t>/L)</a:t>
                </a:r>
                <a:endParaRPr lang="en-US" altLang="en-US" sz="2000" b="1" dirty="0"/>
              </a:p>
              <a:p>
                <a:r>
                  <a:rPr lang="en-US" altLang="en-US" sz="2400" b="1" dirty="0"/>
                  <a:t>	</a:t>
                </a:r>
                <a:r>
                  <a:rPr lang="en-US" altLang="en-US" sz="2000" dirty="0"/>
                  <a:t>    -</a:t>
                </a:r>
              </a:p>
              <a:p>
                <a:r>
                  <a:rPr lang="en-US" altLang="en-US" sz="2000" dirty="0"/>
                  <a:t>	2.275</a:t>
                </a:r>
              </a:p>
              <a:p>
                <a:r>
                  <a:rPr lang="en-US" altLang="en-US" sz="2000" dirty="0"/>
                  <a:t>	3.13</a:t>
                </a:r>
              </a:p>
              <a:p>
                <a:r>
                  <a:rPr lang="en-US" altLang="en-US" sz="2000" dirty="0"/>
                  <a:t>	1.83	</a:t>
                </a:r>
              </a:p>
              <a:p>
                <a:r>
                  <a:rPr lang="en-US" altLang="en-US" sz="2000" dirty="0"/>
                  <a:t>	1.13</a:t>
                </a:r>
              </a:p>
              <a:p>
                <a:r>
                  <a:rPr lang="en-US" altLang="en-US" sz="2000" dirty="0"/>
                  <a:t>	0.945</a:t>
                </a:r>
              </a:p>
              <a:p>
                <a:r>
                  <a:rPr lang="en-US" altLang="en-US" sz="2000" u="sng" dirty="0"/>
                  <a:t>	0.900      </a:t>
                </a:r>
              </a:p>
              <a:p>
                <a:r>
                  <a:rPr lang="en-US" altLang="en-US" sz="2000" b="1" dirty="0"/>
                  <a:t>Total  10.21</a:t>
                </a:r>
              </a:p>
            </p:txBody>
          </p:sp>
        </mc:Choice>
        <mc:Fallback xmlns="">
          <p:sp>
            <p:nvSpPr>
              <p:cNvPr id="86020" name="Text Box 4">
                <a:extLst>
                  <a:ext uri="{FF2B5EF4-FFF2-40B4-BE49-F238E27FC236}">
                    <a16:creationId xmlns:a16="http://schemas.microsoft.com/office/drawing/2014/main" id="{299885D4-6D02-4E5A-8CA4-FF44AE69C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4640" y="1627632"/>
                <a:ext cx="2005677" cy="2923877"/>
              </a:xfrm>
              <a:prstGeom prst="rect">
                <a:avLst/>
              </a:prstGeom>
              <a:blipFill>
                <a:blip r:embed="rId3"/>
                <a:stretch>
                  <a:fillRect l="-3040" t="-1042" r="-2128" b="-27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021" name="Text Box 5">
            <a:extLst>
              <a:ext uri="{FF2B5EF4-FFF2-40B4-BE49-F238E27FC236}">
                <a16:creationId xmlns:a16="http://schemas.microsoft.com/office/drawing/2014/main" id="{11665595-E7F7-4120-A7D2-878D9DD5D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097280"/>
            <a:ext cx="33121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i="1" dirty="0"/>
              <a:t>AUMC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022" name="Text Box 6">
                <a:extLst>
                  <a:ext uri="{FF2B5EF4-FFF2-40B4-BE49-F238E27FC236}">
                    <a16:creationId xmlns:a16="http://schemas.microsoft.com/office/drawing/2014/main" id="{056EB7CA-D170-4356-8448-27782FE875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37760" y="1627632"/>
                <a:ext cx="1967205" cy="25545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 i="1" u="sng" dirty="0"/>
                  <a:t>C x t (mg/L</a:t>
                </a:r>
                <a14:m>
                  <m:oMath xmlns:m="http://schemas.openxmlformats.org/officeDocument/2006/math">
                    <m:r>
                      <a:rPr lang="en-US" altLang="en-US" sz="20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en-US" sz="2000" b="1" i="1" u="sng" dirty="0" err="1"/>
                  <a:t>hr</a:t>
                </a:r>
                <a:r>
                  <a:rPr lang="en-US" altLang="en-US" sz="2000" b="1" i="1" u="sng" dirty="0"/>
                  <a:t>)</a:t>
                </a:r>
              </a:p>
              <a:p>
                <a:r>
                  <a:rPr lang="en-US" altLang="en-US" sz="2000" dirty="0"/>
                  <a:t>      0</a:t>
                </a:r>
              </a:p>
              <a:p>
                <a:r>
                  <a:rPr lang="en-US" altLang="en-US" sz="2000" dirty="0"/>
                  <a:t>     2.00</a:t>
                </a:r>
              </a:p>
              <a:p>
                <a:r>
                  <a:rPr lang="en-US" altLang="en-US" sz="2000" dirty="0"/>
                  <a:t>     3.39</a:t>
                </a:r>
              </a:p>
              <a:p>
                <a:r>
                  <a:rPr lang="en-US" altLang="en-US" sz="2000" dirty="0"/>
                  <a:t>     3.50</a:t>
                </a:r>
              </a:p>
              <a:p>
                <a:r>
                  <a:rPr lang="en-US" altLang="en-US" sz="2000" dirty="0"/>
                  <a:t>     3.01</a:t>
                </a:r>
              </a:p>
              <a:p>
                <a:r>
                  <a:rPr lang="en-US" altLang="en-US" sz="2000" dirty="0"/>
                  <a:t>     2.00</a:t>
                </a:r>
              </a:p>
              <a:p>
                <a:r>
                  <a:rPr lang="en-US" altLang="en-US" sz="2000" dirty="0"/>
                  <a:t>     0.45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86022" name="Text Box 6">
                <a:extLst>
                  <a:ext uri="{FF2B5EF4-FFF2-40B4-BE49-F238E27FC236}">
                    <a16:creationId xmlns:a16="http://schemas.microsoft.com/office/drawing/2014/main" id="{056EB7CA-D170-4356-8448-27782FE87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7760" y="1627632"/>
                <a:ext cx="1967205" cy="2554545"/>
              </a:xfrm>
              <a:prstGeom prst="rect">
                <a:avLst/>
              </a:prstGeom>
              <a:blipFill>
                <a:blip r:embed="rId4"/>
                <a:stretch>
                  <a:fillRect l="-3096" t="-1193" r="-2167" b="-33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023" name="Text Box 7">
                <a:extLst>
                  <a:ext uri="{FF2B5EF4-FFF2-40B4-BE49-F238E27FC236}">
                    <a16:creationId xmlns:a16="http://schemas.microsoft.com/office/drawing/2014/main" id="{69A0EE2C-9BF0-40E8-8474-32D8297B7E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66560" y="1627632"/>
                <a:ext cx="2101857" cy="2862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000" b="1" i="1" u="sng" dirty="0"/>
                  <a:t>Area (mg</a:t>
                </a:r>
                <a14:m>
                  <m:oMath xmlns:m="http://schemas.openxmlformats.org/officeDocument/2006/math">
                    <m:r>
                      <a:rPr lang="en-US" altLang="en-US" sz="2000" b="1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en-US" sz="2000" b="1" i="1" u="sng" dirty="0"/>
                  <a:t>hr</a:t>
                </a:r>
                <a:r>
                  <a:rPr lang="en-US" altLang="en-US" sz="2000" b="1" i="1" u="sng" baseline="30000" dirty="0"/>
                  <a:t>2</a:t>
                </a:r>
                <a:r>
                  <a:rPr lang="en-US" altLang="en-US" sz="2000" b="1" i="1" u="sng" dirty="0"/>
                  <a:t>/L)</a:t>
                </a:r>
                <a:endParaRPr lang="en-US" altLang="en-US" sz="2000" b="1" dirty="0"/>
              </a:p>
              <a:p>
                <a:r>
                  <a:rPr lang="en-US" altLang="en-US" sz="2000" dirty="0"/>
                  <a:t>       -</a:t>
                </a:r>
              </a:p>
              <a:p>
                <a:r>
                  <a:rPr lang="en-US" altLang="en-US" sz="2000" dirty="0"/>
                  <a:t>     1.00</a:t>
                </a:r>
              </a:p>
              <a:p>
                <a:r>
                  <a:rPr lang="en-US" altLang="en-US" sz="2000" dirty="0"/>
                  <a:t>     5.39</a:t>
                </a:r>
              </a:p>
              <a:p>
                <a:r>
                  <a:rPr lang="en-US" altLang="en-US" sz="2000" dirty="0"/>
                  <a:t>     6.89</a:t>
                </a:r>
              </a:p>
              <a:p>
                <a:r>
                  <a:rPr lang="en-US" altLang="en-US" sz="2000" dirty="0"/>
                  <a:t>     6.51</a:t>
                </a:r>
              </a:p>
              <a:p>
                <a:r>
                  <a:rPr lang="en-US" altLang="en-US" sz="2000" dirty="0"/>
                  <a:t>     7.52</a:t>
                </a:r>
              </a:p>
              <a:p>
                <a:r>
                  <a:rPr lang="en-US" altLang="en-US" sz="2000" dirty="0"/>
                  <a:t>   </a:t>
                </a:r>
                <a:r>
                  <a:rPr lang="en-US" altLang="en-US" sz="2000" u="sng" dirty="0"/>
                  <a:t>  9.80  </a:t>
                </a:r>
                <a:endParaRPr lang="en-US" altLang="en-US" sz="2000" dirty="0"/>
              </a:p>
              <a:p>
                <a:r>
                  <a:rPr lang="en-US" altLang="en-US" sz="2000" b="1" dirty="0"/>
                  <a:t>    37.11</a:t>
                </a:r>
                <a:endParaRPr lang="en-US" altLang="en-US" sz="2000" b="1" u="sng" dirty="0"/>
              </a:p>
            </p:txBody>
          </p:sp>
        </mc:Choice>
        <mc:Fallback xmlns="">
          <p:sp>
            <p:nvSpPr>
              <p:cNvPr id="86023" name="Text Box 7">
                <a:extLst>
                  <a:ext uri="{FF2B5EF4-FFF2-40B4-BE49-F238E27FC236}">
                    <a16:creationId xmlns:a16="http://schemas.microsoft.com/office/drawing/2014/main" id="{69A0EE2C-9BF0-40E8-8474-32D8297B7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6560" y="1627632"/>
                <a:ext cx="2101857" cy="2862322"/>
              </a:xfrm>
              <a:prstGeom prst="rect">
                <a:avLst/>
              </a:prstGeom>
              <a:blipFill>
                <a:blip r:embed="rId5"/>
                <a:stretch>
                  <a:fillRect l="-2899" t="-1064" r="-2029" b="-276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2">
                <a:extLst>
                  <a:ext uri="{FF2B5EF4-FFF2-40B4-BE49-F238E27FC236}">
                    <a16:creationId xmlns:a16="http://schemas.microsoft.com/office/drawing/2014/main" id="{197B5A9B-3871-4607-9430-5B7B18450D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399" y="4571999"/>
                <a:ext cx="7305974" cy="1727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 b="1" i="1" dirty="0"/>
                  <a:t>Over the time frame 0 – 18 hours, estimates are: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𝐴𝑈𝐶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=10.21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h𝑟</m:t>
                          </m:r>
                        </m:num>
                        <m:den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𝐴𝑈𝑀𝐶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=37.11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𝑚𝑔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h𝑟</m:t>
                              </m:r>
                            </m:e>
                            <m:sup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en-US" sz="2400" i="1" dirty="0"/>
              </a:p>
              <a:p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𝑀𝑅𝑇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𝐴𝑈𝑀𝐶</m:t>
                        </m:r>
                      </m:num>
                      <m:den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𝐴𝑈𝐶</m:t>
                        </m:r>
                      </m:den>
                    </m:f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=3.63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h𝑟</m:t>
                    </m:r>
                  </m:oMath>
                </a14:m>
                <a:endParaRPr lang="en-US" altLang="en-US" sz="2400" i="1" dirty="0"/>
              </a:p>
            </p:txBody>
          </p:sp>
        </mc:Choice>
        <mc:Fallback xmlns="">
          <p:sp>
            <p:nvSpPr>
              <p:cNvPr id="9" name="Text Box 2">
                <a:extLst>
                  <a:ext uri="{FF2B5EF4-FFF2-40B4-BE49-F238E27FC236}">
                    <a16:creationId xmlns:a16="http://schemas.microsoft.com/office/drawing/2014/main" id="{197B5A9B-3871-4607-9430-5B7B18450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399" y="4571999"/>
                <a:ext cx="7305974" cy="1727461"/>
              </a:xfrm>
              <a:prstGeom prst="rect">
                <a:avLst/>
              </a:prstGeom>
              <a:blipFill>
                <a:blip r:embed="rId6"/>
                <a:stretch>
                  <a:fillRect l="-1252" t="-28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">
            <a:extLst>
              <a:ext uri="{FF2B5EF4-FFF2-40B4-BE49-F238E27FC236}">
                <a16:creationId xmlns:a16="http://schemas.microsoft.com/office/drawing/2014/main" id="{FFB27B4B-3C46-4628-B0FB-3DF3ACEC9FD8}"/>
              </a:ext>
            </a:extLst>
          </p:cNvPr>
          <p:cNvSpPr txBox="1">
            <a:spLocks noChangeArrowheads="1"/>
          </p:cNvSpPr>
          <p:nvPr/>
        </p:nvSpPr>
        <p:spPr>
          <a:xfrm>
            <a:off x="452586" y="289721"/>
            <a:ext cx="8229600" cy="11430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sz="4000" dirty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  <p:bldP spid="86020" grpId="0" autoUpdateAnimBg="0"/>
      <p:bldP spid="86021" grpId="0" build="p" autoUpdateAnimBg="0"/>
      <p:bldP spid="86022" grpId="0" autoUpdateAnimBg="0"/>
      <p:bldP spid="8602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A4F492C1-C559-48B9-8BFD-0F40DC15E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2718"/>
            <a:ext cx="7315200" cy="1371600"/>
          </a:xfrm>
        </p:spPr>
        <p:txBody>
          <a:bodyPr/>
          <a:lstStyle/>
          <a:p>
            <a:r>
              <a:rPr lang="en-US" altLang="en-US" sz="4000" dirty="0"/>
              <a:t>Analysis </a:t>
            </a:r>
            <a:r>
              <a:rPr lang="en-US" altLang="en-US" sz="4000"/>
              <a:t>of Pharmacokinetic </a:t>
            </a:r>
            <a:r>
              <a:rPr lang="en-US" altLang="en-US" sz="4000" dirty="0"/>
              <a:t>Data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0A3AC32-BF58-4D59-B162-E4F0847500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315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PK studies collect data from multiple subjects, so there may be interest in both: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PK parameters of each subject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Population- averaged PK parameters across subjects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PK parameters may be correlated with efficacy outcomes; how to assess this?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Two strategies: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Fit separate dose-concentration curves for each patient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Combined analysis of all patients using nonlinear mixed effects model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030B767-D36B-45D3-B0F8-FE079513E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2718"/>
            <a:ext cx="7055380" cy="1400530"/>
          </a:xfrm>
        </p:spPr>
        <p:txBody>
          <a:bodyPr/>
          <a:lstStyle/>
          <a:p>
            <a:r>
              <a:rPr lang="en-US" altLang="en-US" sz="4000" dirty="0"/>
              <a:t>Multi-subject PK Example 1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91C0EF1-ABD1-41FD-A306-A6554DF449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315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Study of treatment for graft-versus-host disease after BMT in 32 patients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Efficacy outcomes: Treatment response at day 28 and 56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Response defined as either complete or partial resolution of symptoms, i.e. overall response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PK parameters were estimated separately for each subject and then compared between responders and non-responders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606F1D9-2629-471C-8E70-BFBE22625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2718"/>
            <a:ext cx="7055380" cy="1400530"/>
          </a:xfrm>
        </p:spPr>
        <p:txBody>
          <a:bodyPr/>
          <a:lstStyle/>
          <a:p>
            <a:r>
              <a:rPr lang="en-US" altLang="en-US" sz="4000" dirty="0"/>
              <a:t>Multi-subject PK Example 1</a:t>
            </a:r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id="{9BFF36C1-FE4D-427E-BEB8-A004B6A139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6"/>
          <a:stretch/>
        </p:blipFill>
        <p:spPr>
          <a:xfrm>
            <a:off x="914400" y="1295400"/>
            <a:ext cx="7055380" cy="45149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612178B-B792-4D54-9635-0DAC8848AB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2718"/>
            <a:ext cx="7055380" cy="1400530"/>
          </a:xfrm>
        </p:spPr>
        <p:txBody>
          <a:bodyPr/>
          <a:lstStyle/>
          <a:p>
            <a:r>
              <a:rPr lang="en-US" altLang="en-US" sz="4000" dirty="0"/>
              <a:t>Pharmacokinetics (PK)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A842575-4D99-4937-971C-C7A04BCFA8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3152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PK: What the body does with the drug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Understanding of concentration in plasma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Concentration in plasma associated with concentration at site of action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Need to understand mechanisms of ADME: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/>
              <a:t>A</a:t>
            </a:r>
            <a:r>
              <a:rPr lang="en-US" altLang="en-US" dirty="0"/>
              <a:t>bsorption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/>
              <a:t>D</a:t>
            </a:r>
            <a:r>
              <a:rPr lang="en-US" altLang="en-US" dirty="0"/>
              <a:t>istribution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/>
              <a:t>M</a:t>
            </a:r>
            <a:r>
              <a:rPr lang="en-US" altLang="en-US" dirty="0"/>
              <a:t>etabolism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/>
              <a:t>E</a:t>
            </a:r>
            <a:r>
              <a:rPr lang="en-US" altLang="en-US" dirty="0"/>
              <a:t>limination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ADME mechanisms impact the kinetics of drug throughout the body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5FFA0DE8-9122-4E72-8EB5-2EE6880A1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2718"/>
            <a:ext cx="7055380" cy="1400530"/>
          </a:xfrm>
        </p:spPr>
        <p:txBody>
          <a:bodyPr/>
          <a:lstStyle/>
          <a:p>
            <a:r>
              <a:rPr lang="en-US" altLang="en-US" sz="4000" dirty="0"/>
              <a:t>Multi-subject PK Example 2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25C21AC0-AE6C-4A73-9074-867F260DBE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315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Estimation of PK parameters in one-compartment model after oral administration of drug theophylline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12 subjects measured over a 25 hour time period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Earlier example analyzed subject 1 alone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5FFA0DE8-9122-4E72-8EB5-2EE6880A13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2718"/>
            <a:ext cx="7055380" cy="1400530"/>
          </a:xfrm>
        </p:spPr>
        <p:txBody>
          <a:bodyPr/>
          <a:lstStyle/>
          <a:p>
            <a:r>
              <a:rPr lang="en-US" altLang="en-US" sz="4000" dirty="0"/>
              <a:t>Nonlinear Mixed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31" name="Rectangle 3">
                <a:extLst>
                  <a:ext uri="{FF2B5EF4-FFF2-40B4-BE49-F238E27FC236}">
                    <a16:creationId xmlns:a16="http://schemas.microsoft.com/office/drawing/2014/main" id="{25C21AC0-AE6C-4A73-9074-867F260DBE4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14400" y="1828800"/>
                <a:ext cx="7315200" cy="4572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Subject-specific effects for model parameters: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𝑘𝑎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𝑘𝑒𝑙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𝑘𝑎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𝑘𝑒𝑙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𝑘𝑒𝑙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</m:sSub>
                    </m:oMath>
                  </m:oMathPara>
                </a14:m>
                <a:endParaRPr lang="en-US" alt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i="1" dirty="0">
                    <a:latin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𝐶𝑙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𝑘𝑎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dirty="0"/>
                  <a:t>             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𝑘𝑒𝑙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 ~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alt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dirty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𝑁𝑜𝑟𝑚𝑎𝑙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73731" name="Rectangle 3">
                <a:extLst>
                  <a:ext uri="{FF2B5EF4-FFF2-40B4-BE49-F238E27FC236}">
                    <a16:creationId xmlns:a16="http://schemas.microsoft.com/office/drawing/2014/main" id="{25C21AC0-AE6C-4A73-9074-867F260DBE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828800"/>
                <a:ext cx="7315200" cy="4572000"/>
              </a:xfrm>
              <a:blipFill>
                <a:blip r:embed="rId3"/>
                <a:stretch>
                  <a:fillRect l="-33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860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5C5E66CC-646E-4BFC-96FE-C7846D8B3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2718"/>
            <a:ext cx="7315200" cy="1400530"/>
          </a:xfrm>
        </p:spPr>
        <p:txBody>
          <a:bodyPr/>
          <a:lstStyle/>
          <a:p>
            <a:r>
              <a:rPr lang="en-US" altLang="en-US" sz="4000" dirty="0"/>
              <a:t>Nonlinear Mixed Model Fitting by SAS PROC NLMIXED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6AC997A-B430-4F9E-8B58-827B33405A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3474720" cy="45720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data a;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input subject time conc dose;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cards;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1 0 0.74 4.02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1 0.25 2.84 4.02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1 0.57 6.57 4.02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1 1.12 10.5 4.02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1 2.02 9.66 4.02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1 3.82 8.58 4.02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1 5.1 8.36 4.02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1 7.03 7.47 4.02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1 9.05 6.89 4.02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1 12.12 5.94 4.02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1 24.37 3.28 4.02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2 0 0 4.4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(other data lines found in SAS online documentation of proc </a:t>
            </a:r>
            <a:r>
              <a:rPr lang="en-US" altLang="en-US" sz="1600" dirty="0" err="1">
                <a:latin typeface="Courier New" panose="02070309020205020404" pitchFamily="49" charset="0"/>
              </a:rPr>
              <a:t>nlmixed</a:t>
            </a:r>
            <a:r>
              <a:rPr lang="en-US" altLang="en-US" sz="1600" dirty="0">
                <a:latin typeface="Courier New" panose="02070309020205020404" pitchFamily="49" charset="0"/>
              </a:rPr>
              <a:t>,  Example 61.1); run;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C3D0E0F5-C9C7-4ABE-81B6-EF569630F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752600"/>
            <a:ext cx="2378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F65C8650-F701-4FBF-9A63-ECA3453D5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120" y="1828799"/>
            <a:ext cx="384048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proc </a:t>
            </a:r>
            <a:r>
              <a:rPr lang="en-US" altLang="en-US" sz="1600" dirty="0" err="1">
                <a:latin typeface="Courier New" panose="02070309020205020404" pitchFamily="49" charset="0"/>
              </a:rPr>
              <a:t>nlmixed</a:t>
            </a:r>
            <a:r>
              <a:rPr lang="en-US" altLang="en-US" sz="1600" dirty="0">
                <a:latin typeface="Courier New" panose="02070309020205020404" pitchFamily="49" charset="0"/>
              </a:rPr>
              <a:t> data=a;</a:t>
            </a:r>
            <a:endParaRPr lang="pt-BR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pt-BR" altLang="en-US" sz="1600" dirty="0">
                <a:latin typeface="Courier New" panose="02070309020205020404" pitchFamily="49" charset="0"/>
              </a:rPr>
              <a:t>  parms beta1=-3.22  </a:t>
            </a:r>
          </a:p>
          <a:p>
            <a:pPr>
              <a:lnSpc>
                <a:spcPct val="90000"/>
              </a:lnSpc>
            </a:pPr>
            <a:r>
              <a:rPr lang="pt-BR" altLang="en-US" sz="1600" dirty="0">
                <a:latin typeface="Courier New" panose="02070309020205020404" pitchFamily="49" charset="0"/>
              </a:rPr>
              <a:t>  beta2=0.47 beta3=-2.45  </a:t>
            </a:r>
          </a:p>
          <a:p>
            <a:pPr>
              <a:lnSpc>
                <a:spcPct val="90000"/>
              </a:lnSpc>
            </a:pPr>
            <a:r>
              <a:rPr lang="pt-BR" altLang="en-US" sz="1600" dirty="0">
                <a:latin typeface="Courier New" panose="02070309020205020404" pitchFamily="49" charset="0"/>
              </a:rPr>
              <a:t>  s2b1=0.03 cb12=0 s2b2=0.4 </a:t>
            </a:r>
          </a:p>
          <a:p>
            <a:pPr>
              <a:lnSpc>
                <a:spcPct val="90000"/>
              </a:lnSpc>
            </a:pPr>
            <a:r>
              <a:rPr lang="pt-BR" altLang="en-US" sz="1600" dirty="0">
                <a:latin typeface="Courier New" panose="02070309020205020404" pitchFamily="49" charset="0"/>
              </a:rPr>
              <a:t>  s2=0.5;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  cl=exp(beta1+b1);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  ka=exp(beta2+b2);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latin typeface="Courier New" panose="02070309020205020404" pitchFamily="49" charset="0"/>
              </a:rPr>
              <a:t>ke</a:t>
            </a:r>
            <a:r>
              <a:rPr lang="en-US" altLang="en-US" sz="1600" dirty="0">
                <a:latin typeface="Courier New" panose="02070309020205020404" pitchFamily="49" charset="0"/>
              </a:rPr>
              <a:t>=exp(beta3);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  </a:t>
            </a:r>
            <a:r>
              <a:rPr lang="en-US" altLang="en-US" sz="1600" dirty="0" err="1">
                <a:latin typeface="Courier New" panose="02070309020205020404" pitchFamily="49" charset="0"/>
              </a:rPr>
              <a:t>pred</a:t>
            </a:r>
            <a:r>
              <a:rPr lang="en-US" altLang="en-US" sz="1600" dirty="0">
                <a:latin typeface="Courier New" panose="02070309020205020404" pitchFamily="49" charset="0"/>
              </a:rPr>
              <a:t>=dose*</a:t>
            </a:r>
            <a:r>
              <a:rPr lang="en-US" altLang="en-US" sz="1600" dirty="0" err="1">
                <a:latin typeface="Courier New" panose="02070309020205020404" pitchFamily="49" charset="0"/>
              </a:rPr>
              <a:t>ke</a:t>
            </a:r>
            <a:r>
              <a:rPr lang="en-US" altLang="en-US" sz="1600" dirty="0">
                <a:latin typeface="Courier New" panose="02070309020205020404" pitchFamily="49" charset="0"/>
              </a:rPr>
              <a:t>*ka*    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  (exp(</a:t>
            </a:r>
            <a:r>
              <a:rPr lang="en-US" altLang="en-US" sz="1600" dirty="0" err="1">
                <a:latin typeface="Courier New" panose="02070309020205020404" pitchFamily="49" charset="0"/>
              </a:rPr>
              <a:t>ke</a:t>
            </a:r>
            <a:r>
              <a:rPr lang="en-US" altLang="en-US" sz="1600" dirty="0">
                <a:latin typeface="Courier New" panose="02070309020205020404" pitchFamily="49" charset="0"/>
              </a:rPr>
              <a:t>*time)-exp(ka*time)) 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  /cl/(ka-</a:t>
            </a:r>
            <a:r>
              <a:rPr lang="en-US" altLang="en-US" sz="1600" dirty="0" err="1">
                <a:latin typeface="Courier New" panose="02070309020205020404" pitchFamily="49" charset="0"/>
              </a:rPr>
              <a:t>ke</a:t>
            </a:r>
            <a:r>
              <a:rPr lang="en-US" altLang="en-US" sz="16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  model </a:t>
            </a:r>
            <a:r>
              <a:rPr lang="en-US" altLang="en-US" sz="1600" dirty="0" err="1">
                <a:latin typeface="Courier New" panose="02070309020205020404" pitchFamily="49" charset="0"/>
              </a:rPr>
              <a:t>conc~normal</a:t>
            </a:r>
            <a:r>
              <a:rPr lang="en-US" altLang="en-US" sz="1600" dirty="0">
                <a:latin typeface="Courier New" panose="02070309020205020404" pitchFamily="49" charset="0"/>
              </a:rPr>
              <a:t>(pred,s2);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  random b1 b2~normal([0,0],  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        [s2b1,cb12,s2b2])   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  subject=subject;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run; </a:t>
            </a:r>
          </a:p>
          <a:p>
            <a:pPr>
              <a:lnSpc>
                <a:spcPct val="90000"/>
              </a:lnSpc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040A8F0-CDB4-4DD4-ABAA-BDA318050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2718"/>
            <a:ext cx="7055380" cy="1400530"/>
          </a:xfrm>
        </p:spPr>
        <p:txBody>
          <a:bodyPr/>
          <a:lstStyle/>
          <a:p>
            <a:r>
              <a:rPr lang="en-US" altLang="en-US" sz="4000" dirty="0"/>
              <a:t>Nonlinear Mixed Model: Results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8E9723F-43E6-49D4-853D-D0DF59B79A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315200" cy="45720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</a:t>
            </a:r>
            <a:r>
              <a:rPr lang="en-US" altLang="en-US" sz="2300" dirty="0">
                <a:latin typeface="Courier New" panose="02070309020205020404" pitchFamily="49" charset="0"/>
              </a:rPr>
              <a:t>Parameter Estimates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                       Standard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Parameter   Estimate      Error     DF   t Value   </a:t>
            </a:r>
            <a:r>
              <a:rPr lang="en-US" altLang="en-US" sz="2300" dirty="0" err="1">
                <a:latin typeface="Courier New" panose="02070309020205020404" pitchFamily="49" charset="0"/>
              </a:rPr>
              <a:t>Pr</a:t>
            </a:r>
            <a:r>
              <a:rPr lang="en-US" altLang="en-US" sz="2300" dirty="0">
                <a:latin typeface="Courier New" panose="02070309020205020404" pitchFamily="49" charset="0"/>
              </a:rPr>
              <a:t> &gt; |t|    Alpha      Lower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endParaRPr lang="en-US" altLang="en-US" sz="2300" dirty="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beta1        -3.2268    0.05950     10    -54.23     &lt;.0001     0.05    -3.3594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beta2         0.4806     0.1989     10      2.42     0.0363     0.05    0.03745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beta3        -2.4592    0.05126     10    -47.97     &lt;.0001     0.05    -2.5734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s2b1         0.02803    0.01221     10      2.30     0.0445     0.05   0.000833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cb12        -0.00127    0.03404     10     -0.04     0.9710     0.05   -0.07712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s2b2          0.4331     0.2005     10      2.16     0.0560     0.05   -0.01353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s2            0.5016    0.06837     10      7.34     &lt;.0001     0.05     0.3493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endParaRPr lang="en-US" altLang="en-US" sz="2300" dirty="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      Parameter Estimates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Parameter      Upper    Gradient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endParaRPr lang="en-US" altLang="en-US" sz="2300" dirty="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beta1        -3.0942    -0.00009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beta2         0.9238    3.645E-7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beta3        -2.3449    0.000039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s2b1         0.05523    -0.00014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cb12         0.07458    -0.00007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s2b2          0.8798    -6.98E-6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en-US" sz="2300" dirty="0">
                <a:latin typeface="Courier New" panose="02070309020205020404" pitchFamily="49" charset="0"/>
              </a:rPr>
              <a:t>s2            0.6540    6.133E-6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en-US" sz="1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>
            <a:extLst>
              <a:ext uri="{FF2B5EF4-FFF2-40B4-BE49-F238E27FC236}">
                <a16:creationId xmlns:a16="http://schemas.microsoft.com/office/drawing/2014/main" id="{09B93D15-302C-49DE-AAB1-BA6B56BAA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altLang="en-US" sz="4000" dirty="0"/>
              <a:t>Fitted curves</a:t>
            </a:r>
          </a:p>
        </p:txBody>
      </p:sp>
      <p:graphicFrame>
        <p:nvGraphicFramePr>
          <p:cNvPr id="75779" name="Object 3">
            <a:extLst>
              <a:ext uri="{FF2B5EF4-FFF2-40B4-BE49-F238E27FC236}">
                <a16:creationId xmlns:a16="http://schemas.microsoft.com/office/drawing/2014/main" id="{EF842CDB-B785-4AA7-993A-7B3B2861323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859446"/>
              </p:ext>
            </p:extLst>
          </p:nvPr>
        </p:nvGraphicFramePr>
        <p:xfrm>
          <a:off x="685800" y="1371600"/>
          <a:ext cx="76581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3" imgW="5486400" imgH="3657600" progId="MtbGraph.Document.15">
                  <p:embed/>
                </p:oleObj>
              </mc:Choice>
              <mc:Fallback>
                <p:oleObj name="Graph" r:id="rId3" imgW="5486400" imgH="3657600" progId="MtbGraph.Document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76581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0551A5D-82BD-4BFE-A3A4-04652C190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2718"/>
            <a:ext cx="7055380" cy="1400530"/>
          </a:xfrm>
        </p:spPr>
        <p:txBody>
          <a:bodyPr/>
          <a:lstStyle/>
          <a:p>
            <a:r>
              <a:rPr lang="en-US" altLang="en-US" sz="4000" dirty="0"/>
              <a:t>Concentration vs. Time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1D3896CC-F594-4900-B533-9BBB5A20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r="12962" b="23334"/>
          <a:stretch>
            <a:fillRect/>
          </a:stretch>
        </p:blipFill>
        <p:spPr bwMode="auto">
          <a:xfrm>
            <a:off x="914400" y="1828800"/>
            <a:ext cx="671443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FC12CF7-FCED-46FB-A0A6-6ADA49827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2718"/>
            <a:ext cx="7055380" cy="1400530"/>
          </a:xfrm>
        </p:spPr>
        <p:txBody>
          <a:bodyPr/>
          <a:lstStyle/>
          <a:p>
            <a:r>
              <a:rPr lang="en-US" altLang="en-US" sz="4000" dirty="0"/>
              <a:t>Optimal Administration of Drugs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Rectangle 3">
                <a:extLst>
                  <a:ext uri="{FF2B5EF4-FFF2-40B4-BE49-F238E27FC236}">
                    <a16:creationId xmlns:a16="http://schemas.microsoft.com/office/drawing/2014/main" id="{10AE5DC5-3C9A-4587-A275-6D8E7E568F4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Assessment of relationship between drug concentration and patient outcomes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Too low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dirty="0"/>
                  <a:t> ineffective treatment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Too high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dirty="0"/>
                  <a:t> toxicity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olidFill>
                      <a:srgbClr val="FFFF00"/>
                    </a:solidFill>
                  </a:rPr>
                  <a:t>Therapeutic window: Targeted concentration range to produce optimal patient outcomes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Want to maximize duration that concentration lies within therapeutic window</a:t>
                </a:r>
              </a:p>
            </p:txBody>
          </p:sp>
        </mc:Choice>
        <mc:Fallback>
          <p:sp>
            <p:nvSpPr>
              <p:cNvPr id="9219" name="Rectangle 3">
                <a:extLst>
                  <a:ext uri="{FF2B5EF4-FFF2-40B4-BE49-F238E27FC236}">
                    <a16:creationId xmlns:a16="http://schemas.microsoft.com/office/drawing/2014/main" id="{10AE5DC5-3C9A-4587-A275-6D8E7E568F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78" t="-1506" r="-1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603F15B-254C-43AC-87F6-4DC64EDD5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2718"/>
            <a:ext cx="7055380" cy="1400530"/>
          </a:xfrm>
        </p:spPr>
        <p:txBody>
          <a:bodyPr/>
          <a:lstStyle/>
          <a:p>
            <a:r>
              <a:rPr lang="en-US" altLang="en-US" sz="4000" dirty="0"/>
              <a:t>Therapeutic Window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2A8EACD5-D586-4C9A-A8D8-37A8C04C5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8" b="28273"/>
          <a:stretch>
            <a:fillRect/>
          </a:stretch>
        </p:blipFill>
        <p:spPr bwMode="auto">
          <a:xfrm>
            <a:off x="914400" y="1828800"/>
            <a:ext cx="7315200" cy="414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FB4B8CB-0C53-4D95-A26B-4BAB0618D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2718"/>
            <a:ext cx="7055380" cy="1400530"/>
          </a:xfrm>
        </p:spPr>
        <p:txBody>
          <a:bodyPr/>
          <a:lstStyle/>
          <a:p>
            <a:r>
              <a:rPr lang="en-US" altLang="en-US" sz="4000" dirty="0"/>
              <a:t>Dosage regimens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33C093B-1F31-41B6-BEB3-0671A4B1AF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3152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What dose/schedule appropriately targets the therapeutic window?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Loading dose: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Used to elevate concentration within window quickly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How much?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Maintenance dose: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Smaller doses used to maintain concentration within window as existing drug is eliminated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What frequency, how much?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Intravenous vs. oral doses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DBA5AAD-B32B-4CFE-B2C8-3FB92350D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2718"/>
            <a:ext cx="7055380" cy="1400530"/>
          </a:xfrm>
        </p:spPr>
        <p:txBody>
          <a:bodyPr/>
          <a:lstStyle/>
          <a:p>
            <a:r>
              <a:rPr lang="en-US" altLang="en-US" sz="4000" dirty="0"/>
              <a:t>Pharmacokinetics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EEF75CB-3C25-49CD-9C46-938C3A05BE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315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PK study design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Collect blood samples to measure concentration as a function of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PK models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Mathematical model for ADME which describe concentration as a function of time/dose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Nonlinear models described by differential equation of changes in concentration over time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Single compartment vs. multi-compartment models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4C33B6C-9178-4FE6-B7A5-B23F12C12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2718"/>
            <a:ext cx="7055380" cy="1400530"/>
          </a:xfrm>
        </p:spPr>
        <p:txBody>
          <a:bodyPr/>
          <a:lstStyle/>
          <a:p>
            <a:r>
              <a:rPr lang="en-US" altLang="en-US" sz="4000" dirty="0"/>
              <a:t>Outcomes of Interest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>
                <a:extLst>
                  <a:ext uri="{FF2B5EF4-FFF2-40B4-BE49-F238E27FC236}">
                    <a16:creationId xmlns:a16="http://schemas.microsoft.com/office/drawing/2014/main" id="{E3A53E9E-0D09-4F97-A14D-DA44EEF8409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14400" y="1828800"/>
                <a:ext cx="7315200" cy="4572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Absorption rate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Elimination rate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Area under the time-concentration curve (AUC)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Peak concentration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en-US" dirty="0"/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Trough concentration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en-US" dirty="0"/>
                  <a:t>): Minimum concentration before next dose administration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Half life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</m:sSub>
                  </m:oMath>
                </a14:m>
                <a:r>
                  <a:rPr lang="en-US" altLang="en-US" dirty="0"/>
                  <a:t>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Correlation between concentration measures and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Toxicity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Efficacy</a:t>
                </a:r>
              </a:p>
            </p:txBody>
          </p:sp>
        </mc:Choice>
        <mc:Fallback xmlns="">
          <p:sp>
            <p:nvSpPr>
              <p:cNvPr id="19459" name="Rectangle 3">
                <a:extLst>
                  <a:ext uri="{FF2B5EF4-FFF2-40B4-BE49-F238E27FC236}">
                    <a16:creationId xmlns:a16="http://schemas.microsoft.com/office/drawing/2014/main" id="{E3A53E9E-0D09-4F97-A14D-DA44EEF840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828800"/>
                <a:ext cx="7315200" cy="4572000"/>
              </a:xfrm>
              <a:blipFill>
                <a:blip r:embed="rId3"/>
                <a:stretch>
                  <a:fillRect l="-33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2108</TotalTime>
  <Words>1948</Words>
  <Application>Microsoft Macintosh PowerPoint</Application>
  <PresentationFormat>On-screen Show (4:3)</PresentationFormat>
  <Paragraphs>387</Paragraphs>
  <Slides>34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Cambria Math</vt:lpstr>
      <vt:lpstr>Century Gothic</vt:lpstr>
      <vt:lpstr>Courier New</vt:lpstr>
      <vt:lpstr>Wingdings 3</vt:lpstr>
      <vt:lpstr>Ion</vt:lpstr>
      <vt:lpstr>Graph</vt:lpstr>
      <vt:lpstr>Pharmacokinetic Studies</vt:lpstr>
      <vt:lpstr>Pharmacokinetic Studies</vt:lpstr>
      <vt:lpstr>Pharmacokinetics (PK)</vt:lpstr>
      <vt:lpstr>Concentration vs. Time</vt:lpstr>
      <vt:lpstr>Optimal Administration of Drugs </vt:lpstr>
      <vt:lpstr>Therapeutic Window</vt:lpstr>
      <vt:lpstr>Dosage regimens</vt:lpstr>
      <vt:lpstr>Pharmacokinetics</vt:lpstr>
      <vt:lpstr>Outcomes of Interest</vt:lpstr>
      <vt:lpstr>Single Compartment Model</vt:lpstr>
      <vt:lpstr>Single Compartment Model: IV Bolus</vt:lpstr>
      <vt:lpstr>Single Compartment Model: IV Bolus</vt:lpstr>
      <vt:lpstr>Model Fitting in SAS</vt:lpstr>
      <vt:lpstr>Fitted Model</vt:lpstr>
      <vt:lpstr>Fitted Model</vt:lpstr>
      <vt:lpstr>Oral Administration</vt:lpstr>
      <vt:lpstr>Oral Administration</vt:lpstr>
      <vt:lpstr>Nonlinear Model Fitting: Example</vt:lpstr>
      <vt:lpstr>Nonlinear Model Fitting by SAS PROC NLMIXED</vt:lpstr>
      <vt:lpstr>Nonlinear Model Fitting: Results</vt:lpstr>
      <vt:lpstr>Fitted model</vt:lpstr>
      <vt:lpstr>Nonlinear Model Fitting</vt:lpstr>
      <vt:lpstr>Multi-compartment Model</vt:lpstr>
      <vt:lpstr>More Complex PK Models</vt:lpstr>
      <vt:lpstr>Non-compartmental Methods</vt:lpstr>
      <vt:lpstr>PowerPoint Presentation</vt:lpstr>
      <vt:lpstr>Analysis of Pharmacokinetic Data</vt:lpstr>
      <vt:lpstr>Multi-subject PK Example 1</vt:lpstr>
      <vt:lpstr>Multi-subject PK Example 1</vt:lpstr>
      <vt:lpstr>Multi-subject PK Example 2</vt:lpstr>
      <vt:lpstr>Nonlinear Mixed Model</vt:lpstr>
      <vt:lpstr>Nonlinear Mixed Model Fitting by SAS PROC NLMIXED</vt:lpstr>
      <vt:lpstr>Nonlinear Mixed Model: Results</vt:lpstr>
      <vt:lpstr>Fitted curves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Pharmacokinetic Studies</dc:title>
  <cp:lastModifiedBy>Gallagher, Ryan J</cp:lastModifiedBy>
  <cp:revision>20</cp:revision>
  <cp:lastPrinted>2022-09-15T16:09:05Z</cp:lastPrinted>
  <dcterms:created xsi:type="dcterms:W3CDTF">2009-09-08T20:00:42Z</dcterms:created>
  <dcterms:modified xsi:type="dcterms:W3CDTF">2022-09-20T16:56:30Z</dcterms:modified>
</cp:coreProperties>
</file>