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3/4/21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3/4/21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ord_Mondeo_MK3_ST220_-_Speedometer_(light).jp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xabay.com/en/cash-finance-financial-green-ideas-129658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437B-F1C3-1D4C-946E-A7AC707F9D1C}"/>
              </a:ext>
            </a:extLst>
          </p:cNvPr>
          <p:cNvSpPr>
            <a:spLocks noGrp="1"/>
          </p:cNvSpPr>
          <p:nvPr>
            <p:ph type="ctrTitle"/>
          </p:nvPr>
        </p:nvSpPr>
        <p:spPr/>
        <p:txBody>
          <a:bodyPr/>
          <a:lstStyle/>
          <a:p>
            <a:r>
              <a:rPr lang="en-MX" dirty="0"/>
              <a:t>Fuel Consumption on Ready-Mix Trucks</a:t>
            </a:r>
          </a:p>
        </p:txBody>
      </p:sp>
      <p:sp>
        <p:nvSpPr>
          <p:cNvPr id="3" name="Subtitle 2">
            <a:extLst>
              <a:ext uri="{FF2B5EF4-FFF2-40B4-BE49-F238E27FC236}">
                <a16:creationId xmlns:a16="http://schemas.microsoft.com/office/drawing/2014/main" id="{6BFE170F-BD6F-6346-998B-FC8F0275FA46}"/>
              </a:ext>
            </a:extLst>
          </p:cNvPr>
          <p:cNvSpPr>
            <a:spLocks noGrp="1"/>
          </p:cNvSpPr>
          <p:nvPr>
            <p:ph type="subTitle" idx="1"/>
          </p:nvPr>
        </p:nvSpPr>
        <p:spPr>
          <a:noFill/>
        </p:spPr>
        <p:txBody>
          <a:bodyPr/>
          <a:lstStyle/>
          <a:p>
            <a:r>
              <a:rPr lang="en-MX" dirty="0"/>
              <a:t>Rodolfo Miguel Gameros Leal</a:t>
            </a:r>
          </a:p>
          <a:p>
            <a:r>
              <a:rPr lang="en-MX" dirty="0"/>
              <a:t>Operational Planning Leader</a:t>
            </a:r>
          </a:p>
          <a:p>
            <a:r>
              <a:rPr lang="en-MX" dirty="0"/>
              <a:t>Cemex</a:t>
            </a:r>
          </a:p>
        </p:txBody>
      </p:sp>
    </p:spTree>
    <p:extLst>
      <p:ext uri="{BB962C8B-B14F-4D97-AF65-F5344CB8AC3E}">
        <p14:creationId xmlns:p14="http://schemas.microsoft.com/office/powerpoint/2010/main" val="22816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E78-354D-7F43-B38F-505C9807DDA0}"/>
              </a:ext>
            </a:extLst>
          </p:cNvPr>
          <p:cNvSpPr>
            <a:spLocks noGrp="1"/>
          </p:cNvSpPr>
          <p:nvPr>
            <p:ph type="title"/>
          </p:nvPr>
        </p:nvSpPr>
        <p:spPr>
          <a:xfrm>
            <a:off x="1141413" y="12700"/>
            <a:ext cx="9905998" cy="1905000"/>
          </a:xfrm>
        </p:spPr>
        <p:txBody>
          <a:bodyPr/>
          <a:lstStyle/>
          <a:p>
            <a:r>
              <a:rPr lang="en-MX" dirty="0"/>
              <a:t>Machine learning</a:t>
            </a:r>
          </a:p>
        </p:txBody>
      </p:sp>
      <p:sp>
        <p:nvSpPr>
          <p:cNvPr id="3" name="Content Placeholder 2">
            <a:extLst>
              <a:ext uri="{FF2B5EF4-FFF2-40B4-BE49-F238E27FC236}">
                <a16:creationId xmlns:a16="http://schemas.microsoft.com/office/drawing/2014/main" id="{603BA554-7326-E348-83E6-4762F517E12E}"/>
              </a:ext>
            </a:extLst>
          </p:cNvPr>
          <p:cNvSpPr>
            <a:spLocks noGrp="1"/>
          </p:cNvSpPr>
          <p:nvPr>
            <p:ph idx="1"/>
          </p:nvPr>
        </p:nvSpPr>
        <p:spPr>
          <a:xfrm>
            <a:off x="1141413" y="1308099"/>
            <a:ext cx="9905998" cy="457201"/>
          </a:xfrm>
        </p:spPr>
        <p:txBody>
          <a:bodyPr/>
          <a:lstStyle/>
          <a:p>
            <a:r>
              <a:rPr lang="en-MX" dirty="0"/>
              <a:t>What about other models? Specifically Random Forest</a:t>
            </a:r>
          </a:p>
        </p:txBody>
      </p:sp>
      <p:pic>
        <p:nvPicPr>
          <p:cNvPr id="7" name="Picture 6">
            <a:extLst>
              <a:ext uri="{FF2B5EF4-FFF2-40B4-BE49-F238E27FC236}">
                <a16:creationId xmlns:a16="http://schemas.microsoft.com/office/drawing/2014/main" id="{DF2B98F8-B1C2-D044-B9E3-778BE9A0F609}"/>
              </a:ext>
            </a:extLst>
          </p:cNvPr>
          <p:cNvPicPr>
            <a:picLocks noChangeAspect="1"/>
          </p:cNvPicPr>
          <p:nvPr/>
        </p:nvPicPr>
        <p:blipFill>
          <a:blip r:embed="rId2"/>
          <a:stretch>
            <a:fillRect/>
          </a:stretch>
        </p:blipFill>
        <p:spPr>
          <a:xfrm>
            <a:off x="1141414" y="1917700"/>
            <a:ext cx="4762502" cy="3175001"/>
          </a:xfrm>
          <a:prstGeom prst="rect">
            <a:avLst/>
          </a:prstGeom>
        </p:spPr>
      </p:pic>
      <p:pic>
        <p:nvPicPr>
          <p:cNvPr id="9" name="Picture 8">
            <a:extLst>
              <a:ext uri="{FF2B5EF4-FFF2-40B4-BE49-F238E27FC236}">
                <a16:creationId xmlns:a16="http://schemas.microsoft.com/office/drawing/2014/main" id="{21B1F791-AB60-C448-BCE4-F8CE4B190FC9}"/>
              </a:ext>
            </a:extLst>
          </p:cNvPr>
          <p:cNvPicPr>
            <a:picLocks noChangeAspect="1"/>
          </p:cNvPicPr>
          <p:nvPr/>
        </p:nvPicPr>
        <p:blipFill>
          <a:blip r:embed="rId3"/>
          <a:stretch>
            <a:fillRect/>
          </a:stretch>
        </p:blipFill>
        <p:spPr>
          <a:xfrm>
            <a:off x="7124700" y="1917700"/>
            <a:ext cx="4394200" cy="4394200"/>
          </a:xfrm>
          <a:prstGeom prst="rect">
            <a:avLst/>
          </a:prstGeom>
        </p:spPr>
      </p:pic>
      <p:sp>
        <p:nvSpPr>
          <p:cNvPr id="8" name="Content Placeholder 2">
            <a:extLst>
              <a:ext uri="{FF2B5EF4-FFF2-40B4-BE49-F238E27FC236}">
                <a16:creationId xmlns:a16="http://schemas.microsoft.com/office/drawing/2014/main" id="{EF62CEAC-07CB-4D4B-A550-A8EAD5E9CCE5}"/>
              </a:ext>
            </a:extLst>
          </p:cNvPr>
          <p:cNvSpPr txBox="1">
            <a:spLocks/>
          </p:cNvSpPr>
          <p:nvPr/>
        </p:nvSpPr>
        <p:spPr>
          <a:xfrm>
            <a:off x="1141413" y="5232400"/>
            <a:ext cx="5823591" cy="116909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Consistent with Linear Regression – Most Relevant feature: Speed</a:t>
            </a:r>
          </a:p>
          <a:p>
            <a:pPr lvl="1"/>
            <a:r>
              <a:rPr lang="en-MX" dirty="0"/>
              <a:t>10 Variables </a:t>
            </a:r>
            <a:r>
              <a:rPr lang="en-MX" dirty="0">
                <a:sym typeface="Wingdings" pitchFamily="2" charset="2"/>
              </a:rPr>
              <a:t></a:t>
            </a:r>
            <a:r>
              <a:rPr lang="en-MX" dirty="0"/>
              <a:t> R2 = 69.30%</a:t>
            </a:r>
          </a:p>
          <a:p>
            <a:pPr lvl="1"/>
            <a:r>
              <a:rPr lang="en-MX" dirty="0"/>
              <a:t>39 Variables </a:t>
            </a:r>
            <a:r>
              <a:rPr lang="en-MX" dirty="0">
                <a:sym typeface="Wingdings" pitchFamily="2" charset="2"/>
              </a:rPr>
              <a:t></a:t>
            </a:r>
            <a:r>
              <a:rPr lang="en-MX" dirty="0"/>
              <a:t> R2 = 73.29%</a:t>
            </a:r>
          </a:p>
        </p:txBody>
      </p:sp>
    </p:spTree>
    <p:extLst>
      <p:ext uri="{BB962C8B-B14F-4D97-AF65-F5344CB8AC3E}">
        <p14:creationId xmlns:p14="http://schemas.microsoft.com/office/powerpoint/2010/main" val="229432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B656-4A93-FD47-88DD-7AF635CEA968}"/>
              </a:ext>
            </a:extLst>
          </p:cNvPr>
          <p:cNvSpPr>
            <a:spLocks noGrp="1"/>
          </p:cNvSpPr>
          <p:nvPr>
            <p:ph type="title"/>
          </p:nvPr>
        </p:nvSpPr>
        <p:spPr/>
        <p:txBody>
          <a:bodyPr/>
          <a:lstStyle/>
          <a:p>
            <a:r>
              <a:rPr lang="en-GB" dirty="0"/>
              <a:t>M</a:t>
            </a:r>
            <a:r>
              <a:rPr lang="en-MX" dirty="0"/>
              <a:t>odel comparison</a:t>
            </a:r>
          </a:p>
        </p:txBody>
      </p:sp>
      <p:sp>
        <p:nvSpPr>
          <p:cNvPr id="3" name="Content Placeholder 2">
            <a:extLst>
              <a:ext uri="{FF2B5EF4-FFF2-40B4-BE49-F238E27FC236}">
                <a16:creationId xmlns:a16="http://schemas.microsoft.com/office/drawing/2014/main" id="{E4F9FD20-0C46-BD4F-BF26-DCDDCA8CF7EB}"/>
              </a:ext>
            </a:extLst>
          </p:cNvPr>
          <p:cNvSpPr>
            <a:spLocks noGrp="1"/>
          </p:cNvSpPr>
          <p:nvPr>
            <p:ph idx="1"/>
          </p:nvPr>
        </p:nvSpPr>
        <p:spPr>
          <a:xfrm>
            <a:off x="1141413" y="2667000"/>
            <a:ext cx="4954587" cy="3072320"/>
          </a:xfrm>
        </p:spPr>
        <p:txBody>
          <a:bodyPr>
            <a:normAutofit lnSpcReduction="10000"/>
          </a:bodyPr>
          <a:lstStyle/>
          <a:p>
            <a:r>
              <a:rPr lang="en-MX" sz="1700" dirty="0"/>
              <a:t>Linear Regression</a:t>
            </a:r>
          </a:p>
          <a:p>
            <a:r>
              <a:rPr lang="en-MX" sz="1700" dirty="0"/>
              <a:t>Pros:	</a:t>
            </a:r>
          </a:p>
          <a:p>
            <a:pPr lvl="1"/>
            <a:r>
              <a:rPr lang="en-MX" sz="1500" dirty="0"/>
              <a:t>Interpretation: y = 0.22*x + 4.75</a:t>
            </a:r>
          </a:p>
          <a:p>
            <a:pPr lvl="2"/>
            <a:r>
              <a:rPr lang="en-MX" sz="1300" dirty="0"/>
              <a:t>X - Average Speed: Data mean 11.63 kph</a:t>
            </a:r>
          </a:p>
          <a:p>
            <a:pPr lvl="2"/>
            <a:r>
              <a:rPr lang="en-GB" sz="1300" dirty="0"/>
              <a:t>Y</a:t>
            </a:r>
            <a:r>
              <a:rPr lang="en-MX" sz="1300" dirty="0"/>
              <a:t> - Liters Per Hour: Data mean 7.31</a:t>
            </a:r>
          </a:p>
          <a:p>
            <a:pPr lvl="1"/>
            <a:r>
              <a:rPr lang="en-MX" sz="1500" dirty="0"/>
              <a:t>Easy and quickly to train       </a:t>
            </a:r>
          </a:p>
          <a:p>
            <a:r>
              <a:rPr lang="en-MX" sz="1700" dirty="0"/>
              <a:t>Cons:</a:t>
            </a:r>
          </a:p>
          <a:p>
            <a:pPr lvl="1"/>
            <a:r>
              <a:rPr lang="en-MX" sz="1500" dirty="0"/>
              <a:t>R2 range from 53.80% to 62.20%</a:t>
            </a:r>
          </a:p>
          <a:p>
            <a:pPr lvl="1"/>
            <a:r>
              <a:rPr lang="en-MX" sz="1500" dirty="0"/>
              <a:t>Not-Flexible: Only explains Linear relations</a:t>
            </a:r>
          </a:p>
        </p:txBody>
      </p:sp>
      <p:sp>
        <p:nvSpPr>
          <p:cNvPr id="4" name="Content Placeholder 2">
            <a:extLst>
              <a:ext uri="{FF2B5EF4-FFF2-40B4-BE49-F238E27FC236}">
                <a16:creationId xmlns:a16="http://schemas.microsoft.com/office/drawing/2014/main" id="{0B72090E-FD81-E243-91D0-3B10D38A41F7}"/>
              </a:ext>
            </a:extLst>
          </p:cNvPr>
          <p:cNvSpPr txBox="1">
            <a:spLocks/>
          </p:cNvSpPr>
          <p:nvPr/>
        </p:nvSpPr>
        <p:spPr>
          <a:xfrm>
            <a:off x="6094412" y="2667000"/>
            <a:ext cx="4954587" cy="307232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Random Forest</a:t>
            </a:r>
          </a:p>
          <a:p>
            <a:r>
              <a:rPr lang="en-MX" dirty="0"/>
              <a:t>Pros:	</a:t>
            </a:r>
          </a:p>
          <a:p>
            <a:pPr lvl="1"/>
            <a:r>
              <a:rPr lang="en-MX" dirty="0"/>
              <a:t>Flexible: Can explains Non-Linear relations</a:t>
            </a:r>
          </a:p>
          <a:p>
            <a:pPr lvl="1"/>
            <a:r>
              <a:rPr lang="en-MX" dirty="0"/>
              <a:t>R2 improves to 73.29%                  (Considering all features)</a:t>
            </a:r>
          </a:p>
          <a:p>
            <a:r>
              <a:rPr lang="en-MX" dirty="0"/>
              <a:t>Cons:</a:t>
            </a:r>
          </a:p>
          <a:p>
            <a:pPr lvl="1"/>
            <a:r>
              <a:rPr lang="en-MX" dirty="0"/>
              <a:t>Computational Expensive</a:t>
            </a:r>
          </a:p>
          <a:p>
            <a:pPr lvl="1"/>
            <a:r>
              <a:rPr lang="en-MX" dirty="0"/>
              <a:t>Not Very easy to Interpret</a:t>
            </a:r>
          </a:p>
          <a:p>
            <a:pPr lvl="2"/>
            <a:r>
              <a:rPr lang="en-MX" dirty="0"/>
              <a:t>Still the most relevant feature is the Speed which clearly has a linear relations with the target variable: liters per hour</a:t>
            </a:r>
          </a:p>
        </p:txBody>
      </p:sp>
    </p:spTree>
    <p:extLst>
      <p:ext uri="{BB962C8B-B14F-4D97-AF65-F5344CB8AC3E}">
        <p14:creationId xmlns:p14="http://schemas.microsoft.com/office/powerpoint/2010/main" val="340855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CE74-5A6A-974B-8D79-79D052E0FA65}"/>
              </a:ext>
            </a:extLst>
          </p:cNvPr>
          <p:cNvSpPr>
            <a:spLocks noGrp="1"/>
          </p:cNvSpPr>
          <p:nvPr>
            <p:ph type="title"/>
          </p:nvPr>
        </p:nvSpPr>
        <p:spPr/>
        <p:txBody>
          <a:bodyPr/>
          <a:lstStyle/>
          <a:p>
            <a:r>
              <a:rPr lang="en-MX" dirty="0"/>
              <a:t>Conclusions and Next Steps</a:t>
            </a:r>
          </a:p>
        </p:txBody>
      </p:sp>
      <p:sp>
        <p:nvSpPr>
          <p:cNvPr id="3" name="Content Placeholder 2">
            <a:extLst>
              <a:ext uri="{FF2B5EF4-FFF2-40B4-BE49-F238E27FC236}">
                <a16:creationId xmlns:a16="http://schemas.microsoft.com/office/drawing/2014/main" id="{146FF50D-90C0-9043-B1F1-08B6C24BD015}"/>
              </a:ext>
            </a:extLst>
          </p:cNvPr>
          <p:cNvSpPr>
            <a:spLocks noGrp="1"/>
          </p:cNvSpPr>
          <p:nvPr>
            <p:ph idx="1"/>
          </p:nvPr>
        </p:nvSpPr>
        <p:spPr/>
        <p:txBody>
          <a:bodyPr>
            <a:normAutofit fontScale="70000" lnSpcReduction="20000"/>
          </a:bodyPr>
          <a:lstStyle/>
          <a:p>
            <a:r>
              <a:rPr lang="en-MX" dirty="0"/>
              <a:t>Most Relevant Feature to explain the fuel consumption: Average Speed of the Ready-Mix Truck along the whole day</a:t>
            </a:r>
          </a:p>
          <a:p>
            <a:r>
              <a:rPr lang="en-MX" dirty="0"/>
              <a:t>+ 1 kph Speed  </a:t>
            </a:r>
            <a:r>
              <a:rPr lang="en-MX" dirty="0">
                <a:sym typeface="Wingdings" pitchFamily="2" charset="2"/>
              </a:rPr>
              <a:t> </a:t>
            </a:r>
            <a:r>
              <a:rPr lang="en-MX" dirty="0"/>
              <a:t>+ 0.22 liters per hour fuel consumption</a:t>
            </a:r>
          </a:p>
          <a:p>
            <a:pPr lvl="1"/>
            <a:r>
              <a:rPr lang="en-MX" dirty="0"/>
              <a:t>Each Ready-Mix truck has its engine on ~10 hrs per day</a:t>
            </a:r>
          </a:p>
          <a:p>
            <a:pPr lvl="1"/>
            <a:r>
              <a:rPr lang="en-MX" dirty="0"/>
              <a:t>Hence the +1 kph </a:t>
            </a:r>
            <a:r>
              <a:rPr lang="en-MX" dirty="0">
                <a:sym typeface="Wingdings" pitchFamily="2" charset="2"/>
              </a:rPr>
              <a:t> </a:t>
            </a:r>
            <a:r>
              <a:rPr lang="en-MX" dirty="0"/>
              <a:t>+ 2.2 extra liters per day</a:t>
            </a:r>
          </a:p>
          <a:p>
            <a:pPr lvl="1"/>
            <a:r>
              <a:rPr lang="en-MX" dirty="0"/>
              <a:t>Each liter costs $20 MXN, so +1 KPH </a:t>
            </a:r>
            <a:r>
              <a:rPr lang="en-MX" dirty="0">
                <a:sym typeface="Wingdings" pitchFamily="2" charset="2"/>
              </a:rPr>
              <a:t> + $44 MXN per truck per day</a:t>
            </a:r>
          </a:p>
          <a:p>
            <a:pPr lvl="1"/>
            <a:r>
              <a:rPr lang="en-MX" dirty="0"/>
              <a:t>On average there are 1,500 trucks on the streets: therefore +1 KPH (On every truck) </a:t>
            </a:r>
            <a:r>
              <a:rPr lang="en-MX" dirty="0">
                <a:sym typeface="Wingdings" pitchFamily="2" charset="2"/>
              </a:rPr>
              <a:t> + $66,000 MXN per day</a:t>
            </a:r>
            <a:endParaRPr lang="en-MX" dirty="0"/>
          </a:p>
          <a:p>
            <a:r>
              <a:rPr lang="en-MX" dirty="0"/>
              <a:t>Very Important to control the avergae driving speed, not only because it saves fuel, but also it will guarantee the safety of our drivers and all the other people on the streets/roads</a:t>
            </a:r>
          </a:p>
          <a:p>
            <a:r>
              <a:rPr lang="en-MX" dirty="0"/>
              <a:t>However we need to be efficient on this trade-off as we would not want to make people work extra hours (Increments engine hours per truck) or hurt the relations with our clients (Avoid impunctual deliveries)</a:t>
            </a:r>
          </a:p>
          <a:p>
            <a:r>
              <a:rPr lang="en-MX" dirty="0"/>
              <a:t>Important to keep track of this data and look for explanations to the outliers and missing data that wass not considered on this analysis</a:t>
            </a:r>
          </a:p>
        </p:txBody>
      </p:sp>
    </p:spTree>
    <p:extLst>
      <p:ext uri="{BB962C8B-B14F-4D97-AF65-F5344CB8AC3E}">
        <p14:creationId xmlns:p14="http://schemas.microsoft.com/office/powerpoint/2010/main" val="288704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89EC-02DD-6F46-A2BA-4C663206E918}"/>
              </a:ext>
            </a:extLst>
          </p:cNvPr>
          <p:cNvSpPr>
            <a:spLocks noGrp="1"/>
          </p:cNvSpPr>
          <p:nvPr>
            <p:ph type="title"/>
          </p:nvPr>
        </p:nvSpPr>
        <p:spPr/>
        <p:txBody>
          <a:bodyPr/>
          <a:lstStyle/>
          <a:p>
            <a:r>
              <a:rPr lang="en-MX" dirty="0"/>
              <a:t>Agenda	</a:t>
            </a:r>
          </a:p>
        </p:txBody>
      </p:sp>
      <p:sp>
        <p:nvSpPr>
          <p:cNvPr id="3" name="Content Placeholder 2">
            <a:extLst>
              <a:ext uri="{FF2B5EF4-FFF2-40B4-BE49-F238E27FC236}">
                <a16:creationId xmlns:a16="http://schemas.microsoft.com/office/drawing/2014/main" id="{8DB1E05E-505E-A343-B641-714D009BD2C8}"/>
              </a:ext>
            </a:extLst>
          </p:cNvPr>
          <p:cNvSpPr>
            <a:spLocks noGrp="1"/>
          </p:cNvSpPr>
          <p:nvPr>
            <p:ph idx="1"/>
          </p:nvPr>
        </p:nvSpPr>
        <p:spPr/>
        <p:txBody>
          <a:bodyPr/>
          <a:lstStyle/>
          <a:p>
            <a:r>
              <a:rPr lang="en-MX" dirty="0"/>
              <a:t>Introduction</a:t>
            </a:r>
          </a:p>
          <a:p>
            <a:r>
              <a:rPr lang="en-MX" dirty="0"/>
              <a:t>Problem Statement</a:t>
            </a:r>
          </a:p>
          <a:p>
            <a:r>
              <a:rPr lang="en-MX" dirty="0"/>
              <a:t>Data Analysis</a:t>
            </a:r>
          </a:p>
          <a:p>
            <a:r>
              <a:rPr lang="en-MX" dirty="0"/>
              <a:t>Machine Learning</a:t>
            </a:r>
          </a:p>
          <a:p>
            <a:r>
              <a:rPr lang="en-MX" dirty="0"/>
              <a:t>Deployment and Next Steps</a:t>
            </a:r>
          </a:p>
          <a:p>
            <a:r>
              <a:rPr lang="en-MX" dirty="0"/>
              <a:t>Conclusions</a:t>
            </a:r>
          </a:p>
        </p:txBody>
      </p:sp>
      <p:pic>
        <p:nvPicPr>
          <p:cNvPr id="5" name="Picture 4">
            <a:extLst>
              <a:ext uri="{FF2B5EF4-FFF2-40B4-BE49-F238E27FC236}">
                <a16:creationId xmlns:a16="http://schemas.microsoft.com/office/drawing/2014/main" id="{F56F2E6E-1859-1B4D-A2B7-E52789F61BCE}"/>
              </a:ext>
            </a:extLst>
          </p:cNvPr>
          <p:cNvPicPr>
            <a:picLocks noChangeAspect="1"/>
          </p:cNvPicPr>
          <p:nvPr/>
        </p:nvPicPr>
        <p:blipFill>
          <a:blip r:embed="rId2"/>
          <a:stretch>
            <a:fillRect/>
          </a:stretch>
        </p:blipFill>
        <p:spPr>
          <a:xfrm>
            <a:off x="7796211" y="3257549"/>
            <a:ext cx="3251200" cy="1943100"/>
          </a:xfrm>
          <a:prstGeom prst="rect">
            <a:avLst/>
          </a:prstGeom>
        </p:spPr>
      </p:pic>
    </p:spTree>
    <p:extLst>
      <p:ext uri="{BB962C8B-B14F-4D97-AF65-F5344CB8AC3E}">
        <p14:creationId xmlns:p14="http://schemas.microsoft.com/office/powerpoint/2010/main" val="37497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1843-8488-3649-BC5A-8B5AC21D71AF}"/>
              </a:ext>
            </a:extLst>
          </p:cNvPr>
          <p:cNvSpPr>
            <a:spLocks noGrp="1"/>
          </p:cNvSpPr>
          <p:nvPr>
            <p:ph type="title"/>
          </p:nvPr>
        </p:nvSpPr>
        <p:spPr/>
        <p:txBody>
          <a:bodyPr/>
          <a:lstStyle/>
          <a:p>
            <a:r>
              <a:rPr lang="en-MX" dirty="0"/>
              <a:t>Introduction</a:t>
            </a:r>
          </a:p>
        </p:txBody>
      </p:sp>
      <p:sp>
        <p:nvSpPr>
          <p:cNvPr id="3" name="Content Placeholder 2">
            <a:extLst>
              <a:ext uri="{FF2B5EF4-FFF2-40B4-BE49-F238E27FC236}">
                <a16:creationId xmlns:a16="http://schemas.microsoft.com/office/drawing/2014/main" id="{9F75DCE7-EA29-EB4F-B111-06609008D357}"/>
              </a:ext>
            </a:extLst>
          </p:cNvPr>
          <p:cNvSpPr>
            <a:spLocks noGrp="1"/>
          </p:cNvSpPr>
          <p:nvPr>
            <p:ph idx="1"/>
          </p:nvPr>
        </p:nvSpPr>
        <p:spPr>
          <a:xfrm>
            <a:off x="849584" y="2676727"/>
            <a:ext cx="5370598" cy="3124201"/>
          </a:xfrm>
        </p:spPr>
        <p:txBody>
          <a:bodyPr/>
          <a:lstStyle/>
          <a:p>
            <a:r>
              <a:rPr lang="en-MX" dirty="0"/>
              <a:t>About Me:</a:t>
            </a:r>
          </a:p>
          <a:p>
            <a:pPr lvl="1"/>
            <a:r>
              <a:rPr lang="en-MX" dirty="0"/>
              <a:t>Applied Mathematician - ITAM</a:t>
            </a:r>
          </a:p>
          <a:p>
            <a:pPr lvl="1"/>
            <a:r>
              <a:rPr lang="en-MX" dirty="0"/>
              <a:t>MSc and PhD in Mathematics and Statistics - the University of Warwick</a:t>
            </a:r>
          </a:p>
          <a:p>
            <a:pPr lvl="1"/>
            <a:r>
              <a:rPr lang="en-MX" dirty="0"/>
              <a:t>Working at Cemex for 2 Years</a:t>
            </a:r>
          </a:p>
        </p:txBody>
      </p:sp>
      <p:sp>
        <p:nvSpPr>
          <p:cNvPr id="4" name="Content Placeholder 2">
            <a:extLst>
              <a:ext uri="{FF2B5EF4-FFF2-40B4-BE49-F238E27FC236}">
                <a16:creationId xmlns:a16="http://schemas.microsoft.com/office/drawing/2014/main" id="{D2182FDE-B80A-FA40-8B82-25D3B8C8CE62}"/>
              </a:ext>
            </a:extLst>
          </p:cNvPr>
          <p:cNvSpPr txBox="1">
            <a:spLocks/>
          </p:cNvSpPr>
          <p:nvPr/>
        </p:nvSpPr>
        <p:spPr>
          <a:xfrm>
            <a:off x="6289546" y="2514773"/>
            <a:ext cx="53705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A</a:t>
            </a:r>
            <a:r>
              <a:rPr lang="en-MX" dirty="0"/>
              <a:t>bout the project:</a:t>
            </a:r>
          </a:p>
          <a:p>
            <a:pPr lvl="1"/>
            <a:r>
              <a:rPr lang="en-MX" dirty="0"/>
              <a:t>Mathematical Idea: Find the most relevant factors that affects the fuel consumption in the ready-mix trucks</a:t>
            </a:r>
          </a:p>
          <a:p>
            <a:pPr lvl="2"/>
            <a:r>
              <a:rPr lang="en-MX" dirty="0"/>
              <a:t>Fuel Consumption measured as Liters per Hour consume by the truck</a:t>
            </a:r>
          </a:p>
        </p:txBody>
      </p:sp>
      <p:pic>
        <p:nvPicPr>
          <p:cNvPr id="6" name="Picture 5">
            <a:extLst>
              <a:ext uri="{FF2B5EF4-FFF2-40B4-BE49-F238E27FC236}">
                <a16:creationId xmlns:a16="http://schemas.microsoft.com/office/drawing/2014/main" id="{C4B54B43-C808-894C-9F32-C72F9ECAA4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78480" y="290383"/>
            <a:ext cx="1143000" cy="1143000"/>
          </a:xfrm>
          <a:prstGeom prst="rect">
            <a:avLst/>
          </a:prstGeom>
        </p:spPr>
      </p:pic>
      <p:pic>
        <p:nvPicPr>
          <p:cNvPr id="9" name="Picture 8">
            <a:extLst>
              <a:ext uri="{FF2B5EF4-FFF2-40B4-BE49-F238E27FC236}">
                <a16:creationId xmlns:a16="http://schemas.microsoft.com/office/drawing/2014/main" id="{6D5DCC2E-648F-C24C-86B2-01FA2EF2658B}"/>
              </a:ext>
            </a:extLst>
          </p:cNvPr>
          <p:cNvPicPr>
            <a:picLocks noChangeAspect="1"/>
          </p:cNvPicPr>
          <p:nvPr/>
        </p:nvPicPr>
        <p:blipFill>
          <a:blip r:embed="rId4"/>
          <a:stretch>
            <a:fillRect/>
          </a:stretch>
        </p:blipFill>
        <p:spPr>
          <a:xfrm>
            <a:off x="6978481" y="1585782"/>
            <a:ext cx="1143000" cy="914400"/>
          </a:xfrm>
          <a:prstGeom prst="rect">
            <a:avLst/>
          </a:prstGeom>
        </p:spPr>
      </p:pic>
      <p:pic>
        <p:nvPicPr>
          <p:cNvPr id="15" name="Picture 14">
            <a:extLst>
              <a:ext uri="{FF2B5EF4-FFF2-40B4-BE49-F238E27FC236}">
                <a16:creationId xmlns:a16="http://schemas.microsoft.com/office/drawing/2014/main" id="{D38D02AB-CD6C-5240-A8CD-11007CC915B8}"/>
              </a:ext>
            </a:extLst>
          </p:cNvPr>
          <p:cNvPicPr>
            <a:picLocks noChangeAspect="1"/>
          </p:cNvPicPr>
          <p:nvPr/>
        </p:nvPicPr>
        <p:blipFill>
          <a:blip r:embed="rId5"/>
          <a:stretch>
            <a:fillRect/>
          </a:stretch>
        </p:blipFill>
        <p:spPr>
          <a:xfrm>
            <a:off x="9828211" y="976182"/>
            <a:ext cx="1219200" cy="1219200"/>
          </a:xfrm>
          <a:prstGeom prst="rect">
            <a:avLst/>
          </a:prstGeom>
        </p:spPr>
      </p:pic>
      <p:cxnSp>
        <p:nvCxnSpPr>
          <p:cNvPr id="17" name="Straight Arrow Connector 16">
            <a:extLst>
              <a:ext uri="{FF2B5EF4-FFF2-40B4-BE49-F238E27FC236}">
                <a16:creationId xmlns:a16="http://schemas.microsoft.com/office/drawing/2014/main" id="{79469633-DD93-A748-91C0-B3D2DD6A081C}"/>
              </a:ext>
            </a:extLst>
          </p:cNvPr>
          <p:cNvCxnSpPr>
            <a:cxnSpLocks/>
            <a:stCxn id="6" idx="3"/>
          </p:cNvCxnSpPr>
          <p:nvPr/>
        </p:nvCxnSpPr>
        <p:spPr>
          <a:xfrm>
            <a:off x="8121480" y="861883"/>
            <a:ext cx="1706731" cy="585918"/>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FA90174B-4D98-264E-957B-22B5B5093119}"/>
              </a:ext>
            </a:extLst>
          </p:cNvPr>
          <p:cNvCxnSpPr>
            <a:cxnSpLocks/>
            <a:stCxn id="9" idx="3"/>
          </p:cNvCxnSpPr>
          <p:nvPr/>
        </p:nvCxnSpPr>
        <p:spPr>
          <a:xfrm flipV="1">
            <a:off x="8121481" y="1700081"/>
            <a:ext cx="1706730" cy="342901"/>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21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026-63FB-E446-A39B-7E6338124BA4}"/>
              </a:ext>
            </a:extLst>
          </p:cNvPr>
          <p:cNvSpPr>
            <a:spLocks noGrp="1"/>
          </p:cNvSpPr>
          <p:nvPr>
            <p:ph type="title"/>
          </p:nvPr>
        </p:nvSpPr>
        <p:spPr/>
        <p:txBody>
          <a:bodyPr/>
          <a:lstStyle/>
          <a:p>
            <a:r>
              <a:rPr lang="en-GB" dirty="0"/>
              <a:t>P</a:t>
            </a:r>
            <a:r>
              <a:rPr lang="en-MX" dirty="0"/>
              <a:t>roblem Statement</a:t>
            </a:r>
          </a:p>
        </p:txBody>
      </p:sp>
      <p:sp>
        <p:nvSpPr>
          <p:cNvPr id="3" name="Content Placeholder 2">
            <a:extLst>
              <a:ext uri="{FF2B5EF4-FFF2-40B4-BE49-F238E27FC236}">
                <a16:creationId xmlns:a16="http://schemas.microsoft.com/office/drawing/2014/main" id="{1C51914D-E039-D845-83DF-4B8F10016ED9}"/>
              </a:ext>
            </a:extLst>
          </p:cNvPr>
          <p:cNvSpPr>
            <a:spLocks noGrp="1"/>
          </p:cNvSpPr>
          <p:nvPr>
            <p:ph idx="1"/>
          </p:nvPr>
        </p:nvSpPr>
        <p:spPr>
          <a:xfrm>
            <a:off x="1141413" y="2613460"/>
            <a:ext cx="9905998" cy="3461952"/>
          </a:xfrm>
        </p:spPr>
        <p:txBody>
          <a:bodyPr>
            <a:normAutofit fontScale="92500" lnSpcReduction="10000"/>
          </a:bodyPr>
          <a:lstStyle/>
          <a:p>
            <a:r>
              <a:rPr lang="en-MX" dirty="0"/>
              <a:t>The Diesel represents one of the main insumptions in our company:</a:t>
            </a:r>
          </a:p>
          <a:p>
            <a:pPr lvl="1"/>
            <a:r>
              <a:rPr lang="en-MX" dirty="0"/>
              <a:t>Cemex has around 2,400 ready-mix trucks</a:t>
            </a:r>
          </a:p>
          <a:p>
            <a:pPr lvl="2"/>
            <a:r>
              <a:rPr lang="en-GB" dirty="0"/>
              <a:t>E</a:t>
            </a:r>
            <a:r>
              <a:rPr lang="en-MX" dirty="0"/>
              <a:t>ach day around mexico 1,500 trucks are on the streets</a:t>
            </a:r>
          </a:p>
          <a:p>
            <a:pPr lvl="2"/>
            <a:r>
              <a:rPr lang="en-GB" dirty="0"/>
              <a:t>D</a:t>
            </a:r>
            <a:r>
              <a:rPr lang="en-MX" dirty="0"/>
              <a:t>iesel tanks = 400 liters </a:t>
            </a:r>
            <a:r>
              <a:rPr lang="en-MX" dirty="0">
                <a:sym typeface="Wingdings" pitchFamily="2" charset="2"/>
              </a:rPr>
              <a:t></a:t>
            </a:r>
            <a:r>
              <a:rPr lang="en-MX" dirty="0"/>
              <a:t> ~ 300,000 Diesel Liters on the roads                                          (Considering full medium tank in Average per truck)</a:t>
            </a:r>
          </a:p>
          <a:p>
            <a:pPr lvl="2"/>
            <a:r>
              <a:rPr lang="en-MX" dirty="0"/>
              <a:t>$20 MXN per Liter </a:t>
            </a:r>
            <a:r>
              <a:rPr lang="en-MX" dirty="0">
                <a:sym typeface="Wingdings" pitchFamily="2" charset="2"/>
              </a:rPr>
              <a:t></a:t>
            </a:r>
            <a:r>
              <a:rPr lang="en-MX" dirty="0"/>
              <a:t> $6’000,000 MXN are on the roads every day in diesel form</a:t>
            </a:r>
          </a:p>
          <a:p>
            <a:endParaRPr lang="en-MX" dirty="0"/>
          </a:p>
          <a:p>
            <a:r>
              <a:rPr lang="en-MX" dirty="0"/>
              <a:t>The Fuel Consumption changes according the local conditions</a:t>
            </a:r>
          </a:p>
          <a:p>
            <a:pPr lvl="1"/>
            <a:r>
              <a:rPr lang="en-GB" dirty="0"/>
              <a:t>T</a:t>
            </a:r>
            <a:r>
              <a:rPr lang="en-MX" dirty="0"/>
              <a:t>aking that into  account when is the Fuel Consumption too high?</a:t>
            </a:r>
          </a:p>
          <a:p>
            <a:pPr lvl="2"/>
            <a:r>
              <a:rPr lang="en-MX" dirty="0"/>
              <a:t>Is there anything that can be done to improve it</a:t>
            </a:r>
          </a:p>
          <a:p>
            <a:pPr lvl="3"/>
            <a:endParaRPr lang="en-MX" dirty="0"/>
          </a:p>
        </p:txBody>
      </p:sp>
      <p:pic>
        <p:nvPicPr>
          <p:cNvPr id="5" name="Picture 4">
            <a:extLst>
              <a:ext uri="{FF2B5EF4-FFF2-40B4-BE49-F238E27FC236}">
                <a16:creationId xmlns:a16="http://schemas.microsoft.com/office/drawing/2014/main" id="{02FA4778-0277-D244-A77E-5F03FB37A68F}"/>
              </a:ext>
            </a:extLst>
          </p:cNvPr>
          <p:cNvPicPr>
            <a:picLocks noChangeAspect="1"/>
          </p:cNvPicPr>
          <p:nvPr/>
        </p:nvPicPr>
        <p:blipFill>
          <a:blip r:embed="rId2"/>
          <a:stretch>
            <a:fillRect/>
          </a:stretch>
        </p:blipFill>
        <p:spPr>
          <a:xfrm>
            <a:off x="5762366" y="430427"/>
            <a:ext cx="1905000" cy="1905000"/>
          </a:xfrm>
          <a:prstGeom prst="rect">
            <a:avLst/>
          </a:prstGeom>
        </p:spPr>
      </p:pic>
      <p:sp>
        <p:nvSpPr>
          <p:cNvPr id="6" name="Right Arrow 5">
            <a:extLst>
              <a:ext uri="{FF2B5EF4-FFF2-40B4-BE49-F238E27FC236}">
                <a16:creationId xmlns:a16="http://schemas.microsoft.com/office/drawing/2014/main" id="{49DBF241-FD2C-3A42-A8B3-094EDDEBD83B}"/>
              </a:ext>
            </a:extLst>
          </p:cNvPr>
          <p:cNvSpPr/>
          <p:nvPr/>
        </p:nvSpPr>
        <p:spPr>
          <a:xfrm>
            <a:off x="8001000" y="1079671"/>
            <a:ext cx="1155356" cy="606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 name="Picture 9">
            <a:extLst>
              <a:ext uri="{FF2B5EF4-FFF2-40B4-BE49-F238E27FC236}">
                <a16:creationId xmlns:a16="http://schemas.microsoft.com/office/drawing/2014/main" id="{45A85300-EBC0-2843-A0E2-E6314D7364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2048" y="794951"/>
            <a:ext cx="2172456" cy="1534297"/>
          </a:xfrm>
          <a:prstGeom prst="rect">
            <a:avLst/>
          </a:prstGeom>
        </p:spPr>
      </p:pic>
    </p:spTree>
    <p:extLst>
      <p:ext uri="{BB962C8B-B14F-4D97-AF65-F5344CB8AC3E}">
        <p14:creationId xmlns:p14="http://schemas.microsoft.com/office/powerpoint/2010/main" val="331516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1011-5B63-3841-9C43-B4EFBFCA0D6B}"/>
              </a:ext>
            </a:extLst>
          </p:cNvPr>
          <p:cNvSpPr>
            <a:spLocks noGrp="1"/>
          </p:cNvSpPr>
          <p:nvPr>
            <p:ph type="title"/>
          </p:nvPr>
        </p:nvSpPr>
        <p:spPr/>
        <p:txBody>
          <a:bodyPr/>
          <a:lstStyle/>
          <a:p>
            <a:r>
              <a:rPr lang="en-GB" dirty="0"/>
              <a:t>D</a:t>
            </a:r>
            <a:r>
              <a:rPr lang="en-MX" dirty="0"/>
              <a:t>ata analysis</a:t>
            </a:r>
          </a:p>
        </p:txBody>
      </p:sp>
      <p:sp>
        <p:nvSpPr>
          <p:cNvPr id="3" name="Content Placeholder 2">
            <a:extLst>
              <a:ext uri="{FF2B5EF4-FFF2-40B4-BE49-F238E27FC236}">
                <a16:creationId xmlns:a16="http://schemas.microsoft.com/office/drawing/2014/main" id="{A6085812-135B-6C4D-8B46-EA1B3F282122}"/>
              </a:ext>
            </a:extLst>
          </p:cNvPr>
          <p:cNvSpPr>
            <a:spLocks noGrp="1"/>
          </p:cNvSpPr>
          <p:nvPr>
            <p:ph idx="1"/>
          </p:nvPr>
        </p:nvSpPr>
        <p:spPr>
          <a:xfrm>
            <a:off x="1141413" y="2373549"/>
            <a:ext cx="9905998" cy="3874851"/>
          </a:xfrm>
        </p:spPr>
        <p:txBody>
          <a:bodyPr>
            <a:normAutofit lnSpcReduction="10000"/>
          </a:bodyPr>
          <a:lstStyle/>
          <a:p>
            <a:r>
              <a:rPr lang="en-MX" dirty="0"/>
              <a:t>Data characteristics</a:t>
            </a:r>
          </a:p>
          <a:p>
            <a:pPr lvl="1"/>
            <a:r>
              <a:rPr lang="en-MX" dirty="0"/>
              <a:t>Daily entries from a complete year (2020). Each entry represents one truck on that day together with ~25 different features:</a:t>
            </a:r>
          </a:p>
          <a:p>
            <a:pPr lvl="2"/>
            <a:r>
              <a:rPr lang="en-GB" dirty="0"/>
              <a:t>M</a:t>
            </a:r>
            <a:r>
              <a:rPr lang="en-MX" dirty="0"/>
              <a:t>anufacturer</a:t>
            </a:r>
          </a:p>
          <a:p>
            <a:pPr lvl="2"/>
            <a:r>
              <a:rPr lang="en-GB" dirty="0"/>
              <a:t>Year model</a:t>
            </a:r>
          </a:p>
          <a:p>
            <a:pPr lvl="2"/>
            <a:r>
              <a:rPr lang="en-GB" dirty="0"/>
              <a:t>A</a:t>
            </a:r>
            <a:r>
              <a:rPr lang="en-MX" dirty="0"/>
              <a:t>verage speed</a:t>
            </a:r>
          </a:p>
          <a:p>
            <a:pPr lvl="2"/>
            <a:r>
              <a:rPr lang="en-MX" dirty="0"/>
              <a:t>mileage</a:t>
            </a:r>
          </a:p>
          <a:p>
            <a:pPr lvl="2"/>
            <a:r>
              <a:rPr lang="en-GB" dirty="0"/>
              <a:t>I</a:t>
            </a:r>
            <a:r>
              <a:rPr lang="en-MX" dirty="0"/>
              <a:t>dle time</a:t>
            </a:r>
          </a:p>
          <a:p>
            <a:pPr lvl="2"/>
            <a:r>
              <a:rPr lang="en-MX" dirty="0"/>
              <a:t>Volume of Ready-Mix Transported</a:t>
            </a:r>
          </a:p>
          <a:p>
            <a:pPr lvl="2"/>
            <a:r>
              <a:rPr lang="en-GB" dirty="0"/>
              <a:t>A</a:t>
            </a:r>
            <a:r>
              <a:rPr lang="en-MX" dirty="0"/>
              <a:t>mount of different mechanical/Safety events (~15 variables):</a:t>
            </a:r>
          </a:p>
          <a:p>
            <a:pPr lvl="3"/>
            <a:r>
              <a:rPr lang="es-ES" dirty="0" err="1"/>
              <a:t>Overspeeding</a:t>
            </a:r>
            <a:r>
              <a:rPr lang="es-ES" dirty="0"/>
              <a:t>, High/</a:t>
            </a:r>
            <a:r>
              <a:rPr lang="es-ES" dirty="0" err="1"/>
              <a:t>Low</a:t>
            </a:r>
            <a:r>
              <a:rPr lang="es-ES" dirty="0"/>
              <a:t> RPM, </a:t>
            </a:r>
            <a:r>
              <a:rPr lang="es-ES" dirty="0" err="1"/>
              <a:t>accelerations</a:t>
            </a:r>
            <a:r>
              <a:rPr lang="es-ES" dirty="0"/>
              <a:t>, </a:t>
            </a:r>
            <a:r>
              <a:rPr lang="es-ES" dirty="0" err="1"/>
              <a:t>brakes</a:t>
            </a:r>
            <a:r>
              <a:rPr lang="es-ES" dirty="0"/>
              <a:t>, </a:t>
            </a:r>
            <a:r>
              <a:rPr lang="es-ES" dirty="0" err="1"/>
              <a:t>etc</a:t>
            </a:r>
            <a:endParaRPr lang="en-MX" dirty="0"/>
          </a:p>
        </p:txBody>
      </p:sp>
    </p:spTree>
    <p:extLst>
      <p:ext uri="{BB962C8B-B14F-4D97-AF65-F5344CB8AC3E}">
        <p14:creationId xmlns:p14="http://schemas.microsoft.com/office/powerpoint/2010/main" val="415970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9E58-4869-CD4B-BBD4-1EF5C593BE33}"/>
              </a:ext>
            </a:extLst>
          </p:cNvPr>
          <p:cNvSpPr>
            <a:spLocks noGrp="1"/>
          </p:cNvSpPr>
          <p:nvPr>
            <p:ph type="title"/>
          </p:nvPr>
        </p:nvSpPr>
        <p:spPr/>
        <p:txBody>
          <a:bodyPr/>
          <a:lstStyle/>
          <a:p>
            <a:r>
              <a:rPr lang="en-GB" dirty="0"/>
              <a:t>D</a:t>
            </a:r>
            <a:r>
              <a:rPr lang="en-MX" dirty="0"/>
              <a:t>ata cleaning</a:t>
            </a:r>
          </a:p>
        </p:txBody>
      </p:sp>
      <p:sp>
        <p:nvSpPr>
          <p:cNvPr id="3" name="Content Placeholder 2">
            <a:extLst>
              <a:ext uri="{FF2B5EF4-FFF2-40B4-BE49-F238E27FC236}">
                <a16:creationId xmlns:a16="http://schemas.microsoft.com/office/drawing/2014/main" id="{F3A30E4D-5175-DA42-8692-5575B64D5FCD}"/>
              </a:ext>
            </a:extLst>
          </p:cNvPr>
          <p:cNvSpPr>
            <a:spLocks noGrp="1"/>
          </p:cNvSpPr>
          <p:nvPr>
            <p:ph idx="1"/>
          </p:nvPr>
        </p:nvSpPr>
        <p:spPr>
          <a:xfrm>
            <a:off x="1141413" y="2666999"/>
            <a:ext cx="3653009" cy="3124201"/>
          </a:xfrm>
        </p:spPr>
        <p:txBody>
          <a:bodyPr/>
          <a:lstStyle/>
          <a:p>
            <a:r>
              <a:rPr lang="en-MX" dirty="0"/>
              <a:t>There were some outliers and missing data, therefore some entries needed to be removed. In the end, from a total of 445,300 entries we ended up analysing 417,300 (~7% loss data)</a:t>
            </a:r>
          </a:p>
        </p:txBody>
      </p:sp>
      <p:pic>
        <p:nvPicPr>
          <p:cNvPr id="5" name="Picture 4">
            <a:extLst>
              <a:ext uri="{FF2B5EF4-FFF2-40B4-BE49-F238E27FC236}">
                <a16:creationId xmlns:a16="http://schemas.microsoft.com/office/drawing/2014/main" id="{E744F49B-69AC-9F4B-897D-052EA236AF82}"/>
              </a:ext>
            </a:extLst>
          </p:cNvPr>
          <p:cNvPicPr>
            <a:picLocks noChangeAspect="1"/>
          </p:cNvPicPr>
          <p:nvPr/>
        </p:nvPicPr>
        <p:blipFill>
          <a:blip r:embed="rId2"/>
          <a:stretch>
            <a:fillRect/>
          </a:stretch>
        </p:blipFill>
        <p:spPr>
          <a:xfrm>
            <a:off x="7397580" y="3783227"/>
            <a:ext cx="3697760" cy="2465173"/>
          </a:xfrm>
          <a:prstGeom prst="rect">
            <a:avLst/>
          </a:prstGeom>
        </p:spPr>
      </p:pic>
      <p:sp>
        <p:nvSpPr>
          <p:cNvPr id="8" name="Down Arrow 7">
            <a:extLst>
              <a:ext uri="{FF2B5EF4-FFF2-40B4-BE49-F238E27FC236}">
                <a16:creationId xmlns:a16="http://schemas.microsoft.com/office/drawing/2014/main" id="{EEB08DC0-6CAA-534C-86C8-BD5912EC30D2}"/>
              </a:ext>
            </a:extLst>
          </p:cNvPr>
          <p:cNvSpPr/>
          <p:nvPr/>
        </p:nvSpPr>
        <p:spPr>
          <a:xfrm>
            <a:off x="8866935" y="2966400"/>
            <a:ext cx="707941" cy="630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9" name="TextBox 8">
            <a:extLst>
              <a:ext uri="{FF2B5EF4-FFF2-40B4-BE49-F238E27FC236}">
                <a16:creationId xmlns:a16="http://schemas.microsoft.com/office/drawing/2014/main" id="{C9FA6398-A588-B048-84D7-2E65D2140B22}"/>
              </a:ext>
            </a:extLst>
          </p:cNvPr>
          <p:cNvSpPr txBox="1"/>
          <p:nvPr/>
        </p:nvSpPr>
        <p:spPr>
          <a:xfrm>
            <a:off x="9737125" y="3059668"/>
            <a:ext cx="2051222" cy="323165"/>
          </a:xfrm>
          <a:prstGeom prst="rect">
            <a:avLst/>
          </a:prstGeom>
          <a:noFill/>
        </p:spPr>
        <p:txBody>
          <a:bodyPr wrap="square" rtlCol="0">
            <a:spAutoFit/>
          </a:bodyPr>
          <a:lstStyle/>
          <a:p>
            <a:r>
              <a:rPr lang="en-MX" sz="1500" dirty="0"/>
              <a:t>Data Cleaning</a:t>
            </a:r>
          </a:p>
        </p:txBody>
      </p:sp>
      <p:pic>
        <p:nvPicPr>
          <p:cNvPr id="11" name="Picture 10">
            <a:extLst>
              <a:ext uri="{FF2B5EF4-FFF2-40B4-BE49-F238E27FC236}">
                <a16:creationId xmlns:a16="http://schemas.microsoft.com/office/drawing/2014/main" id="{336BA963-2126-2040-AA36-0E1841795227}"/>
              </a:ext>
            </a:extLst>
          </p:cNvPr>
          <p:cNvPicPr>
            <a:picLocks noChangeAspect="1"/>
          </p:cNvPicPr>
          <p:nvPr/>
        </p:nvPicPr>
        <p:blipFill>
          <a:blip r:embed="rId3"/>
          <a:stretch>
            <a:fillRect/>
          </a:stretch>
        </p:blipFill>
        <p:spPr>
          <a:xfrm>
            <a:off x="7425897" y="292100"/>
            <a:ext cx="3697760" cy="2465173"/>
          </a:xfrm>
          <a:prstGeom prst="rect">
            <a:avLst/>
          </a:prstGeom>
        </p:spPr>
      </p:pic>
    </p:spTree>
    <p:extLst>
      <p:ext uri="{BB962C8B-B14F-4D97-AF65-F5344CB8AC3E}">
        <p14:creationId xmlns:p14="http://schemas.microsoft.com/office/powerpoint/2010/main" val="285522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06014-EAF4-B740-ADB2-CDCD67380A8D}"/>
              </a:ext>
            </a:extLst>
          </p:cNvPr>
          <p:cNvPicPr>
            <a:picLocks noGrp="1" noChangeAspect="1"/>
          </p:cNvPicPr>
          <p:nvPr>
            <p:ph idx="1"/>
          </p:nvPr>
        </p:nvPicPr>
        <p:blipFill>
          <a:blip r:embed="rId2"/>
          <a:stretch>
            <a:fillRect/>
          </a:stretch>
        </p:blipFill>
        <p:spPr>
          <a:xfrm>
            <a:off x="5428297" y="364919"/>
            <a:ext cx="6128162" cy="6128162"/>
          </a:xfrm>
        </p:spPr>
      </p:pic>
      <p:sp>
        <p:nvSpPr>
          <p:cNvPr id="8" name="Rectangle 7">
            <a:extLst>
              <a:ext uri="{FF2B5EF4-FFF2-40B4-BE49-F238E27FC236}">
                <a16:creationId xmlns:a16="http://schemas.microsoft.com/office/drawing/2014/main" id="{0C7DE42E-9B78-A54D-B843-673DE3E09466}"/>
              </a:ext>
            </a:extLst>
          </p:cNvPr>
          <p:cNvSpPr/>
          <p:nvPr/>
        </p:nvSpPr>
        <p:spPr>
          <a:xfrm>
            <a:off x="5428297" y="3677055"/>
            <a:ext cx="6128162" cy="505839"/>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MX"/>
          </a:p>
        </p:txBody>
      </p:sp>
      <p:sp>
        <p:nvSpPr>
          <p:cNvPr id="6" name="Title 1">
            <a:extLst>
              <a:ext uri="{FF2B5EF4-FFF2-40B4-BE49-F238E27FC236}">
                <a16:creationId xmlns:a16="http://schemas.microsoft.com/office/drawing/2014/main" id="{20BE8E3B-8E1C-1D4A-9DA9-226607203F8B}"/>
              </a:ext>
            </a:extLst>
          </p:cNvPr>
          <p:cNvSpPr>
            <a:spLocks noGrp="1"/>
          </p:cNvSpPr>
          <p:nvPr>
            <p:ph type="title"/>
          </p:nvPr>
        </p:nvSpPr>
        <p:spPr>
          <a:xfrm>
            <a:off x="859311" y="483136"/>
            <a:ext cx="4432536" cy="2337881"/>
          </a:xfrm>
        </p:spPr>
        <p:txBody>
          <a:bodyPr/>
          <a:lstStyle/>
          <a:p>
            <a:r>
              <a:rPr lang="es-ES" dirty="0" err="1"/>
              <a:t>Correlations</a:t>
            </a:r>
            <a:r>
              <a:rPr lang="es-ES" dirty="0"/>
              <a:t> </a:t>
            </a:r>
            <a:r>
              <a:rPr lang="es-ES" dirty="0" err="1"/>
              <a:t>coefficients</a:t>
            </a:r>
            <a:r>
              <a:rPr lang="es-ES" dirty="0"/>
              <a:t> </a:t>
            </a:r>
            <a:r>
              <a:rPr lang="es-ES" dirty="0" err="1"/>
              <a:t>between</a:t>
            </a:r>
            <a:r>
              <a:rPr lang="es-ES" dirty="0"/>
              <a:t> variables</a:t>
            </a:r>
            <a:endParaRPr lang="en-MX" dirty="0"/>
          </a:p>
        </p:txBody>
      </p:sp>
      <p:sp>
        <p:nvSpPr>
          <p:cNvPr id="9" name="Content Placeholder 2">
            <a:extLst>
              <a:ext uri="{FF2B5EF4-FFF2-40B4-BE49-F238E27FC236}">
                <a16:creationId xmlns:a16="http://schemas.microsoft.com/office/drawing/2014/main" id="{F9165167-471E-3A40-A414-C1DFE284F211}"/>
              </a:ext>
            </a:extLst>
          </p:cNvPr>
          <p:cNvSpPr txBox="1">
            <a:spLocks/>
          </p:cNvSpPr>
          <p:nvPr/>
        </p:nvSpPr>
        <p:spPr>
          <a:xfrm>
            <a:off x="859312" y="2890736"/>
            <a:ext cx="3954566" cy="312420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Linear Regression Model:</a:t>
            </a:r>
          </a:p>
          <a:p>
            <a:pPr lvl="1"/>
            <a:r>
              <a:rPr lang="en-MX" dirty="0"/>
              <a:t>Simple regression using the feature with highest correlation against the target</a:t>
            </a:r>
          </a:p>
          <a:p>
            <a:pPr lvl="1"/>
            <a:r>
              <a:rPr lang="en-GB" dirty="0"/>
              <a:t>M</a:t>
            </a:r>
            <a:r>
              <a:rPr lang="en-MX" dirty="0"/>
              <a:t>ultiple regression:</a:t>
            </a:r>
          </a:p>
          <a:p>
            <a:pPr lvl="2"/>
            <a:r>
              <a:rPr lang="en-GB" dirty="0"/>
              <a:t>A</a:t>
            </a:r>
            <a:r>
              <a:rPr lang="en-MX" dirty="0"/>
              <a:t>void multicolinearity</a:t>
            </a:r>
          </a:p>
          <a:p>
            <a:pPr lvl="3"/>
            <a:r>
              <a:rPr lang="en-GB" dirty="0"/>
              <a:t>Only keep</a:t>
            </a:r>
            <a:r>
              <a:rPr lang="en-MX" dirty="0"/>
              <a:t> mileage or speed</a:t>
            </a:r>
          </a:p>
          <a:p>
            <a:pPr lvl="3"/>
            <a:r>
              <a:rPr lang="es-ES" dirty="0" err="1"/>
              <a:t>Only</a:t>
            </a:r>
            <a:r>
              <a:rPr lang="es-ES" dirty="0"/>
              <a:t> </a:t>
            </a:r>
            <a:r>
              <a:rPr lang="es-ES" dirty="0" err="1"/>
              <a:t>keep</a:t>
            </a:r>
            <a:r>
              <a:rPr lang="en-MX" dirty="0"/>
              <a:t> trips or volume or idle time</a:t>
            </a:r>
          </a:p>
        </p:txBody>
      </p:sp>
    </p:spTree>
    <p:extLst>
      <p:ext uri="{BB962C8B-B14F-4D97-AF65-F5344CB8AC3E}">
        <p14:creationId xmlns:p14="http://schemas.microsoft.com/office/powerpoint/2010/main" val="371583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8A3B-1674-9B4B-9D71-3A8570A905BD}"/>
              </a:ext>
            </a:extLst>
          </p:cNvPr>
          <p:cNvSpPr>
            <a:spLocks noGrp="1"/>
          </p:cNvSpPr>
          <p:nvPr>
            <p:ph type="title"/>
          </p:nvPr>
        </p:nvSpPr>
        <p:spPr>
          <a:xfrm>
            <a:off x="1141413" y="385857"/>
            <a:ext cx="9905998" cy="1905000"/>
          </a:xfrm>
        </p:spPr>
        <p:txBody>
          <a:bodyPr/>
          <a:lstStyle/>
          <a:p>
            <a:r>
              <a:rPr lang="en-MX" dirty="0"/>
              <a:t>Simple Linear Regression:</a:t>
            </a:r>
            <a:br>
              <a:rPr lang="en-MX" dirty="0"/>
            </a:br>
            <a:r>
              <a:rPr lang="en-MX" dirty="0"/>
              <a:t>							Speed or mileage?</a:t>
            </a:r>
          </a:p>
        </p:txBody>
      </p:sp>
      <p:pic>
        <p:nvPicPr>
          <p:cNvPr id="5" name="Content Placeholder 4">
            <a:extLst>
              <a:ext uri="{FF2B5EF4-FFF2-40B4-BE49-F238E27FC236}">
                <a16:creationId xmlns:a16="http://schemas.microsoft.com/office/drawing/2014/main" id="{DA37F7D2-EE6A-1743-B2C9-C7803DE8207C}"/>
              </a:ext>
            </a:extLst>
          </p:cNvPr>
          <p:cNvPicPr>
            <a:picLocks noGrp="1" noChangeAspect="1"/>
          </p:cNvPicPr>
          <p:nvPr>
            <p:ph idx="1"/>
          </p:nvPr>
        </p:nvPicPr>
        <p:blipFill>
          <a:blip r:embed="rId2"/>
          <a:stretch>
            <a:fillRect/>
          </a:stretch>
        </p:blipFill>
        <p:spPr>
          <a:xfrm>
            <a:off x="896312" y="2148016"/>
            <a:ext cx="4489672" cy="3124200"/>
          </a:xfrm>
        </p:spPr>
      </p:pic>
      <p:pic>
        <p:nvPicPr>
          <p:cNvPr id="7" name="Picture 6">
            <a:extLst>
              <a:ext uri="{FF2B5EF4-FFF2-40B4-BE49-F238E27FC236}">
                <a16:creationId xmlns:a16="http://schemas.microsoft.com/office/drawing/2014/main" id="{37492C88-8B97-8743-90F4-5C91AC11DEB8}"/>
              </a:ext>
            </a:extLst>
          </p:cNvPr>
          <p:cNvPicPr>
            <a:picLocks noChangeAspect="1"/>
          </p:cNvPicPr>
          <p:nvPr/>
        </p:nvPicPr>
        <p:blipFill>
          <a:blip r:embed="rId3"/>
          <a:stretch>
            <a:fillRect/>
          </a:stretch>
        </p:blipFill>
        <p:spPr>
          <a:xfrm>
            <a:off x="6907900" y="2148016"/>
            <a:ext cx="4489672" cy="3124200"/>
          </a:xfrm>
          <a:prstGeom prst="rect">
            <a:avLst/>
          </a:prstGeom>
        </p:spPr>
      </p:pic>
      <p:sp>
        <p:nvSpPr>
          <p:cNvPr id="8" name="TextBox 7">
            <a:extLst>
              <a:ext uri="{FF2B5EF4-FFF2-40B4-BE49-F238E27FC236}">
                <a16:creationId xmlns:a16="http://schemas.microsoft.com/office/drawing/2014/main" id="{4D43FCA8-3B10-4641-9DCE-7522B9536C92}"/>
              </a:ext>
            </a:extLst>
          </p:cNvPr>
          <p:cNvSpPr txBox="1"/>
          <p:nvPr/>
        </p:nvSpPr>
        <p:spPr>
          <a:xfrm>
            <a:off x="2352203" y="5486399"/>
            <a:ext cx="1577889" cy="369332"/>
          </a:xfrm>
          <a:prstGeom prst="rect">
            <a:avLst/>
          </a:prstGeom>
          <a:noFill/>
        </p:spPr>
        <p:txBody>
          <a:bodyPr wrap="square" rtlCol="0">
            <a:spAutoFit/>
          </a:bodyPr>
          <a:lstStyle/>
          <a:p>
            <a:r>
              <a:rPr lang="en-MX" dirty="0"/>
              <a:t>R2 =  53.80%</a:t>
            </a:r>
          </a:p>
        </p:txBody>
      </p:sp>
      <p:sp>
        <p:nvSpPr>
          <p:cNvPr id="9" name="TextBox 8">
            <a:extLst>
              <a:ext uri="{FF2B5EF4-FFF2-40B4-BE49-F238E27FC236}">
                <a16:creationId xmlns:a16="http://schemas.microsoft.com/office/drawing/2014/main" id="{CFC9A43F-676C-F640-83C7-25F60CAE6C5D}"/>
              </a:ext>
            </a:extLst>
          </p:cNvPr>
          <p:cNvSpPr txBox="1"/>
          <p:nvPr/>
        </p:nvSpPr>
        <p:spPr>
          <a:xfrm>
            <a:off x="8363791" y="5486399"/>
            <a:ext cx="1577889" cy="369332"/>
          </a:xfrm>
          <a:prstGeom prst="rect">
            <a:avLst/>
          </a:prstGeom>
          <a:noFill/>
        </p:spPr>
        <p:txBody>
          <a:bodyPr wrap="square" rtlCol="0">
            <a:spAutoFit/>
          </a:bodyPr>
          <a:lstStyle/>
          <a:p>
            <a:r>
              <a:rPr lang="en-MX" dirty="0"/>
              <a:t>R2 =  38.20%</a:t>
            </a:r>
          </a:p>
        </p:txBody>
      </p:sp>
      <p:pic>
        <p:nvPicPr>
          <p:cNvPr id="11" name="Picture 10">
            <a:extLst>
              <a:ext uri="{FF2B5EF4-FFF2-40B4-BE49-F238E27FC236}">
                <a16:creationId xmlns:a16="http://schemas.microsoft.com/office/drawing/2014/main" id="{326CA659-95A6-254B-8777-DC06C36D30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57065" y="5409167"/>
            <a:ext cx="629639" cy="584201"/>
          </a:xfrm>
          <a:prstGeom prst="rect">
            <a:avLst/>
          </a:prstGeom>
        </p:spPr>
      </p:pic>
    </p:spTree>
    <p:extLst>
      <p:ext uri="{BB962C8B-B14F-4D97-AF65-F5344CB8AC3E}">
        <p14:creationId xmlns:p14="http://schemas.microsoft.com/office/powerpoint/2010/main" val="2837048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5BB-F114-D143-AF59-4FF8BB0B82C7}"/>
              </a:ext>
            </a:extLst>
          </p:cNvPr>
          <p:cNvSpPr>
            <a:spLocks noGrp="1"/>
          </p:cNvSpPr>
          <p:nvPr>
            <p:ph type="title"/>
          </p:nvPr>
        </p:nvSpPr>
        <p:spPr>
          <a:xfrm>
            <a:off x="1141413" y="0"/>
            <a:ext cx="9905998" cy="1905000"/>
          </a:xfrm>
        </p:spPr>
        <p:txBody>
          <a:bodyPr/>
          <a:lstStyle/>
          <a:p>
            <a:r>
              <a:rPr lang="en-MX" dirty="0"/>
              <a:t>Multiple linear regression</a:t>
            </a:r>
          </a:p>
        </p:txBody>
      </p:sp>
      <p:sp>
        <p:nvSpPr>
          <p:cNvPr id="3" name="Content Placeholder 2">
            <a:extLst>
              <a:ext uri="{FF2B5EF4-FFF2-40B4-BE49-F238E27FC236}">
                <a16:creationId xmlns:a16="http://schemas.microsoft.com/office/drawing/2014/main" id="{0F26AE3C-4150-F149-AEC2-476583BAAF04}"/>
              </a:ext>
            </a:extLst>
          </p:cNvPr>
          <p:cNvSpPr>
            <a:spLocks noGrp="1"/>
          </p:cNvSpPr>
          <p:nvPr>
            <p:ph idx="1"/>
          </p:nvPr>
        </p:nvSpPr>
        <p:spPr>
          <a:xfrm>
            <a:off x="1141413" y="1422399"/>
            <a:ext cx="9905998" cy="431801"/>
          </a:xfrm>
        </p:spPr>
        <p:txBody>
          <a:bodyPr/>
          <a:lstStyle/>
          <a:p>
            <a:r>
              <a:rPr lang="en-MX" dirty="0"/>
              <a:t>Should we add more features to the linear model?</a:t>
            </a:r>
          </a:p>
        </p:txBody>
      </p:sp>
      <p:pic>
        <p:nvPicPr>
          <p:cNvPr id="5" name="Picture 4">
            <a:extLst>
              <a:ext uri="{FF2B5EF4-FFF2-40B4-BE49-F238E27FC236}">
                <a16:creationId xmlns:a16="http://schemas.microsoft.com/office/drawing/2014/main" id="{E34E5281-DB37-7D40-8601-EC90BBB59F75}"/>
              </a:ext>
            </a:extLst>
          </p:cNvPr>
          <p:cNvPicPr>
            <a:picLocks noChangeAspect="1"/>
          </p:cNvPicPr>
          <p:nvPr/>
        </p:nvPicPr>
        <p:blipFill>
          <a:blip r:embed="rId2"/>
          <a:stretch>
            <a:fillRect/>
          </a:stretch>
        </p:blipFill>
        <p:spPr>
          <a:xfrm>
            <a:off x="3875003" y="1991672"/>
            <a:ext cx="4441994" cy="2961329"/>
          </a:xfrm>
          <a:prstGeom prst="rect">
            <a:avLst/>
          </a:prstGeom>
        </p:spPr>
      </p:pic>
      <p:sp>
        <p:nvSpPr>
          <p:cNvPr id="6" name="Content Placeholder 2">
            <a:extLst>
              <a:ext uri="{FF2B5EF4-FFF2-40B4-BE49-F238E27FC236}">
                <a16:creationId xmlns:a16="http://schemas.microsoft.com/office/drawing/2014/main" id="{F30AB404-8E31-5C4F-B0FB-FD7F9B2B6FC0}"/>
              </a:ext>
            </a:extLst>
          </p:cNvPr>
          <p:cNvSpPr txBox="1">
            <a:spLocks/>
          </p:cNvSpPr>
          <p:nvPr/>
        </p:nvSpPr>
        <p:spPr>
          <a:xfrm>
            <a:off x="1141413" y="5037512"/>
            <a:ext cx="9905998" cy="123190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Probably not:</a:t>
            </a:r>
          </a:p>
          <a:p>
            <a:pPr lvl="1"/>
            <a:r>
              <a:rPr lang="en-MX" dirty="0"/>
              <a:t>1 Variable </a:t>
            </a:r>
            <a:r>
              <a:rPr lang="en-MX" dirty="0">
                <a:sym typeface="Wingdings" pitchFamily="2" charset="2"/>
              </a:rPr>
              <a:t></a:t>
            </a:r>
            <a:r>
              <a:rPr lang="en-MX" dirty="0"/>
              <a:t> R2 = 53.80%</a:t>
            </a:r>
          </a:p>
          <a:p>
            <a:pPr lvl="1"/>
            <a:r>
              <a:rPr lang="en-MX" dirty="0"/>
              <a:t>10 Variables </a:t>
            </a:r>
            <a:r>
              <a:rPr lang="en-MX" dirty="0">
                <a:sym typeface="Wingdings" pitchFamily="2" charset="2"/>
              </a:rPr>
              <a:t></a:t>
            </a:r>
            <a:r>
              <a:rPr lang="en-MX" dirty="0"/>
              <a:t> R2 = 58.99%</a:t>
            </a:r>
          </a:p>
          <a:p>
            <a:pPr lvl="1"/>
            <a:r>
              <a:rPr lang="en-MX" dirty="0"/>
              <a:t>39 Variables </a:t>
            </a:r>
            <a:r>
              <a:rPr lang="en-MX" dirty="0">
                <a:sym typeface="Wingdings" pitchFamily="2" charset="2"/>
              </a:rPr>
              <a:t></a:t>
            </a:r>
            <a:r>
              <a:rPr lang="en-MX" dirty="0"/>
              <a:t> R2 = 62.20%</a:t>
            </a:r>
          </a:p>
        </p:txBody>
      </p:sp>
    </p:spTree>
    <p:extLst>
      <p:ext uri="{BB962C8B-B14F-4D97-AF65-F5344CB8AC3E}">
        <p14:creationId xmlns:p14="http://schemas.microsoft.com/office/powerpoint/2010/main" val="447438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{5FCFC8BE-6FA0-A342-84EF-0684B279EC18}tf10001063</Template>
  <TotalTime>1070</TotalTime>
  <Words>747</Words>
  <Application>Microsoft Macintosh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Fuel Consumption on Ready-Mix Trucks</vt:lpstr>
      <vt:lpstr>Agenda </vt:lpstr>
      <vt:lpstr>Introduction</vt:lpstr>
      <vt:lpstr>Problem Statement</vt:lpstr>
      <vt:lpstr>Data analysis</vt:lpstr>
      <vt:lpstr>Data cleaning</vt:lpstr>
      <vt:lpstr>Correlations coefficients between variables</vt:lpstr>
      <vt:lpstr>Simple Linear Regression:        Speed or mileage?</vt:lpstr>
      <vt:lpstr>Multiple linear regression</vt:lpstr>
      <vt:lpstr>Machine learning</vt:lpstr>
      <vt:lpstr>Model comparison</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on Ready-Mix Trucks</dc:title>
  <dc:creator>Rodolfo Gameros</dc:creator>
  <cp:lastModifiedBy>Rodolfo Gameros</cp:lastModifiedBy>
  <cp:revision>7</cp:revision>
  <dcterms:created xsi:type="dcterms:W3CDTF">2021-03-03T04:57:09Z</dcterms:created>
  <dcterms:modified xsi:type="dcterms:W3CDTF">2021-03-04T15:20:41Z</dcterms:modified>
</cp:coreProperties>
</file>