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0" r:id="rId6"/>
    <p:sldId id="261" r:id="rId7"/>
    <p:sldId id="263" r:id="rId8"/>
    <p:sldId id="264" r:id="rId9"/>
    <p:sldId id="265" r:id="rId10"/>
    <p:sldId id="266"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3/8/21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3/8/21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ord_Mondeo_MK3_ST220_-_Speedometer_(light).jpg"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ixabay.com/en/cash-finance-financial-green-ideas-12965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pixabay.com/vectors/tick-mark-ok-perfect-check-done-305245/"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437B-F1C3-1D4C-946E-A7AC707F9D1C}"/>
              </a:ext>
            </a:extLst>
          </p:cNvPr>
          <p:cNvSpPr>
            <a:spLocks noGrp="1"/>
          </p:cNvSpPr>
          <p:nvPr>
            <p:ph type="ctrTitle"/>
          </p:nvPr>
        </p:nvSpPr>
        <p:spPr/>
        <p:txBody>
          <a:bodyPr/>
          <a:lstStyle/>
          <a:p>
            <a:r>
              <a:rPr lang="en-MX" dirty="0"/>
              <a:t>Fuel Consumption on Ready-Mix Trucks</a:t>
            </a:r>
          </a:p>
        </p:txBody>
      </p:sp>
      <p:sp>
        <p:nvSpPr>
          <p:cNvPr id="3" name="Subtitle 2">
            <a:extLst>
              <a:ext uri="{FF2B5EF4-FFF2-40B4-BE49-F238E27FC236}">
                <a16:creationId xmlns:a16="http://schemas.microsoft.com/office/drawing/2014/main" id="{6BFE170F-BD6F-6346-998B-FC8F0275FA46}"/>
              </a:ext>
            </a:extLst>
          </p:cNvPr>
          <p:cNvSpPr>
            <a:spLocks noGrp="1"/>
          </p:cNvSpPr>
          <p:nvPr>
            <p:ph type="subTitle" idx="1"/>
          </p:nvPr>
        </p:nvSpPr>
        <p:spPr>
          <a:noFill/>
        </p:spPr>
        <p:txBody>
          <a:bodyPr/>
          <a:lstStyle/>
          <a:p>
            <a:r>
              <a:rPr lang="en-MX" dirty="0"/>
              <a:t>Rodolfo Miguel Gameros Leal</a:t>
            </a:r>
          </a:p>
          <a:p>
            <a:r>
              <a:rPr lang="en-MX" dirty="0"/>
              <a:t>Operational Planning Lead</a:t>
            </a:r>
          </a:p>
          <a:p>
            <a:r>
              <a:rPr lang="en-MX" dirty="0"/>
              <a:t>Cemex</a:t>
            </a:r>
          </a:p>
        </p:txBody>
      </p:sp>
    </p:spTree>
    <p:extLst>
      <p:ext uri="{BB962C8B-B14F-4D97-AF65-F5344CB8AC3E}">
        <p14:creationId xmlns:p14="http://schemas.microsoft.com/office/powerpoint/2010/main" val="22816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656-4A93-FD47-88DD-7AF635CEA968}"/>
              </a:ext>
            </a:extLst>
          </p:cNvPr>
          <p:cNvSpPr>
            <a:spLocks noGrp="1"/>
          </p:cNvSpPr>
          <p:nvPr>
            <p:ph type="title"/>
          </p:nvPr>
        </p:nvSpPr>
        <p:spPr/>
        <p:txBody>
          <a:bodyPr/>
          <a:lstStyle/>
          <a:p>
            <a:r>
              <a:rPr lang="en-GB" dirty="0"/>
              <a:t>M</a:t>
            </a:r>
            <a:r>
              <a:rPr lang="en-MX" dirty="0"/>
              <a:t>odel comparison</a:t>
            </a:r>
          </a:p>
        </p:txBody>
      </p:sp>
      <p:sp>
        <p:nvSpPr>
          <p:cNvPr id="3" name="Content Placeholder 2">
            <a:extLst>
              <a:ext uri="{FF2B5EF4-FFF2-40B4-BE49-F238E27FC236}">
                <a16:creationId xmlns:a16="http://schemas.microsoft.com/office/drawing/2014/main" id="{E4F9FD20-0C46-BD4F-BF26-DCDDCA8CF7EB}"/>
              </a:ext>
            </a:extLst>
          </p:cNvPr>
          <p:cNvSpPr>
            <a:spLocks noGrp="1"/>
          </p:cNvSpPr>
          <p:nvPr>
            <p:ph idx="1"/>
          </p:nvPr>
        </p:nvSpPr>
        <p:spPr>
          <a:xfrm>
            <a:off x="1141413" y="2667000"/>
            <a:ext cx="4954587" cy="3072320"/>
          </a:xfrm>
        </p:spPr>
        <p:txBody>
          <a:bodyPr>
            <a:normAutofit lnSpcReduction="10000"/>
          </a:bodyPr>
          <a:lstStyle/>
          <a:p>
            <a:pPr marL="0" indent="0">
              <a:buNone/>
            </a:pPr>
            <a:r>
              <a:rPr lang="en-MX" sz="1900" u="sng" dirty="0"/>
              <a:t>Linear Regression</a:t>
            </a:r>
          </a:p>
          <a:p>
            <a:r>
              <a:rPr lang="en-MX" sz="1700" dirty="0"/>
              <a:t>Pros:	</a:t>
            </a:r>
          </a:p>
          <a:p>
            <a:pPr lvl="1"/>
            <a:r>
              <a:rPr lang="en-MX" sz="1500" dirty="0"/>
              <a:t>Interpretation: y  =  0.22 * x  +  4.75</a:t>
            </a:r>
          </a:p>
          <a:p>
            <a:pPr lvl="2"/>
            <a:r>
              <a:rPr lang="en-GB" sz="1300" dirty="0"/>
              <a:t>Y</a:t>
            </a:r>
            <a:r>
              <a:rPr lang="en-MX" sz="1300" dirty="0"/>
              <a:t> - Liters Per Hour: Data mean 7.31</a:t>
            </a:r>
          </a:p>
          <a:p>
            <a:pPr lvl="2"/>
            <a:r>
              <a:rPr lang="en-MX" sz="1300" dirty="0"/>
              <a:t>X - Average Speed: Data mean 11.63 kph</a:t>
            </a:r>
          </a:p>
          <a:p>
            <a:pPr lvl="1"/>
            <a:r>
              <a:rPr lang="en-MX" sz="1500" dirty="0"/>
              <a:t>Easy and quickly to train       </a:t>
            </a:r>
          </a:p>
          <a:p>
            <a:r>
              <a:rPr lang="en-MX" sz="1700" dirty="0"/>
              <a:t>Cons:</a:t>
            </a:r>
          </a:p>
          <a:p>
            <a:pPr lvl="1"/>
            <a:r>
              <a:rPr lang="en-MX" sz="1500" dirty="0"/>
              <a:t>R</a:t>
            </a:r>
            <a:r>
              <a:rPr lang="en-MX" sz="1500" baseline="30000" dirty="0"/>
              <a:t>2</a:t>
            </a:r>
            <a:r>
              <a:rPr lang="en-MX" sz="1500" dirty="0"/>
              <a:t> range from 53.80% to 62.20%</a:t>
            </a:r>
          </a:p>
          <a:p>
            <a:pPr lvl="1"/>
            <a:r>
              <a:rPr lang="en-MX" sz="1500" dirty="0"/>
              <a:t>Not-Flexible: Only explains Linear relations</a:t>
            </a:r>
          </a:p>
        </p:txBody>
      </p:sp>
      <p:sp>
        <p:nvSpPr>
          <p:cNvPr id="4" name="Content Placeholder 2">
            <a:extLst>
              <a:ext uri="{FF2B5EF4-FFF2-40B4-BE49-F238E27FC236}">
                <a16:creationId xmlns:a16="http://schemas.microsoft.com/office/drawing/2014/main" id="{0B72090E-FD81-E243-91D0-3B10D38A41F7}"/>
              </a:ext>
            </a:extLst>
          </p:cNvPr>
          <p:cNvSpPr txBox="1">
            <a:spLocks/>
          </p:cNvSpPr>
          <p:nvPr/>
        </p:nvSpPr>
        <p:spPr>
          <a:xfrm>
            <a:off x="6094412" y="2667000"/>
            <a:ext cx="4954587" cy="307232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MX" sz="2200" u="sng" dirty="0"/>
              <a:t>Random Forest</a:t>
            </a:r>
          </a:p>
          <a:p>
            <a:r>
              <a:rPr lang="en-MX" dirty="0"/>
              <a:t>Pros:	</a:t>
            </a:r>
          </a:p>
          <a:p>
            <a:pPr lvl="1"/>
            <a:r>
              <a:rPr lang="en-MX" dirty="0"/>
              <a:t>Flexible: Can explains Non-Linear relations</a:t>
            </a:r>
          </a:p>
          <a:p>
            <a:pPr lvl="1"/>
            <a:r>
              <a:rPr lang="en-MX" dirty="0"/>
              <a:t>R</a:t>
            </a:r>
            <a:r>
              <a:rPr lang="en-MX" baseline="30000" dirty="0"/>
              <a:t>2</a:t>
            </a:r>
            <a:r>
              <a:rPr lang="en-MX" dirty="0"/>
              <a:t> improves to 73.29%                   (Considering all features)</a:t>
            </a:r>
          </a:p>
          <a:p>
            <a:r>
              <a:rPr lang="en-MX" dirty="0"/>
              <a:t>Cons:</a:t>
            </a:r>
          </a:p>
          <a:p>
            <a:pPr lvl="1"/>
            <a:r>
              <a:rPr lang="en-MX" dirty="0"/>
              <a:t>Computational Expensive</a:t>
            </a:r>
          </a:p>
          <a:p>
            <a:pPr lvl="1"/>
            <a:r>
              <a:rPr lang="en-MX" dirty="0"/>
              <a:t>Not Very easy to Interpret</a:t>
            </a:r>
          </a:p>
          <a:p>
            <a:pPr lvl="2"/>
            <a:r>
              <a:rPr lang="en-MX" dirty="0"/>
              <a:t>Still the most relevant feature is the Speed which clearly has a linear relation with the target variable: liters per hour</a:t>
            </a:r>
          </a:p>
        </p:txBody>
      </p:sp>
    </p:spTree>
    <p:extLst>
      <p:ext uri="{BB962C8B-B14F-4D97-AF65-F5344CB8AC3E}">
        <p14:creationId xmlns:p14="http://schemas.microsoft.com/office/powerpoint/2010/main" val="340855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CE74-5A6A-974B-8D79-79D052E0FA65}"/>
              </a:ext>
            </a:extLst>
          </p:cNvPr>
          <p:cNvSpPr>
            <a:spLocks noGrp="1"/>
          </p:cNvSpPr>
          <p:nvPr>
            <p:ph type="title"/>
          </p:nvPr>
        </p:nvSpPr>
        <p:spPr/>
        <p:txBody>
          <a:bodyPr/>
          <a:lstStyle/>
          <a:p>
            <a:r>
              <a:rPr lang="en-MX" dirty="0"/>
              <a:t>Conclusions and Next Steps</a:t>
            </a:r>
          </a:p>
        </p:txBody>
      </p:sp>
      <p:sp>
        <p:nvSpPr>
          <p:cNvPr id="3" name="Content Placeholder 2">
            <a:extLst>
              <a:ext uri="{FF2B5EF4-FFF2-40B4-BE49-F238E27FC236}">
                <a16:creationId xmlns:a16="http://schemas.microsoft.com/office/drawing/2014/main" id="{146FF50D-90C0-9043-B1F1-08B6C24BD015}"/>
              </a:ext>
            </a:extLst>
          </p:cNvPr>
          <p:cNvSpPr>
            <a:spLocks noGrp="1"/>
          </p:cNvSpPr>
          <p:nvPr>
            <p:ph idx="1"/>
          </p:nvPr>
        </p:nvSpPr>
        <p:spPr>
          <a:xfrm>
            <a:off x="1141413" y="2188723"/>
            <a:ext cx="9905998" cy="4163439"/>
          </a:xfrm>
        </p:spPr>
        <p:txBody>
          <a:bodyPr>
            <a:normAutofit lnSpcReduction="10000"/>
          </a:bodyPr>
          <a:lstStyle/>
          <a:p>
            <a:r>
              <a:rPr lang="en-MX" sz="1500" dirty="0"/>
              <a:t>Most Relevant Feature to explain the fuel consumption: Average Speed of the Ready-Mix Truck along the whole day</a:t>
            </a:r>
          </a:p>
          <a:p>
            <a:r>
              <a:rPr lang="en-MX" sz="1500" dirty="0"/>
              <a:t>+ 1 KpH Speed   </a:t>
            </a:r>
            <a:r>
              <a:rPr lang="en-MX" sz="1500" dirty="0">
                <a:sym typeface="Wingdings" pitchFamily="2" charset="2"/>
              </a:rPr>
              <a:t>   </a:t>
            </a:r>
            <a:r>
              <a:rPr lang="en-MX" sz="1500" dirty="0"/>
              <a:t>$66,000 MXN</a:t>
            </a:r>
          </a:p>
          <a:p>
            <a:endParaRPr lang="en-MX" sz="1500" dirty="0"/>
          </a:p>
          <a:p>
            <a:endParaRPr lang="en-MX" sz="1500" dirty="0"/>
          </a:p>
          <a:p>
            <a:endParaRPr lang="en-MX" sz="1500" dirty="0"/>
          </a:p>
          <a:p>
            <a:endParaRPr lang="en-MX" sz="1500" dirty="0"/>
          </a:p>
          <a:p>
            <a:r>
              <a:rPr lang="en-MX" sz="1500" dirty="0"/>
              <a:t>Important to control the avergae driving speed, not only because it saves fuel, but also it will guarantee the safety of our drivers and all the other people on the streets/roads</a:t>
            </a:r>
          </a:p>
          <a:p>
            <a:r>
              <a:rPr lang="en-MX" sz="1500" dirty="0"/>
              <a:t>However we need to be efficient on this trade-off as we would not want to make people work extra hours (Increments engine hours per truck) or hurt the relations with our clients (Avoid impunctual deliveries)</a:t>
            </a:r>
          </a:p>
          <a:p>
            <a:r>
              <a:rPr lang="en-MX" sz="1500" dirty="0"/>
              <a:t>Speed is a good feature to consider as a Baseline, however some deep analysis could be done on the other features to explore discrepancies (High consumption with Low Speed)</a:t>
            </a:r>
          </a:p>
          <a:p>
            <a:r>
              <a:rPr lang="en-MX" sz="1500" dirty="0"/>
              <a:t>Divide the Analysis/DataSet into Idle Time and Trajectory Times</a:t>
            </a:r>
          </a:p>
        </p:txBody>
      </p:sp>
      <p:sp>
        <p:nvSpPr>
          <p:cNvPr id="4" name="TextBox 3">
            <a:extLst>
              <a:ext uri="{FF2B5EF4-FFF2-40B4-BE49-F238E27FC236}">
                <a16:creationId xmlns:a16="http://schemas.microsoft.com/office/drawing/2014/main" id="{57CCF627-542E-A64E-B036-5A26C6CC0712}"/>
              </a:ext>
            </a:extLst>
          </p:cNvPr>
          <p:cNvSpPr txBox="1"/>
          <p:nvPr/>
        </p:nvSpPr>
        <p:spPr>
          <a:xfrm>
            <a:off x="2668656" y="3433855"/>
            <a:ext cx="6246335" cy="369332"/>
          </a:xfrm>
          <a:prstGeom prst="rect">
            <a:avLst/>
          </a:prstGeom>
          <a:noFill/>
        </p:spPr>
        <p:txBody>
          <a:bodyPr wrap="square" rtlCol="0">
            <a:spAutoFit/>
          </a:bodyPr>
          <a:lstStyle/>
          <a:p>
            <a:r>
              <a:rPr lang="en-MX" b="1" u="sng" dirty="0"/>
              <a:t>$66 K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0.22</a:t>
            </a:r>
            <a:r>
              <a:rPr lang="en-MX" b="1" dirty="0"/>
              <a:t>   *   </a:t>
            </a:r>
            <a:r>
              <a:rPr lang="en-MX" b="1" dirty="0">
                <a:solidFill>
                  <a:srgbClr val="00B050"/>
                </a:solidFill>
              </a:rPr>
              <a:t>$20 MXN</a:t>
            </a:r>
          </a:p>
        </p:txBody>
      </p:sp>
      <p:sp>
        <p:nvSpPr>
          <p:cNvPr id="5" name="TextBox 4">
            <a:extLst>
              <a:ext uri="{FF2B5EF4-FFF2-40B4-BE49-F238E27FC236}">
                <a16:creationId xmlns:a16="http://schemas.microsoft.com/office/drawing/2014/main" id="{91D667DE-C9AB-204D-BD3C-E5052D4C028D}"/>
              </a:ext>
            </a:extLst>
          </p:cNvPr>
          <p:cNvSpPr txBox="1"/>
          <p:nvPr/>
        </p:nvSpPr>
        <p:spPr>
          <a:xfrm>
            <a:off x="2113116" y="3888820"/>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6" name="TextBox 5">
            <a:extLst>
              <a:ext uri="{FF2B5EF4-FFF2-40B4-BE49-F238E27FC236}">
                <a16:creationId xmlns:a16="http://schemas.microsoft.com/office/drawing/2014/main" id="{30531E5E-A711-924F-ABBE-C7B3D300E7B0}"/>
              </a:ext>
            </a:extLst>
          </p:cNvPr>
          <p:cNvSpPr txBox="1"/>
          <p:nvPr/>
        </p:nvSpPr>
        <p:spPr>
          <a:xfrm>
            <a:off x="2373545" y="307701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7" name="TextBox 6">
            <a:extLst>
              <a:ext uri="{FF2B5EF4-FFF2-40B4-BE49-F238E27FC236}">
                <a16:creationId xmlns:a16="http://schemas.microsoft.com/office/drawing/2014/main" id="{F651C88B-803C-0A4C-9184-D599E302D6A7}"/>
              </a:ext>
            </a:extLst>
          </p:cNvPr>
          <p:cNvSpPr txBox="1"/>
          <p:nvPr/>
        </p:nvSpPr>
        <p:spPr>
          <a:xfrm>
            <a:off x="8539433" y="2919329"/>
            <a:ext cx="2538417"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8" name="Elbow Connector 7">
            <a:extLst>
              <a:ext uri="{FF2B5EF4-FFF2-40B4-BE49-F238E27FC236}">
                <a16:creationId xmlns:a16="http://schemas.microsoft.com/office/drawing/2014/main" id="{52AA0BC0-EDA0-F14C-BE3E-5D6AC0AB85A8}"/>
              </a:ext>
            </a:extLst>
          </p:cNvPr>
          <p:cNvCxnSpPr>
            <a:cxnSpLocks/>
            <a:endCxn id="5" idx="3"/>
          </p:cNvCxnSpPr>
          <p:nvPr/>
        </p:nvCxnSpPr>
        <p:spPr>
          <a:xfrm rot="10800000" flipV="1">
            <a:off x="4312843" y="3756483"/>
            <a:ext cx="550988" cy="363169"/>
          </a:xfrm>
          <a:prstGeom prst="bentConnector3">
            <a:avLst>
              <a:gd name="adj1" fmla="val -119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a:extLst>
              <a:ext uri="{FF2B5EF4-FFF2-40B4-BE49-F238E27FC236}">
                <a16:creationId xmlns:a16="http://schemas.microsoft.com/office/drawing/2014/main" id="{78FC56B1-8731-DA44-BD49-1B6542DF9157}"/>
              </a:ext>
            </a:extLst>
          </p:cNvPr>
          <p:cNvCxnSpPr>
            <a:cxnSpLocks/>
            <a:endCxn id="7" idx="1"/>
          </p:cNvCxnSpPr>
          <p:nvPr/>
        </p:nvCxnSpPr>
        <p:spPr>
          <a:xfrm flipV="1">
            <a:off x="7480570" y="3057829"/>
            <a:ext cx="1058863" cy="366316"/>
          </a:xfrm>
          <a:prstGeom prst="bentConnector3">
            <a:avLst>
              <a:gd name="adj1" fmla="val -528"/>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7D91E9E0-C009-A44C-9076-FAA897EA185E}"/>
              </a:ext>
            </a:extLst>
          </p:cNvPr>
          <p:cNvCxnSpPr>
            <a:cxnSpLocks/>
            <a:endCxn id="6" idx="3"/>
          </p:cNvCxnSpPr>
          <p:nvPr/>
        </p:nvCxnSpPr>
        <p:spPr>
          <a:xfrm rot="10800000">
            <a:off x="4911962" y="3215515"/>
            <a:ext cx="798176" cy="218340"/>
          </a:xfrm>
          <a:prstGeom prst="bentConnector3">
            <a:avLst>
              <a:gd name="adj1" fmla="val 3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28164B68-C2C7-254D-ADD0-C2C4E737AA9F}"/>
              </a:ext>
            </a:extLst>
          </p:cNvPr>
          <p:cNvCxnSpPr>
            <a:cxnSpLocks/>
            <a:endCxn id="12" idx="1"/>
          </p:cNvCxnSpPr>
          <p:nvPr/>
        </p:nvCxnSpPr>
        <p:spPr>
          <a:xfrm>
            <a:off x="6508017" y="3756483"/>
            <a:ext cx="1105543" cy="393546"/>
          </a:xfrm>
          <a:prstGeom prst="bentConnector3">
            <a:avLst>
              <a:gd name="adj1" fmla="val -154"/>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6E1F31-FC36-A748-A050-8680FE089E1F}"/>
              </a:ext>
            </a:extLst>
          </p:cNvPr>
          <p:cNvSpPr txBox="1"/>
          <p:nvPr/>
        </p:nvSpPr>
        <p:spPr>
          <a:xfrm>
            <a:off x="7613560" y="3919196"/>
            <a:ext cx="3028498" cy="461665"/>
          </a:xfrm>
          <a:prstGeom prst="rect">
            <a:avLst/>
          </a:prstGeom>
          <a:noFill/>
        </p:spPr>
        <p:txBody>
          <a:bodyPr wrap="square" rtlCol="0">
            <a:spAutoFit/>
          </a:bodyPr>
          <a:lstStyle/>
          <a:p>
            <a:r>
              <a:rPr lang="en-MX" sz="1200" dirty="0">
                <a:solidFill>
                  <a:srgbClr val="FFC000"/>
                </a:solidFill>
              </a:rPr>
              <a:t>Additional Fuel Consumption due to +1 KpH by Truck, in Liters per Hour</a:t>
            </a:r>
          </a:p>
        </p:txBody>
      </p:sp>
    </p:spTree>
    <p:extLst>
      <p:ext uri="{BB962C8B-B14F-4D97-AF65-F5344CB8AC3E}">
        <p14:creationId xmlns:p14="http://schemas.microsoft.com/office/powerpoint/2010/main" val="424073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89EC-02DD-6F46-A2BA-4C663206E918}"/>
              </a:ext>
            </a:extLst>
          </p:cNvPr>
          <p:cNvSpPr>
            <a:spLocks noGrp="1"/>
          </p:cNvSpPr>
          <p:nvPr>
            <p:ph type="title"/>
          </p:nvPr>
        </p:nvSpPr>
        <p:spPr/>
        <p:txBody>
          <a:bodyPr/>
          <a:lstStyle/>
          <a:p>
            <a:r>
              <a:rPr lang="en-MX" dirty="0"/>
              <a:t>Agenda	</a:t>
            </a:r>
          </a:p>
        </p:txBody>
      </p:sp>
      <p:sp>
        <p:nvSpPr>
          <p:cNvPr id="3" name="Content Placeholder 2">
            <a:extLst>
              <a:ext uri="{FF2B5EF4-FFF2-40B4-BE49-F238E27FC236}">
                <a16:creationId xmlns:a16="http://schemas.microsoft.com/office/drawing/2014/main" id="{8DB1E05E-505E-A343-B641-714D009BD2C8}"/>
              </a:ext>
            </a:extLst>
          </p:cNvPr>
          <p:cNvSpPr>
            <a:spLocks noGrp="1"/>
          </p:cNvSpPr>
          <p:nvPr>
            <p:ph idx="1"/>
          </p:nvPr>
        </p:nvSpPr>
        <p:spPr/>
        <p:txBody>
          <a:bodyPr/>
          <a:lstStyle/>
          <a:p>
            <a:r>
              <a:rPr lang="en-MX" dirty="0"/>
              <a:t>Introduction</a:t>
            </a:r>
          </a:p>
          <a:p>
            <a:r>
              <a:rPr lang="en-MX" dirty="0"/>
              <a:t>Problem Statement</a:t>
            </a:r>
          </a:p>
          <a:p>
            <a:r>
              <a:rPr lang="en-MX" dirty="0"/>
              <a:t>Data Analysis</a:t>
            </a:r>
          </a:p>
          <a:p>
            <a:r>
              <a:rPr lang="en-MX" dirty="0"/>
              <a:t>Machine Learning</a:t>
            </a:r>
          </a:p>
          <a:p>
            <a:r>
              <a:rPr lang="en-MX" dirty="0"/>
              <a:t>Model Comparison</a:t>
            </a:r>
          </a:p>
          <a:p>
            <a:r>
              <a:rPr lang="en-MX" dirty="0"/>
              <a:t>Conclusions and Next Steps</a:t>
            </a:r>
          </a:p>
        </p:txBody>
      </p:sp>
      <p:pic>
        <p:nvPicPr>
          <p:cNvPr id="5" name="Picture 4">
            <a:extLst>
              <a:ext uri="{FF2B5EF4-FFF2-40B4-BE49-F238E27FC236}">
                <a16:creationId xmlns:a16="http://schemas.microsoft.com/office/drawing/2014/main" id="{F56F2E6E-1859-1B4D-A2B7-E52789F61BCE}"/>
              </a:ext>
            </a:extLst>
          </p:cNvPr>
          <p:cNvPicPr>
            <a:picLocks noChangeAspect="1"/>
          </p:cNvPicPr>
          <p:nvPr/>
        </p:nvPicPr>
        <p:blipFill>
          <a:blip r:embed="rId2"/>
          <a:stretch>
            <a:fillRect/>
          </a:stretch>
        </p:blipFill>
        <p:spPr>
          <a:xfrm>
            <a:off x="7796211" y="3257549"/>
            <a:ext cx="3251200" cy="1943100"/>
          </a:xfrm>
          <a:prstGeom prst="rect">
            <a:avLst/>
          </a:prstGeom>
        </p:spPr>
      </p:pic>
    </p:spTree>
    <p:extLst>
      <p:ext uri="{BB962C8B-B14F-4D97-AF65-F5344CB8AC3E}">
        <p14:creationId xmlns:p14="http://schemas.microsoft.com/office/powerpoint/2010/main" val="374975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1843-8488-3649-BC5A-8B5AC21D71AF}"/>
              </a:ext>
            </a:extLst>
          </p:cNvPr>
          <p:cNvSpPr>
            <a:spLocks noGrp="1"/>
          </p:cNvSpPr>
          <p:nvPr>
            <p:ph type="title"/>
          </p:nvPr>
        </p:nvSpPr>
        <p:spPr/>
        <p:txBody>
          <a:bodyPr/>
          <a:lstStyle/>
          <a:p>
            <a:r>
              <a:rPr lang="en-MX" dirty="0"/>
              <a:t>Introduction</a:t>
            </a:r>
          </a:p>
        </p:txBody>
      </p:sp>
      <p:sp>
        <p:nvSpPr>
          <p:cNvPr id="3" name="Content Placeholder 2">
            <a:extLst>
              <a:ext uri="{FF2B5EF4-FFF2-40B4-BE49-F238E27FC236}">
                <a16:creationId xmlns:a16="http://schemas.microsoft.com/office/drawing/2014/main" id="{9F75DCE7-EA29-EB4F-B111-06609008D357}"/>
              </a:ext>
            </a:extLst>
          </p:cNvPr>
          <p:cNvSpPr>
            <a:spLocks noGrp="1"/>
          </p:cNvSpPr>
          <p:nvPr>
            <p:ph idx="1"/>
          </p:nvPr>
        </p:nvSpPr>
        <p:spPr>
          <a:xfrm>
            <a:off x="849584" y="2676727"/>
            <a:ext cx="5370598" cy="3124201"/>
          </a:xfrm>
        </p:spPr>
        <p:txBody>
          <a:bodyPr/>
          <a:lstStyle/>
          <a:p>
            <a:r>
              <a:rPr lang="en-MX" dirty="0"/>
              <a:t>About Me:</a:t>
            </a:r>
          </a:p>
          <a:p>
            <a:pPr lvl="1"/>
            <a:r>
              <a:rPr lang="en-MX" dirty="0"/>
              <a:t>Applied Mathematician – ITAM, CDMX</a:t>
            </a:r>
          </a:p>
          <a:p>
            <a:pPr lvl="1"/>
            <a:r>
              <a:rPr lang="en-MX" dirty="0"/>
              <a:t>MSc and PhD in Mathematics and Statistics - the University of Warwick, UK</a:t>
            </a:r>
          </a:p>
          <a:p>
            <a:pPr lvl="1"/>
            <a:r>
              <a:rPr lang="en-MX" dirty="0"/>
              <a:t>Working at Cemex for 2 Years, MTY</a:t>
            </a:r>
          </a:p>
        </p:txBody>
      </p:sp>
      <p:sp>
        <p:nvSpPr>
          <p:cNvPr id="4" name="Content Placeholder 2">
            <a:extLst>
              <a:ext uri="{FF2B5EF4-FFF2-40B4-BE49-F238E27FC236}">
                <a16:creationId xmlns:a16="http://schemas.microsoft.com/office/drawing/2014/main" id="{D2182FDE-B80A-FA40-8B82-25D3B8C8CE62}"/>
              </a:ext>
            </a:extLst>
          </p:cNvPr>
          <p:cNvSpPr txBox="1">
            <a:spLocks/>
          </p:cNvSpPr>
          <p:nvPr/>
        </p:nvSpPr>
        <p:spPr>
          <a:xfrm>
            <a:off x="6289546" y="2514773"/>
            <a:ext cx="5370598"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GB" dirty="0"/>
              <a:t>A</a:t>
            </a:r>
            <a:r>
              <a:rPr lang="en-MX" dirty="0"/>
              <a:t>bout the project:</a:t>
            </a:r>
          </a:p>
          <a:p>
            <a:pPr lvl="1"/>
            <a:r>
              <a:rPr lang="en-MX" dirty="0"/>
              <a:t>Mathematical Idea: Find the most relevant factors that affects the fuel consumption in the ready-mix trucks operation</a:t>
            </a:r>
          </a:p>
          <a:p>
            <a:pPr lvl="2"/>
            <a:r>
              <a:rPr lang="en-MX" dirty="0"/>
              <a:t>Fuel Consumption measured as Liters per Hour consume by the truck</a:t>
            </a:r>
          </a:p>
        </p:txBody>
      </p:sp>
      <p:pic>
        <p:nvPicPr>
          <p:cNvPr id="6" name="Picture 5">
            <a:extLst>
              <a:ext uri="{FF2B5EF4-FFF2-40B4-BE49-F238E27FC236}">
                <a16:creationId xmlns:a16="http://schemas.microsoft.com/office/drawing/2014/main" id="{C4B54B43-C808-894C-9F32-C72F9ECAA41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78480" y="290383"/>
            <a:ext cx="1143000" cy="1143000"/>
          </a:xfrm>
          <a:prstGeom prst="rect">
            <a:avLst/>
          </a:prstGeom>
        </p:spPr>
      </p:pic>
      <p:pic>
        <p:nvPicPr>
          <p:cNvPr id="9" name="Picture 8">
            <a:extLst>
              <a:ext uri="{FF2B5EF4-FFF2-40B4-BE49-F238E27FC236}">
                <a16:creationId xmlns:a16="http://schemas.microsoft.com/office/drawing/2014/main" id="{6D5DCC2E-648F-C24C-86B2-01FA2EF2658B}"/>
              </a:ext>
            </a:extLst>
          </p:cNvPr>
          <p:cNvPicPr>
            <a:picLocks noChangeAspect="1"/>
          </p:cNvPicPr>
          <p:nvPr/>
        </p:nvPicPr>
        <p:blipFill>
          <a:blip r:embed="rId4"/>
          <a:stretch>
            <a:fillRect/>
          </a:stretch>
        </p:blipFill>
        <p:spPr>
          <a:xfrm>
            <a:off x="6978481" y="1585782"/>
            <a:ext cx="1143000" cy="914400"/>
          </a:xfrm>
          <a:prstGeom prst="rect">
            <a:avLst/>
          </a:prstGeom>
        </p:spPr>
      </p:pic>
      <p:pic>
        <p:nvPicPr>
          <p:cNvPr id="15" name="Picture 14">
            <a:extLst>
              <a:ext uri="{FF2B5EF4-FFF2-40B4-BE49-F238E27FC236}">
                <a16:creationId xmlns:a16="http://schemas.microsoft.com/office/drawing/2014/main" id="{D38D02AB-CD6C-5240-A8CD-11007CC915B8}"/>
              </a:ext>
            </a:extLst>
          </p:cNvPr>
          <p:cNvPicPr>
            <a:picLocks noChangeAspect="1"/>
          </p:cNvPicPr>
          <p:nvPr/>
        </p:nvPicPr>
        <p:blipFill>
          <a:blip r:embed="rId5"/>
          <a:stretch>
            <a:fillRect/>
          </a:stretch>
        </p:blipFill>
        <p:spPr>
          <a:xfrm>
            <a:off x="9828211" y="976182"/>
            <a:ext cx="1219200" cy="1219200"/>
          </a:xfrm>
          <a:prstGeom prst="rect">
            <a:avLst/>
          </a:prstGeom>
        </p:spPr>
      </p:pic>
      <p:cxnSp>
        <p:nvCxnSpPr>
          <p:cNvPr id="17" name="Straight Arrow Connector 16">
            <a:extLst>
              <a:ext uri="{FF2B5EF4-FFF2-40B4-BE49-F238E27FC236}">
                <a16:creationId xmlns:a16="http://schemas.microsoft.com/office/drawing/2014/main" id="{79469633-DD93-A748-91C0-B3D2DD6A081C}"/>
              </a:ext>
            </a:extLst>
          </p:cNvPr>
          <p:cNvCxnSpPr>
            <a:cxnSpLocks/>
            <a:stCxn id="6" idx="3"/>
          </p:cNvCxnSpPr>
          <p:nvPr/>
        </p:nvCxnSpPr>
        <p:spPr>
          <a:xfrm>
            <a:off x="8121480" y="861883"/>
            <a:ext cx="1706731" cy="585918"/>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FA90174B-4D98-264E-957B-22B5B5093119}"/>
              </a:ext>
            </a:extLst>
          </p:cNvPr>
          <p:cNvCxnSpPr>
            <a:cxnSpLocks/>
            <a:stCxn id="9" idx="3"/>
          </p:cNvCxnSpPr>
          <p:nvPr/>
        </p:nvCxnSpPr>
        <p:spPr>
          <a:xfrm flipV="1">
            <a:off x="8121481" y="1700081"/>
            <a:ext cx="1706730" cy="342901"/>
          </a:xfrm>
          <a:prstGeom prst="straightConnector1">
            <a:avLst/>
          </a:prstGeom>
          <a:ln w="19050">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214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8026-63FB-E446-A39B-7E6338124BA4}"/>
              </a:ext>
            </a:extLst>
          </p:cNvPr>
          <p:cNvSpPr>
            <a:spLocks noGrp="1"/>
          </p:cNvSpPr>
          <p:nvPr>
            <p:ph type="title"/>
          </p:nvPr>
        </p:nvSpPr>
        <p:spPr/>
        <p:txBody>
          <a:bodyPr/>
          <a:lstStyle/>
          <a:p>
            <a:r>
              <a:rPr lang="en-GB" dirty="0"/>
              <a:t>P</a:t>
            </a:r>
            <a:r>
              <a:rPr lang="en-MX" dirty="0"/>
              <a:t>roblem Statement</a:t>
            </a:r>
          </a:p>
        </p:txBody>
      </p:sp>
      <p:sp>
        <p:nvSpPr>
          <p:cNvPr id="3" name="Content Placeholder 2">
            <a:extLst>
              <a:ext uri="{FF2B5EF4-FFF2-40B4-BE49-F238E27FC236}">
                <a16:creationId xmlns:a16="http://schemas.microsoft.com/office/drawing/2014/main" id="{1C51914D-E039-D845-83DF-4B8F10016ED9}"/>
              </a:ext>
            </a:extLst>
          </p:cNvPr>
          <p:cNvSpPr>
            <a:spLocks noGrp="1"/>
          </p:cNvSpPr>
          <p:nvPr>
            <p:ph idx="1"/>
          </p:nvPr>
        </p:nvSpPr>
        <p:spPr>
          <a:xfrm>
            <a:off x="1141413" y="2422187"/>
            <a:ext cx="9905998" cy="3653225"/>
          </a:xfrm>
        </p:spPr>
        <p:txBody>
          <a:bodyPr>
            <a:normAutofit fontScale="92500" lnSpcReduction="10000"/>
          </a:bodyPr>
          <a:lstStyle/>
          <a:p>
            <a:r>
              <a:rPr lang="en-MX" dirty="0"/>
              <a:t>The Diesel represents one of the main insumptions in our company:</a:t>
            </a:r>
          </a:p>
          <a:p>
            <a:pPr lvl="1"/>
            <a:r>
              <a:rPr lang="en-MX" dirty="0"/>
              <a:t>Cemex has around 2,400 ready-mix trucks</a:t>
            </a:r>
          </a:p>
          <a:p>
            <a:endParaRPr lang="en-MX" dirty="0"/>
          </a:p>
          <a:p>
            <a:endParaRPr lang="en-MX" dirty="0"/>
          </a:p>
          <a:p>
            <a:endParaRPr lang="en-MX" dirty="0"/>
          </a:p>
          <a:p>
            <a:endParaRPr lang="en-MX" dirty="0"/>
          </a:p>
          <a:p>
            <a:r>
              <a:rPr lang="en-MX" dirty="0"/>
              <a:t>The Fuel Consumption changes according the local conditions</a:t>
            </a:r>
          </a:p>
          <a:p>
            <a:pPr lvl="1"/>
            <a:r>
              <a:rPr lang="en-GB" dirty="0"/>
              <a:t>T</a:t>
            </a:r>
            <a:r>
              <a:rPr lang="en-MX" dirty="0"/>
              <a:t>aking that into account when is the Fuel Consumption too high?</a:t>
            </a:r>
          </a:p>
          <a:p>
            <a:pPr lvl="2"/>
            <a:r>
              <a:rPr lang="en-MX" dirty="0"/>
              <a:t>Is there anything that can be done to improve it</a:t>
            </a:r>
          </a:p>
          <a:p>
            <a:pPr lvl="3"/>
            <a:endParaRPr lang="en-MX" dirty="0"/>
          </a:p>
        </p:txBody>
      </p:sp>
      <p:pic>
        <p:nvPicPr>
          <p:cNvPr id="5" name="Picture 4">
            <a:extLst>
              <a:ext uri="{FF2B5EF4-FFF2-40B4-BE49-F238E27FC236}">
                <a16:creationId xmlns:a16="http://schemas.microsoft.com/office/drawing/2014/main" id="{02FA4778-0277-D244-A77E-5F03FB37A68F}"/>
              </a:ext>
            </a:extLst>
          </p:cNvPr>
          <p:cNvPicPr>
            <a:picLocks noChangeAspect="1"/>
          </p:cNvPicPr>
          <p:nvPr/>
        </p:nvPicPr>
        <p:blipFill>
          <a:blip r:embed="rId2"/>
          <a:stretch>
            <a:fillRect/>
          </a:stretch>
        </p:blipFill>
        <p:spPr>
          <a:xfrm>
            <a:off x="5762366" y="430427"/>
            <a:ext cx="1905000" cy="1905000"/>
          </a:xfrm>
          <a:prstGeom prst="rect">
            <a:avLst/>
          </a:prstGeom>
        </p:spPr>
      </p:pic>
      <p:sp>
        <p:nvSpPr>
          <p:cNvPr id="6" name="Right Arrow 5">
            <a:extLst>
              <a:ext uri="{FF2B5EF4-FFF2-40B4-BE49-F238E27FC236}">
                <a16:creationId xmlns:a16="http://schemas.microsoft.com/office/drawing/2014/main" id="{49DBF241-FD2C-3A42-A8B3-094EDDEBD83B}"/>
              </a:ext>
            </a:extLst>
          </p:cNvPr>
          <p:cNvSpPr/>
          <p:nvPr/>
        </p:nvSpPr>
        <p:spPr>
          <a:xfrm>
            <a:off x="8001000" y="1079671"/>
            <a:ext cx="1155356" cy="606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pic>
        <p:nvPicPr>
          <p:cNvPr id="10" name="Picture 9">
            <a:extLst>
              <a:ext uri="{FF2B5EF4-FFF2-40B4-BE49-F238E27FC236}">
                <a16:creationId xmlns:a16="http://schemas.microsoft.com/office/drawing/2014/main" id="{45A85300-EBC0-2843-A0E2-E6314D7364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92048" y="794951"/>
            <a:ext cx="2172456" cy="1534297"/>
          </a:xfrm>
          <a:prstGeom prst="rect">
            <a:avLst/>
          </a:prstGeom>
        </p:spPr>
      </p:pic>
      <p:sp>
        <p:nvSpPr>
          <p:cNvPr id="4" name="TextBox 3">
            <a:extLst>
              <a:ext uri="{FF2B5EF4-FFF2-40B4-BE49-F238E27FC236}">
                <a16:creationId xmlns:a16="http://schemas.microsoft.com/office/drawing/2014/main" id="{7723F4C5-F9A4-444D-8C0B-6B94481F771A}"/>
              </a:ext>
            </a:extLst>
          </p:cNvPr>
          <p:cNvSpPr txBox="1"/>
          <p:nvPr/>
        </p:nvSpPr>
        <p:spPr>
          <a:xfrm>
            <a:off x="2347641" y="3579779"/>
            <a:ext cx="6246335" cy="369332"/>
          </a:xfrm>
          <a:prstGeom prst="rect">
            <a:avLst/>
          </a:prstGeom>
          <a:noFill/>
        </p:spPr>
        <p:txBody>
          <a:bodyPr wrap="square" rtlCol="0">
            <a:spAutoFit/>
          </a:bodyPr>
          <a:lstStyle/>
          <a:p>
            <a:r>
              <a:rPr lang="en-MX" b="1" u="sng" dirty="0"/>
              <a:t>$2.25 M MXN</a:t>
            </a:r>
            <a:r>
              <a:rPr lang="en-MX" b="1" dirty="0"/>
              <a:t>   =   </a:t>
            </a:r>
            <a:r>
              <a:rPr lang="en-MX" b="1" dirty="0">
                <a:solidFill>
                  <a:srgbClr val="0070C0"/>
                </a:solidFill>
              </a:rPr>
              <a:t>1,500</a:t>
            </a:r>
            <a:r>
              <a:rPr lang="en-MX" b="1" dirty="0"/>
              <a:t>   *   </a:t>
            </a:r>
            <a:r>
              <a:rPr lang="en-MX" b="1" dirty="0">
                <a:solidFill>
                  <a:srgbClr val="FF0000"/>
                </a:solidFill>
              </a:rPr>
              <a:t>10</a:t>
            </a:r>
            <a:r>
              <a:rPr lang="en-MX" b="1" dirty="0"/>
              <a:t>   *   </a:t>
            </a:r>
            <a:r>
              <a:rPr lang="en-MX" b="1" dirty="0">
                <a:solidFill>
                  <a:srgbClr val="FFC000"/>
                </a:solidFill>
              </a:rPr>
              <a:t>7.5</a:t>
            </a:r>
            <a:r>
              <a:rPr lang="en-MX" b="1" dirty="0"/>
              <a:t>   *   </a:t>
            </a:r>
            <a:r>
              <a:rPr lang="en-MX" b="1" dirty="0">
                <a:solidFill>
                  <a:srgbClr val="00B050"/>
                </a:solidFill>
              </a:rPr>
              <a:t>$20 MXN</a:t>
            </a:r>
          </a:p>
        </p:txBody>
      </p:sp>
      <p:sp>
        <p:nvSpPr>
          <p:cNvPr id="8" name="TextBox 7">
            <a:extLst>
              <a:ext uri="{FF2B5EF4-FFF2-40B4-BE49-F238E27FC236}">
                <a16:creationId xmlns:a16="http://schemas.microsoft.com/office/drawing/2014/main" id="{7EC00E22-0F2A-CA47-B335-0776FC4B96F2}"/>
              </a:ext>
            </a:extLst>
          </p:cNvPr>
          <p:cNvSpPr txBox="1"/>
          <p:nvPr/>
        </p:nvSpPr>
        <p:spPr>
          <a:xfrm>
            <a:off x="2006115" y="4112568"/>
            <a:ext cx="2199727" cy="461665"/>
          </a:xfrm>
          <a:prstGeom prst="rect">
            <a:avLst/>
          </a:prstGeom>
          <a:noFill/>
        </p:spPr>
        <p:txBody>
          <a:bodyPr wrap="square" rtlCol="0">
            <a:spAutoFit/>
          </a:bodyPr>
          <a:lstStyle/>
          <a:p>
            <a:r>
              <a:rPr lang="en-MX" sz="1200" dirty="0">
                <a:solidFill>
                  <a:srgbClr val="0070C0"/>
                </a:solidFill>
              </a:rPr>
              <a:t>Operational Daily average of Ready-Mix Trucks</a:t>
            </a:r>
          </a:p>
        </p:txBody>
      </p:sp>
      <p:sp>
        <p:nvSpPr>
          <p:cNvPr id="9" name="TextBox 8">
            <a:extLst>
              <a:ext uri="{FF2B5EF4-FFF2-40B4-BE49-F238E27FC236}">
                <a16:creationId xmlns:a16="http://schemas.microsoft.com/office/drawing/2014/main" id="{66EF01B5-C5ED-2245-849E-5DB4B0BA1B81}"/>
              </a:ext>
            </a:extLst>
          </p:cNvPr>
          <p:cNvSpPr txBox="1"/>
          <p:nvPr/>
        </p:nvSpPr>
        <p:spPr>
          <a:xfrm>
            <a:off x="2393008" y="3193755"/>
            <a:ext cx="2538417" cy="276999"/>
          </a:xfrm>
          <a:prstGeom prst="rect">
            <a:avLst/>
          </a:prstGeom>
          <a:noFill/>
        </p:spPr>
        <p:txBody>
          <a:bodyPr wrap="square" rtlCol="0">
            <a:spAutoFit/>
          </a:bodyPr>
          <a:lstStyle/>
          <a:p>
            <a:r>
              <a:rPr lang="en-MX" sz="1200" dirty="0">
                <a:solidFill>
                  <a:srgbClr val="FF0000"/>
                </a:solidFill>
              </a:rPr>
              <a:t>Average Engine Hours per Truck</a:t>
            </a:r>
          </a:p>
        </p:txBody>
      </p:sp>
      <p:sp>
        <p:nvSpPr>
          <p:cNvPr id="11" name="TextBox 10">
            <a:extLst>
              <a:ext uri="{FF2B5EF4-FFF2-40B4-BE49-F238E27FC236}">
                <a16:creationId xmlns:a16="http://schemas.microsoft.com/office/drawing/2014/main" id="{DC44061A-2329-3946-BEEB-E3EE5150A312}"/>
              </a:ext>
            </a:extLst>
          </p:cNvPr>
          <p:cNvSpPr txBox="1"/>
          <p:nvPr/>
        </p:nvSpPr>
        <p:spPr>
          <a:xfrm>
            <a:off x="8597804" y="3065253"/>
            <a:ext cx="2681516" cy="276999"/>
          </a:xfrm>
          <a:prstGeom prst="rect">
            <a:avLst/>
          </a:prstGeom>
          <a:noFill/>
        </p:spPr>
        <p:txBody>
          <a:bodyPr wrap="square" rtlCol="0">
            <a:spAutoFit/>
          </a:bodyPr>
          <a:lstStyle/>
          <a:p>
            <a:r>
              <a:rPr lang="en-MX" sz="1200" dirty="0">
                <a:solidFill>
                  <a:srgbClr val="00B050"/>
                </a:solidFill>
              </a:rPr>
              <a:t>Price of a Liter of Diesel ($ MXN)</a:t>
            </a:r>
          </a:p>
        </p:txBody>
      </p:sp>
      <p:cxnSp>
        <p:nvCxnSpPr>
          <p:cNvPr id="12" name="Elbow Connector 11">
            <a:extLst>
              <a:ext uri="{FF2B5EF4-FFF2-40B4-BE49-F238E27FC236}">
                <a16:creationId xmlns:a16="http://schemas.microsoft.com/office/drawing/2014/main" id="{6B0523CA-7904-4B48-A286-00D0378DBD00}"/>
              </a:ext>
            </a:extLst>
          </p:cNvPr>
          <p:cNvCxnSpPr>
            <a:cxnSpLocks/>
            <a:endCxn id="8" idx="3"/>
          </p:cNvCxnSpPr>
          <p:nvPr/>
        </p:nvCxnSpPr>
        <p:spPr>
          <a:xfrm rot="10800000" flipV="1">
            <a:off x="4205842" y="3902407"/>
            <a:ext cx="502350" cy="440993"/>
          </a:xfrm>
          <a:prstGeom prst="bentConnector3">
            <a:avLst>
              <a:gd name="adj1" fmla="val 1589"/>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CDC64474-A5A4-024C-A67B-BA04990CD8A9}"/>
              </a:ext>
            </a:extLst>
          </p:cNvPr>
          <p:cNvCxnSpPr>
            <a:cxnSpLocks/>
            <a:endCxn id="11" idx="1"/>
          </p:cNvCxnSpPr>
          <p:nvPr/>
        </p:nvCxnSpPr>
        <p:spPr>
          <a:xfrm flipV="1">
            <a:off x="7260577" y="3203753"/>
            <a:ext cx="1337227" cy="376026"/>
          </a:xfrm>
          <a:prstGeom prst="bentConnector3">
            <a:avLst>
              <a:gd name="adj1" fmla="val -19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CBCA6F6A-EB45-6947-83FF-4D0F3ABFFA8A}"/>
              </a:ext>
            </a:extLst>
          </p:cNvPr>
          <p:cNvCxnSpPr>
            <a:cxnSpLocks/>
            <a:endCxn id="9" idx="3"/>
          </p:cNvCxnSpPr>
          <p:nvPr/>
        </p:nvCxnSpPr>
        <p:spPr>
          <a:xfrm rot="10800000">
            <a:off x="4931425" y="3332255"/>
            <a:ext cx="701086" cy="247524"/>
          </a:xfrm>
          <a:prstGeom prst="bentConnector3">
            <a:avLst>
              <a:gd name="adj1" fmla="val 61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33B36B4C-82BA-144D-B92C-C6D5E874FC63}"/>
              </a:ext>
            </a:extLst>
          </p:cNvPr>
          <p:cNvCxnSpPr>
            <a:cxnSpLocks/>
            <a:endCxn id="26" idx="1"/>
          </p:cNvCxnSpPr>
          <p:nvPr/>
        </p:nvCxnSpPr>
        <p:spPr>
          <a:xfrm>
            <a:off x="6354283" y="3902408"/>
            <a:ext cx="1350853" cy="420227"/>
          </a:xfrm>
          <a:prstGeom prst="bentConnector3">
            <a:avLst>
              <a:gd name="adj1" fmla="val 399"/>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637E9F7-2A67-8147-9154-829A7A2295B7}"/>
              </a:ext>
            </a:extLst>
          </p:cNvPr>
          <p:cNvSpPr txBox="1"/>
          <p:nvPr/>
        </p:nvSpPr>
        <p:spPr>
          <a:xfrm>
            <a:off x="7705136" y="4091802"/>
            <a:ext cx="2681516" cy="461665"/>
          </a:xfrm>
          <a:prstGeom prst="rect">
            <a:avLst/>
          </a:prstGeom>
          <a:noFill/>
        </p:spPr>
        <p:txBody>
          <a:bodyPr wrap="square" rtlCol="0">
            <a:spAutoFit/>
          </a:bodyPr>
          <a:lstStyle/>
          <a:p>
            <a:r>
              <a:rPr lang="en-MX" sz="1200" dirty="0">
                <a:solidFill>
                  <a:srgbClr val="FFC000"/>
                </a:solidFill>
              </a:rPr>
              <a:t>Average Fuel Consumption by Truck in Liters per Hour</a:t>
            </a:r>
          </a:p>
        </p:txBody>
      </p:sp>
    </p:spTree>
    <p:extLst>
      <p:ext uri="{BB962C8B-B14F-4D97-AF65-F5344CB8AC3E}">
        <p14:creationId xmlns:p14="http://schemas.microsoft.com/office/powerpoint/2010/main" val="16117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1011-5B63-3841-9C43-B4EFBFCA0D6B}"/>
              </a:ext>
            </a:extLst>
          </p:cNvPr>
          <p:cNvSpPr>
            <a:spLocks noGrp="1"/>
          </p:cNvSpPr>
          <p:nvPr>
            <p:ph type="title"/>
          </p:nvPr>
        </p:nvSpPr>
        <p:spPr/>
        <p:txBody>
          <a:bodyPr/>
          <a:lstStyle/>
          <a:p>
            <a:r>
              <a:rPr lang="en-GB" dirty="0"/>
              <a:t>D</a:t>
            </a:r>
            <a:r>
              <a:rPr lang="en-MX" dirty="0"/>
              <a:t>ata analysis</a:t>
            </a:r>
          </a:p>
        </p:txBody>
      </p:sp>
      <p:sp>
        <p:nvSpPr>
          <p:cNvPr id="3" name="Content Placeholder 2">
            <a:extLst>
              <a:ext uri="{FF2B5EF4-FFF2-40B4-BE49-F238E27FC236}">
                <a16:creationId xmlns:a16="http://schemas.microsoft.com/office/drawing/2014/main" id="{A6085812-135B-6C4D-8B46-EA1B3F282122}"/>
              </a:ext>
            </a:extLst>
          </p:cNvPr>
          <p:cNvSpPr>
            <a:spLocks noGrp="1"/>
          </p:cNvSpPr>
          <p:nvPr>
            <p:ph idx="1"/>
          </p:nvPr>
        </p:nvSpPr>
        <p:spPr>
          <a:xfrm>
            <a:off x="1141413" y="2373549"/>
            <a:ext cx="7477293" cy="3874851"/>
          </a:xfrm>
        </p:spPr>
        <p:txBody>
          <a:bodyPr>
            <a:normAutofit fontScale="92500" lnSpcReduction="10000"/>
          </a:bodyPr>
          <a:lstStyle/>
          <a:p>
            <a:r>
              <a:rPr lang="en-MX" dirty="0"/>
              <a:t>Data characteristics</a:t>
            </a:r>
          </a:p>
          <a:p>
            <a:pPr lvl="1"/>
            <a:r>
              <a:rPr lang="en-MX" dirty="0"/>
              <a:t>Daily entries from a complete year (2020).                                                                         Each entry represents one truck on that day                                                                    together with ~25 different features:</a:t>
            </a:r>
          </a:p>
          <a:p>
            <a:pPr lvl="2"/>
            <a:r>
              <a:rPr lang="en-GB" dirty="0"/>
              <a:t>M</a:t>
            </a:r>
            <a:r>
              <a:rPr lang="en-MX" dirty="0"/>
              <a:t>anufacturer</a:t>
            </a:r>
          </a:p>
          <a:p>
            <a:pPr lvl="2"/>
            <a:r>
              <a:rPr lang="en-GB" dirty="0"/>
              <a:t>Year model</a:t>
            </a:r>
          </a:p>
          <a:p>
            <a:pPr lvl="2"/>
            <a:r>
              <a:rPr lang="en-GB" dirty="0"/>
              <a:t>A</a:t>
            </a:r>
            <a:r>
              <a:rPr lang="en-MX" dirty="0"/>
              <a:t>verage speed</a:t>
            </a:r>
          </a:p>
          <a:p>
            <a:pPr lvl="2"/>
            <a:r>
              <a:rPr lang="en-MX" dirty="0"/>
              <a:t>mileage</a:t>
            </a:r>
          </a:p>
          <a:p>
            <a:pPr lvl="2"/>
            <a:r>
              <a:rPr lang="en-GB" dirty="0"/>
              <a:t>I</a:t>
            </a:r>
            <a:r>
              <a:rPr lang="en-MX" dirty="0"/>
              <a:t>dle time</a:t>
            </a:r>
          </a:p>
          <a:p>
            <a:pPr lvl="2"/>
            <a:r>
              <a:rPr lang="en-MX" dirty="0"/>
              <a:t>Volume of Ready-Mix Transported</a:t>
            </a:r>
          </a:p>
          <a:p>
            <a:pPr lvl="2"/>
            <a:r>
              <a:rPr lang="en-GB" dirty="0"/>
              <a:t>A</a:t>
            </a:r>
            <a:r>
              <a:rPr lang="en-MX" dirty="0"/>
              <a:t>mount of different mechanical/Safety events (~15 variables):</a:t>
            </a:r>
          </a:p>
          <a:p>
            <a:pPr lvl="3"/>
            <a:r>
              <a:rPr lang="es-ES" dirty="0" err="1"/>
              <a:t>Overspeeding</a:t>
            </a:r>
            <a:r>
              <a:rPr lang="es-ES" dirty="0"/>
              <a:t>, High/</a:t>
            </a:r>
            <a:r>
              <a:rPr lang="es-ES" dirty="0" err="1"/>
              <a:t>Low</a:t>
            </a:r>
            <a:r>
              <a:rPr lang="es-ES" dirty="0"/>
              <a:t> RPM, </a:t>
            </a:r>
            <a:r>
              <a:rPr lang="es-ES" dirty="0" err="1"/>
              <a:t>accelerations</a:t>
            </a:r>
            <a:r>
              <a:rPr lang="es-ES" dirty="0"/>
              <a:t>, </a:t>
            </a:r>
            <a:r>
              <a:rPr lang="es-ES" dirty="0" err="1"/>
              <a:t>brakes</a:t>
            </a:r>
            <a:r>
              <a:rPr lang="es-ES" dirty="0"/>
              <a:t>, </a:t>
            </a:r>
            <a:r>
              <a:rPr lang="es-ES" dirty="0" err="1"/>
              <a:t>etc</a:t>
            </a:r>
            <a:endParaRPr lang="en-MX" dirty="0"/>
          </a:p>
        </p:txBody>
      </p:sp>
      <p:pic>
        <p:nvPicPr>
          <p:cNvPr id="4" name="Picture 3">
            <a:extLst>
              <a:ext uri="{FF2B5EF4-FFF2-40B4-BE49-F238E27FC236}">
                <a16:creationId xmlns:a16="http://schemas.microsoft.com/office/drawing/2014/main" id="{A7A85E29-F09E-384F-AD7C-A55A783946FC}"/>
              </a:ext>
            </a:extLst>
          </p:cNvPr>
          <p:cNvPicPr>
            <a:picLocks noChangeAspect="1"/>
          </p:cNvPicPr>
          <p:nvPr/>
        </p:nvPicPr>
        <p:blipFill>
          <a:blip r:embed="rId2"/>
          <a:stretch>
            <a:fillRect/>
          </a:stretch>
        </p:blipFill>
        <p:spPr>
          <a:xfrm>
            <a:off x="8413462" y="4100727"/>
            <a:ext cx="3108292" cy="2072194"/>
          </a:xfrm>
          <a:prstGeom prst="rect">
            <a:avLst/>
          </a:prstGeom>
        </p:spPr>
      </p:pic>
      <p:sp>
        <p:nvSpPr>
          <p:cNvPr id="5" name="Down Arrow 4">
            <a:extLst>
              <a:ext uri="{FF2B5EF4-FFF2-40B4-BE49-F238E27FC236}">
                <a16:creationId xmlns:a16="http://schemas.microsoft.com/office/drawing/2014/main" id="{57048A6D-9C88-1845-80E7-6CC71A6B9199}"/>
              </a:ext>
            </a:extLst>
          </p:cNvPr>
          <p:cNvSpPr/>
          <p:nvPr/>
        </p:nvSpPr>
        <p:spPr>
          <a:xfrm>
            <a:off x="9670064" y="3039778"/>
            <a:ext cx="595087" cy="486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6" name="TextBox 5">
            <a:extLst>
              <a:ext uri="{FF2B5EF4-FFF2-40B4-BE49-F238E27FC236}">
                <a16:creationId xmlns:a16="http://schemas.microsoft.com/office/drawing/2014/main" id="{2D5337CB-D9BD-3A49-8A14-FD7805C875B7}"/>
              </a:ext>
            </a:extLst>
          </p:cNvPr>
          <p:cNvSpPr txBox="1"/>
          <p:nvPr/>
        </p:nvSpPr>
        <p:spPr>
          <a:xfrm>
            <a:off x="8413462" y="3610368"/>
            <a:ext cx="3220818" cy="323165"/>
          </a:xfrm>
          <a:prstGeom prst="rect">
            <a:avLst/>
          </a:prstGeom>
          <a:noFill/>
        </p:spPr>
        <p:txBody>
          <a:bodyPr wrap="square" rtlCol="0">
            <a:spAutoFit/>
          </a:bodyPr>
          <a:lstStyle/>
          <a:p>
            <a:r>
              <a:rPr lang="en-MX" sz="1500" dirty="0"/>
              <a:t>Data Cleaning: Loss Data ~7%</a:t>
            </a:r>
          </a:p>
        </p:txBody>
      </p:sp>
      <p:pic>
        <p:nvPicPr>
          <p:cNvPr id="7" name="Picture 6">
            <a:extLst>
              <a:ext uri="{FF2B5EF4-FFF2-40B4-BE49-F238E27FC236}">
                <a16:creationId xmlns:a16="http://schemas.microsoft.com/office/drawing/2014/main" id="{4F3B90E1-24E1-B543-BEE4-9EA309511D91}"/>
              </a:ext>
            </a:extLst>
          </p:cNvPr>
          <p:cNvPicPr>
            <a:picLocks noChangeAspect="1"/>
          </p:cNvPicPr>
          <p:nvPr/>
        </p:nvPicPr>
        <p:blipFill>
          <a:blip r:embed="rId3"/>
          <a:stretch>
            <a:fillRect/>
          </a:stretch>
        </p:blipFill>
        <p:spPr>
          <a:xfrm>
            <a:off x="8441779" y="609600"/>
            <a:ext cx="3108292" cy="2072194"/>
          </a:xfrm>
          <a:prstGeom prst="rect">
            <a:avLst/>
          </a:prstGeom>
        </p:spPr>
      </p:pic>
    </p:spTree>
    <p:extLst>
      <p:ext uri="{BB962C8B-B14F-4D97-AF65-F5344CB8AC3E}">
        <p14:creationId xmlns:p14="http://schemas.microsoft.com/office/powerpoint/2010/main" val="415970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006014-EAF4-B740-ADB2-CDCD67380A8D}"/>
              </a:ext>
            </a:extLst>
          </p:cNvPr>
          <p:cNvPicPr>
            <a:picLocks noGrp="1" noChangeAspect="1"/>
          </p:cNvPicPr>
          <p:nvPr>
            <p:ph idx="1"/>
          </p:nvPr>
        </p:nvPicPr>
        <p:blipFill>
          <a:blip r:embed="rId2"/>
          <a:stretch>
            <a:fillRect/>
          </a:stretch>
        </p:blipFill>
        <p:spPr>
          <a:xfrm>
            <a:off x="5428297" y="364919"/>
            <a:ext cx="6128162" cy="6128162"/>
          </a:xfrm>
        </p:spPr>
      </p:pic>
      <p:sp>
        <p:nvSpPr>
          <p:cNvPr id="8" name="Rectangle 7">
            <a:extLst>
              <a:ext uri="{FF2B5EF4-FFF2-40B4-BE49-F238E27FC236}">
                <a16:creationId xmlns:a16="http://schemas.microsoft.com/office/drawing/2014/main" id="{0C7DE42E-9B78-A54D-B843-673DE3E09466}"/>
              </a:ext>
            </a:extLst>
          </p:cNvPr>
          <p:cNvSpPr/>
          <p:nvPr/>
        </p:nvSpPr>
        <p:spPr>
          <a:xfrm>
            <a:off x="5428297" y="3677055"/>
            <a:ext cx="6128162" cy="505839"/>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MX"/>
          </a:p>
        </p:txBody>
      </p:sp>
      <p:sp>
        <p:nvSpPr>
          <p:cNvPr id="6" name="Title 1">
            <a:extLst>
              <a:ext uri="{FF2B5EF4-FFF2-40B4-BE49-F238E27FC236}">
                <a16:creationId xmlns:a16="http://schemas.microsoft.com/office/drawing/2014/main" id="{20BE8E3B-8E1C-1D4A-9DA9-226607203F8B}"/>
              </a:ext>
            </a:extLst>
          </p:cNvPr>
          <p:cNvSpPr>
            <a:spLocks noGrp="1"/>
          </p:cNvSpPr>
          <p:nvPr>
            <p:ph type="title"/>
          </p:nvPr>
        </p:nvSpPr>
        <p:spPr>
          <a:xfrm>
            <a:off x="859311" y="483136"/>
            <a:ext cx="4432536" cy="2337881"/>
          </a:xfrm>
        </p:spPr>
        <p:txBody>
          <a:bodyPr/>
          <a:lstStyle/>
          <a:p>
            <a:r>
              <a:rPr lang="es-ES" dirty="0" err="1"/>
              <a:t>Correlations</a:t>
            </a:r>
            <a:r>
              <a:rPr lang="es-ES" dirty="0"/>
              <a:t> </a:t>
            </a:r>
            <a:r>
              <a:rPr lang="es-ES" dirty="0" err="1"/>
              <a:t>coefficients</a:t>
            </a:r>
            <a:r>
              <a:rPr lang="es-ES" dirty="0"/>
              <a:t> </a:t>
            </a:r>
            <a:r>
              <a:rPr lang="es-ES" dirty="0" err="1"/>
              <a:t>between</a:t>
            </a:r>
            <a:r>
              <a:rPr lang="es-ES" dirty="0"/>
              <a:t> variables</a:t>
            </a:r>
            <a:endParaRPr lang="en-MX" dirty="0"/>
          </a:p>
        </p:txBody>
      </p:sp>
      <p:sp>
        <p:nvSpPr>
          <p:cNvPr id="9" name="Content Placeholder 2">
            <a:extLst>
              <a:ext uri="{FF2B5EF4-FFF2-40B4-BE49-F238E27FC236}">
                <a16:creationId xmlns:a16="http://schemas.microsoft.com/office/drawing/2014/main" id="{F9165167-471E-3A40-A414-C1DFE284F211}"/>
              </a:ext>
            </a:extLst>
          </p:cNvPr>
          <p:cNvSpPr txBox="1">
            <a:spLocks/>
          </p:cNvSpPr>
          <p:nvPr/>
        </p:nvSpPr>
        <p:spPr>
          <a:xfrm>
            <a:off x="859312" y="2890736"/>
            <a:ext cx="3954566" cy="312420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Linear Regression Model:</a:t>
            </a:r>
          </a:p>
          <a:p>
            <a:pPr lvl="1"/>
            <a:r>
              <a:rPr lang="en-MX" dirty="0"/>
              <a:t>Simple regression using the feature with highest correlation against the target</a:t>
            </a:r>
          </a:p>
          <a:p>
            <a:pPr lvl="1"/>
            <a:r>
              <a:rPr lang="en-GB" dirty="0"/>
              <a:t>M</a:t>
            </a:r>
            <a:r>
              <a:rPr lang="en-MX" dirty="0"/>
              <a:t>ultiple regression:</a:t>
            </a:r>
          </a:p>
          <a:p>
            <a:pPr lvl="2"/>
            <a:r>
              <a:rPr lang="en-GB" dirty="0"/>
              <a:t>A</a:t>
            </a:r>
            <a:r>
              <a:rPr lang="en-MX" dirty="0"/>
              <a:t>void multicolinearity</a:t>
            </a:r>
          </a:p>
          <a:p>
            <a:pPr lvl="3"/>
            <a:r>
              <a:rPr lang="en-GB" dirty="0"/>
              <a:t>Only keep</a:t>
            </a:r>
            <a:r>
              <a:rPr lang="en-MX" dirty="0"/>
              <a:t> mileage or speed</a:t>
            </a:r>
          </a:p>
          <a:p>
            <a:pPr lvl="3"/>
            <a:r>
              <a:rPr lang="es-ES" dirty="0" err="1"/>
              <a:t>Only</a:t>
            </a:r>
            <a:r>
              <a:rPr lang="es-ES" dirty="0"/>
              <a:t> </a:t>
            </a:r>
            <a:r>
              <a:rPr lang="es-ES" dirty="0" err="1"/>
              <a:t>keep</a:t>
            </a:r>
            <a:r>
              <a:rPr lang="en-MX" dirty="0"/>
              <a:t> trips or volume or idle time</a:t>
            </a:r>
          </a:p>
        </p:txBody>
      </p:sp>
    </p:spTree>
    <p:extLst>
      <p:ext uri="{BB962C8B-B14F-4D97-AF65-F5344CB8AC3E}">
        <p14:creationId xmlns:p14="http://schemas.microsoft.com/office/powerpoint/2010/main" val="371583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8A3B-1674-9B4B-9D71-3A8570A905BD}"/>
              </a:ext>
            </a:extLst>
          </p:cNvPr>
          <p:cNvSpPr>
            <a:spLocks noGrp="1"/>
          </p:cNvSpPr>
          <p:nvPr>
            <p:ph type="title"/>
          </p:nvPr>
        </p:nvSpPr>
        <p:spPr>
          <a:xfrm>
            <a:off x="1141413" y="385857"/>
            <a:ext cx="9905998" cy="1905000"/>
          </a:xfrm>
        </p:spPr>
        <p:txBody>
          <a:bodyPr/>
          <a:lstStyle/>
          <a:p>
            <a:r>
              <a:rPr lang="en-MX" dirty="0"/>
              <a:t>Simple Linear Regression:</a:t>
            </a:r>
            <a:br>
              <a:rPr lang="en-MX" dirty="0"/>
            </a:br>
            <a:r>
              <a:rPr lang="en-MX" dirty="0"/>
              <a:t>							Speed or mileage?</a:t>
            </a:r>
          </a:p>
        </p:txBody>
      </p:sp>
      <p:pic>
        <p:nvPicPr>
          <p:cNvPr id="5" name="Content Placeholder 4">
            <a:extLst>
              <a:ext uri="{FF2B5EF4-FFF2-40B4-BE49-F238E27FC236}">
                <a16:creationId xmlns:a16="http://schemas.microsoft.com/office/drawing/2014/main" id="{DA37F7D2-EE6A-1743-B2C9-C7803DE8207C}"/>
              </a:ext>
            </a:extLst>
          </p:cNvPr>
          <p:cNvPicPr>
            <a:picLocks noGrp="1" noChangeAspect="1"/>
          </p:cNvPicPr>
          <p:nvPr>
            <p:ph idx="1"/>
          </p:nvPr>
        </p:nvPicPr>
        <p:blipFill>
          <a:blip r:embed="rId2"/>
          <a:stretch>
            <a:fillRect/>
          </a:stretch>
        </p:blipFill>
        <p:spPr>
          <a:xfrm>
            <a:off x="896312" y="2148016"/>
            <a:ext cx="4489672" cy="3124200"/>
          </a:xfrm>
        </p:spPr>
      </p:pic>
      <p:pic>
        <p:nvPicPr>
          <p:cNvPr id="7" name="Picture 6">
            <a:extLst>
              <a:ext uri="{FF2B5EF4-FFF2-40B4-BE49-F238E27FC236}">
                <a16:creationId xmlns:a16="http://schemas.microsoft.com/office/drawing/2014/main" id="{37492C88-8B97-8743-90F4-5C91AC11DEB8}"/>
              </a:ext>
            </a:extLst>
          </p:cNvPr>
          <p:cNvPicPr>
            <a:picLocks noChangeAspect="1"/>
          </p:cNvPicPr>
          <p:nvPr/>
        </p:nvPicPr>
        <p:blipFill>
          <a:blip r:embed="rId3"/>
          <a:stretch>
            <a:fillRect/>
          </a:stretch>
        </p:blipFill>
        <p:spPr>
          <a:xfrm>
            <a:off x="6907900" y="2148016"/>
            <a:ext cx="4489672" cy="3124200"/>
          </a:xfrm>
          <a:prstGeom prst="rect">
            <a:avLst/>
          </a:prstGeom>
        </p:spPr>
      </p:pic>
      <p:sp>
        <p:nvSpPr>
          <p:cNvPr id="8" name="TextBox 7">
            <a:extLst>
              <a:ext uri="{FF2B5EF4-FFF2-40B4-BE49-F238E27FC236}">
                <a16:creationId xmlns:a16="http://schemas.microsoft.com/office/drawing/2014/main" id="{4D43FCA8-3B10-4641-9DCE-7522B9536C92}"/>
              </a:ext>
            </a:extLst>
          </p:cNvPr>
          <p:cNvSpPr txBox="1"/>
          <p:nvPr/>
        </p:nvSpPr>
        <p:spPr>
          <a:xfrm>
            <a:off x="2352203" y="5486399"/>
            <a:ext cx="1577889" cy="369332"/>
          </a:xfrm>
          <a:prstGeom prst="rect">
            <a:avLst/>
          </a:prstGeom>
          <a:noFill/>
        </p:spPr>
        <p:txBody>
          <a:bodyPr wrap="square" rtlCol="0">
            <a:spAutoFit/>
          </a:bodyPr>
          <a:lstStyle/>
          <a:p>
            <a:r>
              <a:rPr lang="en-MX" dirty="0"/>
              <a:t>R</a:t>
            </a:r>
            <a:r>
              <a:rPr lang="en-MX" baseline="30000" dirty="0"/>
              <a:t>2</a:t>
            </a:r>
            <a:r>
              <a:rPr lang="en-MX" dirty="0"/>
              <a:t> =  53.80%</a:t>
            </a:r>
          </a:p>
        </p:txBody>
      </p:sp>
      <p:sp>
        <p:nvSpPr>
          <p:cNvPr id="9" name="TextBox 8">
            <a:extLst>
              <a:ext uri="{FF2B5EF4-FFF2-40B4-BE49-F238E27FC236}">
                <a16:creationId xmlns:a16="http://schemas.microsoft.com/office/drawing/2014/main" id="{CFC9A43F-676C-F640-83C7-25F60CAE6C5D}"/>
              </a:ext>
            </a:extLst>
          </p:cNvPr>
          <p:cNvSpPr txBox="1"/>
          <p:nvPr/>
        </p:nvSpPr>
        <p:spPr>
          <a:xfrm>
            <a:off x="8363791" y="5486399"/>
            <a:ext cx="1577889" cy="369332"/>
          </a:xfrm>
          <a:prstGeom prst="rect">
            <a:avLst/>
          </a:prstGeom>
          <a:noFill/>
        </p:spPr>
        <p:txBody>
          <a:bodyPr wrap="square" rtlCol="0">
            <a:spAutoFit/>
          </a:bodyPr>
          <a:lstStyle/>
          <a:p>
            <a:r>
              <a:rPr lang="en-MX" dirty="0"/>
              <a:t>R</a:t>
            </a:r>
            <a:r>
              <a:rPr lang="en-MX" baseline="30000" dirty="0"/>
              <a:t>2</a:t>
            </a:r>
            <a:r>
              <a:rPr lang="en-MX" dirty="0"/>
              <a:t> =  38.20%</a:t>
            </a:r>
          </a:p>
        </p:txBody>
      </p:sp>
      <p:pic>
        <p:nvPicPr>
          <p:cNvPr id="11" name="Picture 10">
            <a:extLst>
              <a:ext uri="{FF2B5EF4-FFF2-40B4-BE49-F238E27FC236}">
                <a16:creationId xmlns:a16="http://schemas.microsoft.com/office/drawing/2014/main" id="{326CA659-95A6-254B-8777-DC06C36D301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57065" y="5409167"/>
            <a:ext cx="629639" cy="584201"/>
          </a:xfrm>
          <a:prstGeom prst="rect">
            <a:avLst/>
          </a:prstGeom>
        </p:spPr>
      </p:pic>
    </p:spTree>
    <p:extLst>
      <p:ext uri="{BB962C8B-B14F-4D97-AF65-F5344CB8AC3E}">
        <p14:creationId xmlns:p14="http://schemas.microsoft.com/office/powerpoint/2010/main" val="283704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5BB-F114-D143-AF59-4FF8BB0B82C7}"/>
              </a:ext>
            </a:extLst>
          </p:cNvPr>
          <p:cNvSpPr>
            <a:spLocks noGrp="1"/>
          </p:cNvSpPr>
          <p:nvPr>
            <p:ph type="title"/>
          </p:nvPr>
        </p:nvSpPr>
        <p:spPr>
          <a:xfrm>
            <a:off x="1141413" y="0"/>
            <a:ext cx="9905998" cy="1905000"/>
          </a:xfrm>
        </p:spPr>
        <p:txBody>
          <a:bodyPr/>
          <a:lstStyle/>
          <a:p>
            <a:r>
              <a:rPr lang="en-MX" dirty="0"/>
              <a:t>Multiple linear regression</a:t>
            </a:r>
          </a:p>
        </p:txBody>
      </p:sp>
      <p:sp>
        <p:nvSpPr>
          <p:cNvPr id="3" name="Content Placeholder 2">
            <a:extLst>
              <a:ext uri="{FF2B5EF4-FFF2-40B4-BE49-F238E27FC236}">
                <a16:creationId xmlns:a16="http://schemas.microsoft.com/office/drawing/2014/main" id="{0F26AE3C-4150-F149-AEC2-476583BAAF04}"/>
              </a:ext>
            </a:extLst>
          </p:cNvPr>
          <p:cNvSpPr>
            <a:spLocks noGrp="1"/>
          </p:cNvSpPr>
          <p:nvPr>
            <p:ph idx="1"/>
          </p:nvPr>
        </p:nvSpPr>
        <p:spPr>
          <a:xfrm>
            <a:off x="1141413" y="1422399"/>
            <a:ext cx="9905998" cy="431801"/>
          </a:xfrm>
        </p:spPr>
        <p:txBody>
          <a:bodyPr/>
          <a:lstStyle/>
          <a:p>
            <a:r>
              <a:rPr lang="en-MX" dirty="0"/>
              <a:t>Should we add more features to the linear model?</a:t>
            </a:r>
          </a:p>
        </p:txBody>
      </p:sp>
      <p:pic>
        <p:nvPicPr>
          <p:cNvPr id="5" name="Picture 4">
            <a:extLst>
              <a:ext uri="{FF2B5EF4-FFF2-40B4-BE49-F238E27FC236}">
                <a16:creationId xmlns:a16="http://schemas.microsoft.com/office/drawing/2014/main" id="{E34E5281-DB37-7D40-8601-EC90BBB59F75}"/>
              </a:ext>
            </a:extLst>
          </p:cNvPr>
          <p:cNvPicPr>
            <a:picLocks noChangeAspect="1"/>
          </p:cNvPicPr>
          <p:nvPr/>
        </p:nvPicPr>
        <p:blipFill>
          <a:blip r:embed="rId2"/>
          <a:stretch>
            <a:fillRect/>
          </a:stretch>
        </p:blipFill>
        <p:spPr>
          <a:xfrm>
            <a:off x="3875003" y="1991672"/>
            <a:ext cx="4441994" cy="2961329"/>
          </a:xfrm>
          <a:prstGeom prst="rect">
            <a:avLst/>
          </a:prstGeom>
        </p:spPr>
      </p:pic>
      <p:sp>
        <p:nvSpPr>
          <p:cNvPr id="6" name="Content Placeholder 2">
            <a:extLst>
              <a:ext uri="{FF2B5EF4-FFF2-40B4-BE49-F238E27FC236}">
                <a16:creationId xmlns:a16="http://schemas.microsoft.com/office/drawing/2014/main" id="{F30AB404-8E31-5C4F-B0FB-FD7F9B2B6FC0}"/>
              </a:ext>
            </a:extLst>
          </p:cNvPr>
          <p:cNvSpPr txBox="1">
            <a:spLocks/>
          </p:cNvSpPr>
          <p:nvPr/>
        </p:nvSpPr>
        <p:spPr>
          <a:xfrm>
            <a:off x="1141413" y="5037512"/>
            <a:ext cx="9905998" cy="123190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Probably not: (Recursive Feature Elimnation)</a:t>
            </a:r>
          </a:p>
          <a:p>
            <a:pPr lvl="1"/>
            <a:r>
              <a:rPr lang="en-MX" dirty="0"/>
              <a:t>1 Variable </a:t>
            </a:r>
            <a:r>
              <a:rPr lang="en-MX" dirty="0">
                <a:sym typeface="Wingdings" pitchFamily="2" charset="2"/>
              </a:rPr>
              <a:t></a:t>
            </a:r>
            <a:r>
              <a:rPr lang="en-MX" dirty="0"/>
              <a:t> R</a:t>
            </a:r>
            <a:r>
              <a:rPr lang="en-MX" baseline="30000" dirty="0"/>
              <a:t>2</a:t>
            </a:r>
            <a:r>
              <a:rPr lang="en-MX" dirty="0"/>
              <a:t> = 53.80%</a:t>
            </a:r>
          </a:p>
          <a:p>
            <a:pPr lvl="1"/>
            <a:r>
              <a:rPr lang="en-MX" dirty="0"/>
              <a:t>10 Variables </a:t>
            </a:r>
            <a:r>
              <a:rPr lang="en-MX" dirty="0">
                <a:sym typeface="Wingdings" pitchFamily="2" charset="2"/>
              </a:rPr>
              <a:t></a:t>
            </a:r>
            <a:r>
              <a:rPr lang="en-MX" dirty="0"/>
              <a:t> R</a:t>
            </a:r>
            <a:r>
              <a:rPr lang="en-MX" baseline="30000" dirty="0"/>
              <a:t>2</a:t>
            </a:r>
            <a:r>
              <a:rPr lang="en-MX" dirty="0"/>
              <a:t> = 58.99%</a:t>
            </a:r>
          </a:p>
          <a:p>
            <a:pPr lvl="1"/>
            <a:r>
              <a:rPr lang="en-MX" dirty="0"/>
              <a:t>39 Variables </a:t>
            </a:r>
            <a:r>
              <a:rPr lang="en-MX" dirty="0">
                <a:sym typeface="Wingdings" pitchFamily="2" charset="2"/>
              </a:rPr>
              <a:t></a:t>
            </a:r>
            <a:r>
              <a:rPr lang="en-MX" dirty="0"/>
              <a:t> R</a:t>
            </a:r>
            <a:r>
              <a:rPr lang="en-MX" baseline="30000" dirty="0"/>
              <a:t>2</a:t>
            </a:r>
            <a:r>
              <a:rPr lang="en-MX" dirty="0"/>
              <a:t> = 62.20%</a:t>
            </a:r>
          </a:p>
        </p:txBody>
      </p:sp>
    </p:spTree>
    <p:extLst>
      <p:ext uri="{BB962C8B-B14F-4D97-AF65-F5344CB8AC3E}">
        <p14:creationId xmlns:p14="http://schemas.microsoft.com/office/powerpoint/2010/main" val="44743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2E78-354D-7F43-B38F-505C9807DDA0}"/>
              </a:ext>
            </a:extLst>
          </p:cNvPr>
          <p:cNvSpPr>
            <a:spLocks noGrp="1"/>
          </p:cNvSpPr>
          <p:nvPr>
            <p:ph type="title"/>
          </p:nvPr>
        </p:nvSpPr>
        <p:spPr>
          <a:xfrm>
            <a:off x="1141413" y="12700"/>
            <a:ext cx="9905998" cy="1905000"/>
          </a:xfrm>
        </p:spPr>
        <p:txBody>
          <a:bodyPr/>
          <a:lstStyle/>
          <a:p>
            <a:r>
              <a:rPr lang="en-MX" dirty="0"/>
              <a:t>Machine learning</a:t>
            </a:r>
          </a:p>
        </p:txBody>
      </p:sp>
      <p:sp>
        <p:nvSpPr>
          <p:cNvPr id="3" name="Content Placeholder 2">
            <a:extLst>
              <a:ext uri="{FF2B5EF4-FFF2-40B4-BE49-F238E27FC236}">
                <a16:creationId xmlns:a16="http://schemas.microsoft.com/office/drawing/2014/main" id="{603BA554-7326-E348-83E6-4762F517E12E}"/>
              </a:ext>
            </a:extLst>
          </p:cNvPr>
          <p:cNvSpPr>
            <a:spLocks noGrp="1"/>
          </p:cNvSpPr>
          <p:nvPr>
            <p:ph idx="1"/>
          </p:nvPr>
        </p:nvSpPr>
        <p:spPr>
          <a:xfrm>
            <a:off x="1141413" y="1308099"/>
            <a:ext cx="9905998" cy="457201"/>
          </a:xfrm>
        </p:spPr>
        <p:txBody>
          <a:bodyPr/>
          <a:lstStyle/>
          <a:p>
            <a:r>
              <a:rPr lang="en-MX" dirty="0"/>
              <a:t>What about other models? Specifically Random Forest</a:t>
            </a:r>
          </a:p>
        </p:txBody>
      </p:sp>
      <p:pic>
        <p:nvPicPr>
          <p:cNvPr id="7" name="Picture 6">
            <a:extLst>
              <a:ext uri="{FF2B5EF4-FFF2-40B4-BE49-F238E27FC236}">
                <a16:creationId xmlns:a16="http://schemas.microsoft.com/office/drawing/2014/main" id="{DF2B98F8-B1C2-D044-B9E3-778BE9A0F609}"/>
              </a:ext>
            </a:extLst>
          </p:cNvPr>
          <p:cNvPicPr>
            <a:picLocks noChangeAspect="1"/>
          </p:cNvPicPr>
          <p:nvPr/>
        </p:nvPicPr>
        <p:blipFill>
          <a:blip r:embed="rId2"/>
          <a:stretch>
            <a:fillRect/>
          </a:stretch>
        </p:blipFill>
        <p:spPr>
          <a:xfrm>
            <a:off x="1141414" y="1917700"/>
            <a:ext cx="4762502" cy="3175001"/>
          </a:xfrm>
          <a:prstGeom prst="rect">
            <a:avLst/>
          </a:prstGeom>
        </p:spPr>
      </p:pic>
      <p:pic>
        <p:nvPicPr>
          <p:cNvPr id="9" name="Picture 8">
            <a:extLst>
              <a:ext uri="{FF2B5EF4-FFF2-40B4-BE49-F238E27FC236}">
                <a16:creationId xmlns:a16="http://schemas.microsoft.com/office/drawing/2014/main" id="{21B1F791-AB60-C448-BCE4-F8CE4B190FC9}"/>
              </a:ext>
            </a:extLst>
          </p:cNvPr>
          <p:cNvPicPr>
            <a:picLocks noChangeAspect="1"/>
          </p:cNvPicPr>
          <p:nvPr/>
        </p:nvPicPr>
        <p:blipFill>
          <a:blip r:embed="rId3"/>
          <a:stretch>
            <a:fillRect/>
          </a:stretch>
        </p:blipFill>
        <p:spPr>
          <a:xfrm>
            <a:off x="7124700" y="1917700"/>
            <a:ext cx="4394200" cy="4394200"/>
          </a:xfrm>
          <a:prstGeom prst="rect">
            <a:avLst/>
          </a:prstGeom>
        </p:spPr>
      </p:pic>
      <p:sp>
        <p:nvSpPr>
          <p:cNvPr id="8" name="Content Placeholder 2">
            <a:extLst>
              <a:ext uri="{FF2B5EF4-FFF2-40B4-BE49-F238E27FC236}">
                <a16:creationId xmlns:a16="http://schemas.microsoft.com/office/drawing/2014/main" id="{EF62CEAC-07CB-4D4B-A550-A8EAD5E9CCE5}"/>
              </a:ext>
            </a:extLst>
          </p:cNvPr>
          <p:cNvSpPr txBox="1">
            <a:spLocks/>
          </p:cNvSpPr>
          <p:nvPr/>
        </p:nvSpPr>
        <p:spPr>
          <a:xfrm>
            <a:off x="1141413" y="5232400"/>
            <a:ext cx="5823591" cy="1169096"/>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MX" dirty="0"/>
              <a:t>Consistent with Linear Regression – Most Relevant feature: Speed</a:t>
            </a:r>
          </a:p>
          <a:p>
            <a:pPr lvl="1"/>
            <a:r>
              <a:rPr lang="en-MX" dirty="0"/>
              <a:t>10 Variables </a:t>
            </a:r>
            <a:r>
              <a:rPr lang="en-MX" dirty="0">
                <a:sym typeface="Wingdings" pitchFamily="2" charset="2"/>
              </a:rPr>
              <a:t></a:t>
            </a:r>
            <a:r>
              <a:rPr lang="en-MX" dirty="0"/>
              <a:t> R</a:t>
            </a:r>
            <a:r>
              <a:rPr lang="en-MX" baseline="30000" dirty="0"/>
              <a:t>2</a:t>
            </a:r>
            <a:r>
              <a:rPr lang="en-MX" dirty="0"/>
              <a:t> = 69.30%</a:t>
            </a:r>
          </a:p>
          <a:p>
            <a:pPr lvl="1"/>
            <a:r>
              <a:rPr lang="en-MX" dirty="0"/>
              <a:t>39 Variables </a:t>
            </a:r>
            <a:r>
              <a:rPr lang="en-MX" dirty="0">
                <a:sym typeface="Wingdings" pitchFamily="2" charset="2"/>
              </a:rPr>
              <a:t></a:t>
            </a:r>
            <a:r>
              <a:rPr lang="en-MX" dirty="0"/>
              <a:t> R</a:t>
            </a:r>
            <a:r>
              <a:rPr lang="en-MX" baseline="30000" dirty="0"/>
              <a:t>2</a:t>
            </a:r>
            <a:r>
              <a:rPr lang="en-MX" dirty="0"/>
              <a:t> = 73.29%</a:t>
            </a:r>
          </a:p>
        </p:txBody>
      </p:sp>
    </p:spTree>
    <p:extLst>
      <p:ext uri="{BB962C8B-B14F-4D97-AF65-F5344CB8AC3E}">
        <p14:creationId xmlns:p14="http://schemas.microsoft.com/office/powerpoint/2010/main" val="2294325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{5FCFC8BE-6FA0-A342-84EF-0684B279EC18}tf10001063</Template>
  <TotalTime>1282</TotalTime>
  <Words>709</Words>
  <Application>Microsoft Macintosh PowerPoint</Application>
  <PresentationFormat>Widescreen</PresentationFormat>
  <Paragraphs>101</Paragraphs>
  <Slides>11</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Fuel Consumption on Ready-Mix Trucks</vt:lpstr>
      <vt:lpstr>Agenda </vt:lpstr>
      <vt:lpstr>Introduction</vt:lpstr>
      <vt:lpstr>Problem Statement</vt:lpstr>
      <vt:lpstr>Data analysis</vt:lpstr>
      <vt:lpstr>Correlations coefficients between variables</vt:lpstr>
      <vt:lpstr>Simple Linear Regression:        Speed or mileage?</vt:lpstr>
      <vt:lpstr>Multiple linear regression</vt:lpstr>
      <vt:lpstr>Machine learning</vt:lpstr>
      <vt:lpstr>Model comparison</vt:lpstr>
      <vt:lpstr>Conclusions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on Ready-Mix Trucks</dc:title>
  <dc:creator>Rodolfo Gameros</dc:creator>
  <cp:lastModifiedBy>Rodolfo Gameros</cp:lastModifiedBy>
  <cp:revision>13</cp:revision>
  <dcterms:created xsi:type="dcterms:W3CDTF">2021-03-03T04:57:09Z</dcterms:created>
  <dcterms:modified xsi:type="dcterms:W3CDTF">2021-03-08T17:40:54Z</dcterms:modified>
</cp:coreProperties>
</file>