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0" r:id="rId6"/>
    <p:sldId id="261"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p:scale>
          <a:sx n="130" d="100"/>
          <a:sy n="130" d="100"/>
        </p:scale>
        <p:origin x="4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3/8/21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Leader</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r>
              <a:rPr lang="en-MX" sz="1700" dirty="0"/>
              <a:t>Linear Regression</a:t>
            </a:r>
          </a:p>
          <a:p>
            <a:r>
              <a:rPr lang="en-MX" sz="1700" dirty="0"/>
              <a:t>Pros:	</a:t>
            </a:r>
          </a:p>
          <a:p>
            <a:pPr lvl="1"/>
            <a:r>
              <a:rPr lang="en-MX" sz="1500" dirty="0"/>
              <a:t>Interpretation: y = 0.22*x + 4.75</a:t>
            </a:r>
          </a:p>
          <a:p>
            <a:pPr lvl="2"/>
            <a:r>
              <a:rPr lang="en-MX" sz="1300" dirty="0"/>
              <a:t>X - Average Speed: Data mean 11.63 kph</a:t>
            </a:r>
          </a:p>
          <a:p>
            <a:pPr lvl="2"/>
            <a:r>
              <a:rPr lang="en-GB" sz="1300" dirty="0"/>
              <a:t>Y</a:t>
            </a:r>
            <a:r>
              <a:rPr lang="en-MX" sz="1300" dirty="0"/>
              <a:t> - Liters Per Hour: Data mean 7.31</a:t>
            </a:r>
          </a:p>
          <a:p>
            <a:pPr lvl="1"/>
            <a:r>
              <a:rPr lang="en-MX" sz="1500" dirty="0"/>
              <a:t>Easy and quickly to train       </a:t>
            </a:r>
          </a:p>
          <a:p>
            <a:r>
              <a:rPr lang="en-MX" sz="1700" dirty="0"/>
              <a:t>Cons:</a:t>
            </a:r>
          </a:p>
          <a:p>
            <a:pPr lvl="1"/>
            <a:r>
              <a:rPr lang="en-MX" sz="1500" dirty="0"/>
              <a:t>R2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Random Forest</a:t>
            </a:r>
          </a:p>
          <a:p>
            <a:r>
              <a:rPr lang="en-MX" dirty="0"/>
              <a:t>Pros:	</a:t>
            </a:r>
          </a:p>
          <a:p>
            <a:pPr lvl="1"/>
            <a:r>
              <a:rPr lang="en-MX" dirty="0"/>
              <a:t>Flexible: Can explains Non-Linear relations</a:t>
            </a:r>
          </a:p>
          <a:p>
            <a:pPr lvl="1"/>
            <a:r>
              <a:rPr lang="en-MX" dirty="0"/>
              <a:t>R2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a:xfrm>
            <a:off x="1141413" y="2188723"/>
            <a:ext cx="9905998" cy="3602477"/>
          </a:xfrm>
        </p:spPr>
        <p:txBody>
          <a:bodyPr>
            <a:normAutofit fontScale="70000" lnSpcReduction="20000"/>
          </a:bodyPr>
          <a:lstStyle/>
          <a:p>
            <a:r>
              <a:rPr lang="en-MX" dirty="0"/>
              <a:t>Most Relevant Feature to explain the fuel consumption: Average Speed of the Ready-Mix Truck along the whole day</a:t>
            </a:r>
          </a:p>
          <a:p>
            <a:r>
              <a:rPr lang="en-MX" dirty="0"/>
              <a:t>+ 1 kph Speed  </a:t>
            </a:r>
            <a:r>
              <a:rPr lang="en-MX" dirty="0">
                <a:sym typeface="Wingdings" pitchFamily="2" charset="2"/>
              </a:rPr>
              <a:t> </a:t>
            </a:r>
            <a:r>
              <a:rPr lang="en-MX" dirty="0"/>
              <a:t>+ 0.22 liters per hour fuel consumption</a:t>
            </a:r>
          </a:p>
          <a:p>
            <a:pPr lvl="1"/>
            <a:r>
              <a:rPr lang="en-MX" dirty="0"/>
              <a:t>Each Ready-Mix truck has its engine on ~10 hrs per day</a:t>
            </a:r>
          </a:p>
          <a:p>
            <a:pPr lvl="1"/>
            <a:r>
              <a:rPr lang="en-MX" dirty="0"/>
              <a:t>Hence the +1 kph </a:t>
            </a:r>
            <a:r>
              <a:rPr lang="en-MX" dirty="0">
                <a:sym typeface="Wingdings" pitchFamily="2" charset="2"/>
              </a:rPr>
              <a:t> </a:t>
            </a:r>
            <a:r>
              <a:rPr lang="en-MX" dirty="0"/>
              <a:t>+ 2.2 extra liters per day per truck</a:t>
            </a:r>
          </a:p>
          <a:p>
            <a:pPr lvl="1"/>
            <a:r>
              <a:rPr lang="en-MX" dirty="0"/>
              <a:t>Each liter costs $20 MXN, so +1 KPH </a:t>
            </a:r>
            <a:r>
              <a:rPr lang="en-MX" dirty="0">
                <a:sym typeface="Wingdings" pitchFamily="2" charset="2"/>
              </a:rPr>
              <a:t> + $44 MXN per day per truck</a:t>
            </a:r>
          </a:p>
          <a:p>
            <a:pPr lvl="1"/>
            <a:r>
              <a:rPr lang="en-MX" dirty="0"/>
              <a:t>On average there are 1,500 trucks on the streets: therefore +1 KPH (On every truck) </a:t>
            </a:r>
            <a:r>
              <a:rPr lang="en-MX" dirty="0">
                <a:sym typeface="Wingdings" pitchFamily="2" charset="2"/>
              </a:rPr>
              <a:t> + $66,000 MXN per day</a:t>
            </a:r>
            <a:endParaRPr lang="en-MX" dirty="0"/>
          </a:p>
          <a:p>
            <a:r>
              <a:rPr lang="en-MX" dirty="0"/>
              <a:t>Very Important to control the avergae driving speed, not only because it saves fuel, but also it will guarantee the safety of our drivers and all the other people on the streets/roads</a:t>
            </a:r>
          </a:p>
          <a:p>
            <a:r>
              <a:rPr lang="en-MX" dirty="0"/>
              <a:t>However we need to be efficient on this trade-off as we would not want to make people work extra hours (Increments engine hours per truck) or hurt the relations with our clients (Avoid impunctual deliveries)</a:t>
            </a:r>
          </a:p>
          <a:p>
            <a:r>
              <a:rPr lang="en-MX" dirty="0"/>
              <a:t>Important to keep track of this data and look for explanations to the outliers and missing data that wass not considered on this analysis</a:t>
            </a:r>
          </a:p>
        </p:txBody>
      </p:sp>
    </p:spTree>
    <p:extLst>
      <p:ext uri="{BB962C8B-B14F-4D97-AF65-F5344CB8AC3E}">
        <p14:creationId xmlns:p14="http://schemas.microsoft.com/office/powerpoint/2010/main" val="28870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Model Comparison</a:t>
            </a:r>
          </a:p>
          <a:p>
            <a:r>
              <a:rPr lang="en-MX" dirty="0"/>
              <a:t>Conclusions and Next Steps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 CDMX</a:t>
            </a:r>
          </a:p>
          <a:p>
            <a:pPr lvl="1"/>
            <a:r>
              <a:rPr lang="en-MX" dirty="0"/>
              <a:t>MSc and PhD in Mathematics and Statistics - the University of Warwick, UK</a:t>
            </a:r>
          </a:p>
          <a:p>
            <a:pPr lvl="1"/>
            <a:r>
              <a:rPr lang="en-MX" dirty="0"/>
              <a:t>Working at Cemex for 2 Years, MTY</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 operation</a:t>
            </a:r>
          </a:p>
          <a:p>
            <a:pPr lvl="2"/>
            <a:r>
              <a:rPr lang="en-MX" dirty="0"/>
              <a:t>Fuel Consumption measured as Liters per Hour consume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1909897" y="3579779"/>
            <a:ext cx="6246335" cy="369332"/>
          </a:xfrm>
          <a:prstGeom prst="rect">
            <a:avLst/>
          </a:prstGeom>
          <a:noFill/>
        </p:spPr>
        <p:txBody>
          <a:bodyPr wrap="square" rtlCol="0">
            <a:spAutoFit/>
          </a:bodyPr>
          <a:lstStyle/>
          <a:p>
            <a:r>
              <a:rPr lang="en-MX" b="1" u="sng" dirty="0"/>
              <a:t>$2.25 M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7.5</a:t>
            </a:r>
            <a:r>
              <a:rPr lang="en-MX" b="1" dirty="0"/>
              <a:t>   *   </a:t>
            </a:r>
            <a:r>
              <a:rPr lang="en-MX" b="1" dirty="0">
                <a:solidFill>
                  <a:srgbClr val="00B050"/>
                </a:solidFill>
              </a:rPr>
              <a:t>$20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1351186" y="3975926"/>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1741250" y="319375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568617" y="3065253"/>
            <a:ext cx="2681516"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3"/>
          </p:cNvCxnSpPr>
          <p:nvPr/>
        </p:nvCxnSpPr>
        <p:spPr>
          <a:xfrm rot="10800000" flipV="1">
            <a:off x="3550913" y="3926027"/>
            <a:ext cx="504254" cy="280732"/>
          </a:xfrm>
          <a:prstGeom prst="bentConnector3">
            <a:avLst>
              <a:gd name="adj1" fmla="val 139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6571761" y="3203753"/>
            <a:ext cx="1996856" cy="417464"/>
          </a:xfrm>
          <a:prstGeom prst="bentConnector3">
            <a:avLst>
              <a:gd name="adj1" fmla="val -4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3"/>
          </p:cNvCxnSpPr>
          <p:nvPr/>
        </p:nvCxnSpPr>
        <p:spPr>
          <a:xfrm rot="10800000">
            <a:off x="4279667" y="3332255"/>
            <a:ext cx="701086" cy="247524"/>
          </a:xfrm>
          <a:prstGeom prst="bentConnector3">
            <a:avLst>
              <a:gd name="adj1" fmla="val 61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3B36B4C-82BA-144D-B92C-C6D5E874FC63}"/>
              </a:ext>
            </a:extLst>
          </p:cNvPr>
          <p:cNvCxnSpPr>
            <a:cxnSpLocks/>
            <a:endCxn id="26" idx="1"/>
          </p:cNvCxnSpPr>
          <p:nvPr/>
        </p:nvCxnSpPr>
        <p:spPr>
          <a:xfrm>
            <a:off x="5702525" y="3902408"/>
            <a:ext cx="1350853" cy="420227"/>
          </a:xfrm>
          <a:prstGeom prst="bentConnector3">
            <a:avLst>
              <a:gd name="adj1" fmla="val 399"/>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637E9F7-2A67-8147-9154-829A7A2295B7}"/>
              </a:ext>
            </a:extLst>
          </p:cNvPr>
          <p:cNvSpPr txBox="1"/>
          <p:nvPr/>
        </p:nvSpPr>
        <p:spPr>
          <a:xfrm>
            <a:off x="7053378" y="4091802"/>
            <a:ext cx="2681516" cy="461665"/>
          </a:xfrm>
          <a:prstGeom prst="rect">
            <a:avLst/>
          </a:prstGeom>
          <a:noFill/>
        </p:spPr>
        <p:txBody>
          <a:bodyPr wrap="square" rtlCol="0">
            <a:spAutoFit/>
          </a:bodyPr>
          <a:lstStyle/>
          <a:p>
            <a:r>
              <a:rPr lang="en-MX" sz="1200" dirty="0">
                <a:solidFill>
                  <a:srgbClr val="FFC000"/>
                </a:solidFill>
              </a:rPr>
              <a:t>Average Fuel Consumption by Truck in Liters per Hour</a:t>
            </a:r>
          </a:p>
        </p:txBody>
      </p:sp>
    </p:spTree>
    <p:extLst>
      <p:ext uri="{BB962C8B-B14F-4D97-AF65-F5344CB8AC3E}">
        <p14:creationId xmlns:p14="http://schemas.microsoft.com/office/powerpoint/2010/main" val="16117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7477293" cy="3874851"/>
          </a:xfrm>
        </p:spPr>
        <p:txBody>
          <a:bodyPr>
            <a:normAutofit fontScale="92500"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pic>
        <p:nvPicPr>
          <p:cNvPr id="4" name="Picture 3">
            <a:extLst>
              <a:ext uri="{FF2B5EF4-FFF2-40B4-BE49-F238E27FC236}">
                <a16:creationId xmlns:a16="http://schemas.microsoft.com/office/drawing/2014/main" id="{A7A85E29-F09E-384F-AD7C-A55A783946FC}"/>
              </a:ext>
            </a:extLst>
          </p:cNvPr>
          <p:cNvPicPr>
            <a:picLocks noChangeAspect="1"/>
          </p:cNvPicPr>
          <p:nvPr/>
        </p:nvPicPr>
        <p:blipFill>
          <a:blip r:embed="rId2"/>
          <a:stretch>
            <a:fillRect/>
          </a:stretch>
        </p:blipFill>
        <p:spPr>
          <a:xfrm>
            <a:off x="8413462" y="4100727"/>
            <a:ext cx="3108292" cy="2072194"/>
          </a:xfrm>
          <a:prstGeom prst="rect">
            <a:avLst/>
          </a:prstGeom>
        </p:spPr>
      </p:pic>
      <p:sp>
        <p:nvSpPr>
          <p:cNvPr id="5" name="Down Arrow 4">
            <a:extLst>
              <a:ext uri="{FF2B5EF4-FFF2-40B4-BE49-F238E27FC236}">
                <a16:creationId xmlns:a16="http://schemas.microsoft.com/office/drawing/2014/main" id="{57048A6D-9C88-1845-80E7-6CC71A6B9199}"/>
              </a:ext>
            </a:extLst>
          </p:cNvPr>
          <p:cNvSpPr/>
          <p:nvPr/>
        </p:nvSpPr>
        <p:spPr>
          <a:xfrm>
            <a:off x="9670064" y="3039778"/>
            <a:ext cx="595087" cy="48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TextBox 5">
            <a:extLst>
              <a:ext uri="{FF2B5EF4-FFF2-40B4-BE49-F238E27FC236}">
                <a16:creationId xmlns:a16="http://schemas.microsoft.com/office/drawing/2014/main" id="{2D5337CB-D9BD-3A49-8A14-FD7805C875B7}"/>
              </a:ext>
            </a:extLst>
          </p:cNvPr>
          <p:cNvSpPr txBox="1"/>
          <p:nvPr/>
        </p:nvSpPr>
        <p:spPr>
          <a:xfrm>
            <a:off x="8413462" y="3610368"/>
            <a:ext cx="3220818" cy="323165"/>
          </a:xfrm>
          <a:prstGeom prst="rect">
            <a:avLst/>
          </a:prstGeom>
          <a:noFill/>
        </p:spPr>
        <p:txBody>
          <a:bodyPr wrap="square" rtlCol="0">
            <a:spAutoFit/>
          </a:bodyPr>
          <a:lstStyle/>
          <a:p>
            <a:r>
              <a:rPr lang="en-MX" sz="1500" dirty="0"/>
              <a:t>Data Cleaning: Loss Data ~7%</a:t>
            </a:r>
          </a:p>
        </p:txBody>
      </p:sp>
      <p:pic>
        <p:nvPicPr>
          <p:cNvPr id="7" name="Picture 6">
            <a:extLst>
              <a:ext uri="{FF2B5EF4-FFF2-40B4-BE49-F238E27FC236}">
                <a16:creationId xmlns:a16="http://schemas.microsoft.com/office/drawing/2014/main" id="{4F3B90E1-24E1-B543-BEE4-9EA309511D91}"/>
              </a:ext>
            </a:extLst>
          </p:cNvPr>
          <p:cNvPicPr>
            <a:picLocks noChangeAspect="1"/>
          </p:cNvPicPr>
          <p:nvPr/>
        </p:nvPicPr>
        <p:blipFill>
          <a:blip r:embed="rId3"/>
          <a:stretch>
            <a:fillRect/>
          </a:stretch>
        </p:blipFill>
        <p:spPr>
          <a:xfrm>
            <a:off x="8441779" y="609600"/>
            <a:ext cx="3108292" cy="2072194"/>
          </a:xfrm>
          <a:prstGeom prst="rect">
            <a:avLst/>
          </a:prstGeom>
        </p:spPr>
      </p:pic>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R2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R2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 (Recursive Feature Elimnation)</a:t>
            </a:r>
          </a:p>
          <a:p>
            <a:pPr lvl="1"/>
            <a:r>
              <a:rPr lang="en-MX" dirty="0"/>
              <a:t>1 Variable </a:t>
            </a:r>
            <a:r>
              <a:rPr lang="en-MX" dirty="0">
                <a:sym typeface="Wingdings" pitchFamily="2" charset="2"/>
              </a:rPr>
              <a:t></a:t>
            </a:r>
            <a:r>
              <a:rPr lang="en-MX" dirty="0"/>
              <a:t> R2 = 53.80%</a:t>
            </a:r>
          </a:p>
          <a:p>
            <a:pPr lvl="1"/>
            <a:r>
              <a:rPr lang="en-MX" dirty="0"/>
              <a:t>10 Variables </a:t>
            </a:r>
            <a:r>
              <a:rPr lang="en-MX" dirty="0">
                <a:sym typeface="Wingdings" pitchFamily="2" charset="2"/>
              </a:rPr>
              <a:t></a:t>
            </a:r>
            <a:r>
              <a:rPr lang="en-MX" dirty="0"/>
              <a:t> R2 = 58.99%</a:t>
            </a:r>
          </a:p>
          <a:p>
            <a:pPr lvl="1"/>
            <a:r>
              <a:rPr lang="en-MX" dirty="0"/>
              <a:t>39 Variables </a:t>
            </a:r>
            <a:r>
              <a:rPr lang="en-MX" dirty="0">
                <a:sym typeface="Wingdings" pitchFamily="2" charset="2"/>
              </a:rPr>
              <a:t></a:t>
            </a:r>
            <a:r>
              <a:rPr lang="en-MX" dirty="0"/>
              <a:t> R2 = 62.20%</a:t>
            </a:r>
          </a:p>
        </p:txBody>
      </p:sp>
    </p:spTree>
    <p:extLst>
      <p:ext uri="{BB962C8B-B14F-4D97-AF65-F5344CB8AC3E}">
        <p14:creationId xmlns:p14="http://schemas.microsoft.com/office/powerpoint/2010/main" val="4474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R2 = 69.30%</a:t>
            </a:r>
          </a:p>
          <a:p>
            <a:pPr lvl="1"/>
            <a:r>
              <a:rPr lang="en-MX" dirty="0"/>
              <a:t>39 Variables </a:t>
            </a:r>
            <a:r>
              <a:rPr lang="en-MX" dirty="0">
                <a:sym typeface="Wingdings" pitchFamily="2" charset="2"/>
              </a:rPr>
              <a:t></a:t>
            </a:r>
            <a:r>
              <a:rPr lang="en-MX" dirty="0"/>
              <a:t> R2 = 73.29%</a:t>
            </a:r>
          </a:p>
        </p:txBody>
      </p:sp>
    </p:spTree>
    <p:extLst>
      <p:ext uri="{BB962C8B-B14F-4D97-AF65-F5344CB8AC3E}">
        <p14:creationId xmlns:p14="http://schemas.microsoft.com/office/powerpoint/2010/main" val="229432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1124</TotalTime>
  <Words>718</Words>
  <Application>Microsoft Macintosh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Fuel Consumption on Ready-Mix Trucks</vt:lpstr>
      <vt:lpstr>Agenda </vt:lpstr>
      <vt:lpstr>Introduction</vt:lpstr>
      <vt:lpstr>Problem Statement</vt:lpstr>
      <vt:lpstr>Data analysis</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9</cp:revision>
  <dcterms:created xsi:type="dcterms:W3CDTF">2021-03-03T04:57:09Z</dcterms:created>
  <dcterms:modified xsi:type="dcterms:W3CDTF">2021-03-08T06:22:15Z</dcterms:modified>
</cp:coreProperties>
</file>