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0" r:id="rId6"/>
    <p:sldId id="261" r:id="rId7"/>
    <p:sldId id="263" r:id="rId8"/>
    <p:sldId id="264" r:id="rId9"/>
    <p:sldId id="265"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3/9/21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3/9/21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pPr marL="0" indent="0">
              <a:buNone/>
            </a:pPr>
            <a:r>
              <a:rPr lang="en-MX" sz="1900" u="sng" dirty="0"/>
              <a:t>Linear Regression</a:t>
            </a:r>
          </a:p>
          <a:p>
            <a:r>
              <a:rPr lang="en-MX" sz="1700" dirty="0"/>
              <a:t>Pros:	</a:t>
            </a:r>
          </a:p>
          <a:p>
            <a:pPr lvl="1"/>
            <a:r>
              <a:rPr lang="en-MX" sz="1500" dirty="0"/>
              <a:t>Interpretation: y  =  0.22 * x  +  4.75</a:t>
            </a:r>
          </a:p>
          <a:p>
            <a:pPr lvl="2"/>
            <a:r>
              <a:rPr lang="en-GB" sz="1300" dirty="0"/>
              <a:t>Y</a:t>
            </a:r>
            <a:r>
              <a:rPr lang="en-MX" sz="1300" dirty="0"/>
              <a:t> - Liters Per Hour: Data mean 7.31</a:t>
            </a:r>
          </a:p>
          <a:p>
            <a:pPr lvl="2"/>
            <a:r>
              <a:rPr lang="en-MX" sz="1300" dirty="0"/>
              <a:t>X - Average Speed: Data mean 11.63 kph</a:t>
            </a:r>
          </a:p>
          <a:p>
            <a:pPr lvl="1"/>
            <a:r>
              <a:rPr lang="en-MX" sz="1500" dirty="0"/>
              <a:t>Easy and quickly to train       </a:t>
            </a:r>
          </a:p>
          <a:p>
            <a:r>
              <a:rPr lang="en-MX" sz="1700" dirty="0"/>
              <a:t>Cons:</a:t>
            </a:r>
          </a:p>
          <a:p>
            <a:pPr lvl="1"/>
            <a:r>
              <a:rPr lang="en-MX" sz="1500" dirty="0"/>
              <a:t>R</a:t>
            </a:r>
            <a:r>
              <a:rPr lang="en-MX" sz="1500" baseline="30000" dirty="0"/>
              <a:t>2</a:t>
            </a:r>
            <a:r>
              <a:rPr lang="en-MX" sz="1500" dirty="0"/>
              <a:t>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MX" sz="2200" u="sng" dirty="0"/>
              <a:t>Random Forest</a:t>
            </a:r>
          </a:p>
          <a:p>
            <a:r>
              <a:rPr lang="en-MX" dirty="0"/>
              <a:t>Pros:	</a:t>
            </a:r>
          </a:p>
          <a:p>
            <a:pPr lvl="1"/>
            <a:r>
              <a:rPr lang="en-MX" dirty="0"/>
              <a:t>Flexible: Can explains Non-Linear relations</a:t>
            </a:r>
          </a:p>
          <a:p>
            <a:pPr lvl="1"/>
            <a:r>
              <a:rPr lang="en-MX" dirty="0"/>
              <a:t>R</a:t>
            </a:r>
            <a:r>
              <a:rPr lang="en-MX" baseline="30000" dirty="0"/>
              <a:t>2</a:t>
            </a:r>
            <a:r>
              <a:rPr lang="en-MX" dirty="0"/>
              <a:t>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4163439"/>
          </a:xfrm>
        </p:spPr>
        <p:txBody>
          <a:bodyPr>
            <a:normAutofit lnSpcReduction="10000"/>
          </a:bodyPr>
          <a:lstStyle/>
          <a:p>
            <a:r>
              <a:rPr lang="en-MX" sz="1500" dirty="0"/>
              <a:t>Most Relevant Feature to explain the fuel consumption: Average Speed of the Ready-Mix Truck along the whole day</a:t>
            </a:r>
          </a:p>
          <a:p>
            <a:r>
              <a:rPr lang="en-MX" sz="1500" dirty="0"/>
              <a:t>+ 1 KpH Speed   </a:t>
            </a:r>
            <a:r>
              <a:rPr lang="en-MX" sz="1500" dirty="0">
                <a:sym typeface="Wingdings" pitchFamily="2" charset="2"/>
              </a:rPr>
              <a:t>   </a:t>
            </a:r>
            <a:r>
              <a:rPr lang="en-MX" sz="1500" dirty="0"/>
              <a:t>$66,000 MXN</a:t>
            </a:r>
          </a:p>
          <a:p>
            <a:endParaRPr lang="en-MX" sz="1500" dirty="0"/>
          </a:p>
          <a:p>
            <a:endParaRPr lang="en-MX" sz="1500" dirty="0"/>
          </a:p>
          <a:p>
            <a:endParaRPr lang="en-MX" sz="1500" dirty="0"/>
          </a:p>
          <a:p>
            <a:endParaRPr lang="en-MX" sz="1500" dirty="0"/>
          </a:p>
          <a:p>
            <a:r>
              <a:rPr lang="en-MX" sz="1500" dirty="0"/>
              <a:t>Important to control the avergae driving speed, not only because it saves fuel, but also it will guarantee the safety of our drivers and all the other people on the streets/roads</a:t>
            </a:r>
          </a:p>
          <a:p>
            <a:r>
              <a:rPr lang="en-MX" sz="1500" dirty="0"/>
              <a:t>However we need to be efficient on this trade-off as we would not want to make people work extra hours (Increments engine hours per truck) or hurt the relations with our clients (Avoid impunctual deliveries)</a:t>
            </a:r>
          </a:p>
          <a:p>
            <a:r>
              <a:rPr lang="en-MX" sz="1500" dirty="0"/>
              <a:t>Speed is a good feature to consider as a Baseline, however some deep analysis could be done on the other features to explore discrepancies (High consumption with Low Speed)</a:t>
            </a:r>
          </a:p>
          <a:p>
            <a:r>
              <a:rPr lang="en-MX" sz="1500" dirty="0"/>
              <a:t>Divide the Analysis/DataSet into Idle Time and Trajectory Times</a:t>
            </a:r>
          </a:p>
        </p:txBody>
      </p:sp>
      <p:sp>
        <p:nvSpPr>
          <p:cNvPr id="4" name="TextBox 3">
            <a:extLst>
              <a:ext uri="{FF2B5EF4-FFF2-40B4-BE49-F238E27FC236}">
                <a16:creationId xmlns:a16="http://schemas.microsoft.com/office/drawing/2014/main" id="{57CCF627-542E-A64E-B036-5A26C6CC0712}"/>
              </a:ext>
            </a:extLst>
          </p:cNvPr>
          <p:cNvSpPr txBox="1"/>
          <p:nvPr/>
        </p:nvSpPr>
        <p:spPr>
          <a:xfrm>
            <a:off x="2668656" y="3433855"/>
            <a:ext cx="6246335" cy="369332"/>
          </a:xfrm>
          <a:prstGeom prst="rect">
            <a:avLst/>
          </a:prstGeom>
          <a:noFill/>
        </p:spPr>
        <p:txBody>
          <a:bodyPr wrap="square" rtlCol="0">
            <a:spAutoFit/>
          </a:bodyPr>
          <a:lstStyle/>
          <a:p>
            <a:r>
              <a:rPr lang="en-MX" b="1" u="sng" dirty="0"/>
              <a:t>$66 K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0.22</a:t>
            </a:r>
            <a:r>
              <a:rPr lang="en-MX" b="1" dirty="0"/>
              <a:t>   *   </a:t>
            </a:r>
            <a:r>
              <a:rPr lang="en-MX" b="1" dirty="0">
                <a:solidFill>
                  <a:srgbClr val="00B050"/>
                </a:solidFill>
              </a:rPr>
              <a:t>$20 MXN</a:t>
            </a:r>
          </a:p>
        </p:txBody>
      </p:sp>
      <p:sp>
        <p:nvSpPr>
          <p:cNvPr id="5" name="TextBox 4">
            <a:extLst>
              <a:ext uri="{FF2B5EF4-FFF2-40B4-BE49-F238E27FC236}">
                <a16:creationId xmlns:a16="http://schemas.microsoft.com/office/drawing/2014/main" id="{91D667DE-C9AB-204D-BD3C-E5052D4C028D}"/>
              </a:ext>
            </a:extLst>
          </p:cNvPr>
          <p:cNvSpPr txBox="1"/>
          <p:nvPr/>
        </p:nvSpPr>
        <p:spPr>
          <a:xfrm>
            <a:off x="2113116" y="3888820"/>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6" name="TextBox 5">
            <a:extLst>
              <a:ext uri="{FF2B5EF4-FFF2-40B4-BE49-F238E27FC236}">
                <a16:creationId xmlns:a16="http://schemas.microsoft.com/office/drawing/2014/main" id="{30531E5E-A711-924F-ABBE-C7B3D300E7B0}"/>
              </a:ext>
            </a:extLst>
          </p:cNvPr>
          <p:cNvSpPr txBox="1"/>
          <p:nvPr/>
        </p:nvSpPr>
        <p:spPr>
          <a:xfrm>
            <a:off x="2373545" y="307701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7" name="TextBox 6">
            <a:extLst>
              <a:ext uri="{FF2B5EF4-FFF2-40B4-BE49-F238E27FC236}">
                <a16:creationId xmlns:a16="http://schemas.microsoft.com/office/drawing/2014/main" id="{F651C88B-803C-0A4C-9184-D599E302D6A7}"/>
              </a:ext>
            </a:extLst>
          </p:cNvPr>
          <p:cNvSpPr txBox="1"/>
          <p:nvPr/>
        </p:nvSpPr>
        <p:spPr>
          <a:xfrm>
            <a:off x="8539433" y="2919329"/>
            <a:ext cx="2538417"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8" name="Elbow Connector 7">
            <a:extLst>
              <a:ext uri="{FF2B5EF4-FFF2-40B4-BE49-F238E27FC236}">
                <a16:creationId xmlns:a16="http://schemas.microsoft.com/office/drawing/2014/main" id="{52AA0BC0-EDA0-F14C-BE3E-5D6AC0AB85A8}"/>
              </a:ext>
            </a:extLst>
          </p:cNvPr>
          <p:cNvCxnSpPr>
            <a:cxnSpLocks/>
            <a:endCxn id="5" idx="3"/>
          </p:cNvCxnSpPr>
          <p:nvPr/>
        </p:nvCxnSpPr>
        <p:spPr>
          <a:xfrm rot="10800000" flipV="1">
            <a:off x="4312843" y="3756483"/>
            <a:ext cx="550988" cy="363169"/>
          </a:xfrm>
          <a:prstGeom prst="bentConnector3">
            <a:avLst>
              <a:gd name="adj1" fmla="val -119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78FC56B1-8731-DA44-BD49-1B6542DF9157}"/>
              </a:ext>
            </a:extLst>
          </p:cNvPr>
          <p:cNvCxnSpPr>
            <a:cxnSpLocks/>
            <a:endCxn id="7" idx="1"/>
          </p:cNvCxnSpPr>
          <p:nvPr/>
        </p:nvCxnSpPr>
        <p:spPr>
          <a:xfrm flipV="1">
            <a:off x="7480570" y="3057829"/>
            <a:ext cx="1058863" cy="366316"/>
          </a:xfrm>
          <a:prstGeom prst="bentConnector3">
            <a:avLst>
              <a:gd name="adj1" fmla="val -528"/>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7D91E9E0-C009-A44C-9076-FAA897EA185E}"/>
              </a:ext>
            </a:extLst>
          </p:cNvPr>
          <p:cNvCxnSpPr>
            <a:cxnSpLocks/>
            <a:endCxn id="6" idx="3"/>
          </p:cNvCxnSpPr>
          <p:nvPr/>
        </p:nvCxnSpPr>
        <p:spPr>
          <a:xfrm rot="10800000">
            <a:off x="4911962" y="3215515"/>
            <a:ext cx="798176" cy="218340"/>
          </a:xfrm>
          <a:prstGeom prst="bentConnector3">
            <a:avLst>
              <a:gd name="adj1" fmla="val 3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28164B68-C2C7-254D-ADD0-C2C4E737AA9F}"/>
              </a:ext>
            </a:extLst>
          </p:cNvPr>
          <p:cNvCxnSpPr>
            <a:cxnSpLocks/>
            <a:endCxn id="12" idx="1"/>
          </p:cNvCxnSpPr>
          <p:nvPr/>
        </p:nvCxnSpPr>
        <p:spPr>
          <a:xfrm>
            <a:off x="6508017" y="3756483"/>
            <a:ext cx="1105543" cy="393546"/>
          </a:xfrm>
          <a:prstGeom prst="bentConnector3">
            <a:avLst>
              <a:gd name="adj1" fmla="val -154"/>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6E1F31-FC36-A748-A050-8680FE089E1F}"/>
              </a:ext>
            </a:extLst>
          </p:cNvPr>
          <p:cNvSpPr txBox="1"/>
          <p:nvPr/>
        </p:nvSpPr>
        <p:spPr>
          <a:xfrm>
            <a:off x="7613560" y="3919196"/>
            <a:ext cx="3028498" cy="461665"/>
          </a:xfrm>
          <a:prstGeom prst="rect">
            <a:avLst/>
          </a:prstGeom>
          <a:noFill/>
        </p:spPr>
        <p:txBody>
          <a:bodyPr wrap="square" rtlCol="0">
            <a:spAutoFit/>
          </a:bodyPr>
          <a:lstStyle/>
          <a:p>
            <a:r>
              <a:rPr lang="en-MX" sz="1200" dirty="0">
                <a:solidFill>
                  <a:srgbClr val="FFC000"/>
                </a:solidFill>
              </a:rPr>
              <a:t>Additional Fuel Consumption due to +1 KpH by Truck, in Liters per Hour</a:t>
            </a:r>
          </a:p>
        </p:txBody>
      </p:sp>
    </p:spTree>
    <p:extLst>
      <p:ext uri="{BB962C8B-B14F-4D97-AF65-F5344CB8AC3E}">
        <p14:creationId xmlns:p14="http://schemas.microsoft.com/office/powerpoint/2010/main" val="424073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consumed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supplies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2347641" y="3579779"/>
            <a:ext cx="6246335" cy="369332"/>
          </a:xfrm>
          <a:prstGeom prst="rect">
            <a:avLst/>
          </a:prstGeom>
          <a:noFill/>
        </p:spPr>
        <p:txBody>
          <a:bodyPr wrap="square" rtlCol="0">
            <a:spAutoFit/>
          </a:bodyPr>
          <a:lstStyle/>
          <a:p>
            <a:r>
              <a:rPr lang="en-MX" b="1" u="sng" dirty="0"/>
              <a:t>$2.25 M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2006115" y="4112568"/>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2393008" y="319375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597804"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4205842" y="3902407"/>
            <a:ext cx="502350" cy="440993"/>
          </a:xfrm>
          <a:prstGeom prst="bentConnector3">
            <a:avLst>
              <a:gd name="adj1" fmla="val 158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7260577" y="3203753"/>
            <a:ext cx="1337227" cy="376026"/>
          </a:xfrm>
          <a:prstGeom prst="bentConnector3">
            <a:avLst>
              <a:gd name="adj1" fmla="val -19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931425" y="3332255"/>
            <a:ext cx="701086" cy="247524"/>
          </a:xfrm>
          <a:prstGeom prst="bentConnector3">
            <a:avLst>
              <a:gd name="adj1" fmla="val 61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6354283" y="3902408"/>
            <a:ext cx="1350853" cy="420227"/>
          </a:xfrm>
          <a:prstGeom prst="bentConnector3">
            <a:avLst>
              <a:gd name="adj1" fmla="val 39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705136" y="4091802"/>
            <a:ext cx="2681516" cy="461665"/>
          </a:xfrm>
          <a:prstGeom prst="rect">
            <a:avLst/>
          </a:prstGeom>
          <a:noFill/>
        </p:spPr>
        <p:txBody>
          <a:bodyPr wrap="square" rtlCol="0">
            <a:spAutoFit/>
          </a:bodyPr>
          <a:lstStyle/>
          <a:p>
            <a:r>
              <a:rPr lang="en-MX" sz="1200" dirty="0">
                <a:solidFill>
                  <a:srgbClr val="FFC000"/>
                </a:solidFill>
              </a:rPr>
              <a:t>Average Fuel Consumption by Truck in Liters per Hour</a:t>
            </a:r>
          </a:p>
        </p:txBody>
      </p:sp>
      <p:pic>
        <p:nvPicPr>
          <p:cNvPr id="16" name="Picture 15">
            <a:extLst>
              <a:ext uri="{FF2B5EF4-FFF2-40B4-BE49-F238E27FC236}">
                <a16:creationId xmlns:a16="http://schemas.microsoft.com/office/drawing/2014/main" id="{7CE2216D-86B3-0249-8261-041DAF9D14E5}"/>
              </a:ext>
            </a:extLst>
          </p:cNvPr>
          <p:cNvPicPr>
            <a:picLocks noChangeAspect="1"/>
          </p:cNvPicPr>
          <p:nvPr/>
        </p:nvPicPr>
        <p:blipFill>
          <a:blip r:embed="rId5"/>
          <a:stretch>
            <a:fillRect/>
          </a:stretch>
        </p:blipFill>
        <p:spPr>
          <a:xfrm>
            <a:off x="8945905" y="4648772"/>
            <a:ext cx="2881494" cy="1722143"/>
          </a:xfrm>
          <a:prstGeom prst="rect">
            <a:avLst/>
          </a:prstGeom>
        </p:spPr>
      </p:pic>
    </p:spTree>
    <p:extLst>
      <p:ext uri="{BB962C8B-B14F-4D97-AF65-F5344CB8AC3E}">
        <p14:creationId xmlns:p14="http://schemas.microsoft.com/office/powerpoint/2010/main" val="16117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a:t>
            </a:r>
            <a:r>
              <a:rPr lang="en-MX" baseline="30000" dirty="0"/>
              <a:t>2</a:t>
            </a:r>
            <a:r>
              <a:rPr lang="en-MX" dirty="0"/>
              <a:t>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a:t>
            </a:r>
            <a:r>
              <a:rPr lang="en-MX" baseline="30000" dirty="0"/>
              <a:t>2</a:t>
            </a:r>
            <a:r>
              <a:rPr lang="en-MX" dirty="0"/>
              <a:t>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 (Recursive Feature Elimnation)</a:t>
            </a:r>
          </a:p>
          <a:p>
            <a:pPr lvl="1"/>
            <a:r>
              <a:rPr lang="en-MX" dirty="0"/>
              <a:t>1 Variable </a:t>
            </a:r>
            <a:r>
              <a:rPr lang="en-MX" dirty="0">
                <a:sym typeface="Wingdings" pitchFamily="2" charset="2"/>
              </a:rPr>
              <a:t></a:t>
            </a:r>
            <a:r>
              <a:rPr lang="en-MX" dirty="0"/>
              <a:t> R</a:t>
            </a:r>
            <a:r>
              <a:rPr lang="en-MX" baseline="30000" dirty="0"/>
              <a:t>2</a:t>
            </a:r>
            <a:r>
              <a:rPr lang="en-MX" dirty="0"/>
              <a:t> = 53.80%</a:t>
            </a:r>
          </a:p>
          <a:p>
            <a:pPr lvl="1"/>
            <a:r>
              <a:rPr lang="en-MX" dirty="0"/>
              <a:t>10 Variables </a:t>
            </a:r>
            <a:r>
              <a:rPr lang="en-MX" dirty="0">
                <a:sym typeface="Wingdings" pitchFamily="2" charset="2"/>
              </a:rPr>
              <a:t></a:t>
            </a:r>
            <a:r>
              <a:rPr lang="en-MX" dirty="0"/>
              <a:t> R</a:t>
            </a:r>
            <a:r>
              <a:rPr lang="en-MX" baseline="30000" dirty="0"/>
              <a:t>2</a:t>
            </a:r>
            <a:r>
              <a:rPr lang="en-MX" dirty="0"/>
              <a:t> = 58.99%</a:t>
            </a:r>
          </a:p>
          <a:p>
            <a:pPr lvl="1"/>
            <a:r>
              <a:rPr lang="en-MX" dirty="0"/>
              <a:t>39 Variables </a:t>
            </a:r>
            <a:r>
              <a:rPr lang="en-MX" dirty="0">
                <a:sym typeface="Wingdings" pitchFamily="2" charset="2"/>
              </a:rPr>
              <a:t></a:t>
            </a:r>
            <a:r>
              <a:rPr lang="en-MX" dirty="0"/>
              <a:t> R</a:t>
            </a:r>
            <a:r>
              <a:rPr lang="en-MX" baseline="30000" dirty="0"/>
              <a:t>2</a:t>
            </a:r>
            <a:r>
              <a:rPr lang="en-MX" dirty="0"/>
              <a:t> = 62.20%</a:t>
            </a:r>
          </a:p>
        </p:txBody>
      </p:sp>
    </p:spTree>
    <p:extLst>
      <p:ext uri="{BB962C8B-B14F-4D97-AF65-F5344CB8AC3E}">
        <p14:creationId xmlns:p14="http://schemas.microsoft.com/office/powerpoint/2010/main" val="4474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a:t>
            </a:r>
            <a:r>
              <a:rPr lang="en-MX" baseline="30000" dirty="0"/>
              <a:t>2</a:t>
            </a:r>
            <a:r>
              <a:rPr lang="en-MX" dirty="0"/>
              <a:t> = 69.30%</a:t>
            </a:r>
          </a:p>
          <a:p>
            <a:pPr lvl="1"/>
            <a:r>
              <a:rPr lang="en-MX" dirty="0"/>
              <a:t>39 Variables </a:t>
            </a:r>
            <a:r>
              <a:rPr lang="en-MX" dirty="0">
                <a:sym typeface="Wingdings" pitchFamily="2" charset="2"/>
              </a:rPr>
              <a:t></a:t>
            </a:r>
            <a:r>
              <a:rPr lang="en-MX" dirty="0"/>
              <a:t> R</a:t>
            </a:r>
            <a:r>
              <a:rPr lang="en-MX" baseline="30000" dirty="0"/>
              <a:t>2</a:t>
            </a:r>
            <a:r>
              <a:rPr lang="en-MX" dirty="0"/>
              <a:t> = 73.29%</a:t>
            </a:r>
          </a:p>
        </p:txBody>
      </p:sp>
    </p:spTree>
    <p:extLst>
      <p:ext uri="{BB962C8B-B14F-4D97-AF65-F5344CB8AC3E}">
        <p14:creationId xmlns:p14="http://schemas.microsoft.com/office/powerpoint/2010/main" val="229432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1330</TotalTime>
  <Words>709</Words>
  <Application>Microsoft Macintosh PowerPoint</Application>
  <PresentationFormat>Widescreen</PresentationFormat>
  <Paragraphs>101</Paragraphs>
  <Slides>11</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Fuel Consumption on Ready-Mix Trucks</vt:lpstr>
      <vt:lpstr>Agenda </vt:lpstr>
      <vt:lpstr>Introduction</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16</cp:revision>
  <dcterms:created xsi:type="dcterms:W3CDTF">2021-03-03T04:57:09Z</dcterms:created>
  <dcterms:modified xsi:type="dcterms:W3CDTF">2021-03-09T17:45:24Z</dcterms:modified>
</cp:coreProperties>
</file>