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>
        <p:scale>
          <a:sx n="100" d="100"/>
          <a:sy n="100" d="100"/>
        </p:scale>
        <p:origin x="3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rd_Mondeo_MK3_ST220_-_Speedometer_(light)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ash-finance-financial-green-ideas-1296584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vectors/tick-mark-ok-perfect-check-done-305245/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437B-F1C3-1D4C-946E-A7AC707F9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Fuel Consumption on Ready-Mix Trucks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E170F-BD6F-6346-998B-FC8F0275F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MX" dirty="0"/>
              <a:t>Rodolfo Miguel Gameros Leal</a:t>
            </a:r>
          </a:p>
          <a:p>
            <a:r>
              <a:rPr lang="en-MX" dirty="0"/>
              <a:t>Operational Planning Leader</a:t>
            </a:r>
          </a:p>
          <a:p>
            <a:r>
              <a:rPr lang="en-MX" dirty="0"/>
              <a:t>Cemex</a:t>
            </a:r>
          </a:p>
        </p:txBody>
      </p:sp>
    </p:spTree>
    <p:extLst>
      <p:ext uri="{BB962C8B-B14F-4D97-AF65-F5344CB8AC3E}">
        <p14:creationId xmlns:p14="http://schemas.microsoft.com/office/powerpoint/2010/main" val="228163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2E78-354D-7F43-B38F-505C9807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00"/>
            <a:ext cx="9905998" cy="1905000"/>
          </a:xfrm>
        </p:spPr>
        <p:txBody>
          <a:bodyPr/>
          <a:lstStyle/>
          <a:p>
            <a:r>
              <a:rPr lang="en-MX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A554-7326-E348-83E6-4762F517E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8099"/>
            <a:ext cx="9905998" cy="457201"/>
          </a:xfrm>
        </p:spPr>
        <p:txBody>
          <a:bodyPr/>
          <a:lstStyle/>
          <a:p>
            <a:r>
              <a:rPr lang="en-MX" dirty="0"/>
              <a:t>What about other models? Specifically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B98F8-B1C2-D044-B9E3-778BE9A0F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917700"/>
            <a:ext cx="4762502" cy="317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1F791-AB60-C448-BCE4-F8CE4B19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1917700"/>
            <a:ext cx="4394200" cy="439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5C614D-0ED9-F94F-AB4A-1A9EF90EA0C8}"/>
              </a:ext>
            </a:extLst>
          </p:cNvPr>
          <p:cNvSpPr txBox="1"/>
          <p:nvPr/>
        </p:nvSpPr>
        <p:spPr>
          <a:xfrm>
            <a:off x="1141413" y="5397500"/>
            <a:ext cx="495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Still Speed is the most relevant feature</a:t>
            </a:r>
          </a:p>
          <a:p>
            <a:r>
              <a:rPr lang="en-MX" dirty="0"/>
              <a:t>Including 10 features R2 = 69.30%</a:t>
            </a:r>
          </a:p>
        </p:txBody>
      </p:sp>
    </p:spTree>
    <p:extLst>
      <p:ext uri="{BB962C8B-B14F-4D97-AF65-F5344CB8AC3E}">
        <p14:creationId xmlns:p14="http://schemas.microsoft.com/office/powerpoint/2010/main" val="229432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B656-4A93-FD47-88DD-7AF635CE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MX" dirty="0"/>
              <a:t>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FD20-0C46-BD4F-BF26-DCDDCA8C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0855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89EC-02DD-6F46-A2BA-4C66320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E05E-505E-A343-B641-714D009B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Introduction</a:t>
            </a:r>
          </a:p>
          <a:p>
            <a:r>
              <a:rPr lang="en-MX" dirty="0"/>
              <a:t>Problem Statement</a:t>
            </a:r>
          </a:p>
          <a:p>
            <a:r>
              <a:rPr lang="en-MX" dirty="0"/>
              <a:t>Data Analysis</a:t>
            </a:r>
          </a:p>
          <a:p>
            <a:r>
              <a:rPr lang="en-MX" dirty="0"/>
              <a:t>Machine Learning</a:t>
            </a:r>
          </a:p>
          <a:p>
            <a:r>
              <a:rPr lang="en-MX" dirty="0"/>
              <a:t>Deployment and Next Steps</a:t>
            </a:r>
          </a:p>
          <a:p>
            <a:r>
              <a:rPr lang="en-MX" dirty="0"/>
              <a:t>Conclusions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F2E6E-1859-1B4D-A2B7-E52789F6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11" y="1695449"/>
            <a:ext cx="3251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1843-8488-3649-BC5A-8B5AC21D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DCE7-EA29-EB4F-B111-06609008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370598" cy="3124201"/>
          </a:xfrm>
        </p:spPr>
        <p:txBody>
          <a:bodyPr/>
          <a:lstStyle/>
          <a:p>
            <a:r>
              <a:rPr lang="en-MX" dirty="0"/>
              <a:t>About Me:</a:t>
            </a:r>
          </a:p>
          <a:p>
            <a:pPr lvl="1"/>
            <a:r>
              <a:rPr lang="en-MX" dirty="0"/>
              <a:t>Applied Mathematician (ITAM)</a:t>
            </a:r>
          </a:p>
          <a:p>
            <a:pPr lvl="1"/>
            <a:r>
              <a:rPr lang="en-MX" dirty="0"/>
              <a:t>MSc and PhD from University of Warwick</a:t>
            </a:r>
          </a:p>
          <a:p>
            <a:pPr lvl="1"/>
            <a:r>
              <a:rPr lang="en-MX" dirty="0"/>
              <a:t>Working at Cemex for 2 Years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182FDE-B80A-FA40-8B82-25D3B8C8CE62}"/>
              </a:ext>
            </a:extLst>
          </p:cNvPr>
          <p:cNvSpPr txBox="1">
            <a:spLocks/>
          </p:cNvSpPr>
          <p:nvPr/>
        </p:nvSpPr>
        <p:spPr>
          <a:xfrm>
            <a:off x="6512011" y="2514600"/>
            <a:ext cx="53705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MX" dirty="0"/>
              <a:t>Mathematical Idea:</a:t>
            </a:r>
          </a:p>
          <a:p>
            <a:pPr lvl="1"/>
            <a:r>
              <a:rPr lang="en-MX" dirty="0"/>
              <a:t>Find the most relevant factors that affects the fuel consumption in the ready-mix trucks:</a:t>
            </a:r>
          </a:p>
          <a:p>
            <a:pPr lvl="2"/>
            <a:r>
              <a:rPr lang="en-MX" dirty="0"/>
              <a:t>Fuel Consumption Measured as Liters per Hour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54B43-C808-894C-9F32-C72F9ECAA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78480" y="290383"/>
            <a:ext cx="114300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5DCC2E-648F-C24C-86B2-01FA2EF26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481" y="1585782"/>
            <a:ext cx="11430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8D02AB-CD6C-5240-A8CD-11007CC91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8211" y="976182"/>
            <a:ext cx="1219200" cy="12192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69633-DD93-A748-91C0-B3D2DD6A081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21480" y="861883"/>
            <a:ext cx="1706731" cy="58591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0174B-4D98-264E-957B-22B5B509311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121481" y="1700081"/>
            <a:ext cx="1706730" cy="34290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4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8026-63FB-E446-A39B-7E633812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MX" dirty="0"/>
              <a:t>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914D-E039-D845-83DF-4B8F1001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13460"/>
            <a:ext cx="9905998" cy="3461952"/>
          </a:xfrm>
        </p:spPr>
        <p:txBody>
          <a:bodyPr>
            <a:normAutofit fontScale="92500" lnSpcReduction="10000"/>
          </a:bodyPr>
          <a:lstStyle/>
          <a:p>
            <a:r>
              <a:rPr lang="en-MX" dirty="0"/>
              <a:t>The Diesel represents one of the main insumptions in our company:</a:t>
            </a:r>
          </a:p>
          <a:p>
            <a:pPr lvl="1"/>
            <a:r>
              <a:rPr lang="en-MX" dirty="0"/>
              <a:t>Cemex has around 2,400 ready-mix trucks</a:t>
            </a:r>
          </a:p>
          <a:p>
            <a:pPr lvl="2"/>
            <a:r>
              <a:rPr lang="en-GB" dirty="0"/>
              <a:t>E</a:t>
            </a:r>
            <a:r>
              <a:rPr lang="en-MX" dirty="0"/>
              <a:t>ach day around mexico 1,500 are on the streets</a:t>
            </a:r>
          </a:p>
          <a:p>
            <a:pPr lvl="2"/>
            <a:r>
              <a:rPr lang="en-GB" dirty="0"/>
              <a:t>D</a:t>
            </a:r>
            <a:r>
              <a:rPr lang="en-MX" dirty="0"/>
              <a:t>iesel tanks = 200 liters –&gt; ~ 15,000 Diesel Liters on the roads (Considering full medium tank in Average per truck)</a:t>
            </a:r>
          </a:p>
          <a:p>
            <a:pPr lvl="3"/>
            <a:r>
              <a:rPr lang="en-MX" dirty="0"/>
              <a:t>$20 per Liter -&gt; $300,000  are on the roads every day in diesel form</a:t>
            </a:r>
          </a:p>
          <a:p>
            <a:endParaRPr lang="en-MX" dirty="0"/>
          </a:p>
          <a:p>
            <a:r>
              <a:rPr lang="en-MX" dirty="0"/>
              <a:t>The Fuel Consumption changes according the local conditions</a:t>
            </a:r>
          </a:p>
          <a:p>
            <a:pPr lvl="1"/>
            <a:r>
              <a:rPr lang="en-GB" dirty="0"/>
              <a:t>T</a:t>
            </a:r>
            <a:r>
              <a:rPr lang="en-MX" dirty="0"/>
              <a:t>aking that into  account when is the Fuel Consumption too high?</a:t>
            </a:r>
          </a:p>
          <a:p>
            <a:pPr lvl="2"/>
            <a:r>
              <a:rPr lang="en-MX" dirty="0"/>
              <a:t>Is there anything that can be done to improve it</a:t>
            </a:r>
          </a:p>
          <a:p>
            <a:pPr lvl="3"/>
            <a:endParaRPr lang="en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A4778-0277-D244-A77E-5F03FB3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366" y="430427"/>
            <a:ext cx="1905000" cy="1905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9DBF241-FD2C-3A42-A8B3-094EDDEBD83B}"/>
              </a:ext>
            </a:extLst>
          </p:cNvPr>
          <p:cNvSpPr/>
          <p:nvPr/>
        </p:nvSpPr>
        <p:spPr>
          <a:xfrm>
            <a:off x="8001000" y="1079671"/>
            <a:ext cx="1155356" cy="606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300-EBC0-2843-A0E2-E6314D736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92048" y="794951"/>
            <a:ext cx="2172456" cy="15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1011-5B63-3841-9C43-B4EFBFC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MX" dirty="0"/>
              <a:t>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5812-135B-6C4D-8B46-EA1B3F28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X" dirty="0"/>
              <a:t>Data characteristics</a:t>
            </a:r>
          </a:p>
          <a:p>
            <a:pPr lvl="1"/>
            <a:r>
              <a:rPr lang="en-MX" dirty="0"/>
              <a:t>Daily entries for each truck measuring around 25 diifferent features:</a:t>
            </a:r>
          </a:p>
          <a:p>
            <a:pPr lvl="2"/>
            <a:r>
              <a:rPr lang="en-GB" dirty="0"/>
              <a:t>M</a:t>
            </a:r>
            <a:r>
              <a:rPr lang="en-MX" dirty="0"/>
              <a:t>anufacturer</a:t>
            </a:r>
          </a:p>
          <a:p>
            <a:pPr lvl="2"/>
            <a:r>
              <a:rPr lang="en-GB" dirty="0"/>
              <a:t>Year model</a:t>
            </a:r>
          </a:p>
          <a:p>
            <a:pPr lvl="2"/>
            <a:r>
              <a:rPr lang="en-GB" dirty="0"/>
              <a:t>A</a:t>
            </a:r>
            <a:r>
              <a:rPr lang="en-MX" dirty="0"/>
              <a:t>verage speed</a:t>
            </a:r>
          </a:p>
          <a:p>
            <a:pPr lvl="2"/>
            <a:r>
              <a:rPr lang="en-GB" dirty="0"/>
              <a:t>I</a:t>
            </a:r>
            <a:r>
              <a:rPr lang="en-MX" dirty="0"/>
              <a:t>dle time</a:t>
            </a:r>
          </a:p>
          <a:p>
            <a:pPr lvl="2"/>
            <a:r>
              <a:rPr lang="en-MX" dirty="0"/>
              <a:t>Volume of Ready-Mix Transported</a:t>
            </a:r>
          </a:p>
          <a:p>
            <a:pPr lvl="2"/>
            <a:r>
              <a:rPr lang="en-GB" dirty="0"/>
              <a:t>A</a:t>
            </a:r>
            <a:r>
              <a:rPr lang="en-MX" dirty="0"/>
              <a:t>mount of different mechanical events:</a:t>
            </a:r>
          </a:p>
          <a:p>
            <a:pPr lvl="3"/>
            <a:r>
              <a:rPr lang="es-ES" dirty="0" err="1"/>
              <a:t>Overspeeding</a:t>
            </a:r>
            <a:r>
              <a:rPr lang="es-ES" dirty="0"/>
              <a:t>, High/</a:t>
            </a:r>
            <a:r>
              <a:rPr lang="es-ES" dirty="0" err="1"/>
              <a:t>Low</a:t>
            </a:r>
            <a:r>
              <a:rPr lang="es-ES" dirty="0"/>
              <a:t> RPM, </a:t>
            </a:r>
            <a:r>
              <a:rPr lang="es-ES" dirty="0" err="1"/>
              <a:t>accelerations</a:t>
            </a:r>
            <a:r>
              <a:rPr lang="es-ES" dirty="0"/>
              <a:t>, </a:t>
            </a:r>
            <a:r>
              <a:rPr lang="es-ES" dirty="0" err="1"/>
              <a:t>brakes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15970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9E58-4869-CD4B-BBD4-1EF5C593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MX" dirty="0"/>
              <a:t>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0E4D-5175-DA42-8692-5575B64D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3653009" cy="3124201"/>
          </a:xfrm>
        </p:spPr>
        <p:txBody>
          <a:bodyPr/>
          <a:lstStyle/>
          <a:p>
            <a:r>
              <a:rPr lang="en-MX" dirty="0"/>
              <a:t>There were some outliers and missing data, therefore some entries needed to be removed. In the end, from a total of 445,300 entries we ended up analysing 417,300 (~7% loss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4F49B-69AC-9F4B-897D-052EA236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580" y="3783227"/>
            <a:ext cx="3697760" cy="2465173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EEB08DC0-6CAA-534C-86C8-BD5912EC30D2}"/>
              </a:ext>
            </a:extLst>
          </p:cNvPr>
          <p:cNvSpPr/>
          <p:nvPr/>
        </p:nvSpPr>
        <p:spPr>
          <a:xfrm>
            <a:off x="8866935" y="2966400"/>
            <a:ext cx="707941" cy="630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A6398-A588-B048-84D7-2E65D2140B22}"/>
              </a:ext>
            </a:extLst>
          </p:cNvPr>
          <p:cNvSpPr txBox="1"/>
          <p:nvPr/>
        </p:nvSpPr>
        <p:spPr>
          <a:xfrm>
            <a:off x="9737125" y="3059668"/>
            <a:ext cx="2051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500" dirty="0"/>
              <a:t>Data Cleaning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6BA963-2126-2040-AA36-0E184179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897" y="292100"/>
            <a:ext cx="3697760" cy="24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2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06014-EAF4-B740-ADB2-CDCD6738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76" y="741963"/>
            <a:ext cx="5111021" cy="51110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7E4AF-FDEB-AB45-915D-B3DAC589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33" y="270819"/>
            <a:ext cx="6316362" cy="6316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7DE42E-9B78-A54D-B843-673DE3E09466}"/>
              </a:ext>
            </a:extLst>
          </p:cNvPr>
          <p:cNvSpPr/>
          <p:nvPr/>
        </p:nvSpPr>
        <p:spPr>
          <a:xfrm>
            <a:off x="321276" y="3521677"/>
            <a:ext cx="5111021" cy="3707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1583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8A3B-1674-9B4B-9D71-3A8570A9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Speed or mileage?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7F7D2-EE6A-1743-B2C9-C7803DE82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312" y="2148016"/>
            <a:ext cx="4489672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92C88-8B97-8743-90F4-5C91AC11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900" y="2148016"/>
            <a:ext cx="4489672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3FCA8-3B10-4641-9DCE-7522B9536C92}"/>
              </a:ext>
            </a:extLst>
          </p:cNvPr>
          <p:cNvSpPr txBox="1"/>
          <p:nvPr/>
        </p:nvSpPr>
        <p:spPr>
          <a:xfrm>
            <a:off x="2352203" y="5486399"/>
            <a:ext cx="157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R2 =  53.80%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9A43F-676C-F640-83C7-25F60CAE6C5D}"/>
              </a:ext>
            </a:extLst>
          </p:cNvPr>
          <p:cNvSpPr txBox="1"/>
          <p:nvPr/>
        </p:nvSpPr>
        <p:spPr>
          <a:xfrm>
            <a:off x="8363791" y="5486399"/>
            <a:ext cx="157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R2 =  38.20%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CA659-95A6-254B-8777-DC06C36D3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57065" y="5409167"/>
            <a:ext cx="629639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4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05BB-F114-D143-AF59-4FF8BB0B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MX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AE3C-4150-F149-AEC2-476583BA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2399"/>
            <a:ext cx="9905998" cy="431801"/>
          </a:xfrm>
        </p:spPr>
        <p:txBody>
          <a:bodyPr/>
          <a:lstStyle/>
          <a:p>
            <a:r>
              <a:rPr lang="en-MX" dirty="0"/>
              <a:t>Should we add more features to the linear model?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E5281-DB37-7D40-8601-EC90BBB5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023534"/>
            <a:ext cx="4749800" cy="31665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0AB404-8E31-5C4F-B0FB-FD7F9B2B6FC0}"/>
              </a:ext>
            </a:extLst>
          </p:cNvPr>
          <p:cNvSpPr txBox="1">
            <a:spLocks/>
          </p:cNvSpPr>
          <p:nvPr/>
        </p:nvSpPr>
        <p:spPr>
          <a:xfrm>
            <a:off x="1143001" y="5435601"/>
            <a:ext cx="9905998" cy="1231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MX" dirty="0"/>
              <a:t>Probably not:</a:t>
            </a:r>
          </a:p>
          <a:p>
            <a:pPr lvl="1"/>
            <a:r>
              <a:rPr lang="en-MX" dirty="0"/>
              <a:t>1 Variable -&gt; R2 = 53.80</a:t>
            </a:r>
          </a:p>
          <a:p>
            <a:pPr lvl="1"/>
            <a:r>
              <a:rPr lang="en-MX" dirty="0"/>
              <a:t>39 Variables -&gt; R2 = 62.20%</a:t>
            </a:r>
          </a:p>
        </p:txBody>
      </p:sp>
    </p:spTree>
    <p:extLst>
      <p:ext uri="{BB962C8B-B14F-4D97-AF65-F5344CB8AC3E}">
        <p14:creationId xmlns:p14="http://schemas.microsoft.com/office/powerpoint/2010/main" val="447438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{5FCFC8BE-6FA0-A342-84EF-0684B279EC18}tf10001063</Template>
  <TotalTime>122</TotalTime>
  <Words>334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Fuel Consumption on Ready-Mix Trucks</vt:lpstr>
      <vt:lpstr>Agenda </vt:lpstr>
      <vt:lpstr>Introduction</vt:lpstr>
      <vt:lpstr>Problem Statement</vt:lpstr>
      <vt:lpstr>Data analysis</vt:lpstr>
      <vt:lpstr>Data cleaning</vt:lpstr>
      <vt:lpstr>PowerPoint Presentation</vt:lpstr>
      <vt:lpstr>Speed or mileage?</vt:lpstr>
      <vt:lpstr>Machine learning</vt:lpstr>
      <vt:lpstr>Machine learning</vt:lpstr>
      <vt:lpstr>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Consumption on Ready-Mix Trucks</dc:title>
  <dc:creator>Rodolfo Gameros</dc:creator>
  <cp:lastModifiedBy>Rodolfo Gameros</cp:lastModifiedBy>
  <cp:revision>1</cp:revision>
  <dcterms:created xsi:type="dcterms:W3CDTF">2021-03-03T04:57:09Z</dcterms:created>
  <dcterms:modified xsi:type="dcterms:W3CDTF">2021-03-03T06:59:51Z</dcterms:modified>
</cp:coreProperties>
</file>