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9" r:id="rId4"/>
    <p:sldId id="260" r:id="rId5"/>
    <p:sldId id="261" r:id="rId6"/>
    <p:sldId id="262" r:id="rId7"/>
    <p:sldId id="263" r:id="rId8"/>
    <p:sldId id="298" r:id="rId9"/>
    <p:sldId id="299" r:id="rId10"/>
    <p:sldId id="292" r:id="rId11"/>
    <p:sldId id="293" r:id="rId12"/>
    <p:sldId id="296" r:id="rId13"/>
    <p:sldId id="281" r:id="rId14"/>
    <p:sldId id="282" r:id="rId15"/>
    <p:sldId id="285" r:id="rId16"/>
    <p:sldId id="283" r:id="rId17"/>
    <p:sldId id="289" r:id="rId18"/>
    <p:sldId id="284" r:id="rId1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CA3810-EE5E-43A0-A7FE-0BC1F1CE528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a-DK"/>
        </a:p>
      </dgm:t>
    </dgm:pt>
    <dgm:pt modelId="{440ADB76-4F93-418F-902A-2F7391E17E20}">
      <dgm:prSet phldrT="[Tekst]"/>
      <dgm:spPr/>
      <dgm:t>
        <a:bodyPr/>
        <a:lstStyle/>
        <a:p>
          <a:r>
            <a:rPr lang="da-DK" b="1" dirty="0"/>
            <a:t>Formålstjenlighed</a:t>
          </a:r>
          <a:r>
            <a:rPr lang="da-DK" dirty="0"/>
            <a:t> (Service </a:t>
          </a:r>
          <a:r>
            <a:rPr lang="en-US" noProof="0" dirty="0"/>
            <a:t>utility</a:t>
          </a:r>
          <a:r>
            <a:rPr lang="da-DK" dirty="0"/>
            <a:t>)</a:t>
          </a:r>
        </a:p>
      </dgm:t>
    </dgm:pt>
    <dgm:pt modelId="{09A15583-CD71-411F-9AF9-BECE23E5A0A0}" type="parTrans" cxnId="{1A932FAE-8EF6-41D1-9A60-3A67611EF963}">
      <dgm:prSet/>
      <dgm:spPr/>
      <dgm:t>
        <a:bodyPr/>
        <a:lstStyle/>
        <a:p>
          <a:endParaRPr lang="da-DK"/>
        </a:p>
      </dgm:t>
    </dgm:pt>
    <dgm:pt modelId="{AE9D9B91-021A-4991-B699-AC54F04148A9}" type="sibTrans" cxnId="{1A932FAE-8EF6-41D1-9A60-3A67611EF963}">
      <dgm:prSet/>
      <dgm:spPr/>
      <dgm:t>
        <a:bodyPr/>
        <a:lstStyle/>
        <a:p>
          <a:endParaRPr lang="da-DK"/>
        </a:p>
      </dgm:t>
    </dgm:pt>
    <dgm:pt modelId="{C8BE1778-9A9E-452B-8888-E223FCD864F9}">
      <dgm:prSet/>
      <dgm:spPr/>
      <dgm:t>
        <a:bodyPr/>
        <a:lstStyle/>
        <a:p>
          <a:r>
            <a:rPr lang="da-DK" dirty="0"/>
            <a:t>Ved formålstjenlighed forstås den funktionalitet, som stilles til rådighed i kraft af servicen set fra kundens perspektiv.</a:t>
          </a:r>
        </a:p>
      </dgm:t>
    </dgm:pt>
    <dgm:pt modelId="{D55C9E9F-27C2-4F5F-8952-95D6DB1DC138}" type="parTrans" cxnId="{C69ADDB4-6567-497F-930F-2D49DA1D45AA}">
      <dgm:prSet/>
      <dgm:spPr/>
      <dgm:t>
        <a:bodyPr/>
        <a:lstStyle/>
        <a:p>
          <a:endParaRPr lang="da-DK"/>
        </a:p>
      </dgm:t>
    </dgm:pt>
    <dgm:pt modelId="{2D683FA3-1A43-43FC-AC24-371F3C2D3022}" type="sibTrans" cxnId="{C69ADDB4-6567-497F-930F-2D49DA1D45AA}">
      <dgm:prSet/>
      <dgm:spPr/>
      <dgm:t>
        <a:bodyPr/>
        <a:lstStyle/>
        <a:p>
          <a:endParaRPr lang="da-DK"/>
        </a:p>
      </dgm:t>
    </dgm:pt>
    <dgm:pt modelId="{CC076430-16E3-4D4C-8415-17074B27FC8F}">
      <dgm:prSet/>
      <dgm:spPr/>
      <dgm:t>
        <a:bodyPr/>
        <a:lstStyle/>
        <a:p>
          <a:r>
            <a:rPr lang="da-DK" b="1" dirty="0"/>
            <a:t>Anvendelighed</a:t>
          </a:r>
          <a:r>
            <a:rPr lang="da-DK" dirty="0"/>
            <a:t> (Service </a:t>
          </a:r>
          <a:r>
            <a:rPr lang="en-US" noProof="0" dirty="0"/>
            <a:t>warranty</a:t>
          </a:r>
          <a:r>
            <a:rPr lang="da-DK" dirty="0"/>
            <a:t>). </a:t>
          </a:r>
        </a:p>
      </dgm:t>
    </dgm:pt>
    <dgm:pt modelId="{AEBE6783-3687-4CF5-929D-8FC7E415251E}" type="parTrans" cxnId="{A5E616BE-1A41-46C7-848E-4EF45A9CDA6D}">
      <dgm:prSet/>
      <dgm:spPr/>
      <dgm:t>
        <a:bodyPr/>
        <a:lstStyle/>
        <a:p>
          <a:endParaRPr lang="da-DK"/>
        </a:p>
      </dgm:t>
    </dgm:pt>
    <dgm:pt modelId="{B70F24BB-D745-49FE-8D84-FEB87FA96605}" type="sibTrans" cxnId="{A5E616BE-1A41-46C7-848E-4EF45A9CDA6D}">
      <dgm:prSet/>
      <dgm:spPr/>
      <dgm:t>
        <a:bodyPr/>
        <a:lstStyle/>
        <a:p>
          <a:endParaRPr lang="da-DK"/>
        </a:p>
      </dgm:t>
    </dgm:pt>
    <dgm:pt modelId="{0DD6F4FD-0500-4AF1-B99E-64D53DF03065}">
      <dgm:prSet/>
      <dgm:spPr/>
      <dgm:t>
        <a:bodyPr/>
        <a:lstStyle/>
        <a:p>
          <a:r>
            <a:rPr lang="da-DK" dirty="0"/>
            <a:t>Ved anvendelighed forstås det forhold, at servicen vil leve op til de aftalte krav om tilgængelighed, kapacitet og sikkerhed. </a:t>
          </a:r>
          <a:br>
            <a:rPr lang="da-DK" dirty="0"/>
          </a:br>
          <a:r>
            <a:rPr lang="da-DK" dirty="0"/>
            <a:t>Disse krav kan aftales i en formel aftale, som f.eks. en Service Level Agreement (SLA) eller kontrakt.</a:t>
          </a:r>
        </a:p>
      </dgm:t>
    </dgm:pt>
    <dgm:pt modelId="{5C0CA2E8-DA77-4B27-87A7-2BD4917CF2E9}" type="parTrans" cxnId="{CFFED157-4565-43AD-8898-02AA0DA7860C}">
      <dgm:prSet/>
      <dgm:spPr/>
      <dgm:t>
        <a:bodyPr/>
        <a:lstStyle/>
        <a:p>
          <a:endParaRPr lang="da-DK"/>
        </a:p>
      </dgm:t>
    </dgm:pt>
    <dgm:pt modelId="{11348728-5E0A-44A3-AF13-F1D310254225}" type="sibTrans" cxnId="{CFFED157-4565-43AD-8898-02AA0DA7860C}">
      <dgm:prSet/>
      <dgm:spPr/>
      <dgm:t>
        <a:bodyPr/>
        <a:lstStyle/>
        <a:p>
          <a:endParaRPr lang="da-DK"/>
        </a:p>
      </dgm:t>
    </dgm:pt>
    <dgm:pt modelId="{30313972-BAFF-408A-8381-04F3DE1B8273}" type="pres">
      <dgm:prSet presAssocID="{F3CA3810-EE5E-43A0-A7FE-0BC1F1CE5285}" presName="diagram" presStyleCnt="0">
        <dgm:presLayoutVars>
          <dgm:dir/>
          <dgm:resizeHandles val="exact"/>
        </dgm:presLayoutVars>
      </dgm:prSet>
      <dgm:spPr/>
    </dgm:pt>
    <dgm:pt modelId="{A8CFC6B9-DDCA-4C5A-8CBE-CE23FE36CF0D}" type="pres">
      <dgm:prSet presAssocID="{440ADB76-4F93-418F-902A-2F7391E17E20}" presName="node" presStyleLbl="node1" presStyleIdx="0" presStyleCnt="2">
        <dgm:presLayoutVars>
          <dgm:bulletEnabled val="1"/>
        </dgm:presLayoutVars>
      </dgm:prSet>
      <dgm:spPr/>
    </dgm:pt>
    <dgm:pt modelId="{D4517230-9A20-4220-B878-5CC30CF179BF}" type="pres">
      <dgm:prSet presAssocID="{AE9D9B91-021A-4991-B699-AC54F04148A9}" presName="sibTrans" presStyleCnt="0"/>
      <dgm:spPr/>
    </dgm:pt>
    <dgm:pt modelId="{50EAF69E-A824-4F8E-820A-CEEEFBE34C96}" type="pres">
      <dgm:prSet presAssocID="{CC076430-16E3-4D4C-8415-17074B27FC8F}" presName="node" presStyleLbl="node1" presStyleIdx="1" presStyleCnt="2">
        <dgm:presLayoutVars>
          <dgm:bulletEnabled val="1"/>
        </dgm:presLayoutVars>
      </dgm:prSet>
      <dgm:spPr/>
    </dgm:pt>
  </dgm:ptLst>
  <dgm:cxnLst>
    <dgm:cxn modelId="{8ABEB900-A039-46AD-9E53-1B320038C10C}" type="presOf" srcId="{C8BE1778-9A9E-452B-8888-E223FCD864F9}" destId="{A8CFC6B9-DDCA-4C5A-8CBE-CE23FE36CF0D}" srcOrd="0" destOrd="1" presId="urn:microsoft.com/office/officeart/2005/8/layout/default"/>
    <dgm:cxn modelId="{C7BEEE5B-0A75-45AA-B6D9-02CAB7560E85}" type="presOf" srcId="{440ADB76-4F93-418F-902A-2F7391E17E20}" destId="{A8CFC6B9-DDCA-4C5A-8CBE-CE23FE36CF0D}" srcOrd="0" destOrd="0" presId="urn:microsoft.com/office/officeart/2005/8/layout/default"/>
    <dgm:cxn modelId="{F4DE5B41-2F8E-4277-8E2B-825FBD9507D1}" type="presOf" srcId="{CC076430-16E3-4D4C-8415-17074B27FC8F}" destId="{50EAF69E-A824-4F8E-820A-CEEEFBE34C96}" srcOrd="0" destOrd="0" presId="urn:microsoft.com/office/officeart/2005/8/layout/default"/>
    <dgm:cxn modelId="{CFFED157-4565-43AD-8898-02AA0DA7860C}" srcId="{CC076430-16E3-4D4C-8415-17074B27FC8F}" destId="{0DD6F4FD-0500-4AF1-B99E-64D53DF03065}" srcOrd="0" destOrd="0" parTransId="{5C0CA2E8-DA77-4B27-87A7-2BD4917CF2E9}" sibTransId="{11348728-5E0A-44A3-AF13-F1D310254225}"/>
    <dgm:cxn modelId="{7FDAC680-3A84-4AE9-A435-2CEF7866F857}" type="presOf" srcId="{F3CA3810-EE5E-43A0-A7FE-0BC1F1CE5285}" destId="{30313972-BAFF-408A-8381-04F3DE1B8273}" srcOrd="0" destOrd="0" presId="urn:microsoft.com/office/officeart/2005/8/layout/default"/>
    <dgm:cxn modelId="{28E5CC81-072A-4E5B-9984-AFCC07F7F96E}" type="presOf" srcId="{0DD6F4FD-0500-4AF1-B99E-64D53DF03065}" destId="{50EAF69E-A824-4F8E-820A-CEEEFBE34C96}" srcOrd="0" destOrd="1" presId="urn:microsoft.com/office/officeart/2005/8/layout/default"/>
    <dgm:cxn modelId="{1A932FAE-8EF6-41D1-9A60-3A67611EF963}" srcId="{F3CA3810-EE5E-43A0-A7FE-0BC1F1CE5285}" destId="{440ADB76-4F93-418F-902A-2F7391E17E20}" srcOrd="0" destOrd="0" parTransId="{09A15583-CD71-411F-9AF9-BECE23E5A0A0}" sibTransId="{AE9D9B91-021A-4991-B699-AC54F04148A9}"/>
    <dgm:cxn modelId="{C69ADDB4-6567-497F-930F-2D49DA1D45AA}" srcId="{440ADB76-4F93-418F-902A-2F7391E17E20}" destId="{C8BE1778-9A9E-452B-8888-E223FCD864F9}" srcOrd="0" destOrd="0" parTransId="{D55C9E9F-27C2-4F5F-8952-95D6DB1DC138}" sibTransId="{2D683FA3-1A43-43FC-AC24-371F3C2D3022}"/>
    <dgm:cxn modelId="{A5E616BE-1A41-46C7-848E-4EF45A9CDA6D}" srcId="{F3CA3810-EE5E-43A0-A7FE-0BC1F1CE5285}" destId="{CC076430-16E3-4D4C-8415-17074B27FC8F}" srcOrd="1" destOrd="0" parTransId="{AEBE6783-3687-4CF5-929D-8FC7E415251E}" sibTransId="{B70F24BB-D745-49FE-8D84-FEB87FA96605}"/>
    <dgm:cxn modelId="{97EB22E8-E76D-4615-A542-C26E37A67E62}" type="presParOf" srcId="{30313972-BAFF-408A-8381-04F3DE1B8273}" destId="{A8CFC6B9-DDCA-4C5A-8CBE-CE23FE36CF0D}" srcOrd="0" destOrd="0" presId="urn:microsoft.com/office/officeart/2005/8/layout/default"/>
    <dgm:cxn modelId="{C3AE3EEE-BF2E-4621-AC98-E902F30AB813}" type="presParOf" srcId="{30313972-BAFF-408A-8381-04F3DE1B8273}" destId="{D4517230-9A20-4220-B878-5CC30CF179BF}" srcOrd="1" destOrd="0" presId="urn:microsoft.com/office/officeart/2005/8/layout/default"/>
    <dgm:cxn modelId="{606A3631-BEBF-4AD5-8442-88BD4547C464}" type="presParOf" srcId="{30313972-BAFF-408A-8381-04F3DE1B8273}" destId="{50EAF69E-A824-4F8E-820A-CEEEFBE34C9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04689-88B0-4669-B0C5-7AD674A325C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a-DK"/>
        </a:p>
      </dgm:t>
    </dgm:pt>
    <dgm:pt modelId="{3277D824-62AD-4ED6-907D-F3603DE75C3A}">
      <dgm:prSet phldrT="[Tekst]"/>
      <dgm:spPr/>
      <dgm:t>
        <a:bodyPr/>
        <a:lstStyle/>
        <a:p>
          <a:r>
            <a:rPr lang="da-DK" dirty="0"/>
            <a:t>Sikrer der ikke opstår ildebrand</a:t>
          </a:r>
        </a:p>
      </dgm:t>
    </dgm:pt>
    <dgm:pt modelId="{97CE20BE-D19F-493B-A074-3BCE90E5697B}" type="parTrans" cxnId="{58FEC330-79FE-4E87-8A3D-5CEB1A4C3B74}">
      <dgm:prSet/>
      <dgm:spPr/>
      <dgm:t>
        <a:bodyPr/>
        <a:lstStyle/>
        <a:p>
          <a:endParaRPr lang="da-DK"/>
        </a:p>
      </dgm:t>
    </dgm:pt>
    <dgm:pt modelId="{EB93AC22-560C-4D64-AD6A-543AE1D7CFF9}" type="sibTrans" cxnId="{58FEC330-79FE-4E87-8A3D-5CEB1A4C3B74}">
      <dgm:prSet/>
      <dgm:spPr/>
      <dgm:t>
        <a:bodyPr/>
        <a:lstStyle/>
        <a:p>
          <a:endParaRPr lang="da-DK"/>
        </a:p>
      </dgm:t>
    </dgm:pt>
    <dgm:pt modelId="{02D4A630-062B-4DE1-B4F9-EE91A3BC293A}">
      <dgm:prSet phldrT="[Tekst]"/>
      <dgm:spPr/>
      <dgm:t>
        <a:bodyPr/>
        <a:lstStyle/>
        <a:p>
          <a:r>
            <a:rPr lang="da-DK" dirty="0"/>
            <a:t>Retter fejl så incidents ikke opstår</a:t>
          </a:r>
          <a:br>
            <a:rPr lang="da-DK" dirty="0"/>
          </a:br>
          <a:br>
            <a:rPr lang="da-DK" dirty="0"/>
          </a:br>
          <a:r>
            <a:rPr lang="da-DK" dirty="0"/>
            <a:t>Eller retter flere incidents</a:t>
          </a:r>
        </a:p>
      </dgm:t>
    </dgm:pt>
    <dgm:pt modelId="{02E26C4E-3AE3-4C9C-961B-0F41E5F45CC0}" type="parTrans" cxnId="{746F86E4-7591-426B-98D2-85094B64B6E0}">
      <dgm:prSet/>
      <dgm:spPr/>
      <dgm:t>
        <a:bodyPr/>
        <a:lstStyle/>
        <a:p>
          <a:endParaRPr lang="da-DK"/>
        </a:p>
      </dgm:t>
    </dgm:pt>
    <dgm:pt modelId="{FB88B8F8-9E81-4535-988F-0CC2922ED600}" type="sibTrans" cxnId="{746F86E4-7591-426B-98D2-85094B64B6E0}">
      <dgm:prSet/>
      <dgm:spPr/>
      <dgm:t>
        <a:bodyPr/>
        <a:lstStyle/>
        <a:p>
          <a:endParaRPr lang="da-DK"/>
        </a:p>
      </dgm:t>
    </dgm:pt>
    <dgm:pt modelId="{5D3826E9-3568-465B-B237-4E6ACDEBBD01}" type="pres">
      <dgm:prSet presAssocID="{27B04689-88B0-4669-B0C5-7AD674A325C2}" presName="diagram" presStyleCnt="0">
        <dgm:presLayoutVars>
          <dgm:dir/>
          <dgm:resizeHandles val="exact"/>
        </dgm:presLayoutVars>
      </dgm:prSet>
      <dgm:spPr/>
    </dgm:pt>
    <dgm:pt modelId="{C38A3ADF-D30F-488D-86E1-5DF002C54C38}" type="pres">
      <dgm:prSet presAssocID="{3277D824-62AD-4ED6-907D-F3603DE75C3A}" presName="node" presStyleLbl="node1" presStyleIdx="0" presStyleCnt="2">
        <dgm:presLayoutVars>
          <dgm:bulletEnabled val="1"/>
        </dgm:presLayoutVars>
      </dgm:prSet>
      <dgm:spPr/>
    </dgm:pt>
    <dgm:pt modelId="{15730E18-7168-41CB-9367-E055FDAA9955}" type="pres">
      <dgm:prSet presAssocID="{EB93AC22-560C-4D64-AD6A-543AE1D7CFF9}" presName="sibTrans" presStyleCnt="0"/>
      <dgm:spPr/>
    </dgm:pt>
    <dgm:pt modelId="{D635D874-96AE-4091-ACCA-36A30E5345A9}" type="pres">
      <dgm:prSet presAssocID="{02D4A630-062B-4DE1-B4F9-EE91A3BC293A}" presName="node" presStyleLbl="node1" presStyleIdx="1" presStyleCnt="2">
        <dgm:presLayoutVars>
          <dgm:bulletEnabled val="1"/>
        </dgm:presLayoutVars>
      </dgm:prSet>
      <dgm:spPr/>
    </dgm:pt>
  </dgm:ptLst>
  <dgm:cxnLst>
    <dgm:cxn modelId="{58FEC330-79FE-4E87-8A3D-5CEB1A4C3B74}" srcId="{27B04689-88B0-4669-B0C5-7AD674A325C2}" destId="{3277D824-62AD-4ED6-907D-F3603DE75C3A}" srcOrd="0" destOrd="0" parTransId="{97CE20BE-D19F-493B-A074-3BCE90E5697B}" sibTransId="{EB93AC22-560C-4D64-AD6A-543AE1D7CFF9}"/>
    <dgm:cxn modelId="{6CE55176-8410-43AD-BBAF-0B55A830B688}" type="presOf" srcId="{02D4A630-062B-4DE1-B4F9-EE91A3BC293A}" destId="{D635D874-96AE-4091-ACCA-36A30E5345A9}" srcOrd="0" destOrd="0" presId="urn:microsoft.com/office/officeart/2005/8/layout/default"/>
    <dgm:cxn modelId="{6142A857-7F54-4255-8DFC-551AE487F38E}" type="presOf" srcId="{3277D824-62AD-4ED6-907D-F3603DE75C3A}" destId="{C38A3ADF-D30F-488D-86E1-5DF002C54C38}" srcOrd="0" destOrd="0" presId="urn:microsoft.com/office/officeart/2005/8/layout/default"/>
    <dgm:cxn modelId="{B4667BE4-82DB-4B92-BDFB-01FA650E40B5}" type="presOf" srcId="{27B04689-88B0-4669-B0C5-7AD674A325C2}" destId="{5D3826E9-3568-465B-B237-4E6ACDEBBD01}" srcOrd="0" destOrd="0" presId="urn:microsoft.com/office/officeart/2005/8/layout/default"/>
    <dgm:cxn modelId="{746F86E4-7591-426B-98D2-85094B64B6E0}" srcId="{27B04689-88B0-4669-B0C5-7AD674A325C2}" destId="{02D4A630-062B-4DE1-B4F9-EE91A3BC293A}" srcOrd="1" destOrd="0" parTransId="{02E26C4E-3AE3-4C9C-961B-0F41E5F45CC0}" sibTransId="{FB88B8F8-9E81-4535-988F-0CC2922ED600}"/>
    <dgm:cxn modelId="{52526F3F-FC45-475B-B79C-251B3487508C}" type="presParOf" srcId="{5D3826E9-3568-465B-B237-4E6ACDEBBD01}" destId="{C38A3ADF-D30F-488D-86E1-5DF002C54C38}" srcOrd="0" destOrd="0" presId="urn:microsoft.com/office/officeart/2005/8/layout/default"/>
    <dgm:cxn modelId="{D8759462-82A2-4702-AC3D-A4DFC38B4F48}" type="presParOf" srcId="{5D3826E9-3568-465B-B237-4E6ACDEBBD01}" destId="{15730E18-7168-41CB-9367-E055FDAA9955}" srcOrd="1" destOrd="0" presId="urn:microsoft.com/office/officeart/2005/8/layout/default"/>
    <dgm:cxn modelId="{C6EE98E2-7711-43BB-9537-3C7FCB02473A}" type="presParOf" srcId="{5D3826E9-3568-465B-B237-4E6ACDEBBD01}" destId="{D635D874-96AE-4091-ACCA-36A30E5345A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FC6B9-DDCA-4C5A-8CBE-CE23FE36CF0D}">
      <dsp:nvSpPr>
        <dsp:cNvPr id="0" name=""/>
        <dsp:cNvSpPr/>
      </dsp:nvSpPr>
      <dsp:spPr>
        <a:xfrm>
          <a:off x="996" y="745404"/>
          <a:ext cx="3886481" cy="23318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a-DK" sz="2100" b="1" kern="1200" dirty="0"/>
            <a:t>Formålstjenlighed</a:t>
          </a:r>
          <a:r>
            <a:rPr lang="da-DK" sz="2100" kern="1200" dirty="0"/>
            <a:t> (Service </a:t>
          </a:r>
          <a:r>
            <a:rPr lang="en-US" sz="2100" kern="1200" noProof="0" dirty="0"/>
            <a:t>utility</a:t>
          </a:r>
          <a:r>
            <a:rPr lang="da-DK" sz="2100" kern="1200" dirty="0"/>
            <a:t>)</a:t>
          </a:r>
        </a:p>
        <a:p>
          <a:pPr marL="171450" lvl="1" indent="-171450" algn="l" defTabSz="711200">
            <a:lnSpc>
              <a:spcPct val="90000"/>
            </a:lnSpc>
            <a:spcBef>
              <a:spcPct val="0"/>
            </a:spcBef>
            <a:spcAft>
              <a:spcPct val="15000"/>
            </a:spcAft>
            <a:buChar char="•"/>
          </a:pPr>
          <a:r>
            <a:rPr lang="da-DK" sz="1600" kern="1200" dirty="0"/>
            <a:t>Ved formålstjenlighed forstås den funktionalitet, som stilles til rådighed i kraft af servicen set fra kundens perspektiv.</a:t>
          </a:r>
        </a:p>
      </dsp:txBody>
      <dsp:txXfrm>
        <a:off x="996" y="745404"/>
        <a:ext cx="3886481" cy="2331888"/>
      </dsp:txXfrm>
    </dsp:sp>
    <dsp:sp modelId="{50EAF69E-A824-4F8E-820A-CEEEFBE34C96}">
      <dsp:nvSpPr>
        <dsp:cNvPr id="0" name=""/>
        <dsp:cNvSpPr/>
      </dsp:nvSpPr>
      <dsp:spPr>
        <a:xfrm>
          <a:off x="4276126" y="745404"/>
          <a:ext cx="3886481" cy="23318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da-DK" sz="2100" b="1" kern="1200" dirty="0"/>
            <a:t>Anvendelighed</a:t>
          </a:r>
          <a:r>
            <a:rPr lang="da-DK" sz="2100" kern="1200" dirty="0"/>
            <a:t> (Service </a:t>
          </a:r>
          <a:r>
            <a:rPr lang="en-US" sz="2100" kern="1200" noProof="0" dirty="0"/>
            <a:t>warranty</a:t>
          </a:r>
          <a:r>
            <a:rPr lang="da-DK" sz="2100" kern="1200" dirty="0"/>
            <a:t>). </a:t>
          </a:r>
        </a:p>
        <a:p>
          <a:pPr marL="171450" lvl="1" indent="-171450" algn="l" defTabSz="711200">
            <a:lnSpc>
              <a:spcPct val="90000"/>
            </a:lnSpc>
            <a:spcBef>
              <a:spcPct val="0"/>
            </a:spcBef>
            <a:spcAft>
              <a:spcPct val="15000"/>
            </a:spcAft>
            <a:buChar char="•"/>
          </a:pPr>
          <a:r>
            <a:rPr lang="da-DK" sz="1600" kern="1200" dirty="0"/>
            <a:t>Ved anvendelighed forstås det forhold, at servicen vil leve op til de aftalte krav om tilgængelighed, kapacitet og sikkerhed. </a:t>
          </a:r>
          <a:br>
            <a:rPr lang="da-DK" sz="1600" kern="1200" dirty="0"/>
          </a:br>
          <a:r>
            <a:rPr lang="da-DK" sz="1600" kern="1200" dirty="0"/>
            <a:t>Disse krav kan aftales i en formel aftale, som f.eks. en Service Level Agreement (SLA) eller kontrakt.</a:t>
          </a:r>
        </a:p>
      </dsp:txBody>
      <dsp:txXfrm>
        <a:off x="4276126" y="745404"/>
        <a:ext cx="3886481" cy="2331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A3ADF-D30F-488D-86E1-5DF002C54C38}">
      <dsp:nvSpPr>
        <dsp:cNvPr id="0" name=""/>
        <dsp:cNvSpPr/>
      </dsp:nvSpPr>
      <dsp:spPr>
        <a:xfrm>
          <a:off x="1192564" y="816"/>
          <a:ext cx="2579042" cy="15474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a-DK" sz="1900" kern="1200" dirty="0"/>
            <a:t>Sikrer der ikke opstår ildebrand</a:t>
          </a:r>
        </a:p>
      </dsp:txBody>
      <dsp:txXfrm>
        <a:off x="1192564" y="816"/>
        <a:ext cx="2579042" cy="1547425"/>
      </dsp:txXfrm>
    </dsp:sp>
    <dsp:sp modelId="{D635D874-96AE-4091-ACCA-36A30E5345A9}">
      <dsp:nvSpPr>
        <dsp:cNvPr id="0" name=""/>
        <dsp:cNvSpPr/>
      </dsp:nvSpPr>
      <dsp:spPr>
        <a:xfrm>
          <a:off x="1192564" y="1806146"/>
          <a:ext cx="2579042" cy="15474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a-DK" sz="1900" kern="1200" dirty="0"/>
            <a:t>Retter fejl så incidents ikke opstår</a:t>
          </a:r>
          <a:br>
            <a:rPr lang="da-DK" sz="1900" kern="1200" dirty="0"/>
          </a:br>
          <a:br>
            <a:rPr lang="da-DK" sz="1900" kern="1200" dirty="0"/>
          </a:br>
          <a:r>
            <a:rPr lang="da-DK" sz="1900" kern="1200" dirty="0"/>
            <a:t>Eller retter flere incidents</a:t>
          </a:r>
        </a:p>
      </dsp:txBody>
      <dsp:txXfrm>
        <a:off x="1192564" y="1806146"/>
        <a:ext cx="2579042" cy="15474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798DDB-8037-3F2E-42AA-03DC09680DA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D2EA3778-3416-B7A9-8404-A55057416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53141BD8-BE3A-7B6F-484E-AF4F7C26EE84}"/>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5" name="Pladsholder til sidefod 4">
            <a:extLst>
              <a:ext uri="{FF2B5EF4-FFF2-40B4-BE49-F238E27FC236}">
                <a16:creationId xmlns:a16="http://schemas.microsoft.com/office/drawing/2014/main" id="{DA0EA2D2-8F5B-4D87-C259-5D1CE7F1D9E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1E4263A-61E4-0FCC-948F-0BF5A4F32ADF}"/>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1089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AFBDA-AD89-B176-46E4-B458085C5B02}"/>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40650F74-5186-A357-F99F-DFDC450CDB63}"/>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4587131F-ECA0-495D-5DDB-DEA5B8A377DE}"/>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5" name="Pladsholder til sidefod 4">
            <a:extLst>
              <a:ext uri="{FF2B5EF4-FFF2-40B4-BE49-F238E27FC236}">
                <a16:creationId xmlns:a16="http://schemas.microsoft.com/office/drawing/2014/main" id="{AE93E20A-574F-34CD-C534-3CBE67C2673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0CFFF6A4-ED6E-269B-36B5-2C28E05C0C0E}"/>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300343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FBA883CF-5913-26BF-DE20-C3E41CA27F18}"/>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7FA8B262-1DB9-1A28-58E6-2AF138165146}"/>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729837A0-61E9-D234-3C06-4871BADFE37F}"/>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5" name="Pladsholder til sidefod 4">
            <a:extLst>
              <a:ext uri="{FF2B5EF4-FFF2-40B4-BE49-F238E27FC236}">
                <a16:creationId xmlns:a16="http://schemas.microsoft.com/office/drawing/2014/main" id="{1F1F4711-1AE8-17F3-94EE-3F8ED401880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84F04A9-EA90-B784-F1F6-31BFE3DF0E2F}"/>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317605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9F194-C16A-8A36-1D70-3BBBF9D047FE}"/>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9576B067-4CB8-31A9-CA44-CB62EB3A900B}"/>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158D819-0E35-97A8-BDFD-A426C34ABD78}"/>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5" name="Pladsholder til sidefod 4">
            <a:extLst>
              <a:ext uri="{FF2B5EF4-FFF2-40B4-BE49-F238E27FC236}">
                <a16:creationId xmlns:a16="http://schemas.microsoft.com/office/drawing/2014/main" id="{A0B0F370-89AF-69AA-CD92-93C1A424121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6884FA3B-0B3C-663E-B782-B4EF49840F8E}"/>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360411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ABE91D-3DE6-7EC3-9979-503FD2BBDDFD}"/>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6B9EEAD7-E74E-F3F1-DA4B-873388280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AC62FEAB-E966-6BFA-80D4-4F5F17E2A2B5}"/>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5" name="Pladsholder til sidefod 4">
            <a:extLst>
              <a:ext uri="{FF2B5EF4-FFF2-40B4-BE49-F238E27FC236}">
                <a16:creationId xmlns:a16="http://schemas.microsoft.com/office/drawing/2014/main" id="{4DB89DB8-D957-DF0B-EF34-C19D634A3B1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064E3F84-A8B3-42C7-57BD-39404AB8818C}"/>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158997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395C4-3439-20EF-E594-9CF46572FEF0}"/>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29BAFDD4-E7E7-C772-BF2B-34816EF783B4}"/>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483BD92E-3571-340C-DF02-AB72DF6A9C4C}"/>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044478A3-184C-E5E2-0DD0-3E76D3535557}"/>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6" name="Pladsholder til sidefod 5">
            <a:extLst>
              <a:ext uri="{FF2B5EF4-FFF2-40B4-BE49-F238E27FC236}">
                <a16:creationId xmlns:a16="http://schemas.microsoft.com/office/drawing/2014/main" id="{3D42C04D-AAE2-08C1-7944-FD21B2273F10}"/>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13647CEB-12C7-FF96-C55B-EF74ACC3E52C}"/>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396607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2A265-8E53-4BF1-EB30-06AF473167C1}"/>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FBDE614-31B3-9020-2E62-DF5780D1C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E93D06DB-0442-0480-0E99-281ABE6FE387}"/>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18591FDB-5732-7707-0DC6-6357AA81A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8CBB1C2C-C0CC-811D-ADA8-2BD19BBB37AB}"/>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04D7825B-81E1-CC70-51C6-8F614DAB78BC}"/>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8" name="Pladsholder til sidefod 7">
            <a:extLst>
              <a:ext uri="{FF2B5EF4-FFF2-40B4-BE49-F238E27FC236}">
                <a16:creationId xmlns:a16="http://schemas.microsoft.com/office/drawing/2014/main" id="{966D0829-1F8C-8610-3787-6636355739EA}"/>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A7781CB9-5892-0EF5-BD9E-EC2D59E4A082}"/>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269637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3DF56-ADB2-DF89-47E7-4DC066123FDA}"/>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6634DF49-C279-D274-EB37-0EC3A4396893}"/>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4" name="Pladsholder til sidefod 3">
            <a:extLst>
              <a:ext uri="{FF2B5EF4-FFF2-40B4-BE49-F238E27FC236}">
                <a16:creationId xmlns:a16="http://schemas.microsoft.com/office/drawing/2014/main" id="{5FA62370-2277-CFF8-C18E-57771C61F1A3}"/>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D606A2F6-14A4-B9FB-BF64-BBA5D6B8137B}"/>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168730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A8574836-4DF8-7A8D-FA4E-620D294A4F04}"/>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3" name="Pladsholder til sidefod 2">
            <a:extLst>
              <a:ext uri="{FF2B5EF4-FFF2-40B4-BE49-F238E27FC236}">
                <a16:creationId xmlns:a16="http://schemas.microsoft.com/office/drawing/2014/main" id="{01C9BCD3-7DA6-9636-B36D-DFD35B06DF3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FA3ADD51-309E-4B45-849C-00876E733C32}"/>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62070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61579-0D5F-2252-3DAE-62EC72924959}"/>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9DB79147-16B6-29B0-4674-A1B2C0BE2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80390DEF-F694-B01B-1179-9B1AB85DF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21E92556-EB53-0B71-D139-954A6B2D7ACA}"/>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6" name="Pladsholder til sidefod 5">
            <a:extLst>
              <a:ext uri="{FF2B5EF4-FFF2-40B4-BE49-F238E27FC236}">
                <a16:creationId xmlns:a16="http://schemas.microsoft.com/office/drawing/2014/main" id="{EAA23F2A-9D9F-7645-4A72-D68527E5BC5A}"/>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6774A07-DAD7-1EBB-86A7-1E2FDA413E5E}"/>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40933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663F0-98B2-8828-93C2-AB1C1FE9B592}"/>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CA452E4B-1669-41BB-8856-325332750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EFDFC9B5-8D82-82F2-51F7-9A9CFBF4F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3B06A8B-BCA9-F1F7-8BBF-83F8809937AC}"/>
              </a:ext>
            </a:extLst>
          </p:cNvPr>
          <p:cNvSpPr>
            <a:spLocks noGrp="1"/>
          </p:cNvSpPr>
          <p:nvPr>
            <p:ph type="dt" sz="half" idx="10"/>
          </p:nvPr>
        </p:nvSpPr>
        <p:spPr/>
        <p:txBody>
          <a:bodyPr/>
          <a:lstStyle/>
          <a:p>
            <a:fld id="{FE93CC0D-DC13-49B6-92F0-7C1E14DA43C4}" type="datetimeFigureOut">
              <a:rPr lang="da-DK" smtClean="0"/>
              <a:t>07-11-2023</a:t>
            </a:fld>
            <a:endParaRPr lang="da-DK"/>
          </a:p>
        </p:txBody>
      </p:sp>
      <p:sp>
        <p:nvSpPr>
          <p:cNvPr id="6" name="Pladsholder til sidefod 5">
            <a:extLst>
              <a:ext uri="{FF2B5EF4-FFF2-40B4-BE49-F238E27FC236}">
                <a16:creationId xmlns:a16="http://schemas.microsoft.com/office/drawing/2014/main" id="{A27503B9-DB19-CD42-EC83-1959B4E4A8D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552E4B0-6CF6-9EC1-E02A-0278C94839A1}"/>
              </a:ext>
            </a:extLst>
          </p:cNvPr>
          <p:cNvSpPr>
            <a:spLocks noGrp="1"/>
          </p:cNvSpPr>
          <p:nvPr>
            <p:ph type="sldNum" sz="quarter" idx="12"/>
          </p:nvPr>
        </p:nvSpPr>
        <p:spPr/>
        <p:txBody>
          <a:bodyPr/>
          <a:lstStyle/>
          <a:p>
            <a:fld id="{F902F56A-DA2A-417C-82E3-8ECC7B7086C2}" type="slidenum">
              <a:rPr lang="da-DK" smtClean="0"/>
              <a:t>‹nr.›</a:t>
            </a:fld>
            <a:endParaRPr lang="da-DK"/>
          </a:p>
        </p:txBody>
      </p:sp>
    </p:spTree>
    <p:extLst>
      <p:ext uri="{BB962C8B-B14F-4D97-AF65-F5344CB8AC3E}">
        <p14:creationId xmlns:p14="http://schemas.microsoft.com/office/powerpoint/2010/main" val="229875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264BDFA-A0C8-1D15-8BEF-14C015422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E538F183-8D20-DDCD-7A74-B2340FD1D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C0447AE3-E89C-844D-F72E-B333D4BDE0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3CC0D-DC13-49B6-92F0-7C1E14DA43C4}" type="datetimeFigureOut">
              <a:rPr lang="da-DK" smtClean="0"/>
              <a:t>07-11-2023</a:t>
            </a:fld>
            <a:endParaRPr lang="da-DK"/>
          </a:p>
        </p:txBody>
      </p:sp>
      <p:sp>
        <p:nvSpPr>
          <p:cNvPr id="5" name="Pladsholder til sidefod 4">
            <a:extLst>
              <a:ext uri="{FF2B5EF4-FFF2-40B4-BE49-F238E27FC236}">
                <a16:creationId xmlns:a16="http://schemas.microsoft.com/office/drawing/2014/main" id="{1544BA44-2672-5105-B9F7-0DB8970D1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B9AD62B4-DFBE-F631-91AC-33BD92919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2F56A-DA2A-417C-82E3-8ECC7B7086C2}" type="slidenum">
              <a:rPr lang="da-DK" smtClean="0"/>
              <a:t>‹nr.›</a:t>
            </a:fld>
            <a:endParaRPr lang="da-DK"/>
          </a:p>
        </p:txBody>
      </p:sp>
    </p:spTree>
    <p:extLst>
      <p:ext uri="{BB962C8B-B14F-4D97-AF65-F5344CB8AC3E}">
        <p14:creationId xmlns:p14="http://schemas.microsoft.com/office/powerpoint/2010/main" val="24324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3F1F17-C64F-1C40-10AF-1AB9381A540D}"/>
              </a:ext>
            </a:extLst>
          </p:cNvPr>
          <p:cNvSpPr>
            <a:spLocks noGrp="1"/>
          </p:cNvSpPr>
          <p:nvPr>
            <p:ph type="title"/>
          </p:nvPr>
        </p:nvSpPr>
        <p:spPr/>
        <p:txBody>
          <a:bodyPr/>
          <a:lstStyle/>
          <a:p>
            <a:pPr algn="ctr"/>
            <a:r>
              <a:rPr lang="da-DK" dirty="0">
                <a:solidFill>
                  <a:schemeClr val="accent2">
                    <a:lumMod val="60000"/>
                    <a:lumOff val="40000"/>
                  </a:schemeClr>
                </a:solidFill>
              </a:rPr>
              <a:t>Dag 2 - RECAP fra Dag 1</a:t>
            </a:r>
            <a:br>
              <a:rPr lang="da-DK" dirty="0"/>
            </a:br>
            <a:endParaRPr lang="da-DK" dirty="0"/>
          </a:p>
        </p:txBody>
      </p:sp>
      <p:sp>
        <p:nvSpPr>
          <p:cNvPr id="3" name="Pladsholder til tekst 2">
            <a:extLst>
              <a:ext uri="{FF2B5EF4-FFF2-40B4-BE49-F238E27FC236}">
                <a16:creationId xmlns:a16="http://schemas.microsoft.com/office/drawing/2014/main" id="{4913F094-EE3C-A63C-7BB2-C1931F4A25E9}"/>
              </a:ext>
            </a:extLst>
          </p:cNvPr>
          <p:cNvSpPr>
            <a:spLocks noGrp="1"/>
          </p:cNvSpPr>
          <p:nvPr>
            <p:ph type="body" idx="1"/>
          </p:nvPr>
        </p:nvSpPr>
        <p:spPr/>
        <p:txBody>
          <a:bodyPr>
            <a:normAutofit/>
          </a:bodyPr>
          <a:lstStyle/>
          <a:p>
            <a:r>
              <a:rPr lang="da-DK" sz="3600" dirty="0">
                <a:solidFill>
                  <a:srgbClr val="00B050"/>
                </a:solidFill>
              </a:rPr>
              <a:t>Vi varmer op til dagens arbejde ved at repetere gårsdagens gennemgang</a:t>
            </a:r>
          </a:p>
        </p:txBody>
      </p:sp>
    </p:spTree>
    <p:extLst>
      <p:ext uri="{BB962C8B-B14F-4D97-AF65-F5344CB8AC3E}">
        <p14:creationId xmlns:p14="http://schemas.microsoft.com/office/powerpoint/2010/main" val="28270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6207" y="100881"/>
            <a:ext cx="8596668" cy="452582"/>
          </a:xfrm>
        </p:spPr>
        <p:txBody>
          <a:bodyPr>
            <a:noAutofit/>
          </a:bodyPr>
          <a:lstStyle/>
          <a:p>
            <a:r>
              <a:rPr lang="en-US" sz="2400" b="1" dirty="0">
                <a:solidFill>
                  <a:schemeClr val="accent2"/>
                </a:solidFill>
              </a:rPr>
              <a:t>Information Technology Infrastructure Library (ITIL)</a:t>
            </a:r>
          </a:p>
        </p:txBody>
      </p:sp>
      <p:sp>
        <p:nvSpPr>
          <p:cNvPr id="3" name="Pladsholder til indhold 2"/>
          <p:cNvSpPr>
            <a:spLocks noGrp="1"/>
          </p:cNvSpPr>
          <p:nvPr>
            <p:ph idx="1"/>
          </p:nvPr>
        </p:nvSpPr>
        <p:spPr>
          <a:xfrm>
            <a:off x="86207" y="756383"/>
            <a:ext cx="11588557" cy="5196549"/>
          </a:xfrm>
        </p:spPr>
        <p:txBody>
          <a:bodyPr>
            <a:noAutofit/>
          </a:bodyPr>
          <a:lstStyle/>
          <a:p>
            <a:r>
              <a:rPr lang="da-DK" sz="2400" dirty="0">
                <a:solidFill>
                  <a:srgbClr val="00B050"/>
                </a:solidFill>
              </a:rPr>
              <a:t>ITIL er en justerbar struktur</a:t>
            </a:r>
            <a:r>
              <a:rPr lang="da-DK" sz="2400" dirty="0">
                <a:solidFill>
                  <a:schemeClr val="tx1"/>
                </a:solidFill>
              </a:rPr>
              <a:t>, som beskriver bedste fremgangsmåder for at levere kvalitetsservice i informationsteknologi (IT) sektoren.</a:t>
            </a:r>
          </a:p>
          <a:p>
            <a:r>
              <a:rPr lang="da-DK" sz="2400" dirty="0">
                <a:solidFill>
                  <a:srgbClr val="00B050"/>
                </a:solidFill>
              </a:rPr>
              <a:t>ITIL går ind i organisationsstrukturen</a:t>
            </a:r>
            <a:r>
              <a:rPr lang="da-DK" sz="2400" dirty="0">
                <a:solidFill>
                  <a:schemeClr val="tx1"/>
                </a:solidFill>
              </a:rPr>
              <a:t>, og de faglige færdigheder for en IT-organisation, ved at præsentere et udførligt sæt </a:t>
            </a:r>
            <a:r>
              <a:rPr lang="da-DK" sz="2400" dirty="0">
                <a:solidFill>
                  <a:srgbClr val="00B050"/>
                </a:solidFill>
              </a:rPr>
              <a:t>management-procedurer</a:t>
            </a:r>
            <a:r>
              <a:rPr lang="da-DK" sz="2400" dirty="0">
                <a:solidFill>
                  <a:schemeClr val="tx1"/>
                </a:solidFill>
              </a:rPr>
              <a:t> som en organisation kan benytte til at styre sine IT-operationer.</a:t>
            </a:r>
          </a:p>
          <a:p>
            <a:r>
              <a:rPr lang="da-DK" sz="2400" dirty="0">
                <a:solidFill>
                  <a:srgbClr val="00B050"/>
                </a:solidFill>
              </a:rPr>
              <a:t>Disse procedurer er leverandøruafhængige </a:t>
            </a:r>
            <a:r>
              <a:rPr lang="da-DK" sz="2400" dirty="0">
                <a:solidFill>
                  <a:schemeClr val="tx1"/>
                </a:solidFill>
              </a:rPr>
              <a:t>og er relevante for alle aspekter af en IT infrastruktur.</a:t>
            </a:r>
          </a:p>
          <a:p>
            <a:r>
              <a:rPr lang="da-DK" sz="2400" dirty="0">
                <a:solidFill>
                  <a:srgbClr val="00B050"/>
                </a:solidFill>
              </a:rPr>
              <a:t>ITIL er publiceret i en række bøger som hver dækker et emne</a:t>
            </a:r>
            <a:r>
              <a:rPr lang="da-DK" sz="2400" dirty="0">
                <a:solidFill>
                  <a:schemeClr val="tx1"/>
                </a:solidFill>
              </a:rPr>
              <a:t>. Navnene </a:t>
            </a:r>
            <a:r>
              <a:rPr lang="da-DK" sz="2400" i="1" dirty="0">
                <a:solidFill>
                  <a:schemeClr val="tx1"/>
                </a:solidFill>
              </a:rPr>
              <a:t>ITIL</a:t>
            </a:r>
            <a:r>
              <a:rPr lang="da-DK" sz="2400" dirty="0">
                <a:solidFill>
                  <a:schemeClr val="tx1"/>
                </a:solidFill>
              </a:rPr>
              <a:t> og </a:t>
            </a:r>
            <a:r>
              <a:rPr lang="da-DK" sz="2400" i="1" dirty="0">
                <a:solidFill>
                  <a:schemeClr val="tx1"/>
                </a:solidFill>
              </a:rPr>
              <a:t>IT </a:t>
            </a:r>
            <a:r>
              <a:rPr lang="en-US" sz="2400" i="1" dirty="0">
                <a:solidFill>
                  <a:schemeClr val="tx1"/>
                </a:solidFill>
              </a:rPr>
              <a:t>Infrastructure</a:t>
            </a:r>
            <a:r>
              <a:rPr lang="da-DK" sz="2400" i="1" dirty="0">
                <a:solidFill>
                  <a:schemeClr val="tx1"/>
                </a:solidFill>
              </a:rPr>
              <a:t> Library</a:t>
            </a:r>
            <a:r>
              <a:rPr lang="da-DK" sz="2400" dirty="0">
                <a:solidFill>
                  <a:schemeClr val="tx1"/>
                </a:solidFill>
              </a:rPr>
              <a:t> er varemærker registreret af </a:t>
            </a:r>
            <a:r>
              <a:rPr lang="da-DK" sz="2400" b="1" dirty="0">
                <a:solidFill>
                  <a:schemeClr val="tx1"/>
                </a:solidFill>
              </a:rPr>
              <a:t>Office of Guvernement Commerce (OGC), </a:t>
            </a:r>
            <a:r>
              <a:rPr lang="da-DK" sz="2400" dirty="0">
                <a:solidFill>
                  <a:schemeClr val="tx1"/>
                </a:solidFill>
              </a:rPr>
              <a:t>som er en afdeling af den britiske regeringsadministration.</a:t>
            </a:r>
            <a:endParaRPr lang="da-DK" sz="2400" b="1" dirty="0">
              <a:solidFill>
                <a:schemeClr val="tx1"/>
              </a:solidFill>
            </a:endParaRPr>
          </a:p>
          <a:p>
            <a:r>
              <a:rPr lang="da-DK" sz="2400" b="1" dirty="0">
                <a:solidFill>
                  <a:srgbClr val="00B050"/>
                </a:solidFill>
              </a:rPr>
              <a:t>Emnerne</a:t>
            </a:r>
            <a:r>
              <a:rPr lang="da-DK" sz="2400" dirty="0">
                <a:solidFill>
                  <a:srgbClr val="00B050"/>
                </a:solidFill>
              </a:rPr>
              <a:t> i de enkelte bøger kaldes </a:t>
            </a:r>
            <a:r>
              <a:rPr lang="da-DK" sz="2400" b="1" i="1" dirty="0">
                <a:solidFill>
                  <a:srgbClr val="00B050"/>
                </a:solidFill>
              </a:rPr>
              <a:t>sets</a:t>
            </a:r>
            <a:r>
              <a:rPr lang="da-DK" sz="2400" dirty="0">
                <a:solidFill>
                  <a:srgbClr val="00B050"/>
                </a:solidFill>
              </a:rPr>
              <a:t>. </a:t>
            </a:r>
            <a:r>
              <a:rPr lang="da-DK" sz="2400" dirty="0">
                <a:solidFill>
                  <a:schemeClr val="tx1"/>
                </a:solidFill>
              </a:rPr>
              <a:t>På nuværende tidspunkt er der </a:t>
            </a:r>
            <a:r>
              <a:rPr lang="da-DK" sz="2400" b="1" dirty="0">
                <a:solidFill>
                  <a:schemeClr val="tx1"/>
                </a:solidFill>
              </a:rPr>
              <a:t>otte</a:t>
            </a:r>
            <a:r>
              <a:rPr lang="da-DK" sz="2400" dirty="0">
                <a:solidFill>
                  <a:schemeClr val="tx1"/>
                </a:solidFill>
              </a:rPr>
              <a:t>. </a:t>
            </a:r>
            <a:endParaRPr lang="da-DK" sz="2400" b="1" dirty="0">
              <a:solidFill>
                <a:schemeClr val="tx1"/>
              </a:solidFill>
            </a:endParaRPr>
          </a:p>
          <a:p>
            <a:r>
              <a:rPr lang="da-DK" sz="2400" b="1" dirty="0">
                <a:solidFill>
                  <a:srgbClr val="00B050"/>
                </a:solidFill>
              </a:rPr>
              <a:t>Sets</a:t>
            </a:r>
            <a:r>
              <a:rPr lang="da-DK" sz="2400" dirty="0">
                <a:solidFill>
                  <a:srgbClr val="00B050"/>
                </a:solidFill>
              </a:rPr>
              <a:t> er yderligere inddelt i </a:t>
            </a:r>
            <a:r>
              <a:rPr lang="da-DK" sz="2400" b="1" i="1" dirty="0">
                <a:solidFill>
                  <a:srgbClr val="00B050"/>
                </a:solidFill>
              </a:rPr>
              <a:t>discipliner</a:t>
            </a:r>
            <a:r>
              <a:rPr lang="da-DK" sz="2400" dirty="0">
                <a:solidFill>
                  <a:schemeClr val="tx1"/>
                </a:solidFill>
              </a:rPr>
              <a:t>, som hver især fokuserer på et </a:t>
            </a:r>
            <a:r>
              <a:rPr lang="da-DK" sz="2400" b="1" dirty="0">
                <a:solidFill>
                  <a:schemeClr val="tx1"/>
                </a:solidFill>
              </a:rPr>
              <a:t>specifikt</a:t>
            </a:r>
            <a:r>
              <a:rPr lang="da-DK" sz="2400" dirty="0">
                <a:solidFill>
                  <a:schemeClr val="tx1"/>
                </a:solidFill>
              </a:rPr>
              <a:t> </a:t>
            </a:r>
            <a:r>
              <a:rPr lang="da-DK" sz="2400" b="1" dirty="0">
                <a:solidFill>
                  <a:schemeClr val="tx1"/>
                </a:solidFill>
              </a:rPr>
              <a:t>emne</a:t>
            </a:r>
            <a:r>
              <a:rPr lang="da-DK" sz="2400" dirty="0">
                <a:solidFill>
                  <a:schemeClr val="tx1"/>
                </a:solidFill>
              </a:rPr>
              <a:t>.</a:t>
            </a:r>
          </a:p>
          <a:p>
            <a:pPr marL="0" indent="0">
              <a:buNone/>
            </a:pPr>
            <a:endParaRPr lang="da-DK" sz="1200" dirty="0">
              <a:solidFill>
                <a:schemeClr val="tx1"/>
              </a:solidFill>
            </a:endParaRPr>
          </a:p>
        </p:txBody>
      </p:sp>
    </p:spTree>
    <p:extLst>
      <p:ext uri="{BB962C8B-B14F-4D97-AF65-F5344CB8AC3E}">
        <p14:creationId xmlns:p14="http://schemas.microsoft.com/office/powerpoint/2010/main" val="261221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5443" y="298579"/>
            <a:ext cx="10560116" cy="665018"/>
          </a:xfrm>
        </p:spPr>
        <p:txBody>
          <a:bodyPr>
            <a:noAutofit/>
          </a:bodyPr>
          <a:lstStyle/>
          <a:p>
            <a:r>
              <a:rPr lang="en-US" sz="2500" b="1" dirty="0">
                <a:solidFill>
                  <a:schemeClr val="accent2"/>
                </a:solidFill>
              </a:rPr>
              <a:t>Information Technology Infrastructure Library (ITIL)</a:t>
            </a:r>
            <a:endParaRPr lang="en-US" sz="2500" dirty="0">
              <a:solidFill>
                <a:schemeClr val="accent2"/>
              </a:solidFill>
            </a:endParaRPr>
          </a:p>
        </p:txBody>
      </p:sp>
      <p:sp>
        <p:nvSpPr>
          <p:cNvPr id="3" name="Pladsholder til indhold 2"/>
          <p:cNvSpPr>
            <a:spLocks noGrp="1"/>
          </p:cNvSpPr>
          <p:nvPr>
            <p:ph idx="1"/>
          </p:nvPr>
        </p:nvSpPr>
        <p:spPr>
          <a:xfrm>
            <a:off x="95443" y="1304682"/>
            <a:ext cx="11948775" cy="4788207"/>
          </a:xfrm>
        </p:spPr>
        <p:txBody>
          <a:bodyPr>
            <a:noAutofit/>
          </a:bodyPr>
          <a:lstStyle/>
          <a:p>
            <a:pPr marL="0" indent="0">
              <a:buNone/>
            </a:pPr>
            <a:r>
              <a:rPr lang="da-DK" sz="2000" b="1" dirty="0">
                <a:solidFill>
                  <a:schemeClr val="accent2"/>
                </a:solidFill>
              </a:rPr>
              <a:t>De otte sets og deres discipliner er:</a:t>
            </a:r>
          </a:p>
          <a:p>
            <a:endParaRPr lang="da-DK" sz="1400" dirty="0">
              <a:solidFill>
                <a:schemeClr val="tx1"/>
              </a:solidFill>
            </a:endParaRPr>
          </a:p>
          <a:p>
            <a:r>
              <a:rPr lang="da-DK" sz="2000" b="1" dirty="0">
                <a:solidFill>
                  <a:srgbClr val="00B050"/>
                </a:solidFill>
              </a:rPr>
              <a:t>Service Delivery</a:t>
            </a:r>
            <a:r>
              <a:rPr lang="da-DK" sz="2000" dirty="0">
                <a:solidFill>
                  <a:srgbClr val="00B050"/>
                </a:solidFill>
              </a:rPr>
              <a:t>. Hvilke services skal datacenter yde for i tilpas omfang at understøtte forretningen</a:t>
            </a:r>
            <a:r>
              <a:rPr lang="en-US" sz="2000" dirty="0">
                <a:solidFill>
                  <a:srgbClr val="00B050"/>
                </a:solidFill>
              </a:rPr>
              <a:t>.</a:t>
            </a:r>
          </a:p>
          <a:p>
            <a:r>
              <a:rPr lang="en-US" sz="2000" b="1" dirty="0">
                <a:solidFill>
                  <a:srgbClr val="00B050"/>
                </a:solidFill>
              </a:rPr>
              <a:t>Service Support</a:t>
            </a:r>
            <a:r>
              <a:rPr lang="da-DK" sz="2000" dirty="0">
                <a:solidFill>
                  <a:srgbClr val="00B050"/>
                </a:solidFill>
              </a:rPr>
              <a:t>. Hvorledes sikrer data center at kunden har adgang til passende services</a:t>
            </a:r>
            <a:endParaRPr lang="en-US" sz="2000" dirty="0">
              <a:solidFill>
                <a:srgbClr val="00B050"/>
              </a:solidFill>
            </a:endParaRPr>
          </a:p>
          <a:p>
            <a:r>
              <a:rPr lang="da-DK" sz="2000" b="1" dirty="0">
                <a:solidFill>
                  <a:srgbClr val="00B050"/>
                </a:solidFill>
              </a:rPr>
              <a:t>Planning to </a:t>
            </a:r>
            <a:r>
              <a:rPr lang="en-US" sz="2000" b="1" dirty="0">
                <a:solidFill>
                  <a:srgbClr val="00B050"/>
                </a:solidFill>
              </a:rPr>
              <a:t>Implement</a:t>
            </a:r>
            <a:r>
              <a:rPr lang="da-DK" sz="2000" b="1" dirty="0">
                <a:solidFill>
                  <a:srgbClr val="00B050"/>
                </a:solidFill>
              </a:rPr>
              <a:t> Service Management</a:t>
            </a:r>
            <a:r>
              <a:rPr lang="da-DK" sz="2000" dirty="0">
                <a:solidFill>
                  <a:srgbClr val="00B050"/>
                </a:solidFill>
              </a:rPr>
              <a:t>. Hvorledes startes processen med at skifte til ITIL. Den forklarer de nødvendige trin at tage for at undersøge hvorledes en organisation kan forvente gavn af ITIL</a:t>
            </a:r>
          </a:p>
          <a:p>
            <a:r>
              <a:rPr lang="da-DK" sz="2000" b="1" dirty="0">
                <a:solidFill>
                  <a:srgbClr val="00B050"/>
                </a:solidFill>
              </a:rPr>
              <a:t>Security Management</a:t>
            </a:r>
          </a:p>
          <a:p>
            <a:r>
              <a:rPr lang="da-DK" sz="2000" b="1" dirty="0">
                <a:solidFill>
                  <a:srgbClr val="00B050"/>
                </a:solidFill>
              </a:rPr>
              <a:t>ICT </a:t>
            </a:r>
            <a:r>
              <a:rPr lang="en-US" sz="2000" b="1" dirty="0">
                <a:solidFill>
                  <a:srgbClr val="00B050"/>
                </a:solidFill>
              </a:rPr>
              <a:t>Infrastructure</a:t>
            </a:r>
            <a:r>
              <a:rPr lang="da-DK" sz="2000" b="1" dirty="0">
                <a:solidFill>
                  <a:srgbClr val="00B050"/>
                </a:solidFill>
              </a:rPr>
              <a:t> Management</a:t>
            </a:r>
            <a:r>
              <a:rPr lang="da-DK" sz="2000" dirty="0">
                <a:solidFill>
                  <a:srgbClr val="00B050"/>
                </a:solidFill>
              </a:rPr>
              <a:t>. Hvilke processer, organisering og værktøjer er nødvendige for at få en stabil IT og kommunikationsinfrastruktur. Dette er grundlaget for ITIL service management processerne.</a:t>
            </a:r>
          </a:p>
          <a:p>
            <a:r>
              <a:rPr lang="da-DK" sz="2000" b="1" dirty="0">
                <a:solidFill>
                  <a:srgbClr val="00B050"/>
                </a:solidFill>
              </a:rPr>
              <a:t>The Business </a:t>
            </a:r>
            <a:r>
              <a:rPr lang="en-US" sz="2000" b="1" dirty="0">
                <a:solidFill>
                  <a:srgbClr val="00B050"/>
                </a:solidFill>
              </a:rPr>
              <a:t>Perspective</a:t>
            </a:r>
            <a:r>
              <a:rPr lang="da-DK" sz="2000" dirty="0">
                <a:solidFill>
                  <a:srgbClr val="00B050"/>
                </a:solidFill>
              </a:rPr>
              <a:t>. Forklarer centrale principper og krav til forretningsorganisation og styring og hvorledes disse relaterer til udvikling, levering og support af IT service.</a:t>
            </a:r>
            <a:endParaRPr lang="da-DK" sz="2000" b="1" dirty="0">
              <a:solidFill>
                <a:srgbClr val="00B050"/>
              </a:solidFill>
            </a:endParaRPr>
          </a:p>
          <a:p>
            <a:r>
              <a:rPr lang="da-DK" sz="2000" b="1" dirty="0">
                <a:solidFill>
                  <a:srgbClr val="00B050"/>
                </a:solidFill>
              </a:rPr>
              <a:t>Application Management</a:t>
            </a:r>
            <a:r>
              <a:rPr lang="da-DK" sz="2000" dirty="0">
                <a:solidFill>
                  <a:srgbClr val="00B050"/>
                </a:solidFill>
              </a:rPr>
              <a:t>. Hvorledes man styrer softwareudvikling og software applikationers livsforløb.</a:t>
            </a:r>
            <a:endParaRPr lang="da-DK" sz="2000" b="1" dirty="0">
              <a:solidFill>
                <a:srgbClr val="00B050"/>
              </a:solidFill>
            </a:endParaRPr>
          </a:p>
          <a:p>
            <a:r>
              <a:rPr lang="da-DK" sz="2000" b="1" dirty="0">
                <a:solidFill>
                  <a:srgbClr val="00B050"/>
                </a:solidFill>
              </a:rPr>
              <a:t>Software Asset Management</a:t>
            </a:r>
            <a:r>
              <a:rPr lang="da-DK" sz="2000" dirty="0">
                <a:solidFill>
                  <a:srgbClr val="00B050"/>
                </a:solidFill>
              </a:rPr>
              <a:t>. Hvordan holder man styr på softwarelicenser i forhold til processer og CMDB.</a:t>
            </a:r>
          </a:p>
          <a:p>
            <a:endParaRPr lang="en-US" sz="1200" dirty="0">
              <a:solidFill>
                <a:schemeClr val="tx1"/>
              </a:solidFill>
            </a:endParaRPr>
          </a:p>
          <a:p>
            <a:endParaRPr lang="en-US" sz="1100" dirty="0">
              <a:solidFill>
                <a:schemeClr val="tx1"/>
              </a:solidFill>
            </a:endParaRPr>
          </a:p>
        </p:txBody>
      </p:sp>
    </p:spTree>
    <p:extLst>
      <p:ext uri="{BB962C8B-B14F-4D97-AF65-F5344CB8AC3E}">
        <p14:creationId xmlns:p14="http://schemas.microsoft.com/office/powerpoint/2010/main" val="10676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92260" y="549564"/>
            <a:ext cx="8596668" cy="471055"/>
          </a:xfrm>
        </p:spPr>
        <p:txBody>
          <a:bodyPr>
            <a:normAutofit/>
          </a:bodyPr>
          <a:lstStyle/>
          <a:p>
            <a:r>
              <a:rPr lang="en-US" sz="2400" b="1" dirty="0">
                <a:solidFill>
                  <a:schemeClr val="accent2"/>
                </a:solidFill>
              </a:rPr>
              <a:t>Information Technology Infrastructure Library (ITIL)</a:t>
            </a:r>
            <a:endParaRPr lang="en-US" sz="2400" dirty="0">
              <a:solidFill>
                <a:schemeClr val="accent2"/>
              </a:solidFill>
            </a:endParaRPr>
          </a:p>
        </p:txBody>
      </p:sp>
      <p:sp>
        <p:nvSpPr>
          <p:cNvPr id="3" name="Pladsholder til indhold 2"/>
          <p:cNvSpPr>
            <a:spLocks noGrp="1"/>
          </p:cNvSpPr>
          <p:nvPr>
            <p:ph idx="1"/>
          </p:nvPr>
        </p:nvSpPr>
        <p:spPr>
          <a:xfrm>
            <a:off x="39552" y="1135639"/>
            <a:ext cx="9408775" cy="4932939"/>
          </a:xfrm>
        </p:spPr>
        <p:txBody>
          <a:bodyPr>
            <a:normAutofit fontScale="92500" lnSpcReduction="20000"/>
          </a:bodyPr>
          <a:lstStyle/>
          <a:p>
            <a:pPr lvl="1"/>
            <a:r>
              <a:rPr lang="en-US" b="1" dirty="0">
                <a:solidFill>
                  <a:schemeClr val="accent2"/>
                </a:solidFill>
              </a:rPr>
              <a:t>ITIL service strategy</a:t>
            </a:r>
            <a:r>
              <a:rPr lang="en-US" dirty="0">
                <a:solidFill>
                  <a:schemeClr val="accent2"/>
                </a:solidFill>
              </a:rPr>
              <a:t> </a:t>
            </a:r>
            <a:r>
              <a:rPr lang="en-US" dirty="0">
                <a:solidFill>
                  <a:srgbClr val="00B050"/>
                </a:solidFill>
              </a:rPr>
              <a:t>- specifies that each stage of the service lifecycle must stay focused upon the business case, with defined business goals, requirements and service management principles.  </a:t>
            </a:r>
            <a:r>
              <a:rPr lang="en-US" dirty="0">
                <a:solidFill>
                  <a:schemeClr val="tx1"/>
                </a:solidFill>
              </a:rPr>
              <a:t> </a:t>
            </a:r>
          </a:p>
          <a:p>
            <a:pPr marL="457200" lvl="1" indent="0">
              <a:buNone/>
            </a:pPr>
            <a:endParaRPr lang="en-US" dirty="0">
              <a:solidFill>
                <a:schemeClr val="tx1"/>
              </a:solidFill>
            </a:endParaRPr>
          </a:p>
          <a:p>
            <a:pPr lvl="1"/>
            <a:r>
              <a:rPr lang="en-US" b="1" dirty="0">
                <a:solidFill>
                  <a:schemeClr val="accent2"/>
                </a:solidFill>
              </a:rPr>
              <a:t>ITIL service design</a:t>
            </a:r>
            <a:r>
              <a:rPr lang="en-US" dirty="0">
                <a:solidFill>
                  <a:srgbClr val="00B050"/>
                </a:solidFill>
              </a:rPr>
              <a:t> - provides guidance for the production and maintenance of </a:t>
            </a:r>
            <a:r>
              <a:rPr lang="en-US" b="1" dirty="0">
                <a:solidFill>
                  <a:srgbClr val="00B050"/>
                </a:solidFill>
              </a:rPr>
              <a:t>IT policies</a:t>
            </a:r>
            <a:r>
              <a:rPr lang="en-US" dirty="0">
                <a:solidFill>
                  <a:srgbClr val="00B050"/>
                </a:solidFill>
              </a:rPr>
              <a:t>, </a:t>
            </a:r>
            <a:r>
              <a:rPr lang="en-US" b="1" dirty="0">
                <a:solidFill>
                  <a:srgbClr val="00B050"/>
                </a:solidFill>
              </a:rPr>
              <a:t>architectures</a:t>
            </a:r>
            <a:r>
              <a:rPr lang="en-US" dirty="0">
                <a:solidFill>
                  <a:srgbClr val="00B050"/>
                </a:solidFill>
              </a:rPr>
              <a:t> and documents.     </a:t>
            </a:r>
          </a:p>
          <a:p>
            <a:pPr lvl="1"/>
            <a:endParaRPr lang="en-US" dirty="0">
              <a:solidFill>
                <a:srgbClr val="00B050"/>
              </a:solidFill>
            </a:endParaRPr>
          </a:p>
          <a:p>
            <a:pPr lvl="1"/>
            <a:r>
              <a:rPr lang="en-US" b="1" dirty="0">
                <a:solidFill>
                  <a:schemeClr val="accent2"/>
                </a:solidFill>
              </a:rPr>
              <a:t>ITIL service transition</a:t>
            </a:r>
            <a:r>
              <a:rPr lang="en-US" dirty="0">
                <a:solidFill>
                  <a:schemeClr val="accent2"/>
                </a:solidFill>
              </a:rPr>
              <a:t> </a:t>
            </a:r>
            <a:r>
              <a:rPr lang="en-US" dirty="0">
                <a:solidFill>
                  <a:srgbClr val="00B050"/>
                </a:solidFill>
              </a:rPr>
              <a:t>- focuses upon change management role and release practices, providing guidance and process activities for transitioning services into the business environment.     </a:t>
            </a:r>
          </a:p>
          <a:p>
            <a:pPr lvl="1"/>
            <a:endParaRPr lang="en-US" dirty="0">
              <a:solidFill>
                <a:schemeClr val="tx1"/>
              </a:solidFill>
            </a:endParaRPr>
          </a:p>
          <a:p>
            <a:pPr lvl="1"/>
            <a:r>
              <a:rPr lang="en-US" b="1" dirty="0">
                <a:solidFill>
                  <a:schemeClr val="accent2"/>
                </a:solidFill>
              </a:rPr>
              <a:t>ITIL service operation</a:t>
            </a:r>
            <a:r>
              <a:rPr lang="en-US" dirty="0">
                <a:solidFill>
                  <a:srgbClr val="00B050"/>
                </a:solidFill>
              </a:rPr>
              <a:t> - focuses upon delivery and control process activities based on a selection of service support and service delivery control points. </a:t>
            </a:r>
          </a:p>
          <a:p>
            <a:pPr lvl="1"/>
            <a:endParaRPr lang="en-US" dirty="0">
              <a:solidFill>
                <a:srgbClr val="00B050"/>
              </a:solidFill>
            </a:endParaRPr>
          </a:p>
          <a:p>
            <a:pPr lvl="1"/>
            <a:r>
              <a:rPr lang="en-US" b="1" dirty="0">
                <a:solidFill>
                  <a:schemeClr val="accent2"/>
                </a:solidFill>
              </a:rPr>
              <a:t>ITIL continual service improvement</a:t>
            </a:r>
            <a:r>
              <a:rPr lang="en-US" dirty="0">
                <a:solidFill>
                  <a:schemeClr val="accent2"/>
                </a:solidFill>
              </a:rPr>
              <a:t> </a:t>
            </a:r>
            <a:r>
              <a:rPr lang="en-US" dirty="0">
                <a:solidFill>
                  <a:srgbClr val="00B050"/>
                </a:solidFill>
              </a:rPr>
              <a:t>- focuses upon the process elements involved in identifying and introducing service management improvements, as well as issues surrounding service retirement.</a:t>
            </a:r>
          </a:p>
          <a:p>
            <a:endParaRPr lang="en-US" dirty="0">
              <a:solidFill>
                <a:schemeClr val="tx1"/>
              </a:solidFill>
            </a:endParaRPr>
          </a:p>
        </p:txBody>
      </p:sp>
    </p:spTree>
    <p:extLst>
      <p:ext uri="{BB962C8B-B14F-4D97-AF65-F5344CB8AC3E}">
        <p14:creationId xmlns:p14="http://schemas.microsoft.com/office/powerpoint/2010/main" val="299692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arn(inVertic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0862" y="101601"/>
            <a:ext cx="8596668" cy="461818"/>
          </a:xfrm>
        </p:spPr>
        <p:txBody>
          <a:bodyPr>
            <a:noAutofit/>
          </a:bodyPr>
          <a:lstStyle/>
          <a:p>
            <a:br>
              <a:rPr lang="en-US" sz="2400" b="1" dirty="0"/>
            </a:br>
            <a:br>
              <a:rPr lang="en-US" sz="2400" b="1" dirty="0"/>
            </a:br>
            <a:r>
              <a:rPr lang="en-US" sz="3600" b="1" dirty="0">
                <a:solidFill>
                  <a:schemeClr val="accent2"/>
                </a:solidFill>
              </a:rPr>
              <a:t>Service Strategy</a:t>
            </a:r>
            <a:br>
              <a:rPr lang="en-US" sz="2400" b="1" dirty="0"/>
            </a:br>
            <a:br>
              <a:rPr lang="en-US" sz="2400" dirty="0"/>
            </a:br>
            <a:endParaRPr lang="en-US" sz="2400" dirty="0"/>
          </a:p>
        </p:txBody>
      </p:sp>
      <p:sp>
        <p:nvSpPr>
          <p:cNvPr id="3" name="Pladsholder til indhold 2"/>
          <p:cNvSpPr>
            <a:spLocks noGrp="1"/>
          </p:cNvSpPr>
          <p:nvPr>
            <p:ph idx="1"/>
          </p:nvPr>
        </p:nvSpPr>
        <p:spPr>
          <a:xfrm>
            <a:off x="150862" y="701243"/>
            <a:ext cx="7515320" cy="6020809"/>
          </a:xfrm>
        </p:spPr>
        <p:txBody>
          <a:bodyPr>
            <a:normAutofit lnSpcReduction="10000"/>
          </a:bodyPr>
          <a:lstStyle/>
          <a:p>
            <a:pPr marL="0" indent="0">
              <a:buNone/>
            </a:pPr>
            <a:r>
              <a:rPr lang="en-US" sz="1600" dirty="0"/>
              <a:t>Service Strategy provides a way how to design, develop and implement Service Management.</a:t>
            </a:r>
            <a:endParaRPr lang="en-US" sz="1500" dirty="0"/>
          </a:p>
          <a:p>
            <a:pPr marL="0" indent="0">
              <a:buNone/>
            </a:pPr>
            <a:r>
              <a:rPr lang="en-US" sz="1500" dirty="0"/>
              <a:t>Service Strategy determines which types of services should be offered to which customers on which markets.</a:t>
            </a:r>
          </a:p>
          <a:p>
            <a:pPr marL="0" indent="0">
              <a:buNone/>
            </a:pPr>
            <a:r>
              <a:rPr lang="en-US" sz="1500" dirty="0"/>
              <a:t>The following </a:t>
            </a:r>
            <a:r>
              <a:rPr lang="en-US" sz="1500" b="1" dirty="0"/>
              <a:t>main processes</a:t>
            </a:r>
            <a:r>
              <a:rPr lang="en-US" sz="1500" dirty="0"/>
              <a:t> are part of the ITIL  </a:t>
            </a:r>
            <a:r>
              <a:rPr lang="en-US" sz="1500" b="1" dirty="0"/>
              <a:t>Service Strategy lifecycle</a:t>
            </a:r>
            <a:r>
              <a:rPr lang="en-US" sz="1500" dirty="0"/>
              <a:t>:</a:t>
            </a:r>
          </a:p>
          <a:p>
            <a:r>
              <a:rPr lang="en-US" sz="1500" b="1" u="sng" dirty="0"/>
              <a:t>Strategy Management for IT Services</a:t>
            </a:r>
            <a:endParaRPr lang="en-US" sz="1500" dirty="0"/>
          </a:p>
          <a:p>
            <a:pPr marL="400050" lvl="1" indent="0">
              <a:buNone/>
            </a:pPr>
            <a:r>
              <a:rPr lang="en-US" sz="1500" dirty="0"/>
              <a:t>Process Objective: To assess the service provider's offerings, capabilities, competitors as well as current and potential market spaces in order to develop a strategy to serve customers. Once the strategy has been defined, </a:t>
            </a:r>
            <a:r>
              <a:rPr lang="en-US" sz="1500" b="1" dirty="0"/>
              <a:t>Strategy Management for IT Services </a:t>
            </a:r>
            <a:r>
              <a:rPr lang="en-US" sz="1500" dirty="0"/>
              <a:t>is also responsible for ensuring the implementation of the strategy. </a:t>
            </a:r>
          </a:p>
          <a:p>
            <a:r>
              <a:rPr lang="en-US" sz="2400" b="1" u="sng" dirty="0">
                <a:solidFill>
                  <a:srgbClr val="FF0000"/>
                </a:solidFill>
              </a:rPr>
              <a:t>Service Portfolio Management</a:t>
            </a:r>
            <a:endParaRPr lang="en-US" sz="2400" b="1" dirty="0">
              <a:solidFill>
                <a:srgbClr val="FF0000"/>
              </a:solidFill>
            </a:endParaRPr>
          </a:p>
          <a:p>
            <a:pPr marL="400050" lvl="1" indent="0">
              <a:buNone/>
            </a:pPr>
            <a:r>
              <a:rPr lang="en-US" sz="1500" dirty="0"/>
              <a:t>Process Objective: Service Portfolio Management ensures that the service provider has the right mix of services to meet required business outcomes at an appropriate level of investment. </a:t>
            </a:r>
          </a:p>
          <a:p>
            <a:r>
              <a:rPr lang="en-US" sz="1500" b="1" u="sng" dirty="0"/>
              <a:t>Financial Management for IT Services</a:t>
            </a:r>
            <a:endParaRPr lang="en-US" sz="1500" dirty="0"/>
          </a:p>
          <a:p>
            <a:pPr marL="400050" lvl="1" indent="0">
              <a:buNone/>
            </a:pPr>
            <a:r>
              <a:rPr lang="en-US" sz="1500" dirty="0"/>
              <a:t>Process Objective: To manage the service provider's budgeting, accounting and charging requirements.</a:t>
            </a:r>
          </a:p>
          <a:p>
            <a:r>
              <a:rPr lang="en-US" sz="1500" b="1" u="sng" dirty="0"/>
              <a:t>Demand Management</a:t>
            </a:r>
            <a:endParaRPr lang="en-US" sz="1500" dirty="0"/>
          </a:p>
          <a:p>
            <a:pPr marL="400050" lvl="1" indent="0">
              <a:buNone/>
            </a:pPr>
            <a:r>
              <a:rPr lang="en-US" sz="1500" dirty="0"/>
              <a:t>Process Objective: To understand, anticipate and influence customer </a:t>
            </a:r>
            <a:r>
              <a:rPr lang="en-US" sz="1500" b="1" dirty="0"/>
              <a:t>demand</a:t>
            </a:r>
            <a:r>
              <a:rPr lang="en-US" sz="1500" dirty="0"/>
              <a:t> (</a:t>
            </a:r>
            <a:r>
              <a:rPr lang="da-DK" sz="1500" b="1" dirty="0"/>
              <a:t>efterspørgsel</a:t>
            </a:r>
            <a:r>
              <a:rPr lang="en-US" sz="1500" dirty="0"/>
              <a:t>) for services. </a:t>
            </a:r>
          </a:p>
          <a:p>
            <a:pPr marL="400050" lvl="1" indent="0">
              <a:buNone/>
            </a:pPr>
            <a:r>
              <a:rPr lang="en-US" sz="1500" b="1" u="sng" dirty="0"/>
              <a:t>Business Relationship Management</a:t>
            </a:r>
            <a:endParaRPr lang="en-US" sz="1500" dirty="0"/>
          </a:p>
          <a:p>
            <a:pPr marL="400050" lvl="1" indent="0">
              <a:buNone/>
            </a:pPr>
            <a:r>
              <a:rPr lang="en-US" sz="1500" dirty="0"/>
              <a:t>Process Objective: To maintain a positive relationship with customers. </a:t>
            </a:r>
          </a:p>
          <a:p>
            <a:pPr marL="400050" lvl="1" indent="0">
              <a:buNone/>
            </a:pPr>
            <a:r>
              <a:rPr lang="en-US" sz="1500" dirty="0"/>
              <a:t>To identify the needs of existing and potential customers and ensures that appropriate services are developed to meet those needs.</a:t>
            </a:r>
          </a:p>
          <a:p>
            <a:pPr marL="400050" lvl="1" indent="0">
              <a:buNone/>
            </a:pPr>
            <a:endParaRPr lang="en-US" sz="1500" dirty="0"/>
          </a:p>
          <a:p>
            <a:endParaRPr lang="en-US" sz="1500" dirty="0"/>
          </a:p>
        </p:txBody>
      </p:sp>
      <p:pic>
        <p:nvPicPr>
          <p:cNvPr id="7" name="Billede 6"/>
          <p:cNvPicPr>
            <a:picLocks noChangeAspect="1"/>
          </p:cNvPicPr>
          <p:nvPr/>
        </p:nvPicPr>
        <p:blipFill>
          <a:blip r:embed="rId2"/>
          <a:stretch>
            <a:fillRect/>
          </a:stretch>
        </p:blipFill>
        <p:spPr>
          <a:xfrm>
            <a:off x="7666182" y="370755"/>
            <a:ext cx="4525818" cy="6351298"/>
          </a:xfrm>
          <a:prstGeom prst="rect">
            <a:avLst/>
          </a:prstGeom>
        </p:spPr>
      </p:pic>
    </p:spTree>
    <p:extLst>
      <p:ext uri="{BB962C8B-B14F-4D97-AF65-F5344CB8AC3E}">
        <p14:creationId xmlns:p14="http://schemas.microsoft.com/office/powerpoint/2010/main" val="353533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1000"/>
                                        <p:tgtEl>
                                          <p:spTgt spid="3">
                                            <p:txEl>
                                              <p:pRg st="7" end="7"/>
                                            </p:txEl>
                                          </p:spTgt>
                                        </p:tgtEl>
                                      </p:cBhvr>
                                    </p:animEffect>
                                    <p:anim calcmode="lin" valueType="num">
                                      <p:cBhvr>
                                        <p:cTn id="5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1000"/>
                                        <p:tgtEl>
                                          <p:spTgt spid="3">
                                            <p:txEl>
                                              <p:pRg st="10" end="10"/>
                                            </p:txEl>
                                          </p:spTgt>
                                        </p:tgtEl>
                                      </p:cBhvr>
                                    </p:animEffect>
                                    <p:anim calcmode="lin" valueType="num">
                                      <p:cBhvr>
                                        <p:cTn id="7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Effect transition="in" filter="fade">
                                      <p:cBhvr>
                                        <p:cTn id="85" dur="1000"/>
                                        <p:tgtEl>
                                          <p:spTgt spid="3">
                                            <p:txEl>
                                              <p:pRg st="12" end="12"/>
                                            </p:txEl>
                                          </p:spTgt>
                                        </p:tgtEl>
                                      </p:cBhvr>
                                    </p:animEffect>
                                    <p:anim calcmode="lin" valueType="num">
                                      <p:cBhvr>
                                        <p:cTn id="8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animEffect transition="in" filter="fade">
                                      <p:cBhvr>
                                        <p:cTn id="90" dur="1000"/>
                                        <p:tgtEl>
                                          <p:spTgt spid="3">
                                            <p:txEl>
                                              <p:pRg st="13" end="13"/>
                                            </p:txEl>
                                          </p:spTgt>
                                        </p:tgtEl>
                                      </p:cBhvr>
                                    </p:animEffect>
                                    <p:anim calcmode="lin" valueType="num">
                                      <p:cBhvr>
                                        <p:cTn id="9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5443" y="120074"/>
            <a:ext cx="8596668" cy="397164"/>
          </a:xfrm>
        </p:spPr>
        <p:txBody>
          <a:bodyPr>
            <a:normAutofit fontScale="90000"/>
          </a:bodyPr>
          <a:lstStyle/>
          <a:p>
            <a:br>
              <a:rPr lang="en-US" sz="2400" b="1" dirty="0"/>
            </a:br>
            <a:br>
              <a:rPr lang="en-US" sz="2400" b="1" dirty="0"/>
            </a:br>
            <a:r>
              <a:rPr lang="en-US" sz="4000" b="1" dirty="0">
                <a:solidFill>
                  <a:schemeClr val="accent2"/>
                </a:solidFill>
              </a:rPr>
              <a:t>Service Design</a:t>
            </a:r>
            <a:br>
              <a:rPr lang="en-US" sz="2400" b="1" dirty="0"/>
            </a:br>
            <a:br>
              <a:rPr lang="en-US" sz="2400" dirty="0"/>
            </a:br>
            <a:endParaRPr lang="en-US" sz="2400" dirty="0"/>
          </a:p>
        </p:txBody>
      </p:sp>
      <p:sp>
        <p:nvSpPr>
          <p:cNvPr id="3" name="Pladsholder til indhold 2"/>
          <p:cNvSpPr>
            <a:spLocks noGrp="1"/>
          </p:cNvSpPr>
          <p:nvPr>
            <p:ph idx="1"/>
          </p:nvPr>
        </p:nvSpPr>
        <p:spPr>
          <a:xfrm>
            <a:off x="95443" y="618117"/>
            <a:ext cx="6736003" cy="5967411"/>
          </a:xfrm>
        </p:spPr>
        <p:txBody>
          <a:bodyPr>
            <a:normAutofit fontScale="92500" lnSpcReduction="10000"/>
          </a:bodyPr>
          <a:lstStyle/>
          <a:p>
            <a:r>
              <a:rPr lang="en-US" sz="1500" dirty="0"/>
              <a:t>The objective of ITIL </a:t>
            </a:r>
            <a:r>
              <a:rPr lang="en-US" sz="1500" b="1" dirty="0"/>
              <a:t>Service Design</a:t>
            </a:r>
            <a:r>
              <a:rPr lang="en-US" sz="1500" dirty="0"/>
              <a:t> is to design new IT services, as well as changes and improvements to existing IT-service.</a:t>
            </a:r>
          </a:p>
          <a:p>
            <a:r>
              <a:rPr lang="en-US" sz="1500" dirty="0"/>
              <a:t>Then it will be passed to </a:t>
            </a:r>
            <a:r>
              <a:rPr lang="en-US" sz="1500" b="1" dirty="0"/>
              <a:t>Service Transition </a:t>
            </a:r>
            <a:r>
              <a:rPr lang="en-US" sz="1500" dirty="0"/>
              <a:t>to be evaluated, built and tested, before deployed as a new or changed IT-service.</a:t>
            </a:r>
          </a:p>
          <a:p>
            <a:r>
              <a:rPr lang="en-US" sz="1500" dirty="0"/>
              <a:t>The following </a:t>
            </a:r>
            <a:r>
              <a:rPr lang="en-US" sz="1500" b="1" dirty="0"/>
              <a:t>main processes</a:t>
            </a:r>
            <a:r>
              <a:rPr lang="en-US" sz="1500" dirty="0"/>
              <a:t> are part of the </a:t>
            </a:r>
            <a:r>
              <a:rPr lang="en-US" sz="1500" b="1" dirty="0"/>
              <a:t>Service Design lifecycle</a:t>
            </a:r>
            <a:r>
              <a:rPr lang="en-US" sz="1500" dirty="0"/>
              <a:t>:</a:t>
            </a:r>
          </a:p>
          <a:p>
            <a:pPr marL="0" indent="0">
              <a:buNone/>
            </a:pPr>
            <a:r>
              <a:rPr lang="en-US" dirty="0"/>
              <a:t>	</a:t>
            </a:r>
            <a:r>
              <a:rPr lang="en-US" b="1" u="sng" dirty="0">
                <a:solidFill>
                  <a:srgbClr val="FF0000"/>
                </a:solidFill>
              </a:rPr>
              <a:t>Design Coordination</a:t>
            </a:r>
            <a:endParaRPr lang="en-US" dirty="0">
              <a:solidFill>
                <a:srgbClr val="FF0000"/>
              </a:solidFill>
            </a:endParaRPr>
          </a:p>
          <a:p>
            <a:pPr marL="400050" lvl="1" indent="0">
              <a:buNone/>
            </a:pPr>
            <a:r>
              <a:rPr lang="en-US" dirty="0"/>
              <a:t>Process Objective: To coordinate all service design </a:t>
            </a:r>
            <a:r>
              <a:rPr lang="en-US" b="1" dirty="0">
                <a:solidFill>
                  <a:srgbClr val="FF0000"/>
                </a:solidFill>
              </a:rPr>
              <a:t>activities</a:t>
            </a:r>
            <a:r>
              <a:rPr lang="en-US" dirty="0"/>
              <a:t>, </a:t>
            </a:r>
            <a:r>
              <a:rPr lang="en-US" b="1" dirty="0">
                <a:solidFill>
                  <a:srgbClr val="FF0000"/>
                </a:solidFill>
              </a:rPr>
              <a:t>processes, tools </a:t>
            </a:r>
            <a:r>
              <a:rPr lang="en-US" dirty="0"/>
              <a:t>and </a:t>
            </a:r>
            <a:r>
              <a:rPr lang="en-US" b="1" dirty="0">
                <a:solidFill>
                  <a:srgbClr val="FF0000"/>
                </a:solidFill>
              </a:rPr>
              <a:t>resources</a:t>
            </a:r>
            <a:r>
              <a:rPr lang="en-US" dirty="0"/>
              <a:t>. </a:t>
            </a:r>
          </a:p>
          <a:p>
            <a:pPr marL="400050" lvl="1" indent="0">
              <a:buNone/>
            </a:pPr>
            <a:r>
              <a:rPr lang="en-US" dirty="0"/>
              <a:t>Ensure the effective design of new or changed IT services, architectures, technology and processes.</a:t>
            </a:r>
          </a:p>
          <a:p>
            <a:pPr marL="400050" lvl="1" indent="0">
              <a:buNone/>
            </a:pPr>
            <a:r>
              <a:rPr lang="en-US" b="1" u="sng" dirty="0"/>
              <a:t>Service Catalogue Management</a:t>
            </a:r>
            <a:endParaRPr lang="en-US" dirty="0"/>
          </a:p>
          <a:p>
            <a:pPr marL="400050" lvl="1" indent="0">
              <a:buNone/>
            </a:pPr>
            <a:r>
              <a:rPr lang="en-US" dirty="0"/>
              <a:t>Process Objective: To ensure that a Service Catalogue is produced and maintained, containing information on all operational services </a:t>
            </a:r>
          </a:p>
          <a:p>
            <a:pPr marL="400050" lvl="1" indent="0">
              <a:buNone/>
            </a:pPr>
            <a:r>
              <a:rPr lang="en-US" b="1" u="sng" dirty="0"/>
              <a:t>Service Level Management</a:t>
            </a:r>
            <a:endParaRPr lang="en-US" dirty="0"/>
          </a:p>
          <a:p>
            <a:pPr marL="400050" lvl="1" indent="0">
              <a:buNone/>
            </a:pPr>
            <a:r>
              <a:rPr lang="en-US" dirty="0"/>
              <a:t>Process Objective: To negotiate </a:t>
            </a:r>
            <a:r>
              <a:rPr lang="en-US" b="1" dirty="0"/>
              <a:t>Service Level Agreements </a:t>
            </a:r>
            <a:r>
              <a:rPr lang="en-US" dirty="0"/>
              <a:t>with the customers and to design services in accordance with the agreed service level targets.  </a:t>
            </a:r>
          </a:p>
          <a:p>
            <a:endParaRPr lang="en-US" sz="1500" dirty="0"/>
          </a:p>
        </p:txBody>
      </p:sp>
      <p:pic>
        <p:nvPicPr>
          <p:cNvPr id="6" name="Billede 5"/>
          <p:cNvPicPr>
            <a:picLocks noChangeAspect="1"/>
          </p:cNvPicPr>
          <p:nvPr/>
        </p:nvPicPr>
        <p:blipFill>
          <a:blip r:embed="rId2"/>
          <a:stretch>
            <a:fillRect/>
          </a:stretch>
        </p:blipFill>
        <p:spPr>
          <a:xfrm>
            <a:off x="6844146" y="0"/>
            <a:ext cx="5347854" cy="5477164"/>
          </a:xfrm>
          <a:prstGeom prst="rect">
            <a:avLst/>
          </a:prstGeom>
        </p:spPr>
      </p:pic>
      <p:pic>
        <p:nvPicPr>
          <p:cNvPr id="7" name="Billede 6"/>
          <p:cNvPicPr>
            <a:picLocks noChangeAspect="1"/>
          </p:cNvPicPr>
          <p:nvPr/>
        </p:nvPicPr>
        <p:blipFill>
          <a:blip r:embed="rId3"/>
          <a:stretch>
            <a:fillRect/>
          </a:stretch>
        </p:blipFill>
        <p:spPr>
          <a:xfrm>
            <a:off x="6831446" y="5477164"/>
            <a:ext cx="5222009" cy="1352550"/>
          </a:xfrm>
          <a:prstGeom prst="rect">
            <a:avLst/>
          </a:prstGeom>
        </p:spPr>
      </p:pic>
      <p:sp>
        <p:nvSpPr>
          <p:cNvPr id="4" name="Tekstfelt 3"/>
          <p:cNvSpPr txBox="1"/>
          <p:nvPr/>
        </p:nvSpPr>
        <p:spPr>
          <a:xfrm>
            <a:off x="7980218" y="4285673"/>
            <a:ext cx="2198255" cy="461665"/>
          </a:xfrm>
          <a:prstGeom prst="rect">
            <a:avLst/>
          </a:prstGeom>
          <a:noFill/>
        </p:spPr>
        <p:txBody>
          <a:bodyPr wrap="square" rtlCol="0">
            <a:spAutoFit/>
          </a:bodyPr>
          <a:lstStyle/>
          <a:p>
            <a:r>
              <a:rPr lang="en-US" sz="1200" b="1" dirty="0"/>
              <a:t>To manage risks that could seriously impact IT services</a:t>
            </a:r>
            <a:endParaRPr lang="en-US" sz="1300" dirty="0"/>
          </a:p>
        </p:txBody>
      </p:sp>
      <p:sp>
        <p:nvSpPr>
          <p:cNvPr id="5" name="Tekstfelt 4"/>
          <p:cNvSpPr txBox="1"/>
          <p:nvPr/>
        </p:nvSpPr>
        <p:spPr>
          <a:xfrm>
            <a:off x="7615381" y="3663607"/>
            <a:ext cx="2927928" cy="553998"/>
          </a:xfrm>
          <a:prstGeom prst="rect">
            <a:avLst/>
          </a:prstGeom>
          <a:noFill/>
        </p:spPr>
        <p:txBody>
          <a:bodyPr wrap="square" rtlCol="0">
            <a:spAutoFit/>
          </a:bodyPr>
          <a:lstStyle/>
          <a:p>
            <a:r>
              <a:rPr lang="en-US" sz="1000" dirty="0"/>
              <a:t>Ensuring, </a:t>
            </a:r>
            <a:r>
              <a:rPr lang="en-US" sz="1000" b="1" dirty="0"/>
              <a:t>all IT infrastructure, processes, tools</a:t>
            </a:r>
            <a:r>
              <a:rPr lang="en-US" sz="1000" dirty="0"/>
              <a:t>, etc. are appropriate for the agreed availability services.</a:t>
            </a:r>
          </a:p>
        </p:txBody>
      </p:sp>
      <p:sp>
        <p:nvSpPr>
          <p:cNvPr id="8" name="Tekstfelt 7"/>
          <p:cNvSpPr txBox="1"/>
          <p:nvPr/>
        </p:nvSpPr>
        <p:spPr>
          <a:xfrm>
            <a:off x="7485609" y="2954072"/>
            <a:ext cx="2900219" cy="707886"/>
          </a:xfrm>
          <a:prstGeom prst="rect">
            <a:avLst/>
          </a:prstGeom>
          <a:noFill/>
        </p:spPr>
        <p:txBody>
          <a:bodyPr wrap="square" rtlCol="0">
            <a:spAutoFit/>
          </a:bodyPr>
          <a:lstStyle/>
          <a:p>
            <a:r>
              <a:rPr lang="en-US" sz="1000" dirty="0"/>
              <a:t>Ensure, the capacity of IT services and IT infrastructure is able to deliver the agreed service level targets in a </a:t>
            </a:r>
            <a:r>
              <a:rPr lang="en-US" sz="1000" b="1" dirty="0"/>
              <a:t>cost effective </a:t>
            </a:r>
            <a:r>
              <a:rPr lang="en-US" sz="1000" dirty="0"/>
              <a:t>and </a:t>
            </a:r>
            <a:r>
              <a:rPr lang="en-US" sz="1000" b="1" dirty="0"/>
              <a:t>timely manner</a:t>
            </a:r>
            <a:endParaRPr lang="en-US" sz="1000" dirty="0"/>
          </a:p>
        </p:txBody>
      </p:sp>
      <p:sp>
        <p:nvSpPr>
          <p:cNvPr id="9" name="Tekstfelt 8"/>
          <p:cNvSpPr txBox="1"/>
          <p:nvPr/>
        </p:nvSpPr>
        <p:spPr>
          <a:xfrm>
            <a:off x="9938328" y="1949537"/>
            <a:ext cx="2115127" cy="553998"/>
          </a:xfrm>
          <a:prstGeom prst="rect">
            <a:avLst/>
          </a:prstGeom>
          <a:noFill/>
        </p:spPr>
        <p:txBody>
          <a:bodyPr wrap="square" rtlCol="0">
            <a:spAutoFit/>
          </a:bodyPr>
          <a:lstStyle/>
          <a:p>
            <a:r>
              <a:rPr lang="en-US" sz="1000" dirty="0"/>
              <a:t>Ensure that all suppliers meet their contractual commitments.</a:t>
            </a:r>
          </a:p>
          <a:p>
            <a:endParaRPr lang="en-US" sz="1000" dirty="0"/>
          </a:p>
        </p:txBody>
      </p:sp>
      <p:sp>
        <p:nvSpPr>
          <p:cNvPr id="10" name="Tekstfelt 9"/>
          <p:cNvSpPr txBox="1"/>
          <p:nvPr/>
        </p:nvSpPr>
        <p:spPr>
          <a:xfrm>
            <a:off x="7522555" y="4885220"/>
            <a:ext cx="2863273" cy="707886"/>
          </a:xfrm>
          <a:prstGeom prst="rect">
            <a:avLst/>
          </a:prstGeom>
          <a:noFill/>
        </p:spPr>
        <p:txBody>
          <a:bodyPr wrap="square" rtlCol="0">
            <a:spAutoFit/>
          </a:bodyPr>
          <a:lstStyle/>
          <a:p>
            <a:r>
              <a:rPr lang="en-US" sz="1000" dirty="0"/>
              <a:t>Ensure the </a:t>
            </a:r>
            <a:r>
              <a:rPr lang="en-US" sz="1000" b="1" dirty="0"/>
              <a:t>confidentiality</a:t>
            </a:r>
            <a:r>
              <a:rPr lang="en-US" sz="1000" dirty="0"/>
              <a:t>, </a:t>
            </a:r>
            <a:r>
              <a:rPr lang="en-US" sz="1000" b="1" dirty="0"/>
              <a:t>integrity</a:t>
            </a:r>
            <a:r>
              <a:rPr lang="en-US" sz="1000" dirty="0"/>
              <a:t> and </a:t>
            </a:r>
            <a:r>
              <a:rPr lang="en-US" sz="1000" b="1" dirty="0"/>
              <a:t>availability</a:t>
            </a:r>
            <a:r>
              <a:rPr lang="en-US" sz="1000" dirty="0"/>
              <a:t> of an organization's information, data and IT services. </a:t>
            </a:r>
          </a:p>
          <a:p>
            <a:endParaRPr lang="en-US" sz="1000" dirty="0"/>
          </a:p>
        </p:txBody>
      </p:sp>
      <p:sp>
        <p:nvSpPr>
          <p:cNvPr id="11" name="Tekstfelt 10"/>
          <p:cNvSpPr txBox="1"/>
          <p:nvPr/>
        </p:nvSpPr>
        <p:spPr>
          <a:xfrm>
            <a:off x="7310118" y="6162434"/>
            <a:ext cx="1625600" cy="400110"/>
          </a:xfrm>
          <a:prstGeom prst="rect">
            <a:avLst/>
          </a:prstGeom>
          <a:noFill/>
        </p:spPr>
        <p:txBody>
          <a:bodyPr wrap="square" rtlCol="0">
            <a:spAutoFit/>
          </a:bodyPr>
          <a:lstStyle/>
          <a:p>
            <a:r>
              <a:rPr lang="en-US" sz="1000" b="1" dirty="0"/>
              <a:t>Define a plan for the future development</a:t>
            </a:r>
            <a:endParaRPr lang="en-US" sz="1000" dirty="0"/>
          </a:p>
        </p:txBody>
      </p:sp>
    </p:spTree>
    <p:extLst>
      <p:ext uri="{BB962C8B-B14F-4D97-AF65-F5344CB8AC3E}">
        <p14:creationId xmlns:p14="http://schemas.microsoft.com/office/powerpoint/2010/main" val="72385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1000"/>
                                        <p:tgtEl>
                                          <p:spTgt spid="6"/>
                                        </p:tgtEl>
                                      </p:cBhvr>
                                    </p:animEffect>
                                    <p:anim calcmode="lin" valueType="num">
                                      <p:cBhvr>
                                        <p:cTn id="66" dur="1000" fill="hold"/>
                                        <p:tgtEl>
                                          <p:spTgt spid="6"/>
                                        </p:tgtEl>
                                        <p:attrNameLst>
                                          <p:attrName>ppt_x</p:attrName>
                                        </p:attrNameLst>
                                      </p:cBhvr>
                                      <p:tavLst>
                                        <p:tav tm="0">
                                          <p:val>
                                            <p:strVal val="#ppt_x"/>
                                          </p:val>
                                        </p:tav>
                                        <p:tav tm="100000">
                                          <p:val>
                                            <p:strVal val="#ppt_x"/>
                                          </p:val>
                                        </p:tav>
                                      </p:tavLst>
                                    </p:anim>
                                    <p:anim calcmode="lin" valueType="num">
                                      <p:cBhvr>
                                        <p:cTn id="6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1000"/>
                                        <p:tgtEl>
                                          <p:spTgt spid="11"/>
                                        </p:tgtEl>
                                      </p:cBhvr>
                                    </p:animEffect>
                                    <p:anim calcmode="lin" valueType="num">
                                      <p:cBhvr>
                                        <p:cTn id="73" dur="1000" fill="hold"/>
                                        <p:tgtEl>
                                          <p:spTgt spid="11"/>
                                        </p:tgtEl>
                                        <p:attrNameLst>
                                          <p:attrName>ppt_x</p:attrName>
                                        </p:attrNameLst>
                                      </p:cBhvr>
                                      <p:tavLst>
                                        <p:tav tm="0">
                                          <p:val>
                                            <p:strVal val="#ppt_x"/>
                                          </p:val>
                                        </p:tav>
                                        <p:tav tm="100000">
                                          <p:val>
                                            <p:strVal val="#ppt_x"/>
                                          </p:val>
                                        </p:tav>
                                      </p:tavLst>
                                    </p:anim>
                                    <p:anim calcmode="lin" valueType="num">
                                      <p:cBhvr>
                                        <p:cTn id="7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971" y="129309"/>
            <a:ext cx="8596668" cy="369455"/>
          </a:xfrm>
        </p:spPr>
        <p:txBody>
          <a:bodyPr>
            <a:normAutofit fontScale="90000"/>
          </a:bodyPr>
          <a:lstStyle/>
          <a:p>
            <a:br>
              <a:rPr lang="en-US" sz="2400" b="1" dirty="0">
                <a:latin typeface="Arial" panose="020B0604020202020204" pitchFamily="34" charset="0"/>
                <a:cs typeface="Arial" panose="020B0604020202020204" pitchFamily="34" charset="0"/>
              </a:rPr>
            </a:br>
            <a:r>
              <a:rPr lang="en-US" sz="4000" b="1" dirty="0">
                <a:solidFill>
                  <a:schemeClr val="accent2"/>
                </a:solidFill>
                <a:latin typeface="Arial" panose="020B0604020202020204" pitchFamily="34" charset="0"/>
                <a:cs typeface="Arial" panose="020B0604020202020204" pitchFamily="34" charset="0"/>
              </a:rPr>
              <a:t>Service Transition</a:t>
            </a:r>
            <a:br>
              <a:rPr lang="en-US" sz="2400" b="1" dirty="0">
                <a:latin typeface="Arial" panose="020B0604020202020204" pitchFamily="34" charset="0"/>
                <a:cs typeface="Arial" panose="020B0604020202020204" pitchFamily="34" charset="0"/>
              </a:rPr>
            </a:br>
            <a:endParaRPr lang="en-US" sz="2400" b="1" dirty="0">
              <a:latin typeface="Arial" panose="020B0604020202020204" pitchFamily="34" charset="0"/>
              <a:cs typeface="Arial" panose="020B0604020202020204" pitchFamily="34" charset="0"/>
            </a:endParaRPr>
          </a:p>
        </p:txBody>
      </p:sp>
      <p:sp>
        <p:nvSpPr>
          <p:cNvPr id="3" name="Pladsholder til indhold 2"/>
          <p:cNvSpPr>
            <a:spLocks noGrp="1"/>
          </p:cNvSpPr>
          <p:nvPr>
            <p:ph idx="1"/>
          </p:nvPr>
        </p:nvSpPr>
        <p:spPr>
          <a:xfrm>
            <a:off x="76971" y="710480"/>
            <a:ext cx="6766592" cy="5902757"/>
          </a:xfrm>
        </p:spPr>
        <p:txBody>
          <a:bodyPr>
            <a:normAutofit/>
          </a:bodyPr>
          <a:lstStyle/>
          <a:p>
            <a:r>
              <a:rPr lang="en-US" sz="1400" dirty="0">
                <a:latin typeface="Arial" panose="020B0604020202020204" pitchFamily="34" charset="0"/>
                <a:cs typeface="Arial" panose="020B0604020202020204" pitchFamily="34" charset="0"/>
              </a:rPr>
              <a:t>The Service Transition provides the development and improvement of new and changed services </a:t>
            </a:r>
            <a:r>
              <a:rPr lang="en-US" sz="1400" b="1" dirty="0">
                <a:solidFill>
                  <a:srgbClr val="FF0000"/>
                </a:solidFill>
                <a:latin typeface="Arial" panose="020B0604020202020204" pitchFamily="34" charset="0"/>
                <a:cs typeface="Arial" panose="020B0604020202020204" pitchFamily="34" charset="0"/>
              </a:rPr>
              <a:t>before transitioning into operations</a:t>
            </a:r>
            <a:r>
              <a:rPr lang="en-US" dirty="0">
                <a:latin typeface="Arial" panose="020B0604020202020204" pitchFamily="34" charset="0"/>
                <a:cs typeface="Arial" panose="020B0604020202020204" pitchFamily="34" charset="0"/>
              </a:rPr>
              <a:t>.</a:t>
            </a:r>
          </a:p>
          <a:p>
            <a:r>
              <a:rPr lang="en-US" sz="1500" dirty="0">
                <a:latin typeface="Arial" panose="020B0604020202020204" pitchFamily="34" charset="0"/>
                <a:cs typeface="Arial" panose="020B0604020202020204" pitchFamily="34" charset="0"/>
              </a:rPr>
              <a:t>The following </a:t>
            </a:r>
            <a:r>
              <a:rPr lang="en-US" sz="1500" b="1" dirty="0">
                <a:latin typeface="Arial" panose="020B0604020202020204" pitchFamily="34" charset="0"/>
                <a:cs typeface="Arial" panose="020B0604020202020204" pitchFamily="34" charset="0"/>
              </a:rPr>
              <a:t>main processes</a:t>
            </a:r>
            <a:r>
              <a:rPr lang="en-US" sz="1500" dirty="0">
                <a:latin typeface="Arial" panose="020B0604020202020204" pitchFamily="34" charset="0"/>
                <a:cs typeface="Arial" panose="020B0604020202020204" pitchFamily="34" charset="0"/>
              </a:rPr>
              <a:t> are part of the ITIL stage </a:t>
            </a:r>
            <a:r>
              <a:rPr lang="en-US" sz="1500" b="1" dirty="0">
                <a:latin typeface="Arial" panose="020B0604020202020204" pitchFamily="34" charset="0"/>
                <a:cs typeface="Arial" panose="020B0604020202020204" pitchFamily="34" charset="0"/>
              </a:rPr>
              <a:t>Service Transition</a:t>
            </a:r>
            <a:r>
              <a:rPr lang="en-US" sz="1500" dirty="0">
                <a:latin typeface="Arial" panose="020B0604020202020204" pitchFamily="34" charset="0"/>
                <a:cs typeface="Arial" panose="020B0604020202020204" pitchFamily="34" charset="0"/>
              </a:rPr>
              <a:t>:</a:t>
            </a:r>
          </a:p>
          <a:p>
            <a:r>
              <a:rPr lang="en-US" sz="1500" b="1" u="sng" dirty="0">
                <a:latin typeface="Arial" panose="020B0604020202020204" pitchFamily="34" charset="0"/>
                <a:cs typeface="Arial" panose="020B0604020202020204" pitchFamily="34" charset="0"/>
              </a:rPr>
              <a:t>Change Management</a:t>
            </a:r>
          </a:p>
          <a:p>
            <a:r>
              <a:rPr lang="en-US" sz="1300" dirty="0">
                <a:latin typeface="Arial" panose="020B0604020202020204" pitchFamily="34" charset="0"/>
                <a:cs typeface="Arial" panose="020B0604020202020204" pitchFamily="34" charset="0"/>
              </a:rPr>
              <a:t>Process Objective: </a:t>
            </a:r>
            <a:r>
              <a:rPr lang="en-US" sz="1300" b="1" dirty="0">
                <a:solidFill>
                  <a:srgbClr val="FF0000"/>
                </a:solidFill>
                <a:latin typeface="Arial" panose="020B0604020202020204" pitchFamily="34" charset="0"/>
                <a:cs typeface="Arial" panose="020B0604020202020204" pitchFamily="34" charset="0"/>
              </a:rPr>
              <a:t>To control the lifecycle of all Changes</a:t>
            </a:r>
            <a:r>
              <a:rPr lang="en-US" sz="13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Is a process designed to minimize </a:t>
            </a:r>
            <a:r>
              <a:rPr lang="en-US" sz="1400" b="1" dirty="0">
                <a:latin typeface="Arial" panose="020B0604020202020204" pitchFamily="34" charset="0"/>
                <a:cs typeface="Arial" panose="020B0604020202020204" pitchFamily="34" charset="0"/>
              </a:rPr>
              <a:t>risks</a:t>
            </a:r>
            <a:r>
              <a:rPr lang="en-US" sz="1400" dirty="0">
                <a:latin typeface="Arial" panose="020B0604020202020204" pitchFamily="34" charset="0"/>
                <a:cs typeface="Arial" panose="020B0604020202020204" pitchFamily="34" charset="0"/>
              </a:rPr>
              <a:t> while making changes in </a:t>
            </a:r>
            <a:r>
              <a:rPr lang="en-US" sz="1400" b="1" dirty="0">
                <a:latin typeface="Arial" panose="020B0604020202020204" pitchFamily="34" charset="0"/>
                <a:cs typeface="Arial" panose="020B0604020202020204" pitchFamily="34" charset="0"/>
              </a:rPr>
              <a:t>IT </a:t>
            </a:r>
            <a:r>
              <a:rPr lang="en-US" sz="1400" dirty="0">
                <a:latin typeface="Arial" panose="020B0604020202020204" pitchFamily="34" charset="0"/>
                <a:cs typeface="Arial" panose="020B0604020202020204" pitchFamily="34" charset="0"/>
              </a:rPr>
              <a:t>infrastructure and with minimum disruption to IT services. </a:t>
            </a:r>
          </a:p>
          <a:p>
            <a:r>
              <a:rPr lang="en-US" sz="1400" dirty="0">
                <a:latin typeface="Arial" panose="020B0604020202020204" pitchFamily="34" charset="0"/>
                <a:cs typeface="Arial" panose="020B0604020202020204" pitchFamily="34" charset="0"/>
              </a:rPr>
              <a:t>Change management also helps to minimize the impact of related </a:t>
            </a:r>
            <a:r>
              <a:rPr lang="en-US" sz="1400" b="1" dirty="0">
                <a:latin typeface="Arial" panose="020B0604020202020204" pitchFamily="34" charset="0"/>
                <a:cs typeface="Arial" panose="020B0604020202020204" pitchFamily="34" charset="0"/>
              </a:rPr>
              <a:t>incidents</a:t>
            </a:r>
            <a:r>
              <a:rPr lang="en-US" sz="1400" dirty="0">
                <a:latin typeface="Arial" panose="020B0604020202020204" pitchFamily="34" charset="0"/>
                <a:cs typeface="Arial" panose="020B0604020202020204" pitchFamily="34" charset="0"/>
              </a:rPr>
              <a:t> on service</a:t>
            </a:r>
          </a:p>
          <a:p>
            <a:r>
              <a:rPr lang="en-US" sz="1500" b="1" u="sng" dirty="0">
                <a:latin typeface="Arial" panose="020B0604020202020204" pitchFamily="34" charset="0"/>
                <a:cs typeface="Arial" panose="020B0604020202020204" pitchFamily="34" charset="0"/>
              </a:rPr>
              <a:t>Change Evaluation</a:t>
            </a:r>
          </a:p>
          <a:p>
            <a:pPr marL="457200" lvl="1" indent="0">
              <a:buNone/>
            </a:pPr>
            <a:r>
              <a:rPr lang="en-US" sz="1300" dirty="0">
                <a:latin typeface="Arial" panose="020B0604020202020204" pitchFamily="34" charset="0"/>
                <a:cs typeface="Arial" panose="020B0604020202020204" pitchFamily="34" charset="0"/>
              </a:rPr>
              <a:t>Process Objective: To assess major Changes, like the introduction of a new service or a substantial change to an existing service, before those Changes are allowed to proceed to the next phase in their lifecycle.</a:t>
            </a:r>
          </a:p>
          <a:p>
            <a:r>
              <a:rPr lang="en-US" sz="1500" b="1" u="sng" dirty="0">
                <a:latin typeface="Arial" panose="020B0604020202020204" pitchFamily="34" charset="0"/>
                <a:cs typeface="Arial" panose="020B0604020202020204" pitchFamily="34" charset="0"/>
              </a:rPr>
              <a:t>Project Management (Transition Planning and Support)</a:t>
            </a:r>
          </a:p>
          <a:p>
            <a:pPr marL="457200" lvl="1" indent="0">
              <a:buNone/>
            </a:pPr>
            <a:r>
              <a:rPr lang="en-US" sz="1300" dirty="0">
                <a:latin typeface="Arial" panose="020B0604020202020204" pitchFamily="34" charset="0"/>
                <a:cs typeface="Arial" panose="020B0604020202020204" pitchFamily="34" charset="0"/>
              </a:rPr>
              <a:t>Process Objective: To </a:t>
            </a:r>
            <a:r>
              <a:rPr lang="en-US" sz="1300" b="1" dirty="0">
                <a:latin typeface="Arial" panose="020B0604020202020204" pitchFamily="34" charset="0"/>
                <a:cs typeface="Arial" panose="020B0604020202020204" pitchFamily="34" charset="0"/>
              </a:rPr>
              <a:t>plan</a:t>
            </a:r>
            <a:r>
              <a:rPr lang="en-US" sz="1300" dirty="0">
                <a:latin typeface="Arial" panose="020B0604020202020204" pitchFamily="34" charset="0"/>
                <a:cs typeface="Arial" panose="020B0604020202020204" pitchFamily="34" charset="0"/>
              </a:rPr>
              <a:t> and </a:t>
            </a:r>
            <a:r>
              <a:rPr lang="en-US" sz="1300" b="1" dirty="0">
                <a:latin typeface="Arial" panose="020B0604020202020204" pitchFamily="34" charset="0"/>
                <a:cs typeface="Arial" panose="020B0604020202020204" pitchFamily="34" charset="0"/>
              </a:rPr>
              <a:t>coordinate</a:t>
            </a:r>
            <a:r>
              <a:rPr lang="en-US" sz="1300" dirty="0">
                <a:latin typeface="Arial" panose="020B0604020202020204" pitchFamily="34" charset="0"/>
                <a:cs typeface="Arial" panose="020B0604020202020204" pitchFamily="34" charset="0"/>
              </a:rPr>
              <a:t> the </a:t>
            </a:r>
            <a:r>
              <a:rPr lang="en-US" sz="1300" b="1" dirty="0">
                <a:latin typeface="Arial" panose="020B0604020202020204" pitchFamily="34" charset="0"/>
                <a:cs typeface="Arial" panose="020B0604020202020204" pitchFamily="34" charset="0"/>
              </a:rPr>
              <a:t>resources</a:t>
            </a:r>
            <a:r>
              <a:rPr lang="en-US" sz="1300" dirty="0">
                <a:latin typeface="Arial" panose="020B0604020202020204" pitchFamily="34" charset="0"/>
                <a:cs typeface="Arial" panose="020B0604020202020204" pitchFamily="34" charset="0"/>
              </a:rPr>
              <a:t> to deploy a major Release within the predicted cost, time and quality estimates.</a:t>
            </a:r>
          </a:p>
          <a:p>
            <a:r>
              <a:rPr lang="en-US" sz="1500" b="1" u="sng" dirty="0">
                <a:latin typeface="Arial" panose="020B0604020202020204" pitchFamily="34" charset="0"/>
                <a:cs typeface="Arial" panose="020B0604020202020204" pitchFamily="34" charset="0"/>
              </a:rPr>
              <a:t>Application Development</a:t>
            </a:r>
          </a:p>
          <a:p>
            <a:pPr marL="457200" lvl="1" indent="0">
              <a:buNone/>
            </a:pPr>
            <a:r>
              <a:rPr lang="en-US" sz="1300" dirty="0">
                <a:latin typeface="Arial" panose="020B0604020202020204" pitchFamily="34" charset="0"/>
                <a:cs typeface="Arial" panose="020B0604020202020204" pitchFamily="34" charset="0"/>
              </a:rPr>
              <a:t>Process Objective: To make available applications and systems which provide the required functionality for IT services. This process includes the development and maintenance of custom applications as well as the customization of products from software vendors.</a:t>
            </a:r>
          </a:p>
          <a:p>
            <a:endParaRPr lang="en-US" sz="1500" dirty="0"/>
          </a:p>
        </p:txBody>
      </p:sp>
      <p:pic>
        <p:nvPicPr>
          <p:cNvPr id="5" name="Billede 4"/>
          <p:cNvPicPr>
            <a:picLocks noChangeAspect="1"/>
          </p:cNvPicPr>
          <p:nvPr/>
        </p:nvPicPr>
        <p:blipFill>
          <a:blip r:embed="rId2"/>
          <a:stretch>
            <a:fillRect/>
          </a:stretch>
        </p:blipFill>
        <p:spPr>
          <a:xfrm>
            <a:off x="6843563" y="0"/>
            <a:ext cx="5348437" cy="5698253"/>
          </a:xfrm>
          <a:prstGeom prst="rect">
            <a:avLst/>
          </a:prstGeom>
        </p:spPr>
      </p:pic>
      <p:pic>
        <p:nvPicPr>
          <p:cNvPr id="6" name="Billede 5"/>
          <p:cNvPicPr>
            <a:picLocks noChangeAspect="1"/>
          </p:cNvPicPr>
          <p:nvPr/>
        </p:nvPicPr>
        <p:blipFill>
          <a:blip r:embed="rId3"/>
          <a:stretch>
            <a:fillRect/>
          </a:stretch>
        </p:blipFill>
        <p:spPr>
          <a:xfrm>
            <a:off x="8568124" y="5698253"/>
            <a:ext cx="2200275" cy="1103745"/>
          </a:xfrm>
          <a:prstGeom prst="rect">
            <a:avLst/>
          </a:prstGeom>
        </p:spPr>
      </p:pic>
    </p:spTree>
    <p:extLst>
      <p:ext uri="{BB962C8B-B14F-4D97-AF65-F5344CB8AC3E}">
        <p14:creationId xmlns:p14="http://schemas.microsoft.com/office/powerpoint/2010/main" val="273330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1000"/>
                                        <p:tgtEl>
                                          <p:spTgt spid="3">
                                            <p:txEl>
                                              <p:pRg st="11" end="11"/>
                                            </p:txEl>
                                          </p:spTgt>
                                        </p:tgtEl>
                                      </p:cBhvr>
                                    </p:animEffect>
                                    <p:anim calcmode="lin" valueType="num">
                                      <p:cBhvr>
                                        <p:cTn id="7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1000"/>
                                        <p:tgtEl>
                                          <p:spTgt spid="5"/>
                                        </p:tgtEl>
                                      </p:cBhvr>
                                    </p:animEffect>
                                    <p:anim calcmode="lin" valueType="num">
                                      <p:cBhvr>
                                        <p:cTn id="86" dur="1000" fill="hold"/>
                                        <p:tgtEl>
                                          <p:spTgt spid="5"/>
                                        </p:tgtEl>
                                        <p:attrNameLst>
                                          <p:attrName>ppt_x</p:attrName>
                                        </p:attrNameLst>
                                      </p:cBhvr>
                                      <p:tavLst>
                                        <p:tav tm="0">
                                          <p:val>
                                            <p:strVal val="#ppt_x"/>
                                          </p:val>
                                        </p:tav>
                                        <p:tav tm="100000">
                                          <p:val>
                                            <p:strVal val="#ppt_x"/>
                                          </p:val>
                                        </p:tav>
                                      </p:tavLst>
                                    </p:anim>
                                    <p:anim calcmode="lin" valueType="num">
                                      <p:cBhvr>
                                        <p:cTn id="8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anim calcmode="lin" valueType="num">
                                      <p:cBhvr>
                                        <p:cTn id="93" dur="1000" fill="hold"/>
                                        <p:tgtEl>
                                          <p:spTgt spid="6"/>
                                        </p:tgtEl>
                                        <p:attrNameLst>
                                          <p:attrName>ppt_x</p:attrName>
                                        </p:attrNameLst>
                                      </p:cBhvr>
                                      <p:tavLst>
                                        <p:tav tm="0">
                                          <p:val>
                                            <p:strVal val="#ppt_x"/>
                                          </p:val>
                                        </p:tav>
                                        <p:tav tm="100000">
                                          <p:val>
                                            <p:strVal val="#ppt_x"/>
                                          </p:val>
                                        </p:tav>
                                      </p:tavLst>
                                    </p:anim>
                                    <p:anim calcmode="lin" valueType="num">
                                      <p:cBhvr>
                                        <p:cTn id="9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4" y="83127"/>
            <a:ext cx="8596668" cy="378691"/>
          </a:xfrm>
        </p:spPr>
        <p:txBody>
          <a:bodyPr>
            <a:noAutofit/>
          </a:bodyPr>
          <a:lstStyle/>
          <a:p>
            <a:r>
              <a:rPr lang="en-US" sz="2400" b="1" dirty="0"/>
              <a:t>Service Operation</a:t>
            </a:r>
            <a:br>
              <a:rPr lang="en-US" sz="2400" b="1" dirty="0"/>
            </a:br>
            <a:br>
              <a:rPr lang="en-US" sz="2400" dirty="0"/>
            </a:br>
            <a:r>
              <a:rPr lang="en-US" sz="4000" dirty="0">
                <a:solidFill>
                  <a:schemeClr val="accent2"/>
                </a:solidFill>
              </a:rPr>
              <a:t>Service Operation</a:t>
            </a:r>
            <a:br>
              <a:rPr lang="en-US" sz="2400" b="1" dirty="0"/>
            </a:br>
            <a:br>
              <a:rPr lang="en-US" sz="2400" dirty="0"/>
            </a:br>
            <a:endParaRPr lang="en-US" sz="2400" dirty="0"/>
          </a:p>
        </p:txBody>
      </p:sp>
      <p:sp>
        <p:nvSpPr>
          <p:cNvPr id="3" name="Pladsholder til indhold 2"/>
          <p:cNvSpPr>
            <a:spLocks noGrp="1"/>
          </p:cNvSpPr>
          <p:nvPr>
            <p:ph idx="1"/>
          </p:nvPr>
        </p:nvSpPr>
        <p:spPr>
          <a:xfrm>
            <a:off x="67733" y="544944"/>
            <a:ext cx="6988850" cy="6004357"/>
          </a:xfrm>
        </p:spPr>
        <p:txBody>
          <a:bodyPr>
            <a:normAutofit/>
          </a:bodyPr>
          <a:lstStyle/>
          <a:p>
            <a:r>
              <a:rPr lang="en-US" sz="1400" dirty="0"/>
              <a:t>The objective of ITIL Service Operation is to make sure that IT services are delivered effectively and efficiently. </a:t>
            </a:r>
          </a:p>
          <a:p>
            <a:r>
              <a:rPr lang="en-US" sz="1400" dirty="0"/>
              <a:t>The Service Operation lifecycle includes fulfilling of user requests, resolving </a:t>
            </a:r>
            <a:r>
              <a:rPr lang="en-US" sz="1400" b="1" dirty="0"/>
              <a:t>incidents</a:t>
            </a:r>
            <a:r>
              <a:rPr lang="en-US" sz="1400" dirty="0"/>
              <a:t>, </a:t>
            </a:r>
            <a:r>
              <a:rPr lang="en-US" sz="1400" b="1" dirty="0"/>
              <a:t>resolving</a:t>
            </a:r>
            <a:r>
              <a:rPr lang="en-US" sz="1400" dirty="0"/>
              <a:t> </a:t>
            </a:r>
            <a:r>
              <a:rPr lang="en-US" sz="1400" b="1" dirty="0"/>
              <a:t>service failures,</a:t>
            </a:r>
            <a:r>
              <a:rPr lang="en-US" sz="1400" dirty="0"/>
              <a:t> fixing problems, as well as carrying out routine operational tasks.</a:t>
            </a:r>
          </a:p>
          <a:p>
            <a:r>
              <a:rPr lang="en-US" sz="1400" dirty="0"/>
              <a:t>The following </a:t>
            </a:r>
            <a:r>
              <a:rPr lang="en-US" sz="1400" b="1" dirty="0"/>
              <a:t>main processes</a:t>
            </a:r>
            <a:r>
              <a:rPr lang="en-US" sz="1400" dirty="0"/>
              <a:t> are part of </a:t>
            </a:r>
            <a:r>
              <a:rPr lang="en-US" sz="1400" b="1" dirty="0"/>
              <a:t>Service Operation lifecycle module</a:t>
            </a:r>
            <a:r>
              <a:rPr lang="en-US" sz="1400" dirty="0"/>
              <a:t>:</a:t>
            </a:r>
          </a:p>
          <a:p>
            <a:r>
              <a:rPr lang="en-US" sz="1400" b="1" u="sng" dirty="0"/>
              <a:t>Event Management</a:t>
            </a:r>
            <a:endParaRPr lang="en-US" sz="1400" dirty="0"/>
          </a:p>
          <a:p>
            <a:pPr marL="400050" lvl="1" indent="0">
              <a:buNone/>
            </a:pPr>
            <a:r>
              <a:rPr lang="en-US" sz="1200" dirty="0"/>
              <a:t>Process Objective: To make sure CIs and services are constantly monitored, and to filter and categorize Events in order to decide on appropriate actions. </a:t>
            </a:r>
          </a:p>
          <a:p>
            <a:r>
              <a:rPr lang="en-US" sz="1400" b="1" u="sng" dirty="0"/>
              <a:t>Incident Management</a:t>
            </a:r>
            <a:endParaRPr lang="en-US" sz="1400" dirty="0"/>
          </a:p>
          <a:p>
            <a:pPr marL="400050" lvl="1" indent="0">
              <a:buNone/>
            </a:pPr>
            <a:r>
              <a:rPr lang="en-US" sz="1200" dirty="0"/>
              <a:t>Process Objective: To manage the lifecycle of all Incidents. The primary objective of Incident Management is </a:t>
            </a:r>
            <a:r>
              <a:rPr lang="en-US" sz="1200" b="1" dirty="0"/>
              <a:t>to return the IT service to users as quickly as possible</a:t>
            </a:r>
            <a:r>
              <a:rPr lang="en-US" sz="1200" dirty="0"/>
              <a:t>. </a:t>
            </a:r>
          </a:p>
          <a:p>
            <a:r>
              <a:rPr lang="en-US" sz="1400" b="1" u="sng" dirty="0"/>
              <a:t>Request Fulfilment</a:t>
            </a:r>
            <a:endParaRPr lang="en-US" sz="1400" dirty="0"/>
          </a:p>
          <a:p>
            <a:pPr marL="400050" lvl="1" indent="0">
              <a:buNone/>
            </a:pPr>
            <a:r>
              <a:rPr lang="en-US" sz="1200" dirty="0"/>
              <a:t>Process Objective: To fulfill Service Requests, which in most cases are minor (</a:t>
            </a:r>
            <a:r>
              <a:rPr lang="en-US" sz="1200" b="1" dirty="0"/>
              <a:t>standard</a:t>
            </a:r>
            <a:r>
              <a:rPr lang="en-US" sz="1200" dirty="0"/>
              <a:t>) </a:t>
            </a:r>
            <a:r>
              <a:rPr lang="en-US" sz="1200" b="1" dirty="0"/>
              <a:t>Changes</a:t>
            </a:r>
            <a:r>
              <a:rPr lang="en-US" sz="1200" dirty="0"/>
              <a:t> (e.g. requests to change a password) or requests for information.</a:t>
            </a:r>
          </a:p>
          <a:p>
            <a:r>
              <a:rPr lang="en-US" sz="1400" b="1" dirty="0"/>
              <a:t>Request Fulfilment </a:t>
            </a:r>
            <a:r>
              <a:rPr lang="en-US" sz="1400" dirty="0"/>
              <a:t>is the process for dealing with </a:t>
            </a:r>
            <a:r>
              <a:rPr lang="en-US" sz="1400" b="1" dirty="0"/>
              <a:t>Service Requests </a:t>
            </a:r>
            <a:r>
              <a:rPr lang="en-US" sz="1400" dirty="0"/>
              <a:t>– many of them actually smaller, lower-risk, changes – initially via the </a:t>
            </a:r>
            <a:r>
              <a:rPr lang="en-US" sz="1400" b="1" dirty="0"/>
              <a:t>Service Desk.</a:t>
            </a:r>
          </a:p>
          <a:p>
            <a:r>
              <a:rPr lang="en-CA" sz="1400" dirty="0"/>
              <a:t>• 	</a:t>
            </a:r>
            <a:r>
              <a:rPr lang="da-DK" sz="1400" dirty="0"/>
              <a:t>Oprettelse af brugere, </a:t>
            </a:r>
            <a:r>
              <a:rPr lang="en-CA" sz="1400" dirty="0"/>
              <a:t>• Password reset</a:t>
            </a:r>
          </a:p>
          <a:p>
            <a:endParaRPr lang="en-US" sz="1400" dirty="0"/>
          </a:p>
        </p:txBody>
      </p:sp>
      <p:pic>
        <p:nvPicPr>
          <p:cNvPr id="5" name="Billede 4"/>
          <p:cNvPicPr>
            <a:picLocks noChangeAspect="1"/>
          </p:cNvPicPr>
          <p:nvPr/>
        </p:nvPicPr>
        <p:blipFill>
          <a:blip r:embed="rId2"/>
          <a:stretch>
            <a:fillRect/>
          </a:stretch>
        </p:blipFill>
        <p:spPr>
          <a:xfrm>
            <a:off x="7056582" y="1"/>
            <a:ext cx="5135418" cy="6858000"/>
          </a:xfrm>
          <a:prstGeom prst="rect">
            <a:avLst/>
          </a:prstGeom>
        </p:spPr>
      </p:pic>
    </p:spTree>
    <p:extLst>
      <p:ext uri="{BB962C8B-B14F-4D97-AF65-F5344CB8AC3E}">
        <p14:creationId xmlns:p14="http://schemas.microsoft.com/office/powerpoint/2010/main" val="357601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fade">
                                      <p:cBhvr>
                                        <p:cTn id="7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679" y="46771"/>
            <a:ext cx="8596668" cy="434109"/>
          </a:xfrm>
        </p:spPr>
        <p:txBody>
          <a:bodyPr>
            <a:normAutofit fontScale="90000"/>
          </a:bodyPr>
          <a:lstStyle/>
          <a:p>
            <a:r>
              <a:rPr lang="en-US" sz="2400" b="1" dirty="0"/>
              <a:t>Service Operation –Cont.</a:t>
            </a:r>
            <a:br>
              <a:rPr lang="en-US" sz="2400" b="1" dirty="0"/>
            </a:br>
            <a:br>
              <a:rPr lang="en-US" sz="2400" dirty="0"/>
            </a:br>
            <a:br>
              <a:rPr lang="en-US" sz="2400" b="1" dirty="0"/>
            </a:br>
            <a:br>
              <a:rPr lang="en-US" sz="2400" dirty="0"/>
            </a:br>
            <a:endParaRPr lang="en-US" sz="2400" dirty="0"/>
          </a:p>
        </p:txBody>
      </p:sp>
      <p:sp>
        <p:nvSpPr>
          <p:cNvPr id="3" name="Pladsholder til indhold 2"/>
          <p:cNvSpPr>
            <a:spLocks noGrp="1"/>
          </p:cNvSpPr>
          <p:nvPr>
            <p:ph idx="1"/>
          </p:nvPr>
        </p:nvSpPr>
        <p:spPr>
          <a:xfrm>
            <a:off x="104679" y="499564"/>
            <a:ext cx="11800993" cy="6110575"/>
          </a:xfrm>
        </p:spPr>
        <p:txBody>
          <a:bodyPr>
            <a:normAutofit/>
          </a:bodyPr>
          <a:lstStyle/>
          <a:p>
            <a:pPr marL="0" indent="0">
              <a:buNone/>
            </a:pPr>
            <a:endParaRPr lang="en-US" sz="1400" dirty="0"/>
          </a:p>
        </p:txBody>
      </p:sp>
      <p:sp>
        <p:nvSpPr>
          <p:cNvPr id="4" name="Pladsholder til tekst 3"/>
          <p:cNvSpPr txBox="1">
            <a:spLocks/>
          </p:cNvSpPr>
          <p:nvPr/>
        </p:nvSpPr>
        <p:spPr>
          <a:xfrm>
            <a:off x="1532101" y="2795780"/>
            <a:ext cx="5157787" cy="421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a-DK" b="1" dirty="0"/>
              <a:t>Incident management</a:t>
            </a:r>
          </a:p>
        </p:txBody>
      </p:sp>
      <p:sp>
        <p:nvSpPr>
          <p:cNvPr id="5" name="Pladsholder til tekst 5"/>
          <p:cNvSpPr txBox="1">
            <a:spLocks/>
          </p:cNvSpPr>
          <p:nvPr/>
        </p:nvSpPr>
        <p:spPr>
          <a:xfrm>
            <a:off x="7187921" y="2710831"/>
            <a:ext cx="5183188" cy="4219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a-DK" b="1" dirty="0"/>
              <a:t>Problem management</a:t>
            </a:r>
          </a:p>
        </p:txBody>
      </p:sp>
      <p:graphicFrame>
        <p:nvGraphicFramePr>
          <p:cNvPr id="6" name="Pladsholder til indhold 8"/>
          <p:cNvGraphicFramePr>
            <a:graphicFrameLocks/>
          </p:cNvGraphicFramePr>
          <p:nvPr/>
        </p:nvGraphicFramePr>
        <p:xfrm>
          <a:off x="6413980" y="3174477"/>
          <a:ext cx="4964172" cy="3354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uppe 6"/>
          <p:cNvGrpSpPr/>
          <p:nvPr/>
        </p:nvGrpSpPr>
        <p:grpSpPr>
          <a:xfrm>
            <a:off x="1745460" y="3280529"/>
            <a:ext cx="3250746" cy="3017224"/>
            <a:chOff x="2268942" y="2585373"/>
            <a:chExt cx="2594752" cy="3373178"/>
          </a:xfrm>
        </p:grpSpPr>
        <p:sp>
          <p:nvSpPr>
            <p:cNvPr id="8" name="Kombinationstegning 7"/>
            <p:cNvSpPr/>
            <p:nvPr/>
          </p:nvSpPr>
          <p:spPr>
            <a:xfrm>
              <a:off x="2268942" y="2585373"/>
              <a:ext cx="2594752" cy="1556851"/>
            </a:xfrm>
            <a:custGeom>
              <a:avLst/>
              <a:gdLst>
                <a:gd name="connsiteX0" fmla="*/ 0 w 2594752"/>
                <a:gd name="connsiteY0" fmla="*/ 0 h 1556851"/>
                <a:gd name="connsiteX1" fmla="*/ 2594752 w 2594752"/>
                <a:gd name="connsiteY1" fmla="*/ 0 h 1556851"/>
                <a:gd name="connsiteX2" fmla="*/ 2594752 w 2594752"/>
                <a:gd name="connsiteY2" fmla="*/ 1556851 h 1556851"/>
                <a:gd name="connsiteX3" fmla="*/ 0 w 2594752"/>
                <a:gd name="connsiteY3" fmla="*/ 1556851 h 1556851"/>
                <a:gd name="connsiteX4" fmla="*/ 0 w 2594752"/>
                <a:gd name="connsiteY4" fmla="*/ 0 h 155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4752" h="1556851">
                  <a:moveTo>
                    <a:pt x="0" y="0"/>
                  </a:moveTo>
                  <a:lnTo>
                    <a:pt x="2594752" y="0"/>
                  </a:lnTo>
                  <a:lnTo>
                    <a:pt x="2594752" y="1556851"/>
                  </a:lnTo>
                  <a:lnTo>
                    <a:pt x="0" y="155685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da-DK" sz="3600" kern="1200" dirty="0"/>
                <a:t>Slukker ildebrand</a:t>
              </a:r>
            </a:p>
          </p:txBody>
        </p:sp>
        <p:sp>
          <p:nvSpPr>
            <p:cNvPr id="9" name="Kombinationstegning 8"/>
            <p:cNvSpPr/>
            <p:nvPr/>
          </p:nvSpPr>
          <p:spPr>
            <a:xfrm>
              <a:off x="2268942" y="4401700"/>
              <a:ext cx="2594752" cy="1556851"/>
            </a:xfrm>
            <a:custGeom>
              <a:avLst/>
              <a:gdLst>
                <a:gd name="connsiteX0" fmla="*/ 0 w 2594752"/>
                <a:gd name="connsiteY0" fmla="*/ 0 h 1556851"/>
                <a:gd name="connsiteX1" fmla="*/ 2594752 w 2594752"/>
                <a:gd name="connsiteY1" fmla="*/ 0 h 1556851"/>
                <a:gd name="connsiteX2" fmla="*/ 2594752 w 2594752"/>
                <a:gd name="connsiteY2" fmla="*/ 1556851 h 1556851"/>
                <a:gd name="connsiteX3" fmla="*/ 0 w 2594752"/>
                <a:gd name="connsiteY3" fmla="*/ 1556851 h 1556851"/>
                <a:gd name="connsiteX4" fmla="*/ 0 w 2594752"/>
                <a:gd name="connsiteY4" fmla="*/ 0 h 155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4752" h="1556851">
                  <a:moveTo>
                    <a:pt x="0" y="0"/>
                  </a:moveTo>
                  <a:lnTo>
                    <a:pt x="2594752" y="0"/>
                  </a:lnTo>
                  <a:lnTo>
                    <a:pt x="2594752" y="1556851"/>
                  </a:lnTo>
                  <a:lnTo>
                    <a:pt x="0" y="155685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da-DK" sz="3200" kern="1200" dirty="0"/>
                <a:t>Service genoprettelse</a:t>
              </a:r>
            </a:p>
          </p:txBody>
        </p:sp>
      </p:grpSp>
    </p:spTree>
    <p:extLst>
      <p:ext uri="{BB962C8B-B14F-4D97-AF65-F5344CB8AC3E}">
        <p14:creationId xmlns:p14="http://schemas.microsoft.com/office/powerpoint/2010/main" val="15281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4679" y="64655"/>
            <a:ext cx="8596668" cy="369455"/>
          </a:xfrm>
        </p:spPr>
        <p:txBody>
          <a:bodyPr>
            <a:normAutofit fontScale="90000"/>
          </a:bodyPr>
          <a:lstStyle/>
          <a:p>
            <a:br>
              <a:rPr lang="en-US" sz="2400" b="1" dirty="0"/>
            </a:br>
            <a:r>
              <a:rPr lang="en-US" sz="4000" b="1" dirty="0">
                <a:solidFill>
                  <a:schemeClr val="accent2"/>
                </a:solidFill>
              </a:rPr>
              <a:t>Continual Service Improvement</a:t>
            </a:r>
            <a:br>
              <a:rPr lang="en-US" sz="2400" b="1" dirty="0"/>
            </a:br>
            <a:endParaRPr lang="en-US" sz="2400" dirty="0"/>
          </a:p>
        </p:txBody>
      </p:sp>
      <p:sp>
        <p:nvSpPr>
          <p:cNvPr id="3" name="Pladsholder til indhold 2"/>
          <p:cNvSpPr>
            <a:spLocks noGrp="1"/>
          </p:cNvSpPr>
          <p:nvPr>
            <p:ph idx="1"/>
          </p:nvPr>
        </p:nvSpPr>
        <p:spPr>
          <a:xfrm>
            <a:off x="104679" y="534989"/>
            <a:ext cx="7145866" cy="6032066"/>
          </a:xfrm>
        </p:spPr>
        <p:txBody>
          <a:bodyPr>
            <a:normAutofit/>
          </a:bodyPr>
          <a:lstStyle/>
          <a:p>
            <a:r>
              <a:rPr lang="da-DK" sz="1500" dirty="0"/>
              <a:t>Er en slags ”vedligeholdelses og forbedringsfase”. Formålet her er, at man kigger på forbedringsmuligheder i samtlige faser. </a:t>
            </a:r>
          </a:p>
          <a:p>
            <a:r>
              <a:rPr lang="da-DK" sz="1500" dirty="0"/>
              <a:t>Processen for </a:t>
            </a:r>
            <a:r>
              <a:rPr lang="en-US" sz="1500" b="1" dirty="0">
                <a:solidFill>
                  <a:srgbClr val="FF0000"/>
                </a:solidFill>
              </a:rPr>
              <a:t>Continual Service Improvement </a:t>
            </a:r>
            <a:r>
              <a:rPr lang="da-DK" sz="1500" dirty="0"/>
              <a:t>(</a:t>
            </a:r>
            <a:r>
              <a:rPr lang="da-DK" sz="1500" b="1" dirty="0">
                <a:solidFill>
                  <a:srgbClr val="FF0000"/>
                </a:solidFill>
              </a:rPr>
              <a:t>CSI</a:t>
            </a:r>
            <a:r>
              <a:rPr lang="da-DK" sz="1500" dirty="0"/>
              <a:t>) bruger metoder fra kvalitetsstyring for at lære af tidligere succeser og fejl.</a:t>
            </a:r>
          </a:p>
          <a:p>
            <a:r>
              <a:rPr lang="da-DK" sz="1500" dirty="0"/>
              <a:t>CSI forbedrer løbende effektiviteten af tjenester og processer.</a:t>
            </a:r>
          </a:p>
          <a:p>
            <a:r>
              <a:rPr lang="da-DK" sz="1500" dirty="0"/>
              <a:t>Følgende hovedprocesser er en del af ITIL </a:t>
            </a:r>
            <a:r>
              <a:rPr lang="da-DK" sz="1500" b="1" dirty="0" err="1"/>
              <a:t>Continual</a:t>
            </a:r>
            <a:r>
              <a:rPr lang="da-DK" sz="1500" b="1" dirty="0"/>
              <a:t> Service </a:t>
            </a:r>
            <a:r>
              <a:rPr lang="da-DK" sz="1500" b="1" dirty="0" err="1"/>
              <a:t>Improvement</a:t>
            </a:r>
            <a:r>
              <a:rPr lang="da-DK" sz="1500" b="1" dirty="0"/>
              <a:t> (CSI)</a:t>
            </a:r>
            <a:r>
              <a:rPr lang="da-DK" sz="1500" dirty="0"/>
              <a:t>: </a:t>
            </a:r>
          </a:p>
          <a:p>
            <a:r>
              <a:rPr lang="da-DK" sz="1500" b="1" u="sng" dirty="0"/>
              <a:t>Service </a:t>
            </a:r>
            <a:r>
              <a:rPr lang="da-DK" sz="1500" b="1" u="sng" dirty="0" err="1"/>
              <a:t>Review</a:t>
            </a:r>
            <a:endParaRPr lang="da-DK" sz="1500" dirty="0"/>
          </a:p>
          <a:p>
            <a:r>
              <a:rPr lang="da-DK" sz="1500" dirty="0"/>
              <a:t>Procesmål: Formålet med denne proces er at forbedre </a:t>
            </a:r>
            <a:r>
              <a:rPr lang="da-DK" sz="1500" b="1" dirty="0"/>
              <a:t>servicekvaliteten</a:t>
            </a:r>
            <a:r>
              <a:rPr lang="da-DK" sz="1500" dirty="0"/>
              <a:t>, hvor det er nødvendigt, og at identificere mere </a:t>
            </a:r>
            <a:r>
              <a:rPr lang="da-DK" sz="1500" b="1" dirty="0"/>
              <a:t>økonomiske</a:t>
            </a:r>
            <a:r>
              <a:rPr lang="da-DK" sz="1500" dirty="0"/>
              <a:t> måder at yde en service på, hvor det er muligt.</a:t>
            </a:r>
          </a:p>
          <a:p>
            <a:r>
              <a:rPr lang="da-DK" sz="1500" b="1" u="sng" dirty="0" err="1"/>
              <a:t>Process</a:t>
            </a:r>
            <a:r>
              <a:rPr lang="da-DK" sz="1500" b="1" u="sng" dirty="0"/>
              <a:t> Evaluation</a:t>
            </a:r>
            <a:endParaRPr lang="da-DK" sz="1500" dirty="0"/>
          </a:p>
          <a:p>
            <a:r>
              <a:rPr lang="da-DK" sz="1500" dirty="0"/>
              <a:t>Procesmål: At evaluere processer regelmæssigt. Dette omfatter identifikation af områder, hvor målretningsprocesserne ikke opnås.  </a:t>
            </a:r>
          </a:p>
          <a:p>
            <a:r>
              <a:rPr lang="da-DK" sz="1500" b="1" u="sng" dirty="0"/>
              <a:t>Definition of CSI </a:t>
            </a:r>
            <a:r>
              <a:rPr lang="da-DK" sz="1500" b="1" u="sng" dirty="0" err="1"/>
              <a:t>Initiatives</a:t>
            </a:r>
            <a:endParaRPr lang="da-DK" sz="1500" dirty="0"/>
          </a:p>
          <a:p>
            <a:r>
              <a:rPr lang="da-DK" sz="1500" dirty="0"/>
              <a:t>Procesmål: Definere specifikke initiativer med det formål at forbedre tjenester og processer, baseret på resultaterne af service </a:t>
            </a:r>
            <a:r>
              <a:rPr lang="da-DK" sz="1500" dirty="0" err="1"/>
              <a:t>reviews</a:t>
            </a:r>
            <a:r>
              <a:rPr lang="da-DK" sz="1500" dirty="0"/>
              <a:t> og procesevalueringer. De resulterende initiativer er enten interne initiativer, som udføres af tjenesteudbyderen på egne vegne eller initiativer, der kræver kundens samarbejde. </a:t>
            </a:r>
          </a:p>
          <a:p>
            <a:r>
              <a:rPr lang="da-DK" sz="1500" b="1" u="sng" dirty="0" err="1"/>
              <a:t>Monitoring</a:t>
            </a:r>
            <a:r>
              <a:rPr lang="da-DK" sz="1500" b="1" u="sng" dirty="0"/>
              <a:t> of CSI </a:t>
            </a:r>
            <a:r>
              <a:rPr lang="da-DK" sz="1500" b="1" u="sng" dirty="0" err="1"/>
              <a:t>Initiatives</a:t>
            </a:r>
            <a:endParaRPr lang="da-DK" sz="1500" dirty="0"/>
          </a:p>
          <a:p>
            <a:r>
              <a:rPr lang="da-DK" sz="1500" dirty="0"/>
              <a:t>Procesmål: For at kontrollere, om forbedringsinitiativerne foregår efter planen, og om nødvendigt indføre korrigerende foranstaltninger.</a:t>
            </a:r>
            <a:endParaRPr lang="da-DK" sz="1400" dirty="0"/>
          </a:p>
          <a:p>
            <a:endParaRPr lang="en-US" sz="1400" dirty="0"/>
          </a:p>
        </p:txBody>
      </p:sp>
      <p:pic>
        <p:nvPicPr>
          <p:cNvPr id="5" name="Billede 4"/>
          <p:cNvPicPr>
            <a:picLocks noChangeAspect="1"/>
          </p:cNvPicPr>
          <p:nvPr/>
        </p:nvPicPr>
        <p:blipFill>
          <a:blip r:embed="rId2"/>
          <a:stretch>
            <a:fillRect/>
          </a:stretch>
        </p:blipFill>
        <p:spPr>
          <a:xfrm>
            <a:off x="7342909" y="434111"/>
            <a:ext cx="4775199" cy="5837380"/>
          </a:xfrm>
          <a:prstGeom prst="rect">
            <a:avLst/>
          </a:prstGeom>
        </p:spPr>
      </p:pic>
    </p:spTree>
    <p:extLst>
      <p:ext uri="{BB962C8B-B14F-4D97-AF65-F5344CB8AC3E}">
        <p14:creationId xmlns:p14="http://schemas.microsoft.com/office/powerpoint/2010/main" val="86620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7462" y="388759"/>
            <a:ext cx="10058400" cy="747870"/>
          </a:xfrm>
        </p:spPr>
        <p:txBody>
          <a:bodyPr>
            <a:normAutofit/>
          </a:bodyPr>
          <a:lstStyle/>
          <a:p>
            <a:r>
              <a:rPr lang="da-DK" b="1" dirty="0">
                <a:solidFill>
                  <a:schemeClr val="accent2"/>
                </a:solidFill>
              </a:rPr>
              <a:t>Hvad er IT Service management</a:t>
            </a:r>
            <a:r>
              <a:rPr lang="da-DK" dirty="0">
                <a:solidFill>
                  <a:schemeClr val="accent2"/>
                </a:solidFill>
              </a:rPr>
              <a:t> (ITSM) </a:t>
            </a:r>
            <a:endParaRPr lang="en-US" dirty="0">
              <a:solidFill>
                <a:schemeClr val="accent2"/>
              </a:solidFill>
            </a:endParaRPr>
          </a:p>
        </p:txBody>
      </p:sp>
      <p:sp>
        <p:nvSpPr>
          <p:cNvPr id="3" name="Pladsholder til indhold 2"/>
          <p:cNvSpPr>
            <a:spLocks noGrp="1"/>
          </p:cNvSpPr>
          <p:nvPr>
            <p:ph idx="1"/>
          </p:nvPr>
        </p:nvSpPr>
        <p:spPr>
          <a:xfrm>
            <a:off x="164786" y="1513216"/>
            <a:ext cx="9700030" cy="4956025"/>
          </a:xfrm>
        </p:spPr>
        <p:txBody>
          <a:bodyPr>
            <a:normAutofit/>
          </a:bodyPr>
          <a:lstStyle/>
          <a:p>
            <a:r>
              <a:rPr lang="da-DK" sz="4400" b="1" dirty="0">
                <a:solidFill>
                  <a:srgbClr val="00B050"/>
                </a:solidFill>
              </a:rPr>
              <a:t>IT Service management (ITSM) </a:t>
            </a:r>
            <a:r>
              <a:rPr lang="da-DK" sz="4400" dirty="0">
                <a:solidFill>
                  <a:srgbClr val="00B050"/>
                </a:solidFill>
              </a:rPr>
              <a:t>er styring af </a:t>
            </a:r>
            <a:r>
              <a:rPr lang="da-DK" sz="4400" b="1" dirty="0">
                <a:solidFill>
                  <a:srgbClr val="00B050"/>
                </a:solidFill>
              </a:rPr>
              <a:t>ressourcer</a:t>
            </a:r>
            <a:r>
              <a:rPr lang="da-DK" sz="4400" dirty="0">
                <a:solidFill>
                  <a:srgbClr val="00B050"/>
                </a:solidFill>
              </a:rPr>
              <a:t>, </a:t>
            </a:r>
            <a:r>
              <a:rPr lang="da-DK" sz="4400" b="1" dirty="0">
                <a:solidFill>
                  <a:srgbClr val="00B050"/>
                </a:solidFill>
              </a:rPr>
              <a:t>funktioner</a:t>
            </a:r>
            <a:r>
              <a:rPr lang="da-DK" sz="4400" dirty="0">
                <a:solidFill>
                  <a:srgbClr val="00B050"/>
                </a:solidFill>
              </a:rPr>
              <a:t>, </a:t>
            </a:r>
            <a:r>
              <a:rPr lang="da-DK" sz="4400" b="1" dirty="0">
                <a:solidFill>
                  <a:srgbClr val="00B050"/>
                </a:solidFill>
              </a:rPr>
              <a:t>roller</a:t>
            </a:r>
            <a:r>
              <a:rPr lang="da-DK" sz="4400" dirty="0">
                <a:solidFill>
                  <a:srgbClr val="00B050"/>
                </a:solidFill>
              </a:rPr>
              <a:t>, </a:t>
            </a:r>
            <a:r>
              <a:rPr lang="da-DK" sz="4400" b="1" dirty="0">
                <a:solidFill>
                  <a:srgbClr val="00B050"/>
                </a:solidFill>
              </a:rPr>
              <a:t>processer</a:t>
            </a:r>
            <a:r>
              <a:rPr lang="da-DK" sz="4400" dirty="0">
                <a:solidFill>
                  <a:srgbClr val="00B050"/>
                </a:solidFill>
              </a:rPr>
              <a:t> og </a:t>
            </a:r>
            <a:r>
              <a:rPr lang="da-DK" sz="4400" b="1" dirty="0">
                <a:solidFill>
                  <a:srgbClr val="00B050"/>
                </a:solidFill>
              </a:rPr>
              <a:t>viden</a:t>
            </a:r>
            <a:r>
              <a:rPr lang="da-DK" sz="4400" dirty="0">
                <a:solidFill>
                  <a:srgbClr val="00B050"/>
                </a:solidFill>
              </a:rPr>
              <a:t>, som gør det muligt for en </a:t>
            </a:r>
            <a:r>
              <a:rPr lang="da-DK" sz="4400" b="1" dirty="0">
                <a:solidFill>
                  <a:srgbClr val="00B050"/>
                </a:solidFill>
              </a:rPr>
              <a:t>servicevirksomhed</a:t>
            </a:r>
            <a:r>
              <a:rPr lang="da-DK" sz="4400" dirty="0">
                <a:solidFill>
                  <a:srgbClr val="00B050"/>
                </a:solidFill>
              </a:rPr>
              <a:t> at levere optimale </a:t>
            </a:r>
            <a:r>
              <a:rPr lang="da-DK" sz="4400" b="1" dirty="0">
                <a:solidFill>
                  <a:srgbClr val="00B050"/>
                </a:solidFill>
              </a:rPr>
              <a:t>it-services</a:t>
            </a:r>
            <a:r>
              <a:rPr lang="da-DK" sz="4400" dirty="0">
                <a:solidFill>
                  <a:srgbClr val="00B050"/>
                </a:solidFill>
              </a:rPr>
              <a:t> til deres </a:t>
            </a:r>
            <a:r>
              <a:rPr lang="da-DK" sz="4400" b="1" dirty="0">
                <a:solidFill>
                  <a:srgbClr val="00B050"/>
                </a:solidFill>
              </a:rPr>
              <a:t>kunder</a:t>
            </a:r>
            <a:r>
              <a:rPr lang="da-DK" sz="4400" dirty="0">
                <a:solidFill>
                  <a:srgbClr val="00B050"/>
                </a:solidFill>
              </a:rPr>
              <a:t>. </a:t>
            </a:r>
          </a:p>
          <a:p>
            <a:pPr marL="0" indent="0">
              <a:buNone/>
            </a:pPr>
            <a:endParaRPr lang="da-DK" dirty="0"/>
          </a:p>
        </p:txBody>
      </p:sp>
    </p:spTree>
    <p:extLst>
      <p:ext uri="{BB962C8B-B14F-4D97-AF65-F5344CB8AC3E}">
        <p14:creationId xmlns:p14="http://schemas.microsoft.com/office/powerpoint/2010/main" val="358030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409510"/>
            <a:ext cx="8596668" cy="729673"/>
          </a:xfrm>
        </p:spPr>
        <p:txBody>
          <a:bodyPr/>
          <a:lstStyle/>
          <a:p>
            <a:r>
              <a:rPr lang="da-DK" dirty="0">
                <a:solidFill>
                  <a:schemeClr val="accent2"/>
                </a:solidFill>
              </a:rPr>
              <a:t>Service - Kendetegn</a:t>
            </a:r>
          </a:p>
        </p:txBody>
      </p:sp>
      <p:sp>
        <p:nvSpPr>
          <p:cNvPr id="3" name="Pladsholder til indhold 2"/>
          <p:cNvSpPr>
            <a:spLocks noGrp="1"/>
          </p:cNvSpPr>
          <p:nvPr>
            <p:ph idx="1"/>
          </p:nvPr>
        </p:nvSpPr>
        <p:spPr>
          <a:xfrm>
            <a:off x="677334" y="1560225"/>
            <a:ext cx="8596668" cy="4663293"/>
          </a:xfrm>
        </p:spPr>
        <p:txBody>
          <a:bodyPr vert="horz" lIns="0" tIns="45720" rIns="0" bIns="45720" rtlCol="0" anchor="t">
            <a:normAutofit/>
          </a:bodyPr>
          <a:lstStyle/>
          <a:p>
            <a:pPr marL="0" indent="0">
              <a:lnSpc>
                <a:spcPts val="2300"/>
              </a:lnSpc>
              <a:buNone/>
            </a:pPr>
            <a:r>
              <a:rPr lang="da-DK" sz="3600" dirty="0">
                <a:solidFill>
                  <a:srgbClr val="00B050"/>
                </a:solidFill>
                <a:cs typeface="Calibri"/>
              </a:rPr>
              <a:t>Årsagen til, at en </a:t>
            </a:r>
            <a:r>
              <a:rPr lang="da-DK" sz="3600" b="1" dirty="0">
                <a:solidFill>
                  <a:srgbClr val="00B050"/>
                </a:solidFill>
                <a:cs typeface="Calibri"/>
              </a:rPr>
              <a:t>kunde</a:t>
            </a:r>
            <a:r>
              <a:rPr lang="da-DK" sz="3600" dirty="0">
                <a:solidFill>
                  <a:srgbClr val="00B050"/>
                </a:solidFill>
                <a:cs typeface="Calibri"/>
              </a:rPr>
              <a:t> eller en </a:t>
            </a:r>
            <a:r>
              <a:rPr lang="da-DK" sz="3600" b="1" dirty="0">
                <a:solidFill>
                  <a:srgbClr val="00B050"/>
                </a:solidFill>
                <a:cs typeface="Calibri"/>
              </a:rPr>
              <a:t>forbruger</a:t>
            </a:r>
            <a:r>
              <a:rPr lang="da-DK" sz="3600" dirty="0">
                <a:solidFill>
                  <a:srgbClr val="00B050"/>
                </a:solidFill>
                <a:cs typeface="Calibri"/>
              </a:rPr>
              <a:t> ønsker at få en bestemt </a:t>
            </a:r>
            <a:r>
              <a:rPr lang="da-DK" sz="3600" b="1" dirty="0">
                <a:solidFill>
                  <a:srgbClr val="00B050"/>
                </a:solidFill>
                <a:cs typeface="Calibri"/>
              </a:rPr>
              <a:t>service</a:t>
            </a:r>
            <a:r>
              <a:rPr lang="da-DK" sz="3600" dirty="0">
                <a:solidFill>
                  <a:srgbClr val="00B050"/>
                </a:solidFill>
                <a:cs typeface="Calibri"/>
              </a:rPr>
              <a:t>, er, at denne har et behov for et bestemt resultat</a:t>
            </a:r>
            <a:r>
              <a:rPr lang="en-CA" sz="3600" dirty="0">
                <a:solidFill>
                  <a:srgbClr val="00B050"/>
                </a:solidFill>
                <a:cs typeface="Calibri"/>
              </a:rPr>
              <a:t> </a:t>
            </a:r>
            <a:r>
              <a:rPr lang="da-DK" sz="3600" dirty="0">
                <a:solidFill>
                  <a:srgbClr val="00B050"/>
                </a:solidFill>
                <a:cs typeface="Calibri"/>
              </a:rPr>
              <a:t>eller udbytte/profit. </a:t>
            </a:r>
          </a:p>
          <a:p>
            <a:pPr marL="0" indent="0">
              <a:lnSpc>
                <a:spcPts val="2300"/>
              </a:lnSpc>
              <a:buNone/>
            </a:pPr>
            <a:endParaRPr lang="da-DK" sz="3600" dirty="0">
              <a:solidFill>
                <a:srgbClr val="000000"/>
              </a:solidFill>
              <a:cs typeface="Calibri"/>
            </a:endParaRPr>
          </a:p>
        </p:txBody>
      </p:sp>
    </p:spTree>
    <p:extLst>
      <p:ext uri="{BB962C8B-B14F-4D97-AF65-F5344CB8AC3E}">
        <p14:creationId xmlns:p14="http://schemas.microsoft.com/office/powerpoint/2010/main" val="396831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2582" y="596029"/>
            <a:ext cx="8596668" cy="775855"/>
          </a:xfrm>
        </p:spPr>
        <p:txBody>
          <a:bodyPr/>
          <a:lstStyle/>
          <a:p>
            <a:r>
              <a:rPr lang="da-DK" dirty="0">
                <a:solidFill>
                  <a:schemeClr val="accent2"/>
                </a:solidFill>
              </a:rPr>
              <a:t>Service Management</a:t>
            </a:r>
          </a:p>
        </p:txBody>
      </p:sp>
      <p:sp>
        <p:nvSpPr>
          <p:cNvPr id="3" name="Pladsholder til indhold 2"/>
          <p:cNvSpPr>
            <a:spLocks noGrp="1"/>
          </p:cNvSpPr>
          <p:nvPr>
            <p:ph idx="1"/>
          </p:nvPr>
        </p:nvSpPr>
        <p:spPr>
          <a:xfrm>
            <a:off x="425864" y="1358581"/>
            <a:ext cx="9024620" cy="1547656"/>
          </a:xfrm>
        </p:spPr>
        <p:txBody>
          <a:bodyPr/>
          <a:lstStyle/>
          <a:p>
            <a:pPr>
              <a:lnSpc>
                <a:spcPts val="3500"/>
              </a:lnSpc>
              <a:tabLst>
                <a:tab pos="342900" algn="l"/>
              </a:tabLst>
            </a:pPr>
            <a:r>
              <a:rPr lang="da-DK" sz="3200" dirty="0">
                <a:solidFill>
                  <a:srgbClr val="00B050"/>
                </a:solidFill>
                <a:cs typeface="Calibri"/>
              </a:rPr>
              <a:t>Ved </a:t>
            </a:r>
            <a:r>
              <a:rPr lang="da-DK" sz="3200" b="1" dirty="0">
                <a:solidFill>
                  <a:srgbClr val="00B050"/>
                </a:solidFill>
                <a:cs typeface="Calibri"/>
              </a:rPr>
              <a:t>Service Management </a:t>
            </a:r>
            <a:r>
              <a:rPr lang="da-DK" sz="3200" dirty="0">
                <a:solidFill>
                  <a:srgbClr val="00B050"/>
                </a:solidFill>
                <a:cs typeface="Calibri"/>
              </a:rPr>
              <a:t>forstås, de </a:t>
            </a:r>
            <a:r>
              <a:rPr lang="da-DK" sz="3200" b="1" dirty="0">
                <a:solidFill>
                  <a:srgbClr val="00B050"/>
                </a:solidFill>
                <a:cs typeface="Calibri"/>
              </a:rPr>
              <a:t>forhold</a:t>
            </a:r>
            <a:r>
              <a:rPr lang="da-DK" sz="3200" dirty="0">
                <a:solidFill>
                  <a:srgbClr val="00B050"/>
                </a:solidFill>
                <a:cs typeface="Calibri"/>
              </a:rPr>
              <a:t>, der sætter en</a:t>
            </a:r>
            <a:r>
              <a:rPr lang="da-DK" sz="3200" dirty="0">
                <a:solidFill>
                  <a:srgbClr val="00B050"/>
                </a:solidFill>
                <a:latin typeface="Times New Roman"/>
                <a:cs typeface="Calibri"/>
              </a:rPr>
              <a:t> </a:t>
            </a:r>
            <a:r>
              <a:rPr lang="da-DK" sz="3200" b="1" dirty="0">
                <a:solidFill>
                  <a:srgbClr val="00B050"/>
                </a:solidFill>
                <a:cs typeface="Calibri"/>
              </a:rPr>
              <a:t>serviceudbyder</a:t>
            </a:r>
            <a:r>
              <a:rPr lang="da-DK" sz="3200" dirty="0">
                <a:solidFill>
                  <a:srgbClr val="00B050"/>
                </a:solidFill>
                <a:cs typeface="Calibri"/>
              </a:rPr>
              <a:t> i stand til at levere </a:t>
            </a:r>
            <a:r>
              <a:rPr lang="da-DK" sz="3200" b="1" dirty="0">
                <a:solidFill>
                  <a:srgbClr val="00B050"/>
                </a:solidFill>
                <a:cs typeface="Calibri"/>
              </a:rPr>
              <a:t>services (ydelser).</a:t>
            </a:r>
          </a:p>
          <a:p>
            <a:pPr>
              <a:lnSpc>
                <a:spcPts val="3500"/>
              </a:lnSpc>
              <a:tabLst>
                <a:tab pos="342900" algn="l"/>
              </a:tabLst>
            </a:pPr>
            <a:endParaRPr lang="en-CA" dirty="0">
              <a:solidFill>
                <a:srgbClr val="000000"/>
              </a:solidFill>
              <a:cs typeface="Calibri"/>
            </a:endParaRPr>
          </a:p>
        </p:txBody>
      </p:sp>
      <p:sp>
        <p:nvSpPr>
          <p:cNvPr id="6" name="Kombinationstegning 5"/>
          <p:cNvSpPr/>
          <p:nvPr/>
        </p:nvSpPr>
        <p:spPr>
          <a:xfrm>
            <a:off x="452582" y="3080831"/>
            <a:ext cx="4562763" cy="2599797"/>
          </a:xfrm>
          <a:custGeom>
            <a:avLst/>
            <a:gdLst>
              <a:gd name="connsiteX0" fmla="*/ 0 w 4332995"/>
              <a:gd name="connsiteY0" fmla="*/ 0 h 2599797"/>
              <a:gd name="connsiteX1" fmla="*/ 4332995 w 4332995"/>
              <a:gd name="connsiteY1" fmla="*/ 0 h 2599797"/>
              <a:gd name="connsiteX2" fmla="*/ 4332995 w 4332995"/>
              <a:gd name="connsiteY2" fmla="*/ 2599797 h 2599797"/>
              <a:gd name="connsiteX3" fmla="*/ 0 w 4332995"/>
              <a:gd name="connsiteY3" fmla="*/ 2599797 h 2599797"/>
              <a:gd name="connsiteX4" fmla="*/ 0 w 4332995"/>
              <a:gd name="connsiteY4" fmla="*/ 0 h 2599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2995" h="2599797">
                <a:moveTo>
                  <a:pt x="0" y="0"/>
                </a:moveTo>
                <a:lnTo>
                  <a:pt x="4332995" y="0"/>
                </a:lnTo>
                <a:lnTo>
                  <a:pt x="4332995" y="2599797"/>
                </a:lnTo>
                <a:lnTo>
                  <a:pt x="0" y="259979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CA" sz="2800" kern="1200" dirty="0">
                <a:solidFill>
                  <a:srgbClr val="FFFFFF"/>
                </a:solidFill>
                <a:latin typeface="Calibri"/>
                <a:cs typeface="Calibri"/>
              </a:rPr>
              <a:t>Service</a:t>
            </a:r>
            <a:endParaRPr lang="da-DK" sz="2800" kern="1200" dirty="0"/>
          </a:p>
          <a:p>
            <a:pPr marL="228600" lvl="1" indent="-228600" algn="l" defTabSz="977900">
              <a:lnSpc>
                <a:spcPct val="90000"/>
              </a:lnSpc>
              <a:spcBef>
                <a:spcPct val="0"/>
              </a:spcBef>
              <a:spcAft>
                <a:spcPct val="15000"/>
              </a:spcAft>
              <a:buChar char="••"/>
            </a:pPr>
            <a:r>
              <a:rPr lang="da-DK" sz="2200" kern="1200" dirty="0">
                <a:solidFill>
                  <a:srgbClr val="FFFFFF"/>
                </a:solidFill>
                <a:latin typeface="Calibri"/>
                <a:cs typeface="Calibri"/>
              </a:rPr>
              <a:t>Er et middel til at tilføre en kunde værdi (i form af service), ved at bibringe (give) kunden det ønskede resultater, uden at kunden skal påtage sig de specifikke omkostninger og risici.</a:t>
            </a:r>
            <a:endParaRPr lang="da-DK" sz="2200" kern="1200" dirty="0"/>
          </a:p>
        </p:txBody>
      </p:sp>
      <p:sp>
        <p:nvSpPr>
          <p:cNvPr id="7" name="Kombinationstegning 6"/>
          <p:cNvSpPr/>
          <p:nvPr/>
        </p:nvSpPr>
        <p:spPr>
          <a:xfrm>
            <a:off x="5394368" y="3058244"/>
            <a:ext cx="4543959" cy="2599797"/>
          </a:xfrm>
          <a:custGeom>
            <a:avLst/>
            <a:gdLst>
              <a:gd name="connsiteX0" fmla="*/ 0 w 4332995"/>
              <a:gd name="connsiteY0" fmla="*/ 0 h 2599797"/>
              <a:gd name="connsiteX1" fmla="*/ 4332995 w 4332995"/>
              <a:gd name="connsiteY1" fmla="*/ 0 h 2599797"/>
              <a:gd name="connsiteX2" fmla="*/ 4332995 w 4332995"/>
              <a:gd name="connsiteY2" fmla="*/ 2599797 h 2599797"/>
              <a:gd name="connsiteX3" fmla="*/ 0 w 4332995"/>
              <a:gd name="connsiteY3" fmla="*/ 2599797 h 2599797"/>
              <a:gd name="connsiteX4" fmla="*/ 0 w 4332995"/>
              <a:gd name="connsiteY4" fmla="*/ 0 h 2599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2995" h="2599797">
                <a:moveTo>
                  <a:pt x="0" y="0"/>
                </a:moveTo>
                <a:lnTo>
                  <a:pt x="4332995" y="0"/>
                </a:lnTo>
                <a:lnTo>
                  <a:pt x="4332995" y="2599797"/>
                </a:lnTo>
                <a:lnTo>
                  <a:pt x="0" y="259979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CA" sz="2800" kern="1200" dirty="0">
                <a:solidFill>
                  <a:srgbClr val="FFFFFF"/>
                </a:solidFill>
                <a:latin typeface="Calibri"/>
                <a:cs typeface="Calibri"/>
              </a:rPr>
              <a:t>Service Management</a:t>
            </a:r>
            <a:endParaRPr lang="en-CA" sz="2800" kern="1200" dirty="0">
              <a:solidFill>
                <a:srgbClr val="000000"/>
              </a:solidFill>
            </a:endParaRPr>
          </a:p>
          <a:p>
            <a:pPr marL="228600" lvl="1" indent="-228600" algn="l" defTabSz="977900">
              <a:lnSpc>
                <a:spcPct val="90000"/>
              </a:lnSpc>
              <a:spcBef>
                <a:spcPct val="0"/>
              </a:spcBef>
              <a:spcAft>
                <a:spcPct val="15000"/>
              </a:spcAft>
              <a:buChar char="••"/>
            </a:pPr>
            <a:r>
              <a:rPr lang="da-DK" sz="2200" kern="1200" dirty="0">
                <a:solidFill>
                  <a:srgbClr val="FFFFFF"/>
                </a:solidFill>
                <a:latin typeface="Calibri"/>
                <a:cs typeface="Calibri"/>
              </a:rPr>
              <a:t>Er et sæt specialiserede organisatoriske</a:t>
            </a:r>
            <a:br>
              <a:rPr lang="da-DK" sz="2200" kern="1200" dirty="0">
                <a:solidFill>
                  <a:srgbClr val="000000"/>
                </a:solidFill>
                <a:latin typeface="Times New Roman"/>
              </a:rPr>
            </a:br>
            <a:r>
              <a:rPr lang="en-US" sz="2200" kern="1200" dirty="0">
                <a:solidFill>
                  <a:srgbClr val="FFFFFF"/>
                </a:solidFill>
                <a:latin typeface="Calibri"/>
                <a:cs typeface="Calibri"/>
              </a:rPr>
              <a:t>capabilities</a:t>
            </a:r>
            <a:r>
              <a:rPr lang="da-DK" sz="2200" kern="1200" dirty="0">
                <a:solidFill>
                  <a:srgbClr val="FFFFFF"/>
                </a:solidFill>
                <a:latin typeface="Calibri"/>
                <a:cs typeface="Calibri"/>
              </a:rPr>
              <a:t> (kapaciteter), som tilfører værdi til kunder i form af services.</a:t>
            </a:r>
            <a:endParaRPr lang="da-DK" sz="2200" kern="1200" dirty="0">
              <a:solidFill>
                <a:srgbClr val="000000"/>
              </a:solidFill>
            </a:endParaRPr>
          </a:p>
        </p:txBody>
      </p:sp>
    </p:spTree>
    <p:extLst>
      <p:ext uri="{BB962C8B-B14F-4D97-AF65-F5344CB8AC3E}">
        <p14:creationId xmlns:p14="http://schemas.microsoft.com/office/powerpoint/2010/main" val="68693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77887" y="1622898"/>
            <a:ext cx="9310255" cy="3880773"/>
          </a:xfrm>
        </p:spPr>
        <p:txBody>
          <a:bodyPr vert="horz" lIns="0" tIns="45720" rIns="0" bIns="45720" rtlCol="0" anchor="t">
            <a:noAutofit/>
          </a:bodyPr>
          <a:lstStyle/>
          <a:p>
            <a:pPr marL="0" indent="0">
              <a:buNone/>
            </a:pPr>
            <a:r>
              <a:rPr lang="da-DK" b="1" dirty="0">
                <a:solidFill>
                  <a:srgbClr val="00B050"/>
                </a:solidFill>
              </a:rPr>
              <a:t>En serviceudbyder</a:t>
            </a:r>
            <a:r>
              <a:rPr lang="da-DK" dirty="0">
                <a:solidFill>
                  <a:srgbClr val="00B050"/>
                </a:solidFill>
              </a:rPr>
              <a:t> har behov for (</a:t>
            </a:r>
            <a:r>
              <a:rPr lang="da-DK" b="1" dirty="0">
                <a:solidFill>
                  <a:srgbClr val="00B050"/>
                </a:solidFill>
              </a:rPr>
              <a:t>service-aktiver</a:t>
            </a:r>
            <a:r>
              <a:rPr lang="da-DK" dirty="0">
                <a:solidFill>
                  <a:srgbClr val="00B050"/>
                </a:solidFill>
              </a:rPr>
              <a:t> i form af) </a:t>
            </a:r>
            <a:r>
              <a:rPr lang="da-DK" b="1" dirty="0">
                <a:solidFill>
                  <a:srgbClr val="00B050"/>
                </a:solidFill>
              </a:rPr>
              <a:t>ressourcer</a:t>
            </a:r>
            <a:r>
              <a:rPr lang="da-DK" dirty="0">
                <a:solidFill>
                  <a:srgbClr val="00B050"/>
                </a:solidFill>
              </a:rPr>
              <a:t> og </a:t>
            </a:r>
            <a:r>
              <a:rPr lang="da-DK" b="1" dirty="0">
                <a:solidFill>
                  <a:srgbClr val="00B050"/>
                </a:solidFill>
              </a:rPr>
              <a:t>kapaciteter</a:t>
            </a:r>
            <a:r>
              <a:rPr lang="da-DK" dirty="0">
                <a:solidFill>
                  <a:srgbClr val="00B050"/>
                </a:solidFill>
              </a:rPr>
              <a:t>, for at skabe </a:t>
            </a:r>
            <a:r>
              <a:rPr lang="da-DK" b="1" dirty="0">
                <a:solidFill>
                  <a:srgbClr val="00B050"/>
                </a:solidFill>
              </a:rPr>
              <a:t>værdi</a:t>
            </a:r>
            <a:r>
              <a:rPr lang="da-DK" dirty="0">
                <a:solidFill>
                  <a:srgbClr val="00B050"/>
                </a:solidFill>
              </a:rPr>
              <a:t> (tilføre værdi til forbrugere/kunder) i form af </a:t>
            </a:r>
            <a:r>
              <a:rPr lang="da-DK" b="1" dirty="0">
                <a:solidFill>
                  <a:srgbClr val="00B050"/>
                </a:solidFill>
              </a:rPr>
              <a:t>services</a:t>
            </a:r>
            <a:r>
              <a:rPr lang="da-DK" dirty="0">
                <a:solidFill>
                  <a:srgbClr val="00B050"/>
                </a:solidFill>
              </a:rPr>
              <a:t> </a:t>
            </a:r>
          </a:p>
          <a:p>
            <a:r>
              <a:rPr lang="da-DK" dirty="0">
                <a:solidFill>
                  <a:srgbClr val="00B050"/>
                </a:solidFill>
                <a:cs typeface="Calibri"/>
              </a:rPr>
              <a:t>Ressourcer</a:t>
            </a:r>
          </a:p>
          <a:p>
            <a:pPr marL="783590" lvl="2"/>
            <a:r>
              <a:rPr lang="da-DK" sz="2800" dirty="0">
                <a:solidFill>
                  <a:srgbClr val="00B050"/>
                </a:solidFill>
                <a:cs typeface="Calibri"/>
              </a:rPr>
              <a:t>Indgår direkte i produktionen</a:t>
            </a:r>
          </a:p>
          <a:p>
            <a:pPr>
              <a:lnSpc>
                <a:spcPts val="2300"/>
              </a:lnSpc>
            </a:pPr>
            <a:r>
              <a:rPr lang="da-DK" dirty="0">
                <a:solidFill>
                  <a:srgbClr val="00B050"/>
                </a:solidFill>
                <a:cs typeface="Calibri"/>
              </a:rPr>
              <a:t>Kapaciteter </a:t>
            </a:r>
          </a:p>
          <a:p>
            <a:pPr lvl="1">
              <a:lnSpc>
                <a:spcPts val="2300"/>
              </a:lnSpc>
            </a:pPr>
            <a:r>
              <a:rPr lang="da-DK" sz="2800" dirty="0">
                <a:solidFill>
                  <a:srgbClr val="00B050"/>
                </a:solidFill>
                <a:cs typeface="Calibri"/>
              </a:rPr>
              <a:t>Omdanner </a:t>
            </a:r>
            <a:r>
              <a:rPr lang="da-DK" sz="2800" b="1" dirty="0">
                <a:solidFill>
                  <a:srgbClr val="00B050"/>
                </a:solidFill>
                <a:cs typeface="Calibri"/>
              </a:rPr>
              <a:t>ressourcer</a:t>
            </a:r>
            <a:r>
              <a:rPr lang="da-DK" sz="2800" dirty="0">
                <a:solidFill>
                  <a:srgbClr val="00B050"/>
                </a:solidFill>
                <a:cs typeface="Calibri"/>
              </a:rPr>
              <a:t> til værdifulde</a:t>
            </a:r>
            <a:r>
              <a:rPr lang="en-CA" sz="2800" dirty="0">
                <a:solidFill>
                  <a:srgbClr val="00B050"/>
                </a:solidFill>
                <a:cs typeface="Calibri"/>
              </a:rPr>
              <a:t> </a:t>
            </a:r>
            <a:r>
              <a:rPr lang="en-CA" sz="2800" b="1" dirty="0">
                <a:solidFill>
                  <a:srgbClr val="00B050"/>
                </a:solidFill>
                <a:cs typeface="Calibri"/>
              </a:rPr>
              <a:t>services</a:t>
            </a:r>
          </a:p>
          <a:p>
            <a:pPr marL="0" indent="0">
              <a:lnSpc>
                <a:spcPts val="2300"/>
              </a:lnSpc>
              <a:buNone/>
            </a:pPr>
            <a:r>
              <a:rPr lang="da-DK" dirty="0">
                <a:solidFill>
                  <a:srgbClr val="00B050"/>
                </a:solidFill>
              </a:rPr>
              <a:t>En væsentlig forskel på </a:t>
            </a:r>
            <a:r>
              <a:rPr lang="da-DK" b="1" dirty="0">
                <a:solidFill>
                  <a:srgbClr val="00B050"/>
                </a:solidFill>
              </a:rPr>
              <a:t>ressourcer</a:t>
            </a:r>
            <a:r>
              <a:rPr lang="da-DK" dirty="0">
                <a:solidFill>
                  <a:srgbClr val="00B050"/>
                </a:solidFill>
              </a:rPr>
              <a:t> og </a:t>
            </a:r>
            <a:r>
              <a:rPr lang="da-DK" b="1" dirty="0">
                <a:solidFill>
                  <a:srgbClr val="00B050"/>
                </a:solidFill>
              </a:rPr>
              <a:t>kapaciteter</a:t>
            </a:r>
            <a:r>
              <a:rPr lang="da-DK" dirty="0">
                <a:solidFill>
                  <a:srgbClr val="00B050"/>
                </a:solidFill>
              </a:rPr>
              <a:t> er, at </a:t>
            </a:r>
            <a:r>
              <a:rPr lang="da-DK" b="1" dirty="0">
                <a:solidFill>
                  <a:srgbClr val="00B050"/>
                </a:solidFill>
              </a:rPr>
              <a:t>kapaciteter</a:t>
            </a:r>
            <a:r>
              <a:rPr lang="da-DK" dirty="0">
                <a:solidFill>
                  <a:srgbClr val="00B050"/>
                </a:solidFill>
              </a:rPr>
              <a:t> </a:t>
            </a:r>
            <a:r>
              <a:rPr lang="da-DK" dirty="0">
                <a:solidFill>
                  <a:srgbClr val="00B050"/>
                </a:solidFill>
                <a:cs typeface="Calibri"/>
              </a:rPr>
              <a:t>Kræver typisk væsentlig længere tid at fremskaffe end ressourcer.</a:t>
            </a:r>
            <a:endParaRPr dirty="0">
              <a:solidFill>
                <a:srgbClr val="00B050"/>
              </a:solidFill>
            </a:endParaRPr>
          </a:p>
          <a:p>
            <a:pPr>
              <a:lnSpc>
                <a:spcPts val="2300"/>
              </a:lnSpc>
            </a:pPr>
            <a:endParaRPr lang="da-DK" dirty="0">
              <a:solidFill>
                <a:srgbClr val="000000"/>
              </a:solidFill>
              <a:cs typeface="Calibri"/>
            </a:endParaRPr>
          </a:p>
          <a:p>
            <a:pPr>
              <a:lnSpc>
                <a:spcPts val="2300"/>
              </a:lnSpc>
            </a:pPr>
            <a:endParaRPr lang="en-CA" dirty="0">
              <a:solidFill>
                <a:srgbClr val="000000"/>
              </a:solidFill>
              <a:cs typeface="Calibri"/>
            </a:endParaRPr>
          </a:p>
        </p:txBody>
      </p:sp>
      <p:sp>
        <p:nvSpPr>
          <p:cNvPr id="7" name="Titel 6">
            <a:extLst>
              <a:ext uri="{FF2B5EF4-FFF2-40B4-BE49-F238E27FC236}">
                <a16:creationId xmlns:a16="http://schemas.microsoft.com/office/drawing/2014/main" id="{290ED527-FE67-E1A9-2580-00400F2FFA91}"/>
              </a:ext>
            </a:extLst>
          </p:cNvPr>
          <p:cNvSpPr>
            <a:spLocks noGrp="1"/>
          </p:cNvSpPr>
          <p:nvPr>
            <p:ph type="title"/>
          </p:nvPr>
        </p:nvSpPr>
        <p:spPr>
          <a:xfrm>
            <a:off x="124438" y="302098"/>
            <a:ext cx="8596668" cy="1320800"/>
          </a:xfrm>
        </p:spPr>
        <p:txBody>
          <a:bodyPr/>
          <a:lstStyle/>
          <a:p>
            <a:r>
              <a:rPr lang="da-DK" dirty="0">
                <a:solidFill>
                  <a:schemeClr val="accent2"/>
                </a:solidFill>
              </a:rPr>
              <a:t>Ressourcer og Kapaciteter</a:t>
            </a:r>
          </a:p>
        </p:txBody>
      </p:sp>
    </p:spTree>
    <p:extLst>
      <p:ext uri="{BB962C8B-B14F-4D97-AF65-F5344CB8AC3E}">
        <p14:creationId xmlns:p14="http://schemas.microsoft.com/office/powerpoint/2010/main" val="34693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7334" y="184727"/>
            <a:ext cx="8596668" cy="868218"/>
          </a:xfrm>
        </p:spPr>
        <p:txBody>
          <a:bodyPr>
            <a:normAutofit/>
          </a:bodyPr>
          <a:lstStyle/>
          <a:p>
            <a:r>
              <a:rPr lang="da-DK" dirty="0">
                <a:solidFill>
                  <a:schemeClr val="accent2"/>
                </a:solidFill>
              </a:rPr>
              <a:t>Serviceværdi</a:t>
            </a:r>
          </a:p>
        </p:txBody>
      </p:sp>
      <p:sp>
        <p:nvSpPr>
          <p:cNvPr id="3" name="Pladsholder til indhold 2"/>
          <p:cNvSpPr>
            <a:spLocks noGrp="1"/>
          </p:cNvSpPr>
          <p:nvPr>
            <p:ph idx="1"/>
          </p:nvPr>
        </p:nvSpPr>
        <p:spPr>
          <a:xfrm>
            <a:off x="765311" y="1324946"/>
            <a:ext cx="8596668" cy="1646854"/>
          </a:xfrm>
        </p:spPr>
        <p:txBody>
          <a:bodyPr>
            <a:noAutofit/>
          </a:bodyPr>
          <a:lstStyle/>
          <a:p>
            <a:r>
              <a:rPr lang="da-DK" sz="2000" dirty="0">
                <a:solidFill>
                  <a:srgbClr val="00B050"/>
                </a:solidFill>
              </a:rPr>
              <a:t>Kunder værdsætter en service, når de kan se </a:t>
            </a:r>
            <a:r>
              <a:rPr lang="da-DK" sz="2000" dirty="0">
                <a:solidFill>
                  <a:schemeClr val="accent2"/>
                </a:solidFill>
              </a:rPr>
              <a:t>en klar sammenhæng mellem servicen og den forretningsværdi,</a:t>
            </a:r>
            <a:r>
              <a:rPr lang="da-DK" sz="2000" dirty="0">
                <a:solidFill>
                  <a:srgbClr val="00B050"/>
                </a:solidFill>
              </a:rPr>
              <a:t> servicen tilfører. </a:t>
            </a:r>
          </a:p>
          <a:p>
            <a:endParaRPr lang="da-DK" sz="2000" dirty="0">
              <a:solidFill>
                <a:srgbClr val="00B050"/>
              </a:solidFill>
            </a:endParaRPr>
          </a:p>
          <a:p>
            <a:r>
              <a:rPr lang="da-DK" sz="2000" dirty="0">
                <a:solidFill>
                  <a:srgbClr val="00B050"/>
                </a:solidFill>
              </a:rPr>
              <a:t>Fra kundens synspunkt opstår værdien af en service i kombinationen af </a:t>
            </a:r>
            <a:r>
              <a:rPr lang="da-DK" sz="2000" dirty="0">
                <a:solidFill>
                  <a:schemeClr val="accent2"/>
                </a:solidFill>
              </a:rPr>
              <a:t>to elementer:</a:t>
            </a:r>
          </a:p>
        </p:txBody>
      </p:sp>
      <p:graphicFrame>
        <p:nvGraphicFramePr>
          <p:cNvPr id="4" name="Diagram 3"/>
          <p:cNvGraphicFramePr/>
          <p:nvPr/>
        </p:nvGraphicFramePr>
        <p:xfrm>
          <a:off x="1198375" y="2498590"/>
          <a:ext cx="8163604" cy="3822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0124" y="366202"/>
            <a:ext cx="8596668" cy="369455"/>
          </a:xfrm>
        </p:spPr>
        <p:txBody>
          <a:bodyPr>
            <a:noAutofit/>
          </a:bodyPr>
          <a:lstStyle/>
          <a:p>
            <a:r>
              <a:rPr lang="da-DK" dirty="0">
                <a:solidFill>
                  <a:schemeClr val="accent2"/>
                </a:solidFill>
              </a:rPr>
              <a:t>Best </a:t>
            </a:r>
            <a:r>
              <a:rPr lang="en-US" dirty="0">
                <a:solidFill>
                  <a:schemeClr val="accent2"/>
                </a:solidFill>
              </a:rPr>
              <a:t>Practice</a:t>
            </a:r>
            <a:r>
              <a:rPr lang="da-DK" dirty="0">
                <a:solidFill>
                  <a:schemeClr val="accent2"/>
                </a:solidFill>
              </a:rPr>
              <a:t> – ”God skik”</a:t>
            </a:r>
          </a:p>
        </p:txBody>
      </p:sp>
      <p:sp>
        <p:nvSpPr>
          <p:cNvPr id="7" name="Kombinationstegning 6"/>
          <p:cNvSpPr/>
          <p:nvPr/>
        </p:nvSpPr>
        <p:spPr>
          <a:xfrm>
            <a:off x="190123" y="993913"/>
            <a:ext cx="7482885" cy="5358743"/>
          </a:xfrm>
          <a:custGeom>
            <a:avLst/>
            <a:gdLst>
              <a:gd name="connsiteX0" fmla="*/ 0 w 4788544"/>
              <a:gd name="connsiteY0" fmla="*/ 0 h 2873126"/>
              <a:gd name="connsiteX1" fmla="*/ 4788544 w 4788544"/>
              <a:gd name="connsiteY1" fmla="*/ 0 h 2873126"/>
              <a:gd name="connsiteX2" fmla="*/ 4788544 w 4788544"/>
              <a:gd name="connsiteY2" fmla="*/ 2873126 h 2873126"/>
              <a:gd name="connsiteX3" fmla="*/ 0 w 4788544"/>
              <a:gd name="connsiteY3" fmla="*/ 2873126 h 2873126"/>
              <a:gd name="connsiteX4" fmla="*/ 0 w 4788544"/>
              <a:gd name="connsiteY4" fmla="*/ 0 h 2873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544" h="2873126">
                <a:moveTo>
                  <a:pt x="0" y="0"/>
                </a:moveTo>
                <a:lnTo>
                  <a:pt x="4788544" y="0"/>
                </a:lnTo>
                <a:lnTo>
                  <a:pt x="4788544" y="2873126"/>
                </a:lnTo>
                <a:lnTo>
                  <a:pt x="0" y="287312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5730" tIns="125730" rIns="125730" bIns="125730" numCol="1" spcCol="1270" anchor="ctr" anchorCtr="0">
            <a:noAutofit/>
          </a:bodyPr>
          <a:lstStyle/>
          <a:p>
            <a:endParaRPr lang="da-DK" sz="2400" b="1" dirty="0">
              <a:solidFill>
                <a:schemeClr val="bg2"/>
              </a:solidFill>
              <a:latin typeface="Helvetica Neue"/>
            </a:endParaRPr>
          </a:p>
          <a:p>
            <a:endParaRPr lang="da-DK" sz="2400" b="1" dirty="0">
              <a:solidFill>
                <a:schemeClr val="bg2"/>
              </a:solidFill>
              <a:latin typeface="Helvetica Neue"/>
            </a:endParaRPr>
          </a:p>
          <a:p>
            <a:r>
              <a:rPr lang="da-DK" sz="2400" b="1" dirty="0">
                <a:solidFill>
                  <a:schemeClr val="tx2">
                    <a:lumMod val="75000"/>
                  </a:schemeClr>
                </a:solidFill>
                <a:latin typeface="Helvetica Neue"/>
              </a:rPr>
              <a:t>ITIL Best </a:t>
            </a:r>
            <a:r>
              <a:rPr lang="en-US" sz="2400" b="1" dirty="0">
                <a:solidFill>
                  <a:schemeClr val="tx2">
                    <a:lumMod val="75000"/>
                  </a:schemeClr>
                </a:solidFill>
                <a:latin typeface="Helvetica Neue"/>
              </a:rPr>
              <a:t>Practice</a:t>
            </a:r>
            <a:r>
              <a:rPr lang="da-DK" sz="2400" b="1" dirty="0">
                <a:solidFill>
                  <a:schemeClr val="tx2">
                    <a:lumMod val="75000"/>
                  </a:schemeClr>
                </a:solidFill>
                <a:latin typeface="Helvetica Neue"/>
              </a:rPr>
              <a:t> er sammensat af 5 grundlæggende hovedområder:</a:t>
            </a:r>
          </a:p>
          <a:p>
            <a:pPr>
              <a:buFont typeface="Arial" panose="020B0604020202020204" pitchFamily="34" charset="0"/>
              <a:buChar char="•"/>
            </a:pPr>
            <a:r>
              <a:rPr lang="da-DK" sz="2400" b="1" dirty="0">
                <a:solidFill>
                  <a:schemeClr val="tx2">
                    <a:lumMod val="75000"/>
                  </a:schemeClr>
                </a:solidFill>
                <a:latin typeface="Helvetica Neue"/>
              </a:rPr>
              <a:t>Service </a:t>
            </a:r>
            <a:r>
              <a:rPr lang="en-US" sz="2400" b="1" dirty="0">
                <a:solidFill>
                  <a:schemeClr val="tx2">
                    <a:lumMod val="75000"/>
                  </a:schemeClr>
                </a:solidFill>
                <a:latin typeface="Helvetica Neue"/>
              </a:rPr>
              <a:t>Strategy</a:t>
            </a:r>
          </a:p>
          <a:p>
            <a:pPr>
              <a:buFont typeface="Arial" panose="020B0604020202020204" pitchFamily="34" charset="0"/>
              <a:buChar char="•"/>
            </a:pPr>
            <a:r>
              <a:rPr lang="da-DK" sz="2400" b="1" dirty="0">
                <a:solidFill>
                  <a:schemeClr val="tx2">
                    <a:lumMod val="75000"/>
                  </a:schemeClr>
                </a:solidFill>
                <a:latin typeface="Helvetica Neue"/>
              </a:rPr>
              <a:t>Service Design</a:t>
            </a:r>
          </a:p>
          <a:p>
            <a:pPr>
              <a:buFont typeface="Arial" panose="020B0604020202020204" pitchFamily="34" charset="0"/>
              <a:buChar char="•"/>
            </a:pPr>
            <a:r>
              <a:rPr lang="da-DK" sz="2400" b="1" dirty="0">
                <a:solidFill>
                  <a:schemeClr val="tx2">
                    <a:lumMod val="75000"/>
                  </a:schemeClr>
                </a:solidFill>
                <a:latin typeface="Helvetica Neue"/>
              </a:rPr>
              <a:t>Service Transition</a:t>
            </a:r>
          </a:p>
          <a:p>
            <a:pPr>
              <a:buFont typeface="Arial" panose="020B0604020202020204" pitchFamily="34" charset="0"/>
              <a:buChar char="•"/>
            </a:pPr>
            <a:r>
              <a:rPr lang="da-DK" sz="2400" b="1" dirty="0">
                <a:solidFill>
                  <a:schemeClr val="tx2">
                    <a:lumMod val="75000"/>
                  </a:schemeClr>
                </a:solidFill>
                <a:latin typeface="Helvetica Neue"/>
              </a:rPr>
              <a:t>Service Operation</a:t>
            </a:r>
          </a:p>
          <a:p>
            <a:pPr>
              <a:buFont typeface="Arial" panose="020B0604020202020204" pitchFamily="34" charset="0"/>
              <a:buChar char="•"/>
            </a:pPr>
            <a:r>
              <a:rPr lang="en-US" sz="2400" b="1" dirty="0">
                <a:solidFill>
                  <a:schemeClr val="tx2">
                    <a:lumMod val="75000"/>
                  </a:schemeClr>
                </a:solidFill>
                <a:latin typeface="Helvetica Neue"/>
              </a:rPr>
              <a:t>Continual</a:t>
            </a:r>
            <a:r>
              <a:rPr lang="da-DK" sz="2400" b="1" dirty="0">
                <a:solidFill>
                  <a:schemeClr val="tx2">
                    <a:lumMod val="75000"/>
                  </a:schemeClr>
                </a:solidFill>
                <a:latin typeface="Helvetica Neue"/>
              </a:rPr>
              <a:t> Service </a:t>
            </a:r>
            <a:r>
              <a:rPr lang="en-US" sz="2400" b="1" dirty="0">
                <a:solidFill>
                  <a:schemeClr val="tx2">
                    <a:lumMod val="75000"/>
                  </a:schemeClr>
                </a:solidFill>
                <a:latin typeface="Helvetica Neue"/>
              </a:rPr>
              <a:t>Improvement</a:t>
            </a:r>
          </a:p>
          <a:p>
            <a:pPr>
              <a:buFont typeface="Arial" panose="020B0604020202020204" pitchFamily="34" charset="0"/>
              <a:buChar char="•"/>
            </a:pPr>
            <a:endParaRPr lang="en-US" sz="2400" b="1" dirty="0">
              <a:solidFill>
                <a:schemeClr val="bg2"/>
              </a:solidFill>
              <a:latin typeface="Helvetica Neue"/>
            </a:endParaRPr>
          </a:p>
          <a:p>
            <a:r>
              <a:rPr lang="en-US" sz="2400" b="1" dirty="0"/>
              <a:t>ITIL</a:t>
            </a:r>
            <a:r>
              <a:rPr lang="en-US" sz="2400" dirty="0"/>
              <a:t> (Information Technology Infrastructure Library) </a:t>
            </a:r>
            <a:r>
              <a:rPr lang="da-DK" sz="2400" dirty="0"/>
              <a:t>er</a:t>
            </a:r>
            <a:r>
              <a:rPr lang="en-US" sz="2400" dirty="0"/>
              <a:t> best practices for </a:t>
            </a:r>
            <a:r>
              <a:rPr lang="en-US" sz="2400" b="1" dirty="0"/>
              <a:t>IT Service Management</a:t>
            </a:r>
          </a:p>
          <a:p>
            <a:r>
              <a:rPr lang="da-DK" sz="2400" b="1" dirty="0"/>
              <a:t>ITIL</a:t>
            </a:r>
            <a:r>
              <a:rPr lang="da-DK" sz="2400" dirty="0"/>
              <a:t> beskriver processer, procedure, opgaver og tjeklister, som ikke er organisationsspecifikke. </a:t>
            </a:r>
          </a:p>
          <a:p>
            <a:r>
              <a:rPr lang="da-DK" sz="2400" dirty="0"/>
              <a:t>ITIL kan anvendes af enhver organisation og giver muligheden for at planlægge, implementere og måle.</a:t>
            </a:r>
            <a:endParaRPr lang="en-US" sz="2400" dirty="0"/>
          </a:p>
          <a:p>
            <a:pPr>
              <a:buFont typeface="Arial" panose="020B0604020202020204" pitchFamily="34" charset="0"/>
              <a:buChar char="•"/>
            </a:pPr>
            <a:endParaRPr lang="en-US" sz="2400" b="1" dirty="0">
              <a:solidFill>
                <a:schemeClr val="bg2"/>
              </a:solidFill>
              <a:latin typeface="Helvetica Neue"/>
            </a:endParaRPr>
          </a:p>
          <a:p>
            <a:pPr>
              <a:buFont typeface="Arial" panose="020B0604020202020204" pitchFamily="34" charset="0"/>
              <a:buChar char="•"/>
            </a:pPr>
            <a:endParaRPr lang="en-US" sz="2400" b="1" dirty="0">
              <a:solidFill>
                <a:schemeClr val="bg2"/>
              </a:solidFill>
              <a:latin typeface="Helvetica Neue"/>
            </a:endParaRPr>
          </a:p>
        </p:txBody>
      </p:sp>
      <p:pic>
        <p:nvPicPr>
          <p:cNvPr id="8" name="Billede 7">
            <a:hlinkClick r:id="rId2" action="ppaction://hlinksldjump"/>
            <a:extLst>
              <a:ext uri="{FF2B5EF4-FFF2-40B4-BE49-F238E27FC236}">
                <a16:creationId xmlns:a16="http://schemas.microsoft.com/office/drawing/2014/main" id="{2FF8B8A6-4CCF-4C1E-BBB0-541634AA1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953" y="3823161"/>
            <a:ext cx="2821925" cy="2529495"/>
          </a:xfrm>
          <a:prstGeom prst="rect">
            <a:avLst/>
          </a:prstGeom>
        </p:spPr>
      </p:pic>
    </p:spTree>
    <p:extLst>
      <p:ext uri="{BB962C8B-B14F-4D97-AF65-F5344CB8AC3E}">
        <p14:creationId xmlns:p14="http://schemas.microsoft.com/office/powerpoint/2010/main" val="382212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lede 7">
            <a:extLst>
              <a:ext uri="{FF2B5EF4-FFF2-40B4-BE49-F238E27FC236}">
                <a16:creationId xmlns:a16="http://schemas.microsoft.com/office/drawing/2014/main" id="{2FF8B8A6-4CCF-4C1E-BBB0-541634AA1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677" y="1230383"/>
            <a:ext cx="5738327" cy="5143677"/>
          </a:xfrm>
          <a:prstGeom prst="rect">
            <a:avLst/>
          </a:prstGeom>
        </p:spPr>
      </p:pic>
      <p:sp>
        <p:nvSpPr>
          <p:cNvPr id="9" name="Titel 1">
            <a:extLst>
              <a:ext uri="{FF2B5EF4-FFF2-40B4-BE49-F238E27FC236}">
                <a16:creationId xmlns:a16="http://schemas.microsoft.com/office/drawing/2014/main" id="{677F8999-96F5-526E-AD51-233FB9D76150}"/>
              </a:ext>
            </a:extLst>
          </p:cNvPr>
          <p:cNvSpPr>
            <a:spLocks noGrp="1"/>
          </p:cNvSpPr>
          <p:nvPr>
            <p:ph type="title"/>
          </p:nvPr>
        </p:nvSpPr>
        <p:spPr>
          <a:xfrm>
            <a:off x="470042" y="282434"/>
            <a:ext cx="8596668" cy="369455"/>
          </a:xfrm>
        </p:spPr>
        <p:txBody>
          <a:bodyPr>
            <a:noAutofit/>
          </a:bodyPr>
          <a:lstStyle/>
          <a:p>
            <a:r>
              <a:rPr lang="da-DK" sz="4800" dirty="0">
                <a:solidFill>
                  <a:schemeClr val="accent2"/>
                </a:solidFill>
              </a:rPr>
              <a:t>ITIL Modellen</a:t>
            </a:r>
          </a:p>
        </p:txBody>
      </p:sp>
    </p:spTree>
    <p:extLst>
      <p:ext uri="{BB962C8B-B14F-4D97-AF65-F5344CB8AC3E}">
        <p14:creationId xmlns:p14="http://schemas.microsoft.com/office/powerpoint/2010/main" val="235107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677F8999-96F5-526E-AD51-233FB9D76150}"/>
              </a:ext>
            </a:extLst>
          </p:cNvPr>
          <p:cNvSpPr>
            <a:spLocks noGrp="1"/>
          </p:cNvSpPr>
          <p:nvPr>
            <p:ph type="title"/>
          </p:nvPr>
        </p:nvSpPr>
        <p:spPr>
          <a:xfrm>
            <a:off x="583332" y="543483"/>
            <a:ext cx="8596668" cy="369455"/>
          </a:xfrm>
        </p:spPr>
        <p:txBody>
          <a:bodyPr>
            <a:noAutofit/>
          </a:bodyPr>
          <a:lstStyle/>
          <a:p>
            <a:r>
              <a:rPr lang="da-DK" sz="4800" dirty="0">
                <a:solidFill>
                  <a:schemeClr val="accent2"/>
                </a:solidFill>
              </a:rPr>
              <a:t>ITIL VS ITSM - MODELLEN</a:t>
            </a:r>
          </a:p>
        </p:txBody>
      </p:sp>
      <p:pic>
        <p:nvPicPr>
          <p:cNvPr id="3" name="Billede 2">
            <a:extLst>
              <a:ext uri="{FF2B5EF4-FFF2-40B4-BE49-F238E27FC236}">
                <a16:creationId xmlns:a16="http://schemas.microsoft.com/office/drawing/2014/main" id="{253AE5A5-0549-AC19-AD4F-6D4669EF9B57}"/>
              </a:ext>
            </a:extLst>
          </p:cNvPr>
          <p:cNvPicPr>
            <a:picLocks noChangeAspect="1"/>
          </p:cNvPicPr>
          <p:nvPr/>
        </p:nvPicPr>
        <p:blipFill>
          <a:blip r:embed="rId2"/>
          <a:stretch>
            <a:fillRect/>
          </a:stretch>
        </p:blipFill>
        <p:spPr>
          <a:xfrm>
            <a:off x="190124" y="1405811"/>
            <a:ext cx="9383084" cy="4491137"/>
          </a:xfrm>
          <a:prstGeom prst="rect">
            <a:avLst/>
          </a:prstGeom>
          <a:ln>
            <a:noFill/>
          </a:ln>
          <a:effectLst>
            <a:softEdge rad="112500"/>
          </a:effectLst>
        </p:spPr>
      </p:pic>
    </p:spTree>
    <p:extLst>
      <p:ext uri="{BB962C8B-B14F-4D97-AF65-F5344CB8AC3E}">
        <p14:creationId xmlns:p14="http://schemas.microsoft.com/office/powerpoint/2010/main" val="3144492389"/>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1969</Words>
  <Application>Microsoft Office PowerPoint</Application>
  <PresentationFormat>Widescreen</PresentationFormat>
  <Paragraphs>147</Paragraphs>
  <Slides>18</Slides>
  <Notes>0</Notes>
  <HiddenSlides>1</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18</vt:i4>
      </vt:variant>
    </vt:vector>
  </HeadingPairs>
  <TitlesOfParts>
    <vt:vector size="25" baseType="lpstr">
      <vt:lpstr>Arial</vt:lpstr>
      <vt:lpstr>Calibri</vt:lpstr>
      <vt:lpstr>Calibri Light</vt:lpstr>
      <vt:lpstr>Helvetica Neue</vt:lpstr>
      <vt:lpstr>Times New Roman</vt:lpstr>
      <vt:lpstr>Wingdings 3</vt:lpstr>
      <vt:lpstr>Office-tema</vt:lpstr>
      <vt:lpstr>Dag 2 - RECAP fra Dag 1 </vt:lpstr>
      <vt:lpstr>Hvad er IT Service management (ITSM) </vt:lpstr>
      <vt:lpstr>Service - Kendetegn</vt:lpstr>
      <vt:lpstr>Service Management</vt:lpstr>
      <vt:lpstr>Ressourcer og Kapaciteter</vt:lpstr>
      <vt:lpstr>Serviceværdi</vt:lpstr>
      <vt:lpstr>Best Practice – ”God skik”</vt:lpstr>
      <vt:lpstr>ITIL Modellen</vt:lpstr>
      <vt:lpstr>ITIL VS ITSM - MODELLEN</vt:lpstr>
      <vt:lpstr>Information Technology Infrastructure Library (ITIL)</vt:lpstr>
      <vt:lpstr>Information Technology Infrastructure Library (ITIL)</vt:lpstr>
      <vt:lpstr>Information Technology Infrastructure Library (ITIL)</vt:lpstr>
      <vt:lpstr>  Service Strategy  </vt:lpstr>
      <vt:lpstr>  Service Design  </vt:lpstr>
      <vt:lpstr> Service Transition </vt:lpstr>
      <vt:lpstr>Service Operation  Service Operation  </vt:lpstr>
      <vt:lpstr>Service Operation –Cont.    </vt:lpstr>
      <vt:lpstr> Continual Service Improvement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Dag 2 - RECAP fra Dag 1 </dc:title>
  <dc:creator>Tom Stevns (TOM.ZBC - Faglærer - RIAH - ZBC)</dc:creator>
  <cp:lastModifiedBy>Tom Stevns (TOM.ZBC - Faglærer - RIAH - ZBC)</cp:lastModifiedBy>
  <cp:revision>10</cp:revision>
  <dcterms:created xsi:type="dcterms:W3CDTF">2023-11-06T19:11:09Z</dcterms:created>
  <dcterms:modified xsi:type="dcterms:W3CDTF">2023-11-07T08:26:08Z</dcterms:modified>
</cp:coreProperties>
</file>