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96" r:id="rId2"/>
    <p:sldId id="297" r:id="rId3"/>
    <p:sldId id="298" r:id="rId4"/>
    <p:sldId id="304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M. Ali (KMAL - Faglærer - RIAH - ZBC)" initials="KMA(-F-R-Z" lastIdx="0" clrIdx="0">
    <p:extLst>
      <p:ext uri="{19B8F6BF-5375-455C-9EA6-DF929625EA0E}">
        <p15:presenceInfo xmlns:p15="http://schemas.microsoft.com/office/powerpoint/2012/main" userId="S-1-5-21-45353016-3114324395-3989185899-5176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0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7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38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4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95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5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883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24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520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153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1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1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5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0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00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174DB-4248-4593-B3B5-6B329CF5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1391611"/>
          </a:xfrm>
        </p:spPr>
        <p:txBody>
          <a:bodyPr/>
          <a:lstStyle/>
          <a:p>
            <a:pPr algn="ctr"/>
            <a:r>
              <a:rPr lang="da-DK" sz="4000" dirty="0"/>
              <a:t>ITIL Service Operation </a:t>
            </a:r>
            <a:r>
              <a:rPr lang="da-DK" sz="4000" dirty="0" err="1"/>
              <a:t>Function</a:t>
            </a:r>
            <a:br>
              <a:rPr lang="da-DK" sz="4000" dirty="0"/>
            </a:br>
            <a:r>
              <a:rPr lang="da-DK" sz="4000" dirty="0"/>
              <a:t>Service </a:t>
            </a:r>
            <a:r>
              <a:rPr lang="da-DK" sz="4000" dirty="0" err="1"/>
              <a:t>Desk</a:t>
            </a:r>
            <a:endParaRPr lang="da-DK" sz="4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046BFE-7734-46BD-857A-0B03B6143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Functions</a:t>
            </a:r>
            <a:r>
              <a:rPr lang="da-DK" sz="2000" dirty="0"/>
              <a:t> under SO (Service Operation)</a:t>
            </a:r>
          </a:p>
          <a:p>
            <a:pPr algn="ctr"/>
            <a:r>
              <a:rPr lang="da-DK" sz="2000" dirty="0"/>
              <a:t>Faglærer: Kasim M. Ali</a:t>
            </a:r>
          </a:p>
        </p:txBody>
      </p:sp>
    </p:spTree>
    <p:extLst>
      <p:ext uri="{BB962C8B-B14F-4D97-AF65-F5344CB8AC3E}">
        <p14:creationId xmlns:p14="http://schemas.microsoft.com/office/powerpoint/2010/main" val="22850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0291"/>
          </a:xfrm>
        </p:spPr>
        <p:txBody>
          <a:bodyPr>
            <a:normAutofit/>
          </a:bodyPr>
          <a:lstStyle/>
          <a:p>
            <a:r>
              <a:rPr lang="da-DK" sz="2500" b="1" dirty="0"/>
              <a:t>Service Operation </a:t>
            </a:r>
            <a:r>
              <a:rPr lang="en-US" sz="2500" b="1" dirty="0"/>
              <a:t>Functions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15862" y="756663"/>
            <a:ext cx="9519611" cy="5625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Desk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ITIL definition 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desk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single point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between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desk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key function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Operation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provides a single, central point of contact for all users of IT. 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desk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execute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management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fulfillment processes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 normal service to users as quickly as possible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Restoring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service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could involve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fixing a technical 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fulfilling a service request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answering a query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whatever is needed to enable users to return to their work.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desk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interface to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service operation processes and activities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4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480291"/>
          </a:xfrm>
        </p:spPr>
        <p:txBody>
          <a:bodyPr>
            <a:noAutofit/>
          </a:bodyPr>
          <a:lstStyle/>
          <a:p>
            <a:r>
              <a:rPr lang="da-DK" sz="2500" b="1" dirty="0"/>
              <a:t>Service Operation </a:t>
            </a:r>
            <a:r>
              <a:rPr lang="en-US" sz="2500" b="1" dirty="0"/>
              <a:t>Functions / Service Desk</a:t>
            </a:r>
            <a:endParaRPr lang="en-US" sz="2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77333" y="1015280"/>
            <a:ext cx="10424775" cy="562566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service desk’s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responsibilities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Logging, categorizing, and prioritizing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calls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first-line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diagnosis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Resolving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requests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first contacted or whenever possible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Escalating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incidents and service requests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resolved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within agreed-on time limits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Closing resolved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other calls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Communicating with users to keep them informed of 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impending changes, agreed-on outages, and other such notifications.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9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47781"/>
            <a:ext cx="8596668" cy="461819"/>
          </a:xfrm>
        </p:spPr>
        <p:txBody>
          <a:bodyPr>
            <a:noAutofit/>
          </a:bodyPr>
          <a:lstStyle/>
          <a:p>
            <a:r>
              <a:rPr lang="en-US" sz="2500" b="1" dirty="0"/>
              <a:t>Service request management fulfillment process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77334" y="904443"/>
            <a:ext cx="4282593" cy="5681084"/>
          </a:xfrm>
        </p:spPr>
        <p:txBody>
          <a:bodyPr>
            <a:normAutofit/>
          </a:bodyPr>
          <a:lstStyle/>
          <a:p>
            <a:r>
              <a:rPr lang="en-US" sz="2000" b="1" dirty="0"/>
              <a:t>The service request fulfillment process, in brief:</a:t>
            </a:r>
          </a:p>
          <a:p>
            <a:endParaRPr lang="en-US" sz="1600" dirty="0"/>
          </a:p>
          <a:p>
            <a:r>
              <a:rPr lang="en-US" sz="1600" dirty="0"/>
              <a:t>A customer requests help from your service catalog or via email.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service desk </a:t>
            </a:r>
            <a:r>
              <a:rPr lang="en-US" sz="1600" dirty="0"/>
              <a:t>team assesses the request alongside pre-defined approval and qualification processes. If needed, they send the request for financial or business approval.</a:t>
            </a:r>
          </a:p>
          <a:p>
            <a:r>
              <a:rPr lang="en-US" sz="1600" dirty="0"/>
              <a:t>A </a:t>
            </a:r>
            <a:r>
              <a:rPr lang="en-US" sz="1600" b="1" dirty="0"/>
              <a:t>service desk </a:t>
            </a:r>
            <a:r>
              <a:rPr lang="en-US" sz="1600" dirty="0"/>
              <a:t>agent works to fulfill the service request, or forwards the request to someone who can.</a:t>
            </a:r>
          </a:p>
          <a:p>
            <a:r>
              <a:rPr lang="en-US" sz="1600" dirty="0"/>
              <a:t>After resolving the request, the </a:t>
            </a:r>
            <a:r>
              <a:rPr lang="en-US" sz="1600" b="1" dirty="0"/>
              <a:t>service desk</a:t>
            </a:r>
            <a:r>
              <a:rPr lang="en-US" sz="1600" dirty="0"/>
              <a:t> closes the ticket. The agent consults the customer to make sure they are satisfied.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904443"/>
            <a:ext cx="6044632" cy="57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207" y="73891"/>
            <a:ext cx="8596668" cy="341745"/>
          </a:xfrm>
        </p:spPr>
        <p:txBody>
          <a:bodyPr>
            <a:normAutofit fontScale="90000"/>
          </a:bodyPr>
          <a:lstStyle/>
          <a:p>
            <a:r>
              <a:rPr lang="en-US" sz="2300" b="1" dirty="0"/>
              <a:t>Service Operation Functions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0909" y="590408"/>
            <a:ext cx="11887200" cy="6198319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1) </a:t>
            </a:r>
            <a:r>
              <a:rPr lang="en-US" b="1" dirty="0"/>
              <a:t>Service Desk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I</a:t>
            </a:r>
            <a:r>
              <a:rPr lang="en-US" dirty="0"/>
              <a:t>s the </a:t>
            </a:r>
            <a:r>
              <a:rPr lang="en-US" b="1" dirty="0"/>
              <a:t>first</a:t>
            </a:r>
            <a:r>
              <a:rPr lang="en-US" dirty="0"/>
              <a:t> and single </a:t>
            </a:r>
            <a:r>
              <a:rPr lang="en-US" b="1" dirty="0"/>
              <a:t>point of contact</a:t>
            </a:r>
            <a:r>
              <a:rPr lang="en-US" dirty="0"/>
              <a:t> (</a:t>
            </a:r>
            <a:r>
              <a:rPr lang="da-DK" b="1" dirty="0"/>
              <a:t>er</a:t>
            </a:r>
            <a:r>
              <a:rPr lang="en-US" dirty="0"/>
              <a:t> </a:t>
            </a:r>
            <a:r>
              <a:rPr lang="da-DK" b="1" dirty="0"/>
              <a:t>det første og det eneste kontaktpunkt</a:t>
            </a:r>
            <a:r>
              <a:rPr lang="en-US" dirty="0"/>
              <a:t>) </a:t>
            </a:r>
          </a:p>
          <a:p>
            <a:pPr fontAlgn="base"/>
            <a:r>
              <a:rPr lang="en-US" dirty="0"/>
              <a:t>It is responsible for managing </a:t>
            </a:r>
            <a:r>
              <a:rPr lang="en-US" b="1" dirty="0"/>
              <a:t>logged</a:t>
            </a:r>
            <a:r>
              <a:rPr lang="en-US" dirty="0"/>
              <a:t> </a:t>
            </a:r>
            <a:r>
              <a:rPr lang="en-US" b="1" dirty="0"/>
              <a:t>tickets</a:t>
            </a:r>
            <a:r>
              <a:rPr lang="en-US" dirty="0"/>
              <a:t>, </a:t>
            </a:r>
            <a:r>
              <a:rPr lang="en-US" b="1" dirty="0"/>
              <a:t>coordinating</a:t>
            </a:r>
            <a:r>
              <a:rPr lang="en-US" dirty="0"/>
              <a:t> between </a:t>
            </a:r>
            <a:r>
              <a:rPr lang="en-US" b="1" dirty="0"/>
              <a:t>end user and IT service provider team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It plays a significant role in </a:t>
            </a:r>
            <a:r>
              <a:rPr lang="en-US" b="1" dirty="0"/>
              <a:t>maintaining customer satisfaction </a:t>
            </a:r>
            <a:r>
              <a:rPr lang="en-US" dirty="0"/>
              <a:t>by ensuring timely closure of user requests.</a:t>
            </a:r>
          </a:p>
          <a:p>
            <a:pPr marL="0" indent="0">
              <a:buNone/>
            </a:pPr>
            <a:r>
              <a:rPr lang="da-DK" b="1" dirty="0"/>
              <a:t>2) Technical Management:</a:t>
            </a:r>
          </a:p>
          <a:p>
            <a:r>
              <a:rPr lang="en-US" dirty="0"/>
              <a:t>Technical Management </a:t>
            </a:r>
            <a:r>
              <a:rPr lang="en-US" b="1" dirty="0"/>
              <a:t>provides technical expertise.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3) IT Operations Management: </a:t>
            </a:r>
            <a:r>
              <a:rPr lang="en-US" sz="1600" b="1" dirty="0"/>
              <a:t>This function includes two sub-functions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da-DK" b="1" dirty="0"/>
              <a:t>	3.1) It Operations Control:</a:t>
            </a:r>
          </a:p>
          <a:p>
            <a:pPr lvl="1"/>
            <a:r>
              <a:rPr lang="en-US" b="1" dirty="0"/>
              <a:t>Executes day-to-day routine tasks </a:t>
            </a:r>
            <a:r>
              <a:rPr lang="en-US" dirty="0"/>
              <a:t>related to the operation of infrastructure components and </a:t>
            </a:r>
            <a:r>
              <a:rPr lang="en-US" b="1" dirty="0"/>
              <a:t>applications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includes job </a:t>
            </a:r>
            <a:r>
              <a:rPr lang="en-US" b="1" dirty="0"/>
              <a:t>scheduling</a:t>
            </a:r>
            <a:r>
              <a:rPr lang="en-US" dirty="0"/>
              <a:t>, </a:t>
            </a:r>
            <a:r>
              <a:rPr lang="en-US" b="1" dirty="0"/>
              <a:t>backup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	3.2) Facilities</a:t>
            </a:r>
            <a:r>
              <a:rPr lang="da-DK" b="1" dirty="0"/>
              <a:t> Management:</a:t>
            </a:r>
            <a:endParaRPr lang="en-US" b="1" dirty="0"/>
          </a:p>
          <a:p>
            <a:pPr lvl="1"/>
            <a:r>
              <a:rPr lang="en-US" dirty="0"/>
              <a:t>Managing the </a:t>
            </a:r>
            <a:r>
              <a:rPr lang="en-US" b="1" dirty="0"/>
              <a:t>physical environment</a:t>
            </a:r>
            <a:r>
              <a:rPr lang="en-US" dirty="0"/>
              <a:t>, such as </a:t>
            </a:r>
            <a:r>
              <a:rPr lang="en-US" b="1" dirty="0"/>
              <a:t>power</a:t>
            </a:r>
            <a:r>
              <a:rPr lang="en-US" dirty="0"/>
              <a:t>, </a:t>
            </a:r>
            <a:r>
              <a:rPr lang="en-US" b="1" dirty="0"/>
              <a:t>cooling</a:t>
            </a:r>
            <a:r>
              <a:rPr lang="en-US" dirty="0"/>
              <a:t>,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da-DK" b="1" dirty="0"/>
              <a:t>4) Applications Management:</a:t>
            </a:r>
          </a:p>
          <a:p>
            <a:r>
              <a:rPr lang="en-US" dirty="0"/>
              <a:t>Application Management is responsible for managing </a:t>
            </a:r>
            <a:r>
              <a:rPr lang="en-US" b="1" dirty="0"/>
              <a:t>applications</a:t>
            </a:r>
            <a:r>
              <a:rPr lang="en-US" dirty="0"/>
              <a:t> throughout their lifecycle.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75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14589</TotalTime>
  <Words>469</Words>
  <Application>Microsoft Office PowerPoint</Application>
  <PresentationFormat>Widescreen</PresentationFormat>
  <Paragraphs>42</Paragraphs>
  <Slides>5</Slides>
  <Notes>0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ITIL Service Operation Function Service Desk</vt:lpstr>
      <vt:lpstr>Service Operation Functions</vt:lpstr>
      <vt:lpstr>Service Operation Functions / Service Desk</vt:lpstr>
      <vt:lpstr>Service request management fulfillment process</vt:lpstr>
      <vt:lpstr>Service Operation Functions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Carsten Frydensberg Mohr Nielsen (CFMN - Lærer - RI - ZBC)</dc:creator>
  <cp:lastModifiedBy>Steve Jørgensen (STEV.ZBC - Faglærer - RIAH - ZBC)</cp:lastModifiedBy>
  <cp:revision>269</cp:revision>
  <dcterms:created xsi:type="dcterms:W3CDTF">2018-01-22T08:22:21Z</dcterms:created>
  <dcterms:modified xsi:type="dcterms:W3CDTF">2023-08-11T14:23:23Z</dcterms:modified>
</cp:coreProperties>
</file>