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7" r:id="rId2"/>
    <p:sldId id="280" r:id="rId3"/>
    <p:sldId id="281" r:id="rId4"/>
    <p:sldId id="282" r:id="rId5"/>
    <p:sldId id="287" r:id="rId6"/>
    <p:sldId id="290" r:id="rId7"/>
    <p:sldId id="291" r:id="rId8"/>
    <p:sldId id="285" r:id="rId9"/>
    <p:sldId id="286" r:id="rId10"/>
    <p:sldId id="283" r:id="rId11"/>
    <p:sldId id="289" r:id="rId12"/>
    <p:sldId id="293" r:id="rId13"/>
    <p:sldId id="292"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sim M. Ali (KMAL - Faglærer - RIAH - ZBC)" initials="KMA(-F-R-Z" lastIdx="0" clrIdx="0">
    <p:extLst>
      <p:ext uri="{19B8F6BF-5375-455C-9EA6-DF929625EA0E}">
        <p15:presenceInfo xmlns:p15="http://schemas.microsoft.com/office/powerpoint/2012/main" userId="S-1-5-21-45353016-3114324395-3989185899-51763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8" autoAdjust="0"/>
    <p:restoredTop sz="94660"/>
  </p:normalViewPr>
  <p:slideViewPr>
    <p:cSldViewPr snapToGrid="0">
      <p:cViewPr varScale="1">
        <p:scale>
          <a:sx n="82" d="100"/>
          <a:sy n="82"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04689-88B0-4669-B0C5-7AD674A325C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3277D824-62AD-4ED6-907D-F3603DE75C3A}">
      <dgm:prSet phldrT="[Tekst]"/>
      <dgm:spPr/>
      <dgm:t>
        <a:bodyPr/>
        <a:lstStyle/>
        <a:p>
          <a:r>
            <a:rPr lang="da-DK" dirty="0"/>
            <a:t>Sikrer der ikke opstår ildebrand</a:t>
          </a:r>
        </a:p>
      </dgm:t>
    </dgm:pt>
    <dgm:pt modelId="{97CE20BE-D19F-493B-A074-3BCE90E5697B}" type="parTrans" cxnId="{58FEC330-79FE-4E87-8A3D-5CEB1A4C3B74}">
      <dgm:prSet/>
      <dgm:spPr/>
      <dgm:t>
        <a:bodyPr/>
        <a:lstStyle/>
        <a:p>
          <a:endParaRPr lang="da-DK"/>
        </a:p>
      </dgm:t>
    </dgm:pt>
    <dgm:pt modelId="{EB93AC22-560C-4D64-AD6A-543AE1D7CFF9}" type="sibTrans" cxnId="{58FEC330-79FE-4E87-8A3D-5CEB1A4C3B74}">
      <dgm:prSet/>
      <dgm:spPr/>
      <dgm:t>
        <a:bodyPr/>
        <a:lstStyle/>
        <a:p>
          <a:endParaRPr lang="da-DK"/>
        </a:p>
      </dgm:t>
    </dgm:pt>
    <dgm:pt modelId="{02D4A630-062B-4DE1-B4F9-EE91A3BC293A}">
      <dgm:prSet phldrT="[Tekst]"/>
      <dgm:spPr/>
      <dgm:t>
        <a:bodyPr/>
        <a:lstStyle/>
        <a:p>
          <a:r>
            <a:rPr lang="da-DK" dirty="0"/>
            <a:t>Retter fejl så incidents ikke opstår</a:t>
          </a:r>
          <a:br>
            <a:rPr lang="da-DK" dirty="0"/>
          </a:br>
          <a:br>
            <a:rPr lang="da-DK" dirty="0"/>
          </a:br>
          <a:r>
            <a:rPr lang="da-DK" dirty="0"/>
            <a:t>Eller retter flere incidents</a:t>
          </a:r>
        </a:p>
      </dgm:t>
    </dgm:pt>
    <dgm:pt modelId="{02E26C4E-3AE3-4C9C-961B-0F41E5F45CC0}" type="parTrans" cxnId="{746F86E4-7591-426B-98D2-85094B64B6E0}">
      <dgm:prSet/>
      <dgm:spPr/>
      <dgm:t>
        <a:bodyPr/>
        <a:lstStyle/>
        <a:p>
          <a:endParaRPr lang="da-DK"/>
        </a:p>
      </dgm:t>
    </dgm:pt>
    <dgm:pt modelId="{FB88B8F8-9E81-4535-988F-0CC2922ED600}" type="sibTrans" cxnId="{746F86E4-7591-426B-98D2-85094B64B6E0}">
      <dgm:prSet/>
      <dgm:spPr/>
      <dgm:t>
        <a:bodyPr/>
        <a:lstStyle/>
        <a:p>
          <a:endParaRPr lang="da-DK"/>
        </a:p>
      </dgm:t>
    </dgm:pt>
    <dgm:pt modelId="{5D3826E9-3568-465B-B237-4E6ACDEBBD01}" type="pres">
      <dgm:prSet presAssocID="{27B04689-88B0-4669-B0C5-7AD674A325C2}" presName="diagram" presStyleCnt="0">
        <dgm:presLayoutVars>
          <dgm:dir/>
          <dgm:resizeHandles val="exact"/>
        </dgm:presLayoutVars>
      </dgm:prSet>
      <dgm:spPr/>
    </dgm:pt>
    <dgm:pt modelId="{C38A3ADF-D30F-488D-86E1-5DF002C54C38}" type="pres">
      <dgm:prSet presAssocID="{3277D824-62AD-4ED6-907D-F3603DE75C3A}" presName="node" presStyleLbl="node1" presStyleIdx="0" presStyleCnt="2">
        <dgm:presLayoutVars>
          <dgm:bulletEnabled val="1"/>
        </dgm:presLayoutVars>
      </dgm:prSet>
      <dgm:spPr/>
    </dgm:pt>
    <dgm:pt modelId="{15730E18-7168-41CB-9367-E055FDAA9955}" type="pres">
      <dgm:prSet presAssocID="{EB93AC22-560C-4D64-AD6A-543AE1D7CFF9}" presName="sibTrans" presStyleCnt="0"/>
      <dgm:spPr/>
    </dgm:pt>
    <dgm:pt modelId="{D635D874-96AE-4091-ACCA-36A30E5345A9}" type="pres">
      <dgm:prSet presAssocID="{02D4A630-062B-4DE1-B4F9-EE91A3BC293A}" presName="node" presStyleLbl="node1" presStyleIdx="1" presStyleCnt="2">
        <dgm:presLayoutVars>
          <dgm:bulletEnabled val="1"/>
        </dgm:presLayoutVars>
      </dgm:prSet>
      <dgm:spPr/>
    </dgm:pt>
  </dgm:ptLst>
  <dgm:cxnLst>
    <dgm:cxn modelId="{58FEC330-79FE-4E87-8A3D-5CEB1A4C3B74}" srcId="{27B04689-88B0-4669-B0C5-7AD674A325C2}" destId="{3277D824-62AD-4ED6-907D-F3603DE75C3A}" srcOrd="0" destOrd="0" parTransId="{97CE20BE-D19F-493B-A074-3BCE90E5697B}" sibTransId="{EB93AC22-560C-4D64-AD6A-543AE1D7CFF9}"/>
    <dgm:cxn modelId="{6CE55176-8410-43AD-BBAF-0B55A830B688}" type="presOf" srcId="{02D4A630-062B-4DE1-B4F9-EE91A3BC293A}" destId="{D635D874-96AE-4091-ACCA-36A30E5345A9}" srcOrd="0" destOrd="0" presId="urn:microsoft.com/office/officeart/2005/8/layout/default"/>
    <dgm:cxn modelId="{6142A857-7F54-4255-8DFC-551AE487F38E}" type="presOf" srcId="{3277D824-62AD-4ED6-907D-F3603DE75C3A}" destId="{C38A3ADF-D30F-488D-86E1-5DF002C54C38}" srcOrd="0" destOrd="0" presId="urn:microsoft.com/office/officeart/2005/8/layout/default"/>
    <dgm:cxn modelId="{B4667BE4-82DB-4B92-BDFB-01FA650E40B5}" type="presOf" srcId="{27B04689-88B0-4669-B0C5-7AD674A325C2}" destId="{5D3826E9-3568-465B-B237-4E6ACDEBBD01}" srcOrd="0" destOrd="0" presId="urn:microsoft.com/office/officeart/2005/8/layout/default"/>
    <dgm:cxn modelId="{746F86E4-7591-426B-98D2-85094B64B6E0}" srcId="{27B04689-88B0-4669-B0C5-7AD674A325C2}" destId="{02D4A630-062B-4DE1-B4F9-EE91A3BC293A}" srcOrd="1" destOrd="0" parTransId="{02E26C4E-3AE3-4C9C-961B-0F41E5F45CC0}" sibTransId="{FB88B8F8-9E81-4535-988F-0CC2922ED600}"/>
    <dgm:cxn modelId="{52526F3F-FC45-475B-B79C-251B3487508C}" type="presParOf" srcId="{5D3826E9-3568-465B-B237-4E6ACDEBBD01}" destId="{C38A3ADF-D30F-488D-86E1-5DF002C54C38}" srcOrd="0" destOrd="0" presId="urn:microsoft.com/office/officeart/2005/8/layout/default"/>
    <dgm:cxn modelId="{D8759462-82A2-4702-AC3D-A4DFC38B4F48}" type="presParOf" srcId="{5D3826E9-3568-465B-B237-4E6ACDEBBD01}" destId="{15730E18-7168-41CB-9367-E055FDAA9955}" srcOrd="1" destOrd="0" presId="urn:microsoft.com/office/officeart/2005/8/layout/default"/>
    <dgm:cxn modelId="{C6EE98E2-7711-43BB-9537-3C7FCB02473A}" type="presParOf" srcId="{5D3826E9-3568-465B-B237-4E6ACDEBBD01}" destId="{D635D874-96AE-4091-ACCA-36A30E5345A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04689-88B0-4669-B0C5-7AD674A325C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3277D824-62AD-4ED6-907D-F3603DE75C3A}">
      <dgm:prSet phldrT="[Tekst]"/>
      <dgm:spPr/>
      <dgm:t>
        <a:bodyPr/>
        <a:lstStyle/>
        <a:p>
          <a:r>
            <a:rPr lang="da-DK" dirty="0"/>
            <a:t>Sikrer der ikke opstår ildebrand</a:t>
          </a:r>
        </a:p>
      </dgm:t>
    </dgm:pt>
    <dgm:pt modelId="{97CE20BE-D19F-493B-A074-3BCE90E5697B}" type="parTrans" cxnId="{58FEC330-79FE-4E87-8A3D-5CEB1A4C3B74}">
      <dgm:prSet/>
      <dgm:spPr/>
      <dgm:t>
        <a:bodyPr/>
        <a:lstStyle/>
        <a:p>
          <a:endParaRPr lang="da-DK"/>
        </a:p>
      </dgm:t>
    </dgm:pt>
    <dgm:pt modelId="{EB93AC22-560C-4D64-AD6A-543AE1D7CFF9}" type="sibTrans" cxnId="{58FEC330-79FE-4E87-8A3D-5CEB1A4C3B74}">
      <dgm:prSet/>
      <dgm:spPr/>
      <dgm:t>
        <a:bodyPr/>
        <a:lstStyle/>
        <a:p>
          <a:endParaRPr lang="da-DK"/>
        </a:p>
      </dgm:t>
    </dgm:pt>
    <dgm:pt modelId="{02D4A630-062B-4DE1-B4F9-EE91A3BC293A}">
      <dgm:prSet phldrT="[Tekst]"/>
      <dgm:spPr/>
      <dgm:t>
        <a:bodyPr/>
        <a:lstStyle/>
        <a:p>
          <a:r>
            <a:rPr lang="da-DK" dirty="0"/>
            <a:t>Retter fejl så incidents ikke opstår</a:t>
          </a:r>
          <a:br>
            <a:rPr lang="da-DK" dirty="0"/>
          </a:br>
          <a:br>
            <a:rPr lang="da-DK" dirty="0"/>
          </a:br>
          <a:r>
            <a:rPr lang="da-DK" dirty="0"/>
            <a:t>Eller retter flere incidents</a:t>
          </a:r>
        </a:p>
      </dgm:t>
    </dgm:pt>
    <dgm:pt modelId="{02E26C4E-3AE3-4C9C-961B-0F41E5F45CC0}" type="parTrans" cxnId="{746F86E4-7591-426B-98D2-85094B64B6E0}">
      <dgm:prSet/>
      <dgm:spPr/>
      <dgm:t>
        <a:bodyPr/>
        <a:lstStyle/>
        <a:p>
          <a:endParaRPr lang="da-DK"/>
        </a:p>
      </dgm:t>
    </dgm:pt>
    <dgm:pt modelId="{FB88B8F8-9E81-4535-988F-0CC2922ED600}" type="sibTrans" cxnId="{746F86E4-7591-426B-98D2-85094B64B6E0}">
      <dgm:prSet/>
      <dgm:spPr/>
      <dgm:t>
        <a:bodyPr/>
        <a:lstStyle/>
        <a:p>
          <a:endParaRPr lang="da-DK"/>
        </a:p>
      </dgm:t>
    </dgm:pt>
    <dgm:pt modelId="{5D3826E9-3568-465B-B237-4E6ACDEBBD01}" type="pres">
      <dgm:prSet presAssocID="{27B04689-88B0-4669-B0C5-7AD674A325C2}" presName="diagram" presStyleCnt="0">
        <dgm:presLayoutVars>
          <dgm:dir/>
          <dgm:resizeHandles val="exact"/>
        </dgm:presLayoutVars>
      </dgm:prSet>
      <dgm:spPr/>
    </dgm:pt>
    <dgm:pt modelId="{C38A3ADF-D30F-488D-86E1-5DF002C54C38}" type="pres">
      <dgm:prSet presAssocID="{3277D824-62AD-4ED6-907D-F3603DE75C3A}" presName="node" presStyleLbl="node1" presStyleIdx="0" presStyleCnt="2">
        <dgm:presLayoutVars>
          <dgm:bulletEnabled val="1"/>
        </dgm:presLayoutVars>
      </dgm:prSet>
      <dgm:spPr/>
    </dgm:pt>
    <dgm:pt modelId="{15730E18-7168-41CB-9367-E055FDAA9955}" type="pres">
      <dgm:prSet presAssocID="{EB93AC22-560C-4D64-AD6A-543AE1D7CFF9}" presName="sibTrans" presStyleCnt="0"/>
      <dgm:spPr/>
    </dgm:pt>
    <dgm:pt modelId="{D635D874-96AE-4091-ACCA-36A30E5345A9}" type="pres">
      <dgm:prSet presAssocID="{02D4A630-062B-4DE1-B4F9-EE91A3BC293A}" presName="node" presStyleLbl="node1" presStyleIdx="1" presStyleCnt="2">
        <dgm:presLayoutVars>
          <dgm:bulletEnabled val="1"/>
        </dgm:presLayoutVars>
      </dgm:prSet>
      <dgm:spPr/>
    </dgm:pt>
  </dgm:ptLst>
  <dgm:cxnLst>
    <dgm:cxn modelId="{58FEC330-79FE-4E87-8A3D-5CEB1A4C3B74}" srcId="{27B04689-88B0-4669-B0C5-7AD674A325C2}" destId="{3277D824-62AD-4ED6-907D-F3603DE75C3A}" srcOrd="0" destOrd="0" parTransId="{97CE20BE-D19F-493B-A074-3BCE90E5697B}" sibTransId="{EB93AC22-560C-4D64-AD6A-543AE1D7CFF9}"/>
    <dgm:cxn modelId="{6CE55176-8410-43AD-BBAF-0B55A830B688}" type="presOf" srcId="{02D4A630-062B-4DE1-B4F9-EE91A3BC293A}" destId="{D635D874-96AE-4091-ACCA-36A30E5345A9}" srcOrd="0" destOrd="0" presId="urn:microsoft.com/office/officeart/2005/8/layout/default"/>
    <dgm:cxn modelId="{6142A857-7F54-4255-8DFC-551AE487F38E}" type="presOf" srcId="{3277D824-62AD-4ED6-907D-F3603DE75C3A}" destId="{C38A3ADF-D30F-488D-86E1-5DF002C54C38}" srcOrd="0" destOrd="0" presId="urn:microsoft.com/office/officeart/2005/8/layout/default"/>
    <dgm:cxn modelId="{B4667BE4-82DB-4B92-BDFB-01FA650E40B5}" type="presOf" srcId="{27B04689-88B0-4669-B0C5-7AD674A325C2}" destId="{5D3826E9-3568-465B-B237-4E6ACDEBBD01}" srcOrd="0" destOrd="0" presId="urn:microsoft.com/office/officeart/2005/8/layout/default"/>
    <dgm:cxn modelId="{746F86E4-7591-426B-98D2-85094B64B6E0}" srcId="{27B04689-88B0-4669-B0C5-7AD674A325C2}" destId="{02D4A630-062B-4DE1-B4F9-EE91A3BC293A}" srcOrd="1" destOrd="0" parTransId="{02E26C4E-3AE3-4C9C-961B-0F41E5F45CC0}" sibTransId="{FB88B8F8-9E81-4535-988F-0CC2922ED600}"/>
    <dgm:cxn modelId="{52526F3F-FC45-475B-B79C-251B3487508C}" type="presParOf" srcId="{5D3826E9-3568-465B-B237-4E6ACDEBBD01}" destId="{C38A3ADF-D30F-488D-86E1-5DF002C54C38}" srcOrd="0" destOrd="0" presId="urn:microsoft.com/office/officeart/2005/8/layout/default"/>
    <dgm:cxn modelId="{D8759462-82A2-4702-AC3D-A4DFC38B4F48}" type="presParOf" srcId="{5D3826E9-3568-465B-B237-4E6ACDEBBD01}" destId="{15730E18-7168-41CB-9367-E055FDAA9955}" srcOrd="1" destOrd="0" presId="urn:microsoft.com/office/officeart/2005/8/layout/default"/>
    <dgm:cxn modelId="{C6EE98E2-7711-43BB-9537-3C7FCB02473A}" type="presParOf" srcId="{5D3826E9-3568-465B-B237-4E6ACDEBBD01}" destId="{D635D874-96AE-4091-ACCA-36A30E5345A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A3ADF-D30F-488D-86E1-5DF002C54C38}">
      <dsp:nvSpPr>
        <dsp:cNvPr id="0" name=""/>
        <dsp:cNvSpPr/>
      </dsp:nvSpPr>
      <dsp:spPr>
        <a:xfrm>
          <a:off x="1192564" y="816"/>
          <a:ext cx="2579042" cy="154742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a-DK" sz="2000" kern="1200" dirty="0"/>
            <a:t>Sikrer der ikke opstår ildebrand</a:t>
          </a:r>
        </a:p>
      </dsp:txBody>
      <dsp:txXfrm>
        <a:off x="1192564" y="816"/>
        <a:ext cx="2579042" cy="1547425"/>
      </dsp:txXfrm>
    </dsp:sp>
    <dsp:sp modelId="{D635D874-96AE-4091-ACCA-36A30E5345A9}">
      <dsp:nvSpPr>
        <dsp:cNvPr id="0" name=""/>
        <dsp:cNvSpPr/>
      </dsp:nvSpPr>
      <dsp:spPr>
        <a:xfrm>
          <a:off x="1192564" y="1806146"/>
          <a:ext cx="2579042" cy="154742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a-DK" sz="2000" kern="1200" dirty="0"/>
            <a:t>Retter fejl så incidents ikke opstår</a:t>
          </a:r>
          <a:br>
            <a:rPr lang="da-DK" sz="2000" kern="1200" dirty="0"/>
          </a:br>
          <a:br>
            <a:rPr lang="da-DK" sz="2000" kern="1200" dirty="0"/>
          </a:br>
          <a:r>
            <a:rPr lang="da-DK" sz="2000" kern="1200" dirty="0"/>
            <a:t>Eller retter flere incidents</a:t>
          </a:r>
        </a:p>
      </dsp:txBody>
      <dsp:txXfrm>
        <a:off x="1192564" y="1806146"/>
        <a:ext cx="2579042" cy="1547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A3ADF-D30F-488D-86E1-5DF002C54C38}">
      <dsp:nvSpPr>
        <dsp:cNvPr id="0" name=""/>
        <dsp:cNvSpPr/>
      </dsp:nvSpPr>
      <dsp:spPr>
        <a:xfrm>
          <a:off x="1176846" y="3122"/>
          <a:ext cx="2829494" cy="169769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dirty="0"/>
            <a:t>Sikrer der ikke opstår ildebrand</a:t>
          </a:r>
        </a:p>
      </dsp:txBody>
      <dsp:txXfrm>
        <a:off x="1176846" y="3122"/>
        <a:ext cx="2829494" cy="1697696"/>
      </dsp:txXfrm>
    </dsp:sp>
    <dsp:sp modelId="{D635D874-96AE-4091-ACCA-36A30E5345A9}">
      <dsp:nvSpPr>
        <dsp:cNvPr id="0" name=""/>
        <dsp:cNvSpPr/>
      </dsp:nvSpPr>
      <dsp:spPr>
        <a:xfrm>
          <a:off x="1176846" y="1983768"/>
          <a:ext cx="2829494" cy="169769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dirty="0"/>
            <a:t>Retter fejl så incidents ikke opstår</a:t>
          </a:r>
          <a:br>
            <a:rPr lang="da-DK" sz="2200" kern="1200" dirty="0"/>
          </a:br>
          <a:br>
            <a:rPr lang="da-DK" sz="2200" kern="1200" dirty="0"/>
          </a:br>
          <a:r>
            <a:rPr lang="da-DK" sz="2200" kern="1200" dirty="0"/>
            <a:t>Eller retter flere incidents</a:t>
          </a:r>
        </a:p>
      </dsp:txBody>
      <dsp:txXfrm>
        <a:off x="1176846" y="1983768"/>
        <a:ext cx="2829494" cy="16976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423438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109437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713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383577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447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1631416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845158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260235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308897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9EC8DA9-3CB5-47F5-8782-A74C5C5C3429}" type="datetimeFigureOut">
              <a:rPr lang="da-DK" smtClean="0"/>
              <a:t>11-08-2023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372014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9EC8DA9-3CB5-47F5-8782-A74C5C5C3429}" type="datetimeFigureOut">
              <a:rPr lang="da-DK" smtClean="0"/>
              <a:t>11-08-2023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118174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9EC8DA9-3CB5-47F5-8782-A74C5C5C3429}" type="datetimeFigureOut">
              <a:rPr lang="da-DK" smtClean="0"/>
              <a:t>11-08-2023</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197136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9EC8DA9-3CB5-47F5-8782-A74C5C5C3429}" type="datetimeFigureOut">
              <a:rPr lang="da-DK" smtClean="0"/>
              <a:t>11-08-2023</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6337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C8DA9-3CB5-47F5-8782-A74C5C5C3429}" type="datetimeFigureOut">
              <a:rPr lang="da-DK" smtClean="0"/>
              <a:t>11-08-2023</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110514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a-DK"/>
              <a:t>Klik for at redigere titeltypografien i masteren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9EC8DA9-3CB5-47F5-8782-A74C5C5C3429}" type="datetimeFigureOut">
              <a:rPr lang="da-DK" smtClean="0"/>
              <a:t>11-08-2023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7B79E51-97D0-4F0C-BD3B-A6F3739CB1BD}" type="slidenum">
              <a:rPr lang="da-DK" smtClean="0"/>
              <a:t>‹nr.›</a:t>
            </a:fld>
            <a:endParaRPr lang="da-DK"/>
          </a:p>
        </p:txBody>
      </p:sp>
    </p:spTree>
    <p:extLst>
      <p:ext uri="{BB962C8B-B14F-4D97-AF65-F5344CB8AC3E}">
        <p14:creationId xmlns:p14="http://schemas.microsoft.com/office/powerpoint/2010/main" val="41990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7B79E51-97D0-4F0C-BD3B-A6F3739CB1BD}" type="slidenum">
              <a:rPr lang="da-DK" smtClean="0"/>
              <a:t>‹nr.›</a:t>
            </a:fld>
            <a:endParaRPr lang="da-DK"/>
          </a:p>
        </p:txBody>
      </p:sp>
      <p:sp>
        <p:nvSpPr>
          <p:cNvPr id="5" name="Date Placeholder 4"/>
          <p:cNvSpPr>
            <a:spLocks noGrp="1"/>
          </p:cNvSpPr>
          <p:nvPr>
            <p:ph type="dt" sz="half" idx="10"/>
          </p:nvPr>
        </p:nvSpPr>
        <p:spPr/>
        <p:txBody>
          <a:bodyPr/>
          <a:lstStyle/>
          <a:p>
            <a:fld id="{49EC8DA9-3CB5-47F5-8782-A74C5C5C3429}" type="datetimeFigureOut">
              <a:rPr lang="da-DK" smtClean="0"/>
              <a:t>11-08-2023</a:t>
            </a:fld>
            <a:endParaRPr lang="da-DK"/>
          </a:p>
        </p:txBody>
      </p:sp>
    </p:spTree>
    <p:extLst>
      <p:ext uri="{BB962C8B-B14F-4D97-AF65-F5344CB8AC3E}">
        <p14:creationId xmlns:p14="http://schemas.microsoft.com/office/powerpoint/2010/main" val="364116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EC8DA9-3CB5-47F5-8782-A74C5C5C3429}" type="datetimeFigureOut">
              <a:rPr lang="da-DK" smtClean="0"/>
              <a:t>11-08-2023</a:t>
            </a:fld>
            <a:endParaRPr lang="da-D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B79E51-97D0-4F0C-BD3B-A6F3739CB1BD}" type="slidenum">
              <a:rPr lang="da-DK" smtClean="0"/>
              <a:t>‹nr.›</a:t>
            </a:fld>
            <a:endParaRPr lang="da-DK"/>
          </a:p>
        </p:txBody>
      </p:sp>
    </p:spTree>
    <p:extLst>
      <p:ext uri="{BB962C8B-B14F-4D97-AF65-F5344CB8AC3E}">
        <p14:creationId xmlns:p14="http://schemas.microsoft.com/office/powerpoint/2010/main" val="24360325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90194" y="572655"/>
            <a:ext cx="7766936" cy="855054"/>
          </a:xfrm>
        </p:spPr>
        <p:txBody>
          <a:bodyPr/>
          <a:lstStyle/>
          <a:p>
            <a:r>
              <a:rPr lang="da-DK" sz="5000" dirty="0"/>
              <a:t>IT Service Management</a:t>
            </a:r>
          </a:p>
        </p:txBody>
      </p:sp>
      <p:sp>
        <p:nvSpPr>
          <p:cNvPr id="3" name="Undertitel 2"/>
          <p:cNvSpPr>
            <a:spLocks noGrp="1"/>
          </p:cNvSpPr>
          <p:nvPr>
            <p:ph type="subTitle" idx="1"/>
          </p:nvPr>
        </p:nvSpPr>
        <p:spPr>
          <a:xfrm>
            <a:off x="1756449" y="1824870"/>
            <a:ext cx="7766936" cy="1029167"/>
          </a:xfrm>
        </p:spPr>
        <p:txBody>
          <a:bodyPr>
            <a:normAutofit fontScale="62500" lnSpcReduction="20000"/>
          </a:bodyPr>
          <a:lstStyle/>
          <a:p>
            <a:pPr algn="ctr"/>
            <a:r>
              <a:rPr lang="da-DK" sz="4800" b="1" dirty="0">
                <a:solidFill>
                  <a:schemeClr val="accent1"/>
                </a:solidFill>
              </a:rPr>
              <a:t>ITSM – </a:t>
            </a:r>
            <a:r>
              <a:rPr lang="da-DK" sz="4800" b="1" dirty="0" err="1">
                <a:solidFill>
                  <a:schemeClr val="accent1"/>
                </a:solidFill>
              </a:rPr>
              <a:t>lifecycle</a:t>
            </a:r>
            <a:endParaRPr lang="da-DK" sz="4800" b="1" dirty="0">
              <a:solidFill>
                <a:schemeClr val="accent1"/>
              </a:solidFill>
            </a:endParaRPr>
          </a:p>
          <a:p>
            <a:pPr algn="ctr"/>
            <a:r>
              <a:rPr lang="da-DK" sz="4800" b="1" dirty="0">
                <a:solidFill>
                  <a:schemeClr val="accent1"/>
                </a:solidFill>
              </a:rPr>
              <a:t>Faglærer: Kasim Ali</a:t>
            </a:r>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917" y="2927927"/>
            <a:ext cx="4267199" cy="3824998"/>
          </a:xfrm>
          <a:prstGeom prst="rect">
            <a:avLst/>
          </a:prstGeom>
        </p:spPr>
      </p:pic>
    </p:spTree>
    <p:extLst>
      <p:ext uri="{BB962C8B-B14F-4D97-AF65-F5344CB8AC3E}">
        <p14:creationId xmlns:p14="http://schemas.microsoft.com/office/powerpoint/2010/main" val="133020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4" y="83127"/>
            <a:ext cx="8596668" cy="378691"/>
          </a:xfrm>
        </p:spPr>
        <p:txBody>
          <a:bodyPr>
            <a:noAutofit/>
          </a:bodyPr>
          <a:lstStyle/>
          <a:p>
            <a:r>
              <a:rPr lang="en-US" sz="2400" b="1" dirty="0"/>
              <a:t>Service Operation</a:t>
            </a:r>
            <a:br>
              <a:rPr lang="en-US" sz="2400" b="1" dirty="0"/>
            </a:br>
            <a:br>
              <a:rPr lang="en-US" sz="2400" dirty="0"/>
            </a:br>
            <a:br>
              <a:rPr lang="en-US" sz="2400" b="1" dirty="0"/>
            </a:br>
            <a:br>
              <a:rPr lang="en-US" sz="2400" dirty="0"/>
            </a:br>
            <a:endParaRPr lang="en-US" sz="2400" dirty="0"/>
          </a:p>
        </p:txBody>
      </p:sp>
      <p:sp>
        <p:nvSpPr>
          <p:cNvPr id="3" name="Pladsholder til indhold 2"/>
          <p:cNvSpPr>
            <a:spLocks noGrp="1"/>
          </p:cNvSpPr>
          <p:nvPr>
            <p:ph idx="1"/>
          </p:nvPr>
        </p:nvSpPr>
        <p:spPr>
          <a:xfrm>
            <a:off x="67733" y="544944"/>
            <a:ext cx="6988850" cy="6004357"/>
          </a:xfrm>
        </p:spPr>
        <p:txBody>
          <a:bodyPr>
            <a:normAutofit/>
          </a:bodyPr>
          <a:lstStyle/>
          <a:p>
            <a:r>
              <a:rPr lang="en-US" sz="1400" dirty="0"/>
              <a:t>The objective of ITIL Service Operation is to make sure that IT services are delivered effectively and efficiently. </a:t>
            </a:r>
          </a:p>
          <a:p>
            <a:r>
              <a:rPr lang="en-US" sz="1400" dirty="0"/>
              <a:t>The Service Operation lifecycle includes fulfilling of user requests, resolving </a:t>
            </a:r>
            <a:r>
              <a:rPr lang="en-US" sz="1400" b="1" dirty="0"/>
              <a:t>incidents</a:t>
            </a:r>
            <a:r>
              <a:rPr lang="en-US" sz="1400" dirty="0"/>
              <a:t>, </a:t>
            </a:r>
            <a:r>
              <a:rPr lang="en-US" sz="1400" b="1" dirty="0"/>
              <a:t>resolving</a:t>
            </a:r>
            <a:r>
              <a:rPr lang="en-US" sz="1400" dirty="0"/>
              <a:t> </a:t>
            </a:r>
            <a:r>
              <a:rPr lang="en-US" sz="1400" b="1" dirty="0"/>
              <a:t>service failures,</a:t>
            </a:r>
            <a:r>
              <a:rPr lang="en-US" sz="1400" dirty="0"/>
              <a:t> fixing problems, as well as carrying out routine operational tasks.</a:t>
            </a:r>
          </a:p>
          <a:p>
            <a:r>
              <a:rPr lang="en-US" sz="1400" dirty="0"/>
              <a:t>The following </a:t>
            </a:r>
            <a:r>
              <a:rPr lang="en-US" sz="1400" b="1" dirty="0"/>
              <a:t>main processes</a:t>
            </a:r>
            <a:r>
              <a:rPr lang="en-US" sz="1400" dirty="0"/>
              <a:t> are part of </a:t>
            </a:r>
            <a:r>
              <a:rPr lang="en-US" sz="1400" b="1" dirty="0"/>
              <a:t>Service Operation lifecycle module</a:t>
            </a:r>
            <a:r>
              <a:rPr lang="en-US" sz="1400" dirty="0"/>
              <a:t>:</a:t>
            </a:r>
          </a:p>
          <a:p>
            <a:r>
              <a:rPr lang="en-US" sz="1400" b="1" u="sng" dirty="0"/>
              <a:t>Event Management</a:t>
            </a:r>
            <a:endParaRPr lang="en-US" sz="1400" dirty="0"/>
          </a:p>
          <a:p>
            <a:pPr marL="400050" lvl="1" indent="0">
              <a:buNone/>
            </a:pPr>
            <a:r>
              <a:rPr lang="en-US" sz="1200" dirty="0"/>
              <a:t>Process Objective: To make sure CIs and services are constantly monitored, and to filter and categorize Events in order to decide on appropriate actions. </a:t>
            </a:r>
          </a:p>
          <a:p>
            <a:r>
              <a:rPr lang="en-US" sz="1400" b="1" u="sng" dirty="0"/>
              <a:t>Incident Management</a:t>
            </a:r>
            <a:endParaRPr lang="en-US" sz="1400" dirty="0"/>
          </a:p>
          <a:p>
            <a:pPr marL="400050" lvl="1" indent="0">
              <a:buNone/>
            </a:pPr>
            <a:r>
              <a:rPr lang="en-US" sz="1200" dirty="0"/>
              <a:t>Process Objective: To manage the lifecycle of all Incidents. The primary objective of Incident Management is </a:t>
            </a:r>
            <a:r>
              <a:rPr lang="en-US" sz="1200" b="1" dirty="0"/>
              <a:t>to return the IT service to users as quickly as possible</a:t>
            </a:r>
            <a:r>
              <a:rPr lang="en-US" sz="1200" dirty="0"/>
              <a:t>. </a:t>
            </a:r>
          </a:p>
          <a:p>
            <a:r>
              <a:rPr lang="en-US" sz="1400" b="1" u="sng" dirty="0"/>
              <a:t>Request Fulfilment</a:t>
            </a:r>
            <a:endParaRPr lang="en-US" sz="1400" dirty="0"/>
          </a:p>
          <a:p>
            <a:pPr marL="400050" lvl="1" indent="0">
              <a:buNone/>
            </a:pPr>
            <a:r>
              <a:rPr lang="en-US" sz="1200" dirty="0"/>
              <a:t>Process Objective: To fulfill Service Requests, which in most cases are minor (</a:t>
            </a:r>
            <a:r>
              <a:rPr lang="en-US" sz="1200" b="1" dirty="0"/>
              <a:t>standard</a:t>
            </a:r>
            <a:r>
              <a:rPr lang="en-US" sz="1200" dirty="0"/>
              <a:t>) </a:t>
            </a:r>
            <a:r>
              <a:rPr lang="en-US" sz="1200" b="1" dirty="0"/>
              <a:t>Changes</a:t>
            </a:r>
            <a:r>
              <a:rPr lang="en-US" sz="1200" dirty="0"/>
              <a:t> (e.g. requests to change a password) or requests for information.</a:t>
            </a:r>
          </a:p>
          <a:p>
            <a:r>
              <a:rPr lang="en-US" sz="1400" b="1" dirty="0"/>
              <a:t>Request Fulfilment </a:t>
            </a:r>
            <a:r>
              <a:rPr lang="en-US" sz="1400" dirty="0"/>
              <a:t>is the process for dealing with </a:t>
            </a:r>
            <a:r>
              <a:rPr lang="en-US" sz="1400" b="1" dirty="0"/>
              <a:t>Service Requests </a:t>
            </a:r>
            <a:r>
              <a:rPr lang="en-US" sz="1400" dirty="0"/>
              <a:t>– many of them actually smaller, lower-risk, changes – initially via the </a:t>
            </a:r>
            <a:r>
              <a:rPr lang="en-US" sz="1400" b="1" dirty="0"/>
              <a:t>Service Desk.</a:t>
            </a:r>
          </a:p>
          <a:p>
            <a:r>
              <a:rPr lang="en-CA" sz="1400" dirty="0"/>
              <a:t>• 	</a:t>
            </a:r>
            <a:r>
              <a:rPr lang="da-DK" sz="1400" dirty="0"/>
              <a:t>Oprettelse af brugere, </a:t>
            </a:r>
            <a:r>
              <a:rPr lang="en-CA" sz="1400" dirty="0"/>
              <a:t>• Password reset</a:t>
            </a:r>
          </a:p>
          <a:p>
            <a:endParaRPr lang="en-US" sz="1400" dirty="0"/>
          </a:p>
        </p:txBody>
      </p:sp>
      <p:pic>
        <p:nvPicPr>
          <p:cNvPr id="5" name="Billede 4"/>
          <p:cNvPicPr>
            <a:picLocks noChangeAspect="1"/>
          </p:cNvPicPr>
          <p:nvPr/>
        </p:nvPicPr>
        <p:blipFill>
          <a:blip r:embed="rId2"/>
          <a:stretch>
            <a:fillRect/>
          </a:stretch>
        </p:blipFill>
        <p:spPr>
          <a:xfrm>
            <a:off x="7056582" y="1"/>
            <a:ext cx="5135418" cy="6858000"/>
          </a:xfrm>
          <a:prstGeom prst="rect">
            <a:avLst/>
          </a:prstGeom>
        </p:spPr>
      </p:pic>
    </p:spTree>
    <p:extLst>
      <p:ext uri="{BB962C8B-B14F-4D97-AF65-F5344CB8AC3E}">
        <p14:creationId xmlns:p14="http://schemas.microsoft.com/office/powerpoint/2010/main" val="357601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679" y="46771"/>
            <a:ext cx="8596668" cy="434109"/>
          </a:xfrm>
        </p:spPr>
        <p:txBody>
          <a:bodyPr>
            <a:normAutofit fontScale="90000"/>
          </a:bodyPr>
          <a:lstStyle/>
          <a:p>
            <a:r>
              <a:rPr lang="en-US" sz="2400" b="1" dirty="0"/>
              <a:t>Service Operation –Cont.</a:t>
            </a:r>
            <a:br>
              <a:rPr lang="en-US" sz="2400" b="1" dirty="0"/>
            </a:br>
            <a:br>
              <a:rPr lang="en-US" sz="2400" dirty="0"/>
            </a:br>
            <a:br>
              <a:rPr lang="en-US" sz="2400" b="1" dirty="0"/>
            </a:br>
            <a:br>
              <a:rPr lang="en-US" sz="2400" dirty="0"/>
            </a:br>
            <a:endParaRPr lang="en-US" sz="2400" dirty="0"/>
          </a:p>
        </p:txBody>
      </p:sp>
      <p:sp>
        <p:nvSpPr>
          <p:cNvPr id="3" name="Pladsholder til indhold 2"/>
          <p:cNvSpPr>
            <a:spLocks noGrp="1"/>
          </p:cNvSpPr>
          <p:nvPr>
            <p:ph idx="1"/>
          </p:nvPr>
        </p:nvSpPr>
        <p:spPr>
          <a:xfrm>
            <a:off x="104679" y="499564"/>
            <a:ext cx="11800993" cy="6110575"/>
          </a:xfrm>
        </p:spPr>
        <p:txBody>
          <a:bodyPr>
            <a:normAutofit/>
          </a:bodyPr>
          <a:lstStyle/>
          <a:p>
            <a:r>
              <a:rPr lang="en-US" sz="1400" b="1" u="sng" dirty="0"/>
              <a:t>Access Management</a:t>
            </a:r>
            <a:endParaRPr lang="en-US" sz="1400" dirty="0"/>
          </a:p>
          <a:p>
            <a:pPr marL="400050" lvl="1" indent="0">
              <a:buNone/>
            </a:pPr>
            <a:r>
              <a:rPr lang="en-US" sz="1400" dirty="0"/>
              <a:t>Process Objective: </a:t>
            </a:r>
            <a:r>
              <a:rPr lang="en-US" sz="1400" b="1" dirty="0"/>
              <a:t>To allow authorized users the right to use a service, while preventing access to non-authorized users</a:t>
            </a:r>
            <a:r>
              <a:rPr lang="en-US" sz="1400" dirty="0"/>
              <a:t>. The Access Management processes essentially execute policies defined in Information Security Management. Access Management is sometimes also referred to as </a:t>
            </a:r>
            <a:r>
              <a:rPr lang="en-US" sz="1400" b="1" dirty="0"/>
              <a:t>Rights Managemen</a:t>
            </a:r>
            <a:r>
              <a:rPr lang="en-US" sz="1400" dirty="0"/>
              <a:t>t or Identity Management. </a:t>
            </a:r>
          </a:p>
          <a:p>
            <a:r>
              <a:rPr lang="en-US" sz="1400" b="1" u="sng" dirty="0"/>
              <a:t>Problem Management</a:t>
            </a:r>
            <a:endParaRPr lang="en-US" sz="1400" dirty="0"/>
          </a:p>
          <a:p>
            <a:pPr marL="400050" lvl="1" indent="0">
              <a:buNone/>
            </a:pPr>
            <a:r>
              <a:rPr lang="en-US" sz="1400" dirty="0"/>
              <a:t>Process Objective: To manage the lifecycle of all Problems. The primary objectives of Problem Management are to prevent Incidents from happening, and to minimize the impact of incidents that cannot be prevented. Proactive Problem Management analyzes Incident Records, and uses data collected by other IT Service Management processes to identify trends or significant Problems. </a:t>
            </a:r>
          </a:p>
          <a:p>
            <a:endParaRPr lang="en-US" sz="1400" dirty="0"/>
          </a:p>
        </p:txBody>
      </p:sp>
      <p:sp>
        <p:nvSpPr>
          <p:cNvPr id="4" name="Pladsholder til tekst 3"/>
          <p:cNvSpPr txBox="1">
            <a:spLocks/>
          </p:cNvSpPr>
          <p:nvPr/>
        </p:nvSpPr>
        <p:spPr>
          <a:xfrm>
            <a:off x="1532101" y="2795780"/>
            <a:ext cx="5157787" cy="421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a-DK" b="1" dirty="0"/>
              <a:t>Incident management</a:t>
            </a:r>
          </a:p>
        </p:txBody>
      </p:sp>
      <p:sp>
        <p:nvSpPr>
          <p:cNvPr id="5" name="Pladsholder til tekst 5"/>
          <p:cNvSpPr txBox="1">
            <a:spLocks/>
          </p:cNvSpPr>
          <p:nvPr/>
        </p:nvSpPr>
        <p:spPr>
          <a:xfrm>
            <a:off x="7187921" y="2710831"/>
            <a:ext cx="5183188" cy="4219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a-DK" b="1" dirty="0"/>
              <a:t>Problem management</a:t>
            </a:r>
          </a:p>
        </p:txBody>
      </p:sp>
      <p:graphicFrame>
        <p:nvGraphicFramePr>
          <p:cNvPr id="6" name="Pladsholder til indhold 8"/>
          <p:cNvGraphicFramePr>
            <a:graphicFrameLocks/>
          </p:cNvGraphicFramePr>
          <p:nvPr>
            <p:extLst>
              <p:ext uri="{D42A27DB-BD31-4B8C-83A1-F6EECF244321}">
                <p14:modId xmlns:p14="http://schemas.microsoft.com/office/powerpoint/2010/main" val="4146115413"/>
              </p:ext>
            </p:extLst>
          </p:nvPr>
        </p:nvGraphicFramePr>
        <p:xfrm>
          <a:off x="6413980" y="3174477"/>
          <a:ext cx="4964172" cy="3354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uppe 6"/>
          <p:cNvGrpSpPr/>
          <p:nvPr/>
        </p:nvGrpSpPr>
        <p:grpSpPr>
          <a:xfrm>
            <a:off x="1745460" y="3280529"/>
            <a:ext cx="3250746" cy="3017224"/>
            <a:chOff x="2268942" y="2585373"/>
            <a:chExt cx="2594752" cy="3373178"/>
          </a:xfrm>
        </p:grpSpPr>
        <p:sp>
          <p:nvSpPr>
            <p:cNvPr id="8" name="Kombinationstegning 7"/>
            <p:cNvSpPr/>
            <p:nvPr/>
          </p:nvSpPr>
          <p:spPr>
            <a:xfrm>
              <a:off x="2268942" y="2585373"/>
              <a:ext cx="2594752" cy="1556851"/>
            </a:xfrm>
            <a:custGeom>
              <a:avLst/>
              <a:gdLst>
                <a:gd name="connsiteX0" fmla="*/ 0 w 2594752"/>
                <a:gd name="connsiteY0" fmla="*/ 0 h 1556851"/>
                <a:gd name="connsiteX1" fmla="*/ 2594752 w 2594752"/>
                <a:gd name="connsiteY1" fmla="*/ 0 h 1556851"/>
                <a:gd name="connsiteX2" fmla="*/ 2594752 w 2594752"/>
                <a:gd name="connsiteY2" fmla="*/ 1556851 h 1556851"/>
                <a:gd name="connsiteX3" fmla="*/ 0 w 2594752"/>
                <a:gd name="connsiteY3" fmla="*/ 1556851 h 1556851"/>
                <a:gd name="connsiteX4" fmla="*/ 0 w 2594752"/>
                <a:gd name="connsiteY4" fmla="*/ 0 h 155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752" h="1556851">
                  <a:moveTo>
                    <a:pt x="0" y="0"/>
                  </a:moveTo>
                  <a:lnTo>
                    <a:pt x="2594752" y="0"/>
                  </a:lnTo>
                  <a:lnTo>
                    <a:pt x="2594752" y="1556851"/>
                  </a:lnTo>
                  <a:lnTo>
                    <a:pt x="0" y="155685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da-DK" sz="3600" kern="1200" dirty="0"/>
                <a:t>Slukker ildebrand</a:t>
              </a:r>
            </a:p>
          </p:txBody>
        </p:sp>
        <p:sp>
          <p:nvSpPr>
            <p:cNvPr id="9" name="Kombinationstegning 8"/>
            <p:cNvSpPr/>
            <p:nvPr/>
          </p:nvSpPr>
          <p:spPr>
            <a:xfrm>
              <a:off x="2268942" y="4401700"/>
              <a:ext cx="2594752" cy="1556851"/>
            </a:xfrm>
            <a:custGeom>
              <a:avLst/>
              <a:gdLst>
                <a:gd name="connsiteX0" fmla="*/ 0 w 2594752"/>
                <a:gd name="connsiteY0" fmla="*/ 0 h 1556851"/>
                <a:gd name="connsiteX1" fmla="*/ 2594752 w 2594752"/>
                <a:gd name="connsiteY1" fmla="*/ 0 h 1556851"/>
                <a:gd name="connsiteX2" fmla="*/ 2594752 w 2594752"/>
                <a:gd name="connsiteY2" fmla="*/ 1556851 h 1556851"/>
                <a:gd name="connsiteX3" fmla="*/ 0 w 2594752"/>
                <a:gd name="connsiteY3" fmla="*/ 1556851 h 1556851"/>
                <a:gd name="connsiteX4" fmla="*/ 0 w 2594752"/>
                <a:gd name="connsiteY4" fmla="*/ 0 h 155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752" h="1556851">
                  <a:moveTo>
                    <a:pt x="0" y="0"/>
                  </a:moveTo>
                  <a:lnTo>
                    <a:pt x="2594752" y="0"/>
                  </a:lnTo>
                  <a:lnTo>
                    <a:pt x="2594752" y="1556851"/>
                  </a:lnTo>
                  <a:lnTo>
                    <a:pt x="0" y="155685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da-DK" sz="3200" kern="1200" dirty="0"/>
                <a:t>Service genoprettelse</a:t>
              </a:r>
            </a:p>
          </p:txBody>
        </p:sp>
      </p:grpSp>
    </p:spTree>
    <p:extLst>
      <p:ext uri="{BB962C8B-B14F-4D97-AF65-F5344CB8AC3E}">
        <p14:creationId xmlns:p14="http://schemas.microsoft.com/office/powerpoint/2010/main" val="152811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26352" y="129309"/>
            <a:ext cx="8596668" cy="443345"/>
          </a:xfrm>
        </p:spPr>
        <p:txBody>
          <a:bodyPr>
            <a:noAutofit/>
          </a:bodyPr>
          <a:lstStyle/>
          <a:p>
            <a:r>
              <a:rPr lang="en-US" sz="2800" b="1" dirty="0"/>
              <a:t>Service Operation –</a:t>
            </a:r>
            <a:r>
              <a:rPr lang="en-US" sz="2800" b="1" dirty="0" err="1"/>
              <a:t>Cont</a:t>
            </a:r>
            <a:endParaRPr lang="en-US" sz="2500" dirty="0"/>
          </a:p>
        </p:txBody>
      </p:sp>
      <p:sp>
        <p:nvSpPr>
          <p:cNvPr id="3" name="Pladsholder til indhold 2"/>
          <p:cNvSpPr>
            <a:spLocks noGrp="1"/>
          </p:cNvSpPr>
          <p:nvPr>
            <p:ph idx="1"/>
          </p:nvPr>
        </p:nvSpPr>
        <p:spPr>
          <a:xfrm>
            <a:off x="326351" y="1061462"/>
            <a:ext cx="9464193" cy="5487120"/>
          </a:xfrm>
        </p:spPr>
        <p:txBody>
          <a:bodyPr/>
          <a:lstStyle/>
          <a:p>
            <a:r>
              <a:rPr lang="en-US" sz="1400" b="1" u="sng" dirty="0"/>
              <a:t>IT Operations Control</a:t>
            </a:r>
            <a:endParaRPr lang="en-US" sz="1400" dirty="0"/>
          </a:p>
          <a:p>
            <a:pPr marL="400050" lvl="1" indent="0">
              <a:buNone/>
            </a:pPr>
            <a:r>
              <a:rPr lang="en-US" sz="1400" dirty="0"/>
              <a:t>Process Objective: To monitor and control the IT services and their underlying infrastructure. The process IT Operations Control executes day-to-day routine tasks related to the operation of infrastructure components and applications. This includes job scheduling, backup and restore activities, print and output management, and routine maintenance.</a:t>
            </a:r>
          </a:p>
          <a:p>
            <a:r>
              <a:rPr lang="en-US" sz="1400" b="1" u="sng" dirty="0"/>
              <a:t>Facilities Management</a:t>
            </a:r>
            <a:endParaRPr lang="en-US" sz="1400" dirty="0"/>
          </a:p>
          <a:p>
            <a:pPr marL="400050" lvl="1" indent="0">
              <a:buNone/>
            </a:pPr>
            <a:r>
              <a:rPr lang="en-US" sz="1400" dirty="0"/>
              <a:t>Process Objective: To manage the physical environment where the IT infrastructure is located. Facilities Management includes all aspects of managing the physical environment, for example power and cooling, building access management, and environmental monitoring. </a:t>
            </a:r>
          </a:p>
          <a:p>
            <a:r>
              <a:rPr lang="en-US" sz="1400" b="1" u="sng" dirty="0"/>
              <a:t>Application Management</a:t>
            </a:r>
            <a:endParaRPr lang="en-US" sz="1400" dirty="0"/>
          </a:p>
          <a:p>
            <a:pPr marL="400050" lvl="1" indent="0">
              <a:buNone/>
            </a:pPr>
            <a:r>
              <a:rPr lang="en-US" sz="1400" dirty="0"/>
              <a:t>Application Management is responsible for managing applications throughout their lifecycle. </a:t>
            </a:r>
          </a:p>
          <a:p>
            <a:r>
              <a:rPr lang="en-US" sz="1400" b="1" u="sng" dirty="0"/>
              <a:t>Technical Management</a:t>
            </a:r>
            <a:endParaRPr lang="en-US" sz="1400" dirty="0"/>
          </a:p>
          <a:p>
            <a:pPr marL="400050" lvl="1" indent="0">
              <a:buNone/>
            </a:pPr>
            <a:r>
              <a:rPr lang="en-US" sz="1400" dirty="0"/>
              <a:t>Technical Management provides technical expertise and support for the management of the IT infrastructure.</a:t>
            </a:r>
          </a:p>
          <a:p>
            <a:endParaRPr lang="en-US" dirty="0"/>
          </a:p>
        </p:txBody>
      </p:sp>
    </p:spTree>
    <p:extLst>
      <p:ext uri="{BB962C8B-B14F-4D97-AF65-F5344CB8AC3E}">
        <p14:creationId xmlns:p14="http://schemas.microsoft.com/office/powerpoint/2010/main" val="349623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0058400" cy="516037"/>
          </a:xfrm>
        </p:spPr>
        <p:txBody>
          <a:bodyPr>
            <a:normAutofit fontScale="90000"/>
          </a:bodyPr>
          <a:lstStyle/>
          <a:p>
            <a:r>
              <a:rPr lang="da-DK" sz="2300" b="1" dirty="0"/>
              <a:t>Problem Management</a:t>
            </a:r>
            <a:br>
              <a:rPr lang="da-DK" sz="2300" b="1" dirty="0"/>
            </a:br>
            <a:r>
              <a:rPr lang="da-DK" sz="2300" b="1" dirty="0"/>
              <a:t>Incident vs. problem</a:t>
            </a:r>
          </a:p>
        </p:txBody>
      </p:sp>
      <p:sp>
        <p:nvSpPr>
          <p:cNvPr id="4" name="Pladsholder til tekst 3"/>
          <p:cNvSpPr>
            <a:spLocks noGrp="1"/>
          </p:cNvSpPr>
          <p:nvPr>
            <p:ph type="body" idx="1"/>
          </p:nvPr>
        </p:nvSpPr>
        <p:spPr>
          <a:xfrm>
            <a:off x="311468" y="1088598"/>
            <a:ext cx="5157787" cy="421957"/>
          </a:xfrm>
        </p:spPr>
        <p:txBody>
          <a:bodyPr>
            <a:normAutofit lnSpcReduction="10000"/>
          </a:bodyPr>
          <a:lstStyle/>
          <a:p>
            <a:r>
              <a:rPr lang="da-DK" dirty="0"/>
              <a:t>Incident management</a:t>
            </a:r>
          </a:p>
        </p:txBody>
      </p:sp>
      <p:graphicFrame>
        <p:nvGraphicFramePr>
          <p:cNvPr id="9" name="Pladsholder til indhold 8"/>
          <p:cNvGraphicFramePr>
            <a:graphicFrameLocks noGrp="1"/>
          </p:cNvGraphicFramePr>
          <p:nvPr>
            <p:ph sz="half" idx="2"/>
          </p:nvPr>
        </p:nvGraphicFramePr>
        <p:xfrm>
          <a:off x="5339080" y="1529239"/>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ladsholder til tekst 5"/>
          <p:cNvSpPr>
            <a:spLocks noGrp="1"/>
          </p:cNvSpPr>
          <p:nvPr>
            <p:ph type="body" sz="quarter" idx="3"/>
          </p:nvPr>
        </p:nvSpPr>
        <p:spPr>
          <a:xfrm>
            <a:off x="6096000" y="1107282"/>
            <a:ext cx="5183188" cy="421957"/>
          </a:xfrm>
        </p:spPr>
        <p:txBody>
          <a:bodyPr>
            <a:normAutofit lnSpcReduction="10000"/>
          </a:bodyPr>
          <a:lstStyle/>
          <a:p>
            <a:r>
              <a:rPr lang="da-DK" dirty="0"/>
              <a:t>Problem management</a:t>
            </a:r>
          </a:p>
        </p:txBody>
      </p:sp>
      <p:grpSp>
        <p:nvGrpSpPr>
          <p:cNvPr id="3" name="Gruppe 2"/>
          <p:cNvGrpSpPr/>
          <p:nvPr/>
        </p:nvGrpSpPr>
        <p:grpSpPr>
          <a:xfrm>
            <a:off x="670560" y="1609537"/>
            <a:ext cx="3360014" cy="3373178"/>
            <a:chOff x="2268942" y="2585373"/>
            <a:chExt cx="2594752" cy="3373178"/>
          </a:xfrm>
        </p:grpSpPr>
        <p:sp>
          <p:nvSpPr>
            <p:cNvPr id="5" name="Kombinationstegning 4"/>
            <p:cNvSpPr/>
            <p:nvPr/>
          </p:nvSpPr>
          <p:spPr>
            <a:xfrm>
              <a:off x="2268942" y="2585373"/>
              <a:ext cx="2594752" cy="1556851"/>
            </a:xfrm>
            <a:custGeom>
              <a:avLst/>
              <a:gdLst>
                <a:gd name="connsiteX0" fmla="*/ 0 w 2594752"/>
                <a:gd name="connsiteY0" fmla="*/ 0 h 1556851"/>
                <a:gd name="connsiteX1" fmla="*/ 2594752 w 2594752"/>
                <a:gd name="connsiteY1" fmla="*/ 0 h 1556851"/>
                <a:gd name="connsiteX2" fmla="*/ 2594752 w 2594752"/>
                <a:gd name="connsiteY2" fmla="*/ 1556851 h 1556851"/>
                <a:gd name="connsiteX3" fmla="*/ 0 w 2594752"/>
                <a:gd name="connsiteY3" fmla="*/ 1556851 h 1556851"/>
                <a:gd name="connsiteX4" fmla="*/ 0 w 2594752"/>
                <a:gd name="connsiteY4" fmla="*/ 0 h 155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752" h="1556851">
                  <a:moveTo>
                    <a:pt x="0" y="0"/>
                  </a:moveTo>
                  <a:lnTo>
                    <a:pt x="2594752" y="0"/>
                  </a:lnTo>
                  <a:lnTo>
                    <a:pt x="2594752" y="1556851"/>
                  </a:lnTo>
                  <a:lnTo>
                    <a:pt x="0" y="155685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da-DK" sz="3200" kern="1200" dirty="0"/>
                <a:t>Slukker ildebrand</a:t>
              </a:r>
            </a:p>
          </p:txBody>
        </p:sp>
        <p:sp>
          <p:nvSpPr>
            <p:cNvPr id="7" name="Kombinationstegning 6"/>
            <p:cNvSpPr/>
            <p:nvPr/>
          </p:nvSpPr>
          <p:spPr>
            <a:xfrm>
              <a:off x="2268942" y="4401700"/>
              <a:ext cx="2594752" cy="1556851"/>
            </a:xfrm>
            <a:custGeom>
              <a:avLst/>
              <a:gdLst>
                <a:gd name="connsiteX0" fmla="*/ 0 w 2594752"/>
                <a:gd name="connsiteY0" fmla="*/ 0 h 1556851"/>
                <a:gd name="connsiteX1" fmla="*/ 2594752 w 2594752"/>
                <a:gd name="connsiteY1" fmla="*/ 0 h 1556851"/>
                <a:gd name="connsiteX2" fmla="*/ 2594752 w 2594752"/>
                <a:gd name="connsiteY2" fmla="*/ 1556851 h 1556851"/>
                <a:gd name="connsiteX3" fmla="*/ 0 w 2594752"/>
                <a:gd name="connsiteY3" fmla="*/ 1556851 h 1556851"/>
                <a:gd name="connsiteX4" fmla="*/ 0 w 2594752"/>
                <a:gd name="connsiteY4" fmla="*/ 0 h 155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752" h="1556851">
                  <a:moveTo>
                    <a:pt x="0" y="0"/>
                  </a:moveTo>
                  <a:lnTo>
                    <a:pt x="2594752" y="0"/>
                  </a:lnTo>
                  <a:lnTo>
                    <a:pt x="2594752" y="1556851"/>
                  </a:lnTo>
                  <a:lnTo>
                    <a:pt x="0" y="155685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da-DK" sz="3200" kern="1200" dirty="0"/>
                <a:t>Service genoprettelse</a:t>
              </a:r>
            </a:p>
          </p:txBody>
        </p:sp>
      </p:grpSp>
      <p:sp>
        <p:nvSpPr>
          <p:cNvPr id="8" name="Tekstfelt 7"/>
          <p:cNvSpPr txBox="1"/>
          <p:nvPr/>
        </p:nvSpPr>
        <p:spPr>
          <a:xfrm>
            <a:off x="538480" y="5506720"/>
            <a:ext cx="10373360" cy="646331"/>
          </a:xfrm>
          <a:prstGeom prst="rect">
            <a:avLst/>
          </a:prstGeom>
          <a:noFill/>
        </p:spPr>
        <p:txBody>
          <a:bodyPr wrap="square" rtlCol="0">
            <a:spAutoFit/>
          </a:bodyPr>
          <a:lstStyle/>
          <a:p>
            <a:r>
              <a:rPr lang="en-US" dirty="0"/>
              <a:t>When incidents occur, the role of </a:t>
            </a:r>
            <a:r>
              <a:rPr lang="en-US" b="1" dirty="0"/>
              <a:t>incident management </a:t>
            </a:r>
            <a:r>
              <a:rPr lang="en-US" dirty="0"/>
              <a:t>is to restore </a:t>
            </a:r>
            <a:r>
              <a:rPr lang="en-US" b="1" dirty="0"/>
              <a:t>service</a:t>
            </a:r>
            <a:r>
              <a:rPr lang="en-US" dirty="0"/>
              <a:t> as rapidly as possible, without necessarily identifying or resolving the underlying cause of the incidents.</a:t>
            </a:r>
          </a:p>
        </p:txBody>
      </p:sp>
    </p:spTree>
    <p:extLst>
      <p:ext uri="{BB962C8B-B14F-4D97-AF65-F5344CB8AC3E}">
        <p14:creationId xmlns:p14="http://schemas.microsoft.com/office/powerpoint/2010/main" val="7861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679" y="64655"/>
            <a:ext cx="8596668" cy="369455"/>
          </a:xfrm>
        </p:spPr>
        <p:txBody>
          <a:bodyPr>
            <a:normAutofit fontScale="90000"/>
          </a:bodyPr>
          <a:lstStyle/>
          <a:p>
            <a:r>
              <a:rPr lang="en-US" sz="2400" b="1" dirty="0"/>
              <a:t>Continual Service Improvement</a:t>
            </a:r>
            <a:br>
              <a:rPr lang="en-US" sz="2400" b="1" dirty="0"/>
            </a:br>
            <a:endParaRPr lang="en-US" sz="2400" dirty="0"/>
          </a:p>
        </p:txBody>
      </p:sp>
      <p:sp>
        <p:nvSpPr>
          <p:cNvPr id="3" name="Pladsholder til indhold 2"/>
          <p:cNvSpPr>
            <a:spLocks noGrp="1"/>
          </p:cNvSpPr>
          <p:nvPr>
            <p:ph idx="1"/>
          </p:nvPr>
        </p:nvSpPr>
        <p:spPr>
          <a:xfrm>
            <a:off x="104679" y="534989"/>
            <a:ext cx="7145866" cy="6032066"/>
          </a:xfrm>
        </p:spPr>
        <p:txBody>
          <a:bodyPr>
            <a:normAutofit fontScale="92500" lnSpcReduction="10000"/>
          </a:bodyPr>
          <a:lstStyle/>
          <a:p>
            <a:r>
              <a:rPr lang="da-DK" sz="1500" dirty="0"/>
              <a:t>Er en slags ”vedligeholdelses og forbedringsfase”. Formålet her er, at man kigger på forbedringsmuligheder i samtlige faser. </a:t>
            </a:r>
          </a:p>
          <a:p>
            <a:r>
              <a:rPr lang="da-DK" sz="1500" dirty="0"/>
              <a:t>Processen for </a:t>
            </a:r>
            <a:r>
              <a:rPr lang="en-US" sz="1500" b="1" dirty="0">
                <a:solidFill>
                  <a:srgbClr val="FF0000"/>
                </a:solidFill>
              </a:rPr>
              <a:t>Continual Service Improvement </a:t>
            </a:r>
            <a:r>
              <a:rPr lang="da-DK" sz="1500" dirty="0"/>
              <a:t>(</a:t>
            </a:r>
            <a:r>
              <a:rPr lang="da-DK" sz="1500" b="1" dirty="0">
                <a:solidFill>
                  <a:srgbClr val="FF0000"/>
                </a:solidFill>
              </a:rPr>
              <a:t>CSI</a:t>
            </a:r>
            <a:r>
              <a:rPr lang="da-DK" sz="1500" dirty="0"/>
              <a:t>) bruger metoder fra kvalitetsstyring for at lære af tidligere succeser og fejl.</a:t>
            </a:r>
          </a:p>
          <a:p>
            <a:r>
              <a:rPr lang="da-DK" sz="1500" dirty="0"/>
              <a:t>CSI forbedrer løbende effektiviteten af tjenester og processer.</a:t>
            </a:r>
          </a:p>
          <a:p>
            <a:r>
              <a:rPr lang="da-DK" sz="1500" dirty="0"/>
              <a:t>Følgende hovedprocesser er en del af ITIL </a:t>
            </a:r>
            <a:r>
              <a:rPr lang="da-DK" sz="1500" b="1" dirty="0" err="1"/>
              <a:t>Continual</a:t>
            </a:r>
            <a:r>
              <a:rPr lang="da-DK" sz="1500" b="1" dirty="0"/>
              <a:t> Service </a:t>
            </a:r>
            <a:r>
              <a:rPr lang="da-DK" sz="1500" b="1" dirty="0" err="1"/>
              <a:t>Improvement</a:t>
            </a:r>
            <a:r>
              <a:rPr lang="da-DK" sz="1500" b="1" dirty="0"/>
              <a:t> (CSI)</a:t>
            </a:r>
            <a:r>
              <a:rPr lang="da-DK" sz="1500" dirty="0"/>
              <a:t>: </a:t>
            </a:r>
          </a:p>
          <a:p>
            <a:r>
              <a:rPr lang="da-DK" sz="1500" b="1" u="sng" dirty="0"/>
              <a:t>Service </a:t>
            </a:r>
            <a:r>
              <a:rPr lang="da-DK" sz="1500" b="1" u="sng" dirty="0" err="1"/>
              <a:t>Review</a:t>
            </a:r>
            <a:endParaRPr lang="da-DK" sz="1500" dirty="0"/>
          </a:p>
          <a:p>
            <a:r>
              <a:rPr lang="da-DK" sz="1500" dirty="0"/>
              <a:t>Procesmål: Formålet med denne proces er at forbedre </a:t>
            </a:r>
            <a:r>
              <a:rPr lang="da-DK" sz="1500" b="1" dirty="0"/>
              <a:t>servicekvaliteten</a:t>
            </a:r>
            <a:r>
              <a:rPr lang="da-DK" sz="1500" dirty="0"/>
              <a:t>, hvor det er nødvendigt, og at identificere mere </a:t>
            </a:r>
            <a:r>
              <a:rPr lang="da-DK" sz="1500" b="1" dirty="0"/>
              <a:t>økonomiske</a:t>
            </a:r>
            <a:r>
              <a:rPr lang="da-DK" sz="1500" dirty="0"/>
              <a:t> måder at yde en service på, hvor det er muligt.</a:t>
            </a:r>
          </a:p>
          <a:p>
            <a:r>
              <a:rPr lang="da-DK" sz="1500" b="1" u="sng" dirty="0" err="1"/>
              <a:t>Process</a:t>
            </a:r>
            <a:r>
              <a:rPr lang="da-DK" sz="1500" b="1" u="sng" dirty="0"/>
              <a:t> Evaluation</a:t>
            </a:r>
            <a:endParaRPr lang="da-DK" sz="1500" dirty="0"/>
          </a:p>
          <a:p>
            <a:r>
              <a:rPr lang="da-DK" sz="1500" dirty="0"/>
              <a:t>Procesmål: At evaluere processer regelmæssigt. Dette omfatter identifikation af områder, hvor målretningsprocesserne ikke opnås.  </a:t>
            </a:r>
          </a:p>
          <a:p>
            <a:r>
              <a:rPr lang="da-DK" sz="1500" b="1" u="sng" dirty="0"/>
              <a:t>Definition of CSI </a:t>
            </a:r>
            <a:r>
              <a:rPr lang="da-DK" sz="1500" b="1" u="sng" dirty="0" err="1"/>
              <a:t>Initiatives</a:t>
            </a:r>
            <a:endParaRPr lang="da-DK" sz="1500" dirty="0"/>
          </a:p>
          <a:p>
            <a:r>
              <a:rPr lang="da-DK" sz="1500" dirty="0"/>
              <a:t>Procesmål: Definere specifikke initiativer med det formål at forbedre tjenester og processer, baseret på resultaterne af service </a:t>
            </a:r>
            <a:r>
              <a:rPr lang="da-DK" sz="1500" dirty="0" err="1"/>
              <a:t>reviews</a:t>
            </a:r>
            <a:r>
              <a:rPr lang="da-DK" sz="1500" dirty="0"/>
              <a:t> og procesevalueringer. De resulterende initiativer er enten interne initiativer, som udføres af tjenesteudbyderen på egne vegne eller initiativer, der kræver kundens samarbejde. </a:t>
            </a:r>
          </a:p>
          <a:p>
            <a:r>
              <a:rPr lang="da-DK" sz="1500" b="1" u="sng" dirty="0" err="1"/>
              <a:t>Monitoring</a:t>
            </a:r>
            <a:r>
              <a:rPr lang="da-DK" sz="1500" b="1" u="sng" dirty="0"/>
              <a:t> of CSI </a:t>
            </a:r>
            <a:r>
              <a:rPr lang="da-DK" sz="1500" b="1" u="sng" dirty="0" err="1"/>
              <a:t>Initiatives</a:t>
            </a:r>
            <a:endParaRPr lang="da-DK" sz="1500" dirty="0"/>
          </a:p>
          <a:p>
            <a:r>
              <a:rPr lang="da-DK" sz="1500" dirty="0"/>
              <a:t>Procesmål: For at kontrollere, om forbedringsinitiativerne foregår efter planen, og om nødvendigt indføre korrigerende foranstaltninger.</a:t>
            </a:r>
            <a:endParaRPr lang="da-DK" sz="1400" dirty="0"/>
          </a:p>
          <a:p>
            <a:endParaRPr lang="en-US" sz="1400" dirty="0"/>
          </a:p>
        </p:txBody>
      </p:sp>
      <p:pic>
        <p:nvPicPr>
          <p:cNvPr id="5" name="Billede 4"/>
          <p:cNvPicPr>
            <a:picLocks noChangeAspect="1"/>
          </p:cNvPicPr>
          <p:nvPr/>
        </p:nvPicPr>
        <p:blipFill>
          <a:blip r:embed="rId2"/>
          <a:stretch>
            <a:fillRect/>
          </a:stretch>
        </p:blipFill>
        <p:spPr>
          <a:xfrm>
            <a:off x="7342909" y="434111"/>
            <a:ext cx="4775199" cy="5837380"/>
          </a:xfrm>
          <a:prstGeom prst="rect">
            <a:avLst/>
          </a:prstGeom>
        </p:spPr>
      </p:pic>
    </p:spTree>
    <p:extLst>
      <p:ext uri="{BB962C8B-B14F-4D97-AF65-F5344CB8AC3E}">
        <p14:creationId xmlns:p14="http://schemas.microsoft.com/office/powerpoint/2010/main" val="86620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5443" y="101600"/>
            <a:ext cx="8596668" cy="406400"/>
          </a:xfrm>
        </p:spPr>
        <p:txBody>
          <a:bodyPr>
            <a:normAutofit fontScale="90000"/>
          </a:bodyPr>
          <a:lstStyle/>
          <a:p>
            <a:r>
              <a:rPr lang="en-US" sz="2700" dirty="0"/>
              <a:t>ITSM Processes in ITIL</a:t>
            </a:r>
            <a:br>
              <a:rPr lang="en-US" sz="2700" dirty="0"/>
            </a:br>
            <a:br>
              <a:rPr lang="en-US" sz="2400" dirty="0"/>
            </a:br>
            <a:endParaRPr lang="en-US" sz="2400" dirty="0"/>
          </a:p>
        </p:txBody>
      </p:sp>
      <p:sp>
        <p:nvSpPr>
          <p:cNvPr id="3" name="Pladsholder til indhold 2"/>
          <p:cNvSpPr>
            <a:spLocks noGrp="1"/>
          </p:cNvSpPr>
          <p:nvPr>
            <p:ph idx="1"/>
          </p:nvPr>
        </p:nvSpPr>
        <p:spPr>
          <a:xfrm>
            <a:off x="212436" y="655061"/>
            <a:ext cx="7315200" cy="6013594"/>
          </a:xfrm>
        </p:spPr>
        <p:txBody>
          <a:bodyPr>
            <a:normAutofit fontScale="92500" lnSpcReduction="10000"/>
          </a:bodyPr>
          <a:lstStyle/>
          <a:p>
            <a:r>
              <a:rPr lang="en-US" sz="1500" dirty="0">
                <a:latin typeface="Arial" panose="020B0604020202020204" pitchFamily="34" charset="0"/>
                <a:cs typeface="Arial" panose="020B0604020202020204" pitchFamily="34" charset="0"/>
              </a:rPr>
              <a:t>ITIL is the most popular ITSM best practice </a:t>
            </a:r>
            <a:r>
              <a:rPr lang="en-US" sz="1500" b="1" dirty="0">
                <a:solidFill>
                  <a:srgbClr val="FF0000"/>
                </a:solidFill>
                <a:latin typeface="Arial" panose="020B0604020202020204" pitchFamily="34" charset="0"/>
                <a:cs typeface="Arial" panose="020B0604020202020204" pitchFamily="34" charset="0"/>
              </a:rPr>
              <a:t>framework</a:t>
            </a:r>
            <a:r>
              <a:rPr lang="en-US" sz="1500" dirty="0">
                <a:latin typeface="Arial" panose="020B0604020202020204" pitchFamily="34" charset="0"/>
                <a:cs typeface="Arial" panose="020B0604020202020204" pitchFamily="34" charset="0"/>
              </a:rPr>
              <a:t>.</a:t>
            </a:r>
          </a:p>
          <a:p>
            <a:r>
              <a:rPr lang="en-US" sz="1500" dirty="0">
                <a:latin typeface="Arial" panose="020B0604020202020204" pitchFamily="34" charset="0"/>
                <a:cs typeface="Arial" panose="020B0604020202020204" pitchFamily="34" charset="0"/>
              </a:rPr>
              <a:t>ITIL is based </a:t>
            </a:r>
            <a:r>
              <a:rPr lang="en-US" sz="1500" b="1" dirty="0">
                <a:latin typeface="Arial" panose="020B0604020202020204" pitchFamily="34" charset="0"/>
                <a:cs typeface="Arial" panose="020B0604020202020204" pitchFamily="34" charset="0"/>
              </a:rPr>
              <a:t>of </a:t>
            </a:r>
            <a:r>
              <a:rPr lang="en-US" sz="1500" b="1" dirty="0">
                <a:solidFill>
                  <a:srgbClr val="FF0000"/>
                </a:solidFill>
                <a:latin typeface="Arial" panose="020B0604020202020204" pitchFamily="34" charset="0"/>
                <a:cs typeface="Arial" panose="020B0604020202020204" pitchFamily="34" charset="0"/>
              </a:rPr>
              <a:t>five Service Lifecycle modules </a:t>
            </a:r>
            <a:r>
              <a:rPr lang="en-US" sz="1500" b="1" dirty="0">
                <a:latin typeface="Arial" panose="020B0604020202020204" pitchFamily="34" charset="0"/>
                <a:cs typeface="Arial" panose="020B0604020202020204" pitchFamily="34" charset="0"/>
              </a:rPr>
              <a:t>(split across 5 core books</a:t>
            </a:r>
            <a:r>
              <a:rPr lang="en-US" sz="1500" dirty="0">
                <a:latin typeface="Arial" panose="020B0604020202020204" pitchFamily="34" charset="0"/>
                <a:cs typeface="Arial" panose="020B0604020202020204" pitchFamily="34" charset="0"/>
              </a:rPr>
              <a:t>. Each of these books relates to a different part of what ITIL calls the </a:t>
            </a:r>
            <a:r>
              <a:rPr lang="en-US" sz="1500" b="1" dirty="0">
                <a:latin typeface="Arial" panose="020B0604020202020204" pitchFamily="34" charset="0"/>
                <a:cs typeface="Arial" panose="020B0604020202020204" pitchFamily="34" charset="0"/>
              </a:rPr>
              <a:t>Service lifecycle):</a:t>
            </a:r>
          </a:p>
          <a:p>
            <a:r>
              <a:rPr lang="en-US" sz="1700" b="1" dirty="0">
                <a:solidFill>
                  <a:srgbClr val="FF0000"/>
                </a:solidFill>
                <a:latin typeface="Arial" panose="020B0604020202020204" pitchFamily="34" charset="0"/>
                <a:cs typeface="Arial" panose="020B0604020202020204" pitchFamily="34" charset="0"/>
              </a:rPr>
              <a:t>Service strategy</a:t>
            </a:r>
            <a:r>
              <a:rPr lang="en-US" sz="1500" dirty="0">
                <a:latin typeface="Arial" panose="020B0604020202020204" pitchFamily="34" charset="0"/>
                <a:cs typeface="Arial" panose="020B0604020202020204" pitchFamily="34" charset="0"/>
              </a:rPr>
              <a:t> – as the name suggests, it’s the </a:t>
            </a:r>
            <a:r>
              <a:rPr lang="en-US" sz="1500" b="1" dirty="0">
                <a:latin typeface="Arial" panose="020B0604020202020204" pitchFamily="34" charset="0"/>
                <a:cs typeface="Arial" panose="020B0604020202020204" pitchFamily="34" charset="0"/>
              </a:rPr>
              <a:t>preparation</a:t>
            </a:r>
            <a:r>
              <a:rPr lang="en-US" sz="1500" dirty="0">
                <a:latin typeface="Arial" panose="020B0604020202020204" pitchFamily="34" charset="0"/>
                <a:cs typeface="Arial" panose="020B0604020202020204" pitchFamily="34" charset="0"/>
              </a:rPr>
              <a:t> and </a:t>
            </a:r>
            <a:r>
              <a:rPr lang="en-US" sz="1500" b="1" dirty="0">
                <a:latin typeface="Arial" panose="020B0604020202020204" pitchFamily="34" charset="0"/>
                <a:cs typeface="Arial" panose="020B0604020202020204" pitchFamily="34" charset="0"/>
              </a:rPr>
              <a:t>planning</a:t>
            </a:r>
            <a:r>
              <a:rPr lang="en-US" sz="1500" dirty="0">
                <a:latin typeface="Arial" panose="020B0604020202020204" pitchFamily="34" charset="0"/>
                <a:cs typeface="Arial" panose="020B0604020202020204" pitchFamily="34" charset="0"/>
              </a:rPr>
              <a:t> that the </a:t>
            </a:r>
            <a:r>
              <a:rPr lang="en-US" sz="1500" b="1" dirty="0">
                <a:latin typeface="Arial" panose="020B0604020202020204" pitchFamily="34" charset="0"/>
                <a:cs typeface="Arial" panose="020B0604020202020204" pitchFamily="34" charset="0"/>
              </a:rPr>
              <a:t>service provider </a:t>
            </a:r>
            <a:r>
              <a:rPr lang="en-US" sz="1500" dirty="0">
                <a:latin typeface="Arial" panose="020B0604020202020204" pitchFamily="34" charset="0"/>
                <a:cs typeface="Arial" panose="020B0604020202020204" pitchFamily="34" charset="0"/>
              </a:rPr>
              <a:t>must do to </a:t>
            </a:r>
            <a:r>
              <a:rPr lang="en-US" sz="1500" b="1" dirty="0">
                <a:latin typeface="Arial" panose="020B0604020202020204" pitchFamily="34" charset="0"/>
                <a:cs typeface="Arial" panose="020B0604020202020204" pitchFamily="34" charset="0"/>
              </a:rPr>
              <a:t>deliver services that meet business needs</a:t>
            </a:r>
            <a:r>
              <a:rPr lang="en-US" sz="1500" dirty="0">
                <a:latin typeface="Arial" panose="020B0604020202020204" pitchFamily="34" charset="0"/>
                <a:cs typeface="Arial" panose="020B0604020202020204" pitchFamily="34" charset="0"/>
              </a:rPr>
              <a:t>.</a:t>
            </a:r>
          </a:p>
          <a:p>
            <a:r>
              <a:rPr lang="en-US" sz="1700" b="1" dirty="0">
                <a:solidFill>
                  <a:srgbClr val="FF0000"/>
                </a:solidFill>
                <a:latin typeface="Arial" panose="020B0604020202020204" pitchFamily="34" charset="0"/>
                <a:cs typeface="Arial" panose="020B0604020202020204" pitchFamily="34" charset="0"/>
              </a:rPr>
              <a:t>Service design</a:t>
            </a:r>
            <a:r>
              <a:rPr lang="en-US" sz="1500" dirty="0">
                <a:latin typeface="Arial" panose="020B0604020202020204" pitchFamily="34" charset="0"/>
                <a:cs typeface="Arial" panose="020B0604020202020204" pitchFamily="34" charset="0"/>
              </a:rPr>
              <a:t> – The objective is to design new IT services as well as changes and improvements to existing ones</a:t>
            </a:r>
          </a:p>
          <a:p>
            <a:r>
              <a:rPr lang="en-US" sz="1700" b="1" dirty="0">
                <a:solidFill>
                  <a:srgbClr val="FF0000"/>
                </a:solidFill>
                <a:latin typeface="Arial" panose="020B0604020202020204" pitchFamily="34" charset="0"/>
                <a:cs typeface="Arial" panose="020B0604020202020204" pitchFamily="34" charset="0"/>
              </a:rPr>
              <a:t>Service transition</a:t>
            </a:r>
            <a:r>
              <a:rPr lang="en-US" sz="15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Provides the development and improvement of new and changed services </a:t>
            </a:r>
            <a:r>
              <a:rPr lang="en-US" sz="1600" b="1" dirty="0">
                <a:solidFill>
                  <a:srgbClr val="FF0000"/>
                </a:solidFill>
                <a:latin typeface="Arial" panose="020B0604020202020204" pitchFamily="34" charset="0"/>
                <a:cs typeface="Arial" panose="020B0604020202020204" pitchFamily="34" charset="0"/>
              </a:rPr>
              <a:t>before transitioning into operations</a:t>
            </a:r>
          </a:p>
          <a:p>
            <a:r>
              <a:rPr lang="en-US" sz="1700" b="1" dirty="0">
                <a:solidFill>
                  <a:srgbClr val="FF0000"/>
                </a:solidFill>
                <a:latin typeface="Arial" panose="020B0604020202020204" pitchFamily="34" charset="0"/>
                <a:cs typeface="Arial" panose="020B0604020202020204" pitchFamily="34" charset="0"/>
              </a:rPr>
              <a:t>Service operation</a:t>
            </a:r>
            <a:r>
              <a:rPr lang="en-US" sz="1500" dirty="0">
                <a:latin typeface="Arial" panose="020B0604020202020204" pitchFamily="34" charset="0"/>
                <a:cs typeface="Arial" panose="020B0604020202020204" pitchFamily="34" charset="0"/>
              </a:rPr>
              <a:t> – it’s where the service desk, and its activities, sits.</a:t>
            </a:r>
          </a:p>
          <a:p>
            <a:r>
              <a:rPr lang="en-US" sz="1700" b="1" dirty="0">
                <a:solidFill>
                  <a:srgbClr val="FF0000"/>
                </a:solidFill>
                <a:latin typeface="Arial" panose="020B0604020202020204" pitchFamily="34" charset="0"/>
                <a:cs typeface="Arial" panose="020B0604020202020204" pitchFamily="34" charset="0"/>
              </a:rPr>
              <a:t>Continual service improvement</a:t>
            </a:r>
            <a:r>
              <a:rPr lang="en-US" sz="1500" dirty="0">
                <a:latin typeface="Arial" panose="020B0604020202020204" pitchFamily="34" charset="0"/>
                <a:cs typeface="Arial" panose="020B0604020202020204" pitchFamily="34" charset="0"/>
              </a:rPr>
              <a:t> – which is all about improvement, whether that be keeping up with changing business needs or optimizing operational activities.</a:t>
            </a:r>
          </a:p>
          <a:p>
            <a:pPr marL="0" indent="0">
              <a:buNone/>
            </a:pPr>
            <a:r>
              <a:rPr lang="en-US" sz="1500" dirty="0">
                <a:latin typeface="Arial" panose="020B0604020202020204" pitchFamily="34" charset="0"/>
                <a:cs typeface="Arial" panose="020B0604020202020204" pitchFamily="34" charset="0"/>
              </a:rPr>
              <a:t>Each of them containing a number of ITIL Processes and Functions.</a:t>
            </a:r>
            <a:br>
              <a:rPr lang="en-US"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The key to running efficient </a:t>
            </a:r>
            <a:r>
              <a:rPr lang="en-US" sz="1600" b="1" dirty="0">
                <a:latin typeface="Arial" panose="020B0604020202020204" pitchFamily="34" charset="0"/>
                <a:cs typeface="Arial" panose="020B0604020202020204" pitchFamily="34" charset="0"/>
              </a:rPr>
              <a:t>IT Service Management</a:t>
            </a:r>
            <a:r>
              <a:rPr lang="en-US" sz="1600" dirty="0">
                <a:latin typeface="Arial" panose="020B0604020202020204" pitchFamily="34" charset="0"/>
                <a:cs typeface="Arial" panose="020B0604020202020204" pitchFamily="34" charset="0"/>
              </a:rPr>
              <a:t> is knowing who does what. </a:t>
            </a:r>
          </a:p>
          <a:p>
            <a:pPr marL="0" indent="0">
              <a:buNone/>
            </a:pPr>
            <a:r>
              <a:rPr lang="en-US" sz="1600" dirty="0">
                <a:latin typeface="Arial" panose="020B0604020202020204" pitchFamily="34" charset="0"/>
                <a:cs typeface="Arial" panose="020B0604020202020204" pitchFamily="34" charset="0"/>
              </a:rPr>
              <a:t>Therefore, within the ITIL framework you’ll find numerous roles involved in the processes</a:t>
            </a:r>
            <a:r>
              <a:rPr lang="en-US"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Some roles span across several processes, and have different influence on the process itself.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0" indent="0">
              <a:buNone/>
            </a:pPr>
            <a:br>
              <a:rPr lang="en-US" sz="1600" dirty="0"/>
            </a:br>
            <a:endParaRPr lang="en-US" sz="1600" dirty="0"/>
          </a:p>
        </p:txBody>
      </p:sp>
      <p:pic>
        <p:nvPicPr>
          <p:cNvPr id="5" name="Billed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636" y="508000"/>
            <a:ext cx="4664364" cy="4499253"/>
          </a:xfrm>
          <a:prstGeom prst="rect">
            <a:avLst/>
          </a:prstGeom>
        </p:spPr>
      </p:pic>
    </p:spTree>
    <p:extLst>
      <p:ext uri="{BB962C8B-B14F-4D97-AF65-F5344CB8AC3E}">
        <p14:creationId xmlns:p14="http://schemas.microsoft.com/office/powerpoint/2010/main" val="238184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0862" y="101601"/>
            <a:ext cx="8596668" cy="461818"/>
          </a:xfrm>
        </p:spPr>
        <p:txBody>
          <a:bodyPr>
            <a:noAutofit/>
          </a:bodyPr>
          <a:lstStyle/>
          <a:p>
            <a:r>
              <a:rPr lang="en-US" sz="2400" b="1" dirty="0"/>
              <a:t>Service Strategy</a:t>
            </a:r>
            <a:br>
              <a:rPr lang="en-US" sz="2400" b="1" dirty="0"/>
            </a:br>
            <a:br>
              <a:rPr lang="en-US" sz="2400" dirty="0"/>
            </a:br>
            <a:endParaRPr lang="en-US" sz="2400" dirty="0"/>
          </a:p>
        </p:txBody>
      </p:sp>
      <p:sp>
        <p:nvSpPr>
          <p:cNvPr id="3" name="Pladsholder til indhold 2"/>
          <p:cNvSpPr>
            <a:spLocks noGrp="1"/>
          </p:cNvSpPr>
          <p:nvPr>
            <p:ph idx="1"/>
          </p:nvPr>
        </p:nvSpPr>
        <p:spPr>
          <a:xfrm>
            <a:off x="150862" y="701243"/>
            <a:ext cx="7515320" cy="6020809"/>
          </a:xfrm>
        </p:spPr>
        <p:txBody>
          <a:bodyPr>
            <a:normAutofit fontScale="85000" lnSpcReduction="20000"/>
          </a:bodyPr>
          <a:lstStyle/>
          <a:p>
            <a:pPr marL="0" indent="0">
              <a:buNone/>
            </a:pPr>
            <a:r>
              <a:rPr lang="en-US" sz="1600" dirty="0"/>
              <a:t>Service Strategy provides a way how to design, develop and implement Service Management.</a:t>
            </a:r>
            <a:endParaRPr lang="en-US" sz="1500" dirty="0"/>
          </a:p>
          <a:p>
            <a:pPr marL="0" indent="0">
              <a:buNone/>
            </a:pPr>
            <a:r>
              <a:rPr lang="en-US" sz="1500" dirty="0"/>
              <a:t>Service Strategy determines which types of services should be offered to which customers on which markets.</a:t>
            </a:r>
          </a:p>
          <a:p>
            <a:pPr marL="0" indent="0">
              <a:buNone/>
            </a:pPr>
            <a:r>
              <a:rPr lang="en-US" sz="1500" dirty="0"/>
              <a:t>The following </a:t>
            </a:r>
            <a:r>
              <a:rPr lang="en-US" sz="1500" b="1" dirty="0"/>
              <a:t>main processes</a:t>
            </a:r>
            <a:r>
              <a:rPr lang="en-US" sz="1500" dirty="0"/>
              <a:t> are part of the ITIL  </a:t>
            </a:r>
            <a:r>
              <a:rPr lang="en-US" sz="1500" b="1" dirty="0"/>
              <a:t>Service Strategy lifecycle</a:t>
            </a:r>
            <a:r>
              <a:rPr lang="en-US" sz="1500" dirty="0"/>
              <a:t>:</a:t>
            </a:r>
          </a:p>
          <a:p>
            <a:r>
              <a:rPr lang="en-US" sz="1500" b="1" u="sng" dirty="0"/>
              <a:t>Strategy Management for IT Services</a:t>
            </a:r>
            <a:endParaRPr lang="en-US" sz="1500" dirty="0"/>
          </a:p>
          <a:p>
            <a:pPr marL="400050" lvl="1" indent="0">
              <a:buNone/>
            </a:pPr>
            <a:r>
              <a:rPr lang="en-US" sz="1500" dirty="0"/>
              <a:t>Process Objective: To assess the service provider's offerings, capabilities, competitors as well as current and potential market spaces in order to develop a strategy to serve customers. Once the strategy has been defined, </a:t>
            </a:r>
            <a:r>
              <a:rPr lang="en-US" sz="1500" b="1" dirty="0"/>
              <a:t>Strategy Management for IT Services </a:t>
            </a:r>
            <a:r>
              <a:rPr lang="en-US" sz="1500" dirty="0"/>
              <a:t>is also responsible for ensuring the implementation of the strategy. </a:t>
            </a:r>
          </a:p>
          <a:p>
            <a:r>
              <a:rPr lang="en-US" sz="2400" b="1" u="sng" dirty="0">
                <a:solidFill>
                  <a:srgbClr val="FF0000"/>
                </a:solidFill>
              </a:rPr>
              <a:t>Service Portfolio Management</a:t>
            </a:r>
            <a:endParaRPr lang="en-US" sz="2400" b="1" dirty="0">
              <a:solidFill>
                <a:srgbClr val="FF0000"/>
              </a:solidFill>
            </a:endParaRPr>
          </a:p>
          <a:p>
            <a:pPr marL="400050" lvl="1" indent="0">
              <a:buNone/>
            </a:pPr>
            <a:r>
              <a:rPr lang="en-US" sz="1500" dirty="0"/>
              <a:t>Process Objective: Service Portfolio Management ensures that the service provider has the right mix of services to meet required business outcomes at an appropriate level of investment. </a:t>
            </a:r>
          </a:p>
          <a:p>
            <a:r>
              <a:rPr lang="en-US" sz="1500" b="1" u="sng" dirty="0"/>
              <a:t>Financial Management for IT Services</a:t>
            </a:r>
            <a:endParaRPr lang="en-US" sz="1500" dirty="0"/>
          </a:p>
          <a:p>
            <a:pPr marL="400050" lvl="1" indent="0">
              <a:buNone/>
            </a:pPr>
            <a:r>
              <a:rPr lang="en-US" sz="1500" dirty="0"/>
              <a:t>Process Objective: To manage the service provider's budgeting, accounting and charging requirements.</a:t>
            </a:r>
          </a:p>
          <a:p>
            <a:r>
              <a:rPr lang="en-US" sz="1500" b="1" u="sng" dirty="0"/>
              <a:t>Demand Management</a:t>
            </a:r>
            <a:endParaRPr lang="en-US" sz="1500" dirty="0"/>
          </a:p>
          <a:p>
            <a:pPr marL="400050" lvl="1" indent="0">
              <a:buNone/>
            </a:pPr>
            <a:r>
              <a:rPr lang="en-US" sz="1500" dirty="0"/>
              <a:t>Process Objective: To understand, anticipate and influence customer </a:t>
            </a:r>
            <a:r>
              <a:rPr lang="en-US" sz="1500" b="1" dirty="0"/>
              <a:t>demand</a:t>
            </a:r>
            <a:r>
              <a:rPr lang="en-US" sz="1500" dirty="0"/>
              <a:t> (</a:t>
            </a:r>
            <a:r>
              <a:rPr lang="da-DK" sz="1500" b="1" dirty="0"/>
              <a:t>efterspørgsel</a:t>
            </a:r>
            <a:r>
              <a:rPr lang="en-US" sz="1500" dirty="0"/>
              <a:t>) for services. </a:t>
            </a:r>
          </a:p>
          <a:p>
            <a:pPr marL="400050" lvl="1" indent="0">
              <a:buNone/>
            </a:pPr>
            <a:r>
              <a:rPr lang="en-US" sz="1500" b="1" u="sng" dirty="0"/>
              <a:t>Business Relationship Management</a:t>
            </a:r>
            <a:endParaRPr lang="en-US" sz="1500" dirty="0"/>
          </a:p>
          <a:p>
            <a:pPr marL="400050" lvl="1" indent="0">
              <a:buNone/>
            </a:pPr>
            <a:r>
              <a:rPr lang="en-US" sz="1500" dirty="0"/>
              <a:t>Process Objective: To maintain a positive relationship with customers. </a:t>
            </a:r>
          </a:p>
          <a:p>
            <a:pPr marL="400050" lvl="1" indent="0">
              <a:buNone/>
            </a:pPr>
            <a:r>
              <a:rPr lang="en-US" sz="1500" dirty="0"/>
              <a:t>To identify the needs of existing and potential customers and ensures that appropriate services are developed to meet those needs.</a:t>
            </a:r>
          </a:p>
          <a:p>
            <a:pPr marL="400050" lvl="1" indent="0">
              <a:buNone/>
            </a:pPr>
            <a:endParaRPr lang="en-US" sz="1500" dirty="0"/>
          </a:p>
          <a:p>
            <a:endParaRPr lang="en-US" sz="1500" dirty="0"/>
          </a:p>
        </p:txBody>
      </p:sp>
      <p:pic>
        <p:nvPicPr>
          <p:cNvPr id="7" name="Billede 6"/>
          <p:cNvPicPr>
            <a:picLocks noChangeAspect="1"/>
          </p:cNvPicPr>
          <p:nvPr/>
        </p:nvPicPr>
        <p:blipFill>
          <a:blip r:embed="rId2"/>
          <a:stretch>
            <a:fillRect/>
          </a:stretch>
        </p:blipFill>
        <p:spPr>
          <a:xfrm>
            <a:off x="7666182" y="370755"/>
            <a:ext cx="4525818" cy="6351298"/>
          </a:xfrm>
          <a:prstGeom prst="rect">
            <a:avLst/>
          </a:prstGeom>
        </p:spPr>
      </p:pic>
    </p:spTree>
    <p:extLst>
      <p:ext uri="{BB962C8B-B14F-4D97-AF65-F5344CB8AC3E}">
        <p14:creationId xmlns:p14="http://schemas.microsoft.com/office/powerpoint/2010/main" val="353533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5443" y="120074"/>
            <a:ext cx="8596668" cy="397164"/>
          </a:xfrm>
        </p:spPr>
        <p:txBody>
          <a:bodyPr>
            <a:normAutofit fontScale="90000"/>
          </a:bodyPr>
          <a:lstStyle/>
          <a:p>
            <a:r>
              <a:rPr lang="en-US" sz="2400" b="1" dirty="0"/>
              <a:t>Service Design</a:t>
            </a:r>
            <a:br>
              <a:rPr lang="en-US" sz="2400" b="1" dirty="0"/>
            </a:br>
            <a:br>
              <a:rPr lang="en-US" sz="2400" dirty="0"/>
            </a:br>
            <a:endParaRPr lang="en-US" sz="2400" dirty="0"/>
          </a:p>
        </p:txBody>
      </p:sp>
      <p:sp>
        <p:nvSpPr>
          <p:cNvPr id="3" name="Pladsholder til indhold 2"/>
          <p:cNvSpPr>
            <a:spLocks noGrp="1"/>
          </p:cNvSpPr>
          <p:nvPr>
            <p:ph idx="1"/>
          </p:nvPr>
        </p:nvSpPr>
        <p:spPr>
          <a:xfrm>
            <a:off x="95443" y="618117"/>
            <a:ext cx="6736003" cy="5967411"/>
          </a:xfrm>
        </p:spPr>
        <p:txBody>
          <a:bodyPr>
            <a:normAutofit/>
          </a:bodyPr>
          <a:lstStyle/>
          <a:p>
            <a:r>
              <a:rPr lang="en-US" sz="1500" dirty="0"/>
              <a:t>The objective of ITIL </a:t>
            </a:r>
            <a:r>
              <a:rPr lang="en-US" sz="1500" b="1" dirty="0"/>
              <a:t>Service Design</a:t>
            </a:r>
            <a:r>
              <a:rPr lang="en-US" sz="1500" dirty="0"/>
              <a:t> is to design new IT services, as well as changes and improvements to existing IT-service.</a:t>
            </a:r>
          </a:p>
          <a:p>
            <a:r>
              <a:rPr lang="en-US" sz="1500" dirty="0"/>
              <a:t>Then it will be passed to </a:t>
            </a:r>
            <a:r>
              <a:rPr lang="en-US" sz="1500" b="1" dirty="0"/>
              <a:t>Service Transition </a:t>
            </a:r>
            <a:r>
              <a:rPr lang="en-US" sz="1500" dirty="0"/>
              <a:t>to be evaluated, built and tested, before deployed as a new or changed IT-service.</a:t>
            </a:r>
          </a:p>
          <a:p>
            <a:r>
              <a:rPr lang="en-US" sz="1500" dirty="0"/>
              <a:t>The following </a:t>
            </a:r>
            <a:r>
              <a:rPr lang="en-US" sz="1500" b="1" dirty="0"/>
              <a:t>main processes</a:t>
            </a:r>
            <a:r>
              <a:rPr lang="en-US" sz="1500" dirty="0"/>
              <a:t> are part of the </a:t>
            </a:r>
            <a:r>
              <a:rPr lang="en-US" sz="1500" b="1" dirty="0"/>
              <a:t>Service Design lifecycle</a:t>
            </a:r>
            <a:r>
              <a:rPr lang="en-US" sz="1500" dirty="0"/>
              <a:t>:</a:t>
            </a:r>
          </a:p>
          <a:p>
            <a:pPr marL="0" indent="0">
              <a:buNone/>
            </a:pPr>
            <a:r>
              <a:rPr lang="en-US" dirty="0"/>
              <a:t>	</a:t>
            </a:r>
            <a:r>
              <a:rPr lang="en-US" b="1" u="sng" dirty="0">
                <a:solidFill>
                  <a:srgbClr val="FF0000"/>
                </a:solidFill>
              </a:rPr>
              <a:t>Design Coordination</a:t>
            </a:r>
            <a:endParaRPr lang="en-US" dirty="0">
              <a:solidFill>
                <a:srgbClr val="FF0000"/>
              </a:solidFill>
            </a:endParaRPr>
          </a:p>
          <a:p>
            <a:pPr marL="400050" lvl="1" indent="0">
              <a:buNone/>
            </a:pPr>
            <a:r>
              <a:rPr lang="en-US" dirty="0"/>
              <a:t>Process Objective: To coordinate all service design </a:t>
            </a:r>
            <a:r>
              <a:rPr lang="en-US" b="1" dirty="0">
                <a:solidFill>
                  <a:srgbClr val="FF0000"/>
                </a:solidFill>
              </a:rPr>
              <a:t>activities</a:t>
            </a:r>
            <a:r>
              <a:rPr lang="en-US" dirty="0"/>
              <a:t>, </a:t>
            </a:r>
            <a:r>
              <a:rPr lang="en-US" b="1" dirty="0">
                <a:solidFill>
                  <a:srgbClr val="FF0000"/>
                </a:solidFill>
              </a:rPr>
              <a:t>processes, tools </a:t>
            </a:r>
            <a:r>
              <a:rPr lang="en-US" dirty="0"/>
              <a:t>and </a:t>
            </a:r>
            <a:r>
              <a:rPr lang="en-US" b="1" dirty="0">
                <a:solidFill>
                  <a:srgbClr val="FF0000"/>
                </a:solidFill>
              </a:rPr>
              <a:t>resources</a:t>
            </a:r>
            <a:r>
              <a:rPr lang="en-US" dirty="0"/>
              <a:t>. </a:t>
            </a:r>
          </a:p>
          <a:p>
            <a:pPr marL="400050" lvl="1" indent="0">
              <a:buNone/>
            </a:pPr>
            <a:r>
              <a:rPr lang="en-US" dirty="0"/>
              <a:t>Ensure the effective design of new or changed IT services, architectures, technology and processes.</a:t>
            </a:r>
          </a:p>
          <a:p>
            <a:pPr marL="400050" lvl="1" indent="0">
              <a:buNone/>
            </a:pPr>
            <a:r>
              <a:rPr lang="en-US" b="1" u="sng" dirty="0"/>
              <a:t>Service Catalogue Management</a:t>
            </a:r>
            <a:endParaRPr lang="en-US" dirty="0"/>
          </a:p>
          <a:p>
            <a:pPr marL="400050" lvl="1" indent="0">
              <a:buNone/>
            </a:pPr>
            <a:r>
              <a:rPr lang="en-US" dirty="0"/>
              <a:t>Process Objective: To ensure that a Service Catalogue is produced and maintained, containing information on all operational services </a:t>
            </a:r>
          </a:p>
          <a:p>
            <a:pPr marL="400050" lvl="1" indent="0">
              <a:buNone/>
            </a:pPr>
            <a:r>
              <a:rPr lang="en-US" b="1" u="sng" dirty="0"/>
              <a:t>Service Level Management</a:t>
            </a:r>
            <a:endParaRPr lang="en-US" dirty="0"/>
          </a:p>
          <a:p>
            <a:pPr marL="400050" lvl="1" indent="0">
              <a:buNone/>
            </a:pPr>
            <a:r>
              <a:rPr lang="en-US" dirty="0"/>
              <a:t>Process Objective: To negotiate </a:t>
            </a:r>
            <a:r>
              <a:rPr lang="en-US" b="1" dirty="0"/>
              <a:t>Service Level Agreements </a:t>
            </a:r>
            <a:r>
              <a:rPr lang="en-US" dirty="0"/>
              <a:t>with the customers and to design services in accordance with the agreed service level targets.  </a:t>
            </a:r>
          </a:p>
          <a:p>
            <a:endParaRPr lang="en-US" sz="1500" dirty="0"/>
          </a:p>
        </p:txBody>
      </p:sp>
      <p:pic>
        <p:nvPicPr>
          <p:cNvPr id="6" name="Billede 5"/>
          <p:cNvPicPr>
            <a:picLocks noChangeAspect="1"/>
          </p:cNvPicPr>
          <p:nvPr/>
        </p:nvPicPr>
        <p:blipFill>
          <a:blip r:embed="rId2"/>
          <a:stretch>
            <a:fillRect/>
          </a:stretch>
        </p:blipFill>
        <p:spPr>
          <a:xfrm>
            <a:off x="6844146" y="0"/>
            <a:ext cx="5347854" cy="5477164"/>
          </a:xfrm>
          <a:prstGeom prst="rect">
            <a:avLst/>
          </a:prstGeom>
        </p:spPr>
      </p:pic>
      <p:pic>
        <p:nvPicPr>
          <p:cNvPr id="7" name="Billede 6"/>
          <p:cNvPicPr>
            <a:picLocks noChangeAspect="1"/>
          </p:cNvPicPr>
          <p:nvPr/>
        </p:nvPicPr>
        <p:blipFill>
          <a:blip r:embed="rId3"/>
          <a:stretch>
            <a:fillRect/>
          </a:stretch>
        </p:blipFill>
        <p:spPr>
          <a:xfrm>
            <a:off x="6831446" y="5477164"/>
            <a:ext cx="5222009" cy="1352550"/>
          </a:xfrm>
          <a:prstGeom prst="rect">
            <a:avLst/>
          </a:prstGeom>
        </p:spPr>
      </p:pic>
      <p:sp>
        <p:nvSpPr>
          <p:cNvPr id="4" name="Tekstfelt 3"/>
          <p:cNvSpPr txBox="1"/>
          <p:nvPr/>
        </p:nvSpPr>
        <p:spPr>
          <a:xfrm>
            <a:off x="7980218" y="4285673"/>
            <a:ext cx="2198255" cy="461665"/>
          </a:xfrm>
          <a:prstGeom prst="rect">
            <a:avLst/>
          </a:prstGeom>
          <a:noFill/>
        </p:spPr>
        <p:txBody>
          <a:bodyPr wrap="square" rtlCol="0">
            <a:spAutoFit/>
          </a:bodyPr>
          <a:lstStyle/>
          <a:p>
            <a:r>
              <a:rPr lang="en-US" sz="1200" b="1" dirty="0"/>
              <a:t>To manage risks that could seriously impact IT services</a:t>
            </a:r>
            <a:endParaRPr lang="en-US" sz="1300" dirty="0"/>
          </a:p>
        </p:txBody>
      </p:sp>
      <p:sp>
        <p:nvSpPr>
          <p:cNvPr id="5" name="Tekstfelt 4"/>
          <p:cNvSpPr txBox="1"/>
          <p:nvPr/>
        </p:nvSpPr>
        <p:spPr>
          <a:xfrm>
            <a:off x="7615381" y="3663607"/>
            <a:ext cx="2927928" cy="553998"/>
          </a:xfrm>
          <a:prstGeom prst="rect">
            <a:avLst/>
          </a:prstGeom>
          <a:noFill/>
        </p:spPr>
        <p:txBody>
          <a:bodyPr wrap="square" rtlCol="0">
            <a:spAutoFit/>
          </a:bodyPr>
          <a:lstStyle/>
          <a:p>
            <a:r>
              <a:rPr lang="en-US" sz="1000" dirty="0"/>
              <a:t>Ensuring, </a:t>
            </a:r>
            <a:r>
              <a:rPr lang="en-US" sz="1000" b="1" dirty="0"/>
              <a:t>all IT infrastructure, processes, tools</a:t>
            </a:r>
            <a:r>
              <a:rPr lang="en-US" sz="1000" dirty="0"/>
              <a:t>, etc. are appropriate for the agreed availability services.</a:t>
            </a:r>
          </a:p>
        </p:txBody>
      </p:sp>
      <p:sp>
        <p:nvSpPr>
          <p:cNvPr id="8" name="Tekstfelt 7"/>
          <p:cNvSpPr txBox="1"/>
          <p:nvPr/>
        </p:nvSpPr>
        <p:spPr>
          <a:xfrm>
            <a:off x="7485609" y="2954072"/>
            <a:ext cx="2900219" cy="707886"/>
          </a:xfrm>
          <a:prstGeom prst="rect">
            <a:avLst/>
          </a:prstGeom>
          <a:noFill/>
        </p:spPr>
        <p:txBody>
          <a:bodyPr wrap="square" rtlCol="0">
            <a:spAutoFit/>
          </a:bodyPr>
          <a:lstStyle/>
          <a:p>
            <a:r>
              <a:rPr lang="en-US" sz="1000" dirty="0"/>
              <a:t>Ensure, the capacity of IT services and IT infrastructure is able to deliver the agreed service level targets in a </a:t>
            </a:r>
            <a:r>
              <a:rPr lang="en-US" sz="1000" b="1" dirty="0"/>
              <a:t>cost effective </a:t>
            </a:r>
            <a:r>
              <a:rPr lang="en-US" sz="1000" dirty="0"/>
              <a:t>and </a:t>
            </a:r>
            <a:r>
              <a:rPr lang="en-US" sz="1000" b="1" dirty="0"/>
              <a:t>timely manner</a:t>
            </a:r>
            <a:endParaRPr lang="en-US" sz="1000" dirty="0"/>
          </a:p>
        </p:txBody>
      </p:sp>
      <p:sp>
        <p:nvSpPr>
          <p:cNvPr id="9" name="Tekstfelt 8"/>
          <p:cNvSpPr txBox="1"/>
          <p:nvPr/>
        </p:nvSpPr>
        <p:spPr>
          <a:xfrm>
            <a:off x="9938328" y="1949537"/>
            <a:ext cx="2115127" cy="553998"/>
          </a:xfrm>
          <a:prstGeom prst="rect">
            <a:avLst/>
          </a:prstGeom>
          <a:noFill/>
        </p:spPr>
        <p:txBody>
          <a:bodyPr wrap="square" rtlCol="0">
            <a:spAutoFit/>
          </a:bodyPr>
          <a:lstStyle/>
          <a:p>
            <a:r>
              <a:rPr lang="en-US" sz="1000" dirty="0"/>
              <a:t>Ensure that all suppliers meet their contractual commitments.</a:t>
            </a:r>
          </a:p>
          <a:p>
            <a:endParaRPr lang="en-US" sz="1000" dirty="0"/>
          </a:p>
        </p:txBody>
      </p:sp>
      <p:sp>
        <p:nvSpPr>
          <p:cNvPr id="10" name="Tekstfelt 9"/>
          <p:cNvSpPr txBox="1"/>
          <p:nvPr/>
        </p:nvSpPr>
        <p:spPr>
          <a:xfrm>
            <a:off x="7522555" y="4885220"/>
            <a:ext cx="2863273" cy="707886"/>
          </a:xfrm>
          <a:prstGeom prst="rect">
            <a:avLst/>
          </a:prstGeom>
          <a:noFill/>
        </p:spPr>
        <p:txBody>
          <a:bodyPr wrap="square" rtlCol="0">
            <a:spAutoFit/>
          </a:bodyPr>
          <a:lstStyle/>
          <a:p>
            <a:r>
              <a:rPr lang="en-US" sz="1000" dirty="0"/>
              <a:t>Ensure the </a:t>
            </a:r>
            <a:r>
              <a:rPr lang="en-US" sz="1000" b="1" dirty="0"/>
              <a:t>confidentiality</a:t>
            </a:r>
            <a:r>
              <a:rPr lang="en-US" sz="1000" dirty="0"/>
              <a:t>, </a:t>
            </a:r>
            <a:r>
              <a:rPr lang="en-US" sz="1000" b="1" dirty="0"/>
              <a:t>integrity</a:t>
            </a:r>
            <a:r>
              <a:rPr lang="en-US" sz="1000" dirty="0"/>
              <a:t> and </a:t>
            </a:r>
            <a:r>
              <a:rPr lang="en-US" sz="1000" b="1" dirty="0"/>
              <a:t>availability</a:t>
            </a:r>
            <a:r>
              <a:rPr lang="en-US" sz="1000" dirty="0"/>
              <a:t> of an organization's information, data and IT services. </a:t>
            </a:r>
          </a:p>
          <a:p>
            <a:endParaRPr lang="en-US" sz="1000" dirty="0"/>
          </a:p>
        </p:txBody>
      </p:sp>
      <p:sp>
        <p:nvSpPr>
          <p:cNvPr id="11" name="Tekstfelt 10"/>
          <p:cNvSpPr txBox="1"/>
          <p:nvPr/>
        </p:nvSpPr>
        <p:spPr>
          <a:xfrm>
            <a:off x="7310118" y="6162434"/>
            <a:ext cx="1625600" cy="400110"/>
          </a:xfrm>
          <a:prstGeom prst="rect">
            <a:avLst/>
          </a:prstGeom>
          <a:noFill/>
        </p:spPr>
        <p:txBody>
          <a:bodyPr wrap="square" rtlCol="0">
            <a:spAutoFit/>
          </a:bodyPr>
          <a:lstStyle/>
          <a:p>
            <a:r>
              <a:rPr lang="en-US" sz="1000" b="1" dirty="0"/>
              <a:t>Define a plan for the future development</a:t>
            </a:r>
            <a:endParaRPr lang="en-US" sz="1000" dirty="0"/>
          </a:p>
        </p:txBody>
      </p:sp>
    </p:spTree>
    <p:extLst>
      <p:ext uri="{BB962C8B-B14F-4D97-AF65-F5344CB8AC3E}">
        <p14:creationId xmlns:p14="http://schemas.microsoft.com/office/powerpoint/2010/main" val="72385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5444" y="101600"/>
            <a:ext cx="8596668" cy="434109"/>
          </a:xfrm>
        </p:spPr>
        <p:txBody>
          <a:bodyPr>
            <a:normAutofit fontScale="90000"/>
          </a:bodyPr>
          <a:lstStyle/>
          <a:p>
            <a:r>
              <a:rPr lang="en-US" sz="2400" b="1" dirty="0"/>
              <a:t>Service Design – Cont.</a:t>
            </a:r>
            <a:endParaRPr lang="en-US" sz="2400" dirty="0"/>
          </a:p>
        </p:txBody>
      </p:sp>
      <p:sp>
        <p:nvSpPr>
          <p:cNvPr id="3" name="Pladsholder til indhold 2"/>
          <p:cNvSpPr>
            <a:spLocks noGrp="1"/>
          </p:cNvSpPr>
          <p:nvPr>
            <p:ph idx="1"/>
          </p:nvPr>
        </p:nvSpPr>
        <p:spPr>
          <a:xfrm>
            <a:off x="304800" y="701244"/>
            <a:ext cx="9855199" cy="5985883"/>
          </a:xfrm>
        </p:spPr>
        <p:txBody>
          <a:bodyPr>
            <a:normAutofit/>
          </a:bodyPr>
          <a:lstStyle/>
          <a:p>
            <a:r>
              <a:rPr lang="en-US" sz="1700" b="1" u="sng" dirty="0">
                <a:solidFill>
                  <a:srgbClr val="FF0000"/>
                </a:solidFill>
              </a:rPr>
              <a:t>Risk Management</a:t>
            </a:r>
            <a:endParaRPr lang="en-US" sz="1700" dirty="0">
              <a:solidFill>
                <a:srgbClr val="FF0000"/>
              </a:solidFill>
            </a:endParaRPr>
          </a:p>
          <a:p>
            <a:pPr marL="0" indent="0">
              <a:buNone/>
            </a:pPr>
            <a:r>
              <a:rPr lang="en-US" sz="1600" dirty="0"/>
              <a:t>The main objective of risk management is to </a:t>
            </a:r>
            <a:r>
              <a:rPr lang="en-US" sz="1600" b="1" dirty="0"/>
              <a:t>detect</a:t>
            </a:r>
            <a:r>
              <a:rPr lang="en-US" sz="1600" dirty="0"/>
              <a:t>, </a:t>
            </a:r>
            <a:r>
              <a:rPr lang="en-US" sz="1600" b="1" dirty="0"/>
              <a:t>analyze</a:t>
            </a:r>
            <a:r>
              <a:rPr lang="en-US" sz="1600" dirty="0"/>
              <a:t> and </a:t>
            </a:r>
            <a:r>
              <a:rPr lang="en-US" sz="1600" b="1" dirty="0"/>
              <a:t>control</a:t>
            </a:r>
            <a:r>
              <a:rPr lang="en-US" sz="1600" dirty="0"/>
              <a:t> the risks.</a:t>
            </a:r>
          </a:p>
          <a:p>
            <a:endParaRPr lang="da-DK" sz="1600" dirty="0"/>
          </a:p>
          <a:p>
            <a:endParaRPr lang="da-DK" sz="1600" dirty="0"/>
          </a:p>
          <a:p>
            <a:endParaRPr lang="da-DK" sz="1600" dirty="0"/>
          </a:p>
          <a:p>
            <a:endParaRPr lang="da-DK" sz="1600" dirty="0"/>
          </a:p>
          <a:p>
            <a:pPr lvl="0"/>
            <a:endParaRPr lang="en-US" sz="1600" b="1" dirty="0"/>
          </a:p>
          <a:p>
            <a:pPr lvl="0"/>
            <a:endParaRPr lang="en-US" sz="1600" b="1" dirty="0"/>
          </a:p>
          <a:p>
            <a:pPr lvl="0"/>
            <a:endParaRPr lang="en-US" sz="1600" b="1" dirty="0"/>
          </a:p>
          <a:p>
            <a:pPr lvl="0"/>
            <a:endParaRPr lang="en-US" sz="1600" b="1" dirty="0"/>
          </a:p>
          <a:p>
            <a:endParaRPr lang="en-US" sz="1400" dirty="0"/>
          </a:p>
          <a:p>
            <a:pPr marL="400050" lvl="1" indent="0">
              <a:buNone/>
            </a:pPr>
            <a:r>
              <a:rPr lang="en-US" sz="1500" dirty="0"/>
              <a:t> </a:t>
            </a:r>
          </a:p>
        </p:txBody>
      </p:sp>
      <p:pic>
        <p:nvPicPr>
          <p:cNvPr id="4" name="Billede 3"/>
          <p:cNvPicPr>
            <a:picLocks noChangeAspect="1"/>
          </p:cNvPicPr>
          <p:nvPr/>
        </p:nvPicPr>
        <p:blipFill>
          <a:blip r:embed="rId2"/>
          <a:stretch>
            <a:fillRect/>
          </a:stretch>
        </p:blipFill>
        <p:spPr>
          <a:xfrm>
            <a:off x="477549" y="1729940"/>
            <a:ext cx="8869652" cy="1179513"/>
          </a:xfrm>
          <a:prstGeom prst="rect">
            <a:avLst/>
          </a:prstGeom>
        </p:spPr>
      </p:pic>
      <p:sp>
        <p:nvSpPr>
          <p:cNvPr id="5" name="Tekstfelt 4">
            <a:extLst>
              <a:ext uri="{FF2B5EF4-FFF2-40B4-BE49-F238E27FC236}">
                <a16:creationId xmlns:a16="http://schemas.microsoft.com/office/drawing/2014/main" id="{2F097901-A524-4FAB-A426-D3788B289968}"/>
              </a:ext>
            </a:extLst>
          </p:cNvPr>
          <p:cNvSpPr txBox="1"/>
          <p:nvPr/>
        </p:nvSpPr>
        <p:spPr>
          <a:xfrm>
            <a:off x="477549" y="3166562"/>
            <a:ext cx="277337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identifying the </a:t>
            </a:r>
            <a:r>
              <a:rPr lang="en-US" sz="1400" b="1" dirty="0">
                <a:latin typeface="Arial" panose="020B0604020202020204" pitchFamily="34" charset="0"/>
                <a:cs typeface="Arial" panose="020B0604020202020204" pitchFamily="34" charset="0"/>
              </a:rPr>
              <a:t>threats</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vulnerabilities</a:t>
            </a:r>
            <a:r>
              <a:rPr lang="en-US" sz="1400" dirty="0">
                <a:latin typeface="Arial" panose="020B0604020202020204" pitchFamily="34" charset="0"/>
                <a:cs typeface="Arial" panose="020B0604020202020204" pitchFamily="34" charset="0"/>
              </a:rPr>
              <a:t> which can affect organization’s assets</a:t>
            </a:r>
            <a:r>
              <a:rPr lang="da-DK" sz="1400" b="1" dirty="0">
                <a:latin typeface="Arial" panose="020B0604020202020204" pitchFamily="34" charset="0"/>
                <a:cs typeface="Arial" panose="020B0604020202020204" pitchFamily="34" charset="0"/>
              </a:rPr>
              <a:t>.</a:t>
            </a:r>
            <a:endParaRPr lang="da-DK" sz="1400" dirty="0">
              <a:latin typeface="Arial" panose="020B0604020202020204" pitchFamily="34" charset="0"/>
              <a:cs typeface="Arial" panose="020B0604020202020204" pitchFamily="34" charset="0"/>
            </a:endParaRPr>
          </a:p>
        </p:txBody>
      </p:sp>
      <p:sp>
        <p:nvSpPr>
          <p:cNvPr id="7" name="Tekstfelt 6">
            <a:extLst>
              <a:ext uri="{FF2B5EF4-FFF2-40B4-BE49-F238E27FC236}">
                <a16:creationId xmlns:a16="http://schemas.microsoft.com/office/drawing/2014/main" id="{1D9FCF1B-4E29-47DA-8A19-B909EDE283AA}"/>
              </a:ext>
            </a:extLst>
          </p:cNvPr>
          <p:cNvSpPr txBox="1"/>
          <p:nvPr/>
        </p:nvSpPr>
        <p:spPr>
          <a:xfrm>
            <a:off x="3853621" y="3176828"/>
            <a:ext cx="1901228"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collection</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calculation</a:t>
            </a:r>
            <a:r>
              <a:rPr lang="en-US" sz="1400" dirty="0">
                <a:latin typeface="Arial" panose="020B0604020202020204" pitchFamily="34" charset="0"/>
                <a:cs typeface="Arial" panose="020B0604020202020204" pitchFamily="34" charset="0"/>
              </a:rPr>
              <a:t> of data</a:t>
            </a:r>
            <a:endParaRPr lang="da-DK" sz="1400" dirty="0">
              <a:latin typeface="Arial" panose="020B0604020202020204" pitchFamily="34" charset="0"/>
              <a:cs typeface="Arial" panose="020B0604020202020204" pitchFamily="34" charset="0"/>
            </a:endParaRPr>
          </a:p>
        </p:txBody>
      </p:sp>
      <p:sp>
        <p:nvSpPr>
          <p:cNvPr id="9" name="Tekstfelt 8">
            <a:extLst>
              <a:ext uri="{FF2B5EF4-FFF2-40B4-BE49-F238E27FC236}">
                <a16:creationId xmlns:a16="http://schemas.microsoft.com/office/drawing/2014/main" id="{1B910EBD-1D44-48A2-B556-DFA51124454E}"/>
              </a:ext>
            </a:extLst>
          </p:cNvPr>
          <p:cNvSpPr txBox="1"/>
          <p:nvPr/>
        </p:nvSpPr>
        <p:spPr>
          <a:xfrm>
            <a:off x="5939073" y="3176828"/>
            <a:ext cx="3706892" cy="1092607"/>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making decisions after monitoring the surroundings in order to ensure that the older threats and vulnerabilities are effectively countered.</a:t>
            </a:r>
          </a:p>
          <a:p>
            <a:endParaRPr lang="da-DK"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0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3152" y="120073"/>
            <a:ext cx="8596668" cy="397164"/>
          </a:xfrm>
        </p:spPr>
        <p:txBody>
          <a:bodyPr>
            <a:noAutofit/>
          </a:bodyPr>
          <a:lstStyle/>
          <a:p>
            <a:r>
              <a:rPr lang="en-US" sz="2000" b="1" dirty="0"/>
              <a:t>Service Design – Cont.</a:t>
            </a:r>
            <a:endParaRPr lang="en-US" sz="2200" dirty="0"/>
          </a:p>
        </p:txBody>
      </p:sp>
      <p:sp>
        <p:nvSpPr>
          <p:cNvPr id="3" name="Pladsholder til indhold 2"/>
          <p:cNvSpPr>
            <a:spLocks noGrp="1"/>
          </p:cNvSpPr>
          <p:nvPr>
            <p:ph idx="1"/>
          </p:nvPr>
        </p:nvSpPr>
        <p:spPr>
          <a:xfrm>
            <a:off x="295564" y="682771"/>
            <a:ext cx="10741891" cy="5884284"/>
          </a:xfrm>
        </p:spPr>
        <p:txBody>
          <a:bodyPr>
            <a:normAutofit/>
          </a:bodyPr>
          <a:lstStyle/>
          <a:p>
            <a:r>
              <a:rPr lang="en-US" sz="1500" dirty="0"/>
              <a:t>Components of Risk Management</a:t>
            </a:r>
          </a:p>
          <a:p>
            <a:endParaRPr lang="da-DK" sz="1500" dirty="0"/>
          </a:p>
          <a:p>
            <a:endParaRPr lang="da-DK" sz="1500" dirty="0"/>
          </a:p>
          <a:p>
            <a:endParaRPr lang="da-DK" sz="1500" dirty="0"/>
          </a:p>
          <a:p>
            <a:endParaRPr lang="da-DK" sz="1500" dirty="0"/>
          </a:p>
          <a:p>
            <a:endParaRPr lang="da-DK" sz="1500" dirty="0"/>
          </a:p>
          <a:p>
            <a:r>
              <a:rPr lang="en-US" sz="1500" b="1" dirty="0">
                <a:latin typeface="Arial" panose="020B0604020202020204" pitchFamily="34" charset="0"/>
                <a:cs typeface="Arial" panose="020B0604020202020204" pitchFamily="34" charset="0"/>
              </a:rPr>
              <a:t>Risk Manager</a:t>
            </a:r>
            <a:endParaRPr lang="en-US" sz="1500" dirty="0">
              <a:latin typeface="Arial" panose="020B0604020202020204" pitchFamily="34" charset="0"/>
              <a:cs typeface="Arial" panose="020B0604020202020204" pitchFamily="34" charset="0"/>
            </a:endParaRPr>
          </a:p>
          <a:p>
            <a:pPr marL="0" indent="0">
              <a:buNone/>
            </a:pPr>
            <a:r>
              <a:rPr lang="en-US" sz="1500" dirty="0">
                <a:latin typeface="Arial" panose="020B0604020202020204" pitchFamily="34" charset="0"/>
                <a:cs typeface="Arial" panose="020B0604020202020204" pitchFamily="34" charset="0"/>
              </a:rPr>
              <a:t>	A risk manager is someone who is responsible for </a:t>
            </a:r>
            <a:r>
              <a:rPr lang="en-US" sz="1500" b="1" dirty="0">
                <a:latin typeface="Arial" panose="020B0604020202020204" pitchFamily="34" charset="0"/>
                <a:cs typeface="Arial" panose="020B0604020202020204" pitchFamily="34" charset="0"/>
              </a:rPr>
              <a:t>detecting</a:t>
            </a:r>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analyzing</a:t>
            </a:r>
            <a:r>
              <a:rPr lang="en-US" sz="1500" dirty="0">
                <a:latin typeface="Arial" panose="020B0604020202020204" pitchFamily="34" charset="0"/>
                <a:cs typeface="Arial" panose="020B0604020202020204" pitchFamily="34" charset="0"/>
              </a:rPr>
              <a:t> and </a:t>
            </a:r>
            <a:r>
              <a:rPr lang="en-US" sz="1500" b="1" dirty="0">
                <a:latin typeface="Arial" panose="020B0604020202020204" pitchFamily="34" charset="0"/>
                <a:cs typeface="Arial" panose="020B0604020202020204" pitchFamily="34" charset="0"/>
              </a:rPr>
              <a:t>controlling</a:t>
            </a:r>
            <a:r>
              <a:rPr lang="en-US" sz="1500" dirty="0">
                <a:latin typeface="Arial" panose="020B0604020202020204" pitchFamily="34" charset="0"/>
                <a:cs typeface="Arial" panose="020B0604020202020204" pitchFamily="34" charset="0"/>
              </a:rPr>
              <a:t> risks. </a:t>
            </a:r>
          </a:p>
          <a:p>
            <a:r>
              <a:rPr lang="en-US" sz="1500" b="1" dirty="0">
                <a:latin typeface="Arial" panose="020B0604020202020204" pitchFamily="34" charset="0"/>
                <a:cs typeface="Arial" panose="020B0604020202020204" pitchFamily="34" charset="0"/>
              </a:rPr>
              <a:t>Risk management policy</a:t>
            </a:r>
            <a:endParaRPr lang="en-US" sz="1500" dirty="0">
              <a:latin typeface="Arial" panose="020B0604020202020204" pitchFamily="34" charset="0"/>
              <a:cs typeface="Arial" panose="020B0604020202020204" pitchFamily="34" charset="0"/>
            </a:endParaRPr>
          </a:p>
          <a:p>
            <a:pPr marL="0" indent="0">
              <a:buNone/>
            </a:pPr>
            <a:r>
              <a:rPr lang="en-US" sz="1500" dirty="0">
                <a:latin typeface="Arial" panose="020B0604020202020204" pitchFamily="34" charset="0"/>
                <a:cs typeface="Arial" panose="020B0604020202020204" pitchFamily="34" charset="0"/>
              </a:rPr>
              <a:t>	Is a set of </a:t>
            </a:r>
            <a:r>
              <a:rPr lang="en-US" sz="1500" b="1" dirty="0">
                <a:latin typeface="Arial" panose="020B0604020202020204" pitchFamily="34" charset="0"/>
                <a:cs typeface="Arial" panose="020B0604020202020204" pitchFamily="34" charset="0"/>
              </a:rPr>
              <a:t>guidelines</a:t>
            </a:r>
            <a:r>
              <a:rPr lang="en-US" sz="1500" dirty="0">
                <a:latin typeface="Arial" panose="020B0604020202020204" pitchFamily="34" charset="0"/>
                <a:cs typeface="Arial" panose="020B0604020202020204" pitchFamily="34" charset="0"/>
              </a:rPr>
              <a:t>, which describe the organization’s managing of risk. </a:t>
            </a:r>
          </a:p>
          <a:p>
            <a:r>
              <a:rPr lang="en-US" sz="1500" b="1" dirty="0">
                <a:latin typeface="Arial" panose="020B0604020202020204" pitchFamily="34" charset="0"/>
                <a:cs typeface="Arial" panose="020B0604020202020204" pitchFamily="34" charset="0"/>
              </a:rPr>
              <a:t>Risk Log</a:t>
            </a:r>
            <a:endParaRPr lang="en-US" sz="1500" dirty="0">
              <a:latin typeface="Arial" panose="020B0604020202020204" pitchFamily="34" charset="0"/>
              <a:cs typeface="Arial" panose="020B0604020202020204" pitchFamily="34" charset="0"/>
            </a:endParaRPr>
          </a:p>
          <a:p>
            <a:pPr marL="0" indent="0">
              <a:buNone/>
            </a:pPr>
            <a:r>
              <a:rPr lang="en-US" sz="1500" dirty="0">
                <a:latin typeface="Arial" panose="020B0604020202020204" pitchFamily="34" charset="0"/>
                <a:cs typeface="Arial" panose="020B0604020202020204" pitchFamily="34" charset="0"/>
              </a:rPr>
              <a:t>	Is a tool used by risk managers, during the risk management process, to keep track of the </a:t>
            </a:r>
            <a:r>
              <a:rPr lang="en-US" sz="1500" dirty="0">
                <a:solidFill>
                  <a:srgbClr val="FF0000"/>
                </a:solidFill>
                <a:latin typeface="Arial" panose="020B0604020202020204" pitchFamily="34" charset="0"/>
                <a:cs typeface="Arial" panose="020B0604020202020204" pitchFamily="34" charset="0"/>
              </a:rPr>
              <a:t>detected risks </a:t>
            </a:r>
            <a:r>
              <a:rPr lang="en-US" sz="1500" dirty="0">
                <a:latin typeface="Arial" panose="020B0604020202020204" pitchFamily="34" charset="0"/>
                <a:cs typeface="Arial" panose="020B0604020202020204" pitchFamily="34" charset="0"/>
              </a:rPr>
              <a:t>and the 	</a:t>
            </a:r>
            <a:r>
              <a:rPr lang="en-US" sz="1500" b="1" dirty="0">
                <a:solidFill>
                  <a:srgbClr val="FF0000"/>
                </a:solidFill>
                <a:latin typeface="Arial" panose="020B0604020202020204" pitchFamily="34" charset="0"/>
                <a:cs typeface="Arial" panose="020B0604020202020204" pitchFamily="34" charset="0"/>
              </a:rPr>
              <a:t>possible solutions</a:t>
            </a:r>
          </a:p>
          <a:p>
            <a:r>
              <a:rPr lang="en-US" sz="1400" b="1" u="sng" dirty="0">
                <a:latin typeface="Arial" panose="020B0604020202020204" pitchFamily="34" charset="0"/>
                <a:cs typeface="Arial" panose="020B0604020202020204" pitchFamily="34" charset="0"/>
              </a:rPr>
              <a:t>Capacity Management</a:t>
            </a:r>
            <a:endParaRPr lang="en-US" sz="1400" dirty="0">
              <a:latin typeface="Arial" panose="020B0604020202020204" pitchFamily="34" charset="0"/>
              <a:cs typeface="Arial" panose="020B0604020202020204" pitchFamily="34" charset="0"/>
            </a:endParaRPr>
          </a:p>
          <a:p>
            <a:pPr marL="400050" lvl="1" indent="0">
              <a:buNone/>
            </a:pPr>
            <a:r>
              <a:rPr lang="en-US" sz="1400" dirty="0">
                <a:latin typeface="Arial" panose="020B0604020202020204" pitchFamily="34" charset="0"/>
                <a:cs typeface="Arial" panose="020B0604020202020204" pitchFamily="34" charset="0"/>
              </a:rPr>
              <a:t>Process Objective: To ensure that the capacity of IT services and the IT infrastructure is able to deliver the agreed service level targets in a </a:t>
            </a:r>
            <a:r>
              <a:rPr lang="en-US" sz="1400" b="1" dirty="0">
                <a:latin typeface="Arial" panose="020B0604020202020204" pitchFamily="34" charset="0"/>
                <a:cs typeface="Arial" panose="020B0604020202020204" pitchFamily="34" charset="0"/>
              </a:rPr>
              <a:t>cost effective </a:t>
            </a:r>
            <a:r>
              <a:rPr lang="en-US" sz="1400" dirty="0">
                <a:latin typeface="Arial" panose="020B0604020202020204" pitchFamily="34" charset="0"/>
                <a:cs typeface="Arial" panose="020B0604020202020204" pitchFamily="34" charset="0"/>
              </a:rPr>
              <a:t>and </a:t>
            </a:r>
            <a:r>
              <a:rPr lang="en-US" sz="1400" b="1" dirty="0">
                <a:latin typeface="Arial" panose="020B0604020202020204" pitchFamily="34" charset="0"/>
                <a:cs typeface="Arial" panose="020B0604020202020204" pitchFamily="34" charset="0"/>
              </a:rPr>
              <a:t>timely manner</a:t>
            </a:r>
            <a:r>
              <a:rPr lang="en-US" sz="1400" dirty="0">
                <a:latin typeface="Arial" panose="020B0604020202020204" pitchFamily="34" charset="0"/>
                <a:cs typeface="Arial" panose="020B0604020202020204" pitchFamily="34" charset="0"/>
              </a:rPr>
              <a:t>. </a:t>
            </a:r>
          </a:p>
          <a:p>
            <a:pPr marL="0" indent="0">
              <a:buNone/>
            </a:pPr>
            <a:endParaRPr lang="en-US" dirty="0"/>
          </a:p>
          <a:p>
            <a:endParaRPr lang="en-US" sz="1500" dirty="0"/>
          </a:p>
        </p:txBody>
      </p:sp>
      <p:pic>
        <p:nvPicPr>
          <p:cNvPr id="4" name="Billede 3"/>
          <p:cNvPicPr>
            <a:picLocks noChangeAspect="1"/>
          </p:cNvPicPr>
          <p:nvPr/>
        </p:nvPicPr>
        <p:blipFill>
          <a:blip r:embed="rId2"/>
          <a:stretch>
            <a:fillRect/>
          </a:stretch>
        </p:blipFill>
        <p:spPr>
          <a:xfrm>
            <a:off x="2662670" y="1070698"/>
            <a:ext cx="4190712" cy="2115847"/>
          </a:xfrm>
          <a:prstGeom prst="rect">
            <a:avLst/>
          </a:prstGeom>
        </p:spPr>
      </p:pic>
    </p:spTree>
    <p:extLst>
      <p:ext uri="{BB962C8B-B14F-4D97-AF65-F5344CB8AC3E}">
        <p14:creationId xmlns:p14="http://schemas.microsoft.com/office/powerpoint/2010/main" val="198684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60098" y="64655"/>
            <a:ext cx="8596668" cy="332510"/>
          </a:xfrm>
        </p:spPr>
        <p:txBody>
          <a:bodyPr>
            <a:noAutofit/>
          </a:bodyPr>
          <a:lstStyle/>
          <a:p>
            <a:r>
              <a:rPr lang="en-US" sz="2000" b="1" dirty="0"/>
              <a:t>Service Design – Cont.</a:t>
            </a:r>
            <a:endParaRPr lang="en-US" sz="2200" dirty="0"/>
          </a:p>
        </p:txBody>
      </p:sp>
      <p:sp>
        <p:nvSpPr>
          <p:cNvPr id="3" name="Pladsholder til indhold 2"/>
          <p:cNvSpPr>
            <a:spLocks noGrp="1"/>
          </p:cNvSpPr>
          <p:nvPr>
            <p:ph idx="1"/>
          </p:nvPr>
        </p:nvSpPr>
        <p:spPr>
          <a:xfrm>
            <a:off x="160098" y="562697"/>
            <a:ext cx="10526375" cy="5828866"/>
          </a:xfrm>
        </p:spPr>
        <p:txBody>
          <a:bodyPr>
            <a:normAutofit/>
          </a:bodyPr>
          <a:lstStyle/>
          <a:p>
            <a:pPr marL="400050" lvl="1" indent="0">
              <a:buNone/>
            </a:pPr>
            <a:r>
              <a:rPr lang="en-US" sz="1400" b="1" u="sng" dirty="0"/>
              <a:t>Availability Management</a:t>
            </a:r>
            <a:endParaRPr lang="en-US" sz="1400" dirty="0"/>
          </a:p>
          <a:p>
            <a:pPr marL="400050" lvl="1" indent="0">
              <a:buNone/>
            </a:pPr>
            <a:r>
              <a:rPr lang="en-US" sz="1400" dirty="0"/>
              <a:t>Process Objective: To </a:t>
            </a:r>
            <a:r>
              <a:rPr lang="en-US" sz="1400" b="1" dirty="0"/>
              <a:t>define</a:t>
            </a:r>
            <a:r>
              <a:rPr lang="en-US" sz="1400" dirty="0"/>
              <a:t>, </a:t>
            </a:r>
            <a:r>
              <a:rPr lang="en-US" sz="1400" b="1" dirty="0"/>
              <a:t>analyze</a:t>
            </a:r>
            <a:r>
              <a:rPr lang="en-US" sz="1400" dirty="0"/>
              <a:t>, </a:t>
            </a:r>
            <a:r>
              <a:rPr lang="en-US" sz="1400" b="1" dirty="0"/>
              <a:t>plan</a:t>
            </a:r>
            <a:r>
              <a:rPr lang="en-US" sz="1400" dirty="0"/>
              <a:t>, </a:t>
            </a:r>
            <a:r>
              <a:rPr lang="en-US" sz="1400" b="1" dirty="0"/>
              <a:t>measure</a:t>
            </a:r>
            <a:r>
              <a:rPr lang="en-US" sz="1400" dirty="0"/>
              <a:t> and </a:t>
            </a:r>
            <a:r>
              <a:rPr lang="en-US" sz="1400" b="1" dirty="0"/>
              <a:t>improve</a:t>
            </a:r>
            <a:r>
              <a:rPr lang="en-US" sz="1400" dirty="0"/>
              <a:t> all aspects of the availability of IT services. Availability Management is responsible for ensuring that </a:t>
            </a:r>
            <a:r>
              <a:rPr lang="en-US" sz="1400" b="1" dirty="0"/>
              <a:t>all IT infrastructure, processes, tools</a:t>
            </a:r>
            <a:r>
              <a:rPr lang="en-US" sz="1400" dirty="0"/>
              <a:t>, etc. are appropriate for the agreed availability targets.</a:t>
            </a:r>
          </a:p>
          <a:p>
            <a:r>
              <a:rPr lang="en-US" sz="1400" b="1" u="sng" dirty="0"/>
              <a:t>IT Service Continuity Management</a:t>
            </a:r>
            <a:endParaRPr lang="en-US" sz="1400" dirty="0"/>
          </a:p>
          <a:p>
            <a:pPr marL="400050" lvl="1" indent="0">
              <a:buNone/>
            </a:pPr>
            <a:r>
              <a:rPr lang="en-US" sz="1400" dirty="0"/>
              <a:t>Process Objective: </a:t>
            </a:r>
            <a:r>
              <a:rPr lang="en-US" sz="1400" b="1" dirty="0"/>
              <a:t>To manage risks that could seriously impact IT services</a:t>
            </a:r>
            <a:r>
              <a:rPr lang="en-US" sz="1400" dirty="0"/>
              <a:t>. </a:t>
            </a:r>
            <a:r>
              <a:rPr lang="en-US" sz="1400" b="1" dirty="0"/>
              <a:t>ITSCM</a:t>
            </a:r>
            <a:r>
              <a:rPr lang="en-US" sz="1400" dirty="0"/>
              <a:t> ensures that the IT service provider can always </a:t>
            </a:r>
            <a:r>
              <a:rPr lang="en-US" sz="1400" b="1" dirty="0"/>
              <a:t>provide minimum agreed Service Levels</a:t>
            </a:r>
            <a:r>
              <a:rPr lang="en-US" sz="1400" dirty="0"/>
              <a:t>, </a:t>
            </a:r>
            <a:r>
              <a:rPr lang="en-US" sz="1400" b="1" dirty="0"/>
              <a:t>by reducing the risk </a:t>
            </a:r>
            <a:r>
              <a:rPr lang="en-US" sz="1400" dirty="0"/>
              <a:t>from disaster events to an acceptable level and planning for the recovery of IT services. ITSCM should be designed to support Business Continuity Management.</a:t>
            </a:r>
          </a:p>
          <a:p>
            <a:r>
              <a:rPr lang="en-US" sz="1400" b="1" u="sng" dirty="0"/>
              <a:t>Information Security Management</a:t>
            </a:r>
            <a:endParaRPr lang="en-US" sz="1400" dirty="0"/>
          </a:p>
          <a:p>
            <a:pPr marL="400050" lvl="1" indent="0">
              <a:buNone/>
            </a:pPr>
            <a:r>
              <a:rPr lang="en-US" sz="1400" dirty="0"/>
              <a:t>Process Objective: To ensure the </a:t>
            </a:r>
            <a:r>
              <a:rPr lang="en-US" sz="1400" b="1" dirty="0"/>
              <a:t>confidentiality</a:t>
            </a:r>
            <a:r>
              <a:rPr lang="en-US" sz="1400" dirty="0"/>
              <a:t>, </a:t>
            </a:r>
            <a:r>
              <a:rPr lang="en-US" sz="1400" b="1" dirty="0"/>
              <a:t>integrity</a:t>
            </a:r>
            <a:r>
              <a:rPr lang="en-US" sz="1400" dirty="0"/>
              <a:t> and </a:t>
            </a:r>
            <a:r>
              <a:rPr lang="en-US" sz="1400" b="1" dirty="0"/>
              <a:t>availability</a:t>
            </a:r>
            <a:r>
              <a:rPr lang="en-US" sz="1400" dirty="0"/>
              <a:t> of an organization's information, data and IT services. </a:t>
            </a:r>
          </a:p>
          <a:p>
            <a:pPr marL="400050" lvl="1" indent="0">
              <a:buNone/>
            </a:pPr>
            <a:r>
              <a:rPr lang="en-US" sz="1400" b="1" u="sng" dirty="0"/>
              <a:t>Compliance Management</a:t>
            </a:r>
            <a:endParaRPr lang="en-US" sz="1400" dirty="0"/>
          </a:p>
          <a:p>
            <a:pPr marL="400050" lvl="1" indent="0">
              <a:buNone/>
            </a:pPr>
            <a:r>
              <a:rPr lang="en-US" sz="1400" dirty="0"/>
              <a:t>Process Objective: To ensure </a:t>
            </a:r>
            <a:r>
              <a:rPr lang="en-US" sz="1400" b="1" dirty="0"/>
              <a:t>IT services</a:t>
            </a:r>
            <a:r>
              <a:rPr lang="en-US" sz="1400" dirty="0"/>
              <a:t>, </a:t>
            </a:r>
            <a:r>
              <a:rPr lang="en-US" sz="1400" b="1" dirty="0"/>
              <a:t>processes</a:t>
            </a:r>
            <a:r>
              <a:rPr lang="en-US" sz="1400" dirty="0"/>
              <a:t> and </a:t>
            </a:r>
            <a:r>
              <a:rPr lang="en-US" sz="1400" b="1" dirty="0"/>
              <a:t>systems</a:t>
            </a:r>
            <a:r>
              <a:rPr lang="en-US" sz="1400" dirty="0"/>
              <a:t> comply with </a:t>
            </a:r>
            <a:r>
              <a:rPr lang="en-US" sz="1400" b="1" dirty="0"/>
              <a:t>enterprise policies </a:t>
            </a:r>
            <a:r>
              <a:rPr lang="en-US" sz="1400" dirty="0"/>
              <a:t>and </a:t>
            </a:r>
            <a:r>
              <a:rPr lang="en-US" sz="1400" b="1" dirty="0"/>
              <a:t>legal requirements</a:t>
            </a:r>
            <a:r>
              <a:rPr lang="en-US" sz="1400" dirty="0"/>
              <a:t>. </a:t>
            </a:r>
          </a:p>
          <a:p>
            <a:r>
              <a:rPr lang="en-US" sz="1400" b="1" u="sng" dirty="0"/>
              <a:t>Architecture Management</a:t>
            </a:r>
            <a:endParaRPr lang="en-US" sz="1400" dirty="0"/>
          </a:p>
          <a:p>
            <a:pPr marL="400050" lvl="1" indent="0">
              <a:buNone/>
            </a:pPr>
            <a:r>
              <a:rPr lang="en-US" sz="1400" dirty="0"/>
              <a:t>Process Objective: </a:t>
            </a:r>
            <a:r>
              <a:rPr lang="en-US" sz="1400" b="1" dirty="0"/>
              <a:t>To define a plan for the future development of the technological landscape</a:t>
            </a:r>
            <a:r>
              <a:rPr lang="en-US" sz="1400" dirty="0"/>
              <a:t>, taking into account the service strategy and newly available technologies. </a:t>
            </a:r>
          </a:p>
          <a:p>
            <a:r>
              <a:rPr lang="en-US" sz="1500" b="1" u="sng" dirty="0"/>
              <a:t>Supplier Management</a:t>
            </a:r>
            <a:endParaRPr lang="en-US" sz="1500" dirty="0"/>
          </a:p>
          <a:p>
            <a:pPr marL="400050" lvl="1" indent="0">
              <a:buNone/>
            </a:pPr>
            <a:r>
              <a:rPr lang="en-US" sz="1300" dirty="0"/>
              <a:t>Process Objective: To ensure that all contracts with suppliers support the needs of the business, and that all suppliers meet their contractual commitments.</a:t>
            </a:r>
          </a:p>
          <a:p>
            <a:endParaRPr lang="en-US" sz="1500" dirty="0"/>
          </a:p>
          <a:p>
            <a:pPr marL="400050" lvl="1" indent="0">
              <a:buNone/>
            </a:pPr>
            <a:endParaRPr lang="en-US" dirty="0"/>
          </a:p>
        </p:txBody>
      </p:sp>
    </p:spTree>
    <p:extLst>
      <p:ext uri="{BB962C8B-B14F-4D97-AF65-F5344CB8AC3E}">
        <p14:creationId xmlns:p14="http://schemas.microsoft.com/office/powerpoint/2010/main" val="119395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971" y="129309"/>
            <a:ext cx="8596668" cy="369455"/>
          </a:xfrm>
        </p:spPr>
        <p:txBody>
          <a:bodyPr>
            <a:normAutofit fontScale="90000"/>
          </a:bodyPr>
          <a:lstStyle/>
          <a:p>
            <a:r>
              <a:rPr lang="en-US" sz="2400" b="1" dirty="0">
                <a:latin typeface="Arial" panose="020B0604020202020204" pitchFamily="34" charset="0"/>
                <a:cs typeface="Arial" panose="020B0604020202020204" pitchFamily="34" charset="0"/>
              </a:rPr>
              <a:t>Service Transition</a:t>
            </a:r>
            <a:br>
              <a:rPr lang="en-US" sz="2400" b="1" dirty="0">
                <a:latin typeface="Arial" panose="020B0604020202020204" pitchFamily="34" charset="0"/>
                <a:cs typeface="Arial" panose="020B0604020202020204" pitchFamily="34" charset="0"/>
              </a:rPr>
            </a:br>
            <a:endParaRPr lang="en-US" sz="2400" b="1" dirty="0">
              <a:latin typeface="Arial" panose="020B0604020202020204" pitchFamily="34" charset="0"/>
              <a:cs typeface="Arial" panose="020B0604020202020204" pitchFamily="34" charset="0"/>
            </a:endParaRPr>
          </a:p>
        </p:txBody>
      </p:sp>
      <p:sp>
        <p:nvSpPr>
          <p:cNvPr id="3" name="Pladsholder til indhold 2"/>
          <p:cNvSpPr>
            <a:spLocks noGrp="1"/>
          </p:cNvSpPr>
          <p:nvPr>
            <p:ph idx="1"/>
          </p:nvPr>
        </p:nvSpPr>
        <p:spPr>
          <a:xfrm>
            <a:off x="76971" y="710480"/>
            <a:ext cx="6766592" cy="5902757"/>
          </a:xfrm>
        </p:spPr>
        <p:txBody>
          <a:bodyPr>
            <a:normAutofit lnSpcReduction="10000"/>
          </a:bodyPr>
          <a:lstStyle/>
          <a:p>
            <a:r>
              <a:rPr lang="en-US" sz="1400" dirty="0">
                <a:latin typeface="Arial" panose="020B0604020202020204" pitchFamily="34" charset="0"/>
                <a:cs typeface="Arial" panose="020B0604020202020204" pitchFamily="34" charset="0"/>
              </a:rPr>
              <a:t>The Service Transition provides the development and improvement of new and changed services </a:t>
            </a:r>
            <a:r>
              <a:rPr lang="en-US" sz="1400" b="1" dirty="0">
                <a:solidFill>
                  <a:srgbClr val="FF0000"/>
                </a:solidFill>
                <a:latin typeface="Arial" panose="020B0604020202020204" pitchFamily="34" charset="0"/>
                <a:cs typeface="Arial" panose="020B0604020202020204" pitchFamily="34" charset="0"/>
              </a:rPr>
              <a:t>before transitioning into operations</a:t>
            </a:r>
            <a:r>
              <a:rPr lang="en-US" dirty="0">
                <a:latin typeface="Arial" panose="020B0604020202020204" pitchFamily="34" charset="0"/>
                <a:cs typeface="Arial" panose="020B0604020202020204" pitchFamily="34" charset="0"/>
              </a:rPr>
              <a:t>.</a:t>
            </a:r>
          </a:p>
          <a:p>
            <a:r>
              <a:rPr lang="en-US" sz="1500" dirty="0">
                <a:latin typeface="Arial" panose="020B0604020202020204" pitchFamily="34" charset="0"/>
                <a:cs typeface="Arial" panose="020B0604020202020204" pitchFamily="34" charset="0"/>
              </a:rPr>
              <a:t>The following </a:t>
            </a:r>
            <a:r>
              <a:rPr lang="en-US" sz="1500" b="1" dirty="0">
                <a:latin typeface="Arial" panose="020B0604020202020204" pitchFamily="34" charset="0"/>
                <a:cs typeface="Arial" panose="020B0604020202020204" pitchFamily="34" charset="0"/>
              </a:rPr>
              <a:t>main processes</a:t>
            </a:r>
            <a:r>
              <a:rPr lang="en-US" sz="1500" dirty="0">
                <a:latin typeface="Arial" panose="020B0604020202020204" pitchFamily="34" charset="0"/>
                <a:cs typeface="Arial" panose="020B0604020202020204" pitchFamily="34" charset="0"/>
              </a:rPr>
              <a:t> are part of the ITIL stage </a:t>
            </a:r>
            <a:r>
              <a:rPr lang="en-US" sz="1500" b="1" dirty="0">
                <a:latin typeface="Arial" panose="020B0604020202020204" pitchFamily="34" charset="0"/>
                <a:cs typeface="Arial" panose="020B0604020202020204" pitchFamily="34" charset="0"/>
              </a:rPr>
              <a:t>Service Transition</a:t>
            </a:r>
            <a:r>
              <a:rPr lang="en-US" sz="1500" dirty="0">
                <a:latin typeface="Arial" panose="020B0604020202020204" pitchFamily="34" charset="0"/>
                <a:cs typeface="Arial" panose="020B0604020202020204" pitchFamily="34" charset="0"/>
              </a:rPr>
              <a:t>:</a:t>
            </a:r>
          </a:p>
          <a:p>
            <a:r>
              <a:rPr lang="en-US" sz="1500" b="1" u="sng" dirty="0">
                <a:latin typeface="Arial" panose="020B0604020202020204" pitchFamily="34" charset="0"/>
                <a:cs typeface="Arial" panose="020B0604020202020204" pitchFamily="34" charset="0"/>
              </a:rPr>
              <a:t>Change Management</a:t>
            </a:r>
          </a:p>
          <a:p>
            <a:r>
              <a:rPr lang="en-US" sz="1300" dirty="0">
                <a:latin typeface="Arial" panose="020B0604020202020204" pitchFamily="34" charset="0"/>
                <a:cs typeface="Arial" panose="020B0604020202020204" pitchFamily="34" charset="0"/>
              </a:rPr>
              <a:t>Process Objective: </a:t>
            </a:r>
            <a:r>
              <a:rPr lang="en-US" sz="1300" b="1" dirty="0">
                <a:solidFill>
                  <a:srgbClr val="FF0000"/>
                </a:solidFill>
                <a:latin typeface="Arial" panose="020B0604020202020204" pitchFamily="34" charset="0"/>
                <a:cs typeface="Arial" panose="020B0604020202020204" pitchFamily="34" charset="0"/>
              </a:rPr>
              <a:t>To control the lifecycle of all Changes</a:t>
            </a:r>
            <a:r>
              <a:rPr lang="en-US" sz="13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Is a process designed to minimize </a:t>
            </a:r>
            <a:r>
              <a:rPr lang="en-US" sz="1400" b="1" dirty="0">
                <a:latin typeface="Arial" panose="020B0604020202020204" pitchFamily="34" charset="0"/>
                <a:cs typeface="Arial" panose="020B0604020202020204" pitchFamily="34" charset="0"/>
              </a:rPr>
              <a:t>risks</a:t>
            </a:r>
            <a:r>
              <a:rPr lang="en-US" sz="1400" dirty="0">
                <a:latin typeface="Arial" panose="020B0604020202020204" pitchFamily="34" charset="0"/>
                <a:cs typeface="Arial" panose="020B0604020202020204" pitchFamily="34" charset="0"/>
              </a:rPr>
              <a:t> while making changes in </a:t>
            </a:r>
            <a:r>
              <a:rPr lang="en-US" sz="1400" b="1" dirty="0">
                <a:latin typeface="Arial" panose="020B0604020202020204" pitchFamily="34" charset="0"/>
                <a:cs typeface="Arial" panose="020B0604020202020204" pitchFamily="34" charset="0"/>
              </a:rPr>
              <a:t>IT </a:t>
            </a:r>
            <a:r>
              <a:rPr lang="en-US" sz="1400" dirty="0">
                <a:latin typeface="Arial" panose="020B0604020202020204" pitchFamily="34" charset="0"/>
                <a:cs typeface="Arial" panose="020B0604020202020204" pitchFamily="34" charset="0"/>
              </a:rPr>
              <a:t>infrastructure and with minimum disruption to IT services. </a:t>
            </a:r>
          </a:p>
          <a:p>
            <a:r>
              <a:rPr lang="en-US" sz="1400" dirty="0">
                <a:latin typeface="Arial" panose="020B0604020202020204" pitchFamily="34" charset="0"/>
                <a:cs typeface="Arial" panose="020B0604020202020204" pitchFamily="34" charset="0"/>
              </a:rPr>
              <a:t>Change management also helps to minimize the impact of related </a:t>
            </a:r>
            <a:r>
              <a:rPr lang="en-US" sz="1400" b="1" dirty="0">
                <a:latin typeface="Arial" panose="020B0604020202020204" pitchFamily="34" charset="0"/>
                <a:cs typeface="Arial" panose="020B0604020202020204" pitchFamily="34" charset="0"/>
              </a:rPr>
              <a:t>incidents</a:t>
            </a:r>
            <a:r>
              <a:rPr lang="en-US" sz="1400" dirty="0">
                <a:latin typeface="Arial" panose="020B0604020202020204" pitchFamily="34" charset="0"/>
                <a:cs typeface="Arial" panose="020B0604020202020204" pitchFamily="34" charset="0"/>
              </a:rPr>
              <a:t> on service</a:t>
            </a:r>
          </a:p>
          <a:p>
            <a:r>
              <a:rPr lang="en-US" sz="1500" b="1" u="sng" dirty="0">
                <a:latin typeface="Arial" panose="020B0604020202020204" pitchFamily="34" charset="0"/>
                <a:cs typeface="Arial" panose="020B0604020202020204" pitchFamily="34" charset="0"/>
              </a:rPr>
              <a:t>Change Evaluation</a:t>
            </a:r>
          </a:p>
          <a:p>
            <a:pPr marL="457200" lvl="1" indent="0">
              <a:buNone/>
            </a:pPr>
            <a:r>
              <a:rPr lang="en-US" sz="1300" dirty="0">
                <a:latin typeface="Arial" panose="020B0604020202020204" pitchFamily="34" charset="0"/>
                <a:cs typeface="Arial" panose="020B0604020202020204" pitchFamily="34" charset="0"/>
              </a:rPr>
              <a:t>Process Objective: To assess major Changes, like the introduction of a new service or a substantial change to an existing service, before those Changes are allowed to proceed to the next phase in their lifecycle.</a:t>
            </a:r>
          </a:p>
          <a:p>
            <a:r>
              <a:rPr lang="en-US" sz="1500" b="1" u="sng" dirty="0">
                <a:latin typeface="Arial" panose="020B0604020202020204" pitchFamily="34" charset="0"/>
                <a:cs typeface="Arial" panose="020B0604020202020204" pitchFamily="34" charset="0"/>
              </a:rPr>
              <a:t>Project Management (Transition Planning and Support)</a:t>
            </a:r>
          </a:p>
          <a:p>
            <a:pPr marL="457200" lvl="1" indent="0">
              <a:buNone/>
            </a:pPr>
            <a:r>
              <a:rPr lang="en-US" sz="1300" dirty="0">
                <a:latin typeface="Arial" panose="020B0604020202020204" pitchFamily="34" charset="0"/>
                <a:cs typeface="Arial" panose="020B0604020202020204" pitchFamily="34" charset="0"/>
              </a:rPr>
              <a:t>Process Objective: To </a:t>
            </a:r>
            <a:r>
              <a:rPr lang="en-US" sz="1300" b="1" dirty="0">
                <a:latin typeface="Arial" panose="020B0604020202020204" pitchFamily="34" charset="0"/>
                <a:cs typeface="Arial" panose="020B0604020202020204" pitchFamily="34" charset="0"/>
              </a:rPr>
              <a:t>plan</a:t>
            </a:r>
            <a:r>
              <a:rPr lang="en-US" sz="1300" dirty="0">
                <a:latin typeface="Arial" panose="020B0604020202020204" pitchFamily="34" charset="0"/>
                <a:cs typeface="Arial" panose="020B0604020202020204" pitchFamily="34" charset="0"/>
              </a:rPr>
              <a:t> and </a:t>
            </a:r>
            <a:r>
              <a:rPr lang="en-US" sz="1300" b="1" dirty="0">
                <a:latin typeface="Arial" panose="020B0604020202020204" pitchFamily="34" charset="0"/>
                <a:cs typeface="Arial" panose="020B0604020202020204" pitchFamily="34" charset="0"/>
              </a:rPr>
              <a:t>coordinate</a:t>
            </a:r>
            <a:r>
              <a:rPr lang="en-US" sz="1300" dirty="0">
                <a:latin typeface="Arial" panose="020B0604020202020204" pitchFamily="34" charset="0"/>
                <a:cs typeface="Arial" panose="020B0604020202020204" pitchFamily="34" charset="0"/>
              </a:rPr>
              <a:t> the </a:t>
            </a:r>
            <a:r>
              <a:rPr lang="en-US" sz="1300" b="1" dirty="0">
                <a:latin typeface="Arial" panose="020B0604020202020204" pitchFamily="34" charset="0"/>
                <a:cs typeface="Arial" panose="020B0604020202020204" pitchFamily="34" charset="0"/>
              </a:rPr>
              <a:t>resources</a:t>
            </a:r>
            <a:r>
              <a:rPr lang="en-US" sz="1300" dirty="0">
                <a:latin typeface="Arial" panose="020B0604020202020204" pitchFamily="34" charset="0"/>
                <a:cs typeface="Arial" panose="020B0604020202020204" pitchFamily="34" charset="0"/>
              </a:rPr>
              <a:t> to deploy a major Release within the predicted cost, time and quality estimates.</a:t>
            </a:r>
          </a:p>
          <a:p>
            <a:r>
              <a:rPr lang="en-US" sz="1500" b="1" u="sng" dirty="0">
                <a:latin typeface="Arial" panose="020B0604020202020204" pitchFamily="34" charset="0"/>
                <a:cs typeface="Arial" panose="020B0604020202020204" pitchFamily="34" charset="0"/>
              </a:rPr>
              <a:t>Application Development</a:t>
            </a:r>
          </a:p>
          <a:p>
            <a:pPr marL="457200" lvl="1" indent="0">
              <a:buNone/>
            </a:pPr>
            <a:r>
              <a:rPr lang="en-US" sz="1300" dirty="0">
                <a:latin typeface="Arial" panose="020B0604020202020204" pitchFamily="34" charset="0"/>
                <a:cs typeface="Arial" panose="020B0604020202020204" pitchFamily="34" charset="0"/>
              </a:rPr>
              <a:t>Process Objective: To make available applications and systems which provide the required functionality for IT services. This process includes the development and maintenance of custom applications as well as the customization of products from software vendors.</a:t>
            </a:r>
          </a:p>
          <a:p>
            <a:endParaRPr lang="en-US" sz="1500" dirty="0"/>
          </a:p>
        </p:txBody>
      </p:sp>
      <p:pic>
        <p:nvPicPr>
          <p:cNvPr id="5" name="Billede 4"/>
          <p:cNvPicPr>
            <a:picLocks noChangeAspect="1"/>
          </p:cNvPicPr>
          <p:nvPr/>
        </p:nvPicPr>
        <p:blipFill>
          <a:blip r:embed="rId2"/>
          <a:stretch>
            <a:fillRect/>
          </a:stretch>
        </p:blipFill>
        <p:spPr>
          <a:xfrm>
            <a:off x="6843563" y="0"/>
            <a:ext cx="5348437" cy="5698253"/>
          </a:xfrm>
          <a:prstGeom prst="rect">
            <a:avLst/>
          </a:prstGeom>
        </p:spPr>
      </p:pic>
      <p:pic>
        <p:nvPicPr>
          <p:cNvPr id="6" name="Billede 5"/>
          <p:cNvPicPr>
            <a:picLocks noChangeAspect="1"/>
          </p:cNvPicPr>
          <p:nvPr/>
        </p:nvPicPr>
        <p:blipFill>
          <a:blip r:embed="rId3"/>
          <a:stretch>
            <a:fillRect/>
          </a:stretch>
        </p:blipFill>
        <p:spPr>
          <a:xfrm>
            <a:off x="8568124" y="5698253"/>
            <a:ext cx="2200275" cy="1103745"/>
          </a:xfrm>
          <a:prstGeom prst="rect">
            <a:avLst/>
          </a:prstGeom>
        </p:spPr>
      </p:pic>
    </p:spTree>
    <p:extLst>
      <p:ext uri="{BB962C8B-B14F-4D97-AF65-F5344CB8AC3E}">
        <p14:creationId xmlns:p14="http://schemas.microsoft.com/office/powerpoint/2010/main" val="273330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90193" y="99461"/>
            <a:ext cx="8596668" cy="381802"/>
          </a:xfrm>
        </p:spPr>
        <p:txBody>
          <a:bodyPr>
            <a:noAutofit/>
          </a:bodyPr>
          <a:lstStyle/>
          <a:p>
            <a:r>
              <a:rPr lang="en-US" sz="2400" dirty="0"/>
              <a:t>Service Transition – cont.</a:t>
            </a:r>
            <a:br>
              <a:rPr lang="en-US" sz="2400" dirty="0"/>
            </a:br>
            <a:endParaRPr lang="en-US" sz="2400" dirty="0"/>
          </a:p>
        </p:txBody>
      </p:sp>
      <p:sp>
        <p:nvSpPr>
          <p:cNvPr id="3" name="Pladsholder til indhold 2"/>
          <p:cNvSpPr>
            <a:spLocks noGrp="1"/>
          </p:cNvSpPr>
          <p:nvPr>
            <p:ph idx="1"/>
          </p:nvPr>
        </p:nvSpPr>
        <p:spPr>
          <a:xfrm>
            <a:off x="90193" y="764926"/>
            <a:ext cx="11450498" cy="6001634"/>
          </a:xfrm>
        </p:spPr>
        <p:txBody>
          <a:bodyPr>
            <a:normAutofit/>
          </a:bodyPr>
          <a:lstStyle/>
          <a:p>
            <a:r>
              <a:rPr lang="en-US" sz="1600" b="1" dirty="0"/>
              <a:t>Release and Deployment Management</a:t>
            </a:r>
          </a:p>
          <a:p>
            <a:pPr marL="457200" lvl="1" indent="0">
              <a:buNone/>
            </a:pPr>
            <a:r>
              <a:rPr lang="en-US" sz="1400" dirty="0"/>
              <a:t>Process Objective: To plan, schedule and control the movement of releases to test and live environments. The primary goal of Release Management is to ensure that the integrity of the live environment is protected and that the correct components are released.</a:t>
            </a:r>
          </a:p>
          <a:p>
            <a:r>
              <a:rPr lang="en-US" sz="1600" b="1" dirty="0"/>
              <a:t>Service Validation and Testing</a:t>
            </a:r>
          </a:p>
          <a:p>
            <a:pPr marL="457200" lvl="1" indent="0">
              <a:buNone/>
            </a:pPr>
            <a:r>
              <a:rPr lang="en-US" sz="1400" dirty="0"/>
              <a:t>Process Objective: To ensure that deployed Releases and the resulting services meet customer expectations, and to verify that IT operations is able to support the new service.</a:t>
            </a:r>
          </a:p>
          <a:p>
            <a:r>
              <a:rPr lang="en-US" sz="1600" b="1" dirty="0"/>
              <a:t>Service Asset and Configuration Management</a:t>
            </a:r>
          </a:p>
          <a:p>
            <a:pPr marL="400050" lvl="1" indent="0">
              <a:buNone/>
            </a:pPr>
            <a:r>
              <a:rPr lang="en-US" sz="1400" dirty="0"/>
              <a:t>Process Objective: To maintain information about Configuration Items required to deliver an IT service, including their relationships.</a:t>
            </a:r>
          </a:p>
          <a:p>
            <a:r>
              <a:rPr lang="en-US" sz="1600" b="1" dirty="0"/>
              <a:t>Knowledge Management</a:t>
            </a:r>
          </a:p>
          <a:p>
            <a:pPr marL="457200" lvl="1" indent="0">
              <a:buNone/>
            </a:pPr>
            <a:r>
              <a:rPr lang="en-US" sz="1400" dirty="0"/>
              <a:t>Process Objective: To gather, analyze, store and share knowledge and information within an organization. The primary purpose of Knowledge Management is to improve efficiency by reducing the need to rediscover knowledge.</a:t>
            </a:r>
          </a:p>
          <a:p>
            <a:endParaRPr lang="en-US" sz="1600" dirty="0"/>
          </a:p>
        </p:txBody>
      </p:sp>
    </p:spTree>
    <p:extLst>
      <p:ext uri="{BB962C8B-B14F-4D97-AF65-F5344CB8AC3E}">
        <p14:creationId xmlns:p14="http://schemas.microsoft.com/office/powerpoint/2010/main" val="13775409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45472</TotalTime>
  <Words>2143</Words>
  <Application>Microsoft Office PowerPoint</Application>
  <PresentationFormat>Widescreen</PresentationFormat>
  <Paragraphs>167</Paragraphs>
  <Slides>14</Slides>
  <Notes>0</Notes>
  <HiddenSlides>3</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Arial</vt:lpstr>
      <vt:lpstr>Trebuchet MS</vt:lpstr>
      <vt:lpstr>Wingdings 3</vt:lpstr>
      <vt:lpstr>Facet</vt:lpstr>
      <vt:lpstr>IT Service Management</vt:lpstr>
      <vt:lpstr>ITSM Processes in ITIL  </vt:lpstr>
      <vt:lpstr>Service Strategy  </vt:lpstr>
      <vt:lpstr>Service Design  </vt:lpstr>
      <vt:lpstr>Service Design – Cont.</vt:lpstr>
      <vt:lpstr>Service Design – Cont.</vt:lpstr>
      <vt:lpstr>Service Design – Cont.</vt:lpstr>
      <vt:lpstr>Service Transition </vt:lpstr>
      <vt:lpstr>Service Transition – cont. </vt:lpstr>
      <vt:lpstr>Service Operation    </vt:lpstr>
      <vt:lpstr>Service Operation –Cont.    </vt:lpstr>
      <vt:lpstr>Service Operation –Cont</vt:lpstr>
      <vt:lpstr>Problem Management Incident vs. problem</vt:lpstr>
      <vt:lpstr>Continual Service Improvement </vt:lpstr>
    </vt:vector>
  </TitlesOfParts>
  <Company>EFIF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Carsten Frydensberg Mohr Nielsen (CFMN - Lærer - RI - ZBC)</dc:creator>
  <cp:lastModifiedBy>Steve Jørgensen (STEV.ZBC - Faglærer - RIAH - ZBC)</cp:lastModifiedBy>
  <cp:revision>243</cp:revision>
  <dcterms:created xsi:type="dcterms:W3CDTF">2018-01-22T08:22:21Z</dcterms:created>
  <dcterms:modified xsi:type="dcterms:W3CDTF">2023-08-11T14:22:54Z</dcterms:modified>
</cp:coreProperties>
</file>