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1" r:id="rId26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386" autoAdjust="0"/>
  </p:normalViewPr>
  <p:slideViewPr>
    <p:cSldViewPr snapToGrid="0">
      <p:cViewPr varScale="1">
        <p:scale>
          <a:sx n="155" d="100"/>
          <a:sy n="155" d="100"/>
        </p:scale>
        <p:origin x="39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BC4BA-C5AE-4DD3-A4DD-92CCB8DF0741}" type="datetimeFigureOut">
              <a:rPr lang="da-DK" smtClean="0"/>
              <a:t>25-02-2018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D46E4-9F8E-4DE6-A0AB-9D71B9F0412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26931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BC4BA-C5AE-4DD3-A4DD-92CCB8DF0741}" type="datetimeFigureOut">
              <a:rPr lang="da-DK" smtClean="0"/>
              <a:t>25-02-2018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D46E4-9F8E-4DE6-A0AB-9D71B9F0412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2156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BC4BA-C5AE-4DD3-A4DD-92CCB8DF0741}" type="datetimeFigureOut">
              <a:rPr lang="da-DK" smtClean="0"/>
              <a:t>25-02-2018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D46E4-9F8E-4DE6-A0AB-9D71B9F0412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97112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BC4BA-C5AE-4DD3-A4DD-92CCB8DF0741}" type="datetimeFigureOut">
              <a:rPr lang="da-DK" smtClean="0"/>
              <a:t>25-02-2018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D46E4-9F8E-4DE6-A0AB-9D71B9F0412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18999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BC4BA-C5AE-4DD3-A4DD-92CCB8DF0741}" type="datetimeFigureOut">
              <a:rPr lang="da-DK" smtClean="0"/>
              <a:t>25-02-2018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D46E4-9F8E-4DE6-A0AB-9D71B9F0412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62393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BC4BA-C5AE-4DD3-A4DD-92CCB8DF0741}" type="datetimeFigureOut">
              <a:rPr lang="da-DK" smtClean="0"/>
              <a:t>25-02-2018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D46E4-9F8E-4DE6-A0AB-9D71B9F0412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15270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BC4BA-C5AE-4DD3-A4DD-92CCB8DF0741}" type="datetimeFigureOut">
              <a:rPr lang="da-DK" smtClean="0"/>
              <a:t>25-02-2018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D46E4-9F8E-4DE6-A0AB-9D71B9F0412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45920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BC4BA-C5AE-4DD3-A4DD-92CCB8DF0741}" type="datetimeFigureOut">
              <a:rPr lang="da-DK" smtClean="0"/>
              <a:t>25-02-2018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D46E4-9F8E-4DE6-A0AB-9D71B9F0412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87715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BC4BA-C5AE-4DD3-A4DD-92CCB8DF0741}" type="datetimeFigureOut">
              <a:rPr lang="da-DK" smtClean="0"/>
              <a:t>25-02-2018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D46E4-9F8E-4DE6-A0AB-9D71B9F0412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55630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BC4BA-C5AE-4DD3-A4DD-92CCB8DF0741}" type="datetimeFigureOut">
              <a:rPr lang="da-DK" smtClean="0"/>
              <a:t>25-02-2018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D46E4-9F8E-4DE6-A0AB-9D71B9F0412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12741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BC4BA-C5AE-4DD3-A4DD-92CCB8DF0741}" type="datetimeFigureOut">
              <a:rPr lang="da-DK" smtClean="0"/>
              <a:t>25-02-2018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D46E4-9F8E-4DE6-A0AB-9D71B9F0412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98829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BC4BA-C5AE-4DD3-A4DD-92CCB8DF0741}" type="datetimeFigureOut">
              <a:rPr lang="da-DK" smtClean="0"/>
              <a:t>25-02-2018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D46E4-9F8E-4DE6-A0AB-9D71B9F0412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17233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smtClean="0"/>
              <a:t>Tråde og synkronisering</a:t>
            </a:r>
            <a:endParaRPr lang="da-DK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0329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614" y="0"/>
            <a:ext cx="99967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980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Wait-based</a:t>
            </a:r>
            <a:r>
              <a:rPr lang="da-DK" dirty="0" smtClean="0"/>
              <a:t> </a:t>
            </a:r>
            <a:r>
              <a:rPr lang="da-DK" dirty="0" err="1" smtClean="0"/>
              <a:t>sync</a:t>
            </a:r>
            <a:r>
              <a:rPr lang="da-DK" dirty="0" smtClean="0"/>
              <a:t> primitives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a-DK" dirty="0" smtClean="0"/>
              <a:t>Flere </a:t>
            </a:r>
            <a:r>
              <a:rPr lang="da-DK" dirty="0" err="1" smtClean="0"/>
              <a:t>wait-based</a:t>
            </a:r>
            <a:r>
              <a:rPr lang="da-DK" dirty="0" smtClean="0"/>
              <a:t> </a:t>
            </a:r>
            <a:r>
              <a:rPr lang="da-DK" dirty="0" err="1" smtClean="0"/>
              <a:t>sync</a:t>
            </a:r>
            <a:r>
              <a:rPr lang="da-DK" dirty="0" smtClean="0"/>
              <a:t> primitives er tilgængelige i CLR</a:t>
            </a:r>
          </a:p>
          <a:p>
            <a:pPr lvl="1"/>
            <a:r>
              <a:rPr lang="da-DK" dirty="0" smtClean="0"/>
              <a:t>Monitor – vi benytter</a:t>
            </a:r>
          </a:p>
          <a:p>
            <a:pPr lvl="1"/>
            <a:r>
              <a:rPr lang="da-DK" dirty="0" err="1" smtClean="0"/>
              <a:t>Mutex</a:t>
            </a:r>
            <a:r>
              <a:rPr lang="da-DK" dirty="0" smtClean="0"/>
              <a:t>  – vi benytter</a:t>
            </a:r>
          </a:p>
          <a:p>
            <a:pPr lvl="1"/>
            <a:r>
              <a:rPr lang="da-DK" dirty="0" err="1" smtClean="0"/>
              <a:t>ReaderWriterLockSlim</a:t>
            </a:r>
            <a:endParaRPr lang="da-DK" dirty="0" smtClean="0"/>
          </a:p>
          <a:p>
            <a:pPr lvl="1"/>
            <a:r>
              <a:rPr lang="da-DK" dirty="0" err="1" smtClean="0"/>
              <a:t>ManuelResetEvent</a:t>
            </a:r>
            <a:r>
              <a:rPr lang="da-DK" dirty="0" smtClean="0"/>
              <a:t>, </a:t>
            </a:r>
            <a:r>
              <a:rPr lang="da-DK" dirty="0" err="1" smtClean="0"/>
              <a:t>AutoResetEvent</a:t>
            </a:r>
            <a:endParaRPr lang="da-DK" dirty="0" smtClean="0"/>
          </a:p>
          <a:p>
            <a:pPr lvl="1"/>
            <a:r>
              <a:rPr lang="da-DK" dirty="0" err="1" smtClean="0"/>
              <a:t>Semaphore</a:t>
            </a:r>
            <a:endParaRPr lang="da-DK" dirty="0" smtClean="0"/>
          </a:p>
          <a:p>
            <a:pPr lvl="1"/>
            <a:endParaRPr lang="da-DK" dirty="0"/>
          </a:p>
          <a:p>
            <a:r>
              <a:rPr lang="da-DK" dirty="0" smtClean="0"/>
              <a:t>De tre første benytter samme model ”erhverv egenskab” af </a:t>
            </a:r>
            <a:r>
              <a:rPr lang="da-DK" dirty="0" err="1" smtClean="0"/>
              <a:t>lock</a:t>
            </a:r>
            <a:endParaRPr lang="da-DK" dirty="0" smtClean="0"/>
          </a:p>
          <a:p>
            <a:r>
              <a:rPr lang="da-DK" dirty="0" smtClean="0"/>
              <a:t>Når delt ressource benyttes </a:t>
            </a:r>
            <a:r>
              <a:rPr lang="da-DK" dirty="0" err="1" smtClean="0"/>
              <a:t>lock</a:t>
            </a:r>
            <a:r>
              <a:rPr lang="da-DK" dirty="0" smtClean="0"/>
              <a:t> – for beskyttelse</a:t>
            </a:r>
          </a:p>
          <a:p>
            <a:r>
              <a:rPr lang="da-DK" dirty="0" smtClean="0"/>
              <a:t>Metodekald release </a:t>
            </a:r>
            <a:r>
              <a:rPr lang="da-DK" dirty="0" err="1" smtClean="0"/>
              <a:t>lock</a:t>
            </a:r>
            <a:endParaRPr lang="da-DK" dirty="0"/>
          </a:p>
        </p:txBody>
      </p:sp>
      <p:sp>
        <p:nvSpPr>
          <p:cNvPr id="4" name="Højre klammeparentes 3"/>
          <p:cNvSpPr/>
          <p:nvPr/>
        </p:nvSpPr>
        <p:spPr>
          <a:xfrm>
            <a:off x="5886867" y="2289337"/>
            <a:ext cx="614050" cy="1782079"/>
          </a:xfrm>
          <a:prstGeom prst="rightBrac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             </a:t>
            </a:r>
            <a:endParaRPr lang="da-DK" dirty="0"/>
          </a:p>
        </p:txBody>
      </p:sp>
      <p:sp>
        <p:nvSpPr>
          <p:cNvPr id="5" name="Tekstfelt 4"/>
          <p:cNvSpPr txBox="1"/>
          <p:nvPr/>
        </p:nvSpPr>
        <p:spPr>
          <a:xfrm>
            <a:off x="6638299" y="2995710"/>
            <a:ext cx="2979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dirty="0" err="1" smtClean="0"/>
              <a:t>System.threading</a:t>
            </a:r>
            <a:r>
              <a:rPr lang="da-DK" b="1" dirty="0" smtClean="0"/>
              <a:t> namespace</a:t>
            </a:r>
            <a:endParaRPr lang="da-DK" b="1" dirty="0"/>
          </a:p>
        </p:txBody>
      </p:sp>
    </p:spTree>
    <p:extLst>
      <p:ext uri="{BB962C8B-B14F-4D97-AF65-F5344CB8AC3E}">
        <p14:creationId xmlns:p14="http://schemas.microsoft.com/office/powerpoint/2010/main" val="2754003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056" y="3704322"/>
            <a:ext cx="7066774" cy="306499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da-DK" dirty="0" err="1" smtClean="0"/>
              <a:t>System.Therading.Monitor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091435"/>
            <a:ext cx="11028977" cy="2839817"/>
          </a:xfrm>
        </p:spPr>
        <p:txBody>
          <a:bodyPr>
            <a:normAutofit fontScale="92500" lnSpcReduction="20000"/>
          </a:bodyPr>
          <a:lstStyle/>
          <a:p>
            <a:r>
              <a:rPr lang="da-DK" dirty="0" smtClean="0"/>
              <a:t>Monitors modellen ”indhegner” adgang til en delt ressource</a:t>
            </a:r>
          </a:p>
          <a:p>
            <a:pPr lvl="1"/>
            <a:r>
              <a:rPr lang="da-DK" dirty="0" smtClean="0"/>
              <a:t>Tråde ”</a:t>
            </a:r>
            <a:r>
              <a:rPr lang="da-DK" dirty="0" err="1" smtClean="0"/>
              <a:t>agree</a:t>
            </a:r>
            <a:r>
              <a:rPr lang="da-DK" dirty="0" smtClean="0"/>
              <a:t> to enter” monitor før adgang de tildeles adgang til en delt ressource</a:t>
            </a:r>
          </a:p>
          <a:p>
            <a:pPr lvl="1"/>
            <a:r>
              <a:rPr lang="da-DK" dirty="0" smtClean="0"/>
              <a:t>CLR tillader kun en tråd adgangen adgang til monitor</a:t>
            </a:r>
          </a:p>
          <a:p>
            <a:pPr lvl="1"/>
            <a:r>
              <a:rPr lang="da-DK" dirty="0" smtClean="0"/>
              <a:t>Andre tråde der forsøger adgang til monitor bliver blokerede </a:t>
            </a:r>
          </a:p>
          <a:p>
            <a:pPr lvl="1"/>
            <a:r>
              <a:rPr lang="da-DK" dirty="0" smtClean="0"/>
              <a:t>Monitor kan blive </a:t>
            </a:r>
            <a:r>
              <a:rPr lang="da-DK" dirty="0" err="1" smtClean="0"/>
              <a:t>rekursiv</a:t>
            </a:r>
            <a:r>
              <a:rPr lang="da-DK" dirty="0" smtClean="0"/>
              <a:t> tilgået af den samme tråd (hvis ressource ændring kalder anden tråd)</a:t>
            </a:r>
          </a:p>
          <a:p>
            <a:r>
              <a:rPr lang="da-DK" dirty="0" smtClean="0"/>
              <a:t>Tråde ”</a:t>
            </a:r>
            <a:r>
              <a:rPr lang="da-DK" dirty="0" err="1" smtClean="0"/>
              <a:t>agree</a:t>
            </a:r>
            <a:r>
              <a:rPr lang="da-DK" dirty="0" smtClean="0"/>
              <a:t> to exit” monitor når ressourcearbejdet er færdigt</a:t>
            </a:r>
          </a:p>
          <a:p>
            <a:pPr lvl="1"/>
            <a:r>
              <a:rPr lang="da-DK" dirty="0" smtClean="0"/>
              <a:t>Næste tråd kan tilgå monitor</a:t>
            </a:r>
          </a:p>
          <a:p>
            <a:pPr lvl="1"/>
            <a:r>
              <a:rPr lang="da-DK" dirty="0" err="1" smtClean="0"/>
              <a:t>Rekursiv</a:t>
            </a:r>
            <a:r>
              <a:rPr lang="da-DK" dirty="0" smtClean="0"/>
              <a:t> tilgang af samme tråd kræver exit operationer</a:t>
            </a:r>
          </a:p>
          <a:p>
            <a:pPr lvl="1"/>
            <a:endParaRPr lang="da-DK" dirty="0" smtClean="0"/>
          </a:p>
          <a:p>
            <a:pPr lvl="2"/>
            <a:endParaRPr lang="da-DK" dirty="0"/>
          </a:p>
        </p:txBody>
      </p:sp>
      <p:sp>
        <p:nvSpPr>
          <p:cNvPr id="5" name="Rektangel 4"/>
          <p:cNvSpPr/>
          <p:nvPr/>
        </p:nvSpPr>
        <p:spPr>
          <a:xfrm>
            <a:off x="8019531" y="3851709"/>
            <a:ext cx="27145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dirty="0" smtClean="0"/>
              <a:t>Indhegnet/</a:t>
            </a:r>
            <a:r>
              <a:rPr lang="da-DK" dirty="0" err="1" smtClean="0"/>
              <a:t>gated</a:t>
            </a:r>
            <a:r>
              <a:rPr lang="da-DK" dirty="0" smtClean="0"/>
              <a:t> ressource</a:t>
            </a:r>
            <a:endParaRPr lang="da-DK" dirty="0"/>
          </a:p>
        </p:txBody>
      </p:sp>
      <p:cxnSp>
        <p:nvCxnSpPr>
          <p:cNvPr id="7" name="Lige forbindelse 6"/>
          <p:cNvCxnSpPr/>
          <p:nvPr/>
        </p:nvCxnSpPr>
        <p:spPr>
          <a:xfrm flipH="1">
            <a:off x="427165" y="1194727"/>
            <a:ext cx="360420" cy="6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Lige forbindelse 9"/>
          <p:cNvCxnSpPr/>
          <p:nvPr/>
        </p:nvCxnSpPr>
        <p:spPr>
          <a:xfrm>
            <a:off x="427165" y="1208076"/>
            <a:ext cx="33372" cy="3277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Lige forbindelse 11"/>
          <p:cNvCxnSpPr/>
          <p:nvPr/>
        </p:nvCxnSpPr>
        <p:spPr>
          <a:xfrm flipV="1">
            <a:off x="427165" y="4478558"/>
            <a:ext cx="3450692" cy="13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Lige forbindelse 13"/>
          <p:cNvCxnSpPr/>
          <p:nvPr/>
        </p:nvCxnSpPr>
        <p:spPr>
          <a:xfrm flipH="1" flipV="1">
            <a:off x="674120" y="1842149"/>
            <a:ext cx="654096" cy="6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Lige forbindelse 15"/>
          <p:cNvCxnSpPr/>
          <p:nvPr/>
        </p:nvCxnSpPr>
        <p:spPr>
          <a:xfrm>
            <a:off x="667445" y="1872869"/>
            <a:ext cx="40047" cy="3474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Lige forbindelse 17"/>
          <p:cNvCxnSpPr/>
          <p:nvPr/>
        </p:nvCxnSpPr>
        <p:spPr>
          <a:xfrm flipV="1">
            <a:off x="736137" y="5312864"/>
            <a:ext cx="3192335" cy="333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Lige forbindelse 19"/>
          <p:cNvCxnSpPr/>
          <p:nvPr/>
        </p:nvCxnSpPr>
        <p:spPr>
          <a:xfrm flipH="1">
            <a:off x="947772" y="2142499"/>
            <a:ext cx="4471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Lige forbindelse 21"/>
          <p:cNvCxnSpPr/>
          <p:nvPr/>
        </p:nvCxnSpPr>
        <p:spPr>
          <a:xfrm>
            <a:off x="934423" y="2142499"/>
            <a:ext cx="6675" cy="2896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Lige forbindelse 23"/>
          <p:cNvCxnSpPr/>
          <p:nvPr/>
        </p:nvCxnSpPr>
        <p:spPr>
          <a:xfrm>
            <a:off x="947772" y="5022687"/>
            <a:ext cx="13264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kstfelt 24"/>
          <p:cNvSpPr txBox="1"/>
          <p:nvPr/>
        </p:nvSpPr>
        <p:spPr>
          <a:xfrm>
            <a:off x="3047533" y="5045886"/>
            <a:ext cx="1687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Metode ”Enter”</a:t>
            </a:r>
            <a:endParaRPr lang="da-DK" dirty="0"/>
          </a:p>
        </p:txBody>
      </p:sp>
      <p:sp>
        <p:nvSpPr>
          <p:cNvPr id="26" name="Tekstfelt 25"/>
          <p:cNvSpPr txBox="1"/>
          <p:nvPr/>
        </p:nvSpPr>
        <p:spPr>
          <a:xfrm>
            <a:off x="7360473" y="5025456"/>
            <a:ext cx="1524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Metode ”Exit”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234715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Monitors i CLR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528260"/>
            <a:ext cx="10515600" cy="4351338"/>
          </a:xfrm>
        </p:spPr>
        <p:txBody>
          <a:bodyPr/>
          <a:lstStyle/>
          <a:p>
            <a:r>
              <a:rPr lang="da-DK" dirty="0" smtClean="0"/>
              <a:t>Monitors metoder fungerer ved objekt referencer</a:t>
            </a:r>
          </a:p>
          <a:p>
            <a:pPr lvl="1"/>
            <a:r>
              <a:rPr lang="da-DK" dirty="0" smtClean="0"/>
              <a:t>Ethvert objekt i </a:t>
            </a:r>
            <a:r>
              <a:rPr lang="da-DK" dirty="0" err="1" smtClean="0"/>
              <a:t>heap</a:t>
            </a:r>
            <a:r>
              <a:rPr lang="da-DK" dirty="0" smtClean="0"/>
              <a:t> kan potentielt associeres med en </a:t>
            </a:r>
            <a:r>
              <a:rPr lang="da-DK" dirty="0" err="1" smtClean="0"/>
              <a:t>lock</a:t>
            </a:r>
            <a:endParaRPr lang="da-DK" dirty="0" smtClean="0"/>
          </a:p>
          <a:p>
            <a:pPr lvl="1"/>
            <a:r>
              <a:rPr lang="da-DK" dirty="0" smtClean="0"/>
              <a:t>Locks er bestemt/initialiseret af CLR når behov opstår</a:t>
            </a:r>
          </a:p>
          <a:p>
            <a:pPr lvl="1"/>
            <a:r>
              <a:rPr lang="da-DK" dirty="0" smtClean="0"/>
              <a:t>Index/reference til </a:t>
            </a:r>
            <a:r>
              <a:rPr lang="da-DK" dirty="0" err="1" smtClean="0"/>
              <a:t>lock</a:t>
            </a:r>
            <a:r>
              <a:rPr lang="da-DK" dirty="0" smtClean="0"/>
              <a:t> er gemt i CLR-</a:t>
            </a:r>
            <a:r>
              <a:rPr lang="da-DK" dirty="0" err="1" smtClean="0"/>
              <a:t>Managed</a:t>
            </a:r>
            <a:r>
              <a:rPr lang="da-DK" dirty="0" smtClean="0"/>
              <a:t> </a:t>
            </a:r>
            <a:r>
              <a:rPr lang="da-DK" dirty="0" err="1" smtClean="0"/>
              <a:t>object</a:t>
            </a:r>
            <a:r>
              <a:rPr lang="da-DK" dirty="0" smtClean="0"/>
              <a:t> header</a:t>
            </a:r>
          </a:p>
          <a:p>
            <a:pPr lvl="1"/>
            <a:r>
              <a:rPr lang="da-DK" dirty="0" smtClean="0"/>
              <a:t>Derfor, ethvert objekt kan blive brugt som monitor</a:t>
            </a:r>
          </a:p>
          <a:p>
            <a:pPr marL="457200" lvl="1" indent="0">
              <a:buNone/>
            </a:pPr>
            <a:endParaRPr lang="da-DK" dirty="0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380" y="3623218"/>
            <a:ext cx="9477375" cy="3086100"/>
          </a:xfrm>
          <a:prstGeom prst="rect">
            <a:avLst/>
          </a:prstGeom>
        </p:spPr>
      </p:pic>
      <p:pic>
        <p:nvPicPr>
          <p:cNvPr id="5" name="Billed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27" y="5987799"/>
            <a:ext cx="3895725" cy="657225"/>
          </a:xfrm>
          <a:prstGeom prst="rect">
            <a:avLst/>
          </a:prstGeom>
        </p:spPr>
      </p:pic>
      <p:sp>
        <p:nvSpPr>
          <p:cNvPr id="6" name="Tekstfelt 5"/>
          <p:cNvSpPr txBox="1"/>
          <p:nvPr/>
        </p:nvSpPr>
        <p:spPr>
          <a:xfrm>
            <a:off x="4933712" y="3798848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Header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658770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Brug af monitor</a:t>
            </a:r>
            <a:endParaRPr lang="da-DK" dirty="0"/>
          </a:p>
        </p:txBody>
      </p:sp>
      <p:pic>
        <p:nvPicPr>
          <p:cNvPr id="4" name="Pladsholder til indhol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61352"/>
            <a:ext cx="3916862" cy="4351338"/>
          </a:xfrm>
          <a:prstGeom prst="rect">
            <a:avLst/>
          </a:prstGeom>
        </p:spPr>
      </p:pic>
      <p:pic>
        <p:nvPicPr>
          <p:cNvPr id="5" name="Billed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1526" y="0"/>
            <a:ext cx="5374958" cy="6858000"/>
          </a:xfrm>
          <a:prstGeom prst="rect">
            <a:avLst/>
          </a:prstGeom>
        </p:spPr>
      </p:pic>
      <p:sp>
        <p:nvSpPr>
          <p:cNvPr id="6" name="Tekstfelt 5"/>
          <p:cNvSpPr txBox="1"/>
          <p:nvPr/>
        </p:nvSpPr>
        <p:spPr>
          <a:xfrm>
            <a:off x="4230029" y="245327"/>
            <a:ext cx="1849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Monitor klasse </a:t>
            </a:r>
            <a:r>
              <a:rPr lang="da-DK" dirty="0" smtClean="0">
                <a:sym typeface="Wingdings" panose="05000000000000000000" pitchFamily="2" charset="2"/>
              </a:rPr>
              <a:t>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149044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Brug af monitor - </a:t>
            </a:r>
            <a:r>
              <a:rPr lang="da-DK" dirty="0" err="1" smtClean="0"/>
              <a:t>Exceptions</a:t>
            </a:r>
            <a:endParaRPr lang="da-DK" dirty="0"/>
          </a:p>
        </p:txBody>
      </p:sp>
      <p:pic>
        <p:nvPicPr>
          <p:cNvPr id="4" name="Pladsholder til indhol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9050" y="1349840"/>
            <a:ext cx="8157516" cy="5535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13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365125"/>
            <a:ext cx="11353800" cy="1325563"/>
          </a:xfrm>
        </p:spPr>
        <p:txBody>
          <a:bodyPr>
            <a:normAutofit fontScale="90000"/>
          </a:bodyPr>
          <a:lstStyle/>
          <a:p>
            <a:r>
              <a:rPr lang="da-DK" dirty="0" smtClean="0"/>
              <a:t>Brug af</a:t>
            </a:r>
            <a:br>
              <a:rPr lang="da-DK" dirty="0" smtClean="0"/>
            </a:br>
            <a:r>
              <a:rPr lang="da-DK" dirty="0" smtClean="0"/>
              <a:t>monitor</a:t>
            </a:r>
            <a:br>
              <a:rPr lang="da-DK" dirty="0" smtClean="0"/>
            </a:br>
            <a:r>
              <a:rPr lang="da-DK" dirty="0" smtClean="0"/>
              <a:t> – C#</a:t>
            </a:r>
            <a:endParaRPr lang="da-DK" dirty="0"/>
          </a:p>
        </p:txBody>
      </p:sp>
      <p:pic>
        <p:nvPicPr>
          <p:cNvPr id="4" name="Pladsholder til indhol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5902" y="-1"/>
            <a:ext cx="10101890" cy="6861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14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Hold and </a:t>
            </a:r>
            <a:r>
              <a:rPr lang="da-DK" dirty="0" err="1" smtClean="0"/>
              <a:t>wait</a:t>
            </a:r>
            <a:r>
              <a:rPr lang="da-DK" dirty="0" smtClean="0"/>
              <a:t> (eksempler indtil nu)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a-DK" dirty="0" smtClean="0"/>
              <a:t>Nogle gange skal en tråd vente på noget, mens den holder en </a:t>
            </a:r>
            <a:r>
              <a:rPr lang="da-DK" dirty="0" err="1" smtClean="0"/>
              <a:t>lock</a:t>
            </a:r>
            <a:endParaRPr lang="da-DK" dirty="0" smtClean="0"/>
          </a:p>
          <a:p>
            <a:pPr lvl="1"/>
            <a:r>
              <a:rPr lang="da-DK" dirty="0" smtClean="0"/>
              <a:t>Eksempel en ressource ”fyldes op” eller tilvejebringes</a:t>
            </a:r>
          </a:p>
          <a:p>
            <a:pPr lvl="1"/>
            <a:r>
              <a:rPr lang="da-DK" dirty="0" smtClean="0"/>
              <a:t>Eksempel en anden </a:t>
            </a:r>
            <a:r>
              <a:rPr lang="da-DK" dirty="0" err="1" smtClean="0"/>
              <a:t>lock</a:t>
            </a:r>
            <a:endParaRPr lang="da-DK" dirty="0" smtClean="0"/>
          </a:p>
          <a:p>
            <a:pPr lvl="1"/>
            <a:endParaRPr lang="da-DK" dirty="0"/>
          </a:p>
          <a:p>
            <a:r>
              <a:rPr lang="da-DK" dirty="0" err="1" smtClean="0"/>
              <a:t>Ressoure</a:t>
            </a:r>
            <a:r>
              <a:rPr lang="da-DK" dirty="0" smtClean="0"/>
              <a:t> opfyldning eller anden tilstand</a:t>
            </a:r>
          </a:p>
          <a:p>
            <a:pPr lvl="1"/>
            <a:r>
              <a:rPr lang="da-DK" dirty="0" smtClean="0"/>
              <a:t>Producer/</a:t>
            </a:r>
            <a:r>
              <a:rPr lang="da-DK" dirty="0" err="1" smtClean="0"/>
              <a:t>consumer</a:t>
            </a:r>
            <a:r>
              <a:rPr lang="da-DK" dirty="0" smtClean="0"/>
              <a:t> model for ressource håndtering</a:t>
            </a:r>
          </a:p>
          <a:p>
            <a:pPr lvl="2"/>
            <a:r>
              <a:rPr lang="da-DK" dirty="0" smtClean="0"/>
              <a:t>Producer fylder i kø </a:t>
            </a:r>
            <a:r>
              <a:rPr lang="da-DK" dirty="0" err="1" smtClean="0"/>
              <a:t>consumer</a:t>
            </a:r>
            <a:r>
              <a:rPr lang="da-DK" dirty="0" smtClean="0"/>
              <a:t> læser fra kø</a:t>
            </a:r>
          </a:p>
          <a:p>
            <a:pPr lvl="1"/>
            <a:r>
              <a:rPr lang="da-DK" dirty="0" err="1" smtClean="0"/>
              <a:t>Blocking</a:t>
            </a:r>
            <a:r>
              <a:rPr lang="da-DK" dirty="0" smtClean="0"/>
              <a:t> semantik for </a:t>
            </a:r>
            <a:r>
              <a:rPr lang="da-DK" dirty="0" err="1" smtClean="0"/>
              <a:t>consumers</a:t>
            </a:r>
            <a:r>
              <a:rPr lang="da-DK" dirty="0" smtClean="0"/>
              <a:t> når ressource(er) ikke er tilgængelige</a:t>
            </a:r>
          </a:p>
          <a:p>
            <a:pPr lvl="1"/>
            <a:endParaRPr lang="da-DK" dirty="0"/>
          </a:p>
          <a:p>
            <a:r>
              <a:rPr lang="da-DK" dirty="0" smtClean="0"/>
              <a:t>Flere </a:t>
            </a:r>
            <a:r>
              <a:rPr lang="da-DK" dirty="0" err="1" smtClean="0"/>
              <a:t>locks</a:t>
            </a:r>
            <a:r>
              <a:rPr lang="da-DK" dirty="0" smtClean="0"/>
              <a:t> erhvervelse</a:t>
            </a:r>
          </a:p>
          <a:p>
            <a:pPr lvl="1"/>
            <a:r>
              <a:rPr lang="da-DK" dirty="0" err="1" smtClean="0"/>
              <a:t>Atomic</a:t>
            </a:r>
            <a:r>
              <a:rPr lang="da-DK" dirty="0" smtClean="0"/>
              <a:t> opdateringer for flere ressourcer, hver beskyttet af en </a:t>
            </a:r>
            <a:r>
              <a:rPr lang="da-DK" dirty="0" err="1" smtClean="0"/>
              <a:t>lock</a:t>
            </a:r>
            <a:endParaRPr lang="da-DK" dirty="0" smtClean="0"/>
          </a:p>
          <a:p>
            <a:pPr lvl="1"/>
            <a:r>
              <a:rPr lang="da-DK" dirty="0" smtClean="0"/>
              <a:t>En tråd tilgår flere ressourcer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4970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Hold and </a:t>
            </a:r>
            <a:r>
              <a:rPr lang="da-DK" dirty="0" err="1" smtClean="0"/>
              <a:t>wait</a:t>
            </a:r>
            <a:r>
              <a:rPr lang="da-DK" dirty="0" smtClean="0"/>
              <a:t> med monitors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Monitor klassen understøtter hold &amp; </a:t>
            </a:r>
            <a:r>
              <a:rPr lang="da-DK" dirty="0" err="1" smtClean="0"/>
              <a:t>wait</a:t>
            </a:r>
            <a:r>
              <a:rPr lang="da-DK" dirty="0" smtClean="0"/>
              <a:t> operationer </a:t>
            </a:r>
          </a:p>
          <a:p>
            <a:pPr lvl="1"/>
            <a:r>
              <a:rPr lang="da-DK" dirty="0" err="1" smtClean="0"/>
              <a:t>Pluse</a:t>
            </a:r>
            <a:r>
              <a:rPr lang="da-DK" dirty="0" smtClean="0"/>
              <a:t>, </a:t>
            </a:r>
            <a:r>
              <a:rPr lang="da-DK" dirty="0" err="1" smtClean="0"/>
              <a:t>PluseAlle</a:t>
            </a:r>
            <a:r>
              <a:rPr lang="da-DK" dirty="0" smtClean="0"/>
              <a:t>, </a:t>
            </a:r>
            <a:r>
              <a:rPr lang="da-DK" dirty="0" err="1" smtClean="0"/>
              <a:t>Wait</a:t>
            </a:r>
            <a:r>
              <a:rPr lang="da-DK" dirty="0" smtClean="0"/>
              <a:t> metoder</a:t>
            </a:r>
            <a:endParaRPr lang="da-DK" dirty="0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3788" y="301892"/>
            <a:ext cx="12192000" cy="6697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813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Deadlock</a:t>
            </a:r>
            <a:r>
              <a:rPr lang="da-DK" dirty="0" smtClean="0"/>
              <a:t>(indtil nu har vi kun brugt 1 </a:t>
            </a:r>
            <a:r>
              <a:rPr lang="da-DK" dirty="0" err="1" smtClean="0"/>
              <a:t>lock</a:t>
            </a:r>
            <a:r>
              <a:rPr lang="da-DK" dirty="0" smtClean="0"/>
              <a:t>)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 smtClean="0"/>
              <a:t>Deadlock</a:t>
            </a:r>
            <a:r>
              <a:rPr lang="da-DK" dirty="0" smtClean="0"/>
              <a:t> </a:t>
            </a:r>
            <a:r>
              <a:rPr lang="da-DK" b="1" i="1" u="sng" dirty="0" smtClean="0">
                <a:solidFill>
                  <a:srgbClr val="FF0000"/>
                </a:solidFill>
              </a:rPr>
              <a:t>kan</a:t>
            </a:r>
            <a:r>
              <a:rPr lang="da-DK" dirty="0" smtClean="0">
                <a:solidFill>
                  <a:srgbClr val="FF0000"/>
                </a:solidFill>
              </a:rPr>
              <a:t> </a:t>
            </a:r>
            <a:r>
              <a:rPr lang="da-DK" dirty="0" smtClean="0"/>
              <a:t>opstå når hold and </a:t>
            </a:r>
            <a:r>
              <a:rPr lang="da-DK" dirty="0" err="1" smtClean="0"/>
              <a:t>wait</a:t>
            </a:r>
            <a:r>
              <a:rPr lang="da-DK" dirty="0" smtClean="0"/>
              <a:t> benyttes.</a:t>
            </a:r>
          </a:p>
          <a:p>
            <a:pPr lvl="1"/>
            <a:r>
              <a:rPr lang="da-DK" dirty="0" smtClean="0"/>
              <a:t>Tråd holder en </a:t>
            </a:r>
            <a:r>
              <a:rPr lang="da-DK" dirty="0" err="1" smtClean="0"/>
              <a:t>lock</a:t>
            </a:r>
            <a:r>
              <a:rPr lang="da-DK" dirty="0"/>
              <a:t> </a:t>
            </a:r>
            <a:r>
              <a:rPr lang="da-DK" dirty="0" smtClean="0">
                <a:sym typeface="Wingdings" panose="05000000000000000000" pitchFamily="2" charset="2"/>
              </a:rPr>
              <a:t> tråd prøver at få fat i en anden </a:t>
            </a:r>
            <a:r>
              <a:rPr lang="da-DK" dirty="0" err="1" smtClean="0">
                <a:sym typeface="Wingdings" panose="05000000000000000000" pitchFamily="2" charset="2"/>
              </a:rPr>
              <a:t>lock</a:t>
            </a:r>
            <a:endParaRPr lang="da-DK" dirty="0" smtClean="0">
              <a:sym typeface="Wingdings" panose="05000000000000000000" pitchFamily="2" charset="2"/>
            </a:endParaRPr>
          </a:p>
          <a:p>
            <a:r>
              <a:rPr lang="da-DK" dirty="0" smtClean="0">
                <a:sym typeface="Wingdings" panose="05000000000000000000" pitchFamily="2" charset="2"/>
              </a:rPr>
              <a:t>Bemærk:</a:t>
            </a:r>
          </a:p>
          <a:p>
            <a:pPr lvl="1"/>
            <a:r>
              <a:rPr lang="da-DK" dirty="0" err="1" smtClean="0">
                <a:sym typeface="Wingdings" panose="05000000000000000000" pitchFamily="2" charset="2"/>
              </a:rPr>
              <a:t>Deadlock</a:t>
            </a:r>
            <a:r>
              <a:rPr lang="da-DK" dirty="0" smtClean="0">
                <a:sym typeface="Wingdings" panose="05000000000000000000" pitchFamily="2" charset="2"/>
              </a:rPr>
              <a:t> </a:t>
            </a:r>
            <a:r>
              <a:rPr lang="da-DK" b="1" dirty="0" smtClean="0">
                <a:sym typeface="Wingdings" panose="05000000000000000000" pitchFamily="2" charset="2"/>
              </a:rPr>
              <a:t>kan</a:t>
            </a:r>
            <a:r>
              <a:rPr lang="da-DK" dirty="0" smtClean="0">
                <a:sym typeface="Wingdings" panose="05000000000000000000" pitchFamily="2" charset="2"/>
              </a:rPr>
              <a:t> opstår (men ikke nødvendigvis)</a:t>
            </a:r>
          </a:p>
          <a:p>
            <a:pPr lvl="2"/>
            <a:r>
              <a:rPr lang="da-DK" dirty="0" smtClean="0">
                <a:sym typeface="Wingdings" panose="05000000000000000000" pitchFamily="2" charset="2"/>
              </a:rPr>
              <a:t>Kræver to eller flere tråde kæmper for den samme mængde låse</a:t>
            </a:r>
          </a:p>
          <a:p>
            <a:pPr lvl="1"/>
            <a:r>
              <a:rPr lang="da-DK" dirty="0" err="1" smtClean="0">
                <a:sym typeface="Wingdings" panose="05000000000000000000" pitchFamily="2" charset="2"/>
              </a:rPr>
              <a:t>Deadlocks</a:t>
            </a:r>
            <a:r>
              <a:rPr lang="da-DK" dirty="0">
                <a:sym typeface="Wingdings" panose="05000000000000000000" pitchFamily="2" charset="2"/>
              </a:rPr>
              <a:t> </a:t>
            </a:r>
            <a:r>
              <a:rPr lang="da-DK" b="1" dirty="0" smtClean="0">
                <a:sym typeface="Wingdings" panose="05000000000000000000" pitchFamily="2" charset="2"/>
              </a:rPr>
              <a:t>er muligt </a:t>
            </a:r>
            <a:r>
              <a:rPr lang="da-DK" dirty="0" smtClean="0">
                <a:sym typeface="Wingdings" panose="05000000000000000000" pitchFamily="2" charset="2"/>
              </a:rPr>
              <a:t>(men ikke sandsynlig)</a:t>
            </a:r>
          </a:p>
          <a:p>
            <a:pPr lvl="2"/>
            <a:r>
              <a:rPr lang="da-DK" dirty="0" smtClean="0">
                <a:sym typeface="Wingdings" panose="05000000000000000000" pitchFamily="2" charset="2"/>
              </a:rPr>
              <a:t>Sandsynlighed stiger med # tråde/processor/cores</a:t>
            </a:r>
          </a:p>
          <a:p>
            <a:pPr lvl="1"/>
            <a:r>
              <a:rPr lang="da-DK" dirty="0" err="1" smtClean="0">
                <a:sym typeface="Wingdings" panose="05000000000000000000" pitchFamily="2" charset="2"/>
              </a:rPr>
              <a:t>Deadlock</a:t>
            </a:r>
            <a:r>
              <a:rPr lang="da-DK" dirty="0" smtClean="0">
                <a:sym typeface="Wingdings" panose="05000000000000000000" pitchFamily="2" charset="2"/>
              </a:rPr>
              <a:t> er ofte kun temporær </a:t>
            </a:r>
          </a:p>
          <a:p>
            <a:pPr lvl="2"/>
            <a:r>
              <a:rPr lang="da-DK" dirty="0" smtClean="0">
                <a:sym typeface="Wingdings" panose="05000000000000000000" pitchFamily="2" charset="2"/>
              </a:rPr>
              <a:t>(Hvis) timeouts benyttes i alle </a:t>
            </a:r>
            <a:r>
              <a:rPr lang="da-DK" dirty="0" err="1" smtClean="0">
                <a:sym typeface="Wingdings" panose="05000000000000000000" pitchFamily="2" charset="2"/>
              </a:rPr>
              <a:t>lock</a:t>
            </a:r>
            <a:r>
              <a:rPr lang="da-DK" dirty="0" smtClean="0">
                <a:sym typeface="Wingdings" panose="05000000000000000000" pitchFamily="2" charset="2"/>
              </a:rPr>
              <a:t> kald</a:t>
            </a:r>
          </a:p>
          <a:p>
            <a:pPr lvl="3"/>
            <a:r>
              <a:rPr lang="da-DK" dirty="0" smtClean="0">
                <a:sym typeface="Wingdings" panose="05000000000000000000" pitchFamily="2" charset="2"/>
              </a:rPr>
              <a:t>Ikke Monitor klassen, men </a:t>
            </a:r>
            <a:r>
              <a:rPr lang="da-DK" dirty="0" err="1" smtClean="0">
                <a:sym typeface="Wingdings" panose="05000000000000000000" pitchFamily="2" charset="2"/>
              </a:rPr>
              <a:t>Mutex</a:t>
            </a:r>
            <a:r>
              <a:rPr lang="da-DK" dirty="0" smtClean="0">
                <a:sym typeface="Wingdings" panose="05000000000000000000" pitchFamily="2" charset="2"/>
              </a:rPr>
              <a:t> klassen</a:t>
            </a:r>
          </a:p>
        </p:txBody>
      </p:sp>
    </p:spTree>
    <p:extLst>
      <p:ext uri="{BB962C8B-B14F-4D97-AF65-F5344CB8AC3E}">
        <p14:creationId xmlns:p14="http://schemas.microsoft.com/office/powerpoint/2010/main" val="121235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Agenda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Introduktion til </a:t>
            </a:r>
            <a:r>
              <a:rPr lang="da-DK" dirty="0" err="1" smtClean="0"/>
              <a:t>trådsynkronisering</a:t>
            </a:r>
            <a:endParaRPr lang="da-DK" dirty="0" smtClean="0"/>
          </a:p>
          <a:p>
            <a:r>
              <a:rPr lang="da-DK" dirty="0" smtClean="0"/>
              <a:t>Motivation</a:t>
            </a:r>
          </a:p>
          <a:p>
            <a:r>
              <a:rPr lang="da-DK" dirty="0" smtClean="0"/>
              <a:t>Teknikker </a:t>
            </a:r>
          </a:p>
          <a:p>
            <a:pPr lvl="1"/>
            <a:r>
              <a:rPr lang="da-DK" dirty="0" smtClean="0"/>
              <a:t>Atomare opdateringer</a:t>
            </a:r>
          </a:p>
          <a:p>
            <a:pPr lvl="1"/>
            <a:r>
              <a:rPr lang="da-DK" dirty="0" smtClean="0"/>
              <a:t>Data </a:t>
            </a:r>
            <a:r>
              <a:rPr lang="da-DK" dirty="0" err="1" smtClean="0"/>
              <a:t>partitionering</a:t>
            </a:r>
            <a:endParaRPr lang="da-DK" dirty="0" smtClean="0"/>
          </a:p>
          <a:p>
            <a:pPr lvl="1"/>
            <a:r>
              <a:rPr lang="da-DK" dirty="0" err="1" smtClean="0"/>
              <a:t>Wait</a:t>
            </a:r>
            <a:r>
              <a:rPr lang="da-DK" dirty="0" smtClean="0"/>
              <a:t> baseret regler</a:t>
            </a:r>
          </a:p>
          <a:p>
            <a:r>
              <a:rPr lang="da-DK" dirty="0" err="1" smtClean="0"/>
              <a:t>Deadlock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5875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led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914" y="0"/>
            <a:ext cx="100801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71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Demo - MUTEX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DEMO</a:t>
            </a:r>
            <a:r>
              <a:rPr lang="en-US" dirty="0"/>
              <a:t>: Buggy Bank Account </a:t>
            </a:r>
            <a:r>
              <a:rPr lang="en-US" dirty="0" smtClean="0"/>
              <a:t>Simulation</a:t>
            </a:r>
          </a:p>
          <a:p>
            <a:pPr lvl="1"/>
            <a:r>
              <a:rPr lang="en-US" dirty="0" smtClean="0"/>
              <a:t>Account1.cs</a:t>
            </a:r>
            <a:endParaRPr lang="en-US" dirty="0"/>
          </a:p>
          <a:p>
            <a:r>
              <a:rPr lang="da-DK" dirty="0"/>
              <a:t>DEMO: </a:t>
            </a:r>
            <a:r>
              <a:rPr lang="da-DK" dirty="0" err="1"/>
              <a:t>Deadlock-Prone</a:t>
            </a:r>
            <a:r>
              <a:rPr lang="da-DK" dirty="0"/>
              <a:t> Thread </a:t>
            </a:r>
            <a:r>
              <a:rPr lang="da-DK" dirty="0" err="1"/>
              <a:t>Synchronization</a:t>
            </a:r>
            <a:endParaRPr lang="da-DK" dirty="0"/>
          </a:p>
          <a:p>
            <a:pPr lvl="1"/>
            <a:r>
              <a:rPr lang="en-US" dirty="0" smtClean="0"/>
              <a:t>Account2.cs</a:t>
            </a:r>
          </a:p>
          <a:p>
            <a:r>
              <a:rPr lang="da-DK" dirty="0" smtClean="0"/>
              <a:t>DEMO</a:t>
            </a:r>
            <a:r>
              <a:rPr lang="da-DK" dirty="0"/>
              <a:t>: </a:t>
            </a:r>
            <a:r>
              <a:rPr lang="da-DK" dirty="0" err="1"/>
              <a:t>Hierarchical</a:t>
            </a:r>
            <a:r>
              <a:rPr lang="da-DK" dirty="0"/>
              <a:t> Lock </a:t>
            </a:r>
            <a:r>
              <a:rPr lang="da-DK" dirty="0" err="1"/>
              <a:t>Acquisition</a:t>
            </a:r>
            <a:endParaRPr lang="da-DK" dirty="0"/>
          </a:p>
          <a:p>
            <a:pPr lvl="1"/>
            <a:r>
              <a:rPr lang="en-US" dirty="0" smtClean="0"/>
              <a:t>Account3.cs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 </a:t>
            </a:r>
            <a:r>
              <a:rPr lang="en-US" dirty="0" err="1" smtClean="0"/>
              <a:t>skal</a:t>
            </a:r>
            <a:r>
              <a:rPr lang="en-US" dirty="0" smtClean="0"/>
              <a:t> </a:t>
            </a:r>
            <a:r>
              <a:rPr lang="en-US" dirty="0" err="1" smtClean="0"/>
              <a:t>analyserer</a:t>
            </a:r>
            <a:r>
              <a:rPr lang="en-US" dirty="0" smtClean="0"/>
              <a:t> </a:t>
            </a:r>
            <a:r>
              <a:rPr lang="en-US" dirty="0" err="1" smtClean="0"/>
              <a:t>ovenstående</a:t>
            </a:r>
            <a:r>
              <a:rPr lang="en-US" dirty="0" smtClean="0"/>
              <a:t>…</a:t>
            </a:r>
            <a:r>
              <a:rPr lang="en-US" dirty="0" err="1" smtClean="0"/>
              <a:t>indsær</a:t>
            </a:r>
            <a:r>
              <a:rPr lang="en-US" dirty="0" smtClean="0"/>
              <a:t> </a:t>
            </a:r>
            <a:r>
              <a:rPr lang="en-US" dirty="0" err="1" smtClean="0"/>
              <a:t>kommentarer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koden</a:t>
            </a:r>
            <a:r>
              <a:rPr lang="en-US" smtClean="0"/>
              <a:t>. </a:t>
            </a:r>
            <a:endParaRPr lang="en-US" dirty="0"/>
          </a:p>
          <a:p>
            <a:r>
              <a:rPr lang="en-US" dirty="0" smtClean="0"/>
              <a:t>Bank deposit </a:t>
            </a:r>
            <a:r>
              <a:rPr lang="en-US" dirty="0" err="1" smtClean="0"/>
              <a:t>skal</a:t>
            </a:r>
            <a:r>
              <a:rPr lang="en-US" dirty="0" smtClean="0"/>
              <a:t> </a:t>
            </a:r>
            <a:r>
              <a:rPr lang="en-US" dirty="0" err="1" smtClean="0"/>
              <a:t>være</a:t>
            </a:r>
            <a:r>
              <a:rPr lang="en-US" dirty="0" smtClean="0"/>
              <a:t> kr. 10.000,-</a:t>
            </a:r>
            <a:r>
              <a:rPr lang="da-DK" dirty="0" smtClean="0"/>
              <a:t/>
            </a:r>
            <a:br>
              <a:rPr lang="da-DK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da-DK" dirty="0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4920" y="2645503"/>
            <a:ext cx="3609975" cy="3914775"/>
          </a:xfrm>
          <a:prstGeom prst="rect">
            <a:avLst/>
          </a:prstGeom>
        </p:spPr>
      </p:pic>
      <p:sp>
        <p:nvSpPr>
          <p:cNvPr id="5" name="Nedadgående pil 4"/>
          <p:cNvSpPr/>
          <p:nvPr/>
        </p:nvSpPr>
        <p:spPr>
          <a:xfrm>
            <a:off x="9972931" y="1313956"/>
            <a:ext cx="413952" cy="23932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3645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Mutexes</a:t>
            </a:r>
            <a:r>
              <a:rPr lang="da-DK" dirty="0" smtClean="0"/>
              <a:t>	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a-DK" dirty="0" err="1" smtClean="0"/>
              <a:t>Mutex</a:t>
            </a:r>
            <a:r>
              <a:rPr lang="da-DK" dirty="0" smtClean="0"/>
              <a:t> er et Win32 </a:t>
            </a:r>
            <a:r>
              <a:rPr lang="da-DK" dirty="0" err="1" smtClean="0"/>
              <a:t>kernel</a:t>
            </a:r>
            <a:r>
              <a:rPr lang="da-DK" dirty="0" smtClean="0"/>
              <a:t> objekt</a:t>
            </a:r>
          </a:p>
          <a:p>
            <a:pPr lvl="1"/>
            <a:r>
              <a:rPr lang="da-DK" dirty="0" err="1" smtClean="0"/>
              <a:t>System.Threading.Mutex</a:t>
            </a:r>
            <a:r>
              <a:rPr lang="da-DK" dirty="0" smtClean="0"/>
              <a:t> tilbyder en FCL </a:t>
            </a:r>
            <a:r>
              <a:rPr lang="da-DK" dirty="0" err="1" smtClean="0"/>
              <a:t>wrapper</a:t>
            </a:r>
            <a:r>
              <a:rPr lang="da-DK" dirty="0" smtClean="0"/>
              <a:t> for </a:t>
            </a:r>
            <a:r>
              <a:rPr lang="da-DK" dirty="0" err="1" smtClean="0"/>
              <a:t>managed</a:t>
            </a:r>
            <a:r>
              <a:rPr lang="da-DK" dirty="0" smtClean="0"/>
              <a:t> kode</a:t>
            </a:r>
          </a:p>
          <a:p>
            <a:r>
              <a:rPr lang="da-DK" dirty="0" smtClean="0"/>
              <a:t>Fordele</a:t>
            </a:r>
          </a:p>
          <a:p>
            <a:pPr lvl="1"/>
            <a:r>
              <a:rPr lang="da-DK" dirty="0" smtClean="0"/>
              <a:t>Understøtter timeout </a:t>
            </a:r>
            <a:r>
              <a:rPr lang="da-DK" dirty="0" err="1" smtClean="0"/>
              <a:t>lock</a:t>
            </a:r>
            <a:endParaRPr lang="da-DK" dirty="0" smtClean="0"/>
          </a:p>
          <a:p>
            <a:pPr lvl="1"/>
            <a:r>
              <a:rPr lang="da-DK" dirty="0" smtClean="0"/>
              <a:t>Identificerbar, aktiver cross-proces (samme maskine) synkronisering</a:t>
            </a:r>
          </a:p>
          <a:p>
            <a:pPr lvl="2"/>
            <a:r>
              <a:rPr lang="da-DK" dirty="0" smtClean="0"/>
              <a:t>To applikationer </a:t>
            </a:r>
            <a:r>
              <a:rPr lang="da-DK" dirty="0" smtClean="0">
                <a:sym typeface="Wingdings" panose="05000000000000000000" pitchFamily="2" charset="2"/>
              </a:rPr>
              <a:t>adgang til samme fil</a:t>
            </a:r>
            <a:endParaRPr lang="da-DK" dirty="0" smtClean="0"/>
          </a:p>
          <a:p>
            <a:pPr lvl="1"/>
            <a:r>
              <a:rPr lang="da-DK" dirty="0" smtClean="0"/>
              <a:t>FOKUS </a:t>
            </a:r>
            <a:r>
              <a:rPr lang="da-DK" dirty="0" err="1" smtClean="0"/>
              <a:t>Deadlock</a:t>
            </a:r>
            <a:r>
              <a:rPr lang="da-DK" dirty="0" smtClean="0"/>
              <a:t> fri ved flere </a:t>
            </a:r>
            <a:r>
              <a:rPr lang="da-DK" dirty="0" err="1" smtClean="0"/>
              <a:t>locks</a:t>
            </a:r>
            <a:r>
              <a:rPr lang="da-DK" dirty="0"/>
              <a:t> </a:t>
            </a:r>
            <a:r>
              <a:rPr lang="da-DK" dirty="0" smtClean="0"/>
              <a:t>med </a:t>
            </a:r>
            <a:r>
              <a:rPr lang="da-DK" dirty="0" err="1" smtClean="0"/>
              <a:t>WaitHandle.WaitAll</a:t>
            </a:r>
            <a:endParaRPr lang="da-DK" dirty="0" smtClean="0"/>
          </a:p>
          <a:p>
            <a:r>
              <a:rPr lang="da-DK" dirty="0" smtClean="0"/>
              <a:t>Ulemper</a:t>
            </a:r>
          </a:p>
          <a:p>
            <a:pPr lvl="1"/>
            <a:r>
              <a:rPr lang="da-DK" dirty="0" err="1" smtClean="0"/>
              <a:t>Erhveresle</a:t>
            </a:r>
            <a:r>
              <a:rPr lang="da-DK" dirty="0" smtClean="0"/>
              <a:t> &amp; frigivelse </a:t>
            </a:r>
            <a:r>
              <a:rPr lang="da-DK" dirty="0" err="1" smtClean="0"/>
              <a:t>klad</a:t>
            </a:r>
            <a:r>
              <a:rPr lang="da-DK" dirty="0" smtClean="0"/>
              <a:t> –&gt; altid </a:t>
            </a:r>
            <a:r>
              <a:rPr lang="da-DK" dirty="0" err="1" smtClean="0"/>
              <a:t>roundtrip</a:t>
            </a:r>
            <a:r>
              <a:rPr lang="da-DK" dirty="0" smtClean="0"/>
              <a:t> til/fra </a:t>
            </a:r>
            <a:r>
              <a:rPr lang="da-DK" dirty="0" err="1" smtClean="0"/>
              <a:t>kernel</a:t>
            </a:r>
            <a:endParaRPr lang="da-DK" dirty="0" smtClean="0"/>
          </a:p>
          <a:p>
            <a:pPr lvl="1"/>
            <a:r>
              <a:rPr lang="da-DK" dirty="0" smtClean="0"/>
              <a:t>Underliggende </a:t>
            </a:r>
            <a:r>
              <a:rPr lang="da-DK" dirty="0" err="1" smtClean="0"/>
              <a:t>kernel</a:t>
            </a:r>
            <a:r>
              <a:rPr lang="da-DK" dirty="0" smtClean="0"/>
              <a:t> objekter skal ”lukkes” når der ikke er behov</a:t>
            </a:r>
          </a:p>
          <a:p>
            <a:pPr lvl="2"/>
            <a:r>
              <a:rPr lang="da-DK" dirty="0" smtClean="0"/>
              <a:t>Sker automatisk - DELAY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79907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Deadlock</a:t>
            </a:r>
            <a:r>
              <a:rPr lang="da-DK" dirty="0" smtClean="0"/>
              <a:t> tendens ved flere </a:t>
            </a:r>
            <a:r>
              <a:rPr lang="da-DK" dirty="0" err="1" smtClean="0"/>
              <a:t>locks</a:t>
            </a:r>
            <a:endParaRPr lang="da-DK" dirty="0"/>
          </a:p>
        </p:txBody>
      </p:sp>
      <p:pic>
        <p:nvPicPr>
          <p:cNvPr id="4" name="Pladsholder til indhol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2119" y="1825625"/>
            <a:ext cx="6147762" cy="4351338"/>
          </a:xfrm>
          <a:prstGeom prst="rect">
            <a:avLst/>
          </a:prstGeom>
        </p:spPr>
      </p:pic>
      <p:sp>
        <p:nvSpPr>
          <p:cNvPr id="5" name="Tekstfelt 4"/>
          <p:cNvSpPr txBox="1"/>
          <p:nvPr/>
        </p:nvSpPr>
        <p:spPr>
          <a:xfrm>
            <a:off x="1005191" y="2029838"/>
            <a:ext cx="2263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Vi benytter flere tråde</a:t>
            </a:r>
            <a:endParaRPr lang="da-DK" dirty="0"/>
          </a:p>
        </p:txBody>
      </p:sp>
      <p:sp>
        <p:nvSpPr>
          <p:cNvPr id="6" name="Tekstfelt 5"/>
          <p:cNvSpPr txBox="1"/>
          <p:nvPr/>
        </p:nvSpPr>
        <p:spPr>
          <a:xfrm>
            <a:off x="9422860" y="5856051"/>
            <a:ext cx="1225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Ny kode </a:t>
            </a:r>
            <a:r>
              <a:rPr lang="da-DK" dirty="0" smtClean="0">
                <a:sym typeface="Wingdings" panose="05000000000000000000" pitchFamily="2" charset="2"/>
              </a:rPr>
              <a:t>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85209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488" y="-136187"/>
            <a:ext cx="9894590" cy="6858000"/>
          </a:xfrm>
          <a:prstGeom prst="rect">
            <a:avLst/>
          </a:prstGeom>
        </p:spPr>
      </p:pic>
      <p:sp>
        <p:nvSpPr>
          <p:cNvPr id="5" name="Rektangel 4"/>
          <p:cNvSpPr/>
          <p:nvPr/>
        </p:nvSpPr>
        <p:spPr>
          <a:xfrm>
            <a:off x="5445088" y="592685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b="0" i="0" dirty="0" smtClean="0">
                <a:solidFill>
                  <a:srgbClr val="F96816"/>
                </a:solidFill>
                <a:effectLst/>
                <a:latin typeface="Gotham SSm A"/>
              </a:rPr>
              <a:t>DEMO: Using </a:t>
            </a:r>
            <a:r>
              <a:rPr lang="en-US" b="0" i="0" dirty="0" err="1" smtClean="0">
                <a:solidFill>
                  <a:srgbClr val="F96816"/>
                </a:solidFill>
                <a:effectLst/>
                <a:latin typeface="Gotham SSm A"/>
              </a:rPr>
              <a:t>Mutex</a:t>
            </a:r>
            <a:r>
              <a:rPr lang="en-US" b="0" i="0" dirty="0" smtClean="0">
                <a:solidFill>
                  <a:srgbClr val="F96816"/>
                </a:solidFill>
                <a:effectLst/>
                <a:latin typeface="Gotham SSm A"/>
              </a:rPr>
              <a:t> and </a:t>
            </a:r>
            <a:r>
              <a:rPr lang="en-US" b="0" i="0" dirty="0" err="1" smtClean="0">
                <a:solidFill>
                  <a:srgbClr val="F96816"/>
                </a:solidFill>
                <a:effectLst/>
                <a:latin typeface="Gotham SSm A"/>
              </a:rPr>
              <a:t>WaitHold</a:t>
            </a:r>
            <a:r>
              <a:rPr lang="en-US" b="0" i="0" dirty="0" smtClean="0">
                <a:solidFill>
                  <a:srgbClr val="F96816"/>
                </a:solidFill>
                <a:effectLst/>
                <a:latin typeface="Gotham SSm A"/>
              </a:rPr>
              <a:t> </a:t>
            </a:r>
            <a:r>
              <a:rPr lang="en-US" b="0" i="0" dirty="0" smtClean="0">
                <a:solidFill>
                  <a:srgbClr val="F96816"/>
                </a:solidFill>
                <a:effectLst/>
                <a:latin typeface="Gotham SSm A"/>
                <a:sym typeface="Wingdings" panose="05000000000000000000" pitchFamily="2" charset="2"/>
              </a:rPr>
              <a:t> Account4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77358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Resume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De flere ressourcer er IKKE beregnet til parallel adgang</a:t>
            </a:r>
          </a:p>
          <a:p>
            <a:pPr lvl="1"/>
            <a:r>
              <a:rPr lang="da-DK" dirty="0" smtClean="0"/>
              <a:t>Forkert adgang medføre race </a:t>
            </a:r>
            <a:r>
              <a:rPr lang="da-DK" dirty="0" err="1" smtClean="0"/>
              <a:t>condition</a:t>
            </a:r>
            <a:r>
              <a:rPr lang="da-DK" dirty="0"/>
              <a:t> </a:t>
            </a:r>
            <a:r>
              <a:rPr lang="da-DK" dirty="0" smtClean="0"/>
              <a:t>og forkerte resultater</a:t>
            </a:r>
          </a:p>
          <a:p>
            <a:r>
              <a:rPr lang="da-DK" dirty="0" smtClean="0"/>
              <a:t>Løsninger</a:t>
            </a:r>
          </a:p>
          <a:p>
            <a:pPr lvl="1"/>
            <a:r>
              <a:rPr lang="da-DK" dirty="0" err="1" smtClean="0"/>
              <a:t>Atomic</a:t>
            </a:r>
            <a:r>
              <a:rPr lang="da-DK" dirty="0" smtClean="0"/>
              <a:t> </a:t>
            </a:r>
            <a:r>
              <a:rPr lang="da-DK" dirty="0" err="1" smtClean="0"/>
              <a:t>updates</a:t>
            </a:r>
            <a:r>
              <a:rPr lang="da-DK" dirty="0" smtClean="0"/>
              <a:t> (</a:t>
            </a:r>
            <a:r>
              <a:rPr lang="da-DK" dirty="0" err="1" smtClean="0"/>
              <a:t>word-size</a:t>
            </a:r>
            <a:r>
              <a:rPr lang="da-DK" dirty="0" smtClean="0"/>
              <a:t> data)</a:t>
            </a:r>
          </a:p>
          <a:p>
            <a:pPr lvl="1"/>
            <a:r>
              <a:rPr lang="da-DK" dirty="0" smtClean="0"/>
              <a:t>Data </a:t>
            </a:r>
            <a:r>
              <a:rPr lang="da-DK" dirty="0" err="1" smtClean="0"/>
              <a:t>partitioning</a:t>
            </a:r>
            <a:endParaRPr lang="da-DK" dirty="0" smtClean="0"/>
          </a:p>
          <a:p>
            <a:pPr lvl="1"/>
            <a:r>
              <a:rPr lang="da-DK" dirty="0" err="1" smtClean="0"/>
              <a:t>Wait-based</a:t>
            </a:r>
            <a:r>
              <a:rPr lang="da-DK" dirty="0" smtClean="0"/>
              <a:t> </a:t>
            </a:r>
            <a:r>
              <a:rPr lang="da-DK" dirty="0" err="1" smtClean="0"/>
              <a:t>sync</a:t>
            </a:r>
            <a:r>
              <a:rPr lang="da-DK" dirty="0" smtClean="0"/>
              <a:t> (Monitor, </a:t>
            </a:r>
            <a:r>
              <a:rPr lang="da-DK" dirty="0" err="1" smtClean="0"/>
              <a:t>Mutex</a:t>
            </a:r>
            <a:r>
              <a:rPr lang="da-DK" dirty="0"/>
              <a:t> </a:t>
            </a:r>
            <a:r>
              <a:rPr lang="da-DK" dirty="0" smtClean="0"/>
              <a:t>og andre)</a:t>
            </a:r>
          </a:p>
          <a:p>
            <a:r>
              <a:rPr lang="da-DK" dirty="0" smtClean="0"/>
              <a:t>Vær opmærksom på</a:t>
            </a:r>
          </a:p>
          <a:p>
            <a:pPr lvl="1"/>
            <a:r>
              <a:rPr lang="da-DK" dirty="0" smtClean="0"/>
              <a:t>Critical </a:t>
            </a:r>
            <a:r>
              <a:rPr lang="da-DK" dirty="0" err="1" smtClean="0"/>
              <a:t>sections</a:t>
            </a:r>
            <a:endParaRPr lang="da-DK" dirty="0" smtClean="0"/>
          </a:p>
          <a:p>
            <a:pPr lvl="1"/>
            <a:r>
              <a:rPr lang="da-DK" dirty="0" smtClean="0"/>
              <a:t>Race </a:t>
            </a:r>
            <a:r>
              <a:rPr lang="da-DK" dirty="0" err="1" smtClean="0"/>
              <a:t>condition</a:t>
            </a:r>
            <a:endParaRPr lang="da-DK" dirty="0" smtClean="0"/>
          </a:p>
          <a:p>
            <a:pPr lvl="1"/>
            <a:r>
              <a:rPr lang="da-DK" dirty="0" err="1" smtClean="0"/>
              <a:t>Deadlock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5225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Motivation til flere tråde	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De fleste ressourcer er ikke beregnet til samtidig adgang</a:t>
            </a:r>
          </a:p>
          <a:p>
            <a:pPr lvl="1"/>
            <a:r>
              <a:rPr lang="da-DK" dirty="0" smtClean="0"/>
              <a:t>Collections (array, kø, </a:t>
            </a:r>
            <a:r>
              <a:rPr lang="da-DK" dirty="0" err="1" smtClean="0"/>
              <a:t>linked</a:t>
            </a:r>
            <a:r>
              <a:rPr lang="da-DK" dirty="0" smtClean="0"/>
              <a:t>-list </a:t>
            </a:r>
            <a:r>
              <a:rPr lang="da-DK" dirty="0" err="1" smtClean="0"/>
              <a:t>ect</a:t>
            </a:r>
            <a:r>
              <a:rPr lang="da-DK" dirty="0" smtClean="0"/>
              <a:t>.)</a:t>
            </a:r>
          </a:p>
          <a:p>
            <a:pPr lvl="1"/>
            <a:r>
              <a:rPr lang="da-DK" dirty="0" smtClean="0"/>
              <a:t>Filer</a:t>
            </a:r>
          </a:p>
          <a:p>
            <a:pPr lvl="1"/>
            <a:r>
              <a:rPr lang="da-DK" dirty="0" smtClean="0"/>
              <a:t>…</a:t>
            </a:r>
          </a:p>
          <a:p>
            <a:pPr lvl="1"/>
            <a:r>
              <a:rPr lang="da-DK" dirty="0" err="1" smtClean="0"/>
              <a:t>Integers</a:t>
            </a:r>
            <a:endParaRPr lang="da-DK" dirty="0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3522" y="2174300"/>
            <a:ext cx="8106761" cy="4561314"/>
          </a:xfrm>
          <a:prstGeom prst="rect">
            <a:avLst/>
          </a:prstGeom>
        </p:spPr>
      </p:pic>
      <p:sp>
        <p:nvSpPr>
          <p:cNvPr id="5" name="Tekstfelt 4"/>
          <p:cNvSpPr txBox="1"/>
          <p:nvPr/>
        </p:nvSpPr>
        <p:spPr>
          <a:xfrm>
            <a:off x="4379055" y="3194463"/>
            <a:ext cx="171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>
                <a:solidFill>
                  <a:srgbClr val="FF0000"/>
                </a:solidFill>
              </a:rPr>
              <a:t>Skriv program af</a:t>
            </a:r>
            <a:endParaRPr lang="da-DK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281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Kritiske sektioner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Kritiske sektioner er en del af koden der har adgang til delte ressourcer</a:t>
            </a:r>
            <a:endParaRPr lang="da-DK" dirty="0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005" y="2074794"/>
            <a:ext cx="9068790" cy="4620199"/>
          </a:xfrm>
          <a:prstGeom prst="rect">
            <a:avLst/>
          </a:prstGeom>
        </p:spPr>
      </p:pic>
      <p:sp>
        <p:nvSpPr>
          <p:cNvPr id="5" name="Tekstfelt 4"/>
          <p:cNvSpPr txBox="1"/>
          <p:nvPr/>
        </p:nvSpPr>
        <p:spPr>
          <a:xfrm>
            <a:off x="3901044" y="6176963"/>
            <a:ext cx="1995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Aka race </a:t>
            </a:r>
            <a:r>
              <a:rPr lang="da-DK" dirty="0" err="1" smtClean="0"/>
              <a:t>condition</a:t>
            </a:r>
            <a:endParaRPr lang="da-DK" dirty="0"/>
          </a:p>
        </p:txBody>
      </p:sp>
      <p:sp>
        <p:nvSpPr>
          <p:cNvPr id="6" name="Tekstfelt 5"/>
          <p:cNvSpPr txBox="1"/>
          <p:nvPr/>
        </p:nvSpPr>
        <p:spPr>
          <a:xfrm>
            <a:off x="528452" y="4269179"/>
            <a:ext cx="24718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Skriv kode af og se hvad </a:t>
            </a:r>
          </a:p>
          <a:p>
            <a:r>
              <a:rPr lang="da-DK" dirty="0" smtClean="0"/>
              <a:t>der sker.</a:t>
            </a:r>
          </a:p>
          <a:p>
            <a:endParaRPr lang="da-DK" dirty="0"/>
          </a:p>
          <a:p>
            <a:r>
              <a:rPr lang="da-DK" dirty="0" smtClean="0"/>
              <a:t>Er output 10?</a:t>
            </a:r>
            <a:endParaRPr lang="da-DK" dirty="0"/>
          </a:p>
        </p:txBody>
      </p:sp>
      <p:sp>
        <p:nvSpPr>
          <p:cNvPr id="7" name="Tekstfelt 6"/>
          <p:cNvSpPr txBox="1"/>
          <p:nvPr/>
        </p:nvSpPr>
        <p:spPr>
          <a:xfrm>
            <a:off x="587829" y="5919849"/>
            <a:ext cx="33257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>
                <a:solidFill>
                  <a:srgbClr val="FF0000"/>
                </a:solidFill>
              </a:rPr>
              <a:t>Demo </a:t>
            </a:r>
            <a:r>
              <a:rPr lang="da-DK" dirty="0" err="1" smtClean="0">
                <a:solidFill>
                  <a:srgbClr val="FF0000"/>
                </a:solidFill>
              </a:rPr>
              <a:t>mtadd</a:t>
            </a:r>
            <a:endParaRPr lang="da-DK" dirty="0" smtClean="0">
              <a:solidFill>
                <a:srgbClr val="FF0000"/>
              </a:solidFill>
            </a:endParaRPr>
          </a:p>
          <a:p>
            <a:r>
              <a:rPr lang="da-DK" dirty="0" smtClean="0">
                <a:solidFill>
                  <a:srgbClr val="FF0000"/>
                </a:solidFill>
              </a:rPr>
              <a:t>Lidt omskrevet så det passer med</a:t>
            </a:r>
          </a:p>
          <a:p>
            <a:r>
              <a:rPr lang="da-DK" dirty="0" smtClean="0">
                <a:solidFill>
                  <a:srgbClr val="FF0000"/>
                </a:solidFill>
              </a:rPr>
              <a:t>CPU </a:t>
            </a:r>
            <a:r>
              <a:rPr lang="da-DK" dirty="0" err="1" smtClean="0">
                <a:solidFill>
                  <a:srgbClr val="FF0000"/>
                </a:solidFill>
              </a:rPr>
              <a:t>registere</a:t>
            </a:r>
            <a:endParaRPr lang="da-DK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93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Kritiske sektioner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Kritiske sektioner opstår når resultatet påvirkes af timing</a:t>
            </a:r>
          </a:p>
          <a:p>
            <a:pPr lvl="1"/>
            <a:r>
              <a:rPr lang="da-DK" dirty="0" smtClean="0"/>
              <a:t>Ukontrolleret adgang til en </a:t>
            </a:r>
            <a:r>
              <a:rPr lang="da-DK" dirty="0"/>
              <a:t>k</a:t>
            </a:r>
            <a:r>
              <a:rPr lang="da-DK" dirty="0" smtClean="0"/>
              <a:t>ritiske sektion </a:t>
            </a:r>
            <a:r>
              <a:rPr lang="da-DK" dirty="0" smtClean="0">
                <a:sym typeface="Wingdings" panose="05000000000000000000" pitchFamily="2" charset="2"/>
              </a:rPr>
              <a:t></a:t>
            </a:r>
            <a:endParaRPr lang="da-DK" dirty="0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5678" y="2563526"/>
            <a:ext cx="7113457" cy="4229159"/>
          </a:xfrm>
          <a:prstGeom prst="rect">
            <a:avLst/>
          </a:prstGeom>
        </p:spPr>
      </p:pic>
      <p:sp>
        <p:nvSpPr>
          <p:cNvPr id="5" name="Tekstfelt 4"/>
          <p:cNvSpPr txBox="1"/>
          <p:nvPr/>
        </p:nvSpPr>
        <p:spPr>
          <a:xfrm>
            <a:off x="5175972" y="3437907"/>
            <a:ext cx="18400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C# compiler </a:t>
            </a:r>
          </a:p>
          <a:p>
            <a:r>
              <a:rPr lang="da-DK" dirty="0" smtClean="0"/>
              <a:t>…</a:t>
            </a:r>
          </a:p>
          <a:p>
            <a:r>
              <a:rPr lang="da-DK" dirty="0" smtClean="0"/>
              <a:t>CPU instruktioner</a:t>
            </a:r>
            <a:endParaRPr lang="da-DK" dirty="0"/>
          </a:p>
        </p:txBody>
      </p:sp>
      <p:sp>
        <p:nvSpPr>
          <p:cNvPr id="6" name="Tekstfelt 5"/>
          <p:cNvSpPr txBox="1"/>
          <p:nvPr/>
        </p:nvSpPr>
        <p:spPr>
          <a:xfrm>
            <a:off x="2303812" y="4257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1</a:t>
            </a:r>
            <a:endParaRPr lang="da-DK" dirty="0"/>
          </a:p>
        </p:txBody>
      </p:sp>
      <p:sp>
        <p:nvSpPr>
          <p:cNvPr id="8" name="Tekstfelt 7"/>
          <p:cNvSpPr txBox="1"/>
          <p:nvPr/>
        </p:nvSpPr>
        <p:spPr>
          <a:xfrm>
            <a:off x="2303812" y="44934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2</a:t>
            </a:r>
            <a:endParaRPr lang="da-DK" dirty="0"/>
          </a:p>
        </p:txBody>
      </p:sp>
      <p:sp>
        <p:nvSpPr>
          <p:cNvPr id="9" name="Tekstfelt 8"/>
          <p:cNvSpPr txBox="1"/>
          <p:nvPr/>
        </p:nvSpPr>
        <p:spPr>
          <a:xfrm>
            <a:off x="6096000" y="46266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3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849257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72885" y="0"/>
            <a:ext cx="10515600" cy="1325563"/>
          </a:xfrm>
        </p:spPr>
        <p:txBody>
          <a:bodyPr>
            <a:normAutofit/>
          </a:bodyPr>
          <a:lstStyle/>
          <a:p>
            <a:r>
              <a:rPr lang="da-DK" sz="4000" dirty="0" smtClean="0"/>
              <a:t>Løsning 1 atomare opdateringer/</a:t>
            </a:r>
            <a:r>
              <a:rPr lang="da-DK" sz="4000" dirty="0" err="1" smtClean="0"/>
              <a:t>atomic</a:t>
            </a:r>
            <a:r>
              <a:rPr lang="da-DK" sz="4000" dirty="0"/>
              <a:t> </a:t>
            </a:r>
            <a:r>
              <a:rPr lang="da-DK" sz="4000" dirty="0" err="1" smtClean="0"/>
              <a:t>updates</a:t>
            </a:r>
            <a:endParaRPr lang="da-DK" sz="4000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11072751" cy="4351338"/>
          </a:xfrm>
        </p:spPr>
        <p:txBody>
          <a:bodyPr/>
          <a:lstStyle/>
          <a:p>
            <a:r>
              <a:rPr lang="da-DK" dirty="0" smtClean="0"/>
              <a:t>De fleste Cpu’er understøtter atomare opdateringer af </a:t>
            </a:r>
            <a:r>
              <a:rPr lang="da-DK" dirty="0" err="1" smtClean="0"/>
              <a:t>word-sized</a:t>
            </a:r>
            <a:r>
              <a:rPr lang="da-DK" dirty="0" smtClean="0"/>
              <a:t> data</a:t>
            </a:r>
          </a:p>
          <a:p>
            <a:endParaRPr lang="da-DK" dirty="0"/>
          </a:p>
          <a:p>
            <a:endParaRPr lang="da-DK" dirty="0" smtClean="0"/>
          </a:p>
          <a:p>
            <a:endParaRPr lang="da-DK" dirty="0"/>
          </a:p>
          <a:p>
            <a:endParaRPr lang="da-DK" dirty="0" smtClean="0"/>
          </a:p>
          <a:p>
            <a:r>
              <a:rPr lang="da-DK" dirty="0" smtClean="0"/>
              <a:t>FLC tilbyder en processor uafhængig suite af atomare opdateringer</a:t>
            </a:r>
          </a:p>
          <a:p>
            <a:pPr lvl="1"/>
            <a:r>
              <a:rPr lang="da-DK" b="1" dirty="0" err="1" smtClean="0"/>
              <a:t>System.Threading,Interlocked.Xxx</a:t>
            </a:r>
            <a:endParaRPr lang="da-DK" b="1" dirty="0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651" y="2394857"/>
            <a:ext cx="10115550" cy="1676400"/>
          </a:xfrm>
          <a:prstGeom prst="rect">
            <a:avLst/>
          </a:prstGeom>
        </p:spPr>
      </p:pic>
      <p:pic>
        <p:nvPicPr>
          <p:cNvPr id="5" name="Billed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4109" y="5284383"/>
            <a:ext cx="6273202" cy="1573617"/>
          </a:xfrm>
          <a:prstGeom prst="rect">
            <a:avLst/>
          </a:prstGeom>
        </p:spPr>
      </p:pic>
      <p:sp>
        <p:nvSpPr>
          <p:cNvPr id="6" name="Tekstfelt 5"/>
          <p:cNvSpPr txBox="1"/>
          <p:nvPr/>
        </p:nvSpPr>
        <p:spPr>
          <a:xfrm>
            <a:off x="5469456" y="1603628"/>
            <a:ext cx="3161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En instruktion kan ikke afbrydes</a:t>
            </a:r>
            <a:endParaRPr lang="da-DK" dirty="0"/>
          </a:p>
        </p:txBody>
      </p:sp>
      <p:sp>
        <p:nvSpPr>
          <p:cNvPr id="7" name="Tekstfelt 6"/>
          <p:cNvSpPr txBox="1"/>
          <p:nvPr/>
        </p:nvSpPr>
        <p:spPr>
          <a:xfrm>
            <a:off x="8630514" y="1049630"/>
            <a:ext cx="28076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Data kan være i et register 32/64 mængder eksempel </a:t>
            </a:r>
            <a:r>
              <a:rPr lang="da-DK" dirty="0" err="1" smtClean="0"/>
              <a:t>int</a:t>
            </a:r>
            <a:r>
              <a:rPr lang="da-DK" dirty="0" smtClean="0"/>
              <a:t> =32bit  </a:t>
            </a:r>
            <a:endParaRPr lang="da-DK" dirty="0"/>
          </a:p>
        </p:txBody>
      </p:sp>
      <p:sp>
        <p:nvSpPr>
          <p:cNvPr id="8" name="Tekstfelt 7"/>
          <p:cNvSpPr txBox="1"/>
          <p:nvPr/>
        </p:nvSpPr>
        <p:spPr>
          <a:xfrm>
            <a:off x="1199408" y="2470067"/>
            <a:ext cx="2581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3 instruktioner </a:t>
            </a:r>
            <a:r>
              <a:rPr lang="da-DK" dirty="0" err="1" smtClean="0"/>
              <a:t>increment</a:t>
            </a:r>
            <a:endParaRPr lang="da-DK" dirty="0"/>
          </a:p>
        </p:txBody>
      </p:sp>
      <p:sp>
        <p:nvSpPr>
          <p:cNvPr id="9" name="Tekstfelt 8"/>
          <p:cNvSpPr txBox="1"/>
          <p:nvPr/>
        </p:nvSpPr>
        <p:spPr>
          <a:xfrm>
            <a:off x="413948" y="2771392"/>
            <a:ext cx="8485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Read</a:t>
            </a:r>
          </a:p>
          <a:p>
            <a:r>
              <a:rPr lang="da-DK" dirty="0" smtClean="0"/>
              <a:t>++</a:t>
            </a:r>
          </a:p>
          <a:p>
            <a:r>
              <a:rPr lang="da-DK" dirty="0" err="1" smtClean="0"/>
              <a:t>update</a:t>
            </a:r>
            <a:endParaRPr lang="da-DK" dirty="0"/>
          </a:p>
        </p:txBody>
      </p:sp>
      <p:cxnSp>
        <p:nvCxnSpPr>
          <p:cNvPr id="13" name="Lige pilforbindelse 12"/>
          <p:cNvCxnSpPr/>
          <p:nvPr/>
        </p:nvCxnSpPr>
        <p:spPr>
          <a:xfrm flipH="1">
            <a:off x="523503" y="4071257"/>
            <a:ext cx="249382" cy="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Lige pilforbindelse 14"/>
          <p:cNvCxnSpPr/>
          <p:nvPr/>
        </p:nvCxnSpPr>
        <p:spPr>
          <a:xfrm flipH="1">
            <a:off x="1262450" y="3599018"/>
            <a:ext cx="249382" cy="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Lige pilforbindelse 15"/>
          <p:cNvCxnSpPr/>
          <p:nvPr/>
        </p:nvCxnSpPr>
        <p:spPr>
          <a:xfrm flipH="1">
            <a:off x="1265599" y="3364300"/>
            <a:ext cx="249382" cy="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Lige pilforbindelse 16"/>
          <p:cNvCxnSpPr/>
          <p:nvPr/>
        </p:nvCxnSpPr>
        <p:spPr>
          <a:xfrm flipH="1">
            <a:off x="1262450" y="3122907"/>
            <a:ext cx="249382" cy="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Lige pilforbindelse 17"/>
          <p:cNvCxnSpPr/>
          <p:nvPr/>
        </p:nvCxnSpPr>
        <p:spPr>
          <a:xfrm flipH="1">
            <a:off x="1262450" y="2911550"/>
            <a:ext cx="249382" cy="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kstfelt 18"/>
          <p:cNvSpPr txBox="1"/>
          <p:nvPr/>
        </p:nvSpPr>
        <p:spPr>
          <a:xfrm>
            <a:off x="835909" y="3923922"/>
            <a:ext cx="4273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err="1" smtClean="0"/>
              <a:t>Scheluderen</a:t>
            </a:r>
            <a:r>
              <a:rPr lang="da-DK" dirty="0" smtClean="0"/>
              <a:t> kan give en anden tråd adgang</a:t>
            </a:r>
            <a:endParaRPr lang="da-DK" dirty="0"/>
          </a:p>
        </p:txBody>
      </p:sp>
      <p:sp>
        <p:nvSpPr>
          <p:cNvPr id="20" name="Tekstfelt 19"/>
          <p:cNvSpPr txBox="1"/>
          <p:nvPr/>
        </p:nvSpPr>
        <p:spPr>
          <a:xfrm>
            <a:off x="6470155" y="3755362"/>
            <a:ext cx="4182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Instruktion </a:t>
            </a:r>
            <a:r>
              <a:rPr lang="da-DK" dirty="0" err="1" smtClean="0"/>
              <a:t>prefix</a:t>
            </a:r>
            <a:r>
              <a:rPr lang="da-DK" dirty="0" smtClean="0"/>
              <a:t> anden instruktion en INC</a:t>
            </a:r>
            <a:endParaRPr lang="da-DK" dirty="0"/>
          </a:p>
        </p:txBody>
      </p:sp>
      <p:cxnSp>
        <p:nvCxnSpPr>
          <p:cNvPr id="21" name="Lige pilforbindelse 20"/>
          <p:cNvCxnSpPr/>
          <p:nvPr/>
        </p:nvCxnSpPr>
        <p:spPr>
          <a:xfrm flipH="1">
            <a:off x="6560853" y="3599018"/>
            <a:ext cx="1048023" cy="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kstfelt 22"/>
          <p:cNvSpPr txBox="1"/>
          <p:nvPr/>
        </p:nvSpPr>
        <p:spPr>
          <a:xfrm>
            <a:off x="10135672" y="3307859"/>
            <a:ext cx="163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Minus </a:t>
            </a:r>
            <a:r>
              <a:rPr lang="da-DK" dirty="0" err="1" smtClean="0"/>
              <a:t>interupt</a:t>
            </a:r>
            <a:endParaRPr lang="da-DK" dirty="0"/>
          </a:p>
        </p:txBody>
      </p:sp>
      <p:sp>
        <p:nvSpPr>
          <p:cNvPr id="24" name="Tekstfelt 23"/>
          <p:cNvSpPr txBox="1"/>
          <p:nvPr/>
        </p:nvSpPr>
        <p:spPr>
          <a:xfrm rot="19135945">
            <a:off x="8992698" y="5626849"/>
            <a:ext cx="2459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800" b="1" dirty="0" err="1" smtClean="0">
                <a:solidFill>
                  <a:srgbClr val="FF0000"/>
                </a:solidFill>
              </a:rPr>
              <a:t>InterLockDemo</a:t>
            </a:r>
            <a:endParaRPr lang="da-DK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30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758" y="3427501"/>
            <a:ext cx="5286375" cy="183832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Løsning 2: Data-</a:t>
            </a:r>
            <a:r>
              <a:rPr lang="da-DK" dirty="0" err="1" smtClean="0"/>
              <a:t>partitioning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581845"/>
            <a:ext cx="11142442" cy="4595118"/>
          </a:xfrm>
        </p:spPr>
        <p:txBody>
          <a:bodyPr/>
          <a:lstStyle/>
          <a:p>
            <a:r>
              <a:rPr lang="da-DK" dirty="0" smtClean="0"/>
              <a:t>Nogle gange kan partition data iscenesætte </a:t>
            </a:r>
            <a:r>
              <a:rPr lang="da-DK" dirty="0" err="1" smtClean="0"/>
              <a:t>multi</a:t>
            </a:r>
            <a:r>
              <a:rPr lang="da-DK" dirty="0" smtClean="0"/>
              <a:t> </a:t>
            </a:r>
            <a:r>
              <a:rPr lang="da-DK" dirty="0" err="1" smtClean="0"/>
              <a:t>threaded</a:t>
            </a:r>
            <a:r>
              <a:rPr lang="da-DK" dirty="0" smtClean="0"/>
              <a:t> adgang</a:t>
            </a:r>
          </a:p>
          <a:p>
            <a:pPr lvl="1"/>
            <a:r>
              <a:rPr lang="da-DK" dirty="0" smtClean="0"/>
              <a:t>Afhænger af hvor/hvad data eller ressource opererer på</a:t>
            </a:r>
          </a:p>
          <a:p>
            <a:pPr lvl="1"/>
            <a:r>
              <a:rPr lang="da-DK" dirty="0" smtClean="0"/>
              <a:t>Kræver problem-domæne specifikt programmering (af ovenstående)</a:t>
            </a:r>
          </a:p>
          <a:p>
            <a:pPr lvl="1"/>
            <a:r>
              <a:rPr lang="da-DK" dirty="0" smtClean="0"/>
              <a:t>”</a:t>
            </a:r>
            <a:r>
              <a:rPr lang="da-DK" dirty="0" err="1" smtClean="0"/>
              <a:t>You</a:t>
            </a:r>
            <a:r>
              <a:rPr lang="da-DK" dirty="0" smtClean="0"/>
              <a:t> </a:t>
            </a:r>
            <a:r>
              <a:rPr lang="da-DK" dirty="0" err="1" smtClean="0"/>
              <a:t>work</a:t>
            </a:r>
            <a:r>
              <a:rPr lang="da-DK" dirty="0" smtClean="0"/>
              <a:t> on </a:t>
            </a:r>
            <a:r>
              <a:rPr lang="da-DK" dirty="0" err="1" smtClean="0"/>
              <a:t>this</a:t>
            </a:r>
            <a:r>
              <a:rPr lang="da-DK" dirty="0" smtClean="0"/>
              <a:t>, </a:t>
            </a:r>
            <a:r>
              <a:rPr lang="da-DK" dirty="0" err="1" smtClean="0"/>
              <a:t>while</a:t>
            </a:r>
            <a:r>
              <a:rPr lang="da-DK" dirty="0" smtClean="0"/>
              <a:t> I </a:t>
            </a:r>
            <a:r>
              <a:rPr lang="da-DK" dirty="0" err="1" smtClean="0"/>
              <a:t>work</a:t>
            </a:r>
            <a:r>
              <a:rPr lang="da-DK" dirty="0" smtClean="0"/>
              <a:t> on </a:t>
            </a:r>
            <a:r>
              <a:rPr lang="da-DK" dirty="0" err="1" smtClean="0"/>
              <a:t>that</a:t>
            </a:r>
            <a:r>
              <a:rPr lang="da-DK" dirty="0" smtClean="0"/>
              <a:t>” model</a:t>
            </a:r>
          </a:p>
          <a:p>
            <a:pPr lvl="2"/>
            <a:r>
              <a:rPr lang="da-DK" dirty="0" smtClean="0"/>
              <a:t>Eksempel </a:t>
            </a:r>
            <a:r>
              <a:rPr lang="da-DK" dirty="0" err="1" smtClean="0"/>
              <a:t>directory</a:t>
            </a:r>
            <a:r>
              <a:rPr lang="da-DK" dirty="0" smtClean="0"/>
              <a:t> baseret fil operationer </a:t>
            </a:r>
            <a:r>
              <a:rPr lang="da-DK" dirty="0" smtClean="0">
                <a:sym typeface="Wingdings" panose="05000000000000000000" pitchFamily="2" charset="2"/>
              </a:rPr>
              <a:t> arbejde i </a:t>
            </a:r>
            <a:r>
              <a:rPr lang="da-DK" dirty="0" err="1" smtClean="0">
                <a:sym typeface="Wingdings" panose="05000000000000000000" pitchFamily="2" charset="2"/>
              </a:rPr>
              <a:t>areas</a:t>
            </a:r>
            <a:r>
              <a:rPr lang="da-DK" dirty="0" smtClean="0">
                <a:sym typeface="Wingdings" panose="05000000000000000000" pitchFamily="2" charset="2"/>
              </a:rPr>
              <a:t> filer/mapper der ikke overlapper</a:t>
            </a:r>
            <a:endParaRPr lang="da-DK" dirty="0" smtClean="0"/>
          </a:p>
          <a:p>
            <a:pPr lvl="2"/>
            <a:endParaRPr lang="da-DK" dirty="0"/>
          </a:p>
          <a:p>
            <a:pPr marL="914400" lvl="2" indent="0">
              <a:buNone/>
            </a:pPr>
            <a:endParaRPr lang="da-DK" dirty="0" smtClean="0"/>
          </a:p>
          <a:p>
            <a:pPr marL="914400" lvl="2" indent="0">
              <a:buNone/>
            </a:pPr>
            <a:endParaRPr lang="da-DK" dirty="0"/>
          </a:p>
          <a:p>
            <a:pPr marL="914400" lvl="2" indent="0">
              <a:buNone/>
            </a:pPr>
            <a:endParaRPr lang="da-DK" dirty="0" smtClean="0"/>
          </a:p>
          <a:p>
            <a:pPr lvl="2"/>
            <a:endParaRPr lang="da-DK" dirty="0" smtClean="0"/>
          </a:p>
          <a:p>
            <a:pPr lvl="2"/>
            <a:r>
              <a:rPr lang="da-DK" dirty="0" smtClean="0"/>
              <a:t>Eksempel array manipulation</a:t>
            </a:r>
          </a:p>
          <a:p>
            <a:pPr lvl="1"/>
            <a:endParaRPr lang="da-DK" dirty="0"/>
          </a:p>
        </p:txBody>
      </p:sp>
      <p:pic>
        <p:nvPicPr>
          <p:cNvPr id="5" name="Billed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5918" y="5100727"/>
            <a:ext cx="3790115" cy="1241336"/>
          </a:xfrm>
          <a:prstGeom prst="rect">
            <a:avLst/>
          </a:prstGeom>
        </p:spPr>
      </p:pic>
      <p:sp>
        <p:nvSpPr>
          <p:cNvPr id="6" name="Tekstfelt 5"/>
          <p:cNvSpPr txBox="1"/>
          <p:nvPr/>
        </p:nvSpPr>
        <p:spPr>
          <a:xfrm>
            <a:off x="838200" y="468557"/>
            <a:ext cx="4256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Hvis Interlock ikke er nok </a:t>
            </a:r>
            <a:r>
              <a:rPr lang="da-DK" dirty="0" smtClean="0">
                <a:sym typeface="Wingdings" panose="05000000000000000000" pitchFamily="2" charset="2"/>
              </a:rPr>
              <a:t> data er for stor</a:t>
            </a:r>
            <a:endParaRPr lang="da-DK" dirty="0"/>
          </a:p>
        </p:txBody>
      </p:sp>
      <p:sp>
        <p:nvSpPr>
          <p:cNvPr id="7" name="Tekstfelt 6"/>
          <p:cNvSpPr txBox="1"/>
          <p:nvPr/>
        </p:nvSpPr>
        <p:spPr>
          <a:xfrm>
            <a:off x="627399" y="6280660"/>
            <a:ext cx="4902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>
                <a:solidFill>
                  <a:srgbClr val="FF0000"/>
                </a:solidFill>
              </a:rPr>
              <a:t>Demo </a:t>
            </a:r>
            <a:r>
              <a:rPr lang="da-DK" dirty="0" err="1" smtClean="0">
                <a:solidFill>
                  <a:srgbClr val="FF0000"/>
                </a:solidFill>
              </a:rPr>
              <a:t>partioning</a:t>
            </a:r>
            <a:r>
              <a:rPr lang="da-DK" dirty="0" smtClean="0">
                <a:solidFill>
                  <a:srgbClr val="FF0000"/>
                </a:solidFill>
              </a:rPr>
              <a:t> </a:t>
            </a:r>
            <a:r>
              <a:rPr lang="da-DK" dirty="0" err="1" smtClean="0">
                <a:solidFill>
                  <a:srgbClr val="FF0000"/>
                </a:solidFill>
              </a:rPr>
              <a:t>pgr</a:t>
            </a:r>
            <a:r>
              <a:rPr lang="da-DK" dirty="0" smtClean="0">
                <a:solidFill>
                  <a:srgbClr val="FF0000"/>
                </a:solidFill>
              </a:rPr>
              <a:t> &amp; </a:t>
            </a:r>
            <a:r>
              <a:rPr lang="da-DK" dirty="0" smtClean="0">
                <a:solidFill>
                  <a:srgbClr val="FF0000"/>
                </a:solidFill>
              </a:rPr>
              <a:t>pgr2 – pgr2 analysere i på papir</a:t>
            </a:r>
            <a:endParaRPr lang="da-DK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18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Løsning 3: </a:t>
            </a:r>
            <a:r>
              <a:rPr lang="da-DK" dirty="0" err="1" smtClean="0"/>
              <a:t>wait-based</a:t>
            </a:r>
            <a:r>
              <a:rPr lang="da-DK" dirty="0" smtClean="0"/>
              <a:t> </a:t>
            </a:r>
            <a:r>
              <a:rPr lang="da-DK" dirty="0" err="1" smtClean="0"/>
              <a:t>sync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11028977" cy="4351338"/>
          </a:xfrm>
        </p:spPr>
        <p:txBody>
          <a:bodyPr>
            <a:normAutofit fontScale="92500" lnSpcReduction="10000"/>
          </a:bodyPr>
          <a:lstStyle/>
          <a:p>
            <a:r>
              <a:rPr lang="da-DK" dirty="0" smtClean="0"/>
              <a:t>Nogle gange skal tråde have adgang til </a:t>
            </a:r>
            <a:r>
              <a:rPr lang="da-DK" b="1" dirty="0" smtClean="0"/>
              <a:t>den samme </a:t>
            </a:r>
            <a:r>
              <a:rPr lang="da-DK" dirty="0" smtClean="0"/>
              <a:t>ressource – vi kan ikke </a:t>
            </a:r>
            <a:r>
              <a:rPr lang="da-DK" dirty="0" err="1" smtClean="0"/>
              <a:t>partionere</a:t>
            </a:r>
            <a:r>
              <a:rPr lang="da-DK" dirty="0" smtClean="0"/>
              <a:t> data</a:t>
            </a:r>
          </a:p>
          <a:p>
            <a:pPr lvl="1"/>
            <a:r>
              <a:rPr lang="da-DK" dirty="0" smtClean="0"/>
              <a:t>Eksempel </a:t>
            </a:r>
            <a:r>
              <a:rPr lang="da-DK" dirty="0" err="1" smtClean="0"/>
              <a:t>insert</a:t>
            </a:r>
            <a:r>
              <a:rPr lang="da-DK" dirty="0" smtClean="0"/>
              <a:t>/</a:t>
            </a:r>
            <a:r>
              <a:rPr lang="da-DK" dirty="0" err="1" smtClean="0"/>
              <a:t>delete</a:t>
            </a:r>
            <a:r>
              <a:rPr lang="da-DK" dirty="0" smtClean="0"/>
              <a:t> en node fra en </a:t>
            </a:r>
            <a:r>
              <a:rPr lang="da-DK" dirty="0" err="1" smtClean="0"/>
              <a:t>linked</a:t>
            </a:r>
            <a:r>
              <a:rPr lang="da-DK" dirty="0" smtClean="0"/>
              <a:t>-liste, mens andre tråd(e) navigerer i listen</a:t>
            </a:r>
          </a:p>
          <a:p>
            <a:pPr lvl="1"/>
            <a:r>
              <a:rPr lang="da-DK" dirty="0" smtClean="0"/>
              <a:t>Eksempel flere tråde prøver at manipulerer en fil</a:t>
            </a:r>
          </a:p>
          <a:p>
            <a:r>
              <a:rPr lang="da-DK" dirty="0" smtClean="0"/>
              <a:t>Data </a:t>
            </a:r>
            <a:r>
              <a:rPr lang="da-DK" dirty="0" err="1" smtClean="0"/>
              <a:t>dependencies</a:t>
            </a:r>
            <a:r>
              <a:rPr lang="da-DK" dirty="0" smtClean="0"/>
              <a:t> forbyder data </a:t>
            </a:r>
            <a:r>
              <a:rPr lang="da-DK" dirty="0" err="1" smtClean="0"/>
              <a:t>partitioning</a:t>
            </a:r>
            <a:endParaRPr lang="da-DK" dirty="0" smtClean="0"/>
          </a:p>
          <a:p>
            <a:r>
              <a:rPr lang="da-DK" dirty="0" smtClean="0"/>
              <a:t>Når output fra en tråd er krav som input til en anden tråd</a:t>
            </a:r>
          </a:p>
          <a:p>
            <a:pPr lvl="1"/>
            <a:r>
              <a:rPr lang="da-DK" dirty="0" smtClean="0"/>
              <a:t>Eksempel beregning af </a:t>
            </a:r>
            <a:r>
              <a:rPr lang="da-DK" dirty="0" err="1" smtClean="0"/>
              <a:t>fibonacci</a:t>
            </a:r>
            <a:r>
              <a:rPr lang="da-DK" dirty="0" smtClean="0"/>
              <a:t> sekvens</a:t>
            </a:r>
          </a:p>
          <a:p>
            <a:pPr lvl="2"/>
            <a:r>
              <a:rPr lang="da-DK" dirty="0" smtClean="0"/>
              <a:t>Sekvens[0] = Sekvens[1] = 1</a:t>
            </a:r>
          </a:p>
          <a:p>
            <a:pPr lvl="2"/>
            <a:r>
              <a:rPr lang="da-DK" dirty="0" smtClean="0"/>
              <a:t>Sekvens[n] = Sekvens[n - 1] + Sekvens[n - 2] </a:t>
            </a:r>
          </a:p>
          <a:p>
            <a:r>
              <a:rPr lang="da-DK" dirty="0" smtClean="0"/>
              <a:t>Disse situationer kræver </a:t>
            </a:r>
            <a:r>
              <a:rPr lang="da-DK" dirty="0" err="1" smtClean="0"/>
              <a:t>wait-based</a:t>
            </a:r>
            <a:r>
              <a:rPr lang="da-DK" dirty="0" smtClean="0"/>
              <a:t> synkronisering </a:t>
            </a:r>
          </a:p>
          <a:p>
            <a:pPr lvl="1"/>
            <a:r>
              <a:rPr lang="da-DK" dirty="0" err="1" smtClean="0"/>
              <a:t>Dvs</a:t>
            </a:r>
            <a:r>
              <a:rPr lang="da-DK" dirty="0" smtClean="0"/>
              <a:t> en tråd skal </a:t>
            </a:r>
            <a:r>
              <a:rPr lang="da-DK" dirty="0" err="1" smtClean="0"/>
              <a:t>block</a:t>
            </a:r>
            <a:r>
              <a:rPr lang="da-DK" dirty="0" smtClean="0"/>
              <a:t> indtil adgang tillades </a:t>
            </a:r>
            <a:endParaRPr lang="da-DK" dirty="0"/>
          </a:p>
        </p:txBody>
      </p:sp>
      <p:sp>
        <p:nvSpPr>
          <p:cNvPr id="4" name="Tekstfelt 3"/>
          <p:cNvSpPr txBox="1"/>
          <p:nvPr/>
        </p:nvSpPr>
        <p:spPr>
          <a:xfrm>
            <a:off x="7555480" y="6187137"/>
            <a:ext cx="4252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Hvis kun </a:t>
            </a:r>
            <a:r>
              <a:rPr lang="da-DK" dirty="0" err="1" smtClean="0"/>
              <a:t>Interger</a:t>
            </a:r>
            <a:r>
              <a:rPr lang="da-DK" dirty="0" smtClean="0"/>
              <a:t> kan vi benytte </a:t>
            </a:r>
            <a:r>
              <a:rPr lang="da-DK" dirty="0" err="1" smtClean="0"/>
              <a:t>Interlocked</a:t>
            </a:r>
            <a:endParaRPr lang="da-DK" dirty="0"/>
          </a:p>
        </p:txBody>
      </p:sp>
      <p:pic>
        <p:nvPicPr>
          <p:cNvPr id="1026" name="Picture 2" descr="Billedresultat for fibonacci sekve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3017" y="3716836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138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Løsning 3: </a:t>
            </a:r>
            <a:r>
              <a:rPr lang="da-DK" dirty="0" err="1" smtClean="0"/>
              <a:t>wait-based</a:t>
            </a:r>
            <a:r>
              <a:rPr lang="da-DK" dirty="0" smtClean="0"/>
              <a:t> </a:t>
            </a:r>
            <a:r>
              <a:rPr lang="da-DK" dirty="0" err="1" smtClean="0"/>
              <a:t>sync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da-DK" b="1" dirty="0" err="1" smtClean="0"/>
              <a:t>Wait-based</a:t>
            </a:r>
            <a:r>
              <a:rPr lang="da-DK" b="1" dirty="0" smtClean="0"/>
              <a:t> </a:t>
            </a:r>
            <a:r>
              <a:rPr lang="da-DK" b="1" dirty="0" err="1" smtClean="0"/>
              <a:t>sync</a:t>
            </a:r>
            <a:r>
              <a:rPr lang="da-DK" b="1" dirty="0" smtClean="0"/>
              <a:t> er baseret på en ”frivillig” protokol</a:t>
            </a:r>
          </a:p>
          <a:p>
            <a:r>
              <a:rPr lang="da-DK" dirty="0" smtClean="0"/>
              <a:t>Gentleman agreement  / </a:t>
            </a:r>
            <a:r>
              <a:rPr lang="da-DK" dirty="0" err="1" smtClean="0"/>
              <a:t>Handshake</a:t>
            </a:r>
            <a:r>
              <a:rPr lang="da-DK" dirty="0" smtClean="0"/>
              <a:t> model</a:t>
            </a:r>
          </a:p>
          <a:p>
            <a:r>
              <a:rPr lang="da-DK" dirty="0" smtClean="0"/>
              <a:t>Elementer i protokollen</a:t>
            </a:r>
          </a:p>
          <a:p>
            <a:pPr lvl="1"/>
            <a:r>
              <a:rPr lang="da-DK" dirty="0" smtClean="0"/>
              <a:t>En delt ressource er identificeret (array derover – du bruger din hjerne)</a:t>
            </a:r>
          </a:p>
          <a:p>
            <a:pPr lvl="1"/>
            <a:r>
              <a:rPr lang="da-DK" dirty="0" smtClean="0"/>
              <a:t>Et synkroniserings primitiv/</a:t>
            </a:r>
            <a:r>
              <a:rPr lang="da-DK" dirty="0" err="1" smtClean="0"/>
              <a:t>tool</a:t>
            </a:r>
            <a:r>
              <a:rPr lang="da-DK" dirty="0" smtClean="0"/>
              <a:t> aftales (Monitor, </a:t>
            </a:r>
            <a:r>
              <a:rPr lang="da-DK" dirty="0" err="1" smtClean="0"/>
              <a:t>mutex</a:t>
            </a:r>
            <a:r>
              <a:rPr lang="da-DK" dirty="0" smtClean="0"/>
              <a:t>) (du vælger)</a:t>
            </a:r>
          </a:p>
          <a:p>
            <a:pPr lvl="1"/>
            <a:r>
              <a:rPr lang="da-DK" dirty="0" smtClean="0"/>
              <a:t>En aftale om instans af primitiv identificeres </a:t>
            </a:r>
          </a:p>
          <a:p>
            <a:pPr lvl="2"/>
            <a:r>
              <a:rPr lang="da-DK" dirty="0" smtClean="0"/>
              <a:t>Lock X </a:t>
            </a:r>
            <a:r>
              <a:rPr lang="da-DK" dirty="0" err="1" smtClean="0"/>
              <a:t>guards</a:t>
            </a:r>
            <a:r>
              <a:rPr lang="da-DK" dirty="0" smtClean="0"/>
              <a:t> file X, </a:t>
            </a:r>
            <a:r>
              <a:rPr lang="da-DK" dirty="0" err="1" smtClean="0"/>
              <a:t>lock</a:t>
            </a:r>
            <a:r>
              <a:rPr lang="da-DK" dirty="0" smtClean="0"/>
              <a:t> Y </a:t>
            </a:r>
            <a:r>
              <a:rPr lang="da-DK" dirty="0" err="1" smtClean="0"/>
              <a:t>guards</a:t>
            </a:r>
            <a:r>
              <a:rPr lang="da-DK" dirty="0" smtClean="0"/>
              <a:t> file Y osv.</a:t>
            </a:r>
          </a:p>
          <a:p>
            <a:pPr lvl="1"/>
            <a:r>
              <a:rPr lang="da-DK" dirty="0" smtClean="0"/>
              <a:t>Enhver tråd der ønsker adgang til en ressource aftaler</a:t>
            </a:r>
          </a:p>
          <a:p>
            <a:pPr lvl="2"/>
            <a:r>
              <a:rPr lang="da-DK" dirty="0" smtClean="0"/>
              <a:t>Erhverver ejerskab af aftale </a:t>
            </a:r>
            <a:r>
              <a:rPr lang="da-DK" dirty="0" smtClean="0">
                <a:sym typeface="Wingdings" panose="05000000000000000000" pitchFamily="2" charset="2"/>
              </a:rPr>
              <a:t> synkronisering primitiv</a:t>
            </a:r>
          </a:p>
          <a:p>
            <a:pPr lvl="2"/>
            <a:r>
              <a:rPr lang="da-DK" dirty="0" smtClean="0">
                <a:sym typeface="Wingdings" panose="05000000000000000000" pitchFamily="2" charset="2"/>
              </a:rPr>
              <a:t>Tilgår kun delt ressource efter ejerskab er erhvervet</a:t>
            </a:r>
          </a:p>
          <a:p>
            <a:pPr lvl="2"/>
            <a:r>
              <a:rPr lang="da-DK" dirty="0" smtClean="0">
                <a:sym typeface="Wingdings" panose="05000000000000000000" pitchFamily="2" charset="2"/>
              </a:rPr>
              <a:t>Slipper ejerskab efter fuldført adgang </a:t>
            </a:r>
          </a:p>
          <a:p>
            <a:pPr lvl="1"/>
            <a:r>
              <a:rPr lang="da-DK" dirty="0" smtClean="0">
                <a:sym typeface="Wingdings" panose="05000000000000000000" pitchFamily="2" charset="2"/>
              </a:rPr>
              <a:t>Protokollen er frivillig 10 tråde ok  en tråd virker ikke din skyld *</a:t>
            </a:r>
            <a:endParaRPr lang="da-DK" dirty="0" smtClean="0"/>
          </a:p>
          <a:p>
            <a:pPr lvl="2"/>
            <a:endParaRPr lang="da-DK" dirty="0" smtClean="0"/>
          </a:p>
          <a:p>
            <a:pPr lvl="1"/>
            <a:endParaRPr lang="da-DK" dirty="0"/>
          </a:p>
        </p:txBody>
      </p:sp>
      <p:sp>
        <p:nvSpPr>
          <p:cNvPr id="4" name="Højrepil 3"/>
          <p:cNvSpPr/>
          <p:nvPr/>
        </p:nvSpPr>
        <p:spPr>
          <a:xfrm>
            <a:off x="200235" y="4612047"/>
            <a:ext cx="1441682" cy="820958"/>
          </a:xfrm>
          <a:prstGeom prst="rightArrow">
            <a:avLst>
              <a:gd name="adj1" fmla="val 5571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 smtClean="0"/>
              <a:t>Blocking</a:t>
            </a:r>
            <a:r>
              <a:rPr lang="da-DK" dirty="0" smtClean="0"/>
              <a:t> operation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68035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2900</TotalTime>
  <Words>1020</Words>
  <Application>Microsoft Office PowerPoint</Application>
  <PresentationFormat>Widescreen</PresentationFormat>
  <Paragraphs>193</Paragraphs>
  <Slides>25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5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Gotham SSm A</vt:lpstr>
      <vt:lpstr>Wingdings</vt:lpstr>
      <vt:lpstr>Office-tema</vt:lpstr>
      <vt:lpstr>Tråde og synkronisering</vt:lpstr>
      <vt:lpstr>Agenda</vt:lpstr>
      <vt:lpstr>Motivation til flere tråde </vt:lpstr>
      <vt:lpstr>Kritiske sektioner</vt:lpstr>
      <vt:lpstr>Kritiske sektioner</vt:lpstr>
      <vt:lpstr>Løsning 1 atomare opdateringer/atomic updates</vt:lpstr>
      <vt:lpstr>Løsning 2: Data-partitioning</vt:lpstr>
      <vt:lpstr>Løsning 3: wait-based sync</vt:lpstr>
      <vt:lpstr>Løsning 3: wait-based sync</vt:lpstr>
      <vt:lpstr>PowerPoint-præsentation</vt:lpstr>
      <vt:lpstr>Wait-based sync primitives</vt:lpstr>
      <vt:lpstr>System.Therading.Monitor</vt:lpstr>
      <vt:lpstr>Monitors i CLR</vt:lpstr>
      <vt:lpstr>Brug af monitor</vt:lpstr>
      <vt:lpstr>Brug af monitor - Exceptions</vt:lpstr>
      <vt:lpstr>Brug af monitor  – C#</vt:lpstr>
      <vt:lpstr>Hold and wait (eksempler indtil nu)</vt:lpstr>
      <vt:lpstr>Hold and wait med monitors</vt:lpstr>
      <vt:lpstr>Deadlock(indtil nu har vi kun brugt 1 lock)</vt:lpstr>
      <vt:lpstr>PowerPoint-præsentation</vt:lpstr>
      <vt:lpstr>Demo - MUTEX</vt:lpstr>
      <vt:lpstr>Mutexes </vt:lpstr>
      <vt:lpstr>Deadlock tendens ved flere locks</vt:lpstr>
      <vt:lpstr>PowerPoint-præsentation</vt:lpstr>
      <vt:lpstr>Resume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Tråd synkronisering</dc:title>
  <dc:creator>Mikkel Andreas Krøll Christensen (MKC - Faglærer - RI - ZBC)</dc:creator>
  <cp:lastModifiedBy>Mikkel Andreas Krøll Christensen (MKC - Faglærer - RIAH - ZBC)</cp:lastModifiedBy>
  <cp:revision>34</cp:revision>
  <dcterms:created xsi:type="dcterms:W3CDTF">2017-12-04T12:59:34Z</dcterms:created>
  <dcterms:modified xsi:type="dcterms:W3CDTF">2018-02-25T14:25:10Z</dcterms:modified>
</cp:coreProperties>
</file>