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864" autoAdjust="0"/>
  </p:normalViewPr>
  <p:slideViewPr>
    <p:cSldViewPr snapToGrid="0">
      <p:cViewPr varScale="1">
        <p:scale>
          <a:sx n="78" d="100"/>
          <a:sy n="78" d="100"/>
        </p:scale>
        <p:origin x="775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270E-B8F4-423C-9381-7E2FD3FCF5F4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2D4-85CF-4705-BC2B-D166DE8E891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04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System;</a:t>
            </a:r>
          </a:p>
          <a:p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System.Linq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System.Text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System.Threading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Program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("[{0}] Hello, world!",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Thread.CurrentThread.ManagedThreadId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Thread t = new Thread(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SayHello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//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t.IsBackground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//ændre tiden og se hvad der køres færdig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// 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t.Start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("[{0}] Main done",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Thread.CurrentThread.ManagedThreadId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Console.ReadKey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SayHello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iterations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(int n = 0; n &lt; iterations; n++)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("[{0}]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!´{1}! ({2})",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Thread.CurrentThread.ManagedThreadId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n, </a:t>
            </a:r>
            <a:r>
              <a:rPr lang="da-DK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Thread.CurrentThread.IsBackground</a:t>
            </a:r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da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2C2D4-85CF-4705-BC2B-D166DE8E8916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83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2D4-85CF-4705-BC2B-D166DE8E8916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69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81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21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61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860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6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135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7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054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00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83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947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C969-CC47-438F-AE3B-12FBDFEBA6AA}" type="datetimeFigureOut">
              <a:rPr lang="da-DK" smtClean="0"/>
              <a:t>16-04-2023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25D3-C99B-4114-908F-82F3AB4A26D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4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ThreadPool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Mikkel Krøll</a:t>
            </a:r>
          </a:p>
        </p:txBody>
      </p:sp>
    </p:spTree>
    <p:extLst>
      <p:ext uri="{BB962C8B-B14F-4D97-AF65-F5344CB8AC3E}">
        <p14:creationId xmlns:p14="http://schemas.microsoft.com/office/powerpoint/2010/main" val="164088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Thread Pool</a:t>
            </a:r>
          </a:p>
          <a:p>
            <a:pPr lvl="1"/>
            <a:r>
              <a:rPr lang="da-DK" b="1" dirty="0" err="1"/>
              <a:t>ThreadPool.QueueUserWorkItem</a:t>
            </a:r>
            <a:endParaRPr lang="da-DK" b="1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180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FE51B-54E2-4EB4-8C5F-770CA2ED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C8FF93-143C-4F43-9757-463F9EF8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Når en applikation kalder en opgave til at blive udført parallelt, vil </a:t>
            </a:r>
            <a:r>
              <a:rPr lang="da-DK" dirty="0" err="1"/>
              <a:t>CLR's</a:t>
            </a:r>
            <a:r>
              <a:rPr lang="da-DK" dirty="0"/>
              <a:t> </a:t>
            </a:r>
            <a:r>
              <a:rPr lang="da-DK" dirty="0" err="1"/>
              <a:t>trådpool</a:t>
            </a:r>
            <a:r>
              <a:rPr lang="da-DK" dirty="0"/>
              <a:t> manager tage ansvar for at </a:t>
            </a:r>
            <a:r>
              <a:rPr lang="da-DK" dirty="0" err="1"/>
              <a:t>tildelde</a:t>
            </a:r>
            <a:r>
              <a:rPr lang="da-DK" dirty="0"/>
              <a:t> en tråd fra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pool'en</a:t>
            </a:r>
            <a:r>
              <a:rPr lang="da-DK" dirty="0"/>
              <a:t> til at udføre opgaven. Hvis der er en ledig tråd i </a:t>
            </a:r>
            <a:r>
              <a:rPr lang="da-DK" dirty="0" err="1"/>
              <a:t>pool'en</a:t>
            </a:r>
            <a:r>
              <a:rPr lang="da-DK" dirty="0"/>
              <a:t>, vil denne blive brugt til at udføre opgaven, ellers vil opgaven blive sat i en kø og afvente en ledig tråd.</a:t>
            </a:r>
          </a:p>
          <a:p>
            <a:r>
              <a:rPr lang="da-DK" dirty="0"/>
              <a:t>Thread </a:t>
            </a:r>
            <a:r>
              <a:rPr lang="da-DK" dirty="0" err="1"/>
              <a:t>pool'en</a:t>
            </a:r>
            <a:r>
              <a:rPr lang="da-DK" dirty="0"/>
              <a:t> i CLR håndterer også antallet af tråde, der er tilgængelige i </a:t>
            </a:r>
            <a:r>
              <a:rPr lang="da-DK" dirty="0" err="1"/>
              <a:t>pool'en</a:t>
            </a:r>
            <a:r>
              <a:rPr lang="da-DK" dirty="0"/>
              <a:t>, og størrelsen af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pool'en</a:t>
            </a:r>
            <a:r>
              <a:rPr lang="da-DK" dirty="0"/>
              <a:t> kan indstilles afhængigt af applikationens behov. </a:t>
            </a:r>
          </a:p>
          <a:p>
            <a:r>
              <a:rPr lang="da-DK" dirty="0"/>
              <a:t>Dette gør det muligt at opnå bedre ydeevne i applikationen ved at undgå overhead ved oprettelse af tråde og ved at opnå mere parallelitet.</a:t>
            </a:r>
          </a:p>
        </p:txBody>
      </p:sp>
    </p:spTree>
    <p:extLst>
      <p:ext uri="{BB962C8B-B14F-4D97-AF65-F5344CB8AC3E}">
        <p14:creationId xmlns:p14="http://schemas.microsoft.com/office/powerpoint/2010/main" val="57571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 Pool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CLR tilbyder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r>
              <a:rPr lang="da-DK" dirty="0"/>
              <a:t> pr-proces en </a:t>
            </a:r>
            <a:r>
              <a:rPr lang="da-DK" dirty="0" err="1"/>
              <a:t>threadpool</a:t>
            </a:r>
            <a:endParaRPr lang="da-DK" dirty="0"/>
          </a:p>
          <a:p>
            <a:pPr lvl="1"/>
            <a:r>
              <a:rPr lang="da-DK" dirty="0"/>
              <a:t>Tråde kan lånes fra pool og udføre operationer</a:t>
            </a:r>
          </a:p>
          <a:p>
            <a:pPr lvl="1"/>
            <a:r>
              <a:rPr lang="da-DK" dirty="0"/>
              <a:t>CLR tilføjer tråde til/fra pool baseret på efterspørgsel</a:t>
            </a:r>
          </a:p>
          <a:p>
            <a:pPr lvl="1"/>
            <a:r>
              <a:rPr lang="da-DK" dirty="0" err="1"/>
              <a:t>Pooled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har en </a:t>
            </a:r>
            <a:r>
              <a:rPr lang="da-DK" b="1" dirty="0" err="1"/>
              <a:t>IsBackGround</a:t>
            </a:r>
            <a:r>
              <a:rPr lang="da-DK" dirty="0"/>
              <a:t> egenskab sat til true</a:t>
            </a:r>
          </a:p>
          <a:p>
            <a:pPr lvl="1"/>
            <a:r>
              <a:rPr lang="en-US" b="1" i="1" dirty="0" err="1"/>
              <a:t>IsBackground</a:t>
            </a:r>
            <a:r>
              <a:rPr lang="en-US" b="1" i="1" dirty="0"/>
              <a:t> property indicates that this thread is not important enough to keep the process running</a:t>
            </a:r>
            <a:endParaRPr lang="da-DK" b="1" i="1" dirty="0"/>
          </a:p>
          <a:p>
            <a:pPr lvl="1"/>
            <a:r>
              <a:rPr lang="da-DK" dirty="0"/>
              <a:t>Demo </a:t>
            </a:r>
            <a:r>
              <a:rPr lang="da-DK" i="1" dirty="0"/>
              <a:t>se notat</a:t>
            </a:r>
            <a:endParaRPr lang="da-DK" dirty="0"/>
          </a:p>
          <a:p>
            <a:r>
              <a:rPr lang="da-DK" dirty="0"/>
              <a:t>Tre måder af interaktion med </a:t>
            </a:r>
            <a:r>
              <a:rPr lang="da-DK" dirty="0" err="1"/>
              <a:t>tread</a:t>
            </a:r>
            <a:r>
              <a:rPr lang="da-DK" dirty="0"/>
              <a:t> pool supporteres:</a:t>
            </a:r>
          </a:p>
          <a:p>
            <a:pPr lvl="1"/>
            <a:r>
              <a:rPr lang="da-DK" b="1" dirty="0" err="1"/>
              <a:t>ThreadPool.QueueUserWorkItem</a:t>
            </a:r>
            <a:endParaRPr lang="da-DK" b="1" dirty="0"/>
          </a:p>
          <a:p>
            <a:pPr lvl="1"/>
            <a:r>
              <a:rPr lang="da-DK" dirty="0" err="1"/>
              <a:t>Delegate.BeginInvoke</a:t>
            </a:r>
            <a:endParaRPr lang="da-DK" dirty="0"/>
          </a:p>
          <a:p>
            <a:pPr lvl="1"/>
            <a:r>
              <a:rPr lang="da-DK" dirty="0"/>
              <a:t>Asynchronous I/O</a:t>
            </a:r>
          </a:p>
        </p:txBody>
      </p:sp>
    </p:spTree>
    <p:extLst>
      <p:ext uri="{BB962C8B-B14F-4D97-AF65-F5344CB8AC3E}">
        <p14:creationId xmlns:p14="http://schemas.microsoft.com/office/powerpoint/2010/main" val="10463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ThreadPool.QueueUserWorkItem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Holder et </a:t>
            </a:r>
            <a:r>
              <a:rPr lang="da-DK" dirty="0" err="1"/>
              <a:t>request</a:t>
            </a:r>
            <a:r>
              <a:rPr lang="da-DK" dirty="0"/>
              <a:t> for </a:t>
            </a:r>
            <a:r>
              <a:rPr lang="da-DK" dirty="0" err="1"/>
              <a:t>pooled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for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 err="1">
                <a:sym typeface="Wingdings" panose="05000000000000000000" pitchFamily="2" charset="2"/>
              </a:rPr>
              <a:t>callback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>
                <a:sym typeface="Wingdings" panose="05000000000000000000" pitchFamily="2" charset="2"/>
              </a:rPr>
              <a:t>Valgfrit med argument kan blive overført til </a:t>
            </a:r>
            <a:r>
              <a:rPr lang="da-DK" dirty="0" err="1">
                <a:sym typeface="Wingdings" panose="05000000000000000000" pitchFamily="2" charset="2"/>
              </a:rPr>
              <a:t>callback</a:t>
            </a:r>
            <a:r>
              <a:rPr lang="da-DK" dirty="0">
                <a:sym typeface="Wingdings" panose="05000000000000000000" pitchFamily="2" charset="2"/>
              </a:rPr>
              <a:t> med </a:t>
            </a:r>
            <a:r>
              <a:rPr lang="da-DK" dirty="0" err="1">
                <a:sym typeface="Wingdings" panose="05000000000000000000" pitchFamily="2" charset="2"/>
              </a:rPr>
              <a:t>request</a:t>
            </a:r>
            <a:endParaRPr lang="da-DK" dirty="0">
              <a:sym typeface="Wingdings" panose="05000000000000000000" pitchFamily="2" charset="2"/>
            </a:endParaRPr>
          </a:p>
          <a:p>
            <a:pPr lvl="1"/>
            <a:r>
              <a:rPr lang="da-DK" dirty="0" err="1">
                <a:sym typeface="Wingdings" panose="05000000000000000000" pitchFamily="2" charset="2"/>
              </a:rPr>
              <a:t>Callback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request</a:t>
            </a:r>
            <a:r>
              <a:rPr lang="da-DK" dirty="0">
                <a:sym typeface="Wingdings" panose="05000000000000000000" pitchFamily="2" charset="2"/>
              </a:rPr>
              <a:t> lageres i FIFO kø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Mange </a:t>
            </a:r>
            <a:r>
              <a:rPr lang="da-DK" dirty="0" err="1">
                <a:sym typeface="Wingdings" panose="05000000000000000000" pitchFamily="2" charset="2"/>
              </a:rPr>
              <a:t>reader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threads</a:t>
            </a:r>
            <a:r>
              <a:rPr lang="da-DK" dirty="0">
                <a:sym typeface="Wingdings" panose="05000000000000000000" pitchFamily="2" charset="2"/>
              </a:rPr>
              <a:t> betyder </a:t>
            </a:r>
            <a:r>
              <a:rPr lang="da-DK" dirty="0" err="1">
                <a:sym typeface="Wingdings" panose="05000000000000000000" pitchFamily="2" charset="2"/>
              </a:rPr>
              <a:t>callback</a:t>
            </a:r>
            <a:r>
              <a:rPr lang="da-DK" dirty="0">
                <a:sym typeface="Wingdings" panose="05000000000000000000" pitchFamily="2" charset="2"/>
              </a:rPr>
              <a:t> aktiveringen  rækkefølge er ikke garanteret</a:t>
            </a:r>
          </a:p>
          <a:p>
            <a:pPr marL="457200" lvl="1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712" y="3901828"/>
            <a:ext cx="5657850" cy="2905125"/>
          </a:xfrm>
          <a:prstGeom prst="rect">
            <a:avLst/>
          </a:prstGeom>
        </p:spPr>
      </p:pic>
      <p:pic>
        <p:nvPicPr>
          <p:cNvPr id="2050" name="Picture 2" descr="Billedresultat for ThreadPool.QueueUserWorkI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34" y="3901828"/>
            <a:ext cx="38862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Vinklet forbindelse 6"/>
          <p:cNvCxnSpPr/>
          <p:nvPr/>
        </p:nvCxnSpPr>
        <p:spPr>
          <a:xfrm flipV="1">
            <a:off x="5192899" y="4730693"/>
            <a:ext cx="3332350" cy="22807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Venstre klammeparentes 8"/>
          <p:cNvSpPr/>
          <p:nvPr/>
        </p:nvSpPr>
        <p:spPr>
          <a:xfrm rot="5400000">
            <a:off x="5029248" y="4000549"/>
            <a:ext cx="276533" cy="2348582"/>
          </a:xfrm>
          <a:prstGeom prst="leftBrace">
            <a:avLst>
              <a:gd name="adj1" fmla="val 8333"/>
              <a:gd name="adj2" fmla="val 49416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/>
          <p:cNvSpPr/>
          <p:nvPr/>
        </p:nvSpPr>
        <p:spPr>
          <a:xfrm rot="19987165">
            <a:off x="10561178" y="6107194"/>
            <a:ext cx="1369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800" dirty="0" err="1">
                <a:solidFill>
                  <a:srgbClr val="FF0000"/>
                </a:solidFill>
              </a:rPr>
              <a:t>Tpdemo</a:t>
            </a:r>
            <a:endParaRPr lang="da-D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Async</a:t>
            </a:r>
            <a:r>
              <a:rPr lang="da-DK" dirty="0"/>
              <a:t> I/0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Asynchronous I/O er skalerbar I/O interface for </a:t>
            </a:r>
            <a:r>
              <a:rPr lang="da-DK" dirty="0" err="1"/>
              <a:t>threadpool</a:t>
            </a:r>
            <a:endParaRPr lang="da-DK" dirty="0"/>
          </a:p>
          <a:p>
            <a:pPr lvl="1"/>
            <a:r>
              <a:rPr lang="da-DK" dirty="0" err="1"/>
              <a:t>QueueUserWorkItem</a:t>
            </a:r>
            <a:r>
              <a:rPr lang="da-DK" dirty="0"/>
              <a:t>/</a:t>
            </a:r>
            <a:r>
              <a:rPr lang="da-DK" dirty="0" err="1"/>
              <a:t>delegates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Sender en </a:t>
            </a:r>
            <a:r>
              <a:rPr lang="da-DK" dirty="0" err="1"/>
              <a:t>pooled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til en metode der kan være lang tid om at blive færdig</a:t>
            </a:r>
          </a:p>
          <a:p>
            <a:pPr lvl="1"/>
            <a:r>
              <a:rPr lang="da-DK" dirty="0"/>
              <a:t>ASYNC I/O</a:t>
            </a:r>
          </a:p>
          <a:p>
            <a:pPr lvl="2"/>
            <a:r>
              <a:rPr lang="da-DK" dirty="0"/>
              <a:t>Sender en non-</a:t>
            </a:r>
            <a:r>
              <a:rPr lang="da-DK" dirty="0" err="1"/>
              <a:t>blocking</a:t>
            </a:r>
            <a:r>
              <a:rPr lang="da-DK" dirty="0"/>
              <a:t> I/O </a:t>
            </a:r>
            <a:r>
              <a:rPr lang="da-DK" dirty="0" err="1"/>
              <a:t>request</a:t>
            </a:r>
            <a:r>
              <a:rPr lang="da-DK" dirty="0"/>
              <a:t> til en enhed (</a:t>
            </a:r>
            <a:r>
              <a:rPr lang="da-DK" dirty="0" err="1"/>
              <a:t>BeginRead</a:t>
            </a:r>
            <a:r>
              <a:rPr lang="da-DK" dirty="0"/>
              <a:t>, </a:t>
            </a:r>
            <a:r>
              <a:rPr lang="da-DK" dirty="0" err="1"/>
              <a:t>BeginWrite</a:t>
            </a:r>
            <a:r>
              <a:rPr lang="da-DK" dirty="0"/>
              <a:t>) </a:t>
            </a:r>
          </a:p>
          <a:p>
            <a:pPr lvl="2"/>
            <a:r>
              <a:rPr lang="da-DK" dirty="0"/>
              <a:t>Dispatch en </a:t>
            </a:r>
            <a:r>
              <a:rPr lang="da-DK" dirty="0" err="1"/>
              <a:t>pooled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til at kalde en metode </a:t>
            </a:r>
            <a:r>
              <a:rPr lang="da-DK" dirty="0">
                <a:sym typeface="Wingdings" panose="05000000000000000000" pitchFamily="2" charset="2"/>
              </a:rPr>
              <a:t> når I/O er færdig.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891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Resume ind til nu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Tråde benyttes ved parallel programmering i .NET</a:t>
            </a:r>
          </a:p>
          <a:p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System.Threading</a:t>
            </a:r>
            <a:r>
              <a:rPr lang="da-DK" dirty="0"/>
              <a:t>;</a:t>
            </a:r>
          </a:p>
          <a:p>
            <a:r>
              <a:rPr lang="da-DK" dirty="0"/>
              <a:t>Tråde tilhøre en enkelt proces</a:t>
            </a:r>
          </a:p>
          <a:p>
            <a:r>
              <a:rPr lang="da-DK" dirty="0"/>
              <a:t>Deler adgang til alt data i proces eller app domain</a:t>
            </a:r>
          </a:p>
          <a:p>
            <a:r>
              <a:rPr lang="da-DK" dirty="0"/>
              <a:t>Individuelt prioritet og </a:t>
            </a:r>
            <a:r>
              <a:rPr lang="da-DK" dirty="0" err="1"/>
              <a:t>scheduled</a:t>
            </a:r>
            <a:r>
              <a:rPr lang="da-DK" dirty="0"/>
              <a:t> af CPU af OS</a:t>
            </a:r>
          </a:p>
          <a:p>
            <a:r>
              <a:rPr lang="da-DK" dirty="0"/>
              <a:t>Mange teknikker for at benytte tråde</a:t>
            </a:r>
          </a:p>
          <a:p>
            <a:pPr lvl="1"/>
            <a:r>
              <a:rPr lang="da-DK" dirty="0"/>
              <a:t>Manuel/</a:t>
            </a:r>
            <a:r>
              <a:rPr lang="da-DK" dirty="0" err="1"/>
              <a:t>explicet</a:t>
            </a:r>
            <a:endParaRPr lang="da-DK" dirty="0"/>
          </a:p>
          <a:p>
            <a:pPr lvl="1"/>
            <a:r>
              <a:rPr lang="da-DK" dirty="0"/>
              <a:t>Thread pool</a:t>
            </a:r>
          </a:p>
          <a:p>
            <a:pPr lvl="1"/>
            <a:r>
              <a:rPr lang="da-DK" dirty="0" err="1"/>
              <a:t>Async</a:t>
            </a:r>
            <a:r>
              <a:rPr lang="da-DK" dirty="0"/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196717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551</Words>
  <Application>Microsoft Office PowerPoint</Application>
  <PresentationFormat>Widescreen</PresentationFormat>
  <Paragraphs>80</Paragraphs>
  <Slides>7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Office-tema</vt:lpstr>
      <vt:lpstr>ThreadPool</vt:lpstr>
      <vt:lpstr>Agenda</vt:lpstr>
      <vt:lpstr>CLR</vt:lpstr>
      <vt:lpstr>Thread Pool</vt:lpstr>
      <vt:lpstr>ThreadPool.QueueUserWorkItem</vt:lpstr>
      <vt:lpstr>Async I/0</vt:lpstr>
      <vt:lpstr>Resume ind til 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</dc:title>
  <dc:creator>Mikkel Andreas Krøll Christensen (MKC - Faglærer - RI - ZBC)</dc:creator>
  <cp:lastModifiedBy>Mikkel Andreas Krøll Christensen (MKC - Faglærer - RIAH - ZBC)</cp:lastModifiedBy>
  <cp:revision>14</cp:revision>
  <dcterms:created xsi:type="dcterms:W3CDTF">2017-12-04T07:26:01Z</dcterms:created>
  <dcterms:modified xsi:type="dcterms:W3CDTF">2023-04-16T09:12:56Z</dcterms:modified>
</cp:coreProperties>
</file>