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88" r:id="rId2"/>
    <p:sldId id="297" r:id="rId3"/>
    <p:sldId id="298" r:id="rId4"/>
    <p:sldId id="289" r:id="rId5"/>
    <p:sldId id="290" r:id="rId6"/>
    <p:sldId id="291" r:id="rId7"/>
    <p:sldId id="293" r:id="rId8"/>
    <p:sldId id="294" r:id="rId9"/>
    <p:sldId id="29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M. Ali (KMAL - Faglærer - RIAH - ZBC)" initials="KMA(-F-R-Z" lastIdx="0" clrIdx="0">
    <p:extLst>
      <p:ext uri="{19B8F6BF-5375-455C-9EA6-DF929625EA0E}">
        <p15:presenceInfo xmlns:p15="http://schemas.microsoft.com/office/powerpoint/2012/main" userId="S-1-5-21-45353016-3114324395-3989185899-51763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7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772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42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6481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57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052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836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75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257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17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15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50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22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0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275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553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181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38" y="806336"/>
            <a:ext cx="5054156" cy="50541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da-DK" sz="6600" dirty="0">
                <a:solidFill>
                  <a:schemeClr val="tx1"/>
                </a:solidFill>
              </a:rPr>
              <a:t>ITSM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da-DK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Incident Management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67854" y="5809711"/>
            <a:ext cx="641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Incident Management</a:t>
            </a:r>
          </a:p>
          <a:p>
            <a:r>
              <a:rPr lang="en-US" dirty="0"/>
              <a:t>is a process in Service Operation lifecycle module of ITIL</a:t>
            </a:r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2678545" y="4325113"/>
            <a:ext cx="2318328" cy="170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2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73891"/>
            <a:ext cx="8596668" cy="1320800"/>
          </a:xfrm>
        </p:spPr>
        <p:txBody>
          <a:bodyPr/>
          <a:lstStyle/>
          <a:p>
            <a:r>
              <a:rPr lang="da-DK" dirty="0"/>
              <a:t>Incident Management</a:t>
            </a:r>
            <a:br>
              <a:rPr lang="da-DK" dirty="0"/>
            </a:br>
            <a:r>
              <a:rPr lang="da-DK" dirty="0"/>
              <a:t>Definition</a:t>
            </a:r>
          </a:p>
        </p:txBody>
      </p:sp>
      <p:sp>
        <p:nvSpPr>
          <p:cNvPr id="3" name="Kombinationstegning 2"/>
          <p:cNvSpPr/>
          <p:nvPr/>
        </p:nvSpPr>
        <p:spPr>
          <a:xfrm>
            <a:off x="443344" y="1847910"/>
            <a:ext cx="9365673" cy="4019430"/>
          </a:xfrm>
          <a:custGeom>
            <a:avLst/>
            <a:gdLst>
              <a:gd name="connsiteX0" fmla="*/ 0 w 6699051"/>
              <a:gd name="connsiteY0" fmla="*/ 0 h 4019430"/>
              <a:gd name="connsiteX1" fmla="*/ 6699051 w 6699051"/>
              <a:gd name="connsiteY1" fmla="*/ 0 h 4019430"/>
              <a:gd name="connsiteX2" fmla="*/ 6699051 w 6699051"/>
              <a:gd name="connsiteY2" fmla="*/ 4019430 h 4019430"/>
              <a:gd name="connsiteX3" fmla="*/ 0 w 6699051"/>
              <a:gd name="connsiteY3" fmla="*/ 4019430 h 4019430"/>
              <a:gd name="connsiteX4" fmla="*/ 0 w 6699051"/>
              <a:gd name="connsiteY4" fmla="*/ 0 h 401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051" h="4019430">
                <a:moveTo>
                  <a:pt x="0" y="0"/>
                </a:moveTo>
                <a:lnTo>
                  <a:pt x="6699051" y="0"/>
                </a:lnTo>
                <a:lnTo>
                  <a:pt x="6699051" y="4019430"/>
                </a:lnTo>
                <a:lnTo>
                  <a:pt x="0" y="4019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t" anchorCtr="0">
            <a:noAutofit/>
          </a:bodyPr>
          <a:lstStyle/>
          <a:p>
            <a:pPr lvl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3500" kern="1200" dirty="0">
                <a:solidFill>
                  <a:schemeClr val="tx1"/>
                </a:solidFill>
                <a:latin typeface="Calibri"/>
                <a:cs typeface="Calibri"/>
              </a:rPr>
              <a:t>Incident </a:t>
            </a:r>
            <a:r>
              <a:rPr lang="en-CA" sz="3500" i="1" kern="1200" dirty="0">
                <a:solidFill>
                  <a:schemeClr val="tx1"/>
                </a:solidFill>
                <a:latin typeface="Calibri"/>
                <a:cs typeface="Calibri"/>
              </a:rPr>
              <a:t>(definition):</a:t>
            </a:r>
            <a:endParaRPr lang="da-DK" sz="3500" i="1" kern="1200" dirty="0">
              <a:solidFill>
                <a:schemeClr val="tx1"/>
              </a:solidFill>
            </a:endParaRPr>
          </a:p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An unplanned interruption of an </a:t>
            </a:r>
            <a:r>
              <a:rPr lang="en-US" sz="2200" b="1" dirty="0">
                <a:solidFill>
                  <a:schemeClr val="tx1"/>
                </a:solidFill>
                <a:latin typeface="Calibri"/>
                <a:cs typeface="Calibri"/>
              </a:rPr>
              <a:t>IT service 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or a reduction in </a:t>
            </a:r>
            <a:r>
              <a:rPr lang="en-US" sz="2200" b="1" dirty="0">
                <a:solidFill>
                  <a:schemeClr val="tx1"/>
                </a:solidFill>
                <a:latin typeface="Calibri"/>
                <a:cs typeface="Calibri"/>
              </a:rPr>
              <a:t>the quality of IT services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. </a:t>
            </a:r>
          </a:p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Error in a </a:t>
            </a:r>
            <a:r>
              <a:rPr lang="en-US" sz="2200" b="1" dirty="0">
                <a:solidFill>
                  <a:schemeClr val="tx1"/>
                </a:solidFill>
                <a:latin typeface="Calibri"/>
                <a:cs typeface="Calibri"/>
              </a:rPr>
              <a:t>configuration item 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that has not yet </a:t>
            </a:r>
            <a:r>
              <a:rPr lang="en-US" sz="2200" b="1" dirty="0">
                <a:solidFill>
                  <a:schemeClr val="tx1"/>
                </a:solidFill>
                <a:latin typeface="Calibri"/>
                <a:cs typeface="Calibri"/>
              </a:rPr>
              <a:t>impacted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 the </a:t>
            </a:r>
            <a:r>
              <a:rPr lang="en-US" sz="2200" b="1" dirty="0">
                <a:solidFill>
                  <a:schemeClr val="tx1"/>
                </a:solidFill>
                <a:latin typeface="Calibri"/>
                <a:cs typeface="Calibri"/>
              </a:rPr>
              <a:t>service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</a:p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For example, there are errors on one of several </a:t>
            </a:r>
            <a:r>
              <a:rPr lang="en-US" sz="2200" b="1" dirty="0">
                <a:solidFill>
                  <a:schemeClr val="tx1"/>
                </a:solidFill>
                <a:latin typeface="Calibri"/>
                <a:cs typeface="Calibri"/>
              </a:rPr>
              <a:t>mirrored disks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da-DK" sz="22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7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99"/>
          </a:xfrm>
        </p:spPr>
        <p:txBody>
          <a:bodyPr/>
          <a:lstStyle/>
          <a:p>
            <a:pPr algn="ctr"/>
            <a:r>
              <a:rPr lang="da-DK" dirty="0"/>
              <a:t>Configuration Item (CI)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59350"/>
          </a:xfrm>
          <a:custGeom>
            <a:avLst/>
            <a:gdLst>
              <a:gd name="connsiteX0" fmla="*/ 0 w 6699051"/>
              <a:gd name="connsiteY0" fmla="*/ 0 h 4019430"/>
              <a:gd name="connsiteX1" fmla="*/ 6699051 w 6699051"/>
              <a:gd name="connsiteY1" fmla="*/ 0 h 4019430"/>
              <a:gd name="connsiteX2" fmla="*/ 6699051 w 6699051"/>
              <a:gd name="connsiteY2" fmla="*/ 4019430 h 4019430"/>
              <a:gd name="connsiteX3" fmla="*/ 0 w 6699051"/>
              <a:gd name="connsiteY3" fmla="*/ 4019430 h 4019430"/>
              <a:gd name="connsiteX4" fmla="*/ 0 w 6699051"/>
              <a:gd name="connsiteY4" fmla="*/ 0 h 401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051" h="4019430">
                <a:moveTo>
                  <a:pt x="0" y="0"/>
                </a:moveTo>
                <a:lnTo>
                  <a:pt x="6699051" y="0"/>
                </a:lnTo>
                <a:lnTo>
                  <a:pt x="6699051" y="4019430"/>
                </a:lnTo>
                <a:lnTo>
                  <a:pt x="0" y="401943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t" anchorCtr="0">
            <a:noAutofit/>
          </a:bodyPr>
          <a:lstStyle/>
          <a:p>
            <a:pPr lvl="0" defTabSz="1555750">
              <a:spcBef>
                <a:spcPct val="0"/>
              </a:spcBef>
              <a:spcAft>
                <a:spcPct val="35000"/>
              </a:spcAft>
            </a:pPr>
            <a:r>
              <a:rPr lang="da-DK" sz="2800" b="1" dirty="0">
                <a:solidFill>
                  <a:schemeClr val="tx1"/>
                </a:solidFill>
              </a:rPr>
              <a:t>Configuration Item (CI)</a:t>
            </a:r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tx1"/>
                </a:solidFill>
              </a:rPr>
              <a:t>Configuration Items refers to the Fundamental Structural Devices of the </a:t>
            </a:r>
            <a:r>
              <a:rPr lang="en-US" sz="1700" b="1" dirty="0">
                <a:solidFill>
                  <a:schemeClr val="tx1"/>
                </a:solidFill>
              </a:rPr>
              <a:t>Configuration Management Database (CMDB) (</a:t>
            </a:r>
            <a:r>
              <a:rPr lang="en-US" sz="1700" dirty="0">
                <a:solidFill>
                  <a:schemeClr val="tx1"/>
                </a:solidFill>
              </a:rPr>
              <a:t>Configuration Management System (CMS))</a:t>
            </a:r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endParaRPr lang="en-US" sz="1700" b="1" dirty="0">
              <a:solidFill>
                <a:schemeClr val="tx1"/>
              </a:solidFill>
            </a:endParaRPr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r>
              <a:rPr lang="en-US" sz="1700" b="1" dirty="0">
                <a:solidFill>
                  <a:schemeClr val="tx1"/>
                </a:solidFill>
              </a:rPr>
              <a:t>CI’s can be:</a:t>
            </a:r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Pladsholder til indhold 3"/>
          <p:cNvSpPr txBox="1">
            <a:spLocks/>
          </p:cNvSpPr>
          <p:nvPr/>
        </p:nvSpPr>
        <p:spPr>
          <a:xfrm>
            <a:off x="1097280" y="3805084"/>
            <a:ext cx="10058400" cy="2387749"/>
          </a:xfrm>
          <a:custGeom>
            <a:avLst/>
            <a:gdLst>
              <a:gd name="connsiteX0" fmla="*/ 0 w 6699051"/>
              <a:gd name="connsiteY0" fmla="*/ 0 h 4019430"/>
              <a:gd name="connsiteX1" fmla="*/ 6699051 w 6699051"/>
              <a:gd name="connsiteY1" fmla="*/ 0 h 4019430"/>
              <a:gd name="connsiteX2" fmla="*/ 6699051 w 6699051"/>
              <a:gd name="connsiteY2" fmla="*/ 4019430 h 4019430"/>
              <a:gd name="connsiteX3" fmla="*/ 0 w 6699051"/>
              <a:gd name="connsiteY3" fmla="*/ 4019430 h 4019430"/>
              <a:gd name="connsiteX4" fmla="*/ 0 w 6699051"/>
              <a:gd name="connsiteY4" fmla="*/ 0 h 401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051" h="4019430">
                <a:moveTo>
                  <a:pt x="0" y="0"/>
                </a:moveTo>
                <a:lnTo>
                  <a:pt x="6699051" y="0"/>
                </a:lnTo>
                <a:lnTo>
                  <a:pt x="6699051" y="4019430"/>
                </a:lnTo>
                <a:lnTo>
                  <a:pt x="0" y="401943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15875" cap="flat" cmpd="sng" algn="ctr">
            <a:solidFill>
              <a:srgbClr val="00B0F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2" spcCol="127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Hardware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Software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Communications/Networks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Locations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Documentation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  People (Staff and Contractors)</a:t>
            </a:r>
          </a:p>
        </p:txBody>
      </p:sp>
    </p:spTree>
    <p:extLst>
      <p:ext uri="{BB962C8B-B14F-4D97-AF65-F5344CB8AC3E}">
        <p14:creationId xmlns:p14="http://schemas.microsoft.com/office/powerpoint/2010/main" val="148707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44945"/>
          </a:xfrm>
        </p:spPr>
        <p:txBody>
          <a:bodyPr>
            <a:normAutofit fontScale="90000"/>
          </a:bodyPr>
          <a:lstStyle/>
          <a:p>
            <a:r>
              <a:rPr lang="en-US" dirty="0"/>
              <a:t>Incident Management</a:t>
            </a:r>
            <a:br>
              <a:rPr lang="en-US" dirty="0"/>
            </a:br>
            <a:endParaRPr lang="en-US" sz="2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8842" y="830552"/>
            <a:ext cx="12040793" cy="6027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Incident Management </a:t>
            </a:r>
            <a:r>
              <a:rPr lang="en-US" dirty="0"/>
              <a:t>is an </a:t>
            </a:r>
            <a:r>
              <a:rPr lang="en-US" b="1" dirty="0"/>
              <a:t>IT service management process</a:t>
            </a:r>
            <a:r>
              <a:rPr lang="en-US" dirty="0"/>
              <a:t>:</a:t>
            </a:r>
          </a:p>
          <a:p>
            <a:r>
              <a:rPr lang="en-US" sz="1500" dirty="0"/>
              <a:t>Responsible for </a:t>
            </a:r>
            <a:r>
              <a:rPr lang="en-US" sz="1500" b="1" dirty="0"/>
              <a:t>restoring</a:t>
            </a:r>
            <a:r>
              <a:rPr lang="en-US" sz="1500" dirty="0"/>
              <a:t> the </a:t>
            </a:r>
            <a:r>
              <a:rPr lang="en-US" sz="1500" b="1" dirty="0"/>
              <a:t>IT service </a:t>
            </a:r>
            <a:r>
              <a:rPr lang="en-US" sz="1500" dirty="0"/>
              <a:t>to </a:t>
            </a:r>
            <a:r>
              <a:rPr lang="en-US" sz="1500" b="1" dirty="0"/>
              <a:t>workingstate </a:t>
            </a:r>
            <a:r>
              <a:rPr lang="en-US" sz="1500" dirty="0"/>
              <a:t>quickly as possible, in case any </a:t>
            </a:r>
          </a:p>
          <a:p>
            <a:pPr marL="0" indent="0">
              <a:buNone/>
            </a:pPr>
            <a:r>
              <a:rPr lang="en-US" b="1" dirty="0"/>
              <a:t>Common Incident Examples</a:t>
            </a:r>
          </a:p>
          <a:p>
            <a:r>
              <a:rPr lang="en-US" dirty="0"/>
              <a:t>Although there are endless reasons </a:t>
            </a:r>
            <a:r>
              <a:rPr lang="en-US" b="1" dirty="0"/>
              <a:t>users contact the Service Desk for assistance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Active Directory password reset</a:t>
            </a:r>
          </a:p>
          <a:p>
            <a:pPr lvl="1"/>
            <a:r>
              <a:rPr lang="en-US" dirty="0"/>
              <a:t>Delete Active Directory account</a:t>
            </a:r>
          </a:p>
          <a:p>
            <a:pPr lvl="1"/>
            <a:r>
              <a:rPr lang="en-US" dirty="0"/>
              <a:t>Error message when trying to launch or access an application</a:t>
            </a:r>
          </a:p>
          <a:p>
            <a:pPr lvl="1"/>
            <a:r>
              <a:rPr lang="en-US" dirty="0"/>
              <a:t>Printer not printing</a:t>
            </a:r>
          </a:p>
          <a:p>
            <a:pPr lvl="1"/>
            <a:r>
              <a:rPr lang="en-US" dirty="0"/>
              <a:t>Hardware – printer, fax, scanner, tablet not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68734"/>
          </a:xfrm>
        </p:spPr>
        <p:txBody>
          <a:bodyPr>
            <a:noAutofit/>
          </a:bodyPr>
          <a:lstStyle/>
          <a:p>
            <a:r>
              <a:rPr lang="en-US" sz="2300" b="1" dirty="0"/>
              <a:t>Incident Management Process (Lifecycle)</a:t>
            </a:r>
            <a:br>
              <a:rPr lang="en-US" sz="2300" b="1" dirty="0"/>
            </a:br>
            <a:endParaRPr lang="en-US" sz="2300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-1" y="516516"/>
            <a:ext cx="6474693" cy="59350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/>
              <a:t>Incident Management process </a:t>
            </a:r>
            <a:r>
              <a:rPr lang="en-US" sz="1500" dirty="0"/>
              <a:t>manage </a:t>
            </a:r>
            <a:r>
              <a:rPr lang="en-US" sz="1500" b="1" dirty="0">
                <a:solidFill>
                  <a:srgbClr val="FF0000"/>
                </a:solidFill>
              </a:rPr>
              <a:t>Incidents reported automatically by an event management tool</a:t>
            </a:r>
            <a:r>
              <a:rPr lang="en-US" sz="1500" dirty="0"/>
              <a:t>, by </a:t>
            </a:r>
            <a:r>
              <a:rPr lang="en-US" sz="1500" b="1" dirty="0">
                <a:solidFill>
                  <a:srgbClr val="FF0000"/>
                </a:solidFill>
              </a:rPr>
              <a:t>users</a:t>
            </a:r>
            <a:r>
              <a:rPr lang="en-US" sz="1500" dirty="0"/>
              <a:t> or </a:t>
            </a:r>
            <a:r>
              <a:rPr lang="en-US" sz="1500" b="1" dirty="0">
                <a:solidFill>
                  <a:srgbClr val="FF0000"/>
                </a:solidFill>
              </a:rPr>
              <a:t>service desk </a:t>
            </a:r>
            <a:r>
              <a:rPr lang="en-US" sz="1500" dirty="0"/>
              <a:t>technicians via a self-service portal, over the </a:t>
            </a:r>
            <a:r>
              <a:rPr lang="en-US" sz="1500" b="1" dirty="0">
                <a:solidFill>
                  <a:srgbClr val="FF0000"/>
                </a:solidFill>
              </a:rPr>
              <a:t>telephone</a:t>
            </a:r>
            <a:r>
              <a:rPr lang="en-US" sz="1500" dirty="0"/>
              <a:t>, </a:t>
            </a:r>
            <a:r>
              <a:rPr lang="en-US" sz="1500" b="1" dirty="0">
                <a:solidFill>
                  <a:srgbClr val="FF0000"/>
                </a:solidFill>
              </a:rPr>
              <a:t>email</a:t>
            </a:r>
            <a:r>
              <a:rPr lang="en-US" sz="1500" dirty="0"/>
              <a:t> or </a:t>
            </a:r>
            <a:r>
              <a:rPr lang="en-US" sz="1500" b="1" dirty="0"/>
              <a:t>in</a:t>
            </a:r>
            <a:r>
              <a:rPr lang="en-US" sz="1500" dirty="0"/>
              <a:t> </a:t>
            </a:r>
            <a:r>
              <a:rPr lang="en-US" sz="1500" b="1" dirty="0"/>
              <a:t>person</a:t>
            </a:r>
            <a:r>
              <a:rPr lang="en-US" sz="1500" dirty="0"/>
              <a:t>. </a:t>
            </a:r>
          </a:p>
          <a:p>
            <a:pPr marL="0" indent="0">
              <a:buNone/>
            </a:pPr>
            <a:r>
              <a:rPr lang="en-US" dirty="0"/>
              <a:t>The Incident Management lifecycle includes:</a:t>
            </a:r>
          </a:p>
          <a:p>
            <a:pPr marL="0" indent="0">
              <a:buNone/>
            </a:pPr>
            <a:r>
              <a:rPr lang="en-US" sz="2000" b="1" dirty="0"/>
              <a:t>1) Incident identification</a:t>
            </a:r>
          </a:p>
          <a:p>
            <a:r>
              <a:rPr lang="en-US" sz="1500" dirty="0"/>
              <a:t>Ideally </a:t>
            </a:r>
            <a:r>
              <a:rPr lang="en-US" sz="1500" b="1" dirty="0"/>
              <a:t>Incidents</a:t>
            </a:r>
            <a:r>
              <a:rPr lang="en-US" sz="1500" dirty="0"/>
              <a:t> are </a:t>
            </a:r>
            <a:r>
              <a:rPr lang="en-US" sz="1500" b="1" dirty="0"/>
              <a:t>identified</a:t>
            </a:r>
            <a:r>
              <a:rPr lang="en-US" sz="1500" dirty="0"/>
              <a:t> at a </a:t>
            </a:r>
            <a:r>
              <a:rPr lang="en-US" sz="1500" b="1" dirty="0"/>
              <a:t>very early stage 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b="1" dirty="0"/>
              <a:t>through automated event monitoring tool</a:t>
            </a:r>
            <a:r>
              <a:rPr lang="en-US" sz="1500" dirty="0"/>
              <a:t>, even before it </a:t>
            </a:r>
          </a:p>
          <a:p>
            <a:pPr marL="0" indent="0">
              <a:buNone/>
            </a:pPr>
            <a:r>
              <a:rPr lang="en-US" sz="1500" dirty="0"/>
              <a:t>     impacts a user. </a:t>
            </a:r>
            <a:r>
              <a:rPr lang="en-US" sz="1500" b="1" dirty="0"/>
              <a:t>However, this isn’t always the case</a:t>
            </a:r>
            <a:r>
              <a:rPr lang="en-US" sz="1500" dirty="0"/>
              <a:t>. </a:t>
            </a:r>
          </a:p>
          <a:p>
            <a:r>
              <a:rPr lang="en-US" sz="1500" b="1" dirty="0"/>
              <a:t>Sometimes Incidents are identified by the impacted user </a:t>
            </a:r>
          </a:p>
          <a:p>
            <a:pPr marL="0" indent="0">
              <a:buNone/>
            </a:pPr>
            <a:r>
              <a:rPr lang="en-US" sz="1500" dirty="0"/>
              <a:t>     reporting it to the </a:t>
            </a:r>
            <a:r>
              <a:rPr lang="en-US" sz="1500" b="1" dirty="0"/>
              <a:t>service desk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2) Incident logging</a:t>
            </a:r>
          </a:p>
          <a:p>
            <a:r>
              <a:rPr lang="en-US" sz="1500" dirty="0"/>
              <a:t>In order to maintain a complete </a:t>
            </a:r>
            <a:r>
              <a:rPr lang="en-US" sz="1500" b="1" dirty="0"/>
              <a:t>historical record</a:t>
            </a:r>
            <a:r>
              <a:rPr lang="en-US" sz="1500" dirty="0"/>
              <a:t>, all 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b="1" dirty="0"/>
              <a:t>Incidents </a:t>
            </a:r>
            <a:r>
              <a:rPr lang="en-US" sz="1500" dirty="0"/>
              <a:t>must be logged with all relevant details,</a:t>
            </a:r>
          </a:p>
          <a:p>
            <a:pPr marL="0" indent="0">
              <a:buNone/>
            </a:pPr>
            <a:r>
              <a:rPr lang="en-US" sz="1500" dirty="0"/>
              <a:t>     including </a:t>
            </a:r>
            <a:r>
              <a:rPr lang="en-US" sz="1500" b="1" dirty="0"/>
              <a:t>date/time, user information, </a:t>
            </a:r>
          </a:p>
          <a:p>
            <a:pPr marL="0" indent="0">
              <a:buNone/>
            </a:pPr>
            <a:r>
              <a:rPr lang="en-US" sz="1500" b="1" dirty="0"/>
              <a:t>     description, related Configuration Item</a:t>
            </a:r>
            <a:r>
              <a:rPr lang="en-US" sz="1500" dirty="0"/>
              <a:t> </a:t>
            </a:r>
          </a:p>
          <a:p>
            <a:pPr marL="0" indent="0">
              <a:buNone/>
            </a:pPr>
            <a:r>
              <a:rPr lang="en-US" sz="2800" b="1" dirty="0"/>
              <a:t>Incident investigation and diagnosis</a:t>
            </a:r>
          </a:p>
          <a:p>
            <a:r>
              <a:rPr lang="en-US" sz="1600" dirty="0"/>
              <a:t>This step takes place </a:t>
            </a:r>
            <a:r>
              <a:rPr lang="en-US" sz="1600" b="1" dirty="0"/>
              <a:t>immediately</a:t>
            </a:r>
            <a:r>
              <a:rPr lang="en-US" sz="1600" dirty="0"/>
              <a:t> in order to determine the best course for </a:t>
            </a:r>
            <a:r>
              <a:rPr lang="en-US" sz="1600" b="1" dirty="0"/>
              <a:t>correction</a:t>
            </a:r>
            <a:r>
              <a:rPr lang="en-US" sz="1600" dirty="0"/>
              <a:t>. 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technician</a:t>
            </a:r>
            <a:r>
              <a:rPr lang="en-US" sz="1600" dirty="0"/>
              <a:t> may rely on the </a:t>
            </a:r>
            <a:r>
              <a:rPr lang="en-US" sz="1600" b="1" dirty="0"/>
              <a:t>knowledge base</a:t>
            </a:r>
            <a:r>
              <a:rPr lang="en-US" sz="1600" dirty="0"/>
              <a:t>, or </a:t>
            </a:r>
            <a:r>
              <a:rPr lang="en-US" sz="1600" b="1" dirty="0"/>
              <a:t>known errors</a:t>
            </a:r>
            <a:r>
              <a:rPr lang="en-US" sz="1600" dirty="0"/>
              <a:t> for diagnosis and/or resolution.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2" y="1274618"/>
            <a:ext cx="5643416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8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4" y="0"/>
            <a:ext cx="8596668" cy="369455"/>
          </a:xfrm>
        </p:spPr>
        <p:txBody>
          <a:bodyPr>
            <a:noAutofit/>
          </a:bodyPr>
          <a:lstStyle/>
          <a:p>
            <a:r>
              <a:rPr lang="en-US" sz="2400" b="1" dirty="0"/>
              <a:t>Incident Management Process (Lifecycle)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7734" y="738189"/>
            <a:ext cx="7025794" cy="61198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4) Incident assignment or escalation</a:t>
            </a:r>
          </a:p>
          <a:p>
            <a:r>
              <a:rPr lang="en-US" sz="1600" dirty="0"/>
              <a:t>Initially, the </a:t>
            </a:r>
            <a:r>
              <a:rPr lang="en-US" sz="1600" b="1" dirty="0"/>
              <a:t>service desk </a:t>
            </a:r>
            <a:r>
              <a:rPr lang="en-US" sz="1600" dirty="0"/>
              <a:t>technician </a:t>
            </a:r>
            <a:r>
              <a:rPr lang="en-US" sz="1600" b="1" dirty="0"/>
              <a:t>attempts to resolve the Incident</a:t>
            </a:r>
            <a:r>
              <a:rPr lang="en-US" sz="1600" dirty="0"/>
              <a:t>. </a:t>
            </a:r>
          </a:p>
          <a:p>
            <a:r>
              <a:rPr lang="en-US" sz="1600" dirty="0"/>
              <a:t>However, if the </a:t>
            </a:r>
            <a:r>
              <a:rPr lang="en-US" sz="1600" b="1" dirty="0"/>
              <a:t>service desk </a:t>
            </a:r>
            <a:r>
              <a:rPr lang="en-US" sz="1600" dirty="0"/>
              <a:t>is unable to provide resolution, the Incident is </a:t>
            </a:r>
            <a:r>
              <a:rPr lang="en-US" sz="1600" b="1" dirty="0"/>
              <a:t>escalated</a:t>
            </a:r>
            <a:r>
              <a:rPr lang="en-US" sz="1600" dirty="0"/>
              <a:t> to the appropriate </a:t>
            </a:r>
            <a:r>
              <a:rPr lang="en-US" sz="1600" b="1" dirty="0"/>
              <a:t>level</a:t>
            </a:r>
            <a:r>
              <a:rPr lang="en-US" sz="1600" dirty="0"/>
              <a:t> of </a:t>
            </a:r>
            <a:r>
              <a:rPr lang="en-US" sz="1600" b="1" dirty="0"/>
              <a:t>support</a:t>
            </a:r>
            <a:r>
              <a:rPr lang="en-US" sz="1600" dirty="0"/>
              <a:t>, possibly </a:t>
            </a:r>
            <a:r>
              <a:rPr lang="en-US" sz="1600" b="1" dirty="0"/>
              <a:t>involving either second- or third-level technical support staff </a:t>
            </a:r>
            <a:r>
              <a:rPr lang="en-US" sz="1600" dirty="0"/>
              <a:t>who possess the skills to resolve the Incident.</a:t>
            </a:r>
          </a:p>
          <a:p>
            <a:pPr marL="0" indent="0">
              <a:buNone/>
            </a:pPr>
            <a:r>
              <a:rPr lang="en-US" sz="2200" b="1" dirty="0"/>
              <a:t>5) Incident resolution</a:t>
            </a:r>
          </a:p>
          <a:p>
            <a:r>
              <a:rPr lang="en-US" sz="1600" dirty="0"/>
              <a:t>Once </a:t>
            </a:r>
            <a:r>
              <a:rPr lang="en-US" sz="1600" b="1" dirty="0"/>
              <a:t>resolved</a:t>
            </a:r>
            <a:r>
              <a:rPr lang="en-US" sz="1600" dirty="0"/>
              <a:t>, the solution can be </a:t>
            </a:r>
            <a:r>
              <a:rPr lang="en-US" sz="1600" b="1" dirty="0"/>
              <a:t>implemented</a:t>
            </a:r>
            <a:r>
              <a:rPr lang="en-US" sz="1600" dirty="0"/>
              <a:t> and </a:t>
            </a:r>
            <a:r>
              <a:rPr lang="en-US" sz="1600" b="1" dirty="0"/>
              <a:t>tested</a:t>
            </a:r>
            <a:r>
              <a:rPr lang="en-US" sz="1600" dirty="0"/>
              <a:t> to confirm service recovery.</a:t>
            </a:r>
          </a:p>
          <a:p>
            <a:pPr marL="0" indent="0">
              <a:buNone/>
            </a:pPr>
            <a:r>
              <a:rPr lang="en-US" sz="2200" b="1" dirty="0"/>
              <a:t>6) Incident closure</a:t>
            </a:r>
          </a:p>
          <a:p>
            <a:r>
              <a:rPr lang="en-US" sz="1600" dirty="0"/>
              <a:t>Following </a:t>
            </a:r>
            <a:r>
              <a:rPr lang="en-US" sz="1600" b="1" dirty="0"/>
              <a:t>confirmation that the Incident has been resolved, and the end-user is satisfied and in agreement, the Incident can be closed</a:t>
            </a:r>
            <a:r>
              <a:rPr lang="en-US" sz="1600" dirty="0"/>
              <a:t>. 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service desk </a:t>
            </a:r>
            <a:r>
              <a:rPr lang="en-US" sz="1600" dirty="0"/>
              <a:t>technician should ensure that the initial classification details are accurate for future reference and reporting.</a:t>
            </a:r>
          </a:p>
          <a:p>
            <a:pPr marL="0" indent="0">
              <a:buNone/>
            </a:pPr>
            <a:r>
              <a:rPr lang="en-US" sz="2200" b="1" dirty="0"/>
              <a:t>7) User satisfaction survey</a:t>
            </a:r>
          </a:p>
          <a:p>
            <a:r>
              <a:rPr lang="en-US" sz="1600" dirty="0"/>
              <a:t>A user satisfaction survey may be utilized to determine overall satisfaction with their service delivery. </a:t>
            </a:r>
          </a:p>
          <a:p>
            <a:r>
              <a:rPr lang="en-US" sz="1600" b="1" dirty="0"/>
              <a:t>This is one of the most effective ways to build and maintain a positive relationship with your customers and users</a:t>
            </a:r>
            <a:r>
              <a:rPr lang="en-US" sz="1600" dirty="0"/>
              <a:t>, especially if you pay close attention and implement improvements based on their feedback. </a:t>
            </a:r>
          </a:p>
          <a:p>
            <a:r>
              <a:rPr lang="en-US" sz="1600" dirty="0"/>
              <a:t>There are several methods for gathering feedback, including after-call surveys, personal telephone surveys and, most commonly, the online survey.</a:t>
            </a:r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545" y="840509"/>
            <a:ext cx="4747490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2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783774"/>
            <a:ext cx="8596668" cy="434109"/>
          </a:xfrm>
        </p:spPr>
        <p:txBody>
          <a:bodyPr>
            <a:noAutofit/>
          </a:bodyPr>
          <a:lstStyle/>
          <a:p>
            <a:r>
              <a:rPr lang="da-DK" sz="2400" b="1" dirty="0"/>
              <a:t>Configuration Item (CI)</a:t>
            </a:r>
            <a:endParaRPr lang="en-US" sz="2400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-1" y="1586618"/>
            <a:ext cx="12127345" cy="5985883"/>
          </a:xfrm>
        </p:spPr>
        <p:txBody>
          <a:bodyPr/>
          <a:lstStyle/>
          <a:p>
            <a:r>
              <a:rPr lang="en-US" dirty="0"/>
              <a:t>Many organizations struggle with </a:t>
            </a:r>
            <a:r>
              <a:rPr lang="en-US" b="1" dirty="0"/>
              <a:t>defining</a:t>
            </a:r>
            <a:r>
              <a:rPr lang="en-US" dirty="0"/>
              <a:t> what should be a </a:t>
            </a:r>
            <a:r>
              <a:rPr lang="en-US" b="1" dirty="0"/>
              <a:t>configuration item </a:t>
            </a:r>
            <a:r>
              <a:rPr lang="en-US" dirty="0"/>
              <a:t>within their </a:t>
            </a:r>
            <a:r>
              <a:rPr lang="en-US" b="1" dirty="0"/>
              <a:t>Configuration Management Database (CMDB) or Configuration Management System (CMS).</a:t>
            </a:r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configuration item (CI) is defined by ITIL </a:t>
            </a:r>
            <a:r>
              <a:rPr lang="en-US" dirty="0"/>
              <a:t>as “</a:t>
            </a:r>
            <a:r>
              <a:rPr lang="en-US" b="1" dirty="0"/>
              <a:t>any component or other service asset that needs to be managed in order to deliver an IT service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Information about each </a:t>
            </a:r>
            <a:r>
              <a:rPr lang="en-US" b="1" dirty="0"/>
              <a:t>configuration item </a:t>
            </a:r>
            <a:r>
              <a:rPr lang="en-US" dirty="0"/>
              <a:t>is recorded in a </a:t>
            </a:r>
            <a:r>
              <a:rPr lang="en-US" b="1" dirty="0"/>
              <a:t>configuration record </a:t>
            </a:r>
            <a:r>
              <a:rPr lang="en-US" dirty="0"/>
              <a:t>within the </a:t>
            </a:r>
            <a:r>
              <a:rPr lang="en-US" b="1" dirty="0"/>
              <a:t>configuration management system - CMS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Configuration Items (CI) </a:t>
            </a:r>
            <a:r>
              <a:rPr lang="en-US" dirty="0"/>
              <a:t>are under control of </a:t>
            </a:r>
            <a:r>
              <a:rPr lang="en-US" b="1" dirty="0"/>
              <a:t>change management</a:t>
            </a:r>
            <a:r>
              <a:rPr lang="en-US" dirty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0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544945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Configuration Management System (CMS</a:t>
            </a:r>
            <a:r>
              <a:rPr lang="en-US" sz="3000" b="1" dirty="0">
                <a:solidFill>
                  <a:schemeClr val="tx1"/>
                </a:solidFill>
              </a:rPr>
              <a:t>)</a:t>
            </a:r>
            <a:endParaRPr lang="da-DK" sz="3000" b="1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75243" y="1043412"/>
            <a:ext cx="10058400" cy="3920474"/>
          </a:xfrm>
          <a:custGeom>
            <a:avLst/>
            <a:gdLst>
              <a:gd name="connsiteX0" fmla="*/ 0 w 6699051"/>
              <a:gd name="connsiteY0" fmla="*/ 0 h 4019430"/>
              <a:gd name="connsiteX1" fmla="*/ 6699051 w 6699051"/>
              <a:gd name="connsiteY1" fmla="*/ 0 h 4019430"/>
              <a:gd name="connsiteX2" fmla="*/ 6699051 w 6699051"/>
              <a:gd name="connsiteY2" fmla="*/ 4019430 h 4019430"/>
              <a:gd name="connsiteX3" fmla="*/ 0 w 6699051"/>
              <a:gd name="connsiteY3" fmla="*/ 4019430 h 4019430"/>
              <a:gd name="connsiteX4" fmla="*/ 0 w 6699051"/>
              <a:gd name="connsiteY4" fmla="*/ 0 h 401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051" h="4019430">
                <a:moveTo>
                  <a:pt x="0" y="0"/>
                </a:moveTo>
                <a:lnTo>
                  <a:pt x="6699051" y="0"/>
                </a:lnTo>
                <a:lnTo>
                  <a:pt x="6699051" y="4019430"/>
                </a:lnTo>
                <a:lnTo>
                  <a:pt x="0" y="40194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t" anchorCtr="0">
            <a:noAutofit/>
          </a:bodyPr>
          <a:lstStyle/>
          <a:p>
            <a:pPr marL="0" lvl="0" indent="0" defTabSz="1555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b="1" dirty="0">
                <a:solidFill>
                  <a:schemeClr val="tx1"/>
                </a:solidFill>
              </a:rPr>
              <a:t>Definition (</a:t>
            </a:r>
            <a:r>
              <a:rPr lang="en-US" sz="3000" dirty="0">
                <a:solidFill>
                  <a:schemeClr val="tx1"/>
                </a:solidFill>
              </a:rPr>
              <a:t>CMS</a:t>
            </a:r>
            <a:r>
              <a:rPr lang="en-US" sz="3000" b="1" dirty="0">
                <a:solidFill>
                  <a:schemeClr val="tx1"/>
                </a:solidFill>
              </a:rPr>
              <a:t>)</a:t>
            </a:r>
          </a:p>
          <a:p>
            <a:pPr lvl="0" defTabSz="1555750"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A set of tools and databases used to keep track of a Service Provider's Configuration data.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  <a:p>
            <a:pPr lvl="0" defTabSz="1555750"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CMS contains information about Incidents, Problems, Known Errors, Changes and Releases.  </a:t>
            </a:r>
          </a:p>
          <a:p>
            <a:pPr lvl="0" defTabSz="1555750"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CMS can contain data about employees, suppliers, locations, business units, customers and users.  </a:t>
            </a:r>
          </a:p>
          <a:p>
            <a:pPr lvl="0" defTabSz="1555750"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CMS include tools for collecting, storing, managing, updating and presenting data relating to all CIs and their interrelationships.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9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EA9C3-82AE-47B8-B32E-13397518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431549"/>
          </a:xfrm>
        </p:spPr>
        <p:txBody>
          <a:bodyPr>
            <a:normAutofit fontScale="90000"/>
          </a:bodyPr>
          <a:lstStyle/>
          <a:p>
            <a:r>
              <a:rPr lang="da-DK" dirty="0"/>
              <a:t>KPI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0F21A-9EB4-48A0-88DC-F016CB51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87" y="86594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	</a:t>
            </a:r>
          </a:p>
          <a:p>
            <a:r>
              <a:rPr lang="da-DK" dirty="0"/>
              <a:t>	% af det samlede antal sager som registreres via end user interface</a:t>
            </a:r>
          </a:p>
          <a:p>
            <a:r>
              <a:rPr lang="da-DK" dirty="0"/>
              <a:t>	% af antal af sager som løses inden for aftalt tid fordelt på prioriteter</a:t>
            </a:r>
          </a:p>
          <a:p>
            <a:r>
              <a:rPr lang="da-DK" dirty="0"/>
              <a:t>	% af det samlede antal sager hvor brugeren accepterer løsningen første gang</a:t>
            </a:r>
          </a:p>
          <a:p>
            <a:r>
              <a:rPr lang="da-DK" dirty="0"/>
              <a:t>	% af de registrerede sager som løses ved første kontakt</a:t>
            </a:r>
          </a:p>
          <a:p>
            <a:r>
              <a:rPr lang="da-DK" dirty="0"/>
              <a:t>	% af antal lukkede sager sammenlignet med antal registrerede sager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3370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26475</TotalTime>
  <Words>824</Words>
  <Application>Microsoft Office PowerPoint</Application>
  <PresentationFormat>Widescreen</PresentationFormat>
  <Paragraphs>81</Paragraphs>
  <Slides>9</Slides>
  <Notes>0</Notes>
  <HiddenSlides>2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ITSM</vt:lpstr>
      <vt:lpstr>Incident Management Definition</vt:lpstr>
      <vt:lpstr>Configuration Item (CI)</vt:lpstr>
      <vt:lpstr>Incident Management </vt:lpstr>
      <vt:lpstr>Incident Management Process (Lifecycle) </vt:lpstr>
      <vt:lpstr>Incident Management Process (Lifecycle) </vt:lpstr>
      <vt:lpstr>Configuration Item (CI)</vt:lpstr>
      <vt:lpstr>Configuration Management System (CMS)</vt:lpstr>
      <vt:lpstr>KPI</vt:lpstr>
    </vt:vector>
  </TitlesOfParts>
  <Company>EFIF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Carsten Frydensberg Mohr Nielsen (CFMN - Lærer - RI - ZBC)</dc:creator>
  <cp:lastModifiedBy>Steve Jørgensen (STEV.ZBC - Faglærer - RIAH - ZBC)</cp:lastModifiedBy>
  <cp:revision>202</cp:revision>
  <dcterms:created xsi:type="dcterms:W3CDTF">2018-01-22T08:22:21Z</dcterms:created>
  <dcterms:modified xsi:type="dcterms:W3CDTF">2023-08-11T14:25:37Z</dcterms:modified>
</cp:coreProperties>
</file>