
<file path=[Content_Types].xml><?xml version="1.0" encoding="utf-8"?>
<Types xmlns="http://schemas.openxmlformats.org/package/2006/content-types">
  <Default Extension="jpeg" ContentType="image/jpeg"/>
  <Default Extension="jpg&amp;ehk=e9hJh" ContentType="image/jpeg"/>
  <Default Extension="png" ContentType="image/png"/>
  <Default Extension="png&amp;ehk=GV0c6lgmkf2XOPLq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725" r:id="rId5"/>
  </p:sldMasterIdLst>
  <p:notesMasterIdLst>
    <p:notesMasterId r:id="rId16"/>
  </p:notesMasterIdLst>
  <p:sldIdLst>
    <p:sldId id="256" r:id="rId6"/>
    <p:sldId id="270" r:id="rId7"/>
    <p:sldId id="271" r:id="rId8"/>
    <p:sldId id="268" r:id="rId9"/>
    <p:sldId id="260" r:id="rId10"/>
    <p:sldId id="261" r:id="rId11"/>
    <p:sldId id="262" r:id="rId12"/>
    <p:sldId id="263" r:id="rId13"/>
    <p:sldId id="26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1492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04689-88B0-4669-B0C5-7AD674A325C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3277D824-62AD-4ED6-907D-F3603DE75C3A}">
      <dgm:prSet phldrT="[Tekst]"/>
      <dgm:spPr/>
      <dgm:t>
        <a:bodyPr/>
        <a:lstStyle/>
        <a:p>
          <a:r>
            <a:rPr lang="da-DK" dirty="0"/>
            <a:t>Sikrer der ikke opstår ildebrand</a:t>
          </a:r>
        </a:p>
      </dgm:t>
    </dgm:pt>
    <dgm:pt modelId="{97CE20BE-D19F-493B-A074-3BCE90E5697B}" type="parTrans" cxnId="{58FEC330-79FE-4E87-8A3D-5CEB1A4C3B74}">
      <dgm:prSet/>
      <dgm:spPr/>
      <dgm:t>
        <a:bodyPr/>
        <a:lstStyle/>
        <a:p>
          <a:endParaRPr lang="da-DK"/>
        </a:p>
      </dgm:t>
    </dgm:pt>
    <dgm:pt modelId="{EB93AC22-560C-4D64-AD6A-543AE1D7CFF9}" type="sibTrans" cxnId="{58FEC330-79FE-4E87-8A3D-5CEB1A4C3B74}">
      <dgm:prSet/>
      <dgm:spPr/>
      <dgm:t>
        <a:bodyPr/>
        <a:lstStyle/>
        <a:p>
          <a:endParaRPr lang="da-DK"/>
        </a:p>
      </dgm:t>
    </dgm:pt>
    <dgm:pt modelId="{02D4A630-062B-4DE1-B4F9-EE91A3BC293A}">
      <dgm:prSet phldrT="[Tekst]"/>
      <dgm:spPr/>
      <dgm:t>
        <a:bodyPr/>
        <a:lstStyle/>
        <a:p>
          <a:r>
            <a:rPr lang="da-DK" dirty="0"/>
            <a:t>Retter fejl så incidents ikke opstår</a:t>
          </a:r>
          <a:br>
            <a:rPr lang="da-DK" dirty="0"/>
          </a:br>
          <a:br>
            <a:rPr lang="da-DK" dirty="0"/>
          </a:br>
          <a:r>
            <a:rPr lang="da-DK" dirty="0"/>
            <a:t>Eller retter flere incidents</a:t>
          </a:r>
        </a:p>
      </dgm:t>
    </dgm:pt>
    <dgm:pt modelId="{02E26C4E-3AE3-4C9C-961B-0F41E5F45CC0}" type="parTrans" cxnId="{746F86E4-7591-426B-98D2-85094B64B6E0}">
      <dgm:prSet/>
      <dgm:spPr/>
      <dgm:t>
        <a:bodyPr/>
        <a:lstStyle/>
        <a:p>
          <a:endParaRPr lang="da-DK"/>
        </a:p>
      </dgm:t>
    </dgm:pt>
    <dgm:pt modelId="{FB88B8F8-9E81-4535-988F-0CC2922ED600}" type="sibTrans" cxnId="{746F86E4-7591-426B-98D2-85094B64B6E0}">
      <dgm:prSet/>
      <dgm:spPr/>
      <dgm:t>
        <a:bodyPr/>
        <a:lstStyle/>
        <a:p>
          <a:endParaRPr lang="da-DK"/>
        </a:p>
      </dgm:t>
    </dgm:pt>
    <dgm:pt modelId="{5D3826E9-3568-465B-B237-4E6ACDEBBD01}" type="pres">
      <dgm:prSet presAssocID="{27B04689-88B0-4669-B0C5-7AD674A325C2}" presName="diagram" presStyleCnt="0">
        <dgm:presLayoutVars>
          <dgm:dir/>
          <dgm:resizeHandles val="exact"/>
        </dgm:presLayoutVars>
      </dgm:prSet>
      <dgm:spPr/>
    </dgm:pt>
    <dgm:pt modelId="{C38A3ADF-D30F-488D-86E1-5DF002C54C38}" type="pres">
      <dgm:prSet presAssocID="{3277D824-62AD-4ED6-907D-F3603DE75C3A}" presName="node" presStyleLbl="node1" presStyleIdx="0" presStyleCnt="2">
        <dgm:presLayoutVars>
          <dgm:bulletEnabled val="1"/>
        </dgm:presLayoutVars>
      </dgm:prSet>
      <dgm:spPr/>
    </dgm:pt>
    <dgm:pt modelId="{15730E18-7168-41CB-9367-E055FDAA9955}" type="pres">
      <dgm:prSet presAssocID="{EB93AC22-560C-4D64-AD6A-543AE1D7CFF9}" presName="sibTrans" presStyleCnt="0"/>
      <dgm:spPr/>
    </dgm:pt>
    <dgm:pt modelId="{D635D874-96AE-4091-ACCA-36A30E5345A9}" type="pres">
      <dgm:prSet presAssocID="{02D4A630-062B-4DE1-B4F9-EE91A3BC293A}" presName="node" presStyleLbl="node1" presStyleIdx="1" presStyleCnt="2">
        <dgm:presLayoutVars>
          <dgm:bulletEnabled val="1"/>
        </dgm:presLayoutVars>
      </dgm:prSet>
      <dgm:spPr/>
    </dgm:pt>
  </dgm:ptLst>
  <dgm:cxnLst>
    <dgm:cxn modelId="{58FEC330-79FE-4E87-8A3D-5CEB1A4C3B74}" srcId="{27B04689-88B0-4669-B0C5-7AD674A325C2}" destId="{3277D824-62AD-4ED6-907D-F3603DE75C3A}" srcOrd="0" destOrd="0" parTransId="{97CE20BE-D19F-493B-A074-3BCE90E5697B}" sibTransId="{EB93AC22-560C-4D64-AD6A-543AE1D7CFF9}"/>
    <dgm:cxn modelId="{6CE55176-8410-43AD-BBAF-0B55A830B688}" type="presOf" srcId="{02D4A630-062B-4DE1-B4F9-EE91A3BC293A}" destId="{D635D874-96AE-4091-ACCA-36A30E5345A9}" srcOrd="0" destOrd="0" presId="urn:microsoft.com/office/officeart/2005/8/layout/default"/>
    <dgm:cxn modelId="{6142A857-7F54-4255-8DFC-551AE487F38E}" type="presOf" srcId="{3277D824-62AD-4ED6-907D-F3603DE75C3A}" destId="{C38A3ADF-D30F-488D-86E1-5DF002C54C38}" srcOrd="0" destOrd="0" presId="urn:microsoft.com/office/officeart/2005/8/layout/default"/>
    <dgm:cxn modelId="{B4667BE4-82DB-4B92-BDFB-01FA650E40B5}" type="presOf" srcId="{27B04689-88B0-4669-B0C5-7AD674A325C2}" destId="{5D3826E9-3568-465B-B237-4E6ACDEBBD01}" srcOrd="0" destOrd="0" presId="urn:microsoft.com/office/officeart/2005/8/layout/default"/>
    <dgm:cxn modelId="{746F86E4-7591-426B-98D2-85094B64B6E0}" srcId="{27B04689-88B0-4669-B0C5-7AD674A325C2}" destId="{02D4A630-062B-4DE1-B4F9-EE91A3BC293A}" srcOrd="1" destOrd="0" parTransId="{02E26C4E-3AE3-4C9C-961B-0F41E5F45CC0}" sibTransId="{FB88B8F8-9E81-4535-988F-0CC2922ED600}"/>
    <dgm:cxn modelId="{52526F3F-FC45-475B-B79C-251B3487508C}" type="presParOf" srcId="{5D3826E9-3568-465B-B237-4E6ACDEBBD01}" destId="{C38A3ADF-D30F-488D-86E1-5DF002C54C38}" srcOrd="0" destOrd="0" presId="urn:microsoft.com/office/officeart/2005/8/layout/default"/>
    <dgm:cxn modelId="{D8759462-82A2-4702-AC3D-A4DFC38B4F48}" type="presParOf" srcId="{5D3826E9-3568-465B-B237-4E6ACDEBBD01}" destId="{15730E18-7168-41CB-9367-E055FDAA9955}" srcOrd="1" destOrd="0" presId="urn:microsoft.com/office/officeart/2005/8/layout/default"/>
    <dgm:cxn modelId="{C6EE98E2-7711-43BB-9537-3C7FCB02473A}" type="presParOf" srcId="{5D3826E9-3568-465B-B237-4E6ACDEBBD01}" destId="{D635D874-96AE-4091-ACCA-36A30E5345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3ADF-D30F-488D-86E1-5DF002C54C38}">
      <dsp:nvSpPr>
        <dsp:cNvPr id="0" name=""/>
        <dsp:cNvSpPr/>
      </dsp:nvSpPr>
      <dsp:spPr>
        <a:xfrm>
          <a:off x="1176846" y="3122"/>
          <a:ext cx="2829494" cy="1697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Sikrer der ikke opstår ildebrand</a:t>
          </a:r>
        </a:p>
      </dsp:txBody>
      <dsp:txXfrm>
        <a:off x="1176846" y="3122"/>
        <a:ext cx="2829494" cy="1697696"/>
      </dsp:txXfrm>
    </dsp:sp>
    <dsp:sp modelId="{D635D874-96AE-4091-ACCA-36A30E5345A9}">
      <dsp:nvSpPr>
        <dsp:cNvPr id="0" name=""/>
        <dsp:cNvSpPr/>
      </dsp:nvSpPr>
      <dsp:spPr>
        <a:xfrm>
          <a:off x="1176846" y="1983768"/>
          <a:ext cx="2829494" cy="1697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Retter fejl så incidents ikke opstår</a:t>
          </a:r>
          <a:br>
            <a:rPr lang="da-DK" sz="2200" kern="1200" dirty="0"/>
          </a:br>
          <a:br>
            <a:rPr lang="da-DK" sz="2200" kern="1200" dirty="0"/>
          </a:br>
          <a:r>
            <a:rPr lang="da-DK" sz="2200" kern="1200" dirty="0"/>
            <a:t>Eller retter flere incidents</a:t>
          </a:r>
        </a:p>
      </dsp:txBody>
      <dsp:txXfrm>
        <a:off x="1176846" y="1983768"/>
        <a:ext cx="2829494" cy="1697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26229-C170-4FC5-BC20-5214DFE81F88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02B93-3965-4B47-B4C7-803A1C0E3EC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630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Problem</a:t>
            </a: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 bagvedliggende årsag til et eller flere Incidents. Årsagen er som regel ikke kendt på det tidspunkt hvor en Problem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bliver oprettet. Problem management processen er ansvarlig for yderligere undersøgelse.</a:t>
            </a:r>
            <a:endParaRPr lang="da-DK" dirty="0"/>
          </a:p>
          <a:p>
            <a:endParaRPr lang="da-DK" dirty="0"/>
          </a:p>
          <a:p>
            <a:r>
              <a:rPr lang="da-DK" b="1" dirty="0" err="1"/>
              <a:t>Workaround</a:t>
            </a:r>
            <a:endParaRPr lang="da-DK" b="1" dirty="0"/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 at reducere eller eliminere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et Incident eller Problem, hvortil der ikke endnu findes en fuldstændig Resolution. F.eks. genstart af et fejlramt Configuration Item.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Workarounds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Problems dokumenteres i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Records. </a:t>
            </a:r>
          </a:p>
          <a:p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Workarounds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Incidents, som ikke er associeret med Problem Records, dokumenteres i Incident Records.</a:t>
            </a:r>
            <a:br>
              <a:rPr lang="da-DK" dirty="0"/>
            </a:br>
            <a:br>
              <a:rPr lang="da-DK" dirty="0"/>
            </a:br>
            <a:r>
              <a:rPr lang="da-DK" b="1" dirty="0" err="1"/>
              <a:t>Known</a:t>
            </a:r>
            <a:r>
              <a:rPr lang="da-DK" b="1" dirty="0"/>
              <a:t> </a:t>
            </a:r>
            <a:r>
              <a:rPr lang="da-DK" b="1" dirty="0" err="1"/>
              <a:t>Error</a:t>
            </a:r>
            <a:endParaRPr lang="da-DK" b="1" dirty="0"/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Problem, der har en dokumenteret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Cause og en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Workaround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skabes og styres igennem deres livscyklus af Problem Management.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 også identificeres af udviklere og leverandører.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02B93-3965-4B47-B4C7-803A1C0E3EC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513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02B93-3965-4B47-B4C7-803A1C0E3ECE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674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02B93-3965-4B47-B4C7-803A1C0E3ECE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787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0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686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99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384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9638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89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440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4163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1073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0865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7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5878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5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841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49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5631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132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012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55187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598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7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020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941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5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33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267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760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9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C9DF-B7D3-4AED-AA9F-86A1EAE45CF7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C9B7E9-1E39-4F7A-9895-FACFA0C673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1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&amp;ehk=e9hJh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&amp;ehk=GV0c6lgmkf2XOPLq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/>
                </a:solidFill>
              </a:rPr>
              <a:t>ITSM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Management</a:t>
            </a:r>
          </a:p>
        </p:txBody>
      </p:sp>
    </p:spTree>
    <p:extLst>
      <p:ext uri="{BB962C8B-B14F-4D97-AF65-F5344CB8AC3E}">
        <p14:creationId xmlns:p14="http://schemas.microsoft.com/office/powerpoint/2010/main" val="33673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983EB-3A0D-42DA-9887-BDDE1C2E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361"/>
            <a:ext cx="10515600" cy="404420"/>
          </a:xfrm>
        </p:spPr>
        <p:txBody>
          <a:bodyPr>
            <a:normAutofit fontScale="90000"/>
          </a:bodyPr>
          <a:lstStyle/>
          <a:p>
            <a:r>
              <a:rPr lang="da-DK" dirty="0"/>
              <a:t>KPI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CBC95F-5A69-4DB0-976A-C6211D3D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51" y="1001760"/>
            <a:ext cx="10515600" cy="4351338"/>
          </a:xfrm>
        </p:spPr>
        <p:txBody>
          <a:bodyPr>
            <a:normAutofit/>
          </a:bodyPr>
          <a:lstStyle/>
          <a:p>
            <a:r>
              <a:rPr lang="da-DK" sz="1600" dirty="0"/>
              <a:t>Antal løste Problems </a:t>
            </a:r>
            <a:r>
              <a:rPr lang="da-DK" sz="1600" b="1" dirty="0">
                <a:solidFill>
                  <a:srgbClr val="FF0000"/>
                </a:solidFill>
              </a:rPr>
              <a:t>(%)</a:t>
            </a:r>
          </a:p>
          <a:p>
            <a:r>
              <a:rPr lang="da-DK" sz="1600" dirty="0"/>
              <a:t>Antal Incidents løst med </a:t>
            </a:r>
            <a:r>
              <a:rPr lang="da-DK" sz="1600" dirty="0" err="1"/>
              <a:t>Known</a:t>
            </a:r>
            <a:r>
              <a:rPr lang="da-DK" sz="1600" dirty="0"/>
              <a:t> </a:t>
            </a:r>
            <a:r>
              <a:rPr lang="da-DK" sz="1600" dirty="0" err="1"/>
              <a:t>Error</a:t>
            </a:r>
            <a:r>
              <a:rPr lang="da-DK" sz="1600" dirty="0"/>
              <a:t> vs. uden </a:t>
            </a:r>
            <a:r>
              <a:rPr lang="da-DK" sz="1600" dirty="0" err="1"/>
              <a:t>Known</a:t>
            </a:r>
            <a:r>
              <a:rPr lang="da-DK" sz="1600" dirty="0"/>
              <a:t> </a:t>
            </a:r>
            <a:r>
              <a:rPr lang="da-DK" sz="1600" dirty="0" err="1"/>
              <a:t>Error</a:t>
            </a:r>
            <a:r>
              <a:rPr lang="da-DK" sz="1600" dirty="0"/>
              <a:t> (i pct.). </a:t>
            </a:r>
            <a:r>
              <a:rPr lang="da-DK" sz="1600" b="1" dirty="0">
                <a:solidFill>
                  <a:srgbClr val="FF0000"/>
                </a:solidFill>
              </a:rPr>
              <a:t>(%)</a:t>
            </a:r>
            <a:endParaRPr lang="da-DK" sz="1600" dirty="0"/>
          </a:p>
          <a:p>
            <a:r>
              <a:rPr lang="da-DK" sz="1600" dirty="0"/>
              <a:t>Antal udførte Changes (Incident =&gt; Problem =&gt; Change). </a:t>
            </a:r>
            <a:r>
              <a:rPr lang="da-DK" sz="1600" b="1" dirty="0">
                <a:solidFill>
                  <a:srgbClr val="FF0000"/>
                </a:solidFill>
              </a:rPr>
              <a:t>(%)</a:t>
            </a:r>
            <a:endParaRPr lang="da-DK" sz="1600" dirty="0"/>
          </a:p>
          <a:p>
            <a:r>
              <a:rPr lang="da-DK" sz="1600" dirty="0"/>
              <a:t>Gennemsnitlig løsningstid for Problems (Incident =&gt; Problem =&gt; Change). </a:t>
            </a:r>
            <a:r>
              <a:rPr lang="da-DK" sz="1600" b="1">
                <a:solidFill>
                  <a:srgbClr val="FF0000"/>
                </a:solidFill>
              </a:rPr>
              <a:t>(%)</a:t>
            </a:r>
            <a:r>
              <a:rPr lang="da-DK" sz="1600" dirty="0"/>
              <a:t>	</a:t>
            </a:r>
          </a:p>
          <a:p>
            <a:pPr marL="0" indent="0"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90350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D8EA871-D292-CFCA-DD68-045EF21FBA87}"/>
              </a:ext>
            </a:extLst>
          </p:cNvPr>
          <p:cNvSpPr/>
          <p:nvPr/>
        </p:nvSpPr>
        <p:spPr>
          <a:xfrm>
            <a:off x="0" y="0"/>
            <a:ext cx="4104079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a-DK" sz="3600" dirty="0">
                <a:solidFill>
                  <a:srgbClr val="FFFFFF"/>
                </a:solidFill>
              </a:rPr>
              <a:t>Problem Management</a:t>
            </a:r>
            <a:br>
              <a:rPr lang="da-DK" sz="3600" dirty="0">
                <a:solidFill>
                  <a:srgbClr val="FFFFFF"/>
                </a:solidFill>
              </a:rPr>
            </a:br>
            <a:r>
              <a:rPr lang="da-DK" sz="3600" dirty="0">
                <a:solidFill>
                  <a:srgbClr val="FFFFFF"/>
                </a:solidFill>
              </a:rPr>
              <a:t>Eksempel</a:t>
            </a:r>
          </a:p>
        </p:txBody>
      </p:sp>
      <p:pic>
        <p:nvPicPr>
          <p:cNvPr id="7" name="Pladsholder til indhold 6" descr="Et billede, der indeholder ting&#10;&#10;Beskrivelse, der er oprettet med høj sikkerhed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" y="2779712"/>
            <a:ext cx="3084513" cy="3084513"/>
          </a:xfrm>
        </p:spPr>
      </p:pic>
      <p:pic>
        <p:nvPicPr>
          <p:cNvPr id="4" name="Billede 3" descr="itil-whitepaper.pdf - Foxit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52662" r="29042" b="30231"/>
          <a:stretch/>
        </p:blipFill>
        <p:spPr>
          <a:xfrm>
            <a:off x="4376417" y="1092676"/>
            <a:ext cx="7535434" cy="2087593"/>
          </a:xfrm>
          <a:prstGeom prst="rect">
            <a:avLst/>
          </a:prstGeom>
        </p:spPr>
      </p:pic>
      <p:pic>
        <p:nvPicPr>
          <p:cNvPr id="6" name="Billede 5" descr="itil-whitepaper.pdf - Foxit Read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8" t="54256" r="29149" b="29056"/>
          <a:stretch/>
        </p:blipFill>
        <p:spPr>
          <a:xfrm>
            <a:off x="4339238" y="3763995"/>
            <a:ext cx="7497370" cy="20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27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cxnSp>
        <p:nvCxnSpPr>
          <p:cNvPr id="29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ladsholder til indhold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2" r="23979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9F686AF-5D9C-FAF2-1370-52B3C9ECD6C1}"/>
              </a:ext>
            </a:extLst>
          </p:cNvPr>
          <p:cNvSpPr/>
          <p:nvPr/>
        </p:nvSpPr>
        <p:spPr>
          <a:xfrm>
            <a:off x="0" y="0"/>
            <a:ext cx="7611901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676A9F5-B9FE-DDC4-2474-800A2C21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16835"/>
            <a:ext cx="6248400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</a:rPr>
              <a:t>Problem Management</a:t>
            </a:r>
            <a:br>
              <a:rPr lang="da-DK" sz="4000" dirty="0">
                <a:solidFill>
                  <a:srgbClr val="FFFFFF"/>
                </a:solidFill>
              </a:rPr>
            </a:br>
            <a:r>
              <a:rPr lang="da-DK" sz="4000" dirty="0">
                <a:solidFill>
                  <a:srgbClr val="FFFFFF"/>
                </a:solidFill>
              </a:rPr>
              <a:t>Formål</a:t>
            </a:r>
          </a:p>
        </p:txBody>
      </p:sp>
      <p:sp>
        <p:nvSpPr>
          <p:cNvPr id="15" name="Pladsholder til indhold 9">
            <a:extLst>
              <a:ext uri="{FF2B5EF4-FFF2-40B4-BE49-F238E27FC236}">
                <a16:creationId xmlns:a16="http://schemas.microsoft.com/office/drawing/2014/main" id="{C99613D5-A23D-9743-2B9D-9D547487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400" y="2236304"/>
            <a:ext cx="6583680" cy="365266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</a:t>
            </a:r>
            <a:r>
              <a:rPr lang="da-DK" sz="1800" dirty="0">
                <a:solidFill>
                  <a:srgbClr val="FFFFFF"/>
                </a:solidFill>
              </a:rPr>
              <a:t>At forebygge problemer og deraf følgende incidents opstår.</a:t>
            </a:r>
          </a:p>
          <a:p>
            <a:r>
              <a:rPr lang="da-DK" sz="1800" dirty="0">
                <a:solidFill>
                  <a:srgbClr val="FFFFFF"/>
                </a:solidFill>
              </a:rPr>
              <a:t>- At forhindre gentagende incidents</a:t>
            </a:r>
          </a:p>
          <a:p>
            <a:r>
              <a:rPr lang="da-DK" sz="1800" dirty="0">
                <a:solidFill>
                  <a:srgbClr val="FFFFFF"/>
                </a:solidFill>
              </a:rPr>
              <a:t>- At minimere konsekvenserne af incidents som ikke kan forebygges.</a:t>
            </a:r>
          </a:p>
        </p:txBody>
      </p:sp>
    </p:spTree>
    <p:extLst>
      <p:ext uri="{BB962C8B-B14F-4D97-AF65-F5344CB8AC3E}">
        <p14:creationId xmlns:p14="http://schemas.microsoft.com/office/powerpoint/2010/main" val="360343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11685" y="214604"/>
            <a:ext cx="5127171" cy="18710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65000"/>
              </a:lnSpc>
            </a:pPr>
            <a:r>
              <a:rPr lang="en-US" sz="3200" dirty="0">
                <a:solidFill>
                  <a:schemeClr val="tx1"/>
                </a:solidFill>
              </a:rPr>
              <a:t>Problem Management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err="1">
                <a:solidFill>
                  <a:schemeClr val="tx1"/>
                </a:solidFill>
              </a:rPr>
              <a:t>Grundlæggende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begreber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ØVELSE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Find / </a:t>
            </a:r>
            <a:r>
              <a:rPr lang="en-US" dirty="0" err="1"/>
              <a:t>definér</a:t>
            </a:r>
            <a:endParaRPr lang="en-US" dirty="0"/>
          </a:p>
          <a:p>
            <a:r>
              <a:rPr lang="en-US" b="1" dirty="0"/>
              <a:t>1. Problem</a:t>
            </a:r>
          </a:p>
          <a:p>
            <a:r>
              <a:rPr lang="en-US" b="1" dirty="0"/>
              <a:t>2. Workaround</a:t>
            </a:r>
          </a:p>
          <a:p>
            <a:r>
              <a:rPr lang="en-US" b="1" dirty="0"/>
              <a:t>3. Known Error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088329"/>
            <a:ext cx="5451627" cy="43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9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 Management</a:t>
            </a:r>
            <a:br>
              <a:rPr lang="da-DK" dirty="0"/>
            </a:br>
            <a:r>
              <a:rPr lang="da-DK" dirty="0"/>
              <a:t>Eksempel på problem</a:t>
            </a:r>
          </a:p>
        </p:txBody>
      </p:sp>
      <p:sp>
        <p:nvSpPr>
          <p:cNvPr id="4" name="Kombinationstegning 3"/>
          <p:cNvSpPr/>
          <p:nvPr/>
        </p:nvSpPr>
        <p:spPr>
          <a:xfrm>
            <a:off x="538480" y="3556000"/>
            <a:ext cx="1924887" cy="599440"/>
          </a:xfrm>
          <a:custGeom>
            <a:avLst/>
            <a:gdLst>
              <a:gd name="connsiteX0" fmla="*/ 0 w 1273642"/>
              <a:gd name="connsiteY0" fmla="*/ 0 h 419722"/>
              <a:gd name="connsiteX1" fmla="*/ 1273642 w 1273642"/>
              <a:gd name="connsiteY1" fmla="*/ 0 h 419722"/>
              <a:gd name="connsiteX2" fmla="*/ 1273642 w 1273642"/>
              <a:gd name="connsiteY2" fmla="*/ 419722 h 419722"/>
              <a:gd name="connsiteX3" fmla="*/ 0 w 1273642"/>
              <a:gd name="connsiteY3" fmla="*/ 419722 h 419722"/>
              <a:gd name="connsiteX4" fmla="*/ 0 w 1273642"/>
              <a:gd name="connsiteY4" fmla="*/ 0 h 41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642" h="419722">
                <a:moveTo>
                  <a:pt x="0" y="0"/>
                </a:moveTo>
                <a:lnTo>
                  <a:pt x="1273642" y="0"/>
                </a:lnTo>
                <a:lnTo>
                  <a:pt x="1273642" y="419722"/>
                </a:lnTo>
                <a:lnTo>
                  <a:pt x="0" y="4197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400" kern="1200" dirty="0"/>
              <a:t>En genstart løser midlertidigt et tilbagevende problem</a:t>
            </a:r>
          </a:p>
        </p:txBody>
      </p:sp>
      <p:sp>
        <p:nvSpPr>
          <p:cNvPr id="24" name="Vinkel 23"/>
          <p:cNvSpPr/>
          <p:nvPr/>
        </p:nvSpPr>
        <p:spPr>
          <a:xfrm>
            <a:off x="2510550" y="3437956"/>
            <a:ext cx="467563" cy="892629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5" name="Kombinationstegning 24"/>
          <p:cNvSpPr/>
          <p:nvPr/>
        </p:nvSpPr>
        <p:spPr>
          <a:xfrm>
            <a:off x="2978113" y="3438389"/>
            <a:ext cx="1275172" cy="892620"/>
          </a:xfrm>
          <a:custGeom>
            <a:avLst/>
            <a:gdLst>
              <a:gd name="connsiteX0" fmla="*/ 0 w 1275172"/>
              <a:gd name="connsiteY0" fmla="*/ 0 h 892620"/>
              <a:gd name="connsiteX1" fmla="*/ 1275172 w 1275172"/>
              <a:gd name="connsiteY1" fmla="*/ 0 h 892620"/>
              <a:gd name="connsiteX2" fmla="*/ 1275172 w 1275172"/>
              <a:gd name="connsiteY2" fmla="*/ 892620 h 892620"/>
              <a:gd name="connsiteX3" fmla="*/ 0 w 1275172"/>
              <a:gd name="connsiteY3" fmla="*/ 892620 h 892620"/>
              <a:gd name="connsiteX4" fmla="*/ 0 w 1275172"/>
              <a:gd name="connsiteY4" fmla="*/ 0 h 8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172" h="892620">
                <a:moveTo>
                  <a:pt x="0" y="0"/>
                </a:moveTo>
                <a:lnTo>
                  <a:pt x="1275172" y="0"/>
                </a:lnTo>
                <a:lnTo>
                  <a:pt x="1275172" y="892620"/>
                </a:lnTo>
                <a:lnTo>
                  <a:pt x="0" y="8926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400" kern="1200" dirty="0"/>
              <a:t>Problemet logges for at finde årsagen</a:t>
            </a:r>
          </a:p>
        </p:txBody>
      </p:sp>
      <p:sp>
        <p:nvSpPr>
          <p:cNvPr id="26" name="Vinkel 25"/>
          <p:cNvSpPr/>
          <p:nvPr/>
        </p:nvSpPr>
        <p:spPr>
          <a:xfrm>
            <a:off x="4253286" y="3437956"/>
            <a:ext cx="467563" cy="892629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7" name="Kombinationstegning 26"/>
          <p:cNvSpPr/>
          <p:nvPr/>
        </p:nvSpPr>
        <p:spPr>
          <a:xfrm>
            <a:off x="4720849" y="3438389"/>
            <a:ext cx="1275172" cy="892620"/>
          </a:xfrm>
          <a:custGeom>
            <a:avLst/>
            <a:gdLst>
              <a:gd name="connsiteX0" fmla="*/ 0 w 1275172"/>
              <a:gd name="connsiteY0" fmla="*/ 0 h 892620"/>
              <a:gd name="connsiteX1" fmla="*/ 1275172 w 1275172"/>
              <a:gd name="connsiteY1" fmla="*/ 0 h 892620"/>
              <a:gd name="connsiteX2" fmla="*/ 1275172 w 1275172"/>
              <a:gd name="connsiteY2" fmla="*/ 892620 h 892620"/>
              <a:gd name="connsiteX3" fmla="*/ 0 w 1275172"/>
              <a:gd name="connsiteY3" fmla="*/ 892620 h 892620"/>
              <a:gd name="connsiteX4" fmla="*/ 0 w 1275172"/>
              <a:gd name="connsiteY4" fmla="*/ 0 h 8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172" h="892620">
                <a:moveTo>
                  <a:pt x="0" y="0"/>
                </a:moveTo>
                <a:lnTo>
                  <a:pt x="1275172" y="0"/>
                </a:lnTo>
                <a:lnTo>
                  <a:pt x="1275172" y="892620"/>
                </a:lnTo>
                <a:lnTo>
                  <a:pt x="0" y="8926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400" kern="1200" dirty="0"/>
              <a:t>2nd line får sagen og skal finde årsagen</a:t>
            </a:r>
          </a:p>
        </p:txBody>
      </p:sp>
      <p:sp>
        <p:nvSpPr>
          <p:cNvPr id="28" name="Vinkel 27"/>
          <p:cNvSpPr/>
          <p:nvPr/>
        </p:nvSpPr>
        <p:spPr>
          <a:xfrm>
            <a:off x="5996021" y="3437956"/>
            <a:ext cx="467563" cy="892629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9" name="Kombinationstegning 28"/>
          <p:cNvSpPr/>
          <p:nvPr/>
        </p:nvSpPr>
        <p:spPr>
          <a:xfrm>
            <a:off x="6463584" y="3438389"/>
            <a:ext cx="1275172" cy="892620"/>
          </a:xfrm>
          <a:custGeom>
            <a:avLst/>
            <a:gdLst>
              <a:gd name="connsiteX0" fmla="*/ 0 w 1275172"/>
              <a:gd name="connsiteY0" fmla="*/ 0 h 892620"/>
              <a:gd name="connsiteX1" fmla="*/ 1275172 w 1275172"/>
              <a:gd name="connsiteY1" fmla="*/ 0 h 892620"/>
              <a:gd name="connsiteX2" fmla="*/ 1275172 w 1275172"/>
              <a:gd name="connsiteY2" fmla="*/ 892620 h 892620"/>
              <a:gd name="connsiteX3" fmla="*/ 0 w 1275172"/>
              <a:gd name="connsiteY3" fmla="*/ 892620 h 892620"/>
              <a:gd name="connsiteX4" fmla="*/ 0 w 1275172"/>
              <a:gd name="connsiteY4" fmla="*/ 0 h 8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172" h="892620">
                <a:moveTo>
                  <a:pt x="0" y="0"/>
                </a:moveTo>
                <a:lnTo>
                  <a:pt x="1275172" y="0"/>
                </a:lnTo>
                <a:lnTo>
                  <a:pt x="1275172" y="892620"/>
                </a:lnTo>
                <a:lnTo>
                  <a:pt x="0" y="8926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200" kern="1200" dirty="0"/>
              <a:t>Problemet viser sig at være en specifik applikation og bliver derefter til en </a:t>
            </a:r>
            <a:r>
              <a:rPr lang="en-US" sz="1200" b="1" kern="1200" dirty="0">
                <a:solidFill>
                  <a:srgbClr val="FF0000"/>
                </a:solidFill>
              </a:rPr>
              <a:t>”known error”</a:t>
            </a:r>
          </a:p>
        </p:txBody>
      </p:sp>
      <p:sp>
        <p:nvSpPr>
          <p:cNvPr id="30" name="Vinkel 29"/>
          <p:cNvSpPr/>
          <p:nvPr/>
        </p:nvSpPr>
        <p:spPr>
          <a:xfrm>
            <a:off x="7738757" y="3437956"/>
            <a:ext cx="467563" cy="892629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31" name="Kombinationstegning 30"/>
          <p:cNvSpPr/>
          <p:nvPr/>
        </p:nvSpPr>
        <p:spPr>
          <a:xfrm>
            <a:off x="8206320" y="3438389"/>
            <a:ext cx="1275172" cy="892620"/>
          </a:xfrm>
          <a:custGeom>
            <a:avLst/>
            <a:gdLst>
              <a:gd name="connsiteX0" fmla="*/ 0 w 1275172"/>
              <a:gd name="connsiteY0" fmla="*/ 0 h 892620"/>
              <a:gd name="connsiteX1" fmla="*/ 1275172 w 1275172"/>
              <a:gd name="connsiteY1" fmla="*/ 0 h 892620"/>
              <a:gd name="connsiteX2" fmla="*/ 1275172 w 1275172"/>
              <a:gd name="connsiteY2" fmla="*/ 892620 h 892620"/>
              <a:gd name="connsiteX3" fmla="*/ 0 w 1275172"/>
              <a:gd name="connsiteY3" fmla="*/ 892620 h 892620"/>
              <a:gd name="connsiteX4" fmla="*/ 0 w 1275172"/>
              <a:gd name="connsiteY4" fmla="*/ 0 h 8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172" h="892620">
                <a:moveTo>
                  <a:pt x="0" y="0"/>
                </a:moveTo>
                <a:lnTo>
                  <a:pt x="1275172" y="0"/>
                </a:lnTo>
                <a:lnTo>
                  <a:pt x="1275172" y="892620"/>
                </a:lnTo>
                <a:lnTo>
                  <a:pt x="0" y="8926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400" kern="1200" dirty="0"/>
              <a:t>En såkaldt ”</a:t>
            </a:r>
            <a:r>
              <a:rPr lang="en-US" sz="1400" b="1" kern="1200" dirty="0">
                <a:solidFill>
                  <a:srgbClr val="FF0000"/>
                </a:solidFill>
              </a:rPr>
              <a:t>Request</a:t>
            </a:r>
            <a:r>
              <a:rPr lang="da-DK" sz="1400" kern="1200" dirty="0"/>
              <a:t> for </a:t>
            </a:r>
            <a:r>
              <a:rPr lang="en-US" sz="1400" b="1" kern="1200" dirty="0">
                <a:solidFill>
                  <a:srgbClr val="FF0000"/>
                </a:solidFill>
              </a:rPr>
              <a:t>change</a:t>
            </a:r>
            <a:r>
              <a:rPr lang="da-DK" sz="1400" kern="1200" dirty="0"/>
              <a:t>” (RFC) oprettes</a:t>
            </a:r>
          </a:p>
        </p:txBody>
      </p:sp>
      <p:sp>
        <p:nvSpPr>
          <p:cNvPr id="32" name="Vinkel 31"/>
          <p:cNvSpPr/>
          <p:nvPr/>
        </p:nvSpPr>
        <p:spPr>
          <a:xfrm>
            <a:off x="9481492" y="3437956"/>
            <a:ext cx="467563" cy="892629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33" name="Kombinationstegning 32"/>
          <p:cNvSpPr/>
          <p:nvPr/>
        </p:nvSpPr>
        <p:spPr>
          <a:xfrm>
            <a:off x="10000062" y="3220720"/>
            <a:ext cx="1353738" cy="1227363"/>
          </a:xfrm>
          <a:custGeom>
            <a:avLst/>
            <a:gdLst>
              <a:gd name="connsiteX0" fmla="*/ 0 w 1083896"/>
              <a:gd name="connsiteY0" fmla="*/ 541948 h 1083896"/>
              <a:gd name="connsiteX1" fmla="*/ 541948 w 1083896"/>
              <a:gd name="connsiteY1" fmla="*/ 0 h 1083896"/>
              <a:gd name="connsiteX2" fmla="*/ 1083896 w 1083896"/>
              <a:gd name="connsiteY2" fmla="*/ 541948 h 1083896"/>
              <a:gd name="connsiteX3" fmla="*/ 541948 w 1083896"/>
              <a:gd name="connsiteY3" fmla="*/ 1083896 h 1083896"/>
              <a:gd name="connsiteX4" fmla="*/ 0 w 1083896"/>
              <a:gd name="connsiteY4" fmla="*/ 541948 h 108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896" h="1083896">
                <a:moveTo>
                  <a:pt x="0" y="541948"/>
                </a:moveTo>
                <a:cubicBezTo>
                  <a:pt x="0" y="242638"/>
                  <a:pt x="242638" y="0"/>
                  <a:pt x="541948" y="0"/>
                </a:cubicBezTo>
                <a:cubicBezTo>
                  <a:pt x="841258" y="0"/>
                  <a:pt x="1083896" y="242638"/>
                  <a:pt x="1083896" y="541948"/>
                </a:cubicBezTo>
                <a:cubicBezTo>
                  <a:pt x="1083896" y="841258"/>
                  <a:pt x="841258" y="1083896"/>
                  <a:pt x="541948" y="1083896"/>
                </a:cubicBezTo>
                <a:cubicBezTo>
                  <a:pt x="242638" y="1083896"/>
                  <a:pt x="0" y="841258"/>
                  <a:pt x="0" y="54194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33" tIns="158733" rIns="158733" bIns="158733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000" kern="1200" dirty="0"/>
              <a:t>Fejl rettes og alle relaterede incidents løses.</a:t>
            </a:r>
          </a:p>
        </p:txBody>
      </p:sp>
    </p:spTree>
    <p:extLst>
      <p:ext uri="{BB962C8B-B14F-4D97-AF65-F5344CB8AC3E}">
        <p14:creationId xmlns:p14="http://schemas.microsoft.com/office/powerpoint/2010/main" val="30310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7" grpId="0"/>
      <p:bldP spid="29" grpId="0"/>
      <p:bldP spid="31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516037"/>
          </a:xfrm>
        </p:spPr>
        <p:txBody>
          <a:bodyPr>
            <a:normAutofit fontScale="90000"/>
          </a:bodyPr>
          <a:lstStyle/>
          <a:p>
            <a:r>
              <a:rPr lang="da-DK" sz="2300" b="1" dirty="0"/>
              <a:t>Problem Management</a:t>
            </a:r>
            <a:br>
              <a:rPr lang="da-DK" sz="2300" b="1" dirty="0"/>
            </a:br>
            <a:r>
              <a:rPr lang="da-DK" sz="2300" b="1" dirty="0"/>
              <a:t>Incident vs. problem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>
          <a:xfrm>
            <a:off x="311468" y="1088598"/>
            <a:ext cx="5157787" cy="421957"/>
          </a:xfrm>
        </p:spPr>
        <p:txBody>
          <a:bodyPr/>
          <a:lstStyle/>
          <a:p>
            <a:r>
              <a:rPr lang="da-DK" dirty="0"/>
              <a:t>Incident management</a:t>
            </a:r>
          </a:p>
        </p:txBody>
      </p:sp>
      <p:graphicFrame>
        <p:nvGraphicFramePr>
          <p:cNvPr id="9" name="Pladsholder til indhold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0107702"/>
              </p:ext>
            </p:extLst>
          </p:nvPr>
        </p:nvGraphicFramePr>
        <p:xfrm>
          <a:off x="5339080" y="1529239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ladsholder til tekst 5"/>
          <p:cNvSpPr>
            <a:spLocks noGrp="1"/>
          </p:cNvSpPr>
          <p:nvPr>
            <p:ph type="body" sz="quarter" idx="3"/>
          </p:nvPr>
        </p:nvSpPr>
        <p:spPr>
          <a:xfrm>
            <a:off x="6527800" y="1107282"/>
            <a:ext cx="5183188" cy="421957"/>
          </a:xfrm>
        </p:spPr>
        <p:txBody>
          <a:bodyPr/>
          <a:lstStyle/>
          <a:p>
            <a:r>
              <a:rPr lang="da-DK" dirty="0"/>
              <a:t>Problem management</a:t>
            </a:r>
          </a:p>
        </p:txBody>
      </p:sp>
      <p:grpSp>
        <p:nvGrpSpPr>
          <p:cNvPr id="3" name="Gruppe 2"/>
          <p:cNvGrpSpPr/>
          <p:nvPr/>
        </p:nvGrpSpPr>
        <p:grpSpPr>
          <a:xfrm>
            <a:off x="670560" y="1609537"/>
            <a:ext cx="3360014" cy="3373178"/>
            <a:chOff x="2268942" y="2585373"/>
            <a:chExt cx="2594752" cy="3373178"/>
          </a:xfrm>
        </p:grpSpPr>
        <p:sp>
          <p:nvSpPr>
            <p:cNvPr id="5" name="Kombinationstegning 4"/>
            <p:cNvSpPr/>
            <p:nvPr/>
          </p:nvSpPr>
          <p:spPr>
            <a:xfrm>
              <a:off x="2268942" y="2585373"/>
              <a:ext cx="2594752" cy="1556851"/>
            </a:xfrm>
            <a:custGeom>
              <a:avLst/>
              <a:gdLst>
                <a:gd name="connsiteX0" fmla="*/ 0 w 2594752"/>
                <a:gd name="connsiteY0" fmla="*/ 0 h 1556851"/>
                <a:gd name="connsiteX1" fmla="*/ 2594752 w 2594752"/>
                <a:gd name="connsiteY1" fmla="*/ 0 h 1556851"/>
                <a:gd name="connsiteX2" fmla="*/ 2594752 w 2594752"/>
                <a:gd name="connsiteY2" fmla="*/ 1556851 h 1556851"/>
                <a:gd name="connsiteX3" fmla="*/ 0 w 2594752"/>
                <a:gd name="connsiteY3" fmla="*/ 1556851 h 1556851"/>
                <a:gd name="connsiteX4" fmla="*/ 0 w 2594752"/>
                <a:gd name="connsiteY4" fmla="*/ 0 h 155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752" h="1556851">
                  <a:moveTo>
                    <a:pt x="0" y="0"/>
                  </a:moveTo>
                  <a:lnTo>
                    <a:pt x="2594752" y="0"/>
                  </a:lnTo>
                  <a:lnTo>
                    <a:pt x="2594752" y="1556851"/>
                  </a:lnTo>
                  <a:lnTo>
                    <a:pt x="0" y="15568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a-DK" sz="4000" kern="1200" dirty="0"/>
                <a:t>Slukker ildebrand</a:t>
              </a:r>
            </a:p>
          </p:txBody>
        </p:sp>
        <p:sp>
          <p:nvSpPr>
            <p:cNvPr id="7" name="Kombinationstegning 6"/>
            <p:cNvSpPr/>
            <p:nvPr/>
          </p:nvSpPr>
          <p:spPr>
            <a:xfrm>
              <a:off x="2268942" y="4401700"/>
              <a:ext cx="2594752" cy="1556851"/>
            </a:xfrm>
            <a:custGeom>
              <a:avLst/>
              <a:gdLst>
                <a:gd name="connsiteX0" fmla="*/ 0 w 2594752"/>
                <a:gd name="connsiteY0" fmla="*/ 0 h 1556851"/>
                <a:gd name="connsiteX1" fmla="*/ 2594752 w 2594752"/>
                <a:gd name="connsiteY1" fmla="*/ 0 h 1556851"/>
                <a:gd name="connsiteX2" fmla="*/ 2594752 w 2594752"/>
                <a:gd name="connsiteY2" fmla="*/ 1556851 h 1556851"/>
                <a:gd name="connsiteX3" fmla="*/ 0 w 2594752"/>
                <a:gd name="connsiteY3" fmla="*/ 1556851 h 1556851"/>
                <a:gd name="connsiteX4" fmla="*/ 0 w 2594752"/>
                <a:gd name="connsiteY4" fmla="*/ 0 h 155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752" h="1556851">
                  <a:moveTo>
                    <a:pt x="0" y="0"/>
                  </a:moveTo>
                  <a:lnTo>
                    <a:pt x="2594752" y="0"/>
                  </a:lnTo>
                  <a:lnTo>
                    <a:pt x="2594752" y="1556851"/>
                  </a:lnTo>
                  <a:lnTo>
                    <a:pt x="0" y="15568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a-DK" sz="4000" kern="1200" dirty="0"/>
                <a:t>Service genoprettelse</a:t>
              </a:r>
            </a:p>
          </p:txBody>
        </p:sp>
      </p:grpSp>
      <p:sp>
        <p:nvSpPr>
          <p:cNvPr id="8" name="Tekstfelt 7"/>
          <p:cNvSpPr txBox="1"/>
          <p:nvPr/>
        </p:nvSpPr>
        <p:spPr>
          <a:xfrm>
            <a:off x="538480" y="5506720"/>
            <a:ext cx="1037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incidents occur, the role of </a:t>
            </a:r>
            <a:r>
              <a:rPr lang="en-US" b="1" dirty="0"/>
              <a:t>incident management </a:t>
            </a:r>
            <a:r>
              <a:rPr lang="en-US" dirty="0"/>
              <a:t>is to restore </a:t>
            </a:r>
            <a:r>
              <a:rPr lang="en-US" b="1" dirty="0"/>
              <a:t>service</a:t>
            </a:r>
            <a:r>
              <a:rPr lang="en-US" dirty="0"/>
              <a:t> as rapidly as possible, without necessarily identifying or resolving the underlying cause of the incidents.</a:t>
            </a:r>
          </a:p>
        </p:txBody>
      </p:sp>
    </p:spTree>
    <p:extLst>
      <p:ext uri="{BB962C8B-B14F-4D97-AF65-F5344CB8AC3E}">
        <p14:creationId xmlns:p14="http://schemas.microsoft.com/office/powerpoint/2010/main" val="16924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0"/>
            <a:ext cx="3932237" cy="396240"/>
          </a:xfrm>
        </p:spPr>
        <p:txBody>
          <a:bodyPr>
            <a:normAutofit/>
          </a:bodyPr>
          <a:lstStyle/>
          <a:p>
            <a:r>
              <a:rPr lang="da-DK" sz="2000" b="1" dirty="0"/>
              <a:t>Problem Management Proces</a:t>
            </a:r>
          </a:p>
        </p:txBody>
      </p:sp>
      <p:pic>
        <p:nvPicPr>
          <p:cNvPr id="10" name="Picture 1"/>
          <p:cNvPicPr>
            <a:picLocks noGrp="1"/>
          </p:cNvPicPr>
          <p:nvPr>
            <p:ph idx="1"/>
          </p:nvPr>
        </p:nvPicPr>
        <p:blipFill rotWithShape="1">
          <a:blip r:embed="rId3" cstate="print"/>
          <a:stretch/>
        </p:blipFill>
        <p:spPr>
          <a:xfrm>
            <a:off x="4760913" y="1585714"/>
            <a:ext cx="4513262" cy="3384946"/>
          </a:xfrm>
          <a:prstGeom prst="rect">
            <a:avLst/>
          </a:prstGeom>
        </p:spPr>
      </p:pic>
      <p:sp>
        <p:nvSpPr>
          <p:cNvPr id="2" name="Tekstfelt 1"/>
          <p:cNvSpPr txBox="1"/>
          <p:nvPr/>
        </p:nvSpPr>
        <p:spPr>
          <a:xfrm>
            <a:off x="0" y="505417"/>
            <a:ext cx="52425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 Logging: All problems are logged into </a:t>
            </a:r>
            <a:r>
              <a:rPr lang="en-US" sz="1600" b="1" dirty="0"/>
              <a:t>a problem record</a:t>
            </a:r>
            <a:r>
              <a:rPr lang="en-US" sz="1600" dirty="0"/>
              <a:t>. All details are recorded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Investigation &amp; Diagnosis:</a:t>
            </a:r>
            <a:r>
              <a:rPr lang="en-US" sz="1600" dirty="0"/>
              <a:t> Determines </a:t>
            </a:r>
            <a:r>
              <a:rPr lang="en-US" sz="1600" b="1" dirty="0"/>
              <a:t>root cause </a:t>
            </a:r>
            <a:r>
              <a:rPr lang="en-US" sz="1600" dirty="0"/>
              <a:t>for the problem and validate any </a:t>
            </a:r>
            <a:r>
              <a:rPr lang="en-US" sz="1600" b="1" dirty="0"/>
              <a:t>workarounds</a:t>
            </a:r>
            <a:r>
              <a:rPr lang="en-US" sz="1600" dirty="0"/>
              <a:t>.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 management uses a </a:t>
            </a:r>
            <a:r>
              <a:rPr lang="en-US" sz="1600" b="1" dirty="0"/>
              <a:t>problem</a:t>
            </a:r>
            <a:r>
              <a:rPr lang="en-US" sz="1600" dirty="0"/>
              <a:t> </a:t>
            </a:r>
            <a:r>
              <a:rPr lang="en-US" sz="1600" b="1" dirty="0"/>
              <a:t>database</a:t>
            </a:r>
            <a:r>
              <a:rPr lang="en-US" sz="1600" dirty="0"/>
              <a:t> to track problems and to associate any identified </a:t>
            </a:r>
            <a:r>
              <a:rPr lang="en-US" sz="1600" b="1" dirty="0"/>
              <a:t>workarounds</a:t>
            </a:r>
            <a:r>
              <a:rPr lang="en-US" sz="1600" dirty="0"/>
              <a:t> with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the problem has been diagnosed and a </a:t>
            </a:r>
            <a:r>
              <a:rPr lang="en-US" sz="1600" b="1" dirty="0"/>
              <a:t>workaround identified</a:t>
            </a:r>
            <a:r>
              <a:rPr lang="en-US" sz="1600" dirty="0"/>
              <a:t>, the problem is referred to as a “</a:t>
            </a:r>
            <a:r>
              <a:rPr lang="en-US" sz="1600" b="1" dirty="0"/>
              <a:t>known</a:t>
            </a:r>
            <a:r>
              <a:rPr lang="en-US" sz="1600" dirty="0"/>
              <a:t> </a:t>
            </a:r>
            <a:r>
              <a:rPr lang="en-US" sz="1600" b="1" dirty="0"/>
              <a:t>error</a:t>
            </a:r>
            <a:r>
              <a:rPr lang="en-US" sz="1600" dirty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are documented in the </a:t>
            </a:r>
            <a:r>
              <a:rPr lang="en-US" sz="1600" b="1" dirty="0"/>
              <a:t>known error database (KEDB</a:t>
            </a:r>
            <a:r>
              <a:rPr lang="en-US" sz="1600" dirty="0"/>
              <a:t>), which may be the same </a:t>
            </a:r>
            <a:r>
              <a:rPr lang="en-US" sz="1600" b="1" dirty="0"/>
              <a:t>physical database as the problem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KEDB</a:t>
            </a:r>
            <a:r>
              <a:rPr lang="en-US" sz="1600" dirty="0"/>
              <a:t> is a significant tool for incident management in resolving incidents caused by </a:t>
            </a:r>
            <a:r>
              <a:rPr lang="en-US" sz="1600" b="1" dirty="0"/>
              <a:t>known errors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next step is to determine </a:t>
            </a:r>
            <a:r>
              <a:rPr lang="en-US" sz="1600" b="1" dirty="0"/>
              <a:t>how to fix it</a:t>
            </a:r>
            <a:r>
              <a:rPr lang="en-US" sz="1600" dirty="0"/>
              <a:t>. This will typically involve a change to one or more </a:t>
            </a:r>
            <a:r>
              <a:rPr lang="en-US" sz="1600" b="1" dirty="0"/>
              <a:t>CIs</a:t>
            </a:r>
            <a:r>
              <a:rPr lang="en-US" sz="1600" dirty="0"/>
              <a:t>, so the output of the </a:t>
            </a:r>
            <a:r>
              <a:rPr lang="en-US" sz="1600" b="1" dirty="0"/>
              <a:t>problem management process</a:t>
            </a:r>
            <a:r>
              <a:rPr lang="en-US" sz="1600" dirty="0"/>
              <a:t> would be </a:t>
            </a:r>
            <a:r>
              <a:rPr lang="en-US" sz="1600" b="1" dirty="0"/>
              <a:t>a request for change (RFC)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5394960" y="2763520"/>
            <a:ext cx="24587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find root cause for the problem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5547360" y="3329648"/>
            <a:ext cx="230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validate any </a:t>
            </a:r>
            <a:r>
              <a:rPr lang="en-US" sz="1400" b="1" dirty="0"/>
              <a:t>workarounds</a:t>
            </a:r>
            <a:endParaRPr lang="en-US" sz="1300" dirty="0"/>
          </a:p>
        </p:txBody>
      </p:sp>
      <p:sp>
        <p:nvSpPr>
          <p:cNvPr id="5" name="Tekstfelt 4"/>
          <p:cNvSpPr txBox="1"/>
          <p:nvPr/>
        </p:nvSpPr>
        <p:spPr>
          <a:xfrm>
            <a:off x="5227320" y="3604507"/>
            <a:ext cx="2494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Or, uses a </a:t>
            </a:r>
            <a:r>
              <a:rPr lang="en-US" sz="1200" b="1" dirty="0"/>
              <a:t>problem</a:t>
            </a:r>
            <a:r>
              <a:rPr lang="en-US" sz="1200" dirty="0"/>
              <a:t> </a:t>
            </a:r>
            <a:r>
              <a:rPr lang="en-US" sz="1200" b="1" dirty="0"/>
              <a:t>database</a:t>
            </a:r>
            <a:r>
              <a:rPr lang="en-US" sz="1200" dirty="0"/>
              <a:t> to track problems and to associate any identified </a:t>
            </a:r>
            <a:r>
              <a:rPr lang="en-US" sz="1200" b="1" dirty="0"/>
              <a:t>workarounds</a:t>
            </a:r>
            <a:r>
              <a:rPr lang="en-US" sz="1200" dirty="0"/>
              <a:t> with them.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125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308" y="833120"/>
            <a:ext cx="3102292" cy="1600200"/>
          </a:xfrm>
        </p:spPr>
        <p:txBody>
          <a:bodyPr/>
          <a:lstStyle/>
          <a:p>
            <a:r>
              <a:rPr lang="da-DK" b="1" dirty="0"/>
              <a:t>Problem Management</a:t>
            </a:r>
            <a:br>
              <a:rPr lang="da-DK" b="1" dirty="0"/>
            </a:br>
            <a:r>
              <a:rPr lang="da-DK" b="1" dirty="0"/>
              <a:t>Proces Tilpasning</a:t>
            </a:r>
          </a:p>
        </p:txBody>
      </p:sp>
      <p:pic>
        <p:nvPicPr>
          <p:cNvPr id="7" name="Pladsholder til indhold 6" descr="itil-whitepaper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60913" y="1832048"/>
            <a:ext cx="4513262" cy="2892278"/>
          </a:xfrm>
        </p:spPr>
      </p:pic>
    </p:spTree>
    <p:extLst>
      <p:ext uri="{BB962C8B-B14F-4D97-AF65-F5344CB8AC3E}">
        <p14:creationId xmlns:p14="http://schemas.microsoft.com/office/powerpoint/2010/main" val="145161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80645"/>
            <a:ext cx="10515600" cy="356235"/>
          </a:xfrm>
        </p:spPr>
        <p:txBody>
          <a:bodyPr>
            <a:normAutofit fontScale="90000"/>
          </a:bodyPr>
          <a:lstStyle/>
          <a:p>
            <a:r>
              <a:rPr lang="da-DK" sz="2300" dirty="0"/>
              <a:t>Problem Management: Hovedaktiviteterne</a:t>
            </a:r>
          </a:p>
        </p:txBody>
      </p:sp>
      <p:pic>
        <p:nvPicPr>
          <p:cNvPr id="15" name="Picture 1"/>
          <p:cNvPicPr>
            <a:picLocks noGrp="1"/>
          </p:cNvPicPr>
          <p:nvPr>
            <p:ph idx="1"/>
          </p:nvPr>
        </p:nvPicPr>
        <p:blipFill rotWithShape="1">
          <a:blip r:embed="rId3" cstate="print"/>
          <a:srcRect l="43741" r="10122"/>
          <a:stretch/>
        </p:blipFill>
        <p:spPr>
          <a:xfrm>
            <a:off x="7017112" y="-10160"/>
            <a:ext cx="5052968" cy="6967074"/>
          </a:xfrm>
          <a:prstGeom prst="rect">
            <a:avLst/>
          </a:prstGeom>
        </p:spPr>
      </p:pic>
      <p:sp>
        <p:nvSpPr>
          <p:cNvPr id="3" name="Kombinationstegning 2"/>
          <p:cNvSpPr/>
          <p:nvPr/>
        </p:nvSpPr>
        <p:spPr>
          <a:xfrm>
            <a:off x="114692" y="562581"/>
            <a:ext cx="2226587" cy="1335952"/>
          </a:xfrm>
          <a:custGeom>
            <a:avLst/>
            <a:gdLst>
              <a:gd name="connsiteX0" fmla="*/ 0 w 2226587"/>
              <a:gd name="connsiteY0" fmla="*/ 0 h 1335952"/>
              <a:gd name="connsiteX1" fmla="*/ 2226587 w 2226587"/>
              <a:gd name="connsiteY1" fmla="*/ 0 h 1335952"/>
              <a:gd name="connsiteX2" fmla="*/ 2226587 w 2226587"/>
              <a:gd name="connsiteY2" fmla="*/ 1335952 h 1335952"/>
              <a:gd name="connsiteX3" fmla="*/ 0 w 2226587"/>
              <a:gd name="connsiteY3" fmla="*/ 1335952 h 1335952"/>
              <a:gd name="connsiteX4" fmla="*/ 0 w 2226587"/>
              <a:gd name="connsiteY4" fmla="*/ 0 h 133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587" h="1335952">
                <a:moveTo>
                  <a:pt x="0" y="0"/>
                </a:moveTo>
                <a:lnTo>
                  <a:pt x="2226587" y="0"/>
                </a:lnTo>
                <a:lnTo>
                  <a:pt x="2226587" y="1335952"/>
                </a:lnTo>
                <a:lnTo>
                  <a:pt x="0" y="1335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300" kern="1200" dirty="0"/>
              <a:t>Problem Opdagelse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a-DK" sz="1000" kern="1200" dirty="0"/>
              <a:t>Opdages af Service </a:t>
            </a:r>
            <a:r>
              <a:rPr lang="da-DK" sz="1000" kern="1200" dirty="0" err="1"/>
              <a:t>desk</a:t>
            </a:r>
            <a:r>
              <a:rPr lang="da-DK" sz="1000" kern="1200" dirty="0"/>
              <a:t>, teknisk support, event management, </a:t>
            </a:r>
            <a:r>
              <a:rPr lang="da-DK" sz="1000" kern="1200" dirty="0" err="1"/>
              <a:t>notificering</a:t>
            </a:r>
            <a:r>
              <a:rPr lang="da-DK" sz="1000" kern="1200" dirty="0"/>
              <a:t> fra leverandør eller fra incident trendanalyse</a:t>
            </a:r>
          </a:p>
        </p:txBody>
      </p:sp>
      <p:sp>
        <p:nvSpPr>
          <p:cNvPr id="4" name="Kombinationstegning 3"/>
          <p:cNvSpPr/>
          <p:nvPr/>
        </p:nvSpPr>
        <p:spPr>
          <a:xfrm>
            <a:off x="2452609" y="562581"/>
            <a:ext cx="2226587" cy="1335952"/>
          </a:xfrm>
          <a:custGeom>
            <a:avLst/>
            <a:gdLst>
              <a:gd name="connsiteX0" fmla="*/ 0 w 2226587"/>
              <a:gd name="connsiteY0" fmla="*/ 0 h 1335952"/>
              <a:gd name="connsiteX1" fmla="*/ 2226587 w 2226587"/>
              <a:gd name="connsiteY1" fmla="*/ 0 h 1335952"/>
              <a:gd name="connsiteX2" fmla="*/ 2226587 w 2226587"/>
              <a:gd name="connsiteY2" fmla="*/ 1335952 h 1335952"/>
              <a:gd name="connsiteX3" fmla="*/ 0 w 2226587"/>
              <a:gd name="connsiteY3" fmla="*/ 1335952 h 1335952"/>
              <a:gd name="connsiteX4" fmla="*/ 0 w 2226587"/>
              <a:gd name="connsiteY4" fmla="*/ 0 h 133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587" h="1335952">
                <a:moveTo>
                  <a:pt x="0" y="0"/>
                </a:moveTo>
                <a:lnTo>
                  <a:pt x="2226587" y="0"/>
                </a:lnTo>
                <a:lnTo>
                  <a:pt x="2226587" y="1335952"/>
                </a:lnTo>
                <a:lnTo>
                  <a:pt x="0" y="1335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300" kern="1200" dirty="0"/>
              <a:t>Problem Logning</a:t>
            </a:r>
          </a:p>
          <a:p>
            <a:pPr marL="17145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da-DK" sz="1000" dirty="0"/>
              <a:t>Alle problemer logges ind i et </a:t>
            </a:r>
            <a:r>
              <a:rPr lang="da-DK" sz="1000" b="1" dirty="0">
                <a:solidFill>
                  <a:srgbClr val="FF0000"/>
                </a:solidFill>
              </a:rPr>
              <a:t>problem </a:t>
            </a:r>
            <a:r>
              <a:rPr lang="da-DK" sz="1000" b="1" dirty="0" err="1">
                <a:solidFill>
                  <a:srgbClr val="FF0000"/>
                </a:solidFill>
              </a:rPr>
              <a:t>record</a:t>
            </a:r>
            <a:endParaRPr lang="da-DK" sz="1000" b="1" dirty="0">
              <a:solidFill>
                <a:srgbClr val="FF0000"/>
              </a:solidFill>
            </a:endParaRP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a-DK" sz="1000" kern="1200" dirty="0"/>
              <a:t>Alle detaljer registreres inklusiv forbindelser til relaterede incidents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da-DK" sz="1000" dirty="0"/>
          </a:p>
        </p:txBody>
      </p:sp>
      <p:sp>
        <p:nvSpPr>
          <p:cNvPr id="6" name="Kombinationstegning 5"/>
          <p:cNvSpPr/>
          <p:nvPr/>
        </p:nvSpPr>
        <p:spPr>
          <a:xfrm>
            <a:off x="4790526" y="562581"/>
            <a:ext cx="2226587" cy="1335952"/>
          </a:xfrm>
          <a:custGeom>
            <a:avLst/>
            <a:gdLst>
              <a:gd name="connsiteX0" fmla="*/ 0 w 2226587"/>
              <a:gd name="connsiteY0" fmla="*/ 0 h 1335952"/>
              <a:gd name="connsiteX1" fmla="*/ 2226587 w 2226587"/>
              <a:gd name="connsiteY1" fmla="*/ 0 h 1335952"/>
              <a:gd name="connsiteX2" fmla="*/ 2226587 w 2226587"/>
              <a:gd name="connsiteY2" fmla="*/ 1335952 h 1335952"/>
              <a:gd name="connsiteX3" fmla="*/ 0 w 2226587"/>
              <a:gd name="connsiteY3" fmla="*/ 1335952 h 1335952"/>
              <a:gd name="connsiteX4" fmla="*/ 0 w 2226587"/>
              <a:gd name="connsiteY4" fmla="*/ 0 h 133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587" h="1335952">
                <a:moveTo>
                  <a:pt x="0" y="0"/>
                </a:moveTo>
                <a:lnTo>
                  <a:pt x="2226587" y="0"/>
                </a:lnTo>
                <a:lnTo>
                  <a:pt x="2226587" y="1335952"/>
                </a:lnTo>
                <a:lnTo>
                  <a:pt x="0" y="1335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300" kern="1200" dirty="0"/>
              <a:t>Problem Kategorisering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CA" sz="1000" kern="1200" dirty="0"/>
              <a:t>for </a:t>
            </a:r>
            <a:r>
              <a:rPr lang="en-CA" sz="1000" kern="1200" dirty="0" err="1"/>
              <a:t>det</a:t>
            </a:r>
            <a:r>
              <a:rPr lang="en-CA" sz="1000" kern="1200" dirty="0"/>
              <a:t> </a:t>
            </a:r>
            <a:r>
              <a:rPr lang="en-CA" sz="1000" kern="1200" dirty="0" err="1"/>
              <a:t>meste</a:t>
            </a:r>
            <a:r>
              <a:rPr lang="en-CA" sz="1000" kern="1200" dirty="0"/>
              <a:t> </a:t>
            </a:r>
            <a:r>
              <a:rPr lang="en-CA" sz="1000" kern="1200" dirty="0" err="1"/>
              <a:t>anvendes</a:t>
            </a:r>
            <a:r>
              <a:rPr lang="en-CA" sz="1000" kern="1200" dirty="0"/>
              <a:t> </a:t>
            </a:r>
            <a:r>
              <a:rPr lang="en-CA" sz="1000" kern="1200" dirty="0" err="1"/>
              <a:t>samme</a:t>
            </a:r>
            <a:r>
              <a:rPr lang="en-CA" sz="1000" kern="1200" dirty="0"/>
              <a:t> </a:t>
            </a:r>
            <a:r>
              <a:rPr lang="en-CA" sz="1000" kern="1200" dirty="0" err="1"/>
              <a:t>kategoriseringskoder</a:t>
            </a:r>
            <a:r>
              <a:rPr lang="en-CA" sz="1000" kern="1200" dirty="0"/>
              <a:t> </a:t>
            </a:r>
            <a:r>
              <a:rPr lang="en-CA" sz="1000" kern="1200" dirty="0" err="1"/>
              <a:t>som</a:t>
            </a:r>
            <a:r>
              <a:rPr lang="en-CA" sz="1000" kern="1200" dirty="0"/>
              <a:t> for incidents</a:t>
            </a:r>
            <a:endParaRPr lang="da-DK" sz="1000" kern="1200" dirty="0"/>
          </a:p>
        </p:txBody>
      </p:sp>
      <p:sp>
        <p:nvSpPr>
          <p:cNvPr id="8" name="Kombinationstegning 7"/>
          <p:cNvSpPr/>
          <p:nvPr/>
        </p:nvSpPr>
        <p:spPr>
          <a:xfrm>
            <a:off x="114692" y="1961384"/>
            <a:ext cx="2226587" cy="1335952"/>
          </a:xfrm>
          <a:custGeom>
            <a:avLst/>
            <a:gdLst>
              <a:gd name="connsiteX0" fmla="*/ 0 w 2226587"/>
              <a:gd name="connsiteY0" fmla="*/ 0 h 1335952"/>
              <a:gd name="connsiteX1" fmla="*/ 2226587 w 2226587"/>
              <a:gd name="connsiteY1" fmla="*/ 0 h 1335952"/>
              <a:gd name="connsiteX2" fmla="*/ 2226587 w 2226587"/>
              <a:gd name="connsiteY2" fmla="*/ 1335952 h 1335952"/>
              <a:gd name="connsiteX3" fmla="*/ 0 w 2226587"/>
              <a:gd name="connsiteY3" fmla="*/ 1335952 h 1335952"/>
              <a:gd name="connsiteX4" fmla="*/ 0 w 2226587"/>
              <a:gd name="connsiteY4" fmla="*/ 0 h 133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587" h="1335952">
                <a:moveTo>
                  <a:pt x="0" y="0"/>
                </a:moveTo>
                <a:lnTo>
                  <a:pt x="2226587" y="0"/>
                </a:lnTo>
                <a:lnTo>
                  <a:pt x="2226587" y="1335952"/>
                </a:lnTo>
                <a:lnTo>
                  <a:pt x="0" y="1335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200" kern="1200" dirty="0"/>
              <a:t>Problem Prioritering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CA" sz="900" kern="1200" dirty="0" err="1"/>
              <a:t>adskiller</a:t>
            </a:r>
            <a:r>
              <a:rPr lang="en-CA" sz="900" kern="1200" dirty="0"/>
              <a:t> sig </a:t>
            </a:r>
            <a:r>
              <a:rPr lang="en-CA" sz="900" kern="1200" dirty="0" err="1"/>
              <a:t>fra</a:t>
            </a:r>
            <a:r>
              <a:rPr lang="en-CA" sz="900" kern="1200" dirty="0"/>
              <a:t> incident </a:t>
            </a:r>
            <a:r>
              <a:rPr lang="en-CA" sz="900" kern="1200" dirty="0" err="1"/>
              <a:t>prioriteringen</a:t>
            </a:r>
            <a:r>
              <a:rPr lang="en-CA" sz="900" kern="1200" dirty="0"/>
              <a:t> </a:t>
            </a:r>
            <a:r>
              <a:rPr lang="en-CA" sz="900" kern="1200" dirty="0" err="1"/>
              <a:t>ved</a:t>
            </a:r>
            <a:r>
              <a:rPr lang="en-CA" sz="900" kern="1200" dirty="0"/>
              <a:t> at </a:t>
            </a:r>
            <a:r>
              <a:rPr lang="en-CA" sz="900" kern="1200" dirty="0" err="1"/>
              <a:t>basere</a:t>
            </a:r>
            <a:r>
              <a:rPr lang="en-CA" sz="900" kern="1200" dirty="0"/>
              <a:t> sig </a:t>
            </a:r>
            <a:r>
              <a:rPr lang="en-CA" sz="900" kern="1200" dirty="0" err="1"/>
              <a:t>på</a:t>
            </a:r>
            <a:r>
              <a:rPr lang="en-CA" sz="900" kern="1200" dirty="0"/>
              <a:t> </a:t>
            </a:r>
            <a:r>
              <a:rPr lang="en-CA" sz="900" kern="1200" dirty="0" err="1"/>
              <a:t>hyppigheden</a:t>
            </a:r>
            <a:r>
              <a:rPr lang="en-CA" sz="900" kern="1200" dirty="0"/>
              <a:t> og impact </a:t>
            </a:r>
            <a:r>
              <a:rPr lang="en-CA" sz="900" kern="1200" dirty="0" err="1"/>
              <a:t>af</a:t>
            </a:r>
            <a:r>
              <a:rPr lang="en-CA" sz="900" kern="1200" dirty="0"/>
              <a:t> </a:t>
            </a:r>
            <a:r>
              <a:rPr lang="en-CA" sz="900" kern="1200" dirty="0" err="1"/>
              <a:t>relaterede</a:t>
            </a:r>
            <a:r>
              <a:rPr lang="en-CA" sz="900" kern="1200" dirty="0"/>
              <a:t> incidents, </a:t>
            </a:r>
            <a:r>
              <a:rPr lang="en-CA" sz="900" kern="1200" dirty="0" err="1"/>
              <a:t>samt</a:t>
            </a:r>
            <a:r>
              <a:rPr lang="en-CA" sz="900" kern="1200" dirty="0"/>
              <a:t> </a:t>
            </a:r>
            <a:r>
              <a:rPr lang="en-CA" sz="900" kern="1200" dirty="0" err="1"/>
              <a:t>hvor</a:t>
            </a:r>
            <a:r>
              <a:rPr lang="en-CA" sz="900" kern="1200" dirty="0"/>
              <a:t> </a:t>
            </a:r>
            <a:r>
              <a:rPr lang="en-CA" sz="900" kern="1200" dirty="0" err="1"/>
              <a:t>alvorlige</a:t>
            </a:r>
            <a:r>
              <a:rPr lang="en-CA" sz="900" kern="1200" dirty="0"/>
              <a:t> de </a:t>
            </a:r>
            <a:r>
              <a:rPr lang="en-CA" sz="900" kern="1200" dirty="0" err="1"/>
              <a:t>relaterede</a:t>
            </a:r>
            <a:r>
              <a:rPr lang="en-CA" sz="900" kern="1200" dirty="0"/>
              <a:t> incidents </a:t>
            </a:r>
            <a:r>
              <a:rPr lang="en-CA" sz="900" kern="1200" dirty="0" err="1"/>
              <a:t>er</a:t>
            </a:r>
            <a:r>
              <a:rPr lang="en-CA" sz="900" kern="1200" dirty="0"/>
              <a:t> (</a:t>
            </a:r>
            <a:r>
              <a:rPr lang="en-CA" sz="900" kern="1200" dirty="0" err="1"/>
              <a:t>konsekvenser</a:t>
            </a:r>
            <a:r>
              <a:rPr lang="en-CA" sz="900" kern="1200" dirty="0"/>
              <a:t> for </a:t>
            </a:r>
            <a:r>
              <a:rPr lang="en-CA" sz="900" kern="1200" dirty="0" err="1"/>
              <a:t>infrastruktur</a:t>
            </a:r>
            <a:r>
              <a:rPr lang="en-CA" sz="900" kern="1200" dirty="0"/>
              <a:t>, </a:t>
            </a:r>
            <a:r>
              <a:rPr lang="en-CA" sz="900" kern="1200" dirty="0" err="1"/>
              <a:t>omkostninger</a:t>
            </a:r>
            <a:r>
              <a:rPr lang="en-CA" sz="900" kern="1200" dirty="0"/>
              <a:t> og </a:t>
            </a:r>
            <a:r>
              <a:rPr lang="en-CA" sz="900" kern="1200" dirty="0" err="1"/>
              <a:t>tidsforbrug</a:t>
            </a:r>
            <a:r>
              <a:rPr lang="en-CA" sz="900" kern="1200" dirty="0"/>
              <a:t> I </a:t>
            </a:r>
            <a:r>
              <a:rPr lang="en-CA" sz="900" kern="1200" dirty="0" err="1"/>
              <a:t>forbindelse</a:t>
            </a:r>
            <a:r>
              <a:rPr lang="en-CA" sz="900" kern="1200" dirty="0"/>
              <a:t> med </a:t>
            </a:r>
            <a:r>
              <a:rPr lang="en-CA" sz="900" kern="1200" dirty="0" err="1"/>
              <a:t>løsning</a:t>
            </a:r>
            <a:r>
              <a:rPr lang="en-CA" sz="900" kern="1200" dirty="0"/>
              <a:t>)</a:t>
            </a:r>
            <a:endParaRPr lang="da-DK" sz="900" kern="1200" dirty="0"/>
          </a:p>
        </p:txBody>
      </p:sp>
      <p:sp>
        <p:nvSpPr>
          <p:cNvPr id="9" name="Kombinationstegning 8"/>
          <p:cNvSpPr/>
          <p:nvPr/>
        </p:nvSpPr>
        <p:spPr>
          <a:xfrm>
            <a:off x="2452608" y="1961384"/>
            <a:ext cx="2226587" cy="1335952"/>
          </a:xfrm>
          <a:custGeom>
            <a:avLst/>
            <a:gdLst>
              <a:gd name="connsiteX0" fmla="*/ 0 w 2226587"/>
              <a:gd name="connsiteY0" fmla="*/ 0 h 1335952"/>
              <a:gd name="connsiteX1" fmla="*/ 2226587 w 2226587"/>
              <a:gd name="connsiteY1" fmla="*/ 0 h 1335952"/>
              <a:gd name="connsiteX2" fmla="*/ 2226587 w 2226587"/>
              <a:gd name="connsiteY2" fmla="*/ 1335952 h 1335952"/>
              <a:gd name="connsiteX3" fmla="*/ 0 w 2226587"/>
              <a:gd name="connsiteY3" fmla="*/ 1335952 h 1335952"/>
              <a:gd name="connsiteX4" fmla="*/ 0 w 2226587"/>
              <a:gd name="connsiteY4" fmla="*/ 0 h 133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587" h="1335952">
                <a:moveTo>
                  <a:pt x="0" y="0"/>
                </a:moveTo>
                <a:lnTo>
                  <a:pt x="2226587" y="0"/>
                </a:lnTo>
                <a:lnTo>
                  <a:pt x="2226587" y="1335952"/>
                </a:lnTo>
                <a:lnTo>
                  <a:pt x="0" y="1335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300" kern="1200" dirty="0"/>
              <a:t>Problem undersøgelse &amp; diagnosticering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CA" sz="1000" kern="1200" dirty="0" err="1"/>
              <a:t>bestemmer</a:t>
            </a:r>
            <a:r>
              <a:rPr lang="en-CA" sz="1000" kern="1200" dirty="0"/>
              <a:t> root cause </a:t>
            </a:r>
            <a:r>
              <a:rPr lang="en-CA" sz="1000" kern="1200" dirty="0" err="1"/>
              <a:t>ved</a:t>
            </a:r>
            <a:r>
              <a:rPr lang="en-CA" sz="1000" kern="1200" dirty="0"/>
              <a:t> </a:t>
            </a:r>
            <a:r>
              <a:rPr lang="en-CA" sz="1000" kern="1200" dirty="0" err="1"/>
              <a:t>anvendelse</a:t>
            </a:r>
            <a:r>
              <a:rPr lang="en-CA" sz="1000" kern="1200" dirty="0"/>
              <a:t> </a:t>
            </a:r>
            <a:r>
              <a:rPr lang="en-CA" sz="1000" kern="1200" dirty="0" err="1"/>
              <a:t>af</a:t>
            </a:r>
            <a:r>
              <a:rPr lang="en-CA" sz="1000" kern="1200" dirty="0"/>
              <a:t> </a:t>
            </a:r>
            <a:r>
              <a:rPr lang="en-CA" sz="1000" kern="1200" dirty="0" err="1"/>
              <a:t>teknikker</a:t>
            </a:r>
            <a:r>
              <a:rPr lang="en-CA" sz="1000" kern="1200" dirty="0"/>
              <a:t> </a:t>
            </a:r>
            <a:r>
              <a:rPr lang="en-CA" sz="1000" kern="1200" dirty="0" err="1"/>
              <a:t>såsom</a:t>
            </a:r>
            <a:r>
              <a:rPr lang="en-CA" sz="1000" kern="1200" dirty="0"/>
              <a:t> </a:t>
            </a:r>
            <a:r>
              <a:rPr lang="en-CA" sz="1000" kern="1200" dirty="0" err="1"/>
              <a:t>kronologisk</a:t>
            </a:r>
            <a:r>
              <a:rPr lang="en-CA" sz="1000" kern="1200" dirty="0"/>
              <a:t> analyse, pain value analyse, </a:t>
            </a:r>
            <a:r>
              <a:rPr lang="en-CA" sz="1000" kern="1200" dirty="0" err="1"/>
              <a:t>Kepner</a:t>
            </a:r>
            <a:r>
              <a:rPr lang="en-CA" sz="1000" kern="1200" dirty="0"/>
              <a:t>  </a:t>
            </a:r>
            <a:r>
              <a:rPr lang="en-CA" sz="1000" kern="1200" dirty="0" err="1"/>
              <a:t>tregoe</a:t>
            </a:r>
            <a:r>
              <a:rPr lang="en-CA" sz="1000" kern="1200" dirty="0"/>
              <a:t>, brainstorm, Ishikawa diagram og Pareto analyse</a:t>
            </a:r>
            <a:endParaRPr lang="da-DK" sz="1000" kern="1200" dirty="0"/>
          </a:p>
        </p:txBody>
      </p:sp>
      <p:sp>
        <p:nvSpPr>
          <p:cNvPr id="10" name="Kombinationstegning 9"/>
          <p:cNvSpPr/>
          <p:nvPr/>
        </p:nvSpPr>
        <p:spPr>
          <a:xfrm>
            <a:off x="4790524" y="1989091"/>
            <a:ext cx="2226587" cy="1335952"/>
          </a:xfrm>
          <a:custGeom>
            <a:avLst/>
            <a:gdLst>
              <a:gd name="connsiteX0" fmla="*/ 0 w 2226587"/>
              <a:gd name="connsiteY0" fmla="*/ 0 h 1335952"/>
              <a:gd name="connsiteX1" fmla="*/ 2226587 w 2226587"/>
              <a:gd name="connsiteY1" fmla="*/ 0 h 1335952"/>
              <a:gd name="connsiteX2" fmla="*/ 2226587 w 2226587"/>
              <a:gd name="connsiteY2" fmla="*/ 1335952 h 1335952"/>
              <a:gd name="connsiteX3" fmla="*/ 0 w 2226587"/>
              <a:gd name="connsiteY3" fmla="*/ 1335952 h 1335952"/>
              <a:gd name="connsiteX4" fmla="*/ 0 w 2226587"/>
              <a:gd name="connsiteY4" fmla="*/ 0 h 133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587" h="1335952">
                <a:moveTo>
                  <a:pt x="0" y="0"/>
                </a:moveTo>
                <a:lnTo>
                  <a:pt x="2226587" y="0"/>
                </a:lnTo>
                <a:lnTo>
                  <a:pt x="2226587" y="1335952"/>
                </a:lnTo>
                <a:lnTo>
                  <a:pt x="0" y="1335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300" kern="1200" dirty="0" err="1"/>
              <a:t>Workarounds</a:t>
            </a:r>
            <a:endParaRPr lang="da-DK" sz="13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CA" sz="1000" kern="1200" dirty="0" err="1"/>
              <a:t>en</a:t>
            </a:r>
            <a:r>
              <a:rPr lang="en-CA" sz="1000" kern="1200" dirty="0"/>
              <a:t> workaround </a:t>
            </a:r>
            <a:r>
              <a:rPr lang="en-CA" sz="1000" kern="1200" dirty="0" err="1"/>
              <a:t>til</a:t>
            </a:r>
            <a:r>
              <a:rPr lang="en-CA" sz="1000" kern="1200" dirty="0"/>
              <a:t> </a:t>
            </a:r>
            <a:r>
              <a:rPr lang="en-CA" sz="1000" kern="1200" dirty="0" err="1"/>
              <a:t>relaterede</a:t>
            </a:r>
            <a:r>
              <a:rPr lang="en-CA" sz="1000" kern="1200" dirty="0"/>
              <a:t> incidents </a:t>
            </a:r>
            <a:r>
              <a:rPr lang="en-CA" sz="1000" kern="1200" dirty="0" err="1"/>
              <a:t>kan</a:t>
            </a:r>
            <a:r>
              <a:rPr lang="en-CA" sz="1000" kern="1200" dirty="0"/>
              <a:t> </a:t>
            </a:r>
            <a:r>
              <a:rPr lang="en-CA" sz="1000" kern="1200" dirty="0" err="1"/>
              <a:t>reducere</a:t>
            </a:r>
            <a:r>
              <a:rPr lang="en-CA" sz="1000" kern="1200" dirty="0"/>
              <a:t> et problems impact, </a:t>
            </a:r>
            <a:r>
              <a:rPr lang="en-CA" sz="1000" kern="1200" dirty="0" err="1"/>
              <a:t>indtiI</a:t>
            </a:r>
            <a:r>
              <a:rPr lang="en-CA" sz="1000" kern="1200" dirty="0"/>
              <a:t> der </a:t>
            </a:r>
            <a:r>
              <a:rPr lang="en-CA" sz="1000" kern="1200" dirty="0" err="1"/>
              <a:t>er</a:t>
            </a:r>
            <a:r>
              <a:rPr lang="en-CA" sz="1000" kern="1200" dirty="0"/>
              <a:t> </a:t>
            </a:r>
            <a:r>
              <a:rPr lang="en-CA" sz="1000" kern="1200" dirty="0" err="1"/>
              <a:t>fundet</a:t>
            </a:r>
            <a:r>
              <a:rPr lang="en-CA" sz="1000" kern="1200" dirty="0"/>
              <a:t> </a:t>
            </a:r>
            <a:r>
              <a:rPr lang="en-CA" sz="1000" kern="1200" dirty="0" err="1"/>
              <a:t>en</a:t>
            </a:r>
            <a:r>
              <a:rPr lang="en-CA" sz="1000" kern="1200" dirty="0"/>
              <a:t> </a:t>
            </a:r>
            <a:r>
              <a:rPr lang="en-CA" sz="1000" kern="1200" dirty="0" err="1"/>
              <a:t>tilfredsstillende</a:t>
            </a:r>
            <a:r>
              <a:rPr lang="en-CA" sz="1000" kern="1200" dirty="0"/>
              <a:t> </a:t>
            </a:r>
            <a:r>
              <a:rPr lang="en-CA" sz="1000" kern="1200" dirty="0" err="1"/>
              <a:t>løsning</a:t>
            </a:r>
            <a:endParaRPr lang="da-DK" sz="1000" kern="1200" dirty="0"/>
          </a:p>
        </p:txBody>
      </p:sp>
      <p:sp>
        <p:nvSpPr>
          <p:cNvPr id="11" name="Kombinationstegning 10"/>
          <p:cNvSpPr/>
          <p:nvPr/>
        </p:nvSpPr>
        <p:spPr>
          <a:xfrm>
            <a:off x="114692" y="3342590"/>
            <a:ext cx="2226587" cy="1335952"/>
          </a:xfrm>
          <a:custGeom>
            <a:avLst/>
            <a:gdLst>
              <a:gd name="connsiteX0" fmla="*/ 0 w 2226587"/>
              <a:gd name="connsiteY0" fmla="*/ 0 h 1335952"/>
              <a:gd name="connsiteX1" fmla="*/ 2226587 w 2226587"/>
              <a:gd name="connsiteY1" fmla="*/ 0 h 1335952"/>
              <a:gd name="connsiteX2" fmla="*/ 2226587 w 2226587"/>
              <a:gd name="connsiteY2" fmla="*/ 1335952 h 1335952"/>
              <a:gd name="connsiteX3" fmla="*/ 0 w 2226587"/>
              <a:gd name="connsiteY3" fmla="*/ 1335952 h 1335952"/>
              <a:gd name="connsiteX4" fmla="*/ 0 w 2226587"/>
              <a:gd name="connsiteY4" fmla="*/ 0 h 133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587" h="1335952">
                <a:moveTo>
                  <a:pt x="0" y="0"/>
                </a:moveTo>
                <a:lnTo>
                  <a:pt x="2226587" y="0"/>
                </a:lnTo>
                <a:lnTo>
                  <a:pt x="2226587" y="1335952"/>
                </a:lnTo>
                <a:lnTo>
                  <a:pt x="0" y="1335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300" kern="1200" dirty="0"/>
              <a:t>Oprette </a:t>
            </a:r>
            <a:r>
              <a:rPr lang="da-DK" sz="1300" kern="1200" dirty="0" err="1"/>
              <a:t>Known</a:t>
            </a:r>
            <a:r>
              <a:rPr lang="da-DK" sz="1300" kern="1200" dirty="0"/>
              <a:t> </a:t>
            </a:r>
            <a:r>
              <a:rPr lang="da-DK" sz="1300" kern="1200" dirty="0" err="1"/>
              <a:t>Error</a:t>
            </a:r>
            <a:r>
              <a:rPr lang="da-DK" sz="1300" kern="1200" dirty="0"/>
              <a:t> </a:t>
            </a:r>
            <a:r>
              <a:rPr lang="da-DK" sz="1300" kern="1200" dirty="0" err="1"/>
              <a:t>Record</a:t>
            </a:r>
            <a:endParaRPr lang="da-DK" sz="13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CA" sz="1000" kern="1200" dirty="0"/>
              <a:t>Service Desk </a:t>
            </a:r>
            <a:r>
              <a:rPr lang="en-CA" sz="1000" kern="1200" dirty="0" err="1"/>
              <a:t>kan</a:t>
            </a:r>
            <a:r>
              <a:rPr lang="en-CA" sz="1000" kern="1200" dirty="0"/>
              <a:t> </a:t>
            </a:r>
            <a:r>
              <a:rPr lang="en-CA" sz="1000" kern="1200" dirty="0" err="1"/>
              <a:t>anvende</a:t>
            </a:r>
            <a:r>
              <a:rPr lang="en-CA" sz="1000" kern="1200" dirty="0"/>
              <a:t> </a:t>
            </a:r>
            <a:r>
              <a:rPr lang="en-CA" sz="1000" kern="1200" dirty="0" err="1"/>
              <a:t>til</a:t>
            </a:r>
            <a:r>
              <a:rPr lang="en-CA" sz="1000" kern="1200" dirty="0"/>
              <a:t> at </a:t>
            </a:r>
            <a:r>
              <a:rPr lang="en-CA" sz="1000" kern="1200" dirty="0" err="1"/>
              <a:t>identificere</a:t>
            </a:r>
            <a:r>
              <a:rPr lang="en-CA" sz="1000" kern="1200" dirty="0"/>
              <a:t> </a:t>
            </a:r>
            <a:r>
              <a:rPr lang="en-CA" sz="1000" kern="1200" dirty="0" err="1"/>
              <a:t>symptomer</a:t>
            </a:r>
            <a:r>
              <a:rPr lang="en-CA" sz="1000" kern="1200" dirty="0"/>
              <a:t> og </a:t>
            </a:r>
            <a:r>
              <a:rPr lang="en-CA" sz="1000" kern="1200" dirty="0" err="1"/>
              <a:t>genskabe</a:t>
            </a:r>
            <a:r>
              <a:rPr lang="en-CA" sz="1000" kern="1200" dirty="0"/>
              <a:t> service </a:t>
            </a:r>
            <a:r>
              <a:rPr lang="en-CA" sz="1000" kern="1200" dirty="0" err="1"/>
              <a:t>hurtigt</a:t>
            </a:r>
            <a:r>
              <a:rPr lang="en-CA" sz="1000" kern="1200" dirty="0"/>
              <a:t> </a:t>
            </a:r>
            <a:r>
              <a:rPr lang="en-CA" sz="1000" kern="1200" dirty="0" err="1"/>
              <a:t>ved</a:t>
            </a:r>
            <a:r>
              <a:rPr lang="en-CA" sz="1000" kern="1200" dirty="0"/>
              <a:t> at </a:t>
            </a:r>
            <a:r>
              <a:rPr lang="en-CA" sz="1000" kern="1200" dirty="0" err="1"/>
              <a:t>bruge</a:t>
            </a:r>
            <a:r>
              <a:rPr lang="en-CA" sz="1000" kern="1200" dirty="0"/>
              <a:t> den workaround, der </a:t>
            </a:r>
            <a:r>
              <a:rPr lang="en-CA" sz="1000" kern="1200" dirty="0" err="1"/>
              <a:t>evt</a:t>
            </a:r>
            <a:r>
              <a:rPr lang="en-CA" sz="1000" kern="1200" dirty="0"/>
              <a:t>. </a:t>
            </a:r>
            <a:r>
              <a:rPr lang="en-CA" sz="1000" kern="1200" dirty="0" err="1"/>
              <a:t>findes</a:t>
            </a:r>
            <a:r>
              <a:rPr lang="en-CA" sz="1000" kern="1200" dirty="0"/>
              <a:t>. </a:t>
            </a:r>
            <a:r>
              <a:rPr lang="en-CA" sz="1000" kern="1200" dirty="0" err="1"/>
              <a:t>Oprettes</a:t>
            </a:r>
            <a:r>
              <a:rPr lang="en-CA" sz="1000" kern="1200" dirty="0"/>
              <a:t>, </a:t>
            </a:r>
            <a:r>
              <a:rPr lang="en-CA" sz="1000" kern="1200" dirty="0" err="1"/>
              <a:t>når</a:t>
            </a:r>
            <a:r>
              <a:rPr lang="en-CA" sz="1000" kern="1200" dirty="0"/>
              <a:t> </a:t>
            </a:r>
            <a:r>
              <a:rPr lang="en-CA" sz="1000" kern="1200" dirty="0" err="1"/>
              <a:t>diagnosticeringen</a:t>
            </a:r>
            <a:r>
              <a:rPr lang="en-CA" sz="1000" kern="1200" dirty="0"/>
              <a:t> </a:t>
            </a:r>
            <a:r>
              <a:rPr lang="en-CA" sz="1000" kern="1200" dirty="0" err="1"/>
              <a:t>er</a:t>
            </a:r>
            <a:r>
              <a:rPr lang="en-CA" sz="1000" kern="1200" dirty="0"/>
              <a:t> </a:t>
            </a:r>
            <a:r>
              <a:rPr lang="en-CA" sz="1000" kern="1200" dirty="0" err="1"/>
              <a:t>færdig</a:t>
            </a:r>
            <a:r>
              <a:rPr lang="en-CA" sz="1000" kern="1200" dirty="0"/>
              <a:t>, </a:t>
            </a:r>
            <a:r>
              <a:rPr lang="en-CA" sz="1000" kern="1200" dirty="0" err="1"/>
              <a:t>eller</a:t>
            </a:r>
            <a:r>
              <a:rPr lang="en-CA" sz="1000" kern="1200" dirty="0"/>
              <a:t> </a:t>
            </a:r>
            <a:r>
              <a:rPr lang="en-CA" sz="1000" kern="1200" dirty="0" err="1"/>
              <a:t>tidligere</a:t>
            </a:r>
            <a:r>
              <a:rPr lang="en-CA" sz="1000" kern="1200" dirty="0"/>
              <a:t> </a:t>
            </a:r>
            <a:r>
              <a:rPr lang="en-CA" sz="1000" kern="1200" dirty="0" err="1"/>
              <a:t>hvis</a:t>
            </a:r>
            <a:r>
              <a:rPr lang="en-CA" sz="1000" kern="1200" dirty="0"/>
              <a:t> der </a:t>
            </a:r>
            <a:r>
              <a:rPr lang="en-CA" sz="1000" kern="1200" dirty="0" err="1"/>
              <a:t>er</a:t>
            </a:r>
            <a:r>
              <a:rPr lang="en-CA" sz="1000" kern="1200" dirty="0"/>
              <a:t> </a:t>
            </a:r>
            <a:r>
              <a:rPr lang="en-CA" sz="1000" kern="1200" dirty="0" err="1"/>
              <a:t>brug</a:t>
            </a:r>
            <a:r>
              <a:rPr lang="en-CA" sz="1000" kern="1200" dirty="0"/>
              <a:t> for det.</a:t>
            </a:r>
            <a:endParaRPr lang="da-DK" sz="1000" kern="1200" dirty="0"/>
          </a:p>
        </p:txBody>
      </p:sp>
      <p:sp>
        <p:nvSpPr>
          <p:cNvPr id="12" name="Kombinationstegning 11"/>
          <p:cNvSpPr/>
          <p:nvPr/>
        </p:nvSpPr>
        <p:spPr>
          <a:xfrm>
            <a:off x="2452607" y="3342590"/>
            <a:ext cx="2226587" cy="1335952"/>
          </a:xfrm>
          <a:custGeom>
            <a:avLst/>
            <a:gdLst>
              <a:gd name="connsiteX0" fmla="*/ 0 w 2226587"/>
              <a:gd name="connsiteY0" fmla="*/ 0 h 1335952"/>
              <a:gd name="connsiteX1" fmla="*/ 2226587 w 2226587"/>
              <a:gd name="connsiteY1" fmla="*/ 0 h 1335952"/>
              <a:gd name="connsiteX2" fmla="*/ 2226587 w 2226587"/>
              <a:gd name="connsiteY2" fmla="*/ 1335952 h 1335952"/>
              <a:gd name="connsiteX3" fmla="*/ 0 w 2226587"/>
              <a:gd name="connsiteY3" fmla="*/ 1335952 h 1335952"/>
              <a:gd name="connsiteX4" fmla="*/ 0 w 2226587"/>
              <a:gd name="connsiteY4" fmla="*/ 0 h 133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587" h="1335952">
                <a:moveTo>
                  <a:pt x="0" y="0"/>
                </a:moveTo>
                <a:lnTo>
                  <a:pt x="2226587" y="0"/>
                </a:lnTo>
                <a:lnTo>
                  <a:pt x="2226587" y="1335952"/>
                </a:lnTo>
                <a:lnTo>
                  <a:pt x="0" y="1335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300" kern="1200" dirty="0"/>
              <a:t>Problem Løsning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CA" sz="1000" kern="1200" dirty="0" err="1"/>
              <a:t>Kræver</a:t>
            </a:r>
            <a:r>
              <a:rPr lang="en-CA" sz="1000" kern="1200" dirty="0"/>
              <a:t> for </a:t>
            </a:r>
            <a:r>
              <a:rPr lang="en-CA" sz="1000" kern="1200" dirty="0" err="1"/>
              <a:t>det</a:t>
            </a:r>
            <a:r>
              <a:rPr lang="en-CA" sz="1000" kern="1200" dirty="0"/>
              <a:t> </a:t>
            </a:r>
            <a:r>
              <a:rPr lang="en-CA" sz="1000" kern="1200" dirty="0" err="1"/>
              <a:t>meste</a:t>
            </a:r>
            <a:r>
              <a:rPr lang="en-CA" sz="1000" kern="1200" dirty="0"/>
              <a:t> et change request. </a:t>
            </a:r>
            <a:r>
              <a:rPr lang="en-CA" sz="1000" kern="1200" dirty="0" err="1"/>
              <a:t>Hvis</a:t>
            </a:r>
            <a:r>
              <a:rPr lang="en-CA" sz="1000" kern="1200" dirty="0"/>
              <a:t> </a:t>
            </a:r>
            <a:r>
              <a:rPr lang="en-CA" sz="1000" kern="1200" dirty="0" err="1"/>
              <a:t>løsningen</a:t>
            </a:r>
            <a:r>
              <a:rPr lang="en-CA" sz="1000" kern="1200" dirty="0"/>
              <a:t> </a:t>
            </a:r>
            <a:r>
              <a:rPr lang="en-CA" sz="1000" kern="1200" dirty="0" err="1"/>
              <a:t>ikke</a:t>
            </a:r>
            <a:r>
              <a:rPr lang="en-CA" sz="1000" kern="1200" dirty="0"/>
              <a:t> </a:t>
            </a:r>
            <a:r>
              <a:rPr lang="en-CA" sz="1000" kern="1200" dirty="0" err="1"/>
              <a:t>er</a:t>
            </a:r>
            <a:r>
              <a:rPr lang="en-CA" sz="1000" kern="1200" dirty="0"/>
              <a:t> </a:t>
            </a:r>
            <a:r>
              <a:rPr lang="en-CA" sz="1000" kern="1200" dirty="0" err="1"/>
              <a:t>omkostningsrentabel</a:t>
            </a:r>
            <a:r>
              <a:rPr lang="en-CA" sz="1000" kern="1200" dirty="0"/>
              <a:t> </a:t>
            </a:r>
            <a:r>
              <a:rPr lang="en-CA" sz="1000" kern="1200" dirty="0" err="1"/>
              <a:t>kan</a:t>
            </a:r>
            <a:r>
              <a:rPr lang="en-CA" sz="1000" kern="1200" dirty="0"/>
              <a:t> et problem </a:t>
            </a:r>
            <a:r>
              <a:rPr lang="en-CA" sz="1000" kern="1200" dirty="0" err="1"/>
              <a:t>efterlades</a:t>
            </a:r>
            <a:r>
              <a:rPr lang="en-CA" sz="1000" kern="1200" dirty="0"/>
              <a:t> </a:t>
            </a:r>
            <a:r>
              <a:rPr lang="en-CA" sz="1000" kern="1200" dirty="0" err="1"/>
              <a:t>åbent</a:t>
            </a:r>
            <a:r>
              <a:rPr lang="en-CA" sz="1000" kern="1200" dirty="0"/>
              <a:t>, og den </a:t>
            </a:r>
            <a:r>
              <a:rPr lang="en-CA" sz="1000" kern="1200" dirty="0" err="1"/>
              <a:t>eksisterende</a:t>
            </a:r>
            <a:r>
              <a:rPr lang="en-CA" sz="1000" kern="1200" dirty="0"/>
              <a:t> workaround </a:t>
            </a:r>
            <a:r>
              <a:rPr lang="en-CA" sz="1000" kern="1200" dirty="0" err="1"/>
              <a:t>anvendes</a:t>
            </a:r>
            <a:r>
              <a:rPr lang="en-CA" sz="1000" kern="1200" dirty="0"/>
              <a:t>.</a:t>
            </a:r>
            <a:endParaRPr lang="da-DK" sz="1000" kern="1200" dirty="0"/>
          </a:p>
        </p:txBody>
      </p:sp>
      <p:sp>
        <p:nvSpPr>
          <p:cNvPr id="13" name="Kombinationstegning 12"/>
          <p:cNvSpPr/>
          <p:nvPr/>
        </p:nvSpPr>
        <p:spPr>
          <a:xfrm>
            <a:off x="4790524" y="3342590"/>
            <a:ext cx="2226587" cy="1335952"/>
          </a:xfrm>
          <a:custGeom>
            <a:avLst/>
            <a:gdLst>
              <a:gd name="connsiteX0" fmla="*/ 0 w 2226587"/>
              <a:gd name="connsiteY0" fmla="*/ 0 h 1335952"/>
              <a:gd name="connsiteX1" fmla="*/ 2226587 w 2226587"/>
              <a:gd name="connsiteY1" fmla="*/ 0 h 1335952"/>
              <a:gd name="connsiteX2" fmla="*/ 2226587 w 2226587"/>
              <a:gd name="connsiteY2" fmla="*/ 1335952 h 1335952"/>
              <a:gd name="connsiteX3" fmla="*/ 0 w 2226587"/>
              <a:gd name="connsiteY3" fmla="*/ 1335952 h 1335952"/>
              <a:gd name="connsiteX4" fmla="*/ 0 w 2226587"/>
              <a:gd name="connsiteY4" fmla="*/ 0 h 133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587" h="1335952">
                <a:moveTo>
                  <a:pt x="0" y="0"/>
                </a:moveTo>
                <a:lnTo>
                  <a:pt x="2226587" y="0"/>
                </a:lnTo>
                <a:lnTo>
                  <a:pt x="2226587" y="1335952"/>
                </a:lnTo>
                <a:lnTo>
                  <a:pt x="0" y="1335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300" kern="1200" dirty="0"/>
              <a:t>Problem Lukning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CA" sz="1000" kern="1200" dirty="0" err="1"/>
              <a:t>Når</a:t>
            </a:r>
            <a:r>
              <a:rPr lang="en-CA" sz="1000" kern="1200" dirty="0"/>
              <a:t> den change, der </a:t>
            </a:r>
            <a:r>
              <a:rPr lang="en-CA" sz="1000" kern="1200" dirty="0" err="1"/>
              <a:t>skal</a:t>
            </a:r>
            <a:r>
              <a:rPr lang="en-CA" sz="1000" kern="1200" dirty="0"/>
              <a:t> </a:t>
            </a:r>
            <a:r>
              <a:rPr lang="en-CA" sz="1000" kern="1200" dirty="0" err="1"/>
              <a:t>løse</a:t>
            </a:r>
            <a:r>
              <a:rPr lang="en-CA" sz="1000" kern="1200" dirty="0"/>
              <a:t> et problem, </a:t>
            </a:r>
            <a:r>
              <a:rPr lang="en-CA" sz="1000" kern="1200" dirty="0" err="1"/>
              <a:t>er</a:t>
            </a:r>
            <a:r>
              <a:rPr lang="en-CA" sz="1000" kern="1200" dirty="0"/>
              <a:t> </a:t>
            </a:r>
            <a:r>
              <a:rPr lang="en-CA" sz="1000" kern="1200" dirty="0" err="1"/>
              <a:t>reviewet</a:t>
            </a:r>
            <a:r>
              <a:rPr lang="en-CA" sz="1000" kern="1200" dirty="0"/>
              <a:t> med </a:t>
            </a:r>
            <a:r>
              <a:rPr lang="en-CA" sz="1000" kern="1200" dirty="0" err="1"/>
              <a:t>succes</a:t>
            </a:r>
            <a:r>
              <a:rPr lang="en-CA" sz="1000" kern="1200" dirty="0"/>
              <a:t> - </a:t>
            </a:r>
            <a:r>
              <a:rPr lang="en-CA" sz="1000" kern="1200" dirty="0" err="1"/>
              <a:t>reviewes</a:t>
            </a:r>
            <a:r>
              <a:rPr lang="en-CA" sz="1000" kern="1200" dirty="0"/>
              <a:t> </a:t>
            </a:r>
            <a:r>
              <a:rPr lang="en-CA" sz="1000" kern="1200" dirty="0" err="1"/>
              <a:t>relaterede</a:t>
            </a:r>
            <a:r>
              <a:rPr lang="en-CA" sz="1000" kern="1200" dirty="0"/>
              <a:t> incident records, known error records </a:t>
            </a:r>
            <a:r>
              <a:rPr lang="en-CA" sz="1000" kern="1200" dirty="0" err="1"/>
              <a:t>opdateres</a:t>
            </a:r>
            <a:r>
              <a:rPr lang="en-CA" sz="1000" kern="1200" dirty="0"/>
              <a:t>, problem data </a:t>
            </a:r>
            <a:r>
              <a:rPr lang="en-CA" sz="1000" kern="1200" dirty="0" err="1"/>
              <a:t>tjekkes</a:t>
            </a:r>
            <a:r>
              <a:rPr lang="en-CA" sz="1000" kern="1200" dirty="0"/>
              <a:t>, og problem </a:t>
            </a:r>
            <a:r>
              <a:rPr lang="en-CA" sz="1000" kern="1200" dirty="0" err="1"/>
              <a:t>lukkes</a:t>
            </a:r>
            <a:r>
              <a:rPr lang="en-CA" sz="1000" kern="1200" dirty="0"/>
              <a:t> formelt.</a:t>
            </a:r>
            <a:endParaRPr lang="da-DK" sz="1000" kern="1200" dirty="0"/>
          </a:p>
        </p:txBody>
      </p:sp>
      <p:sp>
        <p:nvSpPr>
          <p:cNvPr id="14" name="Kombinationstegning 13"/>
          <p:cNvSpPr/>
          <p:nvPr/>
        </p:nvSpPr>
        <p:spPr>
          <a:xfrm>
            <a:off x="114692" y="4776941"/>
            <a:ext cx="2226587" cy="1335952"/>
          </a:xfrm>
          <a:custGeom>
            <a:avLst/>
            <a:gdLst>
              <a:gd name="connsiteX0" fmla="*/ 0 w 2226587"/>
              <a:gd name="connsiteY0" fmla="*/ 0 h 1335952"/>
              <a:gd name="connsiteX1" fmla="*/ 2226587 w 2226587"/>
              <a:gd name="connsiteY1" fmla="*/ 0 h 1335952"/>
              <a:gd name="connsiteX2" fmla="*/ 2226587 w 2226587"/>
              <a:gd name="connsiteY2" fmla="*/ 1335952 h 1335952"/>
              <a:gd name="connsiteX3" fmla="*/ 0 w 2226587"/>
              <a:gd name="connsiteY3" fmla="*/ 1335952 h 1335952"/>
              <a:gd name="connsiteX4" fmla="*/ 0 w 2226587"/>
              <a:gd name="connsiteY4" fmla="*/ 0 h 133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587" h="1335952">
                <a:moveTo>
                  <a:pt x="0" y="0"/>
                </a:moveTo>
                <a:lnTo>
                  <a:pt x="2226587" y="0"/>
                </a:lnTo>
                <a:lnTo>
                  <a:pt x="2226587" y="1335952"/>
                </a:lnTo>
                <a:lnTo>
                  <a:pt x="0" y="13359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1300" kern="1200" dirty="0"/>
              <a:t>Major Problem Review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CA" sz="1000" kern="1200" dirty="0"/>
              <a:t>Der </a:t>
            </a:r>
            <a:r>
              <a:rPr lang="en-CA" sz="1000" kern="1200" dirty="0" err="1"/>
              <a:t>bør</a:t>
            </a:r>
            <a:r>
              <a:rPr lang="en-CA" sz="1000" kern="1200" dirty="0"/>
              <a:t> </a:t>
            </a:r>
            <a:r>
              <a:rPr lang="en-CA" sz="1000" kern="1200" dirty="0" err="1"/>
              <a:t>gennemføres</a:t>
            </a:r>
            <a:r>
              <a:rPr lang="en-CA" sz="1000" kern="1200" dirty="0"/>
              <a:t> et review for </a:t>
            </a:r>
            <a:r>
              <a:rPr lang="en-CA" sz="1000" kern="1200" dirty="0" err="1"/>
              <a:t>alle</a:t>
            </a:r>
            <a:r>
              <a:rPr lang="en-CA" sz="1000" kern="1200" dirty="0"/>
              <a:t> major problems </a:t>
            </a:r>
            <a:r>
              <a:rPr lang="en-CA" sz="1000" kern="1200" dirty="0" err="1"/>
              <a:t>m.h.p</a:t>
            </a:r>
            <a:r>
              <a:rPr lang="en-CA" sz="1000" kern="1200" dirty="0"/>
              <a:t>. at </a:t>
            </a:r>
            <a:r>
              <a:rPr lang="en-CA" sz="1000" kern="1200" dirty="0" err="1"/>
              <a:t>lære</a:t>
            </a:r>
            <a:r>
              <a:rPr lang="en-CA" sz="1000" kern="1200" dirty="0"/>
              <a:t> </a:t>
            </a:r>
            <a:r>
              <a:rPr lang="en-CA" sz="1000" kern="1200" dirty="0" err="1"/>
              <a:t>af</a:t>
            </a:r>
            <a:r>
              <a:rPr lang="en-CA" sz="1000" kern="1200" dirty="0"/>
              <a:t> den </a:t>
            </a:r>
            <a:r>
              <a:rPr lang="en-CA" sz="1000" kern="1200" dirty="0" err="1"/>
              <a:t>måde</a:t>
            </a:r>
            <a:r>
              <a:rPr lang="en-CA" sz="1000" kern="1200" dirty="0"/>
              <a:t>, et problem </a:t>
            </a:r>
            <a:r>
              <a:rPr lang="en-CA" sz="1000" kern="1200" dirty="0" err="1"/>
              <a:t>er</a:t>
            </a:r>
            <a:r>
              <a:rPr lang="en-CA" sz="1000" kern="1200" dirty="0"/>
              <a:t> </a:t>
            </a:r>
            <a:r>
              <a:rPr lang="en-CA" sz="1000" kern="1200" dirty="0" err="1"/>
              <a:t>blevet</a:t>
            </a:r>
            <a:r>
              <a:rPr lang="en-CA" sz="1000" kern="1200" dirty="0"/>
              <a:t> </a:t>
            </a:r>
            <a:r>
              <a:rPr lang="en-CA" sz="1000" kern="1200" dirty="0" err="1"/>
              <a:t>håndteret</a:t>
            </a:r>
            <a:r>
              <a:rPr lang="en-CA" sz="1000" kern="1200" dirty="0"/>
              <a:t> </a:t>
            </a:r>
            <a:r>
              <a:rPr lang="en-CA" sz="1000" kern="1200" dirty="0" err="1"/>
              <a:t>på</a:t>
            </a:r>
            <a:r>
              <a:rPr lang="en-CA" sz="1000" kern="1200" dirty="0"/>
              <a:t>. Major problem </a:t>
            </a:r>
            <a:r>
              <a:rPr lang="en-CA" sz="1000" kern="1200" dirty="0" err="1"/>
              <a:t>defineres</a:t>
            </a:r>
            <a:r>
              <a:rPr lang="en-CA" sz="1000" kern="1200" dirty="0"/>
              <a:t> </a:t>
            </a:r>
            <a:r>
              <a:rPr lang="en-CA" sz="1000" kern="1200" dirty="0" err="1"/>
              <a:t>af</a:t>
            </a:r>
            <a:r>
              <a:rPr lang="en-CA" sz="1000" kern="1200" dirty="0"/>
              <a:t> </a:t>
            </a:r>
            <a:r>
              <a:rPr lang="en-CA" sz="1000" kern="1200" dirty="0" err="1"/>
              <a:t>prioriteringssystemet</a:t>
            </a:r>
            <a:r>
              <a:rPr lang="en-CA" sz="1000" kern="1200" dirty="0"/>
              <a:t>.</a:t>
            </a:r>
            <a:endParaRPr lang="da-DK" sz="1000" kern="1200" dirty="0"/>
          </a:p>
        </p:txBody>
      </p:sp>
    </p:spTree>
    <p:extLst>
      <p:ext uri="{BB962C8B-B14F-4D97-AF65-F5344CB8AC3E}">
        <p14:creationId xmlns:p14="http://schemas.microsoft.com/office/powerpoint/2010/main" val="3128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Retrospektiv">
  <a:themeElements>
    <a:clrScheme name="Retrospektiv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A57C37F38E87408E065EF1634747AF" ma:contentTypeVersion="9" ma:contentTypeDescription="Opret et nyt dokument." ma:contentTypeScope="" ma:versionID="76f619858fc67ca15bb12e297108e8db">
  <xsd:schema xmlns:xsd="http://www.w3.org/2001/XMLSchema" xmlns:xs="http://www.w3.org/2001/XMLSchema" xmlns:p="http://schemas.microsoft.com/office/2006/metadata/properties" xmlns:ns1="http://schemas.microsoft.com/sharepoint/v3" xmlns:ns2="beae47bd-3138-4a70-a150-7497c1b1116f" xmlns:ns3="f8bc20ea-b267-4caa-801c-3cf715390de2" targetNamespace="http://schemas.microsoft.com/office/2006/metadata/properties" ma:root="true" ma:fieldsID="f0078c12d2d581de6a3c2164919401d6" ns1:_="" ns2:_="" ns3:_="">
    <xsd:import namespace="http://schemas.microsoft.com/sharepoint/v3"/>
    <xsd:import namespace="beae47bd-3138-4a70-a150-7497c1b1116f"/>
    <xsd:import namespace="f8bc20ea-b267-4caa-801c-3cf715390d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Time" minOccurs="0"/>
                <xsd:element ref="ns2:LastSharedByUser" minOccurs="0"/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e47bd-3138-4a70-a150-7497c1b111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0" nillable="true" ma:displayName="Sidst delt efter tid" ma:internalName="LastSharedByTime" ma:readOnly="true">
      <xsd:simpleType>
        <xsd:restriction base="dms:DateTime"/>
      </xsd:simpleType>
    </xsd:element>
    <xsd:element name="LastSharedByUser" ma:index="11" nillable="true" ma:displayName="Sidst delt efter brug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c20ea-b267-4caa-801c-3cf715390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3C92DF-B82E-4FD6-8DE1-2590648866BD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eae47bd-3138-4a70-a150-7497c1b1116f"/>
    <ds:schemaRef ds:uri="f8bc20ea-b267-4caa-801c-3cf715390de2"/>
    <ds:schemaRef ds:uri="http://schemas.microsoft.com/sharepoint/v3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C73076-A89C-4F0E-8589-9EF4A05C79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1CC8B7-A5D8-4669-AEEC-170CEBD35A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ae47bd-3138-4a70-a150-7497c1b1116f"/>
    <ds:schemaRef ds:uri="f8bc20ea-b267-4caa-801c-3cf715390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16361</TotalTime>
  <Words>831</Words>
  <Application>Microsoft Office PowerPoint</Application>
  <PresentationFormat>Widescreen</PresentationFormat>
  <Paragraphs>82</Paragraphs>
  <Slides>10</Slides>
  <Notes>3</Notes>
  <HiddenSlides>4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3</vt:lpstr>
      <vt:lpstr>Retrospektiv</vt:lpstr>
      <vt:lpstr>Facet</vt:lpstr>
      <vt:lpstr>ITSM</vt:lpstr>
      <vt:lpstr>Problem Management Eksempel</vt:lpstr>
      <vt:lpstr>Problem Management Formål</vt:lpstr>
      <vt:lpstr>Problem Management Grundlæggende begreber ØVELSE</vt:lpstr>
      <vt:lpstr>Problem Management Eksempel på problem</vt:lpstr>
      <vt:lpstr>Problem Management Incident vs. problem</vt:lpstr>
      <vt:lpstr>Problem Management Proces</vt:lpstr>
      <vt:lpstr>Problem Management Proces Tilpasning</vt:lpstr>
      <vt:lpstr>Problem Management: Hovedaktiviteterne</vt:lpstr>
      <vt:lpstr>KPI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ITSM</dc:title>
  <dc:creator>Christian Winther Lacoppidan (CHWL - Faglærer - RI - ZBC)</dc:creator>
  <cp:lastModifiedBy>Steve Jørgensen (STEV.ZBC - Faglærer - RIAH - ZBC)</cp:lastModifiedBy>
  <cp:revision>55</cp:revision>
  <dcterms:created xsi:type="dcterms:W3CDTF">2017-05-16T11:47:09Z</dcterms:created>
  <dcterms:modified xsi:type="dcterms:W3CDTF">2023-08-11T14:30:01Z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0x01010052A57C37F38E87408E065EF1634747AF</vt:lpwstr>
  </property>
</Properties>
</file>