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0" r:id="rId2"/>
  </p:sldMasterIdLst>
  <p:notesMasterIdLst>
    <p:notesMasterId r:id="rId20"/>
  </p:notesMasterIdLst>
  <p:sldIdLst>
    <p:sldId id="295" r:id="rId3"/>
    <p:sldId id="299" r:id="rId4"/>
    <p:sldId id="300" r:id="rId5"/>
    <p:sldId id="278" r:id="rId6"/>
    <p:sldId id="298" r:id="rId7"/>
    <p:sldId id="301" r:id="rId8"/>
    <p:sldId id="302" r:id="rId9"/>
    <p:sldId id="303" r:id="rId10"/>
    <p:sldId id="304" r:id="rId11"/>
    <p:sldId id="867" r:id="rId12"/>
    <p:sldId id="843" r:id="rId13"/>
    <p:sldId id="845" r:id="rId14"/>
    <p:sldId id="279" r:id="rId15"/>
    <p:sldId id="280" r:id="rId16"/>
    <p:sldId id="281" r:id="rId17"/>
    <p:sldId id="282" r:id="rId18"/>
    <p:sldId id="8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M. Ali (KMAL - Faglærer - RIAH - ZBC)" initials="KMA(-F-R-Z" lastIdx="0" clrIdx="0">
    <p:extLst>
      <p:ext uri="{19B8F6BF-5375-455C-9EA6-DF929625EA0E}">
        <p15:presenceInfo xmlns:p15="http://schemas.microsoft.com/office/powerpoint/2012/main" userId="S-1-5-21-45353016-3114324395-3989185899-51763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34CBB-7690-4E15-80D7-948EEAFE9CA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BA9FF-A909-422E-8D40-F083C2144B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0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0" dirty="0"/>
              <a:t>8.1.1.2 Syslog Operation</a:t>
            </a: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36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0" dirty="0"/>
              <a:t>8.1.1.3 Syslog Message Format</a:t>
            </a: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0" dirty="0"/>
              <a:t>8.1.2.3 Router and Switch</a:t>
            </a:r>
            <a:r>
              <a:rPr lang="en-US" b="0" baseline="0" dirty="0"/>
              <a:t> Commands for Syslog Clients</a:t>
            </a: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5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0" dirty="0"/>
              <a:t>8.2.1.1 Introduction to SNMP</a:t>
            </a: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004549-1125-4930-988B-40FFE37DB1E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0" dirty="0"/>
              <a:t>8.2.1.3 SNMP Agent Traps</a:t>
            </a: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004549-1125-4930-988B-40FFE37DB1E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12192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5998634" y="6670529"/>
            <a:ext cx="204136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9479716" y="6670529"/>
            <a:ext cx="88560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258234" y="6672263"/>
            <a:ext cx="12827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11487823" y="6624363"/>
            <a:ext cx="401494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‹nr.›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0967" y="5940426"/>
            <a:ext cx="447251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085" y="119064"/>
            <a:ext cx="15621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414867" y="2671763"/>
            <a:ext cx="5024967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414867" y="4672013"/>
            <a:ext cx="5471584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43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82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1234" y="798513"/>
            <a:ext cx="2713567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4185" y="798513"/>
            <a:ext cx="7943849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2443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8063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930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316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1339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9582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54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3487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8568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6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2841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029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1410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3613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8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00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4185" y="2014539"/>
            <a:ext cx="5192183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567" y="2014539"/>
            <a:ext cx="5192184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059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20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58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19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376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96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874184" y="798513"/>
            <a:ext cx="10860616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258234" y="6672263"/>
            <a:ext cx="12827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11487823" y="6624363"/>
            <a:ext cx="401494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‹nr.›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4185" y="2014539"/>
            <a:ext cx="10587567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5998634" y="6670529"/>
            <a:ext cx="204136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9479716" y="6670529"/>
            <a:ext cx="88560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12192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165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C8DA9-3CB5-47F5-8782-A74C5C5C3429}" type="datetimeFigureOut">
              <a:rPr lang="da-DK" smtClean="0"/>
              <a:t>11-08-2023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B79E51-97D0-4F0C-BD3B-A6F3739CB1B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393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012books.lardbucket.org/books/public-speaking-practice-and-ethics/s09-finding-a-purpose-and-selectin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2BBE7-72BA-4E89-AC4F-829BE09E6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55636"/>
            <a:ext cx="7766936" cy="1095200"/>
          </a:xfrm>
        </p:spPr>
        <p:txBody>
          <a:bodyPr/>
          <a:lstStyle/>
          <a:p>
            <a:pPr algn="ctr"/>
            <a:r>
              <a:rPr lang="da-DK" b="1" dirty="0"/>
              <a:t>Event Management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6B86E01-2D96-49D9-9658-EC56532FD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95058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Dag 2</a:t>
            </a:r>
            <a:endParaRPr lang="da-DK" sz="3000" dirty="0"/>
          </a:p>
        </p:txBody>
      </p:sp>
    </p:spTree>
    <p:extLst>
      <p:ext uri="{BB962C8B-B14F-4D97-AF65-F5344CB8AC3E}">
        <p14:creationId xmlns:p14="http://schemas.microsoft.com/office/powerpoint/2010/main" val="140532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72272"/>
            <a:ext cx="8145462" cy="388219"/>
          </a:xfrm>
        </p:spPr>
        <p:txBody>
          <a:bodyPr/>
          <a:lstStyle/>
          <a:p>
            <a:r>
              <a:rPr lang="en-US" sz="2200" dirty="0"/>
              <a:t>SNMP- Simple Network Management</a:t>
            </a:r>
            <a:endParaRPr lang="da-DK" sz="22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93974" y="856230"/>
            <a:ext cx="11856188" cy="5486400"/>
          </a:xfrm>
        </p:spPr>
        <p:txBody>
          <a:bodyPr/>
          <a:lstStyle/>
          <a:p>
            <a:r>
              <a:rPr lang="da-DK" sz="1200" b="1" dirty="0"/>
              <a:t>SNMP</a:t>
            </a:r>
            <a:r>
              <a:rPr lang="da-DK" sz="1200" dirty="0"/>
              <a:t> is </a:t>
            </a:r>
            <a:r>
              <a:rPr lang="en-US" sz="1200" dirty="0"/>
              <a:t>developed to manage </a:t>
            </a:r>
            <a:r>
              <a:rPr lang="en-US" sz="1200" b="1" dirty="0"/>
              <a:t>nodes</a:t>
            </a:r>
            <a:r>
              <a:rPr lang="en-US" sz="1200" dirty="0"/>
              <a:t>, such as a </a:t>
            </a:r>
            <a:r>
              <a:rPr lang="en-US" sz="1200" b="1" dirty="0"/>
              <a:t>router</a:t>
            </a:r>
            <a:r>
              <a:rPr lang="en-US" sz="1200" dirty="0"/>
              <a:t>, </a:t>
            </a:r>
            <a:r>
              <a:rPr lang="en-US" sz="1200" b="1" dirty="0"/>
              <a:t>switches</a:t>
            </a:r>
            <a:r>
              <a:rPr lang="en-US" sz="1200" dirty="0"/>
              <a:t>, </a:t>
            </a:r>
            <a:r>
              <a:rPr lang="en-US" sz="1200" b="1" dirty="0"/>
              <a:t>server</a:t>
            </a:r>
            <a:r>
              <a:rPr lang="en-US" sz="1200" dirty="0"/>
              <a:t>, </a:t>
            </a:r>
            <a:r>
              <a:rPr lang="en-US" sz="1200" b="1" dirty="0"/>
              <a:t>workstation</a:t>
            </a:r>
            <a:r>
              <a:rPr lang="en-US" sz="1200" dirty="0"/>
              <a:t>, on an IP network. It enables network administrator to </a:t>
            </a:r>
            <a:r>
              <a:rPr lang="en-US" sz="1200" b="1" dirty="0"/>
              <a:t>find and solve network problems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b="1" dirty="0"/>
              <a:t>SNMP Is application layer protocol</a:t>
            </a:r>
            <a:r>
              <a:rPr lang="en-US" sz="1200" dirty="0"/>
              <a:t>. SNMP system </a:t>
            </a:r>
            <a:r>
              <a:rPr lang="en-US" sz="1200" b="1" dirty="0"/>
              <a:t>consist of 3 elements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b="1" dirty="0"/>
              <a:t>SNMP manager</a:t>
            </a:r>
          </a:p>
          <a:p>
            <a:pPr marL="0" indent="0">
              <a:buNone/>
            </a:pPr>
            <a:r>
              <a:rPr lang="en-US" sz="1200" b="1" dirty="0"/>
              <a:t>	SNMP agent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b="1" dirty="0"/>
              <a:t>Management Information (Data)Base </a:t>
            </a:r>
            <a:r>
              <a:rPr lang="en-US" sz="1200" dirty="0"/>
              <a:t>– </a:t>
            </a:r>
            <a:r>
              <a:rPr lang="en-US" sz="1200" b="1" dirty="0"/>
              <a:t>MIB</a:t>
            </a:r>
            <a:r>
              <a:rPr lang="en-US" sz="1200" dirty="0"/>
              <a:t>.</a:t>
            </a:r>
          </a:p>
          <a:p>
            <a:endParaRPr lang="en-US" sz="1200" b="1" dirty="0"/>
          </a:p>
          <a:p>
            <a:r>
              <a:rPr lang="en-US" sz="1200" b="1" dirty="0"/>
              <a:t>SNMP manager </a:t>
            </a:r>
            <a:r>
              <a:rPr lang="en-US" sz="1200" dirty="0"/>
              <a:t>runs </a:t>
            </a:r>
            <a:r>
              <a:rPr lang="en-US" sz="1200" b="1" dirty="0"/>
              <a:t>SNMP management software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b="1" dirty="0"/>
              <a:t>SNMP manager </a:t>
            </a:r>
            <a:r>
              <a:rPr lang="en-US" sz="1200" dirty="0"/>
              <a:t>collects information's from </a:t>
            </a:r>
            <a:r>
              <a:rPr lang="en-US" sz="1200" b="1" dirty="0"/>
              <a:t>SNMP agent </a:t>
            </a:r>
            <a:r>
              <a:rPr lang="en-US" sz="1200" dirty="0"/>
              <a:t>(ask the device for data), using: ”</a:t>
            </a:r>
            <a:r>
              <a:rPr lang="en-US" sz="1200" b="1" dirty="0"/>
              <a:t>get</a:t>
            </a:r>
            <a:r>
              <a:rPr lang="en-US" sz="1200" dirty="0"/>
              <a:t>” action, </a:t>
            </a:r>
          </a:p>
          <a:p>
            <a:endParaRPr lang="en-US" sz="1200" dirty="0"/>
          </a:p>
          <a:p>
            <a:pPr lvl="1"/>
            <a:r>
              <a:rPr lang="en-US" sz="1200" b="1" dirty="0"/>
              <a:t>		and can change configurations on an agent using</a:t>
            </a:r>
            <a:r>
              <a:rPr lang="en-US" sz="1200" dirty="0"/>
              <a:t>: ”</a:t>
            </a:r>
            <a:r>
              <a:rPr lang="en-US" sz="1200" b="1" dirty="0"/>
              <a:t>set</a:t>
            </a:r>
            <a:r>
              <a:rPr lang="en-US" sz="1200" dirty="0"/>
              <a:t>” action. (</a:t>
            </a:r>
            <a:r>
              <a:rPr lang="en-US" sz="1200" b="1" dirty="0"/>
              <a:t>set</a:t>
            </a:r>
            <a:r>
              <a:rPr lang="en-US" sz="1200" dirty="0"/>
              <a:t> can cause a router to reboot, send a configuration file, receive config file.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		SNMP agent can forward information directly to an </a:t>
            </a:r>
            <a:r>
              <a:rPr lang="en-US" sz="1200" b="1" dirty="0"/>
              <a:t>NMS (SNMP Manager)</a:t>
            </a:r>
            <a:r>
              <a:rPr lang="en-US" sz="1200" dirty="0"/>
              <a:t>, using: ”</a:t>
            </a:r>
            <a:r>
              <a:rPr lang="en-US" sz="1200" b="1" dirty="0"/>
              <a:t>trap</a:t>
            </a:r>
            <a:r>
              <a:rPr lang="en-US" sz="1200" dirty="0"/>
              <a:t>” action.</a:t>
            </a:r>
          </a:p>
          <a:p>
            <a:pPr lvl="1"/>
            <a:endParaRPr lang="en-US" sz="1200" dirty="0"/>
          </a:p>
          <a:p>
            <a:r>
              <a:rPr lang="en-US" sz="1200" dirty="0"/>
              <a:t>Network devices that must be managed, switches, routers, servers, firewalls, are equipped with an </a:t>
            </a:r>
            <a:r>
              <a:rPr lang="en-US" sz="1200" b="1" dirty="0"/>
              <a:t>SNMP agent software module</a:t>
            </a:r>
            <a:r>
              <a:rPr lang="en-US" sz="1200" dirty="0"/>
              <a:t>.</a:t>
            </a:r>
          </a:p>
          <a:p>
            <a:r>
              <a:rPr lang="en-US" sz="1200" b="1" dirty="0"/>
              <a:t>MIB’s</a:t>
            </a:r>
            <a:r>
              <a:rPr lang="en-US" sz="1200" dirty="0"/>
              <a:t> store data about the device operation, must be available to </a:t>
            </a:r>
            <a:r>
              <a:rPr lang="en-US" sz="1200" b="1" dirty="0"/>
              <a:t>authenticated</a:t>
            </a:r>
            <a:r>
              <a:rPr lang="en-US" sz="1200" dirty="0"/>
              <a:t> remote users.</a:t>
            </a:r>
          </a:p>
          <a:p>
            <a:r>
              <a:rPr lang="en-US" sz="1200" dirty="0"/>
              <a:t>SNMP uses </a:t>
            </a:r>
            <a:r>
              <a:rPr lang="en-US" sz="1200" b="1" dirty="0"/>
              <a:t>UDP port 162</a:t>
            </a:r>
            <a:r>
              <a:rPr lang="en-US" sz="1200" dirty="0"/>
              <a:t>, to retrieve and send management information</a:t>
            </a:r>
            <a:r>
              <a:rPr lang="da-DK" sz="1200" dirty="0"/>
              <a:t>.</a:t>
            </a:r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429237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81" y="373416"/>
            <a:ext cx="8145462" cy="459503"/>
          </a:xfrm>
        </p:spPr>
        <p:txBody>
          <a:bodyPr/>
          <a:lstStyle/>
          <a:p>
            <a:br>
              <a:rPr lang="en-US" sz="1800" dirty="0"/>
            </a:br>
            <a:r>
              <a:rPr lang="en-US" dirty="0"/>
              <a:t>Introduction to SNMP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40958" r="-40958"/>
          <a:stretch>
            <a:fillRect/>
          </a:stretch>
        </p:blipFill>
        <p:spPr>
          <a:xfrm>
            <a:off x="814813" y="879592"/>
            <a:ext cx="9590510" cy="5720905"/>
          </a:xfrm>
          <a:ln>
            <a:solidFill>
              <a:schemeClr val="tx1"/>
            </a:solidFill>
            <a:bevel/>
          </a:ln>
        </p:spPr>
      </p:pic>
      <p:sp>
        <p:nvSpPr>
          <p:cNvPr id="3" name="Tekstfelt 2"/>
          <p:cNvSpPr txBox="1"/>
          <p:nvPr/>
        </p:nvSpPr>
        <p:spPr>
          <a:xfrm>
            <a:off x="954102" y="1686469"/>
            <a:ext cx="447787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rgbClr val="000000"/>
                </a:solidFill>
                <a:latin typeface="Arial" charset="0"/>
              </a:rPr>
              <a:t>SNMP uses UDP port 162, to retrieve and send management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295707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4" y="428534"/>
            <a:ext cx="8145462" cy="386278"/>
          </a:xfrm>
        </p:spPr>
        <p:txBody>
          <a:bodyPr/>
          <a:lstStyle/>
          <a:p>
            <a:br>
              <a:rPr lang="en-US" sz="1800" dirty="0"/>
            </a:br>
            <a:r>
              <a:rPr lang="en-US" dirty="0"/>
              <a:t>SNMP Agent Traps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4" y="1272974"/>
            <a:ext cx="4952025" cy="431205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rcRect t="-3375" b="-3375"/>
          <a:stretch>
            <a:fillRect/>
          </a:stretch>
        </p:blipFill>
        <p:spPr>
          <a:xfrm>
            <a:off x="3991438" y="913125"/>
            <a:ext cx="4671270" cy="2101231"/>
          </a:xfrm>
        </p:spPr>
      </p:pic>
      <p:sp>
        <p:nvSpPr>
          <p:cNvPr id="6" name="Tekstfelt 5"/>
          <p:cNvSpPr txBox="1"/>
          <p:nvPr/>
        </p:nvSpPr>
        <p:spPr>
          <a:xfrm>
            <a:off x="5321842" y="3258800"/>
            <a:ext cx="668173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Arial" charset="0"/>
              </a:rPr>
              <a:t>NMS periodically querying the device for data, using ”</a:t>
            </a:r>
            <a:r>
              <a:rPr lang="en-US" sz="1500" b="1" dirty="0">
                <a:solidFill>
                  <a:srgbClr val="000000"/>
                </a:solidFill>
                <a:latin typeface="Arial" charset="0"/>
              </a:rPr>
              <a:t>get” request</a:t>
            </a:r>
            <a:r>
              <a:rPr lang="en-US" sz="15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285750" indent="-28575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Arial" charset="0"/>
              </a:rPr>
              <a:t>In this way SNMP manager collect info to monitor traffic load.</a:t>
            </a:r>
          </a:p>
          <a:p>
            <a:pPr marL="285750" indent="-28575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Arial" charset="0"/>
              </a:rPr>
              <a:t>This info can be displayed on NMS via GUI.</a:t>
            </a:r>
          </a:p>
          <a:p>
            <a:pPr marL="285750" indent="-28575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Arial" charset="0"/>
              </a:rPr>
              <a:t>Average, minimum or maximum can be calculated, data can be graphed.</a:t>
            </a:r>
          </a:p>
          <a:p>
            <a:pPr marL="285750" indent="-28575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  <a:latin typeface="Arial" charset="0"/>
              </a:rPr>
              <a:t>SNMP manager sample the value periodically and present this info for network admin to use in creating a baseline.</a:t>
            </a:r>
          </a:p>
        </p:txBody>
      </p:sp>
    </p:spTree>
    <p:extLst>
      <p:ext uri="{BB962C8B-B14F-4D97-AF65-F5344CB8AC3E}">
        <p14:creationId xmlns:p14="http://schemas.microsoft.com/office/powerpoint/2010/main" val="20273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970" y="0"/>
            <a:ext cx="8596668" cy="508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Event</a:t>
            </a:r>
            <a:r>
              <a:rPr lang="en-US" dirty="0"/>
              <a:t>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6970" y="655422"/>
            <a:ext cx="11874884" cy="5948938"/>
          </a:xfrm>
        </p:spPr>
        <p:txBody>
          <a:bodyPr/>
          <a:lstStyle/>
          <a:p>
            <a:r>
              <a:rPr lang="en-US" dirty="0"/>
              <a:t>There are 3 event types:</a:t>
            </a:r>
            <a:endParaRPr lang="da-DK" dirty="0"/>
          </a:p>
          <a:p>
            <a:endParaRPr lang="en-US" dirty="0"/>
          </a:p>
        </p:txBody>
      </p:sp>
      <p:sp>
        <p:nvSpPr>
          <p:cNvPr id="5" name="Kombinationstegning 4"/>
          <p:cNvSpPr/>
          <p:nvPr/>
        </p:nvSpPr>
        <p:spPr>
          <a:xfrm>
            <a:off x="313097" y="1071418"/>
            <a:ext cx="4831557" cy="2816372"/>
          </a:xfrm>
          <a:custGeom>
            <a:avLst/>
            <a:gdLst>
              <a:gd name="connsiteX0" fmla="*/ 0 w 4788544"/>
              <a:gd name="connsiteY0" fmla="*/ 0 h 2873126"/>
              <a:gd name="connsiteX1" fmla="*/ 4788544 w 4788544"/>
              <a:gd name="connsiteY1" fmla="*/ 0 h 2873126"/>
              <a:gd name="connsiteX2" fmla="*/ 4788544 w 4788544"/>
              <a:gd name="connsiteY2" fmla="*/ 2873126 h 2873126"/>
              <a:gd name="connsiteX3" fmla="*/ 0 w 4788544"/>
              <a:gd name="connsiteY3" fmla="*/ 2873126 h 2873126"/>
              <a:gd name="connsiteX4" fmla="*/ 0 w 4788544"/>
              <a:gd name="connsiteY4" fmla="*/ 0 h 287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8544" h="2873126">
                <a:moveTo>
                  <a:pt x="0" y="0"/>
                </a:moveTo>
                <a:lnTo>
                  <a:pt x="4788544" y="0"/>
                </a:lnTo>
                <a:lnTo>
                  <a:pt x="4788544" y="2873126"/>
                </a:lnTo>
                <a:lnTo>
                  <a:pt x="0" y="28731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anchor="t" anchorCtr="0">
            <a:noAutofit/>
          </a:bodyPr>
          <a:lstStyle/>
          <a:p>
            <a:pPr lvl="0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a-DK" sz="2000" dirty="0"/>
              <a:t>Information:</a:t>
            </a:r>
            <a:r>
              <a:rPr lang="da-DK" sz="3600" dirty="0"/>
              <a:t> </a:t>
            </a:r>
          </a:p>
          <a:p>
            <a:pPr lvl="0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Type of event that requires no action. Typically used to confirm the status of an equipment or a service.  </a:t>
            </a:r>
            <a:r>
              <a:rPr lang="en-US" b="1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notification that a scheduled task has been completed 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user has logged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Job was completed successfully</a:t>
            </a:r>
          </a:p>
        </p:txBody>
      </p:sp>
      <p:sp>
        <p:nvSpPr>
          <p:cNvPr id="6" name="Kombinationstegning 5"/>
          <p:cNvSpPr/>
          <p:nvPr/>
        </p:nvSpPr>
        <p:spPr>
          <a:xfrm>
            <a:off x="5406952" y="1071418"/>
            <a:ext cx="4831557" cy="2816372"/>
          </a:xfrm>
          <a:custGeom>
            <a:avLst/>
            <a:gdLst>
              <a:gd name="connsiteX0" fmla="*/ 0 w 4788544"/>
              <a:gd name="connsiteY0" fmla="*/ 0 h 2873126"/>
              <a:gd name="connsiteX1" fmla="*/ 4788544 w 4788544"/>
              <a:gd name="connsiteY1" fmla="*/ 0 h 2873126"/>
              <a:gd name="connsiteX2" fmla="*/ 4788544 w 4788544"/>
              <a:gd name="connsiteY2" fmla="*/ 2873126 h 2873126"/>
              <a:gd name="connsiteX3" fmla="*/ 0 w 4788544"/>
              <a:gd name="connsiteY3" fmla="*/ 2873126 h 2873126"/>
              <a:gd name="connsiteX4" fmla="*/ 0 w 4788544"/>
              <a:gd name="connsiteY4" fmla="*/ 0 h 287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8544" h="2873126">
                <a:moveTo>
                  <a:pt x="0" y="0"/>
                </a:moveTo>
                <a:lnTo>
                  <a:pt x="4788544" y="0"/>
                </a:lnTo>
                <a:lnTo>
                  <a:pt x="4788544" y="2873126"/>
                </a:lnTo>
                <a:lnTo>
                  <a:pt x="0" y="28731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anchor="t" anchorCtr="0">
            <a:noAutofit/>
          </a:bodyPr>
          <a:lstStyle/>
          <a:p>
            <a:pPr lvl="0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Warning</a:t>
            </a:r>
            <a:r>
              <a:rPr lang="da-DK" sz="2000" dirty="0"/>
              <a:t>:</a:t>
            </a:r>
            <a:r>
              <a:rPr lang="da-DK" sz="3600" dirty="0"/>
              <a:t> </a:t>
            </a:r>
          </a:p>
          <a:p>
            <a:r>
              <a:rPr lang="en-US" dirty="0"/>
              <a:t>Generally generated when a limit value is reached, so someone can react before it goes wrong. </a:t>
            </a: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Disk space on a server is used at 65% and increases; if it reaches 75%, the response time becomes unacceptable.</a:t>
            </a:r>
          </a:p>
          <a:p>
            <a:endParaRPr lang="en-US" dirty="0"/>
          </a:p>
        </p:txBody>
      </p:sp>
      <p:sp>
        <p:nvSpPr>
          <p:cNvPr id="7" name="Kombinationstegning 6"/>
          <p:cNvSpPr/>
          <p:nvPr/>
        </p:nvSpPr>
        <p:spPr>
          <a:xfrm>
            <a:off x="313097" y="4072517"/>
            <a:ext cx="9925411" cy="2863992"/>
          </a:xfrm>
          <a:custGeom>
            <a:avLst/>
            <a:gdLst>
              <a:gd name="connsiteX0" fmla="*/ 0 w 4788544"/>
              <a:gd name="connsiteY0" fmla="*/ 0 h 2873126"/>
              <a:gd name="connsiteX1" fmla="*/ 4788544 w 4788544"/>
              <a:gd name="connsiteY1" fmla="*/ 0 h 2873126"/>
              <a:gd name="connsiteX2" fmla="*/ 4788544 w 4788544"/>
              <a:gd name="connsiteY2" fmla="*/ 2873126 h 2873126"/>
              <a:gd name="connsiteX3" fmla="*/ 0 w 4788544"/>
              <a:gd name="connsiteY3" fmla="*/ 2873126 h 2873126"/>
              <a:gd name="connsiteX4" fmla="*/ 0 w 4788544"/>
              <a:gd name="connsiteY4" fmla="*/ 0 h 287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8544" h="2873126">
                <a:moveTo>
                  <a:pt x="0" y="0"/>
                </a:moveTo>
                <a:lnTo>
                  <a:pt x="4788544" y="0"/>
                </a:lnTo>
                <a:lnTo>
                  <a:pt x="4788544" y="2873126"/>
                </a:lnTo>
                <a:lnTo>
                  <a:pt x="0" y="28731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730" tIns="125730" rIns="125730" bIns="125730" numCol="1" spcCol="1270" anchor="t" anchorCtr="0">
            <a:noAutofit/>
          </a:bodyPr>
          <a:lstStyle/>
          <a:p>
            <a:pPr lvl="0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Exception</a:t>
            </a:r>
            <a:r>
              <a:rPr lang="da-DK" sz="2000" dirty="0"/>
              <a:t>:</a:t>
            </a:r>
            <a:r>
              <a:rPr lang="da-DK" sz="3600" dirty="0"/>
              <a:t> </a:t>
            </a:r>
          </a:p>
          <a:p>
            <a:r>
              <a:rPr lang="en-US" dirty="0"/>
              <a:t>Type of event indicating that an equipment functions </a:t>
            </a:r>
            <a:r>
              <a:rPr lang="en-US" b="1" dirty="0"/>
              <a:t>abnormally</a:t>
            </a:r>
            <a:r>
              <a:rPr lang="en-US" dirty="0"/>
              <a:t> which causes or may cause </a:t>
            </a:r>
            <a:r>
              <a:rPr lang="en-US" b="1" dirty="0"/>
              <a:t>a negative impact on business activities</a:t>
            </a:r>
            <a:r>
              <a:rPr lang="en-US" dirty="0"/>
              <a:t>.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server is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that </a:t>
            </a:r>
            <a:r>
              <a:rPr lang="en-US" b="1" dirty="0"/>
              <a:t>150</a:t>
            </a:r>
            <a:r>
              <a:rPr lang="en-US" dirty="0"/>
              <a:t> users have logged simultaneously on an </a:t>
            </a:r>
            <a:r>
              <a:rPr lang="en-US" b="1" dirty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network segment is not responding to routine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5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2365"/>
            <a:ext cx="8596668" cy="415636"/>
          </a:xfrm>
        </p:spPr>
        <p:txBody>
          <a:bodyPr>
            <a:normAutofit fontScale="90000"/>
          </a:bodyPr>
          <a:lstStyle/>
          <a:p>
            <a:r>
              <a:rPr lang="da-DK" sz="2400" b="1" dirty="0"/>
              <a:t>Event Management Proces</a:t>
            </a:r>
            <a:endParaRPr lang="en-US" sz="2400" b="1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1491" y="1739539"/>
            <a:ext cx="5578763" cy="3419475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6" y="508001"/>
            <a:ext cx="5966691" cy="6077526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6548582" y="2105890"/>
            <a:ext cx="98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“Warning</a:t>
            </a:r>
            <a:r>
              <a:rPr lang="en-US" sz="1200" dirty="0"/>
              <a:t>" event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8896926" y="2105889"/>
            <a:ext cx="104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"</a:t>
            </a:r>
            <a:r>
              <a:rPr lang="en-US" sz="1200" b="1" dirty="0"/>
              <a:t>Exception</a:t>
            </a:r>
            <a:r>
              <a:rPr lang="en-US" sz="1200" dirty="0"/>
              <a:t>" event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9513454" y="2444529"/>
            <a:ext cx="1487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an </a:t>
            </a:r>
            <a:r>
              <a:rPr lang="en-US" sz="1200" b="1" dirty="0"/>
              <a:t>incident</a:t>
            </a:r>
            <a:r>
              <a:rPr lang="en-US" sz="1200" dirty="0"/>
              <a:t>, </a:t>
            </a:r>
            <a:r>
              <a:rPr lang="en-US" sz="1200" b="1" dirty="0"/>
              <a:t>problem</a:t>
            </a:r>
            <a:r>
              <a:rPr lang="en-US" sz="1200" dirty="0"/>
              <a:t> or </a:t>
            </a:r>
            <a:r>
              <a:rPr lang="en-US" sz="1200" b="1" dirty="0"/>
              <a:t>change </a:t>
            </a:r>
            <a:r>
              <a:rPr lang="en-US" sz="1200" dirty="0"/>
              <a:t>and the new request will be managed through the corresponding processes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43581" y="2546316"/>
            <a:ext cx="2232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 case of Warning/Human Action, a notification</a:t>
            </a:r>
            <a:r>
              <a:rPr lang="en-US" sz="1200" dirty="0"/>
              <a:t> is sent to the group </a:t>
            </a:r>
            <a:r>
              <a:rPr lang="en-US" sz="1200" b="1" dirty="0"/>
              <a:t>responsible of the affected configuration item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865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971" y="73890"/>
            <a:ext cx="8596668" cy="526473"/>
          </a:xfrm>
        </p:spPr>
        <p:txBody>
          <a:bodyPr>
            <a:normAutofit/>
          </a:bodyPr>
          <a:lstStyle/>
          <a:p>
            <a:r>
              <a:rPr lang="da-DK" sz="2500" b="1" dirty="0"/>
              <a:t>Event Management Proces (</a:t>
            </a:r>
            <a:r>
              <a:rPr lang="da-DK" sz="2500" b="1" dirty="0" err="1"/>
              <a:t>cont</a:t>
            </a:r>
            <a:r>
              <a:rPr lang="da-DK" sz="2500" b="1" dirty="0"/>
              <a:t>.)</a:t>
            </a:r>
            <a:endParaRPr lang="en-US" sz="2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6971" y="765898"/>
            <a:ext cx="12031902" cy="60921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Activities</a:t>
            </a:r>
          </a:p>
          <a:p>
            <a:r>
              <a:rPr lang="en-US" sz="1700" b="1" dirty="0"/>
              <a:t>Occurrence</a:t>
            </a:r>
            <a:r>
              <a:rPr lang="en-US" sz="1700" dirty="0"/>
              <a:t>: Among all the </a:t>
            </a:r>
            <a:r>
              <a:rPr lang="en-US" sz="1700" b="1" dirty="0"/>
              <a:t>events</a:t>
            </a:r>
            <a:r>
              <a:rPr lang="en-US" sz="1700" dirty="0"/>
              <a:t> that occur,  </a:t>
            </a:r>
            <a:r>
              <a:rPr lang="en-US" sz="1700" b="1" dirty="0"/>
              <a:t>which ones</a:t>
            </a:r>
            <a:r>
              <a:rPr lang="en-US" sz="1700" dirty="0"/>
              <a:t> should be </a:t>
            </a:r>
            <a:r>
              <a:rPr lang="en-US" sz="1700" b="1" dirty="0"/>
              <a:t>detected</a:t>
            </a:r>
            <a:r>
              <a:rPr lang="en-US" sz="1700" dirty="0"/>
              <a:t>, must be </a:t>
            </a:r>
            <a:r>
              <a:rPr lang="en-US" sz="1700" b="1" dirty="0"/>
              <a:t>determined</a:t>
            </a:r>
            <a:r>
              <a:rPr lang="en-US" sz="1700" dirty="0"/>
              <a:t>.</a:t>
            </a:r>
          </a:p>
          <a:p>
            <a:r>
              <a:rPr lang="en-US" sz="1700" b="1" dirty="0"/>
              <a:t>Notification</a:t>
            </a:r>
            <a:r>
              <a:rPr lang="en-US" sz="1700" dirty="0"/>
              <a:t>: Issued by a </a:t>
            </a:r>
            <a:r>
              <a:rPr lang="en-US" sz="1700" b="1" dirty="0"/>
              <a:t>CI</a:t>
            </a:r>
            <a:r>
              <a:rPr lang="en-US" sz="1700" dirty="0"/>
              <a:t> or by a </a:t>
            </a:r>
            <a:r>
              <a:rPr lang="en-US" sz="1700" b="1" dirty="0"/>
              <a:t>monitoring tool</a:t>
            </a:r>
            <a:r>
              <a:rPr lang="en-US" sz="1700" dirty="0"/>
              <a:t>. </a:t>
            </a:r>
          </a:p>
          <a:p>
            <a:r>
              <a:rPr lang="en-US" sz="1700" b="1" dirty="0"/>
              <a:t>Detection</a:t>
            </a:r>
            <a:r>
              <a:rPr lang="en-US" sz="1700" dirty="0"/>
              <a:t>: Once the </a:t>
            </a:r>
            <a:r>
              <a:rPr lang="en-US" sz="1700" b="1" dirty="0"/>
              <a:t>notification</a:t>
            </a:r>
            <a:r>
              <a:rPr lang="en-US" sz="1700" dirty="0"/>
              <a:t> is received, it is </a:t>
            </a:r>
            <a:r>
              <a:rPr lang="en-US" sz="1700" b="1" dirty="0"/>
              <a:t>interpreted</a:t>
            </a:r>
            <a:r>
              <a:rPr lang="en-US" sz="1700" dirty="0"/>
              <a:t> by the </a:t>
            </a:r>
            <a:r>
              <a:rPr lang="en-US" sz="1700" b="1" dirty="0"/>
              <a:t>monitoring system </a:t>
            </a:r>
            <a:r>
              <a:rPr lang="en-US" sz="1700" dirty="0"/>
              <a:t>or another management tool.</a:t>
            </a:r>
          </a:p>
          <a:p>
            <a:r>
              <a:rPr lang="en-US" sz="1700" b="1" dirty="0"/>
              <a:t>Event Logging</a:t>
            </a:r>
            <a:r>
              <a:rPr lang="en-US" sz="1700" dirty="0"/>
              <a:t>: Creation of the </a:t>
            </a:r>
            <a:r>
              <a:rPr lang="en-US" sz="1700" b="1" dirty="0"/>
              <a:t>event</a:t>
            </a:r>
            <a:r>
              <a:rPr lang="en-US" sz="1700" dirty="0"/>
              <a:t> request type in the </a:t>
            </a:r>
            <a:r>
              <a:rPr lang="en-US" sz="1700" b="1" dirty="0"/>
              <a:t>request management tool</a:t>
            </a:r>
            <a:r>
              <a:rPr lang="en-US" sz="1700" dirty="0"/>
              <a:t>.</a:t>
            </a:r>
          </a:p>
          <a:p>
            <a:r>
              <a:rPr lang="en-US" sz="1700" b="1" dirty="0"/>
              <a:t>First-level of correlation and filtering</a:t>
            </a:r>
            <a:r>
              <a:rPr lang="en-US" sz="1700" dirty="0"/>
              <a:t>: According to the rules established in the correlation engine, the </a:t>
            </a:r>
            <a:r>
              <a:rPr lang="en-US" sz="1700" b="1" dirty="0"/>
              <a:t>event is communicated to the management request system or it is ignored (filtering), and is identified as an event type:</a:t>
            </a:r>
          </a:p>
          <a:p>
            <a:pPr lvl="1"/>
            <a:r>
              <a:rPr lang="en-US" sz="1500" b="1" dirty="0"/>
              <a:t>Information</a:t>
            </a:r>
            <a:r>
              <a:rPr lang="en-US" sz="1500" dirty="0"/>
              <a:t>: no action</a:t>
            </a:r>
          </a:p>
          <a:p>
            <a:pPr lvl="1"/>
            <a:r>
              <a:rPr lang="en-US" sz="1500" b="1" dirty="0"/>
              <a:t>Warning</a:t>
            </a:r>
            <a:r>
              <a:rPr lang="en-US" sz="1500" dirty="0"/>
              <a:t>: an </a:t>
            </a:r>
            <a:r>
              <a:rPr lang="en-US" sz="1500" b="1" dirty="0"/>
              <a:t>equipment reaches a threshold that requires a verification </a:t>
            </a:r>
            <a:r>
              <a:rPr lang="en-US" sz="1500" dirty="0"/>
              <a:t>and potentially an automatic or manual action to prevent an exception (failure).</a:t>
            </a:r>
          </a:p>
          <a:p>
            <a:pPr lvl="1"/>
            <a:r>
              <a:rPr lang="en-US" sz="1500" b="1" dirty="0"/>
              <a:t>Exception</a:t>
            </a:r>
            <a:r>
              <a:rPr lang="en-US" sz="1500" dirty="0"/>
              <a:t>: a </a:t>
            </a:r>
            <a:r>
              <a:rPr lang="en-US" sz="1500" b="1" dirty="0"/>
              <a:t>service or an equipment functions abnormally</a:t>
            </a:r>
            <a:r>
              <a:rPr lang="en-US" sz="1500" dirty="0"/>
              <a:t>; business is impacted. The exception event will be transmitted as an incident, a problem or a change.</a:t>
            </a:r>
          </a:p>
          <a:p>
            <a:r>
              <a:rPr lang="en-US" sz="1700" b="1" dirty="0"/>
              <a:t>Second-level of correlation</a:t>
            </a:r>
            <a:r>
              <a:rPr lang="en-US" sz="1700" dirty="0"/>
              <a:t>: </a:t>
            </a:r>
          </a:p>
          <a:p>
            <a:pPr lvl="1"/>
            <a:r>
              <a:rPr lang="en-US" sz="1500" dirty="0"/>
              <a:t>If the event is a "</a:t>
            </a:r>
            <a:r>
              <a:rPr lang="en-US" sz="1500" b="1" dirty="0"/>
              <a:t>Warning</a:t>
            </a:r>
            <a:r>
              <a:rPr lang="en-US" sz="1500" dirty="0"/>
              <a:t>" type, a decision must be made about its significance and the appropriate actions to be taken. </a:t>
            </a:r>
          </a:p>
          <a:p>
            <a:pPr lvl="1"/>
            <a:r>
              <a:rPr lang="en-US" sz="1500" dirty="0"/>
              <a:t>Correlation is ensured by a "correlation engine" (which is usually part of a </a:t>
            </a:r>
            <a:r>
              <a:rPr lang="en-US" sz="1500" b="1" dirty="0"/>
              <a:t>management tool</a:t>
            </a:r>
            <a:r>
              <a:rPr lang="en-US" sz="1500" dirty="0"/>
              <a:t>) which compares the event with a </a:t>
            </a:r>
            <a:r>
              <a:rPr lang="en-US" sz="1500" b="1" dirty="0"/>
              <a:t>set of criteria </a:t>
            </a:r>
            <a:r>
              <a:rPr lang="en-US" sz="1500" dirty="0"/>
              <a:t>in a prescribed order. </a:t>
            </a:r>
          </a:p>
          <a:p>
            <a:pPr lvl="1"/>
            <a:r>
              <a:rPr lang="en-US" sz="1500" dirty="0"/>
              <a:t>These </a:t>
            </a:r>
            <a:r>
              <a:rPr lang="en-US" sz="1500" b="1" dirty="0"/>
              <a:t>criteria</a:t>
            </a:r>
            <a:r>
              <a:rPr lang="en-US" sz="1500" dirty="0"/>
              <a:t> are called "</a:t>
            </a:r>
            <a:r>
              <a:rPr lang="en-US" sz="1500" b="1" dirty="0"/>
              <a:t>business rules</a:t>
            </a:r>
            <a:r>
              <a:rPr lang="en-US" sz="1500" dirty="0"/>
              <a:t>". The idea is to design a system that identifies events that impact the business and use the rules to determine the level and type of impact.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1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443" y="92363"/>
            <a:ext cx="8596668" cy="526473"/>
          </a:xfrm>
        </p:spPr>
        <p:txBody>
          <a:bodyPr>
            <a:normAutofit/>
          </a:bodyPr>
          <a:lstStyle/>
          <a:p>
            <a:r>
              <a:rPr lang="da-DK" sz="2500" b="1" dirty="0"/>
              <a:t>Event Management Proces (</a:t>
            </a:r>
            <a:r>
              <a:rPr lang="da-DK" sz="2500" b="1" dirty="0" err="1"/>
              <a:t>cont</a:t>
            </a:r>
            <a:r>
              <a:rPr lang="da-DK" sz="2500" b="1" dirty="0"/>
              <a:t>.)</a:t>
            </a:r>
            <a:endParaRPr lang="en-US" sz="2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69333" y="913680"/>
            <a:ext cx="11939539" cy="5875047"/>
          </a:xfrm>
        </p:spPr>
        <p:txBody>
          <a:bodyPr/>
          <a:lstStyle/>
          <a:p>
            <a:pPr lvl="1"/>
            <a:r>
              <a:rPr lang="en-US" dirty="0"/>
              <a:t>If no action is required, the event will be logged for future reference.</a:t>
            </a:r>
          </a:p>
          <a:p>
            <a:r>
              <a:rPr lang="en-US" b="1" dirty="0"/>
              <a:t>Alert / Human Intervention (human action)</a:t>
            </a:r>
            <a:r>
              <a:rPr lang="en-US" dirty="0"/>
              <a:t>: If the "</a:t>
            </a:r>
            <a:r>
              <a:rPr lang="en-US" b="1" dirty="0"/>
              <a:t>Warning</a:t>
            </a:r>
            <a:r>
              <a:rPr lang="en-US" dirty="0"/>
              <a:t>" event requires immediate </a:t>
            </a:r>
            <a:r>
              <a:rPr lang="en-US" b="1" dirty="0"/>
              <a:t>attention</a:t>
            </a:r>
            <a:r>
              <a:rPr lang="en-US" dirty="0"/>
              <a:t>, a </a:t>
            </a:r>
            <a:r>
              <a:rPr lang="en-US" b="1" dirty="0"/>
              <a:t>notification</a:t>
            </a:r>
            <a:r>
              <a:rPr lang="en-US" dirty="0"/>
              <a:t> is sent to the group </a:t>
            </a:r>
            <a:r>
              <a:rPr lang="en-US" b="1" dirty="0"/>
              <a:t>responsible of the affected configuration item</a:t>
            </a:r>
            <a:r>
              <a:rPr lang="en-US" dirty="0"/>
              <a:t>.</a:t>
            </a:r>
          </a:p>
          <a:p>
            <a:r>
              <a:rPr lang="en-US" b="1" dirty="0"/>
              <a:t>Auto-Response</a:t>
            </a:r>
            <a:r>
              <a:rPr lang="en-US" dirty="0"/>
              <a:t>: Just as an "</a:t>
            </a:r>
            <a:r>
              <a:rPr lang="en-US" b="1" dirty="0"/>
              <a:t>Exception</a:t>
            </a:r>
            <a:r>
              <a:rPr lang="en-US" dirty="0"/>
              <a:t>" event, correlation rules of the </a:t>
            </a:r>
            <a:r>
              <a:rPr lang="en-US" b="1" dirty="0"/>
              <a:t>management system </a:t>
            </a:r>
            <a:r>
              <a:rPr lang="en-US" dirty="0"/>
              <a:t>can automatically create an </a:t>
            </a:r>
            <a:r>
              <a:rPr lang="en-US" b="1" dirty="0"/>
              <a:t>incident</a:t>
            </a:r>
            <a:r>
              <a:rPr lang="en-US" dirty="0"/>
              <a:t>, </a:t>
            </a:r>
            <a:r>
              <a:rPr lang="en-US" b="1" dirty="0"/>
              <a:t>problem</a:t>
            </a:r>
            <a:r>
              <a:rPr lang="en-US" dirty="0"/>
              <a:t> or </a:t>
            </a:r>
            <a:r>
              <a:rPr lang="en-US" b="1" dirty="0"/>
              <a:t>change</a:t>
            </a:r>
            <a:r>
              <a:rPr lang="en-US" dirty="0"/>
              <a:t>, and the new request will be managed through the corresponding processes. </a:t>
            </a:r>
          </a:p>
          <a:p>
            <a:r>
              <a:rPr lang="en-US" b="1" dirty="0"/>
              <a:t>Closure</a:t>
            </a:r>
            <a:r>
              <a:rPr lang="en-US" dirty="0"/>
              <a:t>: Closing of "</a:t>
            </a:r>
            <a:r>
              <a:rPr lang="en-US" b="1" dirty="0"/>
              <a:t>Information</a:t>
            </a:r>
            <a:r>
              <a:rPr lang="en-US" dirty="0"/>
              <a:t>" or "</a:t>
            </a:r>
            <a:r>
              <a:rPr lang="en-US" b="1" dirty="0"/>
              <a:t>Warning</a:t>
            </a:r>
            <a:r>
              <a:rPr lang="en-US" dirty="0"/>
              <a:t>" event. The "</a:t>
            </a:r>
            <a:r>
              <a:rPr lang="en-US" b="1" dirty="0"/>
              <a:t>Exception</a:t>
            </a:r>
            <a:r>
              <a:rPr lang="en-US" dirty="0"/>
              <a:t>" event will be closed through the </a:t>
            </a:r>
            <a:r>
              <a:rPr lang="en-US" b="1" dirty="0"/>
              <a:t>incident</a:t>
            </a:r>
            <a:r>
              <a:rPr lang="en-US" dirty="0"/>
              <a:t>, </a:t>
            </a:r>
            <a:r>
              <a:rPr lang="en-US" b="1" dirty="0"/>
              <a:t>problem</a:t>
            </a:r>
            <a:r>
              <a:rPr lang="en-US" dirty="0"/>
              <a:t> or </a:t>
            </a:r>
            <a:r>
              <a:rPr lang="en-US" b="1" dirty="0"/>
              <a:t>change processes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25D27-E38E-45CA-BC72-519EAA97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9" y="84499"/>
            <a:ext cx="8596668" cy="286693"/>
          </a:xfrm>
        </p:spPr>
        <p:txBody>
          <a:bodyPr>
            <a:noAutofit/>
          </a:bodyPr>
          <a:lstStyle/>
          <a:p>
            <a:r>
              <a:rPr lang="da-DK" sz="2000" dirty="0"/>
              <a:t>KPI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F0D2065-91B5-46FF-A4A4-CEFF79773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59" y="67582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400" dirty="0"/>
              <a:t>KPI	Antal events der er information/</a:t>
            </a:r>
            <a:r>
              <a:rPr lang="da-DK" sz="1400" dirty="0" err="1"/>
              <a:t>warnings</a:t>
            </a:r>
            <a:r>
              <a:rPr lang="da-DK" sz="1400" dirty="0"/>
              <a:t>/</a:t>
            </a:r>
            <a:r>
              <a:rPr lang="da-DK" sz="1400" dirty="0" err="1"/>
              <a:t>exceptions</a:t>
            </a:r>
            <a:endParaRPr lang="da-DK" sz="1400" dirty="0"/>
          </a:p>
          <a:p>
            <a:pPr lvl="1"/>
            <a:r>
              <a:rPr lang="da-DK" sz="1400" dirty="0"/>
              <a:t>	Antal events der kræver human intervention</a:t>
            </a:r>
          </a:p>
          <a:p>
            <a:pPr lvl="1"/>
            <a:r>
              <a:rPr lang="da-DK" sz="1400" dirty="0"/>
              <a:t>	Antal events der er gentagelser</a:t>
            </a:r>
          </a:p>
          <a:p>
            <a:pPr lvl="1"/>
            <a:r>
              <a:rPr lang="da-DK" sz="1400" dirty="0"/>
              <a:t>	Antal events der opstår pga. </a:t>
            </a:r>
            <a:r>
              <a:rPr lang="da-DK" sz="1400" dirty="0" err="1"/>
              <a:t>known</a:t>
            </a:r>
            <a:r>
              <a:rPr lang="da-DK" sz="1400" dirty="0"/>
              <a:t> </a:t>
            </a:r>
            <a:r>
              <a:rPr lang="da-DK" sz="1400" dirty="0" err="1"/>
              <a:t>errors</a:t>
            </a:r>
            <a:endParaRPr lang="da-DK" sz="1400" dirty="0"/>
          </a:p>
          <a:p>
            <a:pPr marL="0" indent="0">
              <a:buNone/>
            </a:pPr>
            <a:r>
              <a:rPr lang="da-DK" sz="1400" dirty="0"/>
              <a:t>	</a:t>
            </a:r>
          </a:p>
          <a:p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3912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person, indendørs, objekt, kvinde&#10;&#10;Beskrivelse, der er oprettet med høj sikkerhed">
            <a:extLst>
              <a:ext uri="{FF2B5EF4-FFF2-40B4-BE49-F238E27FC236}">
                <a16:creationId xmlns:a16="http://schemas.microsoft.com/office/drawing/2014/main" id="{A86834B8-BB5C-41FC-99F7-CC0DCF4290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952"/>
          <a:stretch/>
        </p:blipFill>
        <p:spPr>
          <a:xfrm>
            <a:off x="135235" y="545451"/>
            <a:ext cx="4001315" cy="531440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1C30FD7-BCDD-4F67-B014-4E66E804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106" y="0"/>
            <a:ext cx="5105400" cy="1018904"/>
          </a:xfrm>
        </p:spPr>
        <p:txBody>
          <a:bodyPr>
            <a:noAutofit/>
          </a:bodyPr>
          <a:lstStyle/>
          <a:p>
            <a:r>
              <a:rPr lang="da-DK" sz="7200" dirty="0"/>
              <a:t>Purpose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73C8BA-22CB-4E15-BC55-6E4CBE38A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370" y="1793437"/>
            <a:ext cx="5951122" cy="40664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a-DK" sz="2000" dirty="0"/>
              <a:t>Discover events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Understand what they are about</a:t>
            </a:r>
            <a:endParaRPr lang="da-DK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da-DK" sz="2000" dirty="0"/>
              <a:t> </a:t>
            </a:r>
            <a:r>
              <a:rPr lang="en-US" sz="2000" dirty="0"/>
              <a:t>Decide appropriate response</a:t>
            </a:r>
          </a:p>
        </p:txBody>
      </p:sp>
    </p:spTree>
    <p:extLst>
      <p:ext uri="{BB962C8B-B14F-4D97-AF65-F5344CB8AC3E}">
        <p14:creationId xmlns:p14="http://schemas.microsoft.com/office/powerpoint/2010/main" val="227600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54B7A-9B59-441B-8DCF-A3414C1F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0"/>
            <a:ext cx="8596668" cy="738909"/>
          </a:xfrm>
        </p:spPr>
        <p:txBody>
          <a:bodyPr/>
          <a:lstStyle/>
          <a:p>
            <a:r>
              <a:rPr lang="da-DK" dirty="0"/>
              <a:t>Event / Alarm Definition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8596CEE3-BED3-4445-86F9-EF10DDC31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782" y="1653830"/>
            <a:ext cx="4185623" cy="415115"/>
          </a:xfrm>
        </p:spPr>
        <p:txBody>
          <a:bodyPr/>
          <a:lstStyle/>
          <a:p>
            <a:r>
              <a:rPr lang="da-DK" b="1" dirty="0"/>
              <a:t>Event definition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A907334-06CE-4272-B370-8BB2B5EA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782" y="2160983"/>
            <a:ext cx="5089236" cy="3304117"/>
          </a:xfrm>
        </p:spPr>
        <p:txBody>
          <a:bodyPr>
            <a:normAutofit/>
          </a:bodyPr>
          <a:lstStyle/>
          <a:p>
            <a:pPr>
              <a:lnSpc>
                <a:spcPts val="2165"/>
              </a:lnSpc>
            </a:pPr>
            <a:r>
              <a:rPr lang="en-US" dirty="0"/>
              <a:t>A change of a state that </a:t>
            </a:r>
            <a:r>
              <a:rPr lang="en-US" b="1" dirty="0"/>
              <a:t>affects</a:t>
            </a:r>
            <a:r>
              <a:rPr lang="en-US" dirty="0"/>
              <a:t> the management of a </a:t>
            </a:r>
            <a:r>
              <a:rPr lang="en-US" b="1" dirty="0"/>
              <a:t>configuration item or IT service.</a:t>
            </a:r>
          </a:p>
          <a:p>
            <a:pPr>
              <a:lnSpc>
                <a:spcPts val="2165"/>
              </a:lnSpc>
            </a:pPr>
            <a:r>
              <a:rPr lang="en-US" dirty="0"/>
              <a:t>The term </a:t>
            </a:r>
            <a:r>
              <a:rPr lang="en-US" b="1" dirty="0"/>
              <a:t>event</a:t>
            </a:r>
            <a:r>
              <a:rPr lang="en-US" dirty="0"/>
              <a:t> is also used in the sense of </a:t>
            </a:r>
            <a:r>
              <a:rPr lang="en-US" b="1" dirty="0"/>
              <a:t>alarm</a:t>
            </a:r>
            <a:r>
              <a:rPr lang="en-US" dirty="0"/>
              <a:t> or </a:t>
            </a:r>
            <a:r>
              <a:rPr lang="en-US" b="1" dirty="0"/>
              <a:t>notification</a:t>
            </a:r>
            <a:r>
              <a:rPr lang="en-US" dirty="0"/>
              <a:t> from an </a:t>
            </a:r>
            <a:r>
              <a:rPr lang="en-US" b="1" dirty="0"/>
              <a:t>IT service, configuration item or monitoring tool</a:t>
            </a:r>
            <a:r>
              <a:rPr lang="en-US" dirty="0"/>
              <a:t>.</a:t>
            </a:r>
          </a:p>
          <a:p>
            <a:pPr>
              <a:lnSpc>
                <a:spcPts val="2165"/>
              </a:lnSpc>
            </a:pPr>
            <a:r>
              <a:rPr lang="en-US" b="1" dirty="0"/>
              <a:t>Events</a:t>
            </a:r>
            <a:r>
              <a:rPr lang="en-US" dirty="0"/>
              <a:t> usually require that </a:t>
            </a:r>
            <a:r>
              <a:rPr lang="en-US" b="1" dirty="0"/>
              <a:t>IT Operations staff perform an action</a:t>
            </a:r>
            <a:r>
              <a:rPr lang="en-US" dirty="0"/>
              <a:t>, and events often cause an </a:t>
            </a:r>
            <a:r>
              <a:rPr lang="en-US" b="1" dirty="0"/>
              <a:t>incident</a:t>
            </a:r>
            <a:r>
              <a:rPr lang="en-US" dirty="0"/>
              <a:t> to be detected.</a:t>
            </a:r>
            <a:endParaRPr lang="en-CA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3F19E095-3BCC-4261-AE40-AB68CA1CA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56239" y="1642269"/>
            <a:ext cx="4185618" cy="426676"/>
          </a:xfrm>
        </p:spPr>
        <p:txBody>
          <a:bodyPr/>
          <a:lstStyle/>
          <a:p>
            <a:r>
              <a:rPr lang="da-DK" b="1" dirty="0"/>
              <a:t>Alarm definition</a:t>
            </a: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E30022AA-5780-4426-B29D-AA63BA95B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56239" y="2160983"/>
            <a:ext cx="4665216" cy="2355271"/>
          </a:xfrm>
        </p:spPr>
        <p:txBody>
          <a:bodyPr/>
          <a:lstStyle/>
          <a:p>
            <a:r>
              <a:rPr lang="en-US" dirty="0"/>
              <a:t>An alarm is a </a:t>
            </a:r>
            <a:r>
              <a:rPr lang="en-US" b="1" dirty="0"/>
              <a:t>warning</a:t>
            </a:r>
            <a:r>
              <a:rPr lang="en-US" dirty="0"/>
              <a:t> that a limit value has been reached, something has changed or an error has occurred.</a:t>
            </a:r>
          </a:p>
          <a:p>
            <a:r>
              <a:rPr lang="en-US" dirty="0"/>
              <a:t>Alarms are often created and handled by system management tools.</a:t>
            </a:r>
          </a:p>
          <a:p>
            <a:r>
              <a:rPr lang="en-US" dirty="0"/>
              <a:t>The alarms are handled by the Event management process.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821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207" y="83126"/>
            <a:ext cx="8596668" cy="535709"/>
          </a:xfrm>
        </p:spPr>
        <p:txBody>
          <a:bodyPr>
            <a:normAutofit fontScale="90000"/>
          </a:bodyPr>
          <a:lstStyle/>
          <a:p>
            <a:r>
              <a:rPr lang="da-DK" dirty="0"/>
              <a:t>Event Management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87807" y="969098"/>
            <a:ext cx="11819466" cy="579192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r>
              <a:rPr lang="en-US" b="1" dirty="0"/>
              <a:t>Event Management </a:t>
            </a:r>
            <a:r>
              <a:rPr lang="en-US" dirty="0"/>
              <a:t>is a </a:t>
            </a:r>
            <a:r>
              <a:rPr lang="en-US" b="1" dirty="0"/>
              <a:t>process</a:t>
            </a:r>
            <a:r>
              <a:rPr lang="en-US" dirty="0"/>
              <a:t> included in the ITIL - </a:t>
            </a:r>
            <a:r>
              <a:rPr lang="en-US" b="1" dirty="0"/>
              <a:t>Service Operation</a:t>
            </a:r>
            <a:r>
              <a:rPr lang="en-US" dirty="0"/>
              <a:t> phase:</a:t>
            </a:r>
          </a:p>
          <a:p>
            <a:r>
              <a:rPr lang="en-US" dirty="0"/>
              <a:t>By definition, an </a:t>
            </a:r>
            <a:r>
              <a:rPr lang="en-US" b="1" dirty="0"/>
              <a:t>event</a:t>
            </a:r>
            <a:r>
              <a:rPr lang="en-US" dirty="0"/>
              <a:t> is a "</a:t>
            </a:r>
            <a:r>
              <a:rPr lang="en-US" b="1" dirty="0"/>
              <a:t>change of state that has significance for management of an IT service or other configuration item (CI)</a:t>
            </a:r>
            <a:r>
              <a:rPr lang="en-US" dirty="0"/>
              <a:t>". </a:t>
            </a:r>
          </a:p>
          <a:p>
            <a:r>
              <a:rPr lang="en-US" b="1" dirty="0"/>
              <a:t>Events</a:t>
            </a:r>
            <a:r>
              <a:rPr lang="en-US" dirty="0"/>
              <a:t> are typically </a:t>
            </a:r>
            <a:r>
              <a:rPr lang="en-US" b="1" dirty="0"/>
              <a:t>recognized</a:t>
            </a:r>
            <a:r>
              <a:rPr lang="en-US" dirty="0"/>
              <a:t> through </a:t>
            </a:r>
            <a:r>
              <a:rPr lang="en-US" b="1" dirty="0"/>
              <a:t>alerts </a:t>
            </a:r>
            <a:r>
              <a:rPr lang="en-US" dirty="0"/>
              <a:t>or </a:t>
            </a:r>
            <a:r>
              <a:rPr lang="en-US" b="1" dirty="0"/>
              <a:t>notifications</a:t>
            </a:r>
            <a:r>
              <a:rPr lang="en-US" dirty="0"/>
              <a:t> detected by a </a:t>
            </a:r>
            <a:r>
              <a:rPr lang="en-US" b="1" dirty="0"/>
              <a:t>monitoring tool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Advantages</a:t>
            </a:r>
          </a:p>
          <a:p>
            <a:r>
              <a:rPr lang="en-US" dirty="0"/>
              <a:t>Provides mechanisms for early detection of </a:t>
            </a:r>
            <a:r>
              <a:rPr lang="en-US" b="1" dirty="0"/>
              <a:t>incidents</a:t>
            </a:r>
            <a:r>
              <a:rPr lang="en-US" dirty="0"/>
              <a:t>. </a:t>
            </a:r>
          </a:p>
          <a:p>
            <a:r>
              <a:rPr lang="en-US" dirty="0"/>
              <a:t>In many cases, it is possible for the </a:t>
            </a:r>
            <a:r>
              <a:rPr lang="en-US" b="1" dirty="0"/>
              <a:t>event</a:t>
            </a:r>
            <a:r>
              <a:rPr lang="en-US" dirty="0"/>
              <a:t> to be </a:t>
            </a:r>
            <a:r>
              <a:rPr lang="en-US" b="1" dirty="0"/>
              <a:t>detected</a:t>
            </a:r>
            <a:r>
              <a:rPr lang="en-US" dirty="0"/>
              <a:t> and assigned as an </a:t>
            </a:r>
            <a:r>
              <a:rPr lang="en-US" b="1" dirty="0"/>
              <a:t>incident</a:t>
            </a:r>
            <a:r>
              <a:rPr lang="en-US" dirty="0"/>
              <a:t> to the appropriate group for action before any actual </a:t>
            </a:r>
            <a:r>
              <a:rPr lang="en-US" b="1" dirty="0"/>
              <a:t>service outage occurs</a:t>
            </a:r>
            <a:r>
              <a:rPr lang="en-US" dirty="0"/>
              <a:t>.</a:t>
            </a:r>
          </a:p>
          <a:p>
            <a:r>
              <a:rPr lang="en-US" dirty="0"/>
              <a:t>Automated detection takes into consideration </a:t>
            </a:r>
            <a:r>
              <a:rPr lang="en-US" b="1" dirty="0"/>
              <a:t>significant</a:t>
            </a:r>
            <a:r>
              <a:rPr lang="en-US" dirty="0"/>
              <a:t> </a:t>
            </a:r>
            <a:r>
              <a:rPr lang="en-US" b="1" dirty="0"/>
              <a:t>alerts</a:t>
            </a:r>
            <a:r>
              <a:rPr lang="en-US" dirty="0"/>
              <a:t> or </a:t>
            </a:r>
            <a:r>
              <a:rPr lang="en-US" b="1" dirty="0"/>
              <a:t>notifications</a:t>
            </a:r>
            <a:r>
              <a:rPr lang="en-US" dirty="0"/>
              <a:t>, thus removing the need for </a:t>
            </a:r>
            <a:r>
              <a:rPr lang="en-US" b="1" dirty="0"/>
              <a:t>expensive and resource-intensive real-time monitoring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32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974" y="-84490"/>
            <a:ext cx="10058400" cy="431005"/>
          </a:xfrm>
        </p:spPr>
        <p:txBody>
          <a:bodyPr>
            <a:normAutofit fontScale="90000"/>
          </a:bodyPr>
          <a:lstStyle/>
          <a:p>
            <a:pPr algn="ctr"/>
            <a:r>
              <a:rPr lang="da-DK" sz="2500" dirty="0"/>
              <a:t>Configuration Item (CI)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472590" y="3005104"/>
            <a:ext cx="8635196" cy="1823022"/>
          </a:xfrm>
          <a:custGeom>
            <a:avLst/>
            <a:gdLst>
              <a:gd name="connsiteX0" fmla="*/ 0 w 6699051"/>
              <a:gd name="connsiteY0" fmla="*/ 0 h 4019430"/>
              <a:gd name="connsiteX1" fmla="*/ 6699051 w 6699051"/>
              <a:gd name="connsiteY1" fmla="*/ 0 h 4019430"/>
              <a:gd name="connsiteX2" fmla="*/ 6699051 w 6699051"/>
              <a:gd name="connsiteY2" fmla="*/ 4019430 h 4019430"/>
              <a:gd name="connsiteX3" fmla="*/ 0 w 6699051"/>
              <a:gd name="connsiteY3" fmla="*/ 4019430 h 4019430"/>
              <a:gd name="connsiteX4" fmla="*/ 0 w 6699051"/>
              <a:gd name="connsiteY4" fmla="*/ 0 h 401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051" h="4019430">
                <a:moveTo>
                  <a:pt x="0" y="0"/>
                </a:moveTo>
                <a:lnTo>
                  <a:pt x="6699051" y="0"/>
                </a:lnTo>
                <a:lnTo>
                  <a:pt x="6699051" y="4019430"/>
                </a:lnTo>
                <a:lnTo>
                  <a:pt x="0" y="401943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t" anchorCtr="0">
            <a:noAutofit/>
          </a:bodyPr>
          <a:lstStyle/>
          <a:p>
            <a:pPr lvl="0" defTabSz="1555750">
              <a:spcBef>
                <a:spcPct val="0"/>
              </a:spcBef>
              <a:spcAft>
                <a:spcPct val="35000"/>
              </a:spcAft>
            </a:pPr>
            <a:r>
              <a:rPr lang="da-DK" sz="2800" b="1" dirty="0"/>
              <a:t>Configuration Item (CI)</a:t>
            </a:r>
          </a:p>
          <a:p>
            <a:pPr defTabSz="1555750">
              <a:spcBef>
                <a:spcPct val="0"/>
              </a:spcBef>
              <a:spcAft>
                <a:spcPct val="35000"/>
              </a:spcAft>
            </a:pPr>
            <a:r>
              <a:rPr lang="en-US" sz="1700" dirty="0"/>
              <a:t>Configuration Items refers to the Fundamental Structural Devices of the </a:t>
            </a:r>
            <a:r>
              <a:rPr lang="en-US" sz="1700" b="1" dirty="0"/>
              <a:t>Configuration Management Database (CMDB) (</a:t>
            </a:r>
            <a:r>
              <a:rPr lang="en-US" sz="1700" dirty="0"/>
              <a:t>Configuration Management System (CMS))</a:t>
            </a:r>
          </a:p>
          <a:p>
            <a:pPr defTabSz="1555750">
              <a:spcBef>
                <a:spcPct val="0"/>
              </a:spcBef>
              <a:spcAft>
                <a:spcPct val="35000"/>
              </a:spcAft>
            </a:pPr>
            <a:endParaRPr lang="en-US" sz="1700" b="1" dirty="0"/>
          </a:p>
          <a:p>
            <a:pPr defTabSz="1555750">
              <a:spcBef>
                <a:spcPct val="0"/>
              </a:spcBef>
              <a:spcAft>
                <a:spcPct val="35000"/>
              </a:spcAft>
            </a:pPr>
            <a:r>
              <a:rPr lang="en-US" sz="1700" b="1" dirty="0"/>
              <a:t>CI’s can be:</a:t>
            </a:r>
          </a:p>
          <a:p>
            <a:pPr defTabSz="1555750">
              <a:spcBef>
                <a:spcPct val="0"/>
              </a:spcBef>
              <a:spcAft>
                <a:spcPct val="35000"/>
              </a:spcAft>
            </a:pPr>
            <a:endParaRPr lang="en-US" sz="2800" dirty="0">
              <a:solidFill>
                <a:schemeClr val="bg1"/>
              </a:solidFill>
            </a:endParaRPr>
          </a:p>
          <a:p>
            <a:pPr defTabSz="1555750">
              <a:spcBef>
                <a:spcPct val="0"/>
              </a:spcBef>
              <a:spcAft>
                <a:spcPct val="35000"/>
              </a:spcAft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Pladsholder til indhold 3"/>
          <p:cNvSpPr txBox="1">
            <a:spLocks/>
          </p:cNvSpPr>
          <p:nvPr/>
        </p:nvSpPr>
        <p:spPr>
          <a:xfrm>
            <a:off x="472590" y="4828126"/>
            <a:ext cx="8635196" cy="1938992"/>
          </a:xfrm>
          <a:custGeom>
            <a:avLst/>
            <a:gdLst>
              <a:gd name="connsiteX0" fmla="*/ 0 w 6699051"/>
              <a:gd name="connsiteY0" fmla="*/ 0 h 4019430"/>
              <a:gd name="connsiteX1" fmla="*/ 6699051 w 6699051"/>
              <a:gd name="connsiteY1" fmla="*/ 0 h 4019430"/>
              <a:gd name="connsiteX2" fmla="*/ 6699051 w 6699051"/>
              <a:gd name="connsiteY2" fmla="*/ 4019430 h 4019430"/>
              <a:gd name="connsiteX3" fmla="*/ 0 w 6699051"/>
              <a:gd name="connsiteY3" fmla="*/ 4019430 h 4019430"/>
              <a:gd name="connsiteX4" fmla="*/ 0 w 6699051"/>
              <a:gd name="connsiteY4" fmla="*/ 0 h 401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051" h="4019430">
                <a:moveTo>
                  <a:pt x="0" y="0"/>
                </a:moveTo>
                <a:lnTo>
                  <a:pt x="6699051" y="0"/>
                </a:lnTo>
                <a:lnTo>
                  <a:pt x="6699051" y="4019430"/>
                </a:lnTo>
                <a:lnTo>
                  <a:pt x="0" y="401943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15875" cap="flat" cmpd="sng" algn="ctr">
            <a:solidFill>
              <a:srgbClr val="00B0F0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2" spcCol="127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1700" dirty="0"/>
              <a:t>Hardware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  Software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  Communications/Networks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  Locations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  Documentation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  People (Staff and Contractors)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49877DF-C686-4F5C-9828-D7EDBB7F1C46}"/>
              </a:ext>
            </a:extLst>
          </p:cNvPr>
          <p:cNvSpPr txBox="1"/>
          <p:nvPr/>
        </p:nvSpPr>
        <p:spPr>
          <a:xfrm>
            <a:off x="336788" y="806634"/>
            <a:ext cx="9603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 </a:t>
            </a:r>
            <a:r>
              <a:rPr lang="en-US" sz="1500" b="1" dirty="0"/>
              <a:t>configuration item (CI) is defined by ITIL </a:t>
            </a:r>
            <a:r>
              <a:rPr lang="en-US" sz="1500" dirty="0"/>
              <a:t>as “</a:t>
            </a:r>
            <a:r>
              <a:rPr lang="en-US" sz="1500" b="1" dirty="0"/>
              <a:t>any component or other service asset that needs to be managed in order to deliver an IT service</a:t>
            </a:r>
            <a:r>
              <a:rPr lang="en-US" sz="15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Information about each </a:t>
            </a:r>
            <a:r>
              <a:rPr lang="en-US" sz="1500" b="1" dirty="0"/>
              <a:t>configuration item </a:t>
            </a:r>
            <a:r>
              <a:rPr lang="en-US" sz="1500" dirty="0"/>
              <a:t>is recorded in a </a:t>
            </a:r>
            <a:r>
              <a:rPr lang="en-US" sz="1500" b="1" dirty="0"/>
              <a:t>configuration record </a:t>
            </a:r>
            <a:r>
              <a:rPr lang="en-US" sz="1500" dirty="0"/>
              <a:t>within the </a:t>
            </a:r>
            <a:r>
              <a:rPr lang="en-US" sz="1500" b="1" dirty="0"/>
              <a:t>configuration management system - CMS</a:t>
            </a:r>
            <a:r>
              <a:rPr lang="en-US" sz="15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Configuration Items (CI) </a:t>
            </a:r>
            <a:r>
              <a:rPr lang="en-US" sz="1500" dirty="0"/>
              <a:t>are under control of </a:t>
            </a:r>
            <a:r>
              <a:rPr lang="en-US" sz="1500" b="1" dirty="0"/>
              <a:t>change management</a:t>
            </a:r>
            <a:r>
              <a:rPr lang="en-US" sz="1500" dirty="0"/>
              <a:t>.”</a:t>
            </a:r>
          </a:p>
          <a:p>
            <a:endParaRPr lang="da-DK" sz="1500" dirty="0"/>
          </a:p>
        </p:txBody>
      </p:sp>
    </p:spTree>
    <p:extLst>
      <p:ext uri="{BB962C8B-B14F-4D97-AF65-F5344CB8AC3E}">
        <p14:creationId xmlns:p14="http://schemas.microsoft.com/office/powerpoint/2010/main" val="148707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692" y="114068"/>
            <a:ext cx="8145462" cy="483748"/>
          </a:xfrm>
        </p:spPr>
        <p:txBody>
          <a:bodyPr>
            <a:normAutofit fontScale="90000"/>
          </a:bodyPr>
          <a:lstStyle/>
          <a:p>
            <a:r>
              <a:rPr lang="en-US" sz="1400" dirty="0"/>
              <a:t>Syslog Operation</a:t>
            </a:r>
            <a:br>
              <a:rPr lang="en-US" dirty="0">
                <a:ea typeface="ＭＳ Ｐゴシック" pitchFamily="34" charset="-128"/>
              </a:rPr>
            </a:br>
            <a:r>
              <a:rPr lang="en-US" sz="2200" dirty="0"/>
              <a:t>Syslog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44791" r="-44791"/>
          <a:stretch>
            <a:fillRect/>
          </a:stretch>
        </p:blipFill>
        <p:spPr>
          <a:xfrm>
            <a:off x="987704" y="3666279"/>
            <a:ext cx="7940675" cy="3047746"/>
          </a:xfrm>
          <a:ln>
            <a:solidFill>
              <a:schemeClr val="tx1"/>
            </a:solidFill>
            <a:bevel/>
          </a:ln>
        </p:spPr>
      </p:pic>
      <p:sp>
        <p:nvSpPr>
          <p:cNvPr id="3" name="Tekstfelt 2"/>
          <p:cNvSpPr txBox="1"/>
          <p:nvPr/>
        </p:nvSpPr>
        <p:spPr>
          <a:xfrm>
            <a:off x="618692" y="731664"/>
            <a:ext cx="83096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Syslog messages can be sent to various destinations.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Can be sent to </a:t>
            </a:r>
            <a:r>
              <a:rPr lang="en-US" sz="1600" b="1" dirty="0"/>
              <a:t>external syslog server</a:t>
            </a:r>
            <a:r>
              <a:rPr lang="en-US" sz="1600" dirty="0"/>
              <a:t>. These messages can be retrieved without accessing the server. Can be pulled into reports.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Syslog messages can be sent </a:t>
            </a:r>
            <a:r>
              <a:rPr lang="en-US" sz="1600" b="1" dirty="0"/>
              <a:t>to internal buffer </a:t>
            </a:r>
            <a:r>
              <a:rPr lang="en-US" sz="1600" dirty="0"/>
              <a:t>and will only be viewable from CLI </a:t>
            </a:r>
            <a:r>
              <a:rPr lang="da-DK" sz="1600" dirty="0"/>
              <a:t>of the devise</a:t>
            </a:r>
            <a:r>
              <a:rPr lang="en-US" sz="1600" dirty="0"/>
              <a:t>. </a:t>
            </a:r>
            <a:endParaRPr lang="da-D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600" dirty="0"/>
              <a:t>Network </a:t>
            </a:r>
            <a:r>
              <a:rPr lang="en-US" sz="1600" dirty="0"/>
              <a:t>administrator may specify, certain type of syslog system messages sent to various destinations: For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a-DK" sz="1600" dirty="0"/>
              <a:t>Forward all system </a:t>
            </a:r>
            <a:r>
              <a:rPr lang="en-US" sz="1600" dirty="0"/>
              <a:t>messages </a:t>
            </a:r>
            <a:r>
              <a:rPr lang="en-US" sz="1600" b="1" dirty="0"/>
              <a:t>(syslog messages</a:t>
            </a:r>
            <a:r>
              <a:rPr lang="en-US" sz="1600" dirty="0"/>
              <a:t>) to an </a:t>
            </a:r>
            <a:r>
              <a:rPr lang="en-US" sz="1600" b="1" dirty="0"/>
              <a:t>external syslog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Debug-level messages </a:t>
            </a:r>
            <a:r>
              <a:rPr lang="en-US" sz="1600" dirty="0"/>
              <a:t>are forwarded to </a:t>
            </a:r>
            <a:r>
              <a:rPr lang="en-US" sz="1600" b="1" dirty="0"/>
              <a:t>internal buffer</a:t>
            </a:r>
            <a:r>
              <a:rPr lang="en-US" sz="1600" dirty="0"/>
              <a:t>.  Are only accessible by network admin. from CLI.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It is possible to access the device through </a:t>
            </a:r>
            <a:r>
              <a:rPr lang="en-US" sz="1600" b="1" dirty="0"/>
              <a:t>Telnet or SSH </a:t>
            </a:r>
            <a:r>
              <a:rPr lang="en-US" sz="1600" dirty="0"/>
              <a:t>to view the log messages</a:t>
            </a:r>
            <a:r>
              <a:rPr lang="da-DK" sz="1600" dirty="0"/>
              <a:t>.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1154583" y="3986424"/>
            <a:ext cx="80404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Configure a router or switch to send </a:t>
            </a:r>
            <a:r>
              <a:rPr lang="en-US" sz="1200" b="1" dirty="0"/>
              <a:t>log messages </a:t>
            </a:r>
            <a:r>
              <a:rPr lang="en-US" sz="1200" dirty="0"/>
              <a:t>to a </a:t>
            </a:r>
            <a:r>
              <a:rPr lang="en-US" sz="1200" b="1" dirty="0"/>
              <a:t>syslog server</a:t>
            </a:r>
            <a:r>
              <a:rPr lang="en-US" sz="1200" dirty="0"/>
              <a:t>, </a:t>
            </a:r>
            <a:r>
              <a:rPr lang="en-US" sz="1200" b="1" dirty="0"/>
              <a:t>add global command: </a:t>
            </a:r>
          </a:p>
          <a:p>
            <a:r>
              <a:rPr lang="en-US" sz="1200" b="1" i="1" dirty="0">
                <a:solidFill>
                  <a:srgbClr val="FF0000"/>
                </a:solidFill>
              </a:rPr>
              <a:t>logging {</a:t>
            </a:r>
            <a:r>
              <a:rPr lang="en-US" sz="1200" b="1" i="1" dirty="0" err="1">
                <a:solidFill>
                  <a:srgbClr val="FF0000"/>
                </a:solidFill>
              </a:rPr>
              <a:t>address|hostname</a:t>
            </a:r>
            <a:r>
              <a:rPr lang="en-US" sz="1200" b="1" i="1" dirty="0">
                <a:solidFill>
                  <a:srgbClr val="FF0000"/>
                </a:solidFill>
              </a:rPr>
              <a:t>}</a:t>
            </a:r>
            <a:r>
              <a:rPr lang="en-US" sz="1200" b="1" i="1" dirty="0"/>
              <a:t>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6789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3496" y="1828418"/>
            <a:ext cx="9249559" cy="4247317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68" y="76097"/>
            <a:ext cx="8145462" cy="436591"/>
          </a:xfrm>
        </p:spPr>
        <p:txBody>
          <a:bodyPr>
            <a:normAutofit fontScale="90000"/>
          </a:bodyPr>
          <a:lstStyle/>
          <a:p>
            <a:r>
              <a:rPr lang="en-US" dirty="0"/>
              <a:t>Syslog Message Format</a:t>
            </a:r>
            <a:br>
              <a:rPr lang="en-US" dirty="0">
                <a:ea typeface="ＭＳ Ｐゴシック" pitchFamily="34" charset="-128"/>
              </a:rPr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4427" r="-4427"/>
          <a:stretch>
            <a:fillRect/>
          </a:stretch>
        </p:blipFill>
        <p:spPr>
          <a:xfrm>
            <a:off x="873497" y="1987729"/>
            <a:ext cx="4693193" cy="18928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709" y="4289122"/>
            <a:ext cx="4603265" cy="2450740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699325" y="798615"/>
            <a:ext cx="8490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Cisco </a:t>
            </a:r>
            <a:r>
              <a:rPr lang="en-US" sz="1600" dirty="0"/>
              <a:t>devices generates syslog messages as a result of  network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Every syslog message contains a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smaller numerical levels are more critical  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5479076" y="1950020"/>
            <a:ext cx="44315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Warning</a:t>
            </a:r>
            <a:r>
              <a:rPr lang="en-US" sz="1600" dirty="0"/>
              <a:t> level: means the functionality of the device is affected.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Notification</a:t>
            </a:r>
            <a:r>
              <a:rPr lang="en-US" sz="1600" dirty="0"/>
              <a:t> level: only for info. The functionality of the device is not affected.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Debugging</a:t>
            </a:r>
            <a:r>
              <a:rPr lang="en-US" sz="1600" dirty="0"/>
              <a:t> level: messages are output generated from issuing debug commands</a:t>
            </a:r>
            <a:r>
              <a:rPr lang="da-DK" dirty="0"/>
              <a:t>. 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949117" y="4615316"/>
            <a:ext cx="35853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Syslog messages format on Cisco IOS software: </a:t>
            </a:r>
          </a:p>
          <a:p>
            <a:pPr algn="l"/>
            <a:r>
              <a:rPr lang="en-US" sz="1600" b="1" i="1" dirty="0" err="1"/>
              <a:t>seq</a:t>
            </a:r>
            <a:r>
              <a:rPr lang="en-US" sz="1600" b="1" i="1" dirty="0"/>
              <a:t> no: timestamp: %facility-severity-MNEMONIC: description</a:t>
            </a:r>
          </a:p>
        </p:txBody>
      </p:sp>
    </p:spTree>
    <p:extLst>
      <p:ext uri="{BB962C8B-B14F-4D97-AF65-F5344CB8AC3E}">
        <p14:creationId xmlns:p14="http://schemas.microsoft.com/office/powerpoint/2010/main" val="223979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0114" y="163117"/>
            <a:ext cx="8145462" cy="72548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Configuring Syslog</a:t>
            </a:r>
            <a:br>
              <a:rPr lang="en-US" sz="2000" dirty="0"/>
            </a:br>
            <a:r>
              <a:rPr lang="en-US" sz="2600" dirty="0"/>
              <a:t>Router and Switch Commands for Syslog Clients</a:t>
            </a:r>
            <a:endParaRPr lang="da-DK" sz="26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93387" y="1210921"/>
            <a:ext cx="9268213" cy="5370785"/>
          </a:xfrm>
        </p:spPr>
        <p:txBody>
          <a:bodyPr/>
          <a:lstStyle/>
          <a:p>
            <a:r>
              <a:rPr lang="en-US" sz="2000" dirty="0"/>
              <a:t>There are 3 steps to configure the router to send log messages to a </a:t>
            </a:r>
            <a:r>
              <a:rPr lang="en-US" sz="2000" b="1" dirty="0"/>
              <a:t>syslog server </a:t>
            </a:r>
            <a:r>
              <a:rPr lang="en-US" sz="2000" dirty="0"/>
              <a:t>for storage:</a:t>
            </a:r>
          </a:p>
          <a:p>
            <a:r>
              <a:rPr lang="en-US" sz="2000" dirty="0"/>
              <a:t>1- configure the destination IP address or hostname of the syslog server, in global </a:t>
            </a:r>
            <a:r>
              <a:rPr lang="en-US" sz="2000" dirty="0" err="1"/>
              <a:t>config</a:t>
            </a:r>
            <a:r>
              <a:rPr lang="en-US" sz="2000" dirty="0"/>
              <a:t> mode: 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i="1" dirty="0">
                <a:solidFill>
                  <a:srgbClr val="FF0000"/>
                </a:solidFill>
              </a:rPr>
              <a:t>logging {</a:t>
            </a:r>
            <a:r>
              <a:rPr lang="en-US" sz="2000" b="1" i="1" dirty="0" err="1">
                <a:solidFill>
                  <a:srgbClr val="FF0000"/>
                </a:solidFill>
              </a:rPr>
              <a:t>address|hostname</a:t>
            </a:r>
            <a:r>
              <a:rPr lang="en-US" sz="2000" b="1" i="1" dirty="0">
                <a:solidFill>
                  <a:srgbClr val="FF0000"/>
                </a:solidFill>
              </a:rPr>
              <a:t>}</a:t>
            </a:r>
          </a:p>
          <a:p>
            <a:r>
              <a:rPr lang="en-US" sz="2000" dirty="0"/>
              <a:t>2- control the message that will be sent to the </a:t>
            </a:r>
            <a:r>
              <a:rPr lang="en-US" sz="2000" b="1" dirty="0"/>
              <a:t>syslog server </a:t>
            </a:r>
            <a:r>
              <a:rPr lang="en-US" sz="2000" dirty="0"/>
              <a:t>with the 	</a:t>
            </a:r>
            <a:r>
              <a:rPr lang="en-US" sz="2000" b="1" dirty="0"/>
              <a:t>logging trap </a:t>
            </a:r>
            <a:r>
              <a:rPr lang="en-US" sz="2000" i="1" dirty="0"/>
              <a:t>level. </a:t>
            </a:r>
            <a:r>
              <a:rPr lang="en-US" sz="2000" dirty="0"/>
              <a:t>Use one of these 2 commands: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	R1(</a:t>
            </a:r>
            <a:r>
              <a:rPr lang="en-US" sz="2000" i="1" dirty="0" err="1"/>
              <a:t>config</a:t>
            </a:r>
            <a:r>
              <a:rPr lang="en-US" sz="2000" i="1" dirty="0"/>
              <a:t>)# </a:t>
            </a:r>
            <a:r>
              <a:rPr lang="en-US" sz="2000" b="1" i="1" dirty="0">
                <a:solidFill>
                  <a:srgbClr val="FF0000"/>
                </a:solidFill>
              </a:rPr>
              <a:t>logging trap 4 </a:t>
            </a:r>
            <a:r>
              <a:rPr lang="en-US" sz="1600" i="1" dirty="0"/>
              <a:t>//limit message to level 4 and lower(0-4) / </a:t>
            </a:r>
            <a:r>
              <a:rPr lang="en-US" sz="1600" b="1" i="1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sz="2000" i="1" dirty="0"/>
              <a:t>	R1(</a:t>
            </a:r>
            <a:r>
              <a:rPr lang="en-US" sz="2000" i="1" dirty="0" err="1"/>
              <a:t>config</a:t>
            </a:r>
            <a:r>
              <a:rPr lang="en-US" sz="2000" i="1" dirty="0"/>
              <a:t>)# </a:t>
            </a:r>
            <a:r>
              <a:rPr lang="en-US" sz="2000" b="1" i="1" dirty="0">
                <a:solidFill>
                  <a:srgbClr val="FF0000"/>
                </a:solidFill>
              </a:rPr>
              <a:t>logging trap warnin</a:t>
            </a:r>
            <a:r>
              <a:rPr lang="en-US" sz="2000" b="1" dirty="0"/>
              <a:t>g</a:t>
            </a:r>
          </a:p>
          <a:p>
            <a:r>
              <a:rPr lang="en-US" sz="2000" dirty="0"/>
              <a:t>3- configure the source interface, in global </a:t>
            </a:r>
            <a:r>
              <a:rPr lang="en-US" sz="2000" dirty="0" err="1"/>
              <a:t>config</a:t>
            </a:r>
            <a:r>
              <a:rPr lang="en-US" sz="2000" dirty="0"/>
              <a:t> mode with: </a:t>
            </a:r>
          </a:p>
          <a:p>
            <a:pPr marL="0" indent="0">
              <a:buNone/>
            </a:pPr>
            <a:r>
              <a:rPr lang="en-US" sz="2000" dirty="0"/>
              <a:t>	R1(</a:t>
            </a:r>
            <a:r>
              <a:rPr lang="en-US" sz="2000" dirty="0" err="1"/>
              <a:t>config</a:t>
            </a:r>
            <a:r>
              <a:rPr lang="en-US" sz="2000" dirty="0"/>
              <a:t>)# </a:t>
            </a:r>
            <a:r>
              <a:rPr lang="en-US" sz="2000" b="1" i="1" dirty="0">
                <a:solidFill>
                  <a:srgbClr val="FF0000"/>
                </a:solidFill>
              </a:rPr>
              <a:t>logging source-interface g0/0</a:t>
            </a:r>
          </a:p>
          <a:p>
            <a:pPr marL="0" indent="0">
              <a:buNone/>
            </a:pPr>
            <a:endParaRPr lang="da-DK" sz="2000" i="1" dirty="0"/>
          </a:p>
        </p:txBody>
      </p:sp>
    </p:spTree>
    <p:extLst>
      <p:ext uri="{BB962C8B-B14F-4D97-AF65-F5344CB8AC3E}">
        <p14:creationId xmlns:p14="http://schemas.microsoft.com/office/powerpoint/2010/main" val="384061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75" y="13935"/>
            <a:ext cx="8145462" cy="672866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Configuring Syslog</a:t>
            </a:r>
            <a:br>
              <a:rPr lang="en-US" sz="1800" dirty="0"/>
            </a:br>
            <a:r>
              <a:rPr lang="en-US" sz="2400" dirty="0"/>
              <a:t>Router and Switch Commands for Syslog Clients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7804" y="2160588"/>
            <a:ext cx="4796430" cy="3881437"/>
          </a:xfrm>
        </p:spPr>
      </p:pic>
      <p:sp>
        <p:nvSpPr>
          <p:cNvPr id="3" name="Tekstfelt 2"/>
          <p:cNvSpPr txBox="1"/>
          <p:nvPr/>
        </p:nvSpPr>
        <p:spPr>
          <a:xfrm>
            <a:off x="668520" y="742401"/>
            <a:ext cx="9085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Below steps should be followed to configure the router to send system messages to a syslog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R1 is configured to send log message of level (4 down to 0) to the syslog server at </a:t>
            </a:r>
            <a:r>
              <a:rPr lang="en-US" sz="1600" b="1" dirty="0"/>
              <a:t>IP 192.168.1.3 (target IP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source interface is G0/0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Loopback interface is created, first shutdown, and then brought up to generate an event (state change).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console output reflects these actions.</a:t>
            </a:r>
          </a:p>
          <a:p>
            <a:endParaRPr lang="da-DK" sz="1600" dirty="0"/>
          </a:p>
        </p:txBody>
      </p:sp>
      <p:sp>
        <p:nvSpPr>
          <p:cNvPr id="5" name="Tekstfelt 4"/>
          <p:cNvSpPr txBox="1"/>
          <p:nvPr/>
        </p:nvSpPr>
        <p:spPr>
          <a:xfrm>
            <a:off x="1016638" y="2774731"/>
            <a:ext cx="330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When create loopback 0, the interface comes up.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44" y="3600392"/>
            <a:ext cx="4180837" cy="27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77541"/>
      </p:ext>
    </p:extLst>
  </p:cSld>
  <p:clrMapOvr>
    <a:masterClrMapping/>
  </p:clrMapOvr>
</p:sld>
</file>

<file path=ppt/theme/theme1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28481</TotalTime>
  <Words>1772</Words>
  <Application>Microsoft Office PowerPoint</Application>
  <PresentationFormat>Widescreen</PresentationFormat>
  <Paragraphs>170</Paragraphs>
  <Slides>17</Slides>
  <Notes>5</Notes>
  <HiddenSlides>3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17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Wingdings 3</vt:lpstr>
      <vt:lpstr>NetAcad-4F_PPT-WHT_060408</vt:lpstr>
      <vt:lpstr>Facet</vt:lpstr>
      <vt:lpstr>Event Management</vt:lpstr>
      <vt:lpstr>Purpose</vt:lpstr>
      <vt:lpstr>Event / Alarm Definition</vt:lpstr>
      <vt:lpstr>Event Management</vt:lpstr>
      <vt:lpstr>Configuration Item (CI)</vt:lpstr>
      <vt:lpstr>Syslog Operation Syslog Operation</vt:lpstr>
      <vt:lpstr>Syslog Message Format </vt:lpstr>
      <vt:lpstr>Configuring Syslog Router and Switch Commands for Syslog Clients</vt:lpstr>
      <vt:lpstr>Configuring Syslog Router and Switch Commands for Syslog Clients</vt:lpstr>
      <vt:lpstr>SNMP- Simple Network Management</vt:lpstr>
      <vt:lpstr> Introduction to SNMP</vt:lpstr>
      <vt:lpstr> SNMP Agent Traps</vt:lpstr>
      <vt:lpstr>Event Types </vt:lpstr>
      <vt:lpstr>Event Management Proces</vt:lpstr>
      <vt:lpstr>Event Management Proces (cont.)</vt:lpstr>
      <vt:lpstr>Event Management Proces (cont.)</vt:lpstr>
      <vt:lpstr>KPI</vt:lpstr>
    </vt:vector>
  </TitlesOfParts>
  <Company>EFIF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Carsten Frydensberg Mohr Nielsen (CFMN - Lærer - RI - ZBC)</dc:creator>
  <cp:lastModifiedBy>Steve Jørgensen (STEV.ZBC - Faglærer - RIAH - ZBC)</cp:lastModifiedBy>
  <cp:revision>195</cp:revision>
  <dcterms:created xsi:type="dcterms:W3CDTF">2018-01-22T08:22:21Z</dcterms:created>
  <dcterms:modified xsi:type="dcterms:W3CDTF">2023-08-11T14:23:12Z</dcterms:modified>
</cp:coreProperties>
</file>