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69" r:id="rId18"/>
    <p:sldId id="270" r:id="rId19"/>
    <p:sldId id="273" r:id="rId2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7551" autoAdjust="0"/>
  </p:normalViewPr>
  <p:slideViewPr>
    <p:cSldViewPr snapToGrid="0">
      <p:cViewPr varScale="1">
        <p:scale>
          <a:sx n="74" d="100"/>
          <a:sy n="74" d="100"/>
        </p:scale>
        <p:origin x="9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7661D-381D-4E3F-A623-B900F04C4D36}" type="datetimeFigureOut">
              <a:rPr lang="da-DK" smtClean="0"/>
              <a:t>16-04-2023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B96A9-0512-4018-9ACD-8588335FA06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770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CLR udførelse af tråde - </a:t>
            </a:r>
            <a:r>
              <a:rPr lang="da-DK" dirty="0" err="1"/>
              <a:t>multithread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96A9-0512-4018-9ACD-8588335FA069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8255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1 samme Application er afviklet to gange ACME.EXE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96A9-0512-4018-9ACD-8588335FA069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3109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96A9-0512-4018-9ACD-8588335FA069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428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25F5-7C28-4C7E-B65D-A1AF350865DC}" type="datetimeFigureOut">
              <a:rPr lang="da-DK" smtClean="0"/>
              <a:t>16-04-2023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530E-AD30-4711-8A03-BFAFED3BA9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101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25F5-7C28-4C7E-B65D-A1AF350865DC}" type="datetimeFigureOut">
              <a:rPr lang="da-DK" smtClean="0"/>
              <a:t>16-04-2023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530E-AD30-4711-8A03-BFAFED3BA9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306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25F5-7C28-4C7E-B65D-A1AF350865DC}" type="datetimeFigureOut">
              <a:rPr lang="da-DK" smtClean="0"/>
              <a:t>16-04-2023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530E-AD30-4711-8A03-BFAFED3BA9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092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25F5-7C28-4C7E-B65D-A1AF350865DC}" type="datetimeFigureOut">
              <a:rPr lang="da-DK" smtClean="0"/>
              <a:t>16-04-2023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530E-AD30-4711-8A03-BFAFED3BA9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971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25F5-7C28-4C7E-B65D-A1AF350865DC}" type="datetimeFigureOut">
              <a:rPr lang="da-DK" smtClean="0"/>
              <a:t>16-04-2023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530E-AD30-4711-8A03-BFAFED3BA9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809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25F5-7C28-4C7E-B65D-A1AF350865DC}" type="datetimeFigureOut">
              <a:rPr lang="da-DK" smtClean="0"/>
              <a:t>16-04-2023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530E-AD30-4711-8A03-BFAFED3BA9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020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25F5-7C28-4C7E-B65D-A1AF350865DC}" type="datetimeFigureOut">
              <a:rPr lang="da-DK" smtClean="0"/>
              <a:t>16-04-2023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530E-AD30-4711-8A03-BFAFED3BA9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095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25F5-7C28-4C7E-B65D-A1AF350865DC}" type="datetimeFigureOut">
              <a:rPr lang="da-DK" smtClean="0"/>
              <a:t>16-04-2023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530E-AD30-4711-8A03-BFAFED3BA9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551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25F5-7C28-4C7E-B65D-A1AF350865DC}" type="datetimeFigureOut">
              <a:rPr lang="da-DK" smtClean="0"/>
              <a:t>16-04-2023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530E-AD30-4711-8A03-BFAFED3BA9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434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25F5-7C28-4C7E-B65D-A1AF350865DC}" type="datetimeFigureOut">
              <a:rPr lang="da-DK" smtClean="0"/>
              <a:t>16-04-2023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530E-AD30-4711-8A03-BFAFED3BA9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931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25F5-7C28-4C7E-B65D-A1AF350865DC}" type="datetimeFigureOut">
              <a:rPr lang="da-DK" smtClean="0"/>
              <a:t>16-04-2023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530E-AD30-4711-8A03-BFAFED3BA9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038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325F5-7C28-4C7E-B65D-A1AF350865DC}" type="datetimeFigureOut">
              <a:rPr lang="da-DK" smtClean="0"/>
              <a:t>16-04-2023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4530E-AD30-4711-8A03-BFAFED3BA9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628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threading.parameterizedthreadstart?redirectedfrom=MSDN&amp;view=net-7.0" TargetMode="External"/><Relationship Id="rId2" Type="http://schemas.openxmlformats.org/officeDocument/2006/relationships/hyperlink" Target="https://learn.microsoft.com/en-us/dotnet/api/system.threading.threadstart?redirectedfrom=MSDN&amp;view=net-7.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Tråde</a:t>
            </a:r>
            <a:br>
              <a:rPr lang="da-DK" dirty="0"/>
            </a:br>
            <a:r>
              <a:rPr lang="da-DK" dirty="0"/>
              <a:t>Introduktion og koncept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Mikkel Krøll</a:t>
            </a:r>
          </a:p>
        </p:txBody>
      </p:sp>
      <p:pic>
        <p:nvPicPr>
          <p:cNvPr id="4098" name="Picture 2" descr="Logo hjemmeside 74x37_centrer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53" y="297138"/>
            <a:ext cx="1076877" cy="55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92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ParameterizedThreadStart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Thread.Start</a:t>
            </a:r>
            <a:r>
              <a:rPr lang="da-DK" dirty="0"/>
              <a:t> kan ”sende” en vilkårlig objektreference til en tråd</a:t>
            </a:r>
          </a:p>
          <a:p>
            <a:r>
              <a:rPr lang="da-DK" dirty="0"/>
              <a:t>Sender og modtager skal være enige om type af reference til objekt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499" y="2869717"/>
            <a:ext cx="5286375" cy="3914775"/>
          </a:xfrm>
          <a:prstGeom prst="rect">
            <a:avLst/>
          </a:prstGeom>
        </p:spPr>
      </p:pic>
      <p:sp>
        <p:nvSpPr>
          <p:cNvPr id="6" name="Tekstfelt 5"/>
          <p:cNvSpPr txBox="1"/>
          <p:nvPr/>
        </p:nvSpPr>
        <p:spPr>
          <a:xfrm>
            <a:off x="7421217" y="5128591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Tjekker om det er en </a:t>
            </a:r>
            <a:r>
              <a:rPr lang="da-DK" dirty="0" err="1"/>
              <a:t>string</a:t>
            </a:r>
            <a:endParaRPr lang="da-DK" dirty="0"/>
          </a:p>
        </p:txBody>
      </p:sp>
      <p:sp>
        <p:nvSpPr>
          <p:cNvPr id="7" name="Tekstfelt 6"/>
          <p:cNvSpPr txBox="1"/>
          <p:nvPr/>
        </p:nvSpPr>
        <p:spPr>
          <a:xfrm>
            <a:off x="7605387" y="4264885"/>
            <a:ext cx="224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Kunne være dynamisk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1451113" y="4043210"/>
            <a:ext cx="197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Simpel information</a:t>
            </a:r>
            <a:br>
              <a:rPr lang="da-DK" dirty="0"/>
            </a:br>
            <a:r>
              <a:rPr lang="da-DK" dirty="0"/>
              <a:t>sendes til tråd</a:t>
            </a:r>
          </a:p>
        </p:txBody>
      </p:sp>
    </p:spTree>
    <p:extLst>
      <p:ext uri="{BB962C8B-B14F-4D97-AF65-F5344CB8AC3E}">
        <p14:creationId xmlns:p14="http://schemas.microsoft.com/office/powerpoint/2010/main" val="3970973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Instans-metoder (alternativt)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Instans-metoder kan også benyttes som </a:t>
            </a:r>
            <a:r>
              <a:rPr lang="da-DK" dirty="0" err="1"/>
              <a:t>entry</a:t>
            </a:r>
            <a:r>
              <a:rPr lang="da-DK" dirty="0"/>
              <a:t> points for tråde</a:t>
            </a:r>
          </a:p>
          <a:p>
            <a:pPr lvl="1"/>
            <a:r>
              <a:rPr lang="da-DK" dirty="0"/>
              <a:t>Metode har adgang til felter som en normal instans-metode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667" y="2954613"/>
            <a:ext cx="87725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8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251" y="3949149"/>
            <a:ext cx="6847995" cy="27284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Livet som en tråd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Eksekvering forbliver, indtil tråd returnerer fra sin </a:t>
            </a:r>
            <a:r>
              <a:rPr lang="da-DK" dirty="0" err="1"/>
              <a:t>entry</a:t>
            </a:r>
            <a:r>
              <a:rPr lang="da-DK" dirty="0"/>
              <a:t> point metode</a:t>
            </a:r>
          </a:p>
          <a:p>
            <a:pPr lvl="1"/>
            <a:r>
              <a:rPr lang="da-DK" dirty="0"/>
              <a:t>Som resultat af standard metode return</a:t>
            </a:r>
          </a:p>
          <a:p>
            <a:pPr lvl="1"/>
            <a:r>
              <a:rPr lang="da-DK" dirty="0"/>
              <a:t> Som resultat af undtagelse</a:t>
            </a:r>
          </a:p>
          <a:p>
            <a:pPr lvl="2"/>
            <a:r>
              <a:rPr lang="da-DK" dirty="0"/>
              <a:t>Forårsaget af selve tråden (</a:t>
            </a:r>
            <a:r>
              <a:rPr lang="da-DK" dirty="0" err="1"/>
              <a:t>synchronous</a:t>
            </a:r>
            <a:r>
              <a:rPr lang="da-DK" dirty="0"/>
              <a:t> </a:t>
            </a:r>
            <a:r>
              <a:rPr lang="da-DK" dirty="0" err="1"/>
              <a:t>exception</a:t>
            </a:r>
            <a:r>
              <a:rPr lang="da-DK" dirty="0"/>
              <a:t>)</a:t>
            </a:r>
          </a:p>
          <a:p>
            <a:pPr lvl="2"/>
            <a:r>
              <a:rPr lang="da-DK" dirty="0"/>
              <a:t>Forårsaget af en anden tråd med </a:t>
            </a:r>
            <a:r>
              <a:rPr lang="da-DK" b="1" dirty="0" err="1"/>
              <a:t>Interrupt</a:t>
            </a:r>
            <a:r>
              <a:rPr lang="da-DK" dirty="0"/>
              <a:t> eller </a:t>
            </a:r>
            <a:r>
              <a:rPr lang="da-DK" b="1" dirty="0"/>
              <a:t>Abort</a:t>
            </a:r>
            <a:r>
              <a:rPr lang="da-DK" dirty="0"/>
              <a:t> (</a:t>
            </a:r>
            <a:r>
              <a:rPr lang="da-DK" dirty="0" err="1"/>
              <a:t>asynchronous</a:t>
            </a:r>
            <a:r>
              <a:rPr lang="da-DK" dirty="0"/>
              <a:t> </a:t>
            </a:r>
            <a:r>
              <a:rPr lang="da-DK" dirty="0" err="1"/>
              <a:t>exception</a:t>
            </a:r>
            <a:r>
              <a:rPr lang="da-DK" dirty="0"/>
              <a:t>)</a:t>
            </a:r>
          </a:p>
          <a:p>
            <a:pPr lvl="1"/>
            <a:r>
              <a:rPr lang="da-DK" b="1" dirty="0" err="1"/>
              <a:t>IsAlive</a:t>
            </a:r>
            <a:r>
              <a:rPr lang="da-DK" dirty="0"/>
              <a:t> tilbyder et øjeblikkelig snapshot af tråd </a:t>
            </a:r>
            <a:r>
              <a:rPr lang="da-DK" dirty="0" err="1"/>
              <a:t>execution</a:t>
            </a:r>
            <a:r>
              <a:rPr lang="da-DK" dirty="0"/>
              <a:t> </a:t>
            </a:r>
            <a:r>
              <a:rPr lang="da-DK" dirty="0" err="1"/>
              <a:t>state</a:t>
            </a:r>
            <a:endParaRPr lang="da-DK" dirty="0"/>
          </a:p>
          <a:p>
            <a:pPr lvl="2"/>
            <a:endParaRPr lang="da-DK" dirty="0"/>
          </a:p>
          <a:p>
            <a:pPr marL="457200" lvl="1" indent="0">
              <a:buNone/>
            </a:pPr>
            <a:endParaRPr lang="da-DK" dirty="0"/>
          </a:p>
        </p:txBody>
      </p:sp>
      <p:sp>
        <p:nvSpPr>
          <p:cNvPr id="6" name="Tekstfelt 5"/>
          <p:cNvSpPr txBox="1"/>
          <p:nvPr/>
        </p:nvSpPr>
        <p:spPr>
          <a:xfrm>
            <a:off x="8958469" y="4764157"/>
            <a:ext cx="299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Der er kode der starter tråden</a:t>
            </a:r>
          </a:p>
        </p:txBody>
      </p:sp>
    </p:spTree>
    <p:extLst>
      <p:ext uri="{BB962C8B-B14F-4D97-AF65-F5344CB8AC3E}">
        <p14:creationId xmlns:p14="http://schemas.microsoft.com/office/powerpoint/2010/main" val="3539662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1556" y="-14953"/>
            <a:ext cx="10515600" cy="1325563"/>
          </a:xfrm>
        </p:spPr>
        <p:txBody>
          <a:bodyPr/>
          <a:lstStyle/>
          <a:p>
            <a:r>
              <a:rPr lang="da-DK" dirty="0"/>
              <a:t>Koordinering af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shutdown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159727"/>
            <a:ext cx="10515600" cy="5017236"/>
          </a:xfrm>
        </p:spPr>
        <p:txBody>
          <a:bodyPr/>
          <a:lstStyle/>
          <a:p>
            <a:r>
              <a:rPr lang="da-DK" dirty="0"/>
              <a:t>Lukning af tråde bør være koordineret</a:t>
            </a:r>
          </a:p>
          <a:p>
            <a:pPr lvl="1"/>
            <a:r>
              <a:rPr lang="da-DK" dirty="0"/>
              <a:t>Brugerdefineret mekanismer benytter </a:t>
            </a:r>
            <a:r>
              <a:rPr lang="da-DK" dirty="0" err="1"/>
              <a:t>request</a:t>
            </a:r>
            <a:r>
              <a:rPr lang="da-DK" dirty="0"/>
              <a:t> for ordentlig lukning af tråde</a:t>
            </a:r>
          </a:p>
          <a:p>
            <a:pPr lvl="2"/>
            <a:r>
              <a:rPr lang="da-DK" dirty="0"/>
              <a:t>Main tråd siger til </a:t>
            </a:r>
            <a:r>
              <a:rPr lang="da-DK" dirty="0" err="1"/>
              <a:t>worker</a:t>
            </a:r>
            <a:r>
              <a:rPr lang="da-DK" dirty="0"/>
              <a:t> tråd ”STOP”</a:t>
            </a:r>
          </a:p>
          <a:p>
            <a:pPr lvl="1"/>
            <a:r>
              <a:rPr lang="da-DK" dirty="0" err="1"/>
              <a:t>Requesting</a:t>
            </a:r>
            <a:r>
              <a:rPr lang="da-DK" dirty="0"/>
              <a:t> tråde venter indtil CLR konfirmerer at </a:t>
            </a:r>
            <a:r>
              <a:rPr lang="da-DK" dirty="0" err="1"/>
              <a:t>thread</a:t>
            </a:r>
            <a:r>
              <a:rPr lang="da-DK" dirty="0"/>
              <a:t> er udløbet </a:t>
            </a:r>
          </a:p>
          <a:p>
            <a:pPr lvl="2"/>
            <a:r>
              <a:rPr lang="da-DK" dirty="0"/>
              <a:t>Ikke godt </a:t>
            </a:r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 err="1">
                <a:sym typeface="Wingdings" panose="05000000000000000000" pitchFamily="2" charset="2"/>
              </a:rPr>
              <a:t>polling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b="1" dirty="0" err="1">
                <a:sym typeface="Wingdings" panose="05000000000000000000" pitchFamily="2" charset="2"/>
              </a:rPr>
              <a:t>IsALive</a:t>
            </a:r>
            <a:r>
              <a:rPr lang="da-DK" b="1" dirty="0">
                <a:sym typeface="Wingdings" panose="05000000000000000000" pitchFamily="2" charset="2"/>
              </a:rPr>
              <a:t>()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Bedre</a:t>
            </a:r>
            <a:r>
              <a:rPr lang="da-DK" b="1" dirty="0">
                <a:sym typeface="Wingdings" panose="05000000000000000000" pitchFamily="2" charset="2"/>
              </a:rPr>
              <a:t>  </a:t>
            </a:r>
            <a:r>
              <a:rPr lang="da-DK" dirty="0">
                <a:sym typeface="Wingdings" panose="05000000000000000000" pitchFamily="2" charset="2"/>
              </a:rPr>
              <a:t>kald </a:t>
            </a:r>
            <a:r>
              <a:rPr lang="da-DK" b="1" dirty="0" err="1">
                <a:sym typeface="Wingdings" panose="05000000000000000000" pitchFamily="2" charset="2"/>
              </a:rPr>
              <a:t>Join</a:t>
            </a:r>
            <a:r>
              <a:rPr lang="da-DK" b="1" dirty="0">
                <a:sym typeface="Wingdings" panose="05000000000000000000" pitchFamily="2" charset="2"/>
              </a:rPr>
              <a:t>() </a:t>
            </a:r>
            <a:endParaRPr lang="da-DK" b="1" dirty="0"/>
          </a:p>
          <a:p>
            <a:pPr lvl="1"/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635" y="3295798"/>
            <a:ext cx="8853809" cy="3562202"/>
          </a:xfrm>
          <a:prstGeom prst="rect">
            <a:avLst/>
          </a:prstGeom>
        </p:spPr>
      </p:pic>
      <p:sp>
        <p:nvSpPr>
          <p:cNvPr id="6" name="Tekstfelt 5"/>
          <p:cNvSpPr txBox="1"/>
          <p:nvPr/>
        </p:nvSpPr>
        <p:spPr>
          <a:xfrm>
            <a:off x="512956" y="5575610"/>
            <a:ext cx="2297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Join</a:t>
            </a:r>
            <a:r>
              <a:rPr lang="da-DK" dirty="0"/>
              <a:t> bloker </a:t>
            </a:r>
            <a:r>
              <a:rPr lang="da-DK" dirty="0" err="1"/>
              <a:t>main</a:t>
            </a:r>
            <a:r>
              <a:rPr lang="da-DK" dirty="0"/>
              <a:t> tråd </a:t>
            </a:r>
          </a:p>
          <a:p>
            <a:r>
              <a:rPr lang="da-DK" dirty="0"/>
              <a:t>Indtil </a:t>
            </a:r>
            <a:r>
              <a:rPr lang="da-DK" dirty="0" err="1"/>
              <a:t>worker</a:t>
            </a:r>
            <a:r>
              <a:rPr lang="da-DK" dirty="0"/>
              <a:t> er færdig</a:t>
            </a:r>
          </a:p>
        </p:txBody>
      </p:sp>
    </p:spTree>
    <p:extLst>
      <p:ext uri="{BB962C8B-B14F-4D97-AF65-F5344CB8AC3E}">
        <p14:creationId xmlns:p14="http://schemas.microsoft.com/office/powerpoint/2010/main" val="60111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/>
              <a:t>Synkronisering – mekanismer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a-DK" altLang="da-DK" dirty="0"/>
              <a:t>Fere mulige mekanismer:</a:t>
            </a:r>
          </a:p>
          <a:p>
            <a:r>
              <a:rPr lang="da-DK" altLang="da-DK" dirty="0"/>
              <a:t>Monitor</a:t>
            </a:r>
          </a:p>
          <a:p>
            <a:r>
              <a:rPr lang="da-DK" altLang="da-DK" dirty="0"/>
              <a:t>Lock (</a:t>
            </a:r>
            <a:r>
              <a:rPr lang="da-DK" altLang="da-DK" dirty="0" err="1"/>
              <a:t>excetionsafe</a:t>
            </a:r>
            <a:r>
              <a:rPr lang="da-DK" altLang="da-DK" dirty="0"/>
              <a:t>  Monitor </a:t>
            </a:r>
            <a:r>
              <a:rPr lang="da-DK" altLang="da-DK" dirty="0" err="1"/>
              <a:t>wrapper</a:t>
            </a:r>
            <a:r>
              <a:rPr lang="da-DK" altLang="da-DK" dirty="0"/>
              <a:t>)</a:t>
            </a:r>
          </a:p>
          <a:p>
            <a:r>
              <a:rPr lang="da-DK" altLang="da-DK" dirty="0" err="1"/>
              <a:t>Interlocked</a:t>
            </a:r>
            <a:r>
              <a:rPr lang="da-DK" altLang="da-DK" dirty="0"/>
              <a:t> (tælle </a:t>
            </a:r>
            <a:r>
              <a:rPr lang="da-DK" altLang="da-DK" dirty="0" err="1"/>
              <a:t>semaphore</a:t>
            </a:r>
            <a:r>
              <a:rPr lang="da-DK" altLang="da-DK" dirty="0"/>
              <a:t>)</a:t>
            </a:r>
          </a:p>
          <a:p>
            <a:r>
              <a:rPr lang="da-DK" altLang="da-DK" dirty="0" err="1"/>
              <a:t>ReaderWriterLock</a:t>
            </a:r>
            <a:r>
              <a:rPr lang="da-DK" altLang="da-DK" dirty="0"/>
              <a:t> (</a:t>
            </a:r>
            <a:r>
              <a:rPr lang="da-DK" altLang="da-DK" dirty="0" err="1"/>
              <a:t>reader</a:t>
            </a:r>
            <a:r>
              <a:rPr lang="da-DK" altLang="da-DK" dirty="0"/>
              <a:t>/</a:t>
            </a:r>
            <a:r>
              <a:rPr lang="da-DK" altLang="da-DK" dirty="0" err="1"/>
              <a:t>writer</a:t>
            </a:r>
            <a:r>
              <a:rPr lang="da-DK" altLang="da-DK" dirty="0"/>
              <a:t> problem – med kaskadekald)</a:t>
            </a:r>
          </a:p>
          <a:p>
            <a:r>
              <a:rPr lang="da-DK" altLang="da-DK" dirty="0" err="1"/>
              <a:t>Mutex</a:t>
            </a:r>
            <a:r>
              <a:rPr lang="da-DK" altLang="da-DK" dirty="0"/>
              <a:t> (binær kerne-semafor – deles af processer)</a:t>
            </a:r>
          </a:p>
          <a:p>
            <a:r>
              <a:rPr lang="da-DK" altLang="da-DK" dirty="0" err="1"/>
              <a:t>Semaphore</a:t>
            </a:r>
            <a:r>
              <a:rPr lang="da-DK" altLang="da-DK" dirty="0"/>
              <a:t> (givet antal adgange til ressource)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87361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/>
              <a:t>Synkronisering – monitor (mere senere)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En monitor er en mekanisme til at sikre, at kun én tråd ad gangen kan køre et bestemt stykke kode (kritisk sektion). </a:t>
            </a:r>
          </a:p>
          <a:p>
            <a:r>
              <a:rPr lang="da-DK" dirty="0"/>
              <a:t>En monitor har en </a:t>
            </a:r>
            <a:r>
              <a:rPr lang="da-DK" dirty="0" err="1"/>
              <a:t>lock</a:t>
            </a:r>
            <a:r>
              <a:rPr lang="da-DK" dirty="0"/>
              <a:t>, og kun en tråd ad gangen kan erhverve den for alt afvikle kode. </a:t>
            </a:r>
          </a:p>
          <a:p>
            <a:r>
              <a:rPr lang="da-DK" dirty="0"/>
              <a:t>En monitor er altid forbundet med et bestemt objekt og kan ikke skilles fra dette.</a:t>
            </a:r>
          </a:p>
          <a:p>
            <a:r>
              <a:rPr lang="da-DK" dirty="0"/>
              <a:t>Monitor features:</a:t>
            </a:r>
          </a:p>
          <a:p>
            <a:pPr lvl="1"/>
            <a:r>
              <a:rPr lang="da-DK" dirty="0"/>
              <a:t>Forbundet med et objekt på forespørgsel.</a:t>
            </a:r>
          </a:p>
          <a:p>
            <a:pPr lvl="1"/>
            <a:r>
              <a:rPr lang="da-DK" dirty="0"/>
              <a:t>Det er ubundet, hvilket betyder, at det kan kaldes direkte fra enhver sammenhæng.</a:t>
            </a:r>
          </a:p>
          <a:p>
            <a:pPr lvl="1"/>
            <a:r>
              <a:rPr lang="da-DK" dirty="0"/>
              <a:t>En </a:t>
            </a:r>
            <a:r>
              <a:rPr lang="da-DK" dirty="0" err="1"/>
              <a:t>instances</a:t>
            </a:r>
            <a:r>
              <a:rPr lang="da-DK" dirty="0"/>
              <a:t> på Monitor-klassen kan ikke oprettes.</a:t>
            </a:r>
          </a:p>
        </p:txBody>
      </p:sp>
    </p:spTree>
    <p:extLst>
      <p:ext uri="{BB962C8B-B14F-4D97-AF65-F5344CB8AC3E}">
        <p14:creationId xmlns:p14="http://schemas.microsoft.com/office/powerpoint/2010/main" val="3188823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graphicFrame>
        <p:nvGraphicFramePr>
          <p:cNvPr id="4" name="Pladsholder til indhold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42073"/>
              </p:ext>
            </p:extLst>
          </p:nvPr>
        </p:nvGraphicFramePr>
        <p:xfrm>
          <a:off x="838200" y="0"/>
          <a:ext cx="9462742" cy="8023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Dokument" r:id="rId3" imgW="8129880" imgH="6892920" progId="Word.OpenDocumentText.12">
                  <p:embed/>
                </p:oleObj>
              </mc:Choice>
              <mc:Fallback>
                <p:oleObj name="Dokument" r:id="rId3" imgW="8129880" imgH="68929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0"/>
                        <a:ext cx="9462742" cy="8023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1168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/>
              <a:t>Synkronisering – Monitor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a-DK" altLang="da-DK" dirty="0"/>
              <a:t>Monitor med metoderne:</a:t>
            </a:r>
          </a:p>
          <a:p>
            <a:r>
              <a:rPr lang="da-DK" altLang="da-DK" dirty="0"/>
              <a:t>Enter (</a:t>
            </a:r>
            <a:r>
              <a:rPr lang="da-DK" altLang="da-DK" dirty="0" err="1"/>
              <a:t>lock-object</a:t>
            </a:r>
            <a:r>
              <a:rPr lang="da-DK" altLang="da-DK" dirty="0"/>
              <a:t>)		- </a:t>
            </a:r>
            <a:r>
              <a:rPr lang="da-DK" altLang="da-DK" dirty="0" err="1"/>
              <a:t>blocking</a:t>
            </a:r>
            <a:r>
              <a:rPr lang="da-DK" altLang="da-DK" dirty="0"/>
              <a:t> </a:t>
            </a:r>
            <a:r>
              <a:rPr lang="da-DK" altLang="da-DK" dirty="0" err="1"/>
              <a:t>lock</a:t>
            </a:r>
            <a:endParaRPr lang="da-DK" altLang="da-DK" dirty="0"/>
          </a:p>
          <a:p>
            <a:r>
              <a:rPr lang="da-DK" altLang="da-DK" dirty="0"/>
              <a:t>Exit  (</a:t>
            </a:r>
            <a:r>
              <a:rPr lang="da-DK" altLang="da-DK" dirty="0" err="1"/>
              <a:t>lock-object</a:t>
            </a:r>
            <a:r>
              <a:rPr lang="da-DK" altLang="da-DK" dirty="0"/>
              <a:t>)			- release</a:t>
            </a:r>
          </a:p>
          <a:p>
            <a:r>
              <a:rPr lang="da-DK" altLang="da-DK" dirty="0" err="1"/>
              <a:t>Wait</a:t>
            </a:r>
            <a:r>
              <a:rPr lang="da-DK" altLang="da-DK" dirty="0"/>
              <a:t> (</a:t>
            </a:r>
            <a:r>
              <a:rPr lang="da-DK" altLang="da-DK" dirty="0" err="1"/>
              <a:t>lock-object</a:t>
            </a:r>
            <a:r>
              <a:rPr lang="da-DK" altLang="da-DK" dirty="0"/>
              <a:t>)		- release and </a:t>
            </a:r>
            <a:r>
              <a:rPr lang="da-DK" altLang="da-DK" dirty="0" err="1"/>
              <a:t>wait</a:t>
            </a:r>
            <a:endParaRPr lang="da-DK" altLang="da-DK" dirty="0"/>
          </a:p>
          <a:p>
            <a:r>
              <a:rPr lang="da-DK" altLang="da-DK" dirty="0"/>
              <a:t>Pulse  (</a:t>
            </a:r>
            <a:r>
              <a:rPr lang="da-DK" altLang="da-DK" dirty="0" err="1"/>
              <a:t>lock-object</a:t>
            </a:r>
            <a:r>
              <a:rPr lang="da-DK" altLang="da-DK" dirty="0"/>
              <a:t>)		- </a:t>
            </a:r>
            <a:r>
              <a:rPr lang="da-DK" altLang="da-DK" dirty="0" err="1"/>
              <a:t>notify</a:t>
            </a:r>
            <a:endParaRPr lang="da-DK" altLang="da-DK" dirty="0"/>
          </a:p>
          <a:p>
            <a:r>
              <a:rPr lang="da-DK" altLang="da-DK" dirty="0" err="1"/>
              <a:t>PulseAll</a:t>
            </a:r>
            <a:r>
              <a:rPr lang="da-DK" altLang="da-DK" dirty="0"/>
              <a:t>  (</a:t>
            </a:r>
            <a:r>
              <a:rPr lang="da-DK" altLang="da-DK" dirty="0" err="1"/>
              <a:t>lock-object</a:t>
            </a:r>
            <a:r>
              <a:rPr lang="da-DK" altLang="da-DK" dirty="0"/>
              <a:t>)		- </a:t>
            </a:r>
            <a:r>
              <a:rPr lang="da-DK" altLang="da-DK" dirty="0" err="1"/>
              <a:t>notifyall</a:t>
            </a:r>
            <a:endParaRPr lang="da-DK" altLang="da-DK" dirty="0"/>
          </a:p>
          <a:p>
            <a:r>
              <a:rPr lang="da-DK" altLang="da-DK" dirty="0" err="1"/>
              <a:t>TryEnter</a:t>
            </a:r>
            <a:r>
              <a:rPr lang="da-DK" altLang="da-DK" dirty="0"/>
              <a:t> (</a:t>
            </a:r>
            <a:r>
              <a:rPr lang="da-DK" altLang="da-DK" dirty="0" err="1"/>
              <a:t>lock-object</a:t>
            </a:r>
            <a:r>
              <a:rPr lang="da-DK" altLang="da-DK" dirty="0"/>
              <a:t>)		- </a:t>
            </a:r>
            <a:r>
              <a:rPr lang="da-DK" altLang="da-DK" dirty="0" err="1"/>
              <a:t>nonblocking</a:t>
            </a:r>
            <a:r>
              <a:rPr lang="da-DK" altLang="da-DK" dirty="0"/>
              <a:t> </a:t>
            </a:r>
            <a:r>
              <a:rPr lang="da-DK" altLang="da-DK" dirty="0" err="1"/>
              <a:t>lock</a:t>
            </a:r>
            <a:endParaRPr lang="da-DK" alt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55466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/>
              <a:t>Synkronisering - </a:t>
            </a:r>
            <a:r>
              <a:rPr lang="da-DK" altLang="da-DK" dirty="0" err="1"/>
              <a:t>lock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da-DK" altLang="da-DK" dirty="0" err="1"/>
              <a:t>lock</a:t>
            </a:r>
            <a:r>
              <a:rPr lang="da-DK" altLang="da-DK" dirty="0"/>
              <a:t> (</a:t>
            </a:r>
            <a:r>
              <a:rPr lang="da-DK" altLang="da-DK" dirty="0" err="1"/>
              <a:t>lock-object</a:t>
            </a:r>
            <a:r>
              <a:rPr lang="da-DK" altLang="da-DK" dirty="0"/>
              <a:t>) – </a:t>
            </a:r>
            <a:r>
              <a:rPr lang="da-DK" altLang="da-DK" dirty="0" err="1"/>
              <a:t>exception</a:t>
            </a:r>
            <a:r>
              <a:rPr lang="da-DK" altLang="da-DK" dirty="0"/>
              <a:t> </a:t>
            </a:r>
            <a:r>
              <a:rPr lang="da-DK" altLang="da-DK" dirty="0" err="1"/>
              <a:t>safe</a:t>
            </a:r>
            <a:r>
              <a:rPr lang="da-DK" altLang="da-DK" dirty="0"/>
              <a:t> Monitor </a:t>
            </a:r>
            <a:r>
              <a:rPr lang="da-DK" altLang="da-DK" dirty="0" err="1"/>
              <a:t>wrapper</a:t>
            </a:r>
            <a:endParaRPr lang="da-DK" altLang="da-DK" dirty="0"/>
          </a:p>
          <a:p>
            <a:pPr>
              <a:lnSpc>
                <a:spcPct val="80000"/>
              </a:lnSpc>
              <a:buNone/>
            </a:pPr>
            <a:r>
              <a:rPr lang="da-DK" altLang="da-DK" dirty="0"/>
              <a:t>Svarer til:</a:t>
            </a:r>
          </a:p>
          <a:p>
            <a:pPr>
              <a:lnSpc>
                <a:spcPct val="80000"/>
              </a:lnSpc>
              <a:buNone/>
            </a:pPr>
            <a:endParaRPr lang="da-DK" altLang="da-DK" dirty="0"/>
          </a:p>
          <a:p>
            <a:pPr>
              <a:lnSpc>
                <a:spcPct val="80000"/>
              </a:lnSpc>
              <a:buNone/>
            </a:pPr>
            <a:r>
              <a:rPr lang="da-DK" altLang="da-DK" dirty="0" err="1"/>
              <a:t>Monitor.Enter</a:t>
            </a:r>
            <a:r>
              <a:rPr lang="da-DK" altLang="da-DK" dirty="0"/>
              <a:t>(</a:t>
            </a:r>
            <a:r>
              <a:rPr lang="da-DK" altLang="da-DK" dirty="0" err="1"/>
              <a:t>lock-object</a:t>
            </a:r>
            <a:r>
              <a:rPr lang="da-DK" altLang="da-DK" dirty="0"/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da-DK" altLang="da-DK" dirty="0" err="1"/>
              <a:t>try</a:t>
            </a:r>
            <a:r>
              <a:rPr lang="da-DK" altLang="da-DK" dirty="0"/>
              <a:t> {</a:t>
            </a:r>
          </a:p>
          <a:p>
            <a:pPr>
              <a:lnSpc>
                <a:spcPct val="80000"/>
              </a:lnSpc>
              <a:buNone/>
            </a:pPr>
            <a:r>
              <a:rPr lang="da-DK" altLang="da-DK" dirty="0"/>
              <a:t>….</a:t>
            </a:r>
          </a:p>
          <a:p>
            <a:pPr>
              <a:lnSpc>
                <a:spcPct val="80000"/>
              </a:lnSpc>
              <a:buNone/>
            </a:pPr>
            <a:r>
              <a:rPr lang="da-DK" altLang="da-DK" dirty="0"/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da-DK" altLang="da-DK" dirty="0" err="1"/>
              <a:t>finally</a:t>
            </a:r>
            <a:r>
              <a:rPr lang="da-DK" altLang="da-DK" dirty="0"/>
              <a:t> {</a:t>
            </a:r>
          </a:p>
          <a:p>
            <a:pPr>
              <a:lnSpc>
                <a:spcPct val="80000"/>
              </a:lnSpc>
              <a:buNone/>
            </a:pPr>
            <a:r>
              <a:rPr lang="da-DK" altLang="da-DK" dirty="0"/>
              <a:t>	</a:t>
            </a:r>
            <a:r>
              <a:rPr lang="da-DK" altLang="da-DK" dirty="0" err="1"/>
              <a:t>Monitor.Exit</a:t>
            </a:r>
            <a:r>
              <a:rPr lang="da-DK" altLang="da-DK" dirty="0"/>
              <a:t>(</a:t>
            </a:r>
            <a:r>
              <a:rPr lang="da-DK" altLang="da-DK" dirty="0" err="1"/>
              <a:t>lock-object</a:t>
            </a:r>
            <a:r>
              <a:rPr lang="da-DK" altLang="da-DK" dirty="0"/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da-DK" altLang="da-DK" dirty="0"/>
              <a:t>}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8461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Nu opgaver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C programmering basis tråd øvelser.docx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2940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Introduktion til </a:t>
            </a:r>
            <a:r>
              <a:rPr lang="da-DK" dirty="0" err="1"/>
              <a:t>multi-threading</a:t>
            </a:r>
            <a:r>
              <a:rPr lang="da-DK" dirty="0"/>
              <a:t> i .NET</a:t>
            </a:r>
          </a:p>
          <a:p>
            <a:pPr lvl="1"/>
            <a:r>
              <a:rPr lang="da-DK" dirty="0"/>
              <a:t>Proces VS tråd</a:t>
            </a:r>
          </a:p>
          <a:p>
            <a:pPr lvl="1"/>
            <a:r>
              <a:rPr lang="da-DK" dirty="0" err="1"/>
              <a:t>Multi-threading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case </a:t>
            </a:r>
            <a:r>
              <a:rPr lang="da-DK" dirty="0">
                <a:sym typeface="Wingdings" panose="05000000000000000000" pitchFamily="2" charset="2"/>
              </a:rPr>
              <a:t> hvorfor er der behov</a:t>
            </a:r>
            <a:endParaRPr lang="da-DK" dirty="0"/>
          </a:p>
          <a:p>
            <a:pPr lvl="1"/>
            <a:r>
              <a:rPr lang="da-DK" dirty="0" err="1"/>
              <a:t>Multi-threading</a:t>
            </a:r>
            <a:r>
              <a:rPr lang="da-DK" dirty="0"/>
              <a:t> advarsler</a:t>
            </a:r>
          </a:p>
          <a:p>
            <a:pPr lvl="1"/>
            <a:r>
              <a:rPr lang="da-DK" dirty="0"/>
              <a:t>Arbejde med tråde</a:t>
            </a:r>
          </a:p>
          <a:p>
            <a:pPr lvl="2"/>
            <a:r>
              <a:rPr lang="da-DK" dirty="0"/>
              <a:t>Start af tråd</a:t>
            </a:r>
          </a:p>
          <a:p>
            <a:pPr lvl="2"/>
            <a:r>
              <a:rPr lang="da-DK" dirty="0"/>
              <a:t>Brug af argumenter</a:t>
            </a:r>
          </a:p>
          <a:p>
            <a:pPr lvl="2"/>
            <a:r>
              <a:rPr lang="da-DK" dirty="0"/>
              <a:t>Luk koordination</a:t>
            </a:r>
          </a:p>
          <a:p>
            <a:pPr lvl="1"/>
            <a:r>
              <a:rPr lang="da-DK" dirty="0"/>
              <a:t>Arbejde med tråd pool</a:t>
            </a:r>
          </a:p>
          <a:p>
            <a:pPr lvl="2"/>
            <a:r>
              <a:rPr lang="da-DK" dirty="0"/>
              <a:t>Direkte</a:t>
            </a:r>
          </a:p>
          <a:p>
            <a:pPr lvl="2"/>
            <a:r>
              <a:rPr lang="da-DK" dirty="0"/>
              <a:t>Asynkron </a:t>
            </a:r>
            <a:r>
              <a:rPr lang="da-DK" dirty="0" err="1"/>
              <a:t>delegate</a:t>
            </a:r>
            <a:r>
              <a:rPr lang="da-DK" dirty="0"/>
              <a:t> aktivering</a:t>
            </a:r>
          </a:p>
          <a:p>
            <a:pPr lvl="2"/>
            <a:r>
              <a:rPr lang="da-DK" dirty="0"/>
              <a:t>Asynkron I/O</a:t>
            </a:r>
          </a:p>
          <a:p>
            <a:pPr lvl="2"/>
            <a:endParaRPr lang="da-DK" dirty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4902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6A05C2-7AFD-41C7-BEC8-C872141C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CLR aka Common Language Runtime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2C5F844-95EA-436C-9DB1-26C8C440B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CLR er en del af .NET Framework. CLR er en virtuel maskine, der afvikler .NET-applikationer og håndterer forskellige funktioner som kompilering, just-in-time-kompilering, hukommelsesstyring, sikkerhedskontrol og </a:t>
            </a:r>
            <a:r>
              <a:rPr lang="da-DK" dirty="0" err="1"/>
              <a:t>exception</a:t>
            </a:r>
            <a:r>
              <a:rPr lang="da-DK" dirty="0"/>
              <a:t> handling.</a:t>
            </a:r>
          </a:p>
          <a:p>
            <a:r>
              <a:rPr lang="da-DK" dirty="0"/>
              <a:t>CLR har en vigtig relation til </a:t>
            </a:r>
            <a:r>
              <a:rPr lang="da-DK" dirty="0" err="1"/>
              <a:t>trådprogrammering</a:t>
            </a:r>
            <a:r>
              <a:rPr lang="da-DK" dirty="0"/>
              <a:t>, da </a:t>
            </a:r>
            <a:r>
              <a:rPr lang="da-DK" dirty="0" err="1"/>
              <a:t>CLR's</a:t>
            </a:r>
            <a:r>
              <a:rPr lang="da-DK" dirty="0"/>
              <a:t> håndtering af tråde og hukommelsesstyring er afgørende for effektiv </a:t>
            </a:r>
            <a:r>
              <a:rPr lang="da-DK" dirty="0" err="1"/>
              <a:t>trådprogrammering</a:t>
            </a:r>
            <a:r>
              <a:rPr lang="da-DK" dirty="0"/>
              <a:t> i .NET Framework.</a:t>
            </a:r>
          </a:p>
          <a:p>
            <a:r>
              <a:rPr lang="da-DK" dirty="0"/>
              <a:t>CLR håndterer tråde ved at tildele hver tråd en separat stak, som bruges til at gemme oplysninger om trådens aktuelle tilstand og det aktuelle arbejde. CLR har også en </a:t>
            </a:r>
            <a:r>
              <a:rPr lang="da-DK" dirty="0" err="1"/>
              <a:t>scheduler</a:t>
            </a:r>
            <a:r>
              <a:rPr lang="da-DK" dirty="0"/>
              <a:t>, der styrer, hvilke tråde der får adgang til CPU’en</a:t>
            </a:r>
          </a:p>
          <a:p>
            <a:r>
              <a:rPr lang="da-DK" dirty="0"/>
              <a:t>Dette gør det muligt for flere tråde at køre samtidigt, og hjælper med at forbedre ydeevnen i applikationer, der kræver parallel behandling.</a:t>
            </a:r>
          </a:p>
        </p:txBody>
      </p:sp>
    </p:spTree>
    <p:extLst>
      <p:ext uri="{BB962C8B-B14F-4D97-AF65-F5344CB8AC3E}">
        <p14:creationId xmlns:p14="http://schemas.microsoft.com/office/powerpoint/2010/main" val="298182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708" y="0"/>
            <a:ext cx="4220292" cy="37153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Procesanatomi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En proces er en container</a:t>
            </a:r>
          </a:p>
          <a:p>
            <a:pPr lvl="1"/>
            <a:r>
              <a:rPr lang="da-DK" dirty="0"/>
              <a:t>Definerer et virtuelt adresserum</a:t>
            </a:r>
          </a:p>
          <a:p>
            <a:pPr lvl="2"/>
            <a:r>
              <a:rPr lang="da-DK" dirty="0"/>
              <a:t>Indholdet er </a:t>
            </a:r>
            <a:r>
              <a:rPr lang="da-DK" b="1" dirty="0"/>
              <a:t>IKKE </a:t>
            </a:r>
            <a:r>
              <a:rPr lang="da-DK" b="1" dirty="0" err="1"/>
              <a:t>adresserbart</a:t>
            </a:r>
            <a:r>
              <a:rPr lang="da-DK" b="1" dirty="0"/>
              <a:t> </a:t>
            </a:r>
            <a:r>
              <a:rPr lang="da-DK" dirty="0"/>
              <a:t>fra en anden proces</a:t>
            </a:r>
          </a:p>
          <a:p>
            <a:pPr lvl="1"/>
            <a:r>
              <a:rPr lang="da-DK" dirty="0"/>
              <a:t>Biblioteker af kode er </a:t>
            </a:r>
            <a:r>
              <a:rPr lang="da-DK" dirty="0" err="1"/>
              <a:t>mapped</a:t>
            </a:r>
            <a:r>
              <a:rPr lang="da-DK" dirty="0"/>
              <a:t> ind i adresserum</a:t>
            </a:r>
          </a:p>
          <a:p>
            <a:pPr lvl="2"/>
            <a:r>
              <a:rPr lang="da-DK" dirty="0"/>
              <a:t>1 EXE og N </a:t>
            </a:r>
            <a:r>
              <a:rPr lang="da-DK" dirty="0" err="1"/>
              <a:t>DDL’er</a:t>
            </a:r>
            <a:r>
              <a:rPr lang="da-DK" dirty="0"/>
              <a:t> (</a:t>
            </a:r>
            <a:r>
              <a:rPr lang="da-DK" dirty="0" err="1"/>
              <a:t>dynamic</a:t>
            </a:r>
            <a:r>
              <a:rPr lang="da-DK" dirty="0"/>
              <a:t> </a:t>
            </a:r>
            <a:r>
              <a:rPr lang="da-DK" dirty="0" err="1"/>
              <a:t>loaded</a:t>
            </a:r>
            <a:r>
              <a:rPr lang="da-DK" dirty="0"/>
              <a:t> </a:t>
            </a:r>
            <a:r>
              <a:rPr lang="da-DK" dirty="0" err="1"/>
              <a:t>library</a:t>
            </a:r>
            <a:r>
              <a:rPr lang="da-DK" dirty="0"/>
              <a:t>)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252" y="4141305"/>
            <a:ext cx="8201025" cy="2590800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4874099" y="180741"/>
            <a:ext cx="384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Download fra </a:t>
            </a:r>
            <a:r>
              <a:rPr lang="da-DK" dirty="0" err="1"/>
              <a:t>Moddle</a:t>
            </a:r>
            <a:r>
              <a:rPr lang="da-DK" dirty="0"/>
              <a:t>: </a:t>
            </a:r>
            <a:r>
              <a:rPr lang="da-DK" dirty="0" err="1"/>
              <a:t>ProcessExplorer</a:t>
            </a:r>
            <a:endParaRPr lang="da-DK" dirty="0"/>
          </a:p>
          <a:p>
            <a:endParaRPr lang="da-DK" dirty="0"/>
          </a:p>
        </p:txBody>
      </p:sp>
      <p:sp>
        <p:nvSpPr>
          <p:cNvPr id="7" name="Tekstfelt 6"/>
          <p:cNvSpPr txBox="1"/>
          <p:nvPr/>
        </p:nvSpPr>
        <p:spPr>
          <a:xfrm>
            <a:off x="3525078" y="3806941"/>
            <a:ext cx="3112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olidFill>
                  <a:srgbClr val="FF0000"/>
                </a:solidFill>
              </a:rPr>
              <a:t>Applikations navn, samme app startet to gange</a:t>
            </a:r>
          </a:p>
        </p:txBody>
      </p:sp>
      <p:cxnSp>
        <p:nvCxnSpPr>
          <p:cNvPr id="9" name="Lige pilforbindelse 8"/>
          <p:cNvCxnSpPr/>
          <p:nvPr/>
        </p:nvCxnSpPr>
        <p:spPr>
          <a:xfrm flipH="1">
            <a:off x="3525078" y="4075043"/>
            <a:ext cx="1066800" cy="73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/>
          <p:cNvCxnSpPr/>
          <p:nvPr/>
        </p:nvCxnSpPr>
        <p:spPr>
          <a:xfrm>
            <a:off x="5592417" y="4051128"/>
            <a:ext cx="1510748" cy="74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 flipH="1">
            <a:off x="5031502" y="4141305"/>
            <a:ext cx="1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17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Processer og tråde 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5580" y="152994"/>
            <a:ext cx="3986420" cy="3229000"/>
          </a:xfrm>
          <a:prstGeom prst="rect">
            <a:avLst/>
          </a:prstGeom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71939" y="1288912"/>
            <a:ext cx="10515600" cy="4351338"/>
          </a:xfrm>
        </p:spPr>
        <p:txBody>
          <a:bodyPr/>
          <a:lstStyle/>
          <a:p>
            <a:r>
              <a:rPr lang="da-DK" b="1" dirty="0"/>
              <a:t>Tråde eksekverer kode</a:t>
            </a:r>
          </a:p>
          <a:p>
            <a:pPr lvl="1"/>
            <a:r>
              <a:rPr lang="da-DK" dirty="0"/>
              <a:t>Tråden kan eksekvere noget/alt kode inde i en proces</a:t>
            </a:r>
          </a:p>
          <a:p>
            <a:pPr lvl="1"/>
            <a:r>
              <a:rPr lang="da-DK" dirty="0"/>
              <a:t>Tråd har adgang til noget/alt data inde i processen i </a:t>
            </a:r>
            <a:r>
              <a:rPr lang="da-DK" b="1" dirty="0"/>
              <a:t>WIN32</a:t>
            </a:r>
          </a:p>
          <a:p>
            <a:pPr lvl="2"/>
            <a:r>
              <a:rPr lang="da-DK" dirty="0" err="1"/>
              <a:t>Managed</a:t>
            </a:r>
            <a:r>
              <a:rPr lang="da-DK" dirty="0"/>
              <a:t> tråde i </a:t>
            </a:r>
            <a:r>
              <a:rPr lang="da-DK" dirty="0" err="1"/>
              <a:t>AppDomain</a:t>
            </a:r>
            <a:r>
              <a:rPr lang="da-DK" dirty="0"/>
              <a:t> i </a:t>
            </a:r>
            <a:r>
              <a:rPr lang="da-DK" b="1" dirty="0"/>
              <a:t>.NET</a:t>
            </a:r>
          </a:p>
          <a:p>
            <a:pPr lvl="1"/>
            <a:r>
              <a:rPr lang="da-DK" dirty="0"/>
              <a:t>Hver tråd har sin egen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 err="1"/>
              <a:t>stack</a:t>
            </a:r>
            <a:r>
              <a:rPr lang="da-DK" dirty="0"/>
              <a:t> og kopi af CPU registrere </a:t>
            </a:r>
          </a:p>
          <a:p>
            <a:pPr lvl="2"/>
            <a:r>
              <a:rPr lang="da-DK" dirty="0"/>
              <a:t>Teknisk en CLI implementation detalje</a:t>
            </a:r>
          </a:p>
          <a:p>
            <a:pPr lvl="1"/>
            <a:r>
              <a:rPr lang="da-DK" dirty="0"/>
              <a:t>En proces med nul tråde ”exits” (der kan ikke udføres arbejde)</a:t>
            </a:r>
          </a:p>
        </p:txBody>
      </p:sp>
      <p:pic>
        <p:nvPicPr>
          <p:cNvPr id="1026" name="Picture 2" descr="Billedresultat for c# thread vs proc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534" y="4194136"/>
            <a:ext cx="21526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c# thread vs proce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935" y="3974304"/>
            <a:ext cx="2967552" cy="280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06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Multi-threading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case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97834" y="1368425"/>
            <a:ext cx="10515600" cy="3183697"/>
          </a:xfrm>
        </p:spPr>
        <p:txBody>
          <a:bodyPr>
            <a:normAutofit lnSpcReduction="10000"/>
          </a:bodyPr>
          <a:lstStyle/>
          <a:p>
            <a:r>
              <a:rPr lang="da-DK" dirty="0"/>
              <a:t>Fordele ved </a:t>
            </a:r>
            <a:r>
              <a:rPr lang="da-DK" dirty="0" err="1"/>
              <a:t>multi-threading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case:</a:t>
            </a:r>
          </a:p>
          <a:p>
            <a:pPr lvl="1"/>
            <a:r>
              <a:rPr lang="da-DK" dirty="0"/>
              <a:t>Mulighed for parallelisering af CPU operationer (applikation skal designes til dette)</a:t>
            </a:r>
          </a:p>
          <a:p>
            <a:pPr lvl="2"/>
            <a:r>
              <a:rPr lang="da-DK" dirty="0"/>
              <a:t>Kun på </a:t>
            </a:r>
            <a:r>
              <a:rPr lang="da-DK" dirty="0" err="1"/>
              <a:t>multi</a:t>
            </a:r>
            <a:r>
              <a:rPr lang="da-DK" dirty="0"/>
              <a:t> core HW</a:t>
            </a:r>
          </a:p>
          <a:p>
            <a:pPr lvl="1"/>
            <a:r>
              <a:rPr lang="da-DK" dirty="0"/>
              <a:t>Udføre CPU arbejde mens I/O operationer venter</a:t>
            </a:r>
          </a:p>
          <a:p>
            <a:pPr lvl="1"/>
            <a:r>
              <a:rPr lang="da-DK" dirty="0"/>
              <a:t>Opretholde ”</a:t>
            </a:r>
            <a:r>
              <a:rPr lang="da-DK" dirty="0" err="1"/>
              <a:t>responsive</a:t>
            </a:r>
            <a:r>
              <a:rPr lang="da-DK" dirty="0"/>
              <a:t>” GUI</a:t>
            </a:r>
          </a:p>
          <a:p>
            <a:pPr lvl="2"/>
            <a:r>
              <a:rPr lang="da-DK" dirty="0"/>
              <a:t>Blokeringer sendes til separat tråd </a:t>
            </a:r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b="1" dirty="0">
                <a:sym typeface="Wingdings" panose="05000000000000000000" pitchFamily="2" charset="2"/>
              </a:rPr>
              <a:t>WORKER THREAD</a:t>
            </a:r>
            <a:endParaRPr lang="da-DK" b="1" dirty="0"/>
          </a:p>
          <a:p>
            <a:pPr lvl="3"/>
            <a:r>
              <a:rPr lang="da-DK" dirty="0"/>
              <a:t>Sikre at applikation ikke hænger </a:t>
            </a:r>
          </a:p>
          <a:p>
            <a:pPr lvl="2"/>
            <a:r>
              <a:rPr lang="da-DK" dirty="0"/>
              <a:t>Tråd prioritet sikre UI-tråd</a:t>
            </a:r>
          </a:p>
          <a:p>
            <a:pPr lvl="2"/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38" y="2623310"/>
            <a:ext cx="3472069" cy="1825636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51" y="4687152"/>
            <a:ext cx="3667539" cy="2002669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633" y="4812091"/>
            <a:ext cx="3474141" cy="2065383"/>
          </a:xfrm>
          <a:prstGeom prst="rect">
            <a:avLst/>
          </a:prstGeom>
        </p:spPr>
      </p:pic>
      <p:sp>
        <p:nvSpPr>
          <p:cNvPr id="8" name="Tekstfelt 7"/>
          <p:cNvSpPr txBox="1"/>
          <p:nvPr/>
        </p:nvSpPr>
        <p:spPr>
          <a:xfrm>
            <a:off x="7885043" y="4552122"/>
            <a:ext cx="42208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FF0000"/>
                </a:solidFill>
              </a:rPr>
              <a:t>Demo UI der ikke svarer </a:t>
            </a:r>
          </a:p>
          <a:p>
            <a:r>
              <a:rPr lang="da-DK" dirty="0">
                <a:solidFill>
                  <a:srgbClr val="FF0000"/>
                </a:solidFill>
              </a:rPr>
              <a:t>I opretter en </a:t>
            </a:r>
            <a:r>
              <a:rPr lang="da-DK" dirty="0" err="1">
                <a:solidFill>
                  <a:srgbClr val="FF0000"/>
                </a:solidFill>
              </a:rPr>
              <a:t>WinForm</a:t>
            </a:r>
            <a:r>
              <a:rPr lang="da-DK" dirty="0">
                <a:solidFill>
                  <a:srgbClr val="FF0000"/>
                </a:solidFill>
              </a:rPr>
              <a:t> med to klapper og en label.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rgbClr val="FF0000"/>
                </a:solidFill>
              </a:rPr>
              <a:t>”under knap1” skriver i 	</a:t>
            </a:r>
            <a:br>
              <a:rPr lang="da-DK" dirty="0">
                <a:solidFill>
                  <a:srgbClr val="FF0000"/>
                </a:solidFill>
              </a:rPr>
            </a:br>
            <a:r>
              <a:rPr lang="da-DK" dirty="0">
                <a:solidFill>
                  <a:srgbClr val="FF0000"/>
                </a:solidFill>
              </a:rPr>
              <a:t>	kald metode </a:t>
            </a:r>
            <a:r>
              <a:rPr lang="da-DK" dirty="0" err="1">
                <a:solidFill>
                  <a:srgbClr val="FF0000"/>
                </a:solidFill>
              </a:rPr>
              <a:t>DoLongOperation</a:t>
            </a:r>
            <a:r>
              <a:rPr lang="da-DK" dirty="0">
                <a:solidFill>
                  <a:srgbClr val="FF0000"/>
                </a:solidFill>
              </a:rPr>
              <a:t>()</a:t>
            </a:r>
          </a:p>
          <a:p>
            <a:pPr lvl="2"/>
            <a:r>
              <a:rPr lang="da-DK" dirty="0">
                <a:solidFill>
                  <a:srgbClr val="FF0000"/>
                </a:solidFill>
              </a:rPr>
              <a:t>Metoden </a:t>
            </a:r>
            <a:r>
              <a:rPr lang="da-DK" dirty="0" err="1">
                <a:solidFill>
                  <a:srgbClr val="FF0000"/>
                </a:solidFill>
              </a:rPr>
              <a:t>Thread.Sleep</a:t>
            </a:r>
            <a:r>
              <a:rPr lang="da-DK" dirty="0">
                <a:solidFill>
                  <a:srgbClr val="FF0000"/>
                </a:solidFill>
              </a:rPr>
              <a:t>(5000);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rgbClr val="FF0000"/>
                </a:solidFill>
              </a:rPr>
              <a:t>”under knap2” skriver i</a:t>
            </a:r>
          </a:p>
          <a:p>
            <a:r>
              <a:rPr lang="da-DK" dirty="0">
                <a:solidFill>
                  <a:srgbClr val="FF0000"/>
                </a:solidFill>
              </a:rPr>
              <a:t>	label1.Text = "Hallo";</a:t>
            </a:r>
          </a:p>
          <a:p>
            <a:r>
              <a:rPr lang="da-DK" dirty="0"/>
              <a:t>        </a:t>
            </a:r>
            <a:endParaRPr lang="da-DK" dirty="0">
              <a:solidFill>
                <a:srgbClr val="FF0000"/>
              </a:solidFill>
            </a:endParaRPr>
          </a:p>
          <a:p>
            <a:endParaRPr lang="da-D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68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Multi-threading</a:t>
            </a:r>
            <a:r>
              <a:rPr lang="da-DK" dirty="0"/>
              <a:t> advarsler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8671"/>
          </a:xfrm>
        </p:spPr>
        <p:txBody>
          <a:bodyPr>
            <a:normAutofit/>
          </a:bodyPr>
          <a:lstStyle/>
          <a:p>
            <a:r>
              <a:rPr lang="da-DK" dirty="0"/>
              <a:t>Prisen for at benytte </a:t>
            </a:r>
            <a:r>
              <a:rPr lang="da-DK" dirty="0" err="1"/>
              <a:t>multi-threading</a:t>
            </a:r>
            <a:r>
              <a:rPr lang="da-DK" dirty="0"/>
              <a:t> kode er:</a:t>
            </a:r>
          </a:p>
          <a:p>
            <a:pPr lvl="1"/>
            <a:r>
              <a:rPr lang="da-DK" dirty="0"/>
              <a:t>Langsommere eksekvering på en single core</a:t>
            </a:r>
          </a:p>
          <a:p>
            <a:pPr lvl="1"/>
            <a:r>
              <a:rPr lang="da-DK" dirty="0" err="1"/>
              <a:t>Context</a:t>
            </a:r>
            <a:r>
              <a:rPr lang="da-DK" dirty="0"/>
              <a:t>-switching overhead betyder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pPr lvl="1"/>
            <a:endParaRPr lang="da-DK" dirty="0"/>
          </a:p>
          <a:p>
            <a:pPr lvl="1"/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17" y="3614805"/>
            <a:ext cx="11069791" cy="1924604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>
            <a:off x="7653130" y="192370"/>
            <a:ext cx="40995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a-DK" b="1" dirty="0"/>
              <a:t>Tilføjer program kompleksitet</a:t>
            </a:r>
          </a:p>
          <a:p>
            <a:pPr lvl="2"/>
            <a:r>
              <a:rPr lang="da-DK" b="1" dirty="0" err="1"/>
              <a:t>LoC</a:t>
            </a:r>
            <a:endParaRPr lang="da-DK" b="1" dirty="0"/>
          </a:p>
          <a:p>
            <a:pPr lvl="2"/>
            <a:r>
              <a:rPr lang="da-DK" b="1" dirty="0"/>
              <a:t>Læsbarhed/vedligeholdelse</a:t>
            </a:r>
          </a:p>
          <a:p>
            <a:pPr lvl="2"/>
            <a:r>
              <a:rPr lang="da-DK" b="1" dirty="0"/>
              <a:t>Debugging</a:t>
            </a:r>
          </a:p>
          <a:p>
            <a:pPr lvl="2"/>
            <a:r>
              <a:rPr lang="da-DK" b="1" dirty="0"/>
              <a:t>Test </a:t>
            </a:r>
          </a:p>
        </p:txBody>
      </p:sp>
    </p:spTree>
    <p:extLst>
      <p:ext uri="{BB962C8B-B14F-4D97-AF65-F5344CB8AC3E}">
        <p14:creationId xmlns:p14="http://schemas.microsoft.com/office/powerpoint/2010/main" val="386118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Start af tråde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16765"/>
            <a:ext cx="11029122" cy="4560198"/>
          </a:xfrm>
        </p:spPr>
        <p:txBody>
          <a:bodyPr/>
          <a:lstStyle/>
          <a:p>
            <a:r>
              <a:rPr lang="da-DK" dirty="0"/>
              <a:t>Tråde startes eksplicit af  </a:t>
            </a:r>
            <a:r>
              <a:rPr lang="da-DK" dirty="0" err="1"/>
              <a:t>System.Threading</a:t>
            </a:r>
            <a:endParaRPr lang="da-DK" dirty="0"/>
          </a:p>
          <a:p>
            <a:r>
              <a:rPr lang="da-DK" dirty="0"/>
              <a:t>Konstruktør sætter tråd </a:t>
            </a:r>
            <a:r>
              <a:rPr lang="da-DK" dirty="0" err="1"/>
              <a:t>entry</a:t>
            </a:r>
            <a:r>
              <a:rPr lang="da-DK" dirty="0"/>
              <a:t> point</a:t>
            </a:r>
          </a:p>
          <a:p>
            <a:r>
              <a:rPr lang="da-DK" dirty="0"/>
              <a:t>Egenskaber/properties kan sættes efter konstruktion </a:t>
            </a:r>
            <a:r>
              <a:rPr lang="da-DK" dirty="0">
                <a:sym typeface="Wingdings" panose="05000000000000000000" pitchFamily="2" charset="2"/>
              </a:rPr>
              <a:t>og før tråd startes</a:t>
            </a:r>
          </a:p>
          <a:p>
            <a:r>
              <a:rPr lang="da-DK" dirty="0">
                <a:sym typeface="Wingdings" panose="05000000000000000000" pitchFamily="2" charset="2"/>
              </a:rPr>
              <a:t>Egenskaber eksempler:</a:t>
            </a:r>
          </a:p>
          <a:p>
            <a:pPr lvl="1"/>
            <a:r>
              <a:rPr lang="da-DK" dirty="0" err="1"/>
              <a:t>Thread.CurrentThread.ManagedThreadId</a:t>
            </a:r>
            <a:endParaRPr lang="da-DK" dirty="0"/>
          </a:p>
          <a:p>
            <a:pPr lvl="1"/>
            <a:r>
              <a:rPr lang="da-DK" dirty="0"/>
              <a:t> </a:t>
            </a:r>
            <a:r>
              <a:rPr lang="da-DK" dirty="0" err="1"/>
              <a:t>Environment.ProcessorCount</a:t>
            </a:r>
            <a:endParaRPr lang="da-DK" dirty="0"/>
          </a:p>
          <a:p>
            <a:r>
              <a:rPr lang="da-DK" dirty="0"/>
              <a:t>Tråd eksekvering </a:t>
            </a:r>
            <a:r>
              <a:rPr lang="da-DK" dirty="0">
                <a:sym typeface="Wingdings" panose="05000000000000000000" pitchFamily="2" charset="2"/>
              </a:rPr>
              <a:t> når </a:t>
            </a:r>
            <a:r>
              <a:rPr lang="da-DK" b="1" dirty="0">
                <a:sym typeface="Wingdings" panose="05000000000000000000" pitchFamily="2" charset="2"/>
              </a:rPr>
              <a:t>Start() </a:t>
            </a:r>
            <a:r>
              <a:rPr lang="da-DK" dirty="0">
                <a:sym typeface="Wingdings" panose="05000000000000000000" pitchFamily="2" charset="2"/>
              </a:rPr>
              <a:t>kaldes</a:t>
            </a:r>
          </a:p>
          <a:p>
            <a:r>
              <a:rPr lang="da-DK" dirty="0">
                <a:solidFill>
                  <a:srgbClr val="FF0000"/>
                </a:solidFill>
                <a:sym typeface="Wingdings" panose="05000000000000000000" pitchFamily="2" charset="2"/>
              </a:rPr>
              <a:t>Demo: </a:t>
            </a:r>
            <a:r>
              <a:rPr lang="da-DK" dirty="0" err="1">
                <a:solidFill>
                  <a:srgbClr val="FF0000"/>
                </a:solidFill>
                <a:sym typeface="Wingdings" panose="05000000000000000000" pitchFamily="2" charset="2"/>
              </a:rPr>
              <a:t>mthello</a:t>
            </a:r>
            <a:r>
              <a:rPr lang="da-DK" dirty="0">
                <a:solidFill>
                  <a:srgbClr val="FF0000"/>
                </a:solidFill>
                <a:sym typeface="Wingdings" panose="05000000000000000000" pitchFamily="2" charset="2"/>
              </a:rPr>
              <a:t> &amp; </a:t>
            </a:r>
            <a:r>
              <a:rPr lang="da-DK" dirty="0" err="1">
                <a:solidFill>
                  <a:srgbClr val="FF0000"/>
                </a:solidFill>
              </a:rPr>
              <a:t>daffy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da-DK" dirty="0" err="1">
                <a:solidFill>
                  <a:srgbClr val="FF0000"/>
                </a:solidFill>
                <a:sym typeface="Wingdings" panose="05000000000000000000" pitchFamily="2" charset="2"/>
              </a:rPr>
              <a:t>refactoring</a:t>
            </a:r>
            <a:endParaRPr lang="da-DK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da-DK" dirty="0" err="1">
                <a:solidFill>
                  <a:srgbClr val="FF0000"/>
                </a:solidFill>
                <a:sym typeface="Wingdings" panose="05000000000000000000" pitchFamily="2" charset="2"/>
              </a:rPr>
              <a:t>Daffy</a:t>
            </a:r>
            <a:r>
              <a:rPr lang="da-DK" dirty="0">
                <a:solidFill>
                  <a:srgbClr val="FF0000"/>
                </a:solidFill>
                <a:sym typeface="Wingdings" panose="05000000000000000000" pitchFamily="2" charset="2"/>
              </a:rPr>
              <a:t> er jeres applikation</a:t>
            </a:r>
            <a:endParaRPr lang="da-DK" dirty="0">
              <a:solidFill>
                <a:srgbClr val="FF0000"/>
              </a:solidFill>
            </a:endParaRP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870" y="3095100"/>
            <a:ext cx="5191850" cy="3762900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7586871" y="448917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debug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342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Tråde ”</a:t>
            </a:r>
            <a:r>
              <a:rPr lang="da-DK" dirty="0" err="1"/>
              <a:t>entry</a:t>
            </a:r>
            <a:r>
              <a:rPr lang="da-DK" dirty="0"/>
              <a:t> points” metoder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Tråde </a:t>
            </a:r>
            <a:r>
              <a:rPr lang="da-DK" dirty="0" err="1"/>
              <a:t>entry</a:t>
            </a:r>
            <a:r>
              <a:rPr lang="da-DK" dirty="0"/>
              <a:t> points metoder skal have en af følgende to signaturer</a:t>
            </a:r>
          </a:p>
          <a:p>
            <a:pPr lvl="1"/>
            <a:r>
              <a:rPr lang="da-DK" dirty="0" err="1"/>
              <a:t>Void</a:t>
            </a:r>
            <a:r>
              <a:rPr lang="da-DK" dirty="0"/>
              <a:t> </a:t>
            </a:r>
            <a:r>
              <a:rPr lang="da-DK" dirty="0" err="1"/>
              <a:t>EntryPointMethod</a:t>
            </a:r>
            <a:r>
              <a:rPr lang="da-DK" dirty="0"/>
              <a:t>()</a:t>
            </a:r>
          </a:p>
          <a:p>
            <a:pPr lvl="2"/>
            <a:r>
              <a:rPr lang="da-DK" dirty="0">
                <a:hlinkClick r:id="rId2"/>
              </a:rPr>
              <a:t>https://learn.microsoft.com/en-us/dotnet/api/system.threading.threadstart?redirectedfrom=MSDN&amp;view=net-7.0</a:t>
            </a:r>
            <a:r>
              <a:rPr lang="da-DK" dirty="0"/>
              <a:t>  </a:t>
            </a:r>
          </a:p>
          <a:p>
            <a:pPr lvl="2"/>
            <a:r>
              <a:rPr lang="da-DK" dirty="0"/>
              <a:t>Start vi har benyttet indtil nu</a:t>
            </a:r>
          </a:p>
          <a:p>
            <a:pPr lvl="2"/>
            <a:endParaRPr lang="da-DK" dirty="0"/>
          </a:p>
          <a:p>
            <a:pPr lvl="1"/>
            <a:r>
              <a:rPr lang="da-DK" dirty="0" err="1"/>
              <a:t>Void</a:t>
            </a:r>
            <a:r>
              <a:rPr lang="da-DK" dirty="0"/>
              <a:t> </a:t>
            </a:r>
            <a:r>
              <a:rPr lang="da-DK" dirty="0" err="1"/>
              <a:t>EntryPointMethod</a:t>
            </a:r>
            <a:r>
              <a:rPr lang="da-DK" dirty="0"/>
              <a:t>(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stateArg</a:t>
            </a:r>
            <a:r>
              <a:rPr lang="da-DK" dirty="0"/>
              <a:t>)</a:t>
            </a:r>
          </a:p>
          <a:p>
            <a:pPr lvl="2"/>
            <a:r>
              <a:rPr lang="da-DK" dirty="0"/>
              <a:t>MSDN/</a:t>
            </a:r>
            <a:r>
              <a:rPr lang="da-DK" dirty="0" err="1"/>
              <a:t>ParameterizedThreadStart</a:t>
            </a:r>
            <a:r>
              <a:rPr lang="da-DK" dirty="0"/>
              <a:t> </a:t>
            </a:r>
            <a:r>
              <a:rPr lang="da-DK" dirty="0">
                <a:hlinkClick r:id="rId3"/>
              </a:rPr>
              <a:t>https://learn.microsoft.com/en-us/dotnet/api/system.threading.parameterizedthreadstart?redirectedfrom=MSDN&amp;view=net-7.0</a:t>
            </a:r>
            <a:r>
              <a:rPr lang="da-DK" dirty="0"/>
              <a:t> </a:t>
            </a:r>
          </a:p>
          <a:p>
            <a:pPr lvl="2"/>
            <a:r>
              <a:rPr lang="da-DK" dirty="0"/>
              <a:t>Reference til objekt</a:t>
            </a:r>
            <a:br>
              <a:rPr lang="da-DK" dirty="0"/>
            </a:br>
            <a:endParaRPr lang="da-DK" dirty="0"/>
          </a:p>
          <a:p>
            <a:pPr lvl="1"/>
            <a:r>
              <a:rPr lang="da-DK" dirty="0"/>
              <a:t>Metoder skal være statiske eller </a:t>
            </a:r>
            <a:r>
              <a:rPr lang="da-DK" dirty="0" err="1"/>
              <a:t>instance</a:t>
            </a:r>
            <a:endParaRPr lang="da-DK" dirty="0"/>
          </a:p>
          <a:p>
            <a:pPr lvl="2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9261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1047</Words>
  <Application>Microsoft Office PowerPoint</Application>
  <PresentationFormat>Widescreen</PresentationFormat>
  <Paragraphs>152</Paragraphs>
  <Slides>19</Slides>
  <Notes>3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Slidetitler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Office-tema</vt:lpstr>
      <vt:lpstr>Dokument</vt:lpstr>
      <vt:lpstr>Tråde Introduktion og koncept</vt:lpstr>
      <vt:lpstr>Agenda</vt:lpstr>
      <vt:lpstr>CLR aka Common Language Runtime</vt:lpstr>
      <vt:lpstr>Procesanatomi</vt:lpstr>
      <vt:lpstr>Processer og tråde </vt:lpstr>
      <vt:lpstr>Multi-threading use case</vt:lpstr>
      <vt:lpstr>Multi-threading advarsler</vt:lpstr>
      <vt:lpstr>Start af tråde</vt:lpstr>
      <vt:lpstr>Tråde ”entry points” metoder</vt:lpstr>
      <vt:lpstr>ParameterizedThreadStart</vt:lpstr>
      <vt:lpstr>Instans-metoder (alternativt)</vt:lpstr>
      <vt:lpstr>Livet som en tråd</vt:lpstr>
      <vt:lpstr>Koordinering af thread shutdown</vt:lpstr>
      <vt:lpstr>Synkronisering – mekanismer</vt:lpstr>
      <vt:lpstr>Synkronisering – monitor (mere senere)</vt:lpstr>
      <vt:lpstr>PowerPoint-præsentation</vt:lpstr>
      <vt:lpstr>Synkronisering – Monitor</vt:lpstr>
      <vt:lpstr>Synkronisering - lock</vt:lpstr>
      <vt:lpstr>Nu opgaver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Tråde</dc:title>
  <dc:creator>Mikkel Andreas Krøll Christensen (MKC - Faglærer - RI - ZBC)</dc:creator>
  <cp:lastModifiedBy>Mikkel Andreas Krøll Christensen (MKC - Faglærer - RIAH - ZBC)</cp:lastModifiedBy>
  <cp:revision>33</cp:revision>
  <dcterms:created xsi:type="dcterms:W3CDTF">2017-12-03T08:48:00Z</dcterms:created>
  <dcterms:modified xsi:type="dcterms:W3CDTF">2023-04-16T08:47:53Z</dcterms:modified>
</cp:coreProperties>
</file>