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60"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2/10/2019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 Id="rId5" Type="http://schemas.openxmlformats.org/officeDocument/2006/relationships/hyperlink" Target="https://foursquare.com/" TargetMode="External"/><Relationship Id="rId4" Type="http://schemas.openxmlformats.org/officeDocument/2006/relationships/hyperlink" Target="https://geocoder.readthedocs.io/providers/ArcGI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eospatial_data/"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eo.nyu.edu/catalog/nyu_2451_34572"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701668-C66B-498C-ACAC-93EE45FD1B50}"/>
              </a:ext>
            </a:extLst>
          </p:cNvPr>
          <p:cNvSpPr>
            <a:spLocks noGrp="1"/>
          </p:cNvSpPr>
          <p:nvPr>
            <p:ph type="ctrTitle" idx="4294967295"/>
          </p:nvPr>
        </p:nvSpPr>
        <p:spPr>
          <a:xfrm>
            <a:off x="1031021" y="4766163"/>
            <a:ext cx="8637587" cy="1031875"/>
          </a:xfrm>
        </p:spPr>
        <p:txBody>
          <a:bodyPr>
            <a:normAutofit/>
          </a:bodyPr>
          <a:lstStyle/>
          <a:p>
            <a:r>
              <a:rPr lang="en-GB" sz="2000" b="1" dirty="0"/>
              <a:t>Capstone Project</a:t>
            </a:r>
            <a:br>
              <a:rPr lang="en-GB" sz="3200" b="1" dirty="0"/>
            </a:br>
            <a:r>
              <a:rPr lang="en-GB" sz="1300" b="1" dirty="0"/>
              <a:t>Romeo </a:t>
            </a:r>
            <a:r>
              <a:rPr lang="en-GB" sz="1300" b="1" dirty="0" err="1"/>
              <a:t>Gamulescu</a:t>
            </a:r>
            <a:endParaRPr lang="en-US" sz="1300" dirty="0"/>
          </a:p>
        </p:txBody>
      </p:sp>
      <p:sp>
        <p:nvSpPr>
          <p:cNvPr id="2" name="Rectangle 1">
            <a:extLst>
              <a:ext uri="{FF2B5EF4-FFF2-40B4-BE49-F238E27FC236}">
                <a16:creationId xmlns:a16="http://schemas.microsoft.com/office/drawing/2014/main" id="{DF6A7B5D-23D4-40B7-8C09-A3D3CD325554}"/>
              </a:ext>
            </a:extLst>
          </p:cNvPr>
          <p:cNvSpPr/>
          <p:nvPr/>
        </p:nvSpPr>
        <p:spPr>
          <a:xfrm>
            <a:off x="404446" y="487840"/>
            <a:ext cx="11315700" cy="1138773"/>
          </a:xfrm>
          <a:prstGeom prst="rect">
            <a:avLst/>
          </a:prstGeom>
        </p:spPr>
        <p:txBody>
          <a:bodyPr wrap="square">
            <a:spAutoFit/>
          </a:bodyPr>
          <a:lstStyle/>
          <a:p>
            <a:pPr algn="ctr"/>
            <a:r>
              <a:rPr lang="en-IE" sz="3200" b="1" dirty="0"/>
              <a:t>New York City and the city of Toronto</a:t>
            </a:r>
          </a:p>
          <a:p>
            <a:br>
              <a:rPr lang="en-US" dirty="0"/>
            </a:br>
            <a:r>
              <a:rPr lang="en-GB" b="1" dirty="0"/>
              <a:t>A comparison of venue clusters of boroughs in TORONTO to venue clusters of boroughs in NEW YORK</a:t>
            </a:r>
            <a:endParaRPr lang="en-US" dirty="0"/>
          </a:p>
        </p:txBody>
      </p:sp>
    </p:spTree>
    <p:extLst>
      <p:ext uri="{BB962C8B-B14F-4D97-AF65-F5344CB8AC3E}">
        <p14:creationId xmlns:p14="http://schemas.microsoft.com/office/powerpoint/2010/main" val="246264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F18F60-3BD9-4932-9EAF-781C5DF1D6B9}"/>
              </a:ext>
            </a:extLst>
          </p:cNvPr>
          <p:cNvSpPr/>
          <p:nvPr/>
        </p:nvSpPr>
        <p:spPr>
          <a:xfrm>
            <a:off x="3843221" y="461377"/>
            <a:ext cx="4085221" cy="461665"/>
          </a:xfrm>
          <a:prstGeom prst="rect">
            <a:avLst/>
          </a:prstGeom>
        </p:spPr>
        <p:txBody>
          <a:bodyPr wrap="none">
            <a:spAutoFit/>
          </a:bodyPr>
          <a:lstStyle/>
          <a:p>
            <a:r>
              <a:rPr lang="en-GB" dirty="0"/>
              <a:t> </a:t>
            </a:r>
            <a:r>
              <a:rPr lang="en-GB" sz="2400" dirty="0"/>
              <a:t>3.4 Inferential statistical testing</a:t>
            </a:r>
          </a:p>
        </p:txBody>
      </p:sp>
      <p:sp>
        <p:nvSpPr>
          <p:cNvPr id="3" name="Rectangle 2">
            <a:extLst>
              <a:ext uri="{FF2B5EF4-FFF2-40B4-BE49-F238E27FC236}">
                <a16:creationId xmlns:a16="http://schemas.microsoft.com/office/drawing/2014/main" id="{AEBD0811-EE89-4B89-8998-EBA16F55B20B}"/>
              </a:ext>
            </a:extLst>
          </p:cNvPr>
          <p:cNvSpPr/>
          <p:nvPr/>
        </p:nvSpPr>
        <p:spPr>
          <a:xfrm>
            <a:off x="371060" y="949979"/>
            <a:ext cx="11529392" cy="646331"/>
          </a:xfrm>
          <a:prstGeom prst="rect">
            <a:avLst/>
          </a:prstGeom>
        </p:spPr>
        <p:txBody>
          <a:bodyPr wrap="square">
            <a:spAutoFit/>
          </a:bodyPr>
          <a:lstStyle/>
          <a:p>
            <a:r>
              <a:rPr lang="en-GB" dirty="0" err="1"/>
              <a:t>Dataframes</a:t>
            </a:r>
            <a:r>
              <a:rPr lang="en-GB" dirty="0"/>
              <a:t> are created grouped by borough and containing the mean of the frequency of occurrence of each category of venue. The top 5 and the top 10 most common venues are printed for each borough in Toronto and New York.</a:t>
            </a:r>
            <a:endParaRPr lang="en-US" dirty="0"/>
          </a:p>
        </p:txBody>
      </p:sp>
      <p:pic>
        <p:nvPicPr>
          <p:cNvPr id="5" name="Picture 4">
            <a:extLst>
              <a:ext uri="{FF2B5EF4-FFF2-40B4-BE49-F238E27FC236}">
                <a16:creationId xmlns:a16="http://schemas.microsoft.com/office/drawing/2014/main" id="{06CEED8B-D972-41B8-ADDA-40ACC95C6806}"/>
              </a:ext>
            </a:extLst>
          </p:cNvPr>
          <p:cNvPicPr>
            <a:picLocks noChangeAspect="1"/>
          </p:cNvPicPr>
          <p:nvPr/>
        </p:nvPicPr>
        <p:blipFill>
          <a:blip r:embed="rId2"/>
          <a:stretch>
            <a:fillRect/>
          </a:stretch>
        </p:blipFill>
        <p:spPr>
          <a:xfrm>
            <a:off x="371060" y="2400300"/>
            <a:ext cx="5724940" cy="3162300"/>
          </a:xfrm>
          <a:prstGeom prst="rect">
            <a:avLst/>
          </a:prstGeom>
        </p:spPr>
      </p:pic>
      <p:pic>
        <p:nvPicPr>
          <p:cNvPr id="7" name="Picture 6">
            <a:extLst>
              <a:ext uri="{FF2B5EF4-FFF2-40B4-BE49-F238E27FC236}">
                <a16:creationId xmlns:a16="http://schemas.microsoft.com/office/drawing/2014/main" id="{93A91F74-055E-4E83-8C7C-1E044744B144}"/>
              </a:ext>
            </a:extLst>
          </p:cNvPr>
          <p:cNvPicPr>
            <a:picLocks noChangeAspect="1"/>
          </p:cNvPicPr>
          <p:nvPr/>
        </p:nvPicPr>
        <p:blipFill>
          <a:blip r:embed="rId3"/>
          <a:stretch>
            <a:fillRect/>
          </a:stretch>
        </p:blipFill>
        <p:spPr>
          <a:xfrm>
            <a:off x="7448550" y="2400300"/>
            <a:ext cx="3048000" cy="3162300"/>
          </a:xfrm>
          <a:prstGeom prst="rect">
            <a:avLst/>
          </a:prstGeom>
        </p:spPr>
      </p:pic>
      <p:sp>
        <p:nvSpPr>
          <p:cNvPr id="9" name="Rectangle 8">
            <a:extLst>
              <a:ext uri="{FF2B5EF4-FFF2-40B4-BE49-F238E27FC236}">
                <a16:creationId xmlns:a16="http://schemas.microsoft.com/office/drawing/2014/main" id="{A7B71F22-EE46-49C1-BDA9-BCF180C38EBB}"/>
              </a:ext>
            </a:extLst>
          </p:cNvPr>
          <p:cNvSpPr/>
          <p:nvPr/>
        </p:nvSpPr>
        <p:spPr>
          <a:xfrm>
            <a:off x="5261542" y="1727032"/>
            <a:ext cx="1748427" cy="461665"/>
          </a:xfrm>
          <a:prstGeom prst="rect">
            <a:avLst/>
          </a:prstGeom>
        </p:spPr>
        <p:txBody>
          <a:bodyPr wrap="none">
            <a:spAutoFit/>
          </a:bodyPr>
          <a:lstStyle/>
          <a:p>
            <a:r>
              <a:rPr lang="en-GB" dirty="0"/>
              <a:t> </a:t>
            </a:r>
            <a:r>
              <a:rPr lang="en-GB" sz="2400" dirty="0"/>
              <a:t>TORONTO</a:t>
            </a:r>
          </a:p>
        </p:txBody>
      </p:sp>
    </p:spTree>
    <p:extLst>
      <p:ext uri="{BB962C8B-B14F-4D97-AF65-F5344CB8AC3E}">
        <p14:creationId xmlns:p14="http://schemas.microsoft.com/office/powerpoint/2010/main" val="123385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CFD2C6-A553-4754-BE74-E909B23CFB91}"/>
              </a:ext>
            </a:extLst>
          </p:cNvPr>
          <p:cNvSpPr/>
          <p:nvPr/>
        </p:nvSpPr>
        <p:spPr>
          <a:xfrm>
            <a:off x="3345194" y="501134"/>
            <a:ext cx="5970256" cy="461665"/>
          </a:xfrm>
          <a:prstGeom prst="rect">
            <a:avLst/>
          </a:prstGeom>
        </p:spPr>
        <p:txBody>
          <a:bodyPr wrap="square">
            <a:spAutoFit/>
          </a:bodyPr>
          <a:lstStyle/>
          <a:p>
            <a:r>
              <a:rPr lang="en-GB" sz="2400" b="1" dirty="0"/>
              <a:t>3.4 Inferential statistical testing – cont.</a:t>
            </a:r>
            <a:endParaRPr lang="en-US" sz="2400" b="1" dirty="0"/>
          </a:p>
        </p:txBody>
      </p:sp>
      <p:pic>
        <p:nvPicPr>
          <p:cNvPr id="3" name="Picture 2">
            <a:extLst>
              <a:ext uri="{FF2B5EF4-FFF2-40B4-BE49-F238E27FC236}">
                <a16:creationId xmlns:a16="http://schemas.microsoft.com/office/drawing/2014/main" id="{3933089A-F324-4340-A41F-06338F723F07}"/>
              </a:ext>
            </a:extLst>
          </p:cNvPr>
          <p:cNvPicPr>
            <a:picLocks noChangeAspect="1"/>
          </p:cNvPicPr>
          <p:nvPr/>
        </p:nvPicPr>
        <p:blipFill>
          <a:blip r:embed="rId2"/>
          <a:stretch>
            <a:fillRect/>
          </a:stretch>
        </p:blipFill>
        <p:spPr>
          <a:xfrm>
            <a:off x="304800" y="2724150"/>
            <a:ext cx="6781800" cy="2743200"/>
          </a:xfrm>
          <a:prstGeom prst="rect">
            <a:avLst/>
          </a:prstGeom>
        </p:spPr>
      </p:pic>
      <p:pic>
        <p:nvPicPr>
          <p:cNvPr id="4" name="Picture 3">
            <a:extLst>
              <a:ext uri="{FF2B5EF4-FFF2-40B4-BE49-F238E27FC236}">
                <a16:creationId xmlns:a16="http://schemas.microsoft.com/office/drawing/2014/main" id="{CAA023B0-AD09-4E4E-BF04-F26CF63DF343}"/>
              </a:ext>
            </a:extLst>
          </p:cNvPr>
          <p:cNvPicPr>
            <a:picLocks noChangeAspect="1"/>
          </p:cNvPicPr>
          <p:nvPr/>
        </p:nvPicPr>
        <p:blipFill>
          <a:blip r:embed="rId3"/>
          <a:stretch>
            <a:fillRect/>
          </a:stretch>
        </p:blipFill>
        <p:spPr>
          <a:xfrm>
            <a:off x="8415337" y="2009775"/>
            <a:ext cx="3171825" cy="3457575"/>
          </a:xfrm>
          <a:prstGeom prst="rect">
            <a:avLst/>
          </a:prstGeom>
        </p:spPr>
      </p:pic>
      <p:sp>
        <p:nvSpPr>
          <p:cNvPr id="5" name="Rectangle 4">
            <a:extLst>
              <a:ext uri="{FF2B5EF4-FFF2-40B4-BE49-F238E27FC236}">
                <a16:creationId xmlns:a16="http://schemas.microsoft.com/office/drawing/2014/main" id="{824D6E91-8D66-4BA8-B15A-1DD825EA7DE3}"/>
              </a:ext>
            </a:extLst>
          </p:cNvPr>
          <p:cNvSpPr/>
          <p:nvPr/>
        </p:nvSpPr>
        <p:spPr>
          <a:xfrm>
            <a:off x="5669294" y="1474142"/>
            <a:ext cx="4693906" cy="400110"/>
          </a:xfrm>
          <a:prstGeom prst="rect">
            <a:avLst/>
          </a:prstGeom>
        </p:spPr>
        <p:txBody>
          <a:bodyPr wrap="square">
            <a:spAutoFit/>
          </a:bodyPr>
          <a:lstStyle/>
          <a:p>
            <a:r>
              <a:rPr lang="en-GB" sz="2000" b="1" dirty="0"/>
              <a:t>NEW YORK</a:t>
            </a:r>
            <a:endParaRPr lang="en-US" sz="2000" b="1" dirty="0"/>
          </a:p>
        </p:txBody>
      </p:sp>
    </p:spTree>
    <p:extLst>
      <p:ext uri="{BB962C8B-B14F-4D97-AF65-F5344CB8AC3E}">
        <p14:creationId xmlns:p14="http://schemas.microsoft.com/office/powerpoint/2010/main" val="31907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195F3E-7A56-4C4C-8A20-49A52EF1C0C0}"/>
              </a:ext>
            </a:extLst>
          </p:cNvPr>
          <p:cNvSpPr/>
          <p:nvPr/>
        </p:nvSpPr>
        <p:spPr>
          <a:xfrm>
            <a:off x="185530" y="477222"/>
            <a:ext cx="11739769" cy="707886"/>
          </a:xfrm>
          <a:prstGeom prst="rect">
            <a:avLst/>
          </a:prstGeom>
        </p:spPr>
        <p:txBody>
          <a:bodyPr wrap="square">
            <a:spAutoFit/>
          </a:bodyPr>
          <a:lstStyle/>
          <a:p>
            <a:pPr algn="ctr"/>
            <a:r>
              <a:rPr lang="en-GB" sz="2000" b="1" dirty="0"/>
              <a:t>3.5 Machine Learning - </a:t>
            </a:r>
            <a:r>
              <a:rPr lang="en-GB" sz="2000" b="1" dirty="0" err="1"/>
              <a:t>Modeling</a:t>
            </a:r>
            <a:r>
              <a:rPr lang="en-GB" sz="2000" b="1" dirty="0"/>
              <a:t>, Visualization and Clustering</a:t>
            </a:r>
          </a:p>
          <a:p>
            <a:r>
              <a:rPr lang="en-GB" sz="2000" b="1" dirty="0"/>
              <a:t>            3.5.1 k-means clustering ((Elbow Method, Silhouette Coefficient, Hierarchical clustering))</a:t>
            </a:r>
          </a:p>
        </p:txBody>
      </p:sp>
      <p:sp>
        <p:nvSpPr>
          <p:cNvPr id="3" name="Rectangle 2">
            <a:extLst>
              <a:ext uri="{FF2B5EF4-FFF2-40B4-BE49-F238E27FC236}">
                <a16:creationId xmlns:a16="http://schemas.microsoft.com/office/drawing/2014/main" id="{B145AA3F-A59E-463E-B33B-2A3BCE30B358}"/>
              </a:ext>
            </a:extLst>
          </p:cNvPr>
          <p:cNvSpPr/>
          <p:nvPr/>
        </p:nvSpPr>
        <p:spPr>
          <a:xfrm>
            <a:off x="708991" y="1357054"/>
            <a:ext cx="10774018" cy="646331"/>
          </a:xfrm>
          <a:prstGeom prst="rect">
            <a:avLst/>
          </a:prstGeom>
        </p:spPr>
        <p:txBody>
          <a:bodyPr wrap="square">
            <a:spAutoFit/>
          </a:bodyPr>
          <a:lstStyle/>
          <a:p>
            <a:r>
              <a:rPr lang="en-US" dirty="0"/>
              <a:t>Run the method of k-means clustering to find  clusters of boroughs that are similar in terms of venues existing in such boroughs</a:t>
            </a:r>
          </a:p>
        </p:txBody>
      </p:sp>
      <p:pic>
        <p:nvPicPr>
          <p:cNvPr id="4" name="Picture 3">
            <a:extLst>
              <a:ext uri="{FF2B5EF4-FFF2-40B4-BE49-F238E27FC236}">
                <a16:creationId xmlns:a16="http://schemas.microsoft.com/office/drawing/2014/main" id="{B061B746-4FCA-4FF0-A5AD-7C87B2E7DB55}"/>
              </a:ext>
            </a:extLst>
          </p:cNvPr>
          <p:cNvPicPr>
            <a:picLocks noChangeAspect="1"/>
          </p:cNvPicPr>
          <p:nvPr/>
        </p:nvPicPr>
        <p:blipFill>
          <a:blip r:embed="rId2"/>
          <a:stretch>
            <a:fillRect/>
          </a:stretch>
        </p:blipFill>
        <p:spPr>
          <a:xfrm>
            <a:off x="3338512" y="2213431"/>
            <a:ext cx="4905375" cy="3362325"/>
          </a:xfrm>
          <a:prstGeom prst="rect">
            <a:avLst/>
          </a:prstGeom>
        </p:spPr>
      </p:pic>
    </p:spTree>
    <p:extLst>
      <p:ext uri="{BB962C8B-B14F-4D97-AF65-F5344CB8AC3E}">
        <p14:creationId xmlns:p14="http://schemas.microsoft.com/office/powerpoint/2010/main" val="366663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C3E194-4E76-4BD6-9C6C-AEDA9FE4D317}"/>
              </a:ext>
            </a:extLst>
          </p:cNvPr>
          <p:cNvSpPr/>
          <p:nvPr/>
        </p:nvSpPr>
        <p:spPr>
          <a:xfrm>
            <a:off x="185530" y="477222"/>
            <a:ext cx="11739769" cy="400110"/>
          </a:xfrm>
          <a:prstGeom prst="rect">
            <a:avLst/>
          </a:prstGeom>
        </p:spPr>
        <p:txBody>
          <a:bodyPr wrap="square">
            <a:spAutoFit/>
          </a:bodyPr>
          <a:lstStyle/>
          <a:p>
            <a:pPr algn="ctr"/>
            <a:r>
              <a:rPr lang="en-GB" sz="2000" b="1" dirty="0"/>
              <a:t>3.5.1 k-means clustering - </a:t>
            </a:r>
            <a:r>
              <a:rPr lang="en-GB" sz="2000" b="1" dirty="0" err="1"/>
              <a:t>cont</a:t>
            </a:r>
            <a:endParaRPr lang="en-GB" sz="2000" b="1" dirty="0"/>
          </a:p>
        </p:txBody>
      </p:sp>
      <p:sp>
        <p:nvSpPr>
          <p:cNvPr id="3" name="Rectangle 2">
            <a:extLst>
              <a:ext uri="{FF2B5EF4-FFF2-40B4-BE49-F238E27FC236}">
                <a16:creationId xmlns:a16="http://schemas.microsoft.com/office/drawing/2014/main" id="{B1CBB426-C73E-4E4D-8B72-7B87A497165C}"/>
              </a:ext>
            </a:extLst>
          </p:cNvPr>
          <p:cNvSpPr/>
          <p:nvPr/>
        </p:nvSpPr>
        <p:spPr>
          <a:xfrm>
            <a:off x="876300" y="1167884"/>
            <a:ext cx="10591800" cy="369332"/>
          </a:xfrm>
          <a:prstGeom prst="rect">
            <a:avLst/>
          </a:prstGeom>
        </p:spPr>
        <p:txBody>
          <a:bodyPr wrap="square">
            <a:spAutoFit/>
          </a:bodyPr>
          <a:lstStyle/>
          <a:p>
            <a:r>
              <a:rPr lang="en-GB" b="1" dirty="0"/>
              <a:t>Silhouette Coefficient - </a:t>
            </a:r>
            <a:r>
              <a:rPr lang="en-GB" dirty="0"/>
              <a:t>The highest Silhouette Coefficient gives the best match to its own cluster. </a:t>
            </a:r>
            <a:endParaRPr lang="en-US" dirty="0"/>
          </a:p>
        </p:txBody>
      </p:sp>
      <p:pic>
        <p:nvPicPr>
          <p:cNvPr id="4" name="Picture 3">
            <a:extLst>
              <a:ext uri="{FF2B5EF4-FFF2-40B4-BE49-F238E27FC236}">
                <a16:creationId xmlns:a16="http://schemas.microsoft.com/office/drawing/2014/main" id="{73BBC683-0260-4943-9669-5C6ACADF64A0}"/>
              </a:ext>
            </a:extLst>
          </p:cNvPr>
          <p:cNvPicPr>
            <a:picLocks noChangeAspect="1"/>
          </p:cNvPicPr>
          <p:nvPr/>
        </p:nvPicPr>
        <p:blipFill>
          <a:blip r:embed="rId2"/>
          <a:stretch>
            <a:fillRect/>
          </a:stretch>
        </p:blipFill>
        <p:spPr>
          <a:xfrm>
            <a:off x="717308" y="1827767"/>
            <a:ext cx="10750792" cy="4009170"/>
          </a:xfrm>
          <a:prstGeom prst="rect">
            <a:avLst/>
          </a:prstGeom>
        </p:spPr>
      </p:pic>
    </p:spTree>
    <p:extLst>
      <p:ext uri="{BB962C8B-B14F-4D97-AF65-F5344CB8AC3E}">
        <p14:creationId xmlns:p14="http://schemas.microsoft.com/office/powerpoint/2010/main" val="426466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73A2BE-0BA8-4F0F-98ED-1938C59056BB}"/>
              </a:ext>
            </a:extLst>
          </p:cNvPr>
          <p:cNvSpPr/>
          <p:nvPr/>
        </p:nvSpPr>
        <p:spPr>
          <a:xfrm>
            <a:off x="185530" y="477222"/>
            <a:ext cx="11739769" cy="400110"/>
          </a:xfrm>
          <a:prstGeom prst="rect">
            <a:avLst/>
          </a:prstGeom>
        </p:spPr>
        <p:txBody>
          <a:bodyPr wrap="square">
            <a:spAutoFit/>
          </a:bodyPr>
          <a:lstStyle/>
          <a:p>
            <a:pPr algn="ctr"/>
            <a:r>
              <a:rPr lang="en-GB" sz="2000" b="1" dirty="0"/>
              <a:t>3.5.1 k-means clustering - </a:t>
            </a:r>
            <a:r>
              <a:rPr lang="en-GB" sz="2000" b="1" dirty="0" err="1"/>
              <a:t>cont</a:t>
            </a:r>
            <a:endParaRPr lang="en-GB" sz="2000" b="1" dirty="0"/>
          </a:p>
        </p:txBody>
      </p:sp>
      <p:sp>
        <p:nvSpPr>
          <p:cNvPr id="3" name="Rectangle 2">
            <a:extLst>
              <a:ext uri="{FF2B5EF4-FFF2-40B4-BE49-F238E27FC236}">
                <a16:creationId xmlns:a16="http://schemas.microsoft.com/office/drawing/2014/main" id="{7AF09F50-E05D-4A90-AB74-2F0D42BEAD98}"/>
              </a:ext>
            </a:extLst>
          </p:cNvPr>
          <p:cNvSpPr/>
          <p:nvPr/>
        </p:nvSpPr>
        <p:spPr>
          <a:xfrm>
            <a:off x="640179" y="877332"/>
            <a:ext cx="10911641" cy="369332"/>
          </a:xfrm>
          <a:prstGeom prst="rect">
            <a:avLst/>
          </a:prstGeom>
        </p:spPr>
        <p:txBody>
          <a:bodyPr wrap="none">
            <a:spAutoFit/>
          </a:bodyPr>
          <a:lstStyle/>
          <a:p>
            <a:r>
              <a:rPr lang="en-GB" b="1" dirty="0"/>
              <a:t>Hierarchical clustering - </a:t>
            </a:r>
            <a:r>
              <a:rPr lang="en-GB" dirty="0"/>
              <a:t>Creating a dendrogram to determine which neighbourhoods are similar to each other:</a:t>
            </a:r>
            <a:endParaRPr lang="en-US" dirty="0"/>
          </a:p>
        </p:txBody>
      </p:sp>
      <p:pic>
        <p:nvPicPr>
          <p:cNvPr id="4" name="Picture 3">
            <a:extLst>
              <a:ext uri="{FF2B5EF4-FFF2-40B4-BE49-F238E27FC236}">
                <a16:creationId xmlns:a16="http://schemas.microsoft.com/office/drawing/2014/main" id="{49B7A3F6-F073-4232-BB82-2E1E646BDF97}"/>
              </a:ext>
            </a:extLst>
          </p:cNvPr>
          <p:cNvPicPr>
            <a:picLocks noChangeAspect="1"/>
          </p:cNvPicPr>
          <p:nvPr/>
        </p:nvPicPr>
        <p:blipFill>
          <a:blip r:embed="rId2"/>
          <a:stretch>
            <a:fillRect/>
          </a:stretch>
        </p:blipFill>
        <p:spPr>
          <a:xfrm>
            <a:off x="4271962" y="1428749"/>
            <a:ext cx="3648075" cy="4162425"/>
          </a:xfrm>
          <a:prstGeom prst="rect">
            <a:avLst/>
          </a:prstGeom>
        </p:spPr>
      </p:pic>
    </p:spTree>
    <p:extLst>
      <p:ext uri="{BB962C8B-B14F-4D97-AF65-F5344CB8AC3E}">
        <p14:creationId xmlns:p14="http://schemas.microsoft.com/office/powerpoint/2010/main" val="17822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172F56-04BE-4B80-AA3D-52F1D5C33075}"/>
              </a:ext>
            </a:extLst>
          </p:cNvPr>
          <p:cNvSpPr/>
          <p:nvPr/>
        </p:nvSpPr>
        <p:spPr>
          <a:xfrm>
            <a:off x="226115" y="381972"/>
            <a:ext cx="11739769" cy="400110"/>
          </a:xfrm>
          <a:prstGeom prst="rect">
            <a:avLst/>
          </a:prstGeom>
        </p:spPr>
        <p:txBody>
          <a:bodyPr wrap="square">
            <a:spAutoFit/>
          </a:bodyPr>
          <a:lstStyle/>
          <a:p>
            <a:pPr algn="ctr"/>
            <a:r>
              <a:rPr lang="en-GB" sz="2000" b="1" dirty="0"/>
              <a:t>3.5.1 k-means clustering - </a:t>
            </a:r>
            <a:r>
              <a:rPr lang="en-GB" sz="2000" b="1" dirty="0" err="1"/>
              <a:t>cont</a:t>
            </a:r>
            <a:endParaRPr lang="en-GB" sz="2000" b="1" dirty="0"/>
          </a:p>
        </p:txBody>
      </p:sp>
      <p:sp>
        <p:nvSpPr>
          <p:cNvPr id="3" name="Rectangle 2">
            <a:extLst>
              <a:ext uri="{FF2B5EF4-FFF2-40B4-BE49-F238E27FC236}">
                <a16:creationId xmlns:a16="http://schemas.microsoft.com/office/drawing/2014/main" id="{B60422F0-655E-4AC5-A36E-0D496CD61DA7}"/>
              </a:ext>
            </a:extLst>
          </p:cNvPr>
          <p:cNvSpPr/>
          <p:nvPr/>
        </p:nvSpPr>
        <p:spPr>
          <a:xfrm>
            <a:off x="666750" y="782082"/>
            <a:ext cx="10915650" cy="923330"/>
          </a:xfrm>
          <a:prstGeom prst="rect">
            <a:avLst/>
          </a:prstGeom>
        </p:spPr>
        <p:txBody>
          <a:bodyPr wrap="square">
            <a:spAutoFit/>
          </a:bodyPr>
          <a:lstStyle/>
          <a:p>
            <a:r>
              <a:rPr lang="en-US" dirty="0"/>
              <a:t>Add resulting cluster labels to the </a:t>
            </a:r>
            <a:r>
              <a:rPr lang="en-US" dirty="0" err="1"/>
              <a:t>dataframes</a:t>
            </a:r>
            <a:endParaRPr lang="en-US" dirty="0"/>
          </a:p>
          <a:p>
            <a:r>
              <a:rPr lang="en-US" dirty="0"/>
              <a:t> Visualize the clusters on maps for  Toronto and New York</a:t>
            </a:r>
          </a:p>
          <a:p>
            <a:r>
              <a:rPr lang="en-US" dirty="0"/>
              <a:t>Store the feature vectors of the clusters in variables '</a:t>
            </a:r>
            <a:r>
              <a:rPr lang="en-US" dirty="0" err="1"/>
              <a:t>amsterdam_cluster_centers</a:t>
            </a:r>
            <a:r>
              <a:rPr lang="en-US" dirty="0"/>
              <a:t>' and '</a:t>
            </a:r>
            <a:r>
              <a:rPr lang="en-US" dirty="0" err="1"/>
              <a:t>toronto_cluster_centers</a:t>
            </a:r>
            <a:r>
              <a:rPr lang="en-US" dirty="0"/>
              <a:t>’.</a:t>
            </a:r>
          </a:p>
        </p:txBody>
      </p:sp>
      <p:pic>
        <p:nvPicPr>
          <p:cNvPr id="4" name="Picture 3">
            <a:extLst>
              <a:ext uri="{FF2B5EF4-FFF2-40B4-BE49-F238E27FC236}">
                <a16:creationId xmlns:a16="http://schemas.microsoft.com/office/drawing/2014/main" id="{F1B5A51D-E45A-45E9-A085-8A863E30B4BB}"/>
              </a:ext>
            </a:extLst>
          </p:cNvPr>
          <p:cNvPicPr>
            <a:picLocks noChangeAspect="1"/>
          </p:cNvPicPr>
          <p:nvPr/>
        </p:nvPicPr>
        <p:blipFill>
          <a:blip r:embed="rId2"/>
          <a:stretch>
            <a:fillRect/>
          </a:stretch>
        </p:blipFill>
        <p:spPr>
          <a:xfrm>
            <a:off x="6095999" y="2781300"/>
            <a:ext cx="4648200" cy="2857997"/>
          </a:xfrm>
          <a:prstGeom prst="rect">
            <a:avLst/>
          </a:prstGeom>
        </p:spPr>
      </p:pic>
      <p:sp>
        <p:nvSpPr>
          <p:cNvPr id="5" name="Rectangle 4">
            <a:extLst>
              <a:ext uri="{FF2B5EF4-FFF2-40B4-BE49-F238E27FC236}">
                <a16:creationId xmlns:a16="http://schemas.microsoft.com/office/drawing/2014/main" id="{2D20AE9C-BF48-4CF5-A8F8-5C7C2D5A5823}"/>
              </a:ext>
            </a:extLst>
          </p:cNvPr>
          <p:cNvSpPr/>
          <p:nvPr/>
        </p:nvSpPr>
        <p:spPr>
          <a:xfrm>
            <a:off x="-2136085" y="3810188"/>
            <a:ext cx="11739769" cy="400110"/>
          </a:xfrm>
          <a:prstGeom prst="rect">
            <a:avLst/>
          </a:prstGeom>
        </p:spPr>
        <p:txBody>
          <a:bodyPr wrap="square">
            <a:spAutoFit/>
          </a:bodyPr>
          <a:lstStyle/>
          <a:p>
            <a:pPr algn="ctr"/>
            <a:r>
              <a:rPr lang="en-GB" sz="2000" b="1" dirty="0"/>
              <a:t>TORONTO</a:t>
            </a:r>
          </a:p>
        </p:txBody>
      </p:sp>
      <p:pic>
        <p:nvPicPr>
          <p:cNvPr id="6" name="Picture 5">
            <a:extLst>
              <a:ext uri="{FF2B5EF4-FFF2-40B4-BE49-F238E27FC236}">
                <a16:creationId xmlns:a16="http://schemas.microsoft.com/office/drawing/2014/main" id="{03B4E11B-0A4E-47F6-B17D-4FD11F548148}"/>
              </a:ext>
            </a:extLst>
          </p:cNvPr>
          <p:cNvPicPr>
            <a:picLocks noChangeAspect="1"/>
          </p:cNvPicPr>
          <p:nvPr/>
        </p:nvPicPr>
        <p:blipFill>
          <a:blip r:embed="rId3"/>
          <a:stretch>
            <a:fillRect/>
          </a:stretch>
        </p:blipFill>
        <p:spPr>
          <a:xfrm>
            <a:off x="821634" y="1867103"/>
            <a:ext cx="8782050" cy="600075"/>
          </a:xfrm>
          <a:prstGeom prst="rect">
            <a:avLst/>
          </a:prstGeom>
        </p:spPr>
      </p:pic>
    </p:spTree>
    <p:extLst>
      <p:ext uri="{BB962C8B-B14F-4D97-AF65-F5344CB8AC3E}">
        <p14:creationId xmlns:p14="http://schemas.microsoft.com/office/powerpoint/2010/main" val="1011212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373D33-6043-417F-A7CA-746F54496E2A}"/>
              </a:ext>
            </a:extLst>
          </p:cNvPr>
          <p:cNvSpPr/>
          <p:nvPr/>
        </p:nvSpPr>
        <p:spPr>
          <a:xfrm>
            <a:off x="226115" y="381972"/>
            <a:ext cx="11739769" cy="400110"/>
          </a:xfrm>
          <a:prstGeom prst="rect">
            <a:avLst/>
          </a:prstGeom>
        </p:spPr>
        <p:txBody>
          <a:bodyPr wrap="square">
            <a:spAutoFit/>
          </a:bodyPr>
          <a:lstStyle/>
          <a:p>
            <a:pPr algn="ctr"/>
            <a:r>
              <a:rPr lang="en-GB" sz="2000" b="1" dirty="0"/>
              <a:t>3.5.1 k-means clustering - </a:t>
            </a:r>
            <a:r>
              <a:rPr lang="en-GB" sz="2000" b="1" dirty="0" err="1"/>
              <a:t>cont</a:t>
            </a:r>
            <a:endParaRPr lang="en-GB" sz="2000" b="1" dirty="0"/>
          </a:p>
        </p:txBody>
      </p:sp>
      <p:pic>
        <p:nvPicPr>
          <p:cNvPr id="3" name="Picture 2">
            <a:extLst>
              <a:ext uri="{FF2B5EF4-FFF2-40B4-BE49-F238E27FC236}">
                <a16:creationId xmlns:a16="http://schemas.microsoft.com/office/drawing/2014/main" id="{FD193434-861A-4416-909B-6D305DD0149A}"/>
              </a:ext>
            </a:extLst>
          </p:cNvPr>
          <p:cNvPicPr>
            <a:picLocks noChangeAspect="1"/>
          </p:cNvPicPr>
          <p:nvPr/>
        </p:nvPicPr>
        <p:blipFill>
          <a:blip r:embed="rId2"/>
          <a:stretch>
            <a:fillRect/>
          </a:stretch>
        </p:blipFill>
        <p:spPr>
          <a:xfrm>
            <a:off x="7100887" y="2208767"/>
            <a:ext cx="4467225" cy="3687207"/>
          </a:xfrm>
          <a:prstGeom prst="rect">
            <a:avLst/>
          </a:prstGeom>
        </p:spPr>
      </p:pic>
      <p:pic>
        <p:nvPicPr>
          <p:cNvPr id="4" name="Picture 3">
            <a:extLst>
              <a:ext uri="{FF2B5EF4-FFF2-40B4-BE49-F238E27FC236}">
                <a16:creationId xmlns:a16="http://schemas.microsoft.com/office/drawing/2014/main" id="{B1441DAB-932E-4645-846D-9E126CBE4D87}"/>
              </a:ext>
            </a:extLst>
          </p:cNvPr>
          <p:cNvPicPr>
            <a:picLocks noChangeAspect="1"/>
          </p:cNvPicPr>
          <p:nvPr/>
        </p:nvPicPr>
        <p:blipFill>
          <a:blip r:embed="rId3"/>
          <a:stretch>
            <a:fillRect/>
          </a:stretch>
        </p:blipFill>
        <p:spPr>
          <a:xfrm>
            <a:off x="628651" y="962025"/>
            <a:ext cx="10939461" cy="1066800"/>
          </a:xfrm>
          <a:prstGeom prst="rect">
            <a:avLst/>
          </a:prstGeom>
        </p:spPr>
      </p:pic>
      <p:sp>
        <p:nvSpPr>
          <p:cNvPr id="5" name="Rectangle 4">
            <a:extLst>
              <a:ext uri="{FF2B5EF4-FFF2-40B4-BE49-F238E27FC236}">
                <a16:creationId xmlns:a16="http://schemas.microsoft.com/office/drawing/2014/main" id="{0D801519-D956-488A-B29E-C964264AFE64}"/>
              </a:ext>
            </a:extLst>
          </p:cNvPr>
          <p:cNvSpPr/>
          <p:nvPr/>
        </p:nvSpPr>
        <p:spPr>
          <a:xfrm>
            <a:off x="-1012135" y="3228945"/>
            <a:ext cx="11739769" cy="400110"/>
          </a:xfrm>
          <a:prstGeom prst="rect">
            <a:avLst/>
          </a:prstGeom>
        </p:spPr>
        <p:txBody>
          <a:bodyPr wrap="square">
            <a:spAutoFit/>
          </a:bodyPr>
          <a:lstStyle/>
          <a:p>
            <a:pPr algn="ctr"/>
            <a:r>
              <a:rPr lang="en-GB" sz="2000" b="1" dirty="0"/>
              <a:t>NEW YORK</a:t>
            </a:r>
          </a:p>
        </p:txBody>
      </p:sp>
    </p:spTree>
    <p:extLst>
      <p:ext uri="{BB962C8B-B14F-4D97-AF65-F5344CB8AC3E}">
        <p14:creationId xmlns:p14="http://schemas.microsoft.com/office/powerpoint/2010/main" val="3807045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62C2F1-C35A-4980-BBF7-846013A954C4}"/>
              </a:ext>
            </a:extLst>
          </p:cNvPr>
          <p:cNvSpPr/>
          <p:nvPr/>
        </p:nvSpPr>
        <p:spPr>
          <a:xfrm>
            <a:off x="419100" y="762060"/>
            <a:ext cx="11296650" cy="923330"/>
          </a:xfrm>
          <a:prstGeom prst="rect">
            <a:avLst/>
          </a:prstGeom>
        </p:spPr>
        <p:txBody>
          <a:bodyPr wrap="square">
            <a:spAutoFit/>
          </a:bodyPr>
          <a:lstStyle/>
          <a:p>
            <a:r>
              <a:rPr lang="en-US" dirty="0"/>
              <a:t>Calculate Euclidean distances pairwise between cluster centers in Toronto and  New York to analyze similarities and dissimilarities</a:t>
            </a:r>
          </a:p>
          <a:p>
            <a:r>
              <a:rPr lang="en-US" dirty="0"/>
              <a:t>Print Euclidean distances in ascending order to determine the similar and dissimilar clusters for Toronto and New York.</a:t>
            </a:r>
          </a:p>
        </p:txBody>
      </p:sp>
      <p:sp>
        <p:nvSpPr>
          <p:cNvPr id="3" name="Rectangle 2">
            <a:extLst>
              <a:ext uri="{FF2B5EF4-FFF2-40B4-BE49-F238E27FC236}">
                <a16:creationId xmlns:a16="http://schemas.microsoft.com/office/drawing/2014/main" id="{5FD2BAE1-0BF1-4216-829D-F28AAC96A4A6}"/>
              </a:ext>
            </a:extLst>
          </p:cNvPr>
          <p:cNvSpPr/>
          <p:nvPr/>
        </p:nvSpPr>
        <p:spPr>
          <a:xfrm>
            <a:off x="2225989" y="361950"/>
            <a:ext cx="7879080" cy="400110"/>
          </a:xfrm>
          <a:prstGeom prst="rect">
            <a:avLst/>
          </a:prstGeom>
        </p:spPr>
        <p:txBody>
          <a:bodyPr wrap="none">
            <a:spAutoFit/>
          </a:bodyPr>
          <a:lstStyle/>
          <a:p>
            <a:r>
              <a:rPr lang="en-US" sz="2000" b="1" dirty="0"/>
              <a:t>3.5.2 Euclidean distances (Finding similar and dissimilar clusters)</a:t>
            </a:r>
          </a:p>
        </p:txBody>
      </p:sp>
      <p:sp>
        <p:nvSpPr>
          <p:cNvPr id="4" name="Rectangle 1">
            <a:extLst>
              <a:ext uri="{FF2B5EF4-FFF2-40B4-BE49-F238E27FC236}">
                <a16:creationId xmlns:a16="http://schemas.microsoft.com/office/drawing/2014/main" id="{8C3EAFD2-268E-495B-B8F3-4D11D10CDA46}"/>
              </a:ext>
            </a:extLst>
          </p:cNvPr>
          <p:cNvSpPr>
            <a:spLocks noChangeArrowheads="1"/>
          </p:cNvSpPr>
          <p:nvPr/>
        </p:nvSpPr>
        <p:spPr bwMode="auto">
          <a:xfrm>
            <a:off x="3171825" y="2094846"/>
            <a:ext cx="619592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70C0"/>
                </a:solidFill>
                <a:effectLst/>
                <a:latin typeface="Arial Unicode MS"/>
              </a:rPr>
              <a:t>toronto_cluster_centers</a:t>
            </a:r>
            <a:r>
              <a:rPr kumimoji="0" lang="en-US" altLang="en-US" sz="1200" b="1" i="0" u="none" strike="noStrike" cap="none" normalizeH="0" baseline="0" dirty="0">
                <a:ln>
                  <a:noFill/>
                </a:ln>
                <a:solidFill>
                  <a:srgbClr val="0070C0"/>
                </a:solidFill>
                <a:effectLst/>
                <a:latin typeface="Arial Unicode MS"/>
              </a:rPr>
              <a:t>[0] &amp; </a:t>
            </a:r>
            <a:r>
              <a:rPr kumimoji="0" lang="en-US" altLang="en-US" sz="1200" b="1" i="0" u="none" strike="noStrike" cap="none" normalizeH="0" baseline="0" dirty="0" err="1">
                <a:ln>
                  <a:noFill/>
                </a:ln>
                <a:solidFill>
                  <a:srgbClr val="0070C0"/>
                </a:solidFill>
                <a:effectLst/>
                <a:latin typeface="Arial Unicode MS"/>
              </a:rPr>
              <a:t>new_york_cluster_centers</a:t>
            </a:r>
            <a:r>
              <a:rPr kumimoji="0" lang="en-US" altLang="en-US" sz="1200" b="1" i="0" u="none" strike="noStrike" cap="none" normalizeH="0" baseline="0" dirty="0">
                <a:ln>
                  <a:noFill/>
                </a:ln>
                <a:solidFill>
                  <a:srgbClr val="0070C0"/>
                </a:solidFill>
                <a:effectLst/>
                <a:latin typeface="Arial Unicode MS"/>
              </a:rPr>
              <a:t>[2] : 0.07722458279781953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[1]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[1] : 0.09269896645980633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[0]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[1] : 0.10389096164053752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[1]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[2] : 0.11295894787828172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[1]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[3] : 0.11469562568222803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[1]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[0] : 0.11554118744667474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[0]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[0] : 0.13443395177286602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[0]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[3] : 0.14414376020934339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[2]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[2] : 0.1690769752723988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[3]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[2] : 0.17146764766418476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[3]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[1] : 0.18121427216411493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[2]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[1] : 0.18572088602649758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[2]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[0] : 0.20621952391473553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[3]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[0] : 0.20684181396291196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toronto_cluster_centers</a:t>
            </a:r>
            <a:r>
              <a:rPr kumimoji="0" lang="en-US" altLang="en-US" sz="1200" b="0" i="0" u="none" strike="noStrike" cap="none" normalizeH="0" baseline="0" dirty="0">
                <a:ln>
                  <a:noFill/>
                </a:ln>
                <a:solidFill>
                  <a:schemeClr val="tx1"/>
                </a:solidFill>
                <a:effectLst/>
                <a:latin typeface="Arial Unicode MS"/>
              </a:rPr>
              <a:t>[3] &amp; </a:t>
            </a:r>
            <a:r>
              <a:rPr kumimoji="0" lang="en-US" altLang="en-US" sz="1200" b="0" i="0" u="none" strike="noStrike" cap="none" normalizeH="0" baseline="0" dirty="0" err="1">
                <a:ln>
                  <a:noFill/>
                </a:ln>
                <a:solidFill>
                  <a:schemeClr val="tx1"/>
                </a:solidFill>
                <a:effectLst/>
                <a:latin typeface="Arial Unicode MS"/>
              </a:rPr>
              <a:t>new_york_cluster_centers</a:t>
            </a:r>
            <a:r>
              <a:rPr kumimoji="0" lang="en-US" altLang="en-US" sz="1200" b="0" i="0" u="none" strike="noStrike" cap="none" normalizeH="0" baseline="0" dirty="0">
                <a:ln>
                  <a:noFill/>
                </a:ln>
                <a:solidFill>
                  <a:schemeClr val="tx1"/>
                </a:solidFill>
                <a:effectLst/>
                <a:latin typeface="Arial Unicode MS"/>
              </a:rPr>
              <a:t>[3] : 0.20981415848170787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FF0000"/>
                </a:solidFill>
                <a:effectLst/>
                <a:latin typeface="Arial Unicode MS"/>
              </a:rPr>
              <a:t>toronto_cluster_centers</a:t>
            </a:r>
            <a:r>
              <a:rPr kumimoji="0" lang="en-US" altLang="en-US" sz="1200" b="1" i="0" u="none" strike="noStrike" cap="none" normalizeH="0" baseline="0" dirty="0">
                <a:ln>
                  <a:noFill/>
                </a:ln>
                <a:solidFill>
                  <a:srgbClr val="FF0000"/>
                </a:solidFill>
                <a:effectLst/>
                <a:latin typeface="Arial Unicode MS"/>
              </a:rPr>
              <a:t>[2] &amp; </a:t>
            </a:r>
            <a:r>
              <a:rPr kumimoji="0" lang="en-US" altLang="en-US" sz="1200" b="1" i="0" u="none" strike="noStrike" cap="none" normalizeH="0" baseline="0" dirty="0" err="1">
                <a:ln>
                  <a:noFill/>
                </a:ln>
                <a:solidFill>
                  <a:srgbClr val="FF0000"/>
                </a:solidFill>
                <a:effectLst/>
                <a:latin typeface="Arial Unicode MS"/>
              </a:rPr>
              <a:t>new_york_cluster_centers</a:t>
            </a:r>
            <a:r>
              <a:rPr kumimoji="0" lang="en-US" altLang="en-US" sz="1200" b="1" i="0" u="none" strike="noStrike" cap="none" normalizeH="0" baseline="0" dirty="0">
                <a:ln>
                  <a:noFill/>
                </a:ln>
                <a:solidFill>
                  <a:srgbClr val="FF0000"/>
                </a:solidFill>
                <a:effectLst/>
                <a:latin typeface="Arial Unicode MS"/>
              </a:rPr>
              <a:t>[3] : 0.21256545486662504</a:t>
            </a:r>
            <a:r>
              <a:rPr kumimoji="0" lang="en-US" altLang="en-US" sz="1200" b="1" i="0" u="none" strike="noStrike" cap="none" normalizeH="0" baseline="0" dirty="0">
                <a:ln>
                  <a:noFill/>
                </a:ln>
                <a:solidFill>
                  <a:srgbClr val="FF0000"/>
                </a:solidFill>
                <a:effectLst/>
              </a:rPr>
              <a:t> </a:t>
            </a:r>
            <a:endParaRPr kumimoji="0" lang="en-US" altLang="en-US" sz="1200"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546693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4F74D8-EE35-482B-8CA8-F9E8592FAF36}"/>
              </a:ext>
            </a:extLst>
          </p:cNvPr>
          <p:cNvSpPr/>
          <p:nvPr/>
        </p:nvSpPr>
        <p:spPr>
          <a:xfrm>
            <a:off x="2225989" y="361950"/>
            <a:ext cx="8751114" cy="400110"/>
          </a:xfrm>
          <a:prstGeom prst="rect">
            <a:avLst/>
          </a:prstGeom>
        </p:spPr>
        <p:txBody>
          <a:bodyPr wrap="none">
            <a:spAutoFit/>
          </a:bodyPr>
          <a:lstStyle/>
          <a:p>
            <a:r>
              <a:rPr lang="en-US" sz="2000" b="1" dirty="0"/>
              <a:t>3.5.2 Euclidean distances (Finding similar and dissimilar clusters) – cont.</a:t>
            </a:r>
          </a:p>
        </p:txBody>
      </p:sp>
      <p:sp>
        <p:nvSpPr>
          <p:cNvPr id="3" name="Rectangle 2">
            <a:extLst>
              <a:ext uri="{FF2B5EF4-FFF2-40B4-BE49-F238E27FC236}">
                <a16:creationId xmlns:a16="http://schemas.microsoft.com/office/drawing/2014/main" id="{FFB3CAE7-B71A-4D76-8D0C-B6E3662AEE2F}"/>
              </a:ext>
            </a:extLst>
          </p:cNvPr>
          <p:cNvSpPr/>
          <p:nvPr/>
        </p:nvSpPr>
        <p:spPr>
          <a:xfrm>
            <a:off x="527535" y="1195617"/>
            <a:ext cx="10876085" cy="646331"/>
          </a:xfrm>
          <a:prstGeom prst="rect">
            <a:avLst/>
          </a:prstGeom>
        </p:spPr>
        <p:txBody>
          <a:bodyPr wrap="square">
            <a:spAutoFit/>
          </a:bodyPr>
          <a:lstStyle/>
          <a:p>
            <a:r>
              <a:rPr lang="en-GB" b="1" dirty="0"/>
              <a:t>- the most similar cluster </a:t>
            </a:r>
            <a:r>
              <a:rPr lang="en-GB" b="1" dirty="0" err="1"/>
              <a:t>centers</a:t>
            </a:r>
            <a:r>
              <a:rPr lang="en-GB" b="1" dirty="0"/>
              <a:t> are:</a:t>
            </a:r>
          </a:p>
          <a:p>
            <a:r>
              <a:rPr lang="en-GB" b="1" dirty="0"/>
              <a:t>	 </a:t>
            </a:r>
            <a:r>
              <a:rPr lang="en-GB" dirty="0" err="1"/>
              <a:t>toronto_cluster_centers</a:t>
            </a:r>
            <a:r>
              <a:rPr lang="en-GB" dirty="0"/>
              <a:t>[0] &amp; </a:t>
            </a:r>
            <a:r>
              <a:rPr lang="en-GB" dirty="0" err="1"/>
              <a:t>new_york_cluster_centers</a:t>
            </a:r>
            <a:r>
              <a:rPr lang="en-GB" dirty="0"/>
              <a:t>[2]</a:t>
            </a:r>
          </a:p>
        </p:txBody>
      </p:sp>
      <p:sp>
        <p:nvSpPr>
          <p:cNvPr id="5" name="Rectangle 1">
            <a:extLst>
              <a:ext uri="{FF2B5EF4-FFF2-40B4-BE49-F238E27FC236}">
                <a16:creationId xmlns:a16="http://schemas.microsoft.com/office/drawing/2014/main" id="{E188E6AE-1546-4013-B0C6-E3B3F514D9E9}"/>
              </a:ext>
            </a:extLst>
          </p:cNvPr>
          <p:cNvSpPr>
            <a:spLocks noChangeArrowheads="1"/>
          </p:cNvSpPr>
          <p:nvPr/>
        </p:nvSpPr>
        <p:spPr bwMode="auto">
          <a:xfrm>
            <a:off x="806369" y="3246336"/>
            <a:ext cx="283923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Cluster 0 (38 neighborhoods), venues in top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29% -- Bakery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13% -- Greek Restaurant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84% -- Park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13% -- Pub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Italian Restaurant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24% -- Café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24% -- Sushi Restaurant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24% -- Pizza Place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63% -- Coffee Shop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63% -- Restaurant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47% -- Hotel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16% -- Bar</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AF145FA-B1BA-44F0-AE71-2E1C7A88CD36}"/>
              </a:ext>
            </a:extLst>
          </p:cNvPr>
          <p:cNvSpPr/>
          <p:nvPr/>
        </p:nvSpPr>
        <p:spPr>
          <a:xfrm>
            <a:off x="527535" y="2773907"/>
            <a:ext cx="10876085" cy="369332"/>
          </a:xfrm>
          <a:prstGeom prst="rect">
            <a:avLst/>
          </a:prstGeom>
        </p:spPr>
        <p:txBody>
          <a:bodyPr wrap="square">
            <a:spAutoFit/>
          </a:bodyPr>
          <a:lstStyle/>
          <a:p>
            <a:r>
              <a:rPr lang="en-GB" b="1" dirty="0"/>
              <a:t>	 </a:t>
            </a:r>
            <a:r>
              <a:rPr lang="en-GB" dirty="0" err="1"/>
              <a:t>toronto_cluster_centers</a:t>
            </a:r>
            <a:r>
              <a:rPr lang="en-GB" dirty="0"/>
              <a:t>[0]                                                      </a:t>
            </a:r>
            <a:r>
              <a:rPr lang="en-GB" dirty="0" err="1"/>
              <a:t>new_york_cluster_centers</a:t>
            </a:r>
            <a:r>
              <a:rPr lang="en-GB" dirty="0"/>
              <a:t>[2]</a:t>
            </a:r>
          </a:p>
        </p:txBody>
      </p:sp>
      <p:sp>
        <p:nvSpPr>
          <p:cNvPr id="7" name="Rectangle 2">
            <a:extLst>
              <a:ext uri="{FF2B5EF4-FFF2-40B4-BE49-F238E27FC236}">
                <a16:creationId xmlns:a16="http://schemas.microsoft.com/office/drawing/2014/main" id="{E43779FC-3F8D-4390-AC55-97360D1F9D1C}"/>
              </a:ext>
            </a:extLst>
          </p:cNvPr>
          <p:cNvSpPr>
            <a:spLocks noChangeArrowheads="1"/>
          </p:cNvSpPr>
          <p:nvPr/>
        </p:nvSpPr>
        <p:spPr bwMode="auto">
          <a:xfrm>
            <a:off x="7060223" y="3365443"/>
            <a:ext cx="283923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Cluster 2 (40 neighborhoods), venues in top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Italian Restaurant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American Restaurant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Park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Café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Mexican Restaurant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738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2FBB1-5DDD-40D5-83B9-F9EEC428CC94}"/>
              </a:ext>
            </a:extLst>
          </p:cNvPr>
          <p:cNvSpPr/>
          <p:nvPr/>
        </p:nvSpPr>
        <p:spPr>
          <a:xfrm>
            <a:off x="657957" y="762060"/>
            <a:ext cx="10876085" cy="923330"/>
          </a:xfrm>
          <a:prstGeom prst="rect">
            <a:avLst/>
          </a:prstGeom>
        </p:spPr>
        <p:txBody>
          <a:bodyPr wrap="square">
            <a:spAutoFit/>
          </a:bodyPr>
          <a:lstStyle/>
          <a:p>
            <a:endParaRPr lang="en-GB" b="1" dirty="0"/>
          </a:p>
          <a:p>
            <a:r>
              <a:rPr lang="en-GB" b="1" dirty="0"/>
              <a:t>- the most dissimilar cluster </a:t>
            </a:r>
            <a:r>
              <a:rPr lang="en-GB" b="1" dirty="0" err="1"/>
              <a:t>centers</a:t>
            </a:r>
            <a:r>
              <a:rPr lang="en-GB" b="1" dirty="0"/>
              <a:t> are:</a:t>
            </a:r>
          </a:p>
          <a:p>
            <a:r>
              <a:rPr lang="en-GB" dirty="0"/>
              <a:t>	</a:t>
            </a:r>
            <a:r>
              <a:rPr lang="en-GB" dirty="0" err="1"/>
              <a:t>toronto_cluster_centers</a:t>
            </a:r>
            <a:r>
              <a:rPr lang="en-GB" dirty="0"/>
              <a:t>[2] &amp; </a:t>
            </a:r>
            <a:r>
              <a:rPr lang="en-GB" dirty="0" err="1"/>
              <a:t>new_york_cluster_centers</a:t>
            </a:r>
            <a:r>
              <a:rPr lang="en-GB" dirty="0"/>
              <a:t>[3]</a:t>
            </a:r>
          </a:p>
        </p:txBody>
      </p:sp>
      <p:sp>
        <p:nvSpPr>
          <p:cNvPr id="3" name="Rectangle 2">
            <a:extLst>
              <a:ext uri="{FF2B5EF4-FFF2-40B4-BE49-F238E27FC236}">
                <a16:creationId xmlns:a16="http://schemas.microsoft.com/office/drawing/2014/main" id="{971D6E48-308A-4679-BD5D-8848EC43C6C0}"/>
              </a:ext>
            </a:extLst>
          </p:cNvPr>
          <p:cNvSpPr/>
          <p:nvPr/>
        </p:nvSpPr>
        <p:spPr>
          <a:xfrm>
            <a:off x="2225989" y="361950"/>
            <a:ext cx="8751114" cy="400110"/>
          </a:xfrm>
          <a:prstGeom prst="rect">
            <a:avLst/>
          </a:prstGeom>
        </p:spPr>
        <p:txBody>
          <a:bodyPr wrap="none">
            <a:spAutoFit/>
          </a:bodyPr>
          <a:lstStyle/>
          <a:p>
            <a:r>
              <a:rPr lang="en-US" sz="2000" b="1" dirty="0"/>
              <a:t>3.5.2 Euclidean distances (Finding similar and dissimilar clusters) – cont.</a:t>
            </a:r>
          </a:p>
        </p:txBody>
      </p:sp>
      <p:sp>
        <p:nvSpPr>
          <p:cNvPr id="5" name="Rectangle 2">
            <a:extLst>
              <a:ext uri="{FF2B5EF4-FFF2-40B4-BE49-F238E27FC236}">
                <a16:creationId xmlns:a16="http://schemas.microsoft.com/office/drawing/2014/main" id="{E7A463B9-0A83-4DB4-9ED2-8FE4077824EE}"/>
              </a:ext>
            </a:extLst>
          </p:cNvPr>
          <p:cNvSpPr>
            <a:spLocks noChangeArrowheads="1"/>
          </p:cNvSpPr>
          <p:nvPr/>
        </p:nvSpPr>
        <p:spPr bwMode="auto">
          <a:xfrm>
            <a:off x="575885" y="3264069"/>
            <a:ext cx="276870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Cluster 2 (1 neighborhoods), venues in top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Bubble Tea Shop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Park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Sushi Restaurant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Gastropub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Breakfast Spot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0A180AC-0928-4E04-8EC1-0487EC092FD1}"/>
              </a:ext>
            </a:extLst>
          </p:cNvPr>
          <p:cNvSpPr>
            <a:spLocks noChangeArrowheads="1"/>
          </p:cNvSpPr>
          <p:nvPr/>
        </p:nvSpPr>
        <p:spPr bwMode="auto">
          <a:xfrm>
            <a:off x="6601546" y="3167354"/>
            <a:ext cx="283923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Cluster 3 (52 neighborhoods), venues in top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Donut Shop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Fast Food Restaurant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Supermarket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Deli / Bodega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100% -- Italian Restaurant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6A9FF349-8BED-4435-97E6-D3E681D0CF8D}"/>
              </a:ext>
            </a:extLst>
          </p:cNvPr>
          <p:cNvSpPr/>
          <p:nvPr/>
        </p:nvSpPr>
        <p:spPr>
          <a:xfrm>
            <a:off x="657957" y="2579796"/>
            <a:ext cx="10876085" cy="369332"/>
          </a:xfrm>
          <a:prstGeom prst="rect">
            <a:avLst/>
          </a:prstGeom>
        </p:spPr>
        <p:txBody>
          <a:bodyPr wrap="square">
            <a:spAutoFit/>
          </a:bodyPr>
          <a:lstStyle/>
          <a:p>
            <a:r>
              <a:rPr lang="en-GB" dirty="0"/>
              <a:t>	</a:t>
            </a:r>
            <a:r>
              <a:rPr lang="en-GB" dirty="0" err="1"/>
              <a:t>toronto_cluster_centers</a:t>
            </a:r>
            <a:r>
              <a:rPr lang="en-GB" dirty="0"/>
              <a:t>[2]                                              </a:t>
            </a:r>
            <a:r>
              <a:rPr lang="en-GB" dirty="0" err="1"/>
              <a:t>new_york_cluster_centers</a:t>
            </a:r>
            <a:r>
              <a:rPr lang="en-GB" dirty="0"/>
              <a:t>[3]</a:t>
            </a:r>
          </a:p>
        </p:txBody>
      </p:sp>
    </p:spTree>
    <p:extLst>
      <p:ext uri="{BB962C8B-B14F-4D97-AF65-F5344CB8AC3E}">
        <p14:creationId xmlns:p14="http://schemas.microsoft.com/office/powerpoint/2010/main" val="82998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4A613-419A-4C94-8A70-B8A73EBF3655}"/>
              </a:ext>
            </a:extLst>
          </p:cNvPr>
          <p:cNvSpPr>
            <a:spLocks noGrp="1"/>
          </p:cNvSpPr>
          <p:nvPr>
            <p:ph idx="4294967295"/>
          </p:nvPr>
        </p:nvSpPr>
        <p:spPr>
          <a:xfrm>
            <a:off x="0" y="5114925"/>
            <a:ext cx="5722938" cy="446088"/>
          </a:xfrm>
        </p:spPr>
        <p:txBody>
          <a:bodyPr>
            <a:normAutofit fontScale="62500" lnSpcReduction="20000"/>
          </a:bodyPr>
          <a:lstStyle/>
          <a:p>
            <a:pPr marL="0" indent="0">
              <a:buNone/>
            </a:pPr>
            <a:r>
              <a:rPr lang="en-US" dirty="0"/>
              <a:t>https://en.wikipedia.org/wiki/Toronto#/media/File:Montage_of_Toronto_7.jpg</a:t>
            </a:r>
          </a:p>
        </p:txBody>
      </p:sp>
      <p:pic>
        <p:nvPicPr>
          <p:cNvPr id="5" name="Picture 4">
            <a:extLst>
              <a:ext uri="{FF2B5EF4-FFF2-40B4-BE49-F238E27FC236}">
                <a16:creationId xmlns:a16="http://schemas.microsoft.com/office/drawing/2014/main" id="{DB83F8D4-A2EC-418A-B518-22FCB23A4135}"/>
              </a:ext>
            </a:extLst>
          </p:cNvPr>
          <p:cNvPicPr>
            <a:picLocks noChangeAspect="1"/>
          </p:cNvPicPr>
          <p:nvPr/>
        </p:nvPicPr>
        <p:blipFill>
          <a:blip r:embed="rId2"/>
          <a:stretch>
            <a:fillRect/>
          </a:stretch>
        </p:blipFill>
        <p:spPr>
          <a:xfrm>
            <a:off x="6276975" y="190499"/>
            <a:ext cx="5722569" cy="5000625"/>
          </a:xfrm>
          <a:prstGeom prst="rect">
            <a:avLst/>
          </a:prstGeom>
        </p:spPr>
      </p:pic>
      <p:pic>
        <p:nvPicPr>
          <p:cNvPr id="7" name="Picture 6">
            <a:extLst>
              <a:ext uri="{FF2B5EF4-FFF2-40B4-BE49-F238E27FC236}">
                <a16:creationId xmlns:a16="http://schemas.microsoft.com/office/drawing/2014/main" id="{D1639F70-12D9-402E-8A8F-32A13249024B}"/>
              </a:ext>
            </a:extLst>
          </p:cNvPr>
          <p:cNvPicPr>
            <a:picLocks noChangeAspect="1"/>
          </p:cNvPicPr>
          <p:nvPr/>
        </p:nvPicPr>
        <p:blipFill>
          <a:blip r:embed="rId3"/>
          <a:stretch>
            <a:fillRect/>
          </a:stretch>
        </p:blipFill>
        <p:spPr>
          <a:xfrm>
            <a:off x="192456" y="190499"/>
            <a:ext cx="5213423" cy="5000625"/>
          </a:xfrm>
          <a:prstGeom prst="rect">
            <a:avLst/>
          </a:prstGeom>
        </p:spPr>
      </p:pic>
      <p:sp>
        <p:nvSpPr>
          <p:cNvPr id="8" name="Rectangle 7">
            <a:extLst>
              <a:ext uri="{FF2B5EF4-FFF2-40B4-BE49-F238E27FC236}">
                <a16:creationId xmlns:a16="http://schemas.microsoft.com/office/drawing/2014/main" id="{85A950C5-A6DF-410F-952F-458AF4A67501}"/>
              </a:ext>
            </a:extLst>
          </p:cNvPr>
          <p:cNvSpPr/>
          <p:nvPr/>
        </p:nvSpPr>
        <p:spPr>
          <a:xfrm>
            <a:off x="6096000" y="5191124"/>
            <a:ext cx="6096000" cy="276999"/>
          </a:xfrm>
          <a:prstGeom prst="rect">
            <a:avLst/>
          </a:prstGeom>
        </p:spPr>
        <p:txBody>
          <a:bodyPr>
            <a:spAutoFit/>
          </a:bodyPr>
          <a:lstStyle/>
          <a:p>
            <a:r>
              <a:rPr lang="en-US" sz="1200" dirty="0"/>
              <a:t>https://en.wikipedia.org/wiki/New_York_City#/media/File:NYC_Montage_2014_4_-_Jleon.jpg</a:t>
            </a:r>
          </a:p>
        </p:txBody>
      </p:sp>
    </p:spTree>
    <p:extLst>
      <p:ext uri="{BB962C8B-B14F-4D97-AF65-F5344CB8AC3E}">
        <p14:creationId xmlns:p14="http://schemas.microsoft.com/office/powerpoint/2010/main" val="1187233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5EC5D4-9916-4C2B-98CF-5B5B0D71DE94}"/>
              </a:ext>
            </a:extLst>
          </p:cNvPr>
          <p:cNvSpPr/>
          <p:nvPr/>
        </p:nvSpPr>
        <p:spPr>
          <a:xfrm>
            <a:off x="4050323" y="245994"/>
            <a:ext cx="6096000" cy="400110"/>
          </a:xfrm>
          <a:prstGeom prst="rect">
            <a:avLst/>
          </a:prstGeom>
        </p:spPr>
        <p:txBody>
          <a:bodyPr>
            <a:spAutoFit/>
          </a:bodyPr>
          <a:lstStyle/>
          <a:p>
            <a:r>
              <a:rPr lang="en-GB" sz="2000" b="1" dirty="0"/>
              <a:t>4. Conclusion</a:t>
            </a:r>
          </a:p>
        </p:txBody>
      </p:sp>
      <p:sp>
        <p:nvSpPr>
          <p:cNvPr id="3" name="Rectangle 2">
            <a:extLst>
              <a:ext uri="{FF2B5EF4-FFF2-40B4-BE49-F238E27FC236}">
                <a16:creationId xmlns:a16="http://schemas.microsoft.com/office/drawing/2014/main" id="{F2B43FD8-5E62-4DB0-9AE1-EAFE6D141657}"/>
              </a:ext>
            </a:extLst>
          </p:cNvPr>
          <p:cNvSpPr/>
          <p:nvPr/>
        </p:nvSpPr>
        <p:spPr>
          <a:xfrm>
            <a:off x="764931" y="989004"/>
            <a:ext cx="11139854" cy="2308324"/>
          </a:xfrm>
          <a:prstGeom prst="rect">
            <a:avLst/>
          </a:prstGeom>
        </p:spPr>
        <p:txBody>
          <a:bodyPr wrap="square">
            <a:spAutoFit/>
          </a:bodyPr>
          <a:lstStyle/>
          <a:p>
            <a:r>
              <a:rPr lang="en-GB" dirty="0"/>
              <a:t>This project has compared 4 clusters of boroughs in Toronto to 4 clusters of boroughs in New York to determine which clusters are most similar and dissimilar. </a:t>
            </a:r>
          </a:p>
          <a:p>
            <a:endParaRPr lang="en-GB" dirty="0"/>
          </a:p>
          <a:p>
            <a:r>
              <a:rPr lang="en-GB" dirty="0"/>
              <a:t>The result of this investigation would help the tourist industry that aim to attract more clients or organizations exploring venues in either of these cities looking for business opportunities in the other city. </a:t>
            </a:r>
          </a:p>
          <a:p>
            <a:endParaRPr lang="en-GB" dirty="0"/>
          </a:p>
          <a:p>
            <a:r>
              <a:rPr lang="en-GB" dirty="0"/>
              <a:t>Also would be beneficial to policy makers looking to enhance the attractiveness of these cities for businesses and inhabitants. </a:t>
            </a:r>
          </a:p>
        </p:txBody>
      </p:sp>
    </p:spTree>
    <p:extLst>
      <p:ext uri="{BB962C8B-B14F-4D97-AF65-F5344CB8AC3E}">
        <p14:creationId xmlns:p14="http://schemas.microsoft.com/office/powerpoint/2010/main" val="94179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4805F-E4AC-4A2F-B4A0-EC071BF5416B}"/>
              </a:ext>
            </a:extLst>
          </p:cNvPr>
          <p:cNvSpPr>
            <a:spLocks noGrp="1"/>
          </p:cNvSpPr>
          <p:nvPr>
            <p:ph idx="4294967295"/>
          </p:nvPr>
        </p:nvSpPr>
        <p:spPr>
          <a:xfrm>
            <a:off x="-1" y="0"/>
            <a:ext cx="11999167" cy="6102220"/>
          </a:xfrm>
        </p:spPr>
        <p:txBody>
          <a:bodyPr>
            <a:normAutofit fontScale="92500" lnSpcReduction="10000"/>
          </a:bodyPr>
          <a:lstStyle/>
          <a:p>
            <a:r>
              <a:rPr lang="en-GB" sz="2800" b="1" dirty="0"/>
              <a:t>Table of Content</a:t>
            </a:r>
          </a:p>
          <a:p>
            <a:endParaRPr lang="en-GB" dirty="0"/>
          </a:p>
          <a:p>
            <a:r>
              <a:rPr lang="en-GB" dirty="0"/>
              <a:t>    1. Introduction to the Business Problem</a:t>
            </a:r>
          </a:p>
          <a:p>
            <a:r>
              <a:rPr lang="en-GB" dirty="0"/>
              <a:t>    2. Data Sources</a:t>
            </a:r>
          </a:p>
          <a:p>
            <a:r>
              <a:rPr lang="en-GB" dirty="0"/>
              <a:t>    3. Methodology</a:t>
            </a:r>
          </a:p>
          <a:p>
            <a:r>
              <a:rPr lang="en-GB" dirty="0"/>
              <a:t>        3.1 Data acquisition, preparation and </a:t>
            </a:r>
            <a:r>
              <a:rPr lang="en-GB" dirty="0" err="1"/>
              <a:t>preprocessing</a:t>
            </a:r>
            <a:r>
              <a:rPr lang="en-GB" dirty="0"/>
              <a:t> for Toronto</a:t>
            </a:r>
          </a:p>
          <a:p>
            <a:r>
              <a:rPr lang="en-GB" dirty="0"/>
              <a:t>        3.2 Data acquisition, preparation and </a:t>
            </a:r>
            <a:r>
              <a:rPr lang="en-GB" dirty="0" err="1"/>
              <a:t>preprocessing</a:t>
            </a:r>
            <a:r>
              <a:rPr lang="en-GB" dirty="0"/>
              <a:t> for New York</a:t>
            </a:r>
          </a:p>
          <a:p>
            <a:r>
              <a:rPr lang="en-GB" dirty="0"/>
              <a:t>        3.3 Find Nearby Venues using Foursquare API</a:t>
            </a:r>
          </a:p>
          <a:p>
            <a:r>
              <a:rPr lang="en-GB" dirty="0"/>
              <a:t>        3.4 Inferential statistical testing</a:t>
            </a:r>
          </a:p>
          <a:p>
            <a:r>
              <a:rPr lang="en-GB" dirty="0"/>
              <a:t>        3.5 Machine Learning - </a:t>
            </a:r>
            <a:r>
              <a:rPr lang="en-GB" dirty="0" err="1"/>
              <a:t>Modeling</a:t>
            </a:r>
            <a:r>
              <a:rPr lang="en-GB" dirty="0"/>
              <a:t>, Visualization and Clustering</a:t>
            </a:r>
          </a:p>
          <a:p>
            <a:r>
              <a:rPr lang="en-GB" dirty="0"/>
              <a:t>            3.5.1 k-means clustering ((Elbow </a:t>
            </a:r>
            <a:r>
              <a:rPr lang="en-GB" dirty="0" err="1"/>
              <a:t>Method,Silhouette</a:t>
            </a:r>
            <a:r>
              <a:rPr lang="en-GB" dirty="0"/>
              <a:t> Coefficient, Hierarchical clustering))</a:t>
            </a:r>
          </a:p>
          <a:p>
            <a:r>
              <a:rPr lang="en-GB" dirty="0"/>
              <a:t>            3.5.2 Euclidean distances (Finding similar and dissimilar clusters)</a:t>
            </a:r>
          </a:p>
          <a:p>
            <a:r>
              <a:rPr lang="en-GB" dirty="0"/>
              <a:t>    4. Conclusion</a:t>
            </a:r>
            <a:endParaRPr lang="en-US" dirty="0"/>
          </a:p>
        </p:txBody>
      </p:sp>
    </p:spTree>
    <p:extLst>
      <p:ext uri="{BB962C8B-B14F-4D97-AF65-F5344CB8AC3E}">
        <p14:creationId xmlns:p14="http://schemas.microsoft.com/office/powerpoint/2010/main" val="159259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48758-3E38-4934-9594-2F6364CFB608}"/>
              </a:ext>
            </a:extLst>
          </p:cNvPr>
          <p:cNvSpPr>
            <a:spLocks noGrp="1"/>
          </p:cNvSpPr>
          <p:nvPr>
            <p:ph idx="4294967295"/>
          </p:nvPr>
        </p:nvSpPr>
        <p:spPr>
          <a:xfrm>
            <a:off x="0" y="1989138"/>
            <a:ext cx="9604375" cy="3451225"/>
          </a:xfrm>
        </p:spPr>
        <p:txBody>
          <a:bodyPr>
            <a:normAutofit fontScale="92500" lnSpcReduction="10000"/>
          </a:bodyPr>
          <a:lstStyle/>
          <a:p>
            <a:r>
              <a:rPr lang="en-GB" dirty="0"/>
              <a:t>The aim of this project is to compare 4 venue clusters of boroughs in Toronto to 4 venue clusters of boroughs in New York to determine which clusters in the two cities are most similar and dissimilar to each other. </a:t>
            </a:r>
          </a:p>
          <a:p>
            <a:r>
              <a:rPr lang="en-GB" dirty="0"/>
              <a:t>We are going to investigate the similarities and dissimilarities between these two cities, using data science tools, such as classification using Foursquare data and machine learning segmentation and clustering.</a:t>
            </a:r>
          </a:p>
          <a:p>
            <a:r>
              <a:rPr lang="en-GB" dirty="0"/>
              <a:t>Who will gain from this project:</a:t>
            </a:r>
          </a:p>
          <a:p>
            <a:pPr lvl="1"/>
            <a:r>
              <a:rPr lang="en-GB" dirty="0"/>
              <a:t>- Organizations in the tourist industry </a:t>
            </a:r>
          </a:p>
          <a:p>
            <a:pPr lvl="1"/>
            <a:r>
              <a:rPr lang="en-GB" dirty="0"/>
              <a:t>- Companies that would like to invest in venues in these cities</a:t>
            </a:r>
          </a:p>
        </p:txBody>
      </p:sp>
      <p:sp>
        <p:nvSpPr>
          <p:cNvPr id="4" name="Content Placeholder 2">
            <a:extLst>
              <a:ext uri="{FF2B5EF4-FFF2-40B4-BE49-F238E27FC236}">
                <a16:creationId xmlns:a16="http://schemas.microsoft.com/office/drawing/2014/main" id="{9FB281A8-EF23-418B-B1EE-6A6ADBCE2672}"/>
              </a:ext>
            </a:extLst>
          </p:cNvPr>
          <p:cNvSpPr txBox="1">
            <a:spLocks/>
          </p:cNvSpPr>
          <p:nvPr/>
        </p:nvSpPr>
        <p:spPr>
          <a:xfrm>
            <a:off x="1082351" y="776933"/>
            <a:ext cx="9267597" cy="6411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IE" sz="3200" b="1" dirty="0"/>
              <a:t>1. Introduction to the Business Problem</a:t>
            </a:r>
            <a:endParaRPr lang="en-US" sz="3200" dirty="0"/>
          </a:p>
        </p:txBody>
      </p:sp>
    </p:spTree>
    <p:extLst>
      <p:ext uri="{BB962C8B-B14F-4D97-AF65-F5344CB8AC3E}">
        <p14:creationId xmlns:p14="http://schemas.microsoft.com/office/powerpoint/2010/main" val="389947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0E9089-C68E-47A9-83EF-04A4C6380522}"/>
              </a:ext>
            </a:extLst>
          </p:cNvPr>
          <p:cNvSpPr>
            <a:spLocks noGrp="1"/>
          </p:cNvSpPr>
          <p:nvPr>
            <p:ph idx="4294967295"/>
          </p:nvPr>
        </p:nvSpPr>
        <p:spPr>
          <a:xfrm>
            <a:off x="0" y="295275"/>
            <a:ext cx="10642600" cy="5594350"/>
          </a:xfrm>
        </p:spPr>
        <p:txBody>
          <a:bodyPr>
            <a:normAutofit fontScale="77500" lnSpcReduction="20000"/>
          </a:bodyPr>
          <a:lstStyle/>
          <a:p>
            <a:pPr marL="0" indent="0" algn="ctr">
              <a:buNone/>
            </a:pPr>
            <a:r>
              <a:rPr lang="en-IE" sz="3200" b="1" dirty="0"/>
              <a:t>  2. Data Sources</a:t>
            </a:r>
            <a:endParaRPr lang="en-IE" sz="3000" dirty="0"/>
          </a:p>
          <a:p>
            <a:pPr marL="0" indent="0">
              <a:buNone/>
            </a:pPr>
            <a:r>
              <a:rPr lang="en-IE" sz="3000" dirty="0"/>
              <a:t>The following </a:t>
            </a:r>
            <a:r>
              <a:rPr lang="en-IE" sz="3000" dirty="0" err="1"/>
              <a:t>urls</a:t>
            </a:r>
            <a:r>
              <a:rPr lang="en-IE" sz="3000" dirty="0"/>
              <a:t> will be used in order to collect the data necessary for analysis:</a:t>
            </a:r>
            <a:endParaRPr lang="en-US" sz="3000" dirty="0"/>
          </a:p>
          <a:p>
            <a:pPr marL="0" indent="0">
              <a:buNone/>
            </a:pPr>
            <a:r>
              <a:rPr lang="en-IE" sz="3000" dirty="0"/>
              <a:t> </a:t>
            </a:r>
            <a:endParaRPr lang="en-US" sz="3000" dirty="0"/>
          </a:p>
          <a:p>
            <a:pPr marL="0" indent="0">
              <a:buNone/>
            </a:pPr>
            <a:r>
              <a:rPr lang="en-IE" sz="3000" b="1" dirty="0"/>
              <a:t>- Toronto Postal Codes from Wikipedia:</a:t>
            </a:r>
            <a:endParaRPr lang="en-US" sz="3000" b="1" dirty="0"/>
          </a:p>
          <a:p>
            <a:pPr marL="0" indent="0">
              <a:buNone/>
            </a:pPr>
            <a:r>
              <a:rPr lang="en-IE" sz="3000" u="sng" dirty="0">
                <a:hlinkClick r:id="rId2"/>
              </a:rPr>
              <a:t>https://en.wikipedia.org/wiki/</a:t>
            </a:r>
            <a:r>
              <a:rPr lang="en-IE" sz="3000" u="sng" dirty="0" err="1">
                <a:hlinkClick r:id="rId2"/>
              </a:rPr>
              <a:t>List_of_postal_codes_of_Canada:_M</a:t>
            </a:r>
            <a:r>
              <a:rPr lang="en-IE" sz="3000" dirty="0"/>
              <a:t>’</a:t>
            </a:r>
            <a:endParaRPr lang="en-US" sz="3000" dirty="0"/>
          </a:p>
          <a:p>
            <a:pPr marL="0" indent="0">
              <a:buNone/>
            </a:pPr>
            <a:r>
              <a:rPr lang="en-IE" sz="3000" b="1" dirty="0"/>
              <a:t> - New York dataset</a:t>
            </a:r>
          </a:p>
          <a:p>
            <a:pPr marL="0" indent="0">
              <a:buNone/>
            </a:pPr>
            <a:r>
              <a:rPr lang="en-US" sz="3200" dirty="0">
                <a:hlinkClick r:id="rId3"/>
              </a:rPr>
              <a:t>https://geo.nyu.edu/catalog/nyu_2451_34572</a:t>
            </a:r>
            <a:endParaRPr lang="en-US" sz="3200" dirty="0"/>
          </a:p>
          <a:p>
            <a:pPr>
              <a:buFontTx/>
              <a:buChar char="-"/>
            </a:pPr>
            <a:r>
              <a:rPr lang="en-US" sz="3000" b="1" dirty="0"/>
              <a:t>Latitudes and longitudes coordinates:</a:t>
            </a:r>
          </a:p>
          <a:p>
            <a:pPr marL="0" indent="0">
              <a:buNone/>
            </a:pPr>
            <a:r>
              <a:rPr lang="en-US" sz="3200" dirty="0">
                <a:hlinkClick r:id="rId4"/>
              </a:rPr>
              <a:t>https://geocoder.readthedocs.io/providers/ArcGIS.html</a:t>
            </a:r>
            <a:endParaRPr lang="en-US" sz="3200" dirty="0"/>
          </a:p>
          <a:p>
            <a:pPr marL="0" indent="0">
              <a:buNone/>
            </a:pPr>
            <a:r>
              <a:rPr lang="en-IE" sz="2700" b="1" dirty="0"/>
              <a:t>- </a:t>
            </a:r>
            <a:r>
              <a:rPr lang="en-US" sz="2700" b="1" dirty="0"/>
              <a:t>Venue data obtained from:</a:t>
            </a:r>
          </a:p>
          <a:p>
            <a:pPr marL="0" indent="0">
              <a:buNone/>
            </a:pPr>
            <a:r>
              <a:rPr lang="en-IE" sz="3000" u="sng" dirty="0">
                <a:hlinkClick r:id="rId5"/>
              </a:rPr>
              <a:t>https://foursquare.com/</a:t>
            </a:r>
            <a:endParaRPr lang="en-US" sz="3000" dirty="0"/>
          </a:p>
          <a:p>
            <a:pPr marL="0" indent="0">
              <a:buNone/>
            </a:pPr>
            <a:endParaRPr lang="en-US" dirty="0"/>
          </a:p>
        </p:txBody>
      </p:sp>
    </p:spTree>
    <p:extLst>
      <p:ext uri="{BB962C8B-B14F-4D97-AF65-F5344CB8AC3E}">
        <p14:creationId xmlns:p14="http://schemas.microsoft.com/office/powerpoint/2010/main" val="123924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6F11C3-D185-4457-B043-AA0375799824}"/>
              </a:ext>
            </a:extLst>
          </p:cNvPr>
          <p:cNvSpPr txBox="1">
            <a:spLocks/>
          </p:cNvSpPr>
          <p:nvPr/>
        </p:nvSpPr>
        <p:spPr>
          <a:xfrm>
            <a:off x="274983" y="603836"/>
            <a:ext cx="10515600" cy="1325563"/>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a:t>3. Methodology</a:t>
            </a:r>
          </a:p>
          <a:p>
            <a:r>
              <a:rPr lang="en-US" sz="2400" dirty="0"/>
              <a:t>        </a:t>
            </a:r>
          </a:p>
          <a:p>
            <a:r>
              <a:rPr lang="en-US" sz="2000" dirty="0"/>
              <a:t>3.1 Data acquisition, preparation and preprocessing for Toronto</a:t>
            </a:r>
          </a:p>
          <a:p>
            <a:r>
              <a:rPr lang="en-US" sz="2000" dirty="0"/>
              <a:t>        </a:t>
            </a:r>
          </a:p>
          <a:p>
            <a:r>
              <a:rPr lang="en-US" sz="2000" dirty="0"/>
              <a:t>3.2 Data acquisition, preparation and preprocessing for New York</a:t>
            </a:r>
          </a:p>
          <a:p>
            <a:endParaRPr lang="en-US" sz="2000" dirty="0"/>
          </a:p>
          <a:p>
            <a:r>
              <a:rPr lang="en-US" sz="2000" dirty="0"/>
              <a:t>3.3 Find Nearby Venues using Foursquare API</a:t>
            </a:r>
          </a:p>
          <a:p>
            <a:endParaRPr lang="en-US" sz="2000" dirty="0"/>
          </a:p>
          <a:p>
            <a:r>
              <a:rPr lang="en-US" sz="2000" dirty="0"/>
              <a:t>3.4 Inferential statistical testing</a:t>
            </a:r>
          </a:p>
          <a:p>
            <a:r>
              <a:rPr lang="en-US" sz="2000" dirty="0"/>
              <a:t>        </a:t>
            </a:r>
          </a:p>
          <a:p>
            <a:r>
              <a:rPr lang="en-US" sz="2000" dirty="0"/>
              <a:t>3.5 Machine Learning - Modeling, Visualization and Clustering</a:t>
            </a:r>
          </a:p>
          <a:p>
            <a:endParaRPr lang="en-US" sz="2000" dirty="0"/>
          </a:p>
          <a:p>
            <a:r>
              <a:rPr lang="en-US" sz="2000" dirty="0"/>
              <a:t>            3.5.1 k-means clustering ((Elbow Method, Silhouette Coefficient, Hierarchical clustering))</a:t>
            </a:r>
          </a:p>
          <a:p>
            <a:endParaRPr lang="en-US" sz="2000" dirty="0"/>
          </a:p>
          <a:p>
            <a:r>
              <a:rPr lang="en-US" sz="2000" dirty="0"/>
              <a:t>            3.5.2 Euclidean distances (Finding similar and dissimilar clusters)</a:t>
            </a:r>
          </a:p>
        </p:txBody>
      </p:sp>
    </p:spTree>
    <p:extLst>
      <p:ext uri="{BB962C8B-B14F-4D97-AF65-F5344CB8AC3E}">
        <p14:creationId xmlns:p14="http://schemas.microsoft.com/office/powerpoint/2010/main" val="398143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C6A89-E788-4CF1-9FF8-CC48956C42CF}"/>
              </a:ext>
            </a:extLst>
          </p:cNvPr>
          <p:cNvSpPr/>
          <p:nvPr/>
        </p:nvSpPr>
        <p:spPr>
          <a:xfrm>
            <a:off x="1126436" y="530087"/>
            <a:ext cx="8874814" cy="400110"/>
          </a:xfrm>
          <a:prstGeom prst="rect">
            <a:avLst/>
          </a:prstGeom>
        </p:spPr>
        <p:txBody>
          <a:bodyPr wrap="square">
            <a:spAutoFit/>
          </a:bodyPr>
          <a:lstStyle/>
          <a:p>
            <a:r>
              <a:rPr lang="en-US" sz="2000" b="1" dirty="0"/>
              <a:t>3.1 Data acquisition, preparation and preprocessing for Toronto</a:t>
            </a:r>
          </a:p>
        </p:txBody>
      </p:sp>
      <p:sp>
        <p:nvSpPr>
          <p:cNvPr id="3" name="Rectangle 2">
            <a:extLst>
              <a:ext uri="{FF2B5EF4-FFF2-40B4-BE49-F238E27FC236}">
                <a16:creationId xmlns:a16="http://schemas.microsoft.com/office/drawing/2014/main" id="{7CAE5981-70B4-41AE-8D93-A127BC414938}"/>
              </a:ext>
            </a:extLst>
          </p:cNvPr>
          <p:cNvSpPr/>
          <p:nvPr/>
        </p:nvSpPr>
        <p:spPr>
          <a:xfrm>
            <a:off x="689113" y="1149700"/>
            <a:ext cx="8706677" cy="1200329"/>
          </a:xfrm>
          <a:prstGeom prst="rect">
            <a:avLst/>
          </a:prstGeom>
        </p:spPr>
        <p:txBody>
          <a:bodyPr wrap="square">
            <a:spAutoFit/>
          </a:bodyPr>
          <a:lstStyle/>
          <a:p>
            <a:pPr lvl="1"/>
            <a:r>
              <a:rPr lang="en-US" dirty="0"/>
              <a:t>Scraping of postal codes from websites using python module </a:t>
            </a:r>
            <a:r>
              <a:rPr lang="en-US" dirty="0" err="1"/>
              <a:t>BeautifulSoup</a:t>
            </a:r>
            <a:endParaRPr lang="en-US" dirty="0"/>
          </a:p>
          <a:p>
            <a:pPr lvl="1"/>
            <a:r>
              <a:rPr lang="en-US" dirty="0"/>
              <a:t>Retrieving latitudes and longitudes from </a:t>
            </a:r>
            <a:r>
              <a:rPr lang="en-US" dirty="0" err="1"/>
              <a:t>arcgis</a:t>
            </a:r>
            <a:r>
              <a:rPr lang="en-US" dirty="0"/>
              <a:t> and </a:t>
            </a:r>
            <a:r>
              <a:rPr lang="en-US" dirty="0">
                <a:hlinkClick r:id="rId2"/>
              </a:rPr>
              <a:t>https://Geospatial_data</a:t>
            </a:r>
            <a:endParaRPr lang="en-US" dirty="0"/>
          </a:p>
          <a:p>
            <a:pPr lvl="1"/>
            <a:r>
              <a:rPr lang="en-US" dirty="0"/>
              <a:t>Store these data points in pandas </a:t>
            </a:r>
            <a:r>
              <a:rPr lang="en-US" dirty="0" err="1"/>
              <a:t>dataframes</a:t>
            </a:r>
            <a:endParaRPr lang="en-US" dirty="0"/>
          </a:p>
          <a:p>
            <a:pPr lvl="1"/>
            <a:r>
              <a:rPr lang="en-US" dirty="0"/>
              <a:t>Visualize </a:t>
            </a:r>
            <a:r>
              <a:rPr lang="en-US" dirty="0" err="1"/>
              <a:t>dataframes</a:t>
            </a:r>
            <a:endParaRPr lang="en-US" dirty="0"/>
          </a:p>
        </p:txBody>
      </p:sp>
      <p:pic>
        <p:nvPicPr>
          <p:cNvPr id="6" name="Picture 5">
            <a:extLst>
              <a:ext uri="{FF2B5EF4-FFF2-40B4-BE49-F238E27FC236}">
                <a16:creationId xmlns:a16="http://schemas.microsoft.com/office/drawing/2014/main" id="{116C2FFF-9AD7-47B5-AB33-5D6BF570D2CC}"/>
              </a:ext>
            </a:extLst>
          </p:cNvPr>
          <p:cNvPicPr>
            <a:picLocks noChangeAspect="1"/>
          </p:cNvPicPr>
          <p:nvPr/>
        </p:nvPicPr>
        <p:blipFill>
          <a:blip r:embed="rId3"/>
          <a:stretch>
            <a:fillRect/>
          </a:stretch>
        </p:blipFill>
        <p:spPr>
          <a:xfrm>
            <a:off x="6800850" y="2536475"/>
            <a:ext cx="4953000" cy="3171825"/>
          </a:xfrm>
          <a:prstGeom prst="rect">
            <a:avLst/>
          </a:prstGeom>
        </p:spPr>
      </p:pic>
      <p:pic>
        <p:nvPicPr>
          <p:cNvPr id="7" name="Picture 6">
            <a:extLst>
              <a:ext uri="{FF2B5EF4-FFF2-40B4-BE49-F238E27FC236}">
                <a16:creationId xmlns:a16="http://schemas.microsoft.com/office/drawing/2014/main" id="{E188C683-8647-4FC6-B201-C0FB4C85C143}"/>
              </a:ext>
            </a:extLst>
          </p:cNvPr>
          <p:cNvPicPr>
            <a:picLocks noChangeAspect="1"/>
          </p:cNvPicPr>
          <p:nvPr/>
        </p:nvPicPr>
        <p:blipFill>
          <a:blip r:embed="rId4"/>
          <a:stretch>
            <a:fillRect/>
          </a:stretch>
        </p:blipFill>
        <p:spPr>
          <a:xfrm>
            <a:off x="438151" y="2600310"/>
            <a:ext cx="6185588" cy="3107990"/>
          </a:xfrm>
          <a:prstGeom prst="rect">
            <a:avLst/>
          </a:prstGeom>
        </p:spPr>
      </p:pic>
    </p:spTree>
    <p:extLst>
      <p:ext uri="{BB962C8B-B14F-4D97-AF65-F5344CB8AC3E}">
        <p14:creationId xmlns:p14="http://schemas.microsoft.com/office/powerpoint/2010/main" val="67488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350C94-64BC-452A-B8C0-AD9368A7913C}"/>
              </a:ext>
            </a:extLst>
          </p:cNvPr>
          <p:cNvSpPr/>
          <p:nvPr/>
        </p:nvSpPr>
        <p:spPr>
          <a:xfrm>
            <a:off x="1126436" y="530087"/>
            <a:ext cx="8874814" cy="400110"/>
          </a:xfrm>
          <a:prstGeom prst="rect">
            <a:avLst/>
          </a:prstGeom>
        </p:spPr>
        <p:txBody>
          <a:bodyPr wrap="square">
            <a:spAutoFit/>
          </a:bodyPr>
          <a:lstStyle/>
          <a:p>
            <a:r>
              <a:rPr lang="en-US" sz="2000" b="1" dirty="0"/>
              <a:t>3.2 Data acquisition, preparation and preprocessing for Toronto</a:t>
            </a:r>
          </a:p>
        </p:txBody>
      </p:sp>
      <p:sp>
        <p:nvSpPr>
          <p:cNvPr id="3" name="Rectangle 2">
            <a:extLst>
              <a:ext uri="{FF2B5EF4-FFF2-40B4-BE49-F238E27FC236}">
                <a16:creationId xmlns:a16="http://schemas.microsoft.com/office/drawing/2014/main" id="{3F3E4A2C-9745-453F-915B-FA13C285146B}"/>
              </a:ext>
            </a:extLst>
          </p:cNvPr>
          <p:cNvSpPr/>
          <p:nvPr/>
        </p:nvSpPr>
        <p:spPr>
          <a:xfrm>
            <a:off x="689113" y="1149700"/>
            <a:ext cx="8706677" cy="923330"/>
          </a:xfrm>
          <a:prstGeom prst="rect">
            <a:avLst/>
          </a:prstGeom>
        </p:spPr>
        <p:txBody>
          <a:bodyPr wrap="square">
            <a:spAutoFit/>
          </a:bodyPr>
          <a:lstStyle/>
          <a:p>
            <a:pPr lvl="1"/>
            <a:r>
              <a:rPr lang="en-US" dirty="0"/>
              <a:t>Acquire the json file from </a:t>
            </a:r>
            <a:r>
              <a:rPr lang="en-US" dirty="0">
                <a:hlinkClick r:id="rId2"/>
              </a:rPr>
              <a:t>https://geo.nyu.edu/catalog/nyu_2451_34572</a:t>
            </a:r>
            <a:endParaRPr lang="en-US" dirty="0"/>
          </a:p>
          <a:p>
            <a:pPr lvl="1"/>
            <a:r>
              <a:rPr lang="en-US" dirty="0"/>
              <a:t>Store these data points in pandas </a:t>
            </a:r>
            <a:r>
              <a:rPr lang="en-US" dirty="0" err="1"/>
              <a:t>dataframes</a:t>
            </a:r>
            <a:endParaRPr lang="en-US" dirty="0"/>
          </a:p>
          <a:p>
            <a:pPr lvl="1"/>
            <a:r>
              <a:rPr lang="en-US" dirty="0"/>
              <a:t>Visualize </a:t>
            </a:r>
            <a:r>
              <a:rPr lang="en-US" dirty="0" err="1"/>
              <a:t>dataframes</a:t>
            </a:r>
            <a:endParaRPr lang="en-US" dirty="0"/>
          </a:p>
        </p:txBody>
      </p:sp>
      <p:pic>
        <p:nvPicPr>
          <p:cNvPr id="4" name="Picture 3">
            <a:extLst>
              <a:ext uri="{FF2B5EF4-FFF2-40B4-BE49-F238E27FC236}">
                <a16:creationId xmlns:a16="http://schemas.microsoft.com/office/drawing/2014/main" id="{0E4810DA-5FC8-4C11-8381-AE1E275E49CB}"/>
              </a:ext>
            </a:extLst>
          </p:cNvPr>
          <p:cNvPicPr>
            <a:picLocks noChangeAspect="1"/>
          </p:cNvPicPr>
          <p:nvPr/>
        </p:nvPicPr>
        <p:blipFill>
          <a:blip r:embed="rId3"/>
          <a:stretch>
            <a:fillRect/>
          </a:stretch>
        </p:blipFill>
        <p:spPr>
          <a:xfrm>
            <a:off x="689112" y="2679946"/>
            <a:ext cx="4840777" cy="2635004"/>
          </a:xfrm>
          <a:prstGeom prst="rect">
            <a:avLst/>
          </a:prstGeom>
        </p:spPr>
      </p:pic>
      <p:pic>
        <p:nvPicPr>
          <p:cNvPr id="5" name="Picture 4">
            <a:extLst>
              <a:ext uri="{FF2B5EF4-FFF2-40B4-BE49-F238E27FC236}">
                <a16:creationId xmlns:a16="http://schemas.microsoft.com/office/drawing/2014/main" id="{5272BC0A-A9DE-4685-B789-37606B3EDC4F}"/>
              </a:ext>
            </a:extLst>
          </p:cNvPr>
          <p:cNvPicPr>
            <a:picLocks noChangeAspect="1"/>
          </p:cNvPicPr>
          <p:nvPr/>
        </p:nvPicPr>
        <p:blipFill>
          <a:blip r:embed="rId4"/>
          <a:stretch>
            <a:fillRect/>
          </a:stretch>
        </p:blipFill>
        <p:spPr>
          <a:xfrm>
            <a:off x="6838950" y="1897742"/>
            <a:ext cx="3654289" cy="3810558"/>
          </a:xfrm>
          <a:prstGeom prst="rect">
            <a:avLst/>
          </a:prstGeom>
        </p:spPr>
      </p:pic>
    </p:spTree>
    <p:extLst>
      <p:ext uri="{BB962C8B-B14F-4D97-AF65-F5344CB8AC3E}">
        <p14:creationId xmlns:p14="http://schemas.microsoft.com/office/powerpoint/2010/main" val="222836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8010C3-F653-40A3-BBF1-7EE87CB11168}"/>
              </a:ext>
            </a:extLst>
          </p:cNvPr>
          <p:cNvSpPr/>
          <p:nvPr/>
        </p:nvSpPr>
        <p:spPr>
          <a:xfrm>
            <a:off x="2064818" y="580647"/>
            <a:ext cx="5040867" cy="369332"/>
          </a:xfrm>
          <a:prstGeom prst="rect">
            <a:avLst/>
          </a:prstGeom>
        </p:spPr>
        <p:txBody>
          <a:bodyPr wrap="none">
            <a:spAutoFit/>
          </a:bodyPr>
          <a:lstStyle/>
          <a:p>
            <a:r>
              <a:rPr lang="en-GB" b="1" dirty="0"/>
              <a:t>3.3 Find Nearby Venues using Foursquare API</a:t>
            </a:r>
          </a:p>
        </p:txBody>
      </p:sp>
      <p:sp>
        <p:nvSpPr>
          <p:cNvPr id="3" name="Rectangle 2">
            <a:extLst>
              <a:ext uri="{FF2B5EF4-FFF2-40B4-BE49-F238E27FC236}">
                <a16:creationId xmlns:a16="http://schemas.microsoft.com/office/drawing/2014/main" id="{91D45204-761F-485F-B6DD-7B0729F624E4}"/>
              </a:ext>
            </a:extLst>
          </p:cNvPr>
          <p:cNvSpPr/>
          <p:nvPr/>
        </p:nvSpPr>
        <p:spPr>
          <a:xfrm>
            <a:off x="675860" y="1178292"/>
            <a:ext cx="10658889" cy="646331"/>
          </a:xfrm>
          <a:prstGeom prst="rect">
            <a:avLst/>
          </a:prstGeom>
        </p:spPr>
        <p:txBody>
          <a:bodyPr wrap="square">
            <a:spAutoFit/>
          </a:bodyPr>
          <a:lstStyle/>
          <a:p>
            <a:r>
              <a:rPr lang="en-US" dirty="0"/>
              <a:t>Data regarding venues within 1000 meters of the latitudes and longitudes of the Toronto and New York are acquired from provider Foursquare. </a:t>
            </a:r>
          </a:p>
        </p:txBody>
      </p:sp>
      <p:pic>
        <p:nvPicPr>
          <p:cNvPr id="4" name="Picture 3">
            <a:extLst>
              <a:ext uri="{FF2B5EF4-FFF2-40B4-BE49-F238E27FC236}">
                <a16:creationId xmlns:a16="http://schemas.microsoft.com/office/drawing/2014/main" id="{7C121453-CB25-4944-9869-66D94ADB532B}"/>
              </a:ext>
            </a:extLst>
          </p:cNvPr>
          <p:cNvPicPr>
            <a:picLocks noChangeAspect="1"/>
          </p:cNvPicPr>
          <p:nvPr/>
        </p:nvPicPr>
        <p:blipFill>
          <a:blip r:embed="rId2"/>
          <a:stretch>
            <a:fillRect/>
          </a:stretch>
        </p:blipFill>
        <p:spPr>
          <a:xfrm>
            <a:off x="765311" y="2603133"/>
            <a:ext cx="5181600" cy="3076575"/>
          </a:xfrm>
          <a:prstGeom prst="rect">
            <a:avLst/>
          </a:prstGeom>
        </p:spPr>
      </p:pic>
      <p:pic>
        <p:nvPicPr>
          <p:cNvPr id="5" name="Picture 4">
            <a:extLst>
              <a:ext uri="{FF2B5EF4-FFF2-40B4-BE49-F238E27FC236}">
                <a16:creationId xmlns:a16="http://schemas.microsoft.com/office/drawing/2014/main" id="{A35285C3-1CE5-4CF7-8095-ACC8B4DF97EC}"/>
              </a:ext>
            </a:extLst>
          </p:cNvPr>
          <p:cNvPicPr>
            <a:picLocks noChangeAspect="1"/>
          </p:cNvPicPr>
          <p:nvPr/>
        </p:nvPicPr>
        <p:blipFill>
          <a:blip r:embed="rId3"/>
          <a:stretch>
            <a:fillRect/>
          </a:stretch>
        </p:blipFill>
        <p:spPr>
          <a:xfrm>
            <a:off x="7281862" y="2603133"/>
            <a:ext cx="4562475" cy="3019425"/>
          </a:xfrm>
          <a:prstGeom prst="rect">
            <a:avLst/>
          </a:prstGeom>
        </p:spPr>
      </p:pic>
      <p:sp>
        <p:nvSpPr>
          <p:cNvPr id="8" name="Rectangle 7">
            <a:extLst>
              <a:ext uri="{FF2B5EF4-FFF2-40B4-BE49-F238E27FC236}">
                <a16:creationId xmlns:a16="http://schemas.microsoft.com/office/drawing/2014/main" id="{EE69AACD-A378-4C21-BD5B-A841F85ECE6D}"/>
              </a:ext>
            </a:extLst>
          </p:cNvPr>
          <p:cNvSpPr/>
          <p:nvPr/>
        </p:nvSpPr>
        <p:spPr>
          <a:xfrm>
            <a:off x="765312" y="2052936"/>
            <a:ext cx="11079026" cy="369332"/>
          </a:xfrm>
          <a:prstGeom prst="rect">
            <a:avLst/>
          </a:prstGeom>
        </p:spPr>
        <p:txBody>
          <a:bodyPr wrap="square">
            <a:spAutoFit/>
          </a:bodyPr>
          <a:lstStyle/>
          <a:p>
            <a:r>
              <a:rPr lang="en-GB" b="1" dirty="0"/>
              <a:t>                         TORONTO											NEW YORK</a:t>
            </a:r>
          </a:p>
        </p:txBody>
      </p:sp>
    </p:spTree>
    <p:extLst>
      <p:ext uri="{BB962C8B-B14F-4D97-AF65-F5344CB8AC3E}">
        <p14:creationId xmlns:p14="http://schemas.microsoft.com/office/powerpoint/2010/main" val="8238848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141</TotalTime>
  <Words>1338</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Unicode MS</vt:lpstr>
      <vt:lpstr>Gill Sans MT</vt:lpstr>
      <vt:lpstr>Gallery</vt:lpstr>
      <vt:lpstr>Capstone Project Romeo Gamulescu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and the city of Toronto -  Similarities and Disimilarities</dc:title>
  <dc:creator>ROMEO Gamulescu</dc:creator>
  <cp:lastModifiedBy>ROMEO Gamulescu</cp:lastModifiedBy>
  <cp:revision>17</cp:revision>
  <dcterms:created xsi:type="dcterms:W3CDTF">2019-01-30T00:56:15Z</dcterms:created>
  <dcterms:modified xsi:type="dcterms:W3CDTF">2019-02-11T01:01:44Z</dcterms:modified>
</cp:coreProperties>
</file>