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1/30/2019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1/30/2019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701668-C66B-498C-ACAC-93EE45FD1B50}"/>
              </a:ext>
            </a:extLst>
          </p:cNvPr>
          <p:cNvSpPr>
            <a:spLocks noGrp="1"/>
          </p:cNvSpPr>
          <p:nvPr>
            <p:ph type="ctrTitle"/>
          </p:nvPr>
        </p:nvSpPr>
        <p:spPr>
          <a:xfrm>
            <a:off x="2408987" y="3510329"/>
            <a:ext cx="8637073" cy="2541431"/>
          </a:xfrm>
        </p:spPr>
        <p:txBody>
          <a:bodyPr>
            <a:normAutofit fontScale="90000"/>
          </a:bodyPr>
          <a:lstStyle/>
          <a:p>
            <a:r>
              <a:rPr lang="en-IE" b="1" dirty="0"/>
              <a:t>New York City and the city of Toronto - </a:t>
            </a:r>
            <a:br>
              <a:rPr lang="en-US" dirty="0"/>
            </a:br>
            <a:r>
              <a:rPr lang="en-IE" b="1" dirty="0"/>
              <a:t>Similarities and </a:t>
            </a:r>
            <a:r>
              <a:rPr lang="en-IE" b="1" dirty="0" err="1"/>
              <a:t>Disimilarities</a:t>
            </a:r>
            <a:br>
              <a:rPr lang="en-US" dirty="0"/>
            </a:br>
            <a:endParaRPr lang="en-US" dirty="0"/>
          </a:p>
        </p:txBody>
      </p:sp>
    </p:spTree>
    <p:extLst>
      <p:ext uri="{BB962C8B-B14F-4D97-AF65-F5344CB8AC3E}">
        <p14:creationId xmlns:p14="http://schemas.microsoft.com/office/powerpoint/2010/main" val="246264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4556-F4F3-49B9-BBE8-FFD20BC27C6E}"/>
              </a:ext>
            </a:extLst>
          </p:cNvPr>
          <p:cNvSpPr>
            <a:spLocks noGrp="1"/>
          </p:cNvSpPr>
          <p:nvPr>
            <p:ph type="title"/>
          </p:nvPr>
        </p:nvSpPr>
        <p:spPr>
          <a:xfrm>
            <a:off x="680054" y="156819"/>
            <a:ext cx="9603275" cy="1049235"/>
          </a:xfrm>
        </p:spPr>
        <p:txBody>
          <a:bodyPr/>
          <a:lstStyle/>
          <a:p>
            <a:r>
              <a:rPr lang="en-US" dirty="0"/>
              <a:t>cluster the Neighborhoods using k-means and visualize the clusters </a:t>
            </a:r>
          </a:p>
        </p:txBody>
      </p:sp>
      <p:sp>
        <p:nvSpPr>
          <p:cNvPr id="3" name="Content Placeholder 2">
            <a:extLst>
              <a:ext uri="{FF2B5EF4-FFF2-40B4-BE49-F238E27FC236}">
                <a16:creationId xmlns:a16="http://schemas.microsoft.com/office/drawing/2014/main" id="{5C3AE82E-B959-417F-9DB1-000FB9DB5F3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ACFF235-12AB-4248-89AA-B6AC8C72BB87}"/>
              </a:ext>
            </a:extLst>
          </p:cNvPr>
          <p:cNvPicPr>
            <a:picLocks noChangeAspect="1"/>
          </p:cNvPicPr>
          <p:nvPr/>
        </p:nvPicPr>
        <p:blipFill>
          <a:blip r:embed="rId2"/>
          <a:stretch>
            <a:fillRect/>
          </a:stretch>
        </p:blipFill>
        <p:spPr>
          <a:xfrm>
            <a:off x="1451579" y="1206054"/>
            <a:ext cx="4933950" cy="4728021"/>
          </a:xfrm>
          <a:prstGeom prst="rect">
            <a:avLst/>
          </a:prstGeom>
        </p:spPr>
      </p:pic>
    </p:spTree>
    <p:extLst>
      <p:ext uri="{BB962C8B-B14F-4D97-AF65-F5344CB8AC3E}">
        <p14:creationId xmlns:p14="http://schemas.microsoft.com/office/powerpoint/2010/main" val="82168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CBDD-F0A2-4526-A3B4-B42D27740186}"/>
              </a:ext>
            </a:extLst>
          </p:cNvPr>
          <p:cNvSpPr>
            <a:spLocks noGrp="1"/>
          </p:cNvSpPr>
          <p:nvPr>
            <p:ph type="title"/>
          </p:nvPr>
        </p:nvSpPr>
        <p:spPr>
          <a:xfrm>
            <a:off x="651479" y="125908"/>
            <a:ext cx="9603275" cy="1049235"/>
          </a:xfrm>
        </p:spPr>
        <p:txBody>
          <a:bodyPr>
            <a:normAutofit fontScale="90000"/>
          </a:bodyPr>
          <a:lstStyle/>
          <a:p>
            <a:r>
              <a:rPr lang="en-US" dirty="0"/>
              <a:t>Examine each cluster and determine the discriminating venue categories that distinguish each cluster, using Foursquare API</a:t>
            </a:r>
            <a:br>
              <a:rPr lang="en-US" dirty="0"/>
            </a:br>
            <a:endParaRPr lang="en-US" dirty="0"/>
          </a:p>
        </p:txBody>
      </p:sp>
      <p:sp>
        <p:nvSpPr>
          <p:cNvPr id="3" name="Content Placeholder 2">
            <a:extLst>
              <a:ext uri="{FF2B5EF4-FFF2-40B4-BE49-F238E27FC236}">
                <a16:creationId xmlns:a16="http://schemas.microsoft.com/office/drawing/2014/main" id="{B24213EB-D6A7-4CC4-818B-78F5CB31DF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B87E486-7DD6-46CD-B97C-8E2876C2F627}"/>
              </a:ext>
            </a:extLst>
          </p:cNvPr>
          <p:cNvPicPr>
            <a:picLocks noChangeAspect="1"/>
          </p:cNvPicPr>
          <p:nvPr/>
        </p:nvPicPr>
        <p:blipFill>
          <a:blip r:embed="rId2"/>
          <a:stretch>
            <a:fillRect/>
          </a:stretch>
        </p:blipFill>
        <p:spPr>
          <a:xfrm>
            <a:off x="847725" y="2015732"/>
            <a:ext cx="6229350" cy="3667125"/>
          </a:xfrm>
          <a:prstGeom prst="rect">
            <a:avLst/>
          </a:prstGeom>
        </p:spPr>
      </p:pic>
    </p:spTree>
    <p:extLst>
      <p:ext uri="{BB962C8B-B14F-4D97-AF65-F5344CB8AC3E}">
        <p14:creationId xmlns:p14="http://schemas.microsoft.com/office/powerpoint/2010/main" val="370293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4A613-419A-4C94-8A70-B8A73EBF3655}"/>
              </a:ext>
            </a:extLst>
          </p:cNvPr>
          <p:cNvSpPr>
            <a:spLocks noGrp="1"/>
          </p:cNvSpPr>
          <p:nvPr>
            <p:ph idx="1"/>
          </p:nvPr>
        </p:nvSpPr>
        <p:spPr>
          <a:xfrm>
            <a:off x="259131" y="5114925"/>
            <a:ext cx="5722569" cy="446670"/>
          </a:xfrm>
        </p:spPr>
        <p:txBody>
          <a:bodyPr>
            <a:normAutofit fontScale="62500" lnSpcReduction="20000"/>
          </a:bodyPr>
          <a:lstStyle/>
          <a:p>
            <a:pPr marL="0" indent="0">
              <a:buNone/>
            </a:pPr>
            <a:r>
              <a:rPr lang="en-US" dirty="0"/>
              <a:t>https://en.wikipedia.org/wiki/Toronto#/media/File:Montage_of_Toronto_7.jpg</a:t>
            </a:r>
          </a:p>
        </p:txBody>
      </p:sp>
      <p:pic>
        <p:nvPicPr>
          <p:cNvPr id="5" name="Picture 4">
            <a:extLst>
              <a:ext uri="{FF2B5EF4-FFF2-40B4-BE49-F238E27FC236}">
                <a16:creationId xmlns:a16="http://schemas.microsoft.com/office/drawing/2014/main" id="{DB83F8D4-A2EC-418A-B518-22FCB23A4135}"/>
              </a:ext>
            </a:extLst>
          </p:cNvPr>
          <p:cNvPicPr>
            <a:picLocks noChangeAspect="1"/>
          </p:cNvPicPr>
          <p:nvPr/>
        </p:nvPicPr>
        <p:blipFill>
          <a:blip r:embed="rId2"/>
          <a:stretch>
            <a:fillRect/>
          </a:stretch>
        </p:blipFill>
        <p:spPr>
          <a:xfrm>
            <a:off x="6276975" y="190499"/>
            <a:ext cx="5722569" cy="5000625"/>
          </a:xfrm>
          <a:prstGeom prst="rect">
            <a:avLst/>
          </a:prstGeom>
        </p:spPr>
      </p:pic>
      <p:pic>
        <p:nvPicPr>
          <p:cNvPr id="7" name="Picture 6">
            <a:extLst>
              <a:ext uri="{FF2B5EF4-FFF2-40B4-BE49-F238E27FC236}">
                <a16:creationId xmlns:a16="http://schemas.microsoft.com/office/drawing/2014/main" id="{D1639F70-12D9-402E-8A8F-32A13249024B}"/>
              </a:ext>
            </a:extLst>
          </p:cNvPr>
          <p:cNvPicPr>
            <a:picLocks noChangeAspect="1"/>
          </p:cNvPicPr>
          <p:nvPr/>
        </p:nvPicPr>
        <p:blipFill>
          <a:blip r:embed="rId3"/>
          <a:stretch>
            <a:fillRect/>
          </a:stretch>
        </p:blipFill>
        <p:spPr>
          <a:xfrm>
            <a:off x="192456" y="190499"/>
            <a:ext cx="5213423" cy="5000625"/>
          </a:xfrm>
          <a:prstGeom prst="rect">
            <a:avLst/>
          </a:prstGeom>
        </p:spPr>
      </p:pic>
      <p:sp>
        <p:nvSpPr>
          <p:cNvPr id="8" name="Rectangle 7">
            <a:extLst>
              <a:ext uri="{FF2B5EF4-FFF2-40B4-BE49-F238E27FC236}">
                <a16:creationId xmlns:a16="http://schemas.microsoft.com/office/drawing/2014/main" id="{85A950C5-A6DF-410F-952F-458AF4A67501}"/>
              </a:ext>
            </a:extLst>
          </p:cNvPr>
          <p:cNvSpPr/>
          <p:nvPr/>
        </p:nvSpPr>
        <p:spPr>
          <a:xfrm>
            <a:off x="6096000" y="5191124"/>
            <a:ext cx="6096000" cy="276999"/>
          </a:xfrm>
          <a:prstGeom prst="rect">
            <a:avLst/>
          </a:prstGeom>
        </p:spPr>
        <p:txBody>
          <a:bodyPr>
            <a:spAutoFit/>
          </a:bodyPr>
          <a:lstStyle/>
          <a:p>
            <a:r>
              <a:rPr lang="en-US" sz="1200" dirty="0"/>
              <a:t>https://en.wikipedia.org/wiki/New_York_City#/media/File:NYC_Montage_2014_4_-_Jleon.jpg</a:t>
            </a:r>
          </a:p>
        </p:txBody>
      </p:sp>
    </p:spTree>
    <p:extLst>
      <p:ext uri="{BB962C8B-B14F-4D97-AF65-F5344CB8AC3E}">
        <p14:creationId xmlns:p14="http://schemas.microsoft.com/office/powerpoint/2010/main" val="118723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48758-3E38-4934-9594-2F6364CFB608}"/>
              </a:ext>
            </a:extLst>
          </p:cNvPr>
          <p:cNvSpPr>
            <a:spLocks noGrp="1"/>
          </p:cNvSpPr>
          <p:nvPr>
            <p:ph idx="1"/>
          </p:nvPr>
        </p:nvSpPr>
        <p:spPr>
          <a:xfrm>
            <a:off x="651479" y="1989355"/>
            <a:ext cx="9603275" cy="3450613"/>
          </a:xfrm>
        </p:spPr>
        <p:txBody>
          <a:bodyPr/>
          <a:lstStyle/>
          <a:p>
            <a:r>
              <a:rPr lang="en-IE" dirty="0"/>
              <a:t>Deciding where to relocate, between New York and Toronto, is a tough choice. You need to consider several factors that may affect your living in any of these cities. Both are English speaking cities and the standard of living is very similar. Both cities have been developed to become a centre of attention for residential, job employment, tourism, education, shopping and sports activity.</a:t>
            </a:r>
            <a:endParaRPr lang="en-US" dirty="0"/>
          </a:p>
          <a:p>
            <a:endParaRPr lang="en-US" dirty="0"/>
          </a:p>
        </p:txBody>
      </p:sp>
      <p:sp>
        <p:nvSpPr>
          <p:cNvPr id="4" name="Content Placeholder 2">
            <a:extLst>
              <a:ext uri="{FF2B5EF4-FFF2-40B4-BE49-F238E27FC236}">
                <a16:creationId xmlns:a16="http://schemas.microsoft.com/office/drawing/2014/main" id="{9FB281A8-EF23-418B-B1EE-6A6ADBCE2672}"/>
              </a:ext>
            </a:extLst>
          </p:cNvPr>
          <p:cNvSpPr txBox="1">
            <a:spLocks/>
          </p:cNvSpPr>
          <p:nvPr/>
        </p:nvSpPr>
        <p:spPr>
          <a:xfrm>
            <a:off x="4147370" y="776933"/>
            <a:ext cx="3114042" cy="6411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IE" sz="3200" b="1" dirty="0"/>
              <a:t>Introduction</a:t>
            </a:r>
            <a:endParaRPr lang="en-US" sz="3200" dirty="0"/>
          </a:p>
        </p:txBody>
      </p:sp>
    </p:spTree>
    <p:extLst>
      <p:ext uri="{BB962C8B-B14F-4D97-AF65-F5344CB8AC3E}">
        <p14:creationId xmlns:p14="http://schemas.microsoft.com/office/powerpoint/2010/main" val="389947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71A9-6E70-4A57-A8F6-CC0C9B2DF2BA}"/>
              </a:ext>
            </a:extLst>
          </p:cNvPr>
          <p:cNvSpPr>
            <a:spLocks noGrp="1"/>
          </p:cNvSpPr>
          <p:nvPr>
            <p:ph type="title"/>
          </p:nvPr>
        </p:nvSpPr>
        <p:spPr/>
        <p:txBody>
          <a:bodyPr/>
          <a:lstStyle/>
          <a:p>
            <a:r>
              <a:rPr lang="en-IE" b="1" dirty="0"/>
              <a:t>Data Sources</a:t>
            </a:r>
            <a:br>
              <a:rPr lang="en-US" dirty="0"/>
            </a:br>
            <a:endParaRPr lang="en-US" dirty="0"/>
          </a:p>
        </p:txBody>
      </p:sp>
      <p:sp>
        <p:nvSpPr>
          <p:cNvPr id="3" name="Content Placeholder 2">
            <a:extLst>
              <a:ext uri="{FF2B5EF4-FFF2-40B4-BE49-F238E27FC236}">
                <a16:creationId xmlns:a16="http://schemas.microsoft.com/office/drawing/2014/main" id="{DCEE9841-7D4B-4B7F-925B-B42AD57A0D91}"/>
              </a:ext>
            </a:extLst>
          </p:cNvPr>
          <p:cNvSpPr>
            <a:spLocks noGrp="1"/>
          </p:cNvSpPr>
          <p:nvPr>
            <p:ph idx="1"/>
          </p:nvPr>
        </p:nvSpPr>
        <p:spPr/>
        <p:txBody>
          <a:bodyPr/>
          <a:lstStyle/>
          <a:p>
            <a:pPr marL="0" indent="0">
              <a:buNone/>
            </a:pPr>
            <a:r>
              <a:rPr lang="en-IE" dirty="0"/>
              <a:t>Based on the most common places captured from Foursquare, we are going to segment areas of Toronto and New York. Two randomly neighbourhoods will be picked and analysed the top 10 most common venues in each of those two neighbourhoods based on the number of visits by people in each of those places. K-mean clustering unsupervised machine learning algorithm will cluster the venues based on the place category such as restaurants, park, coffee shop, gym etc.</a:t>
            </a:r>
            <a:endParaRPr lang="en-US" dirty="0"/>
          </a:p>
          <a:p>
            <a:pPr marL="0" indent="0">
              <a:buNone/>
            </a:pPr>
            <a:endParaRPr lang="en-US" dirty="0"/>
          </a:p>
        </p:txBody>
      </p:sp>
    </p:spTree>
    <p:extLst>
      <p:ext uri="{BB962C8B-B14F-4D97-AF65-F5344CB8AC3E}">
        <p14:creationId xmlns:p14="http://schemas.microsoft.com/office/powerpoint/2010/main" val="374586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0E9089-C68E-47A9-83EF-04A4C6380522}"/>
              </a:ext>
            </a:extLst>
          </p:cNvPr>
          <p:cNvSpPr>
            <a:spLocks noGrp="1"/>
          </p:cNvSpPr>
          <p:nvPr>
            <p:ph idx="1"/>
          </p:nvPr>
        </p:nvSpPr>
        <p:spPr>
          <a:xfrm>
            <a:off x="412377" y="295835"/>
            <a:ext cx="10642478" cy="5593977"/>
          </a:xfrm>
        </p:spPr>
        <p:txBody>
          <a:bodyPr>
            <a:normAutofit fontScale="55000" lnSpcReduction="20000"/>
          </a:bodyPr>
          <a:lstStyle/>
          <a:p>
            <a:pPr marL="0" indent="0">
              <a:buNone/>
            </a:pPr>
            <a:r>
              <a:rPr lang="en-IE" sz="3000" dirty="0"/>
              <a:t>The following </a:t>
            </a:r>
            <a:r>
              <a:rPr lang="en-IE" sz="3000" dirty="0" err="1"/>
              <a:t>urls</a:t>
            </a:r>
            <a:r>
              <a:rPr lang="en-IE" sz="3000" dirty="0"/>
              <a:t> will be used in order to collect the data necessary for analysis:</a:t>
            </a:r>
            <a:endParaRPr lang="en-US" sz="3000" dirty="0"/>
          </a:p>
          <a:p>
            <a:pPr marL="0" indent="0">
              <a:buNone/>
            </a:pPr>
            <a:r>
              <a:rPr lang="en-IE" sz="3000" dirty="0"/>
              <a:t> </a:t>
            </a:r>
            <a:endParaRPr lang="en-US" sz="3000" dirty="0"/>
          </a:p>
          <a:p>
            <a:pPr marL="0" indent="0">
              <a:buNone/>
            </a:pPr>
            <a:r>
              <a:rPr lang="en-IE" sz="3000" dirty="0"/>
              <a:t>- Toronto Postal Codes from Wikipedia:</a:t>
            </a:r>
            <a:endParaRPr lang="en-US" sz="3000" dirty="0"/>
          </a:p>
          <a:p>
            <a:pPr marL="0" indent="0">
              <a:buNone/>
            </a:pPr>
            <a:r>
              <a:rPr lang="en-IE" sz="3000" u="sng" dirty="0">
                <a:hlinkClick r:id="rId2"/>
              </a:rPr>
              <a:t>https://en.wikipedia.org/wiki/List_of_postal_codes_of_Canada:_M</a:t>
            </a:r>
            <a:r>
              <a:rPr lang="en-IE" sz="3000" dirty="0"/>
              <a:t>'</a:t>
            </a:r>
            <a:endParaRPr lang="en-US" sz="3000" dirty="0"/>
          </a:p>
          <a:p>
            <a:pPr marL="0" indent="0">
              <a:buNone/>
            </a:pPr>
            <a:r>
              <a:rPr lang="en-IE" sz="3000" dirty="0"/>
              <a:t> </a:t>
            </a:r>
            <a:endParaRPr lang="en-US" sz="3000" dirty="0"/>
          </a:p>
          <a:p>
            <a:pPr marL="0" indent="0">
              <a:buNone/>
            </a:pPr>
            <a:r>
              <a:rPr lang="en-IE" sz="3000" dirty="0"/>
              <a:t>- New York dataset that contains the 5 boroughs and the neighbourhoods that exist in each borough as well as the latitude and longitude coordinates or each neghbor5hood.</a:t>
            </a:r>
            <a:endParaRPr lang="en-US" sz="3000" dirty="0"/>
          </a:p>
          <a:p>
            <a:pPr marL="0" indent="0">
              <a:buNone/>
            </a:pPr>
            <a:r>
              <a:rPr lang="en-IE" sz="3000" dirty="0"/>
              <a:t> </a:t>
            </a:r>
            <a:endParaRPr lang="en-US" sz="3000" dirty="0"/>
          </a:p>
          <a:p>
            <a:pPr marL="0" indent="0">
              <a:buNone/>
            </a:pPr>
            <a:r>
              <a:rPr lang="en-IE" sz="3000" dirty="0"/>
              <a:t>- Foursquare API: (</a:t>
            </a:r>
            <a:r>
              <a:rPr lang="en-IE" sz="3000" u="sng" dirty="0">
                <a:hlinkClick r:id="rId3"/>
              </a:rPr>
              <a:t>https://foursquare.com/</a:t>
            </a:r>
            <a:r>
              <a:rPr lang="en-IE" sz="3000" dirty="0"/>
              <a:t>)</a:t>
            </a:r>
            <a:endParaRPr lang="en-US" sz="3000" dirty="0"/>
          </a:p>
          <a:p>
            <a:pPr marL="0" indent="0">
              <a:buNone/>
            </a:pPr>
            <a:r>
              <a:rPr lang="en-IE" sz="3000" dirty="0"/>
              <a:t>Performing location search, location sharing and details about a business. Photos, tips and reviews.</a:t>
            </a:r>
            <a:endParaRPr lang="en-US" sz="3000" dirty="0"/>
          </a:p>
          <a:p>
            <a:pPr marL="0" indent="0">
              <a:buNone/>
            </a:pPr>
            <a:r>
              <a:rPr lang="en-IE" sz="3000" dirty="0"/>
              <a:t> </a:t>
            </a:r>
            <a:endParaRPr lang="en-US" sz="3000" dirty="0"/>
          </a:p>
          <a:p>
            <a:pPr marL="0" indent="0">
              <a:buNone/>
            </a:pPr>
            <a:r>
              <a:rPr lang="en-IE" sz="3000" dirty="0"/>
              <a:t>- Folium- Python visualization library used to visualize the neighbourhoods cluster distribution</a:t>
            </a:r>
            <a:endParaRPr lang="en-US" sz="3000" dirty="0"/>
          </a:p>
          <a:p>
            <a:pPr marL="0" indent="0">
              <a:buNone/>
            </a:pPr>
            <a:r>
              <a:rPr lang="en-IE" sz="3000" dirty="0"/>
              <a:t> </a:t>
            </a:r>
            <a:endParaRPr lang="en-US" sz="3000" dirty="0"/>
          </a:p>
          <a:p>
            <a:pPr marL="0" indent="0">
              <a:buNone/>
            </a:pPr>
            <a:r>
              <a:rPr lang="en-IE" sz="3000" dirty="0"/>
              <a:t>Various libraries, such as pandas (for data analyses), json (to handle json files), </a:t>
            </a:r>
            <a:r>
              <a:rPr lang="en-IE" sz="3000" dirty="0" err="1"/>
              <a:t>geopy</a:t>
            </a:r>
            <a:r>
              <a:rPr lang="en-IE" sz="3000" dirty="0"/>
              <a:t> (to retrieve location data), </a:t>
            </a:r>
            <a:r>
              <a:rPr lang="en-IE" sz="3000" dirty="0" err="1"/>
              <a:t>sklearn</a:t>
            </a:r>
            <a:r>
              <a:rPr lang="en-IE" sz="3000" dirty="0"/>
              <a:t> (machine learning library), etc.</a:t>
            </a:r>
            <a:endParaRPr lang="en-US" sz="3000" dirty="0"/>
          </a:p>
          <a:p>
            <a:endParaRPr lang="en-US" dirty="0"/>
          </a:p>
        </p:txBody>
      </p:sp>
    </p:spTree>
    <p:extLst>
      <p:ext uri="{BB962C8B-B14F-4D97-AF65-F5344CB8AC3E}">
        <p14:creationId xmlns:p14="http://schemas.microsoft.com/office/powerpoint/2010/main" val="123924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D24C-793C-4922-8981-97D746CFFD30}"/>
              </a:ext>
            </a:extLst>
          </p:cNvPr>
          <p:cNvSpPr>
            <a:spLocks noGrp="1"/>
          </p:cNvSpPr>
          <p:nvPr>
            <p:ph type="title"/>
          </p:nvPr>
        </p:nvSpPr>
        <p:spPr>
          <a:xfrm>
            <a:off x="737194" y="142294"/>
            <a:ext cx="9603275" cy="1049235"/>
          </a:xfrm>
        </p:spPr>
        <p:txBody>
          <a:bodyPr/>
          <a:lstStyle/>
          <a:p>
            <a:r>
              <a:rPr lang="en-IE" dirty="0"/>
              <a:t>TORONTO</a:t>
            </a:r>
            <a:endParaRPr lang="en-US" dirty="0"/>
          </a:p>
        </p:txBody>
      </p:sp>
      <p:pic>
        <p:nvPicPr>
          <p:cNvPr id="4" name="Content Placeholder 3">
            <a:extLst>
              <a:ext uri="{FF2B5EF4-FFF2-40B4-BE49-F238E27FC236}">
                <a16:creationId xmlns:a16="http://schemas.microsoft.com/office/drawing/2014/main" id="{F441B095-721A-43B6-A50A-1186B9131FE9}"/>
              </a:ext>
            </a:extLst>
          </p:cNvPr>
          <p:cNvPicPr>
            <a:picLocks noGrp="1"/>
          </p:cNvPicPr>
          <p:nvPr>
            <p:ph idx="1"/>
          </p:nvPr>
        </p:nvPicPr>
        <p:blipFill>
          <a:blip r:embed="rId2"/>
          <a:stretch>
            <a:fillRect/>
          </a:stretch>
        </p:blipFill>
        <p:spPr>
          <a:xfrm>
            <a:off x="152401" y="1038225"/>
            <a:ext cx="6696074" cy="4638675"/>
          </a:xfrm>
          <a:prstGeom prst="rect">
            <a:avLst/>
          </a:prstGeom>
        </p:spPr>
      </p:pic>
      <p:sp>
        <p:nvSpPr>
          <p:cNvPr id="7" name="Rectangle 2">
            <a:extLst>
              <a:ext uri="{FF2B5EF4-FFF2-40B4-BE49-F238E27FC236}">
                <a16:creationId xmlns:a16="http://schemas.microsoft.com/office/drawing/2014/main" id="{5FCDA3A6-62E1-4170-A6DB-E30111882297}"/>
              </a:ext>
            </a:extLst>
          </p:cNvPr>
          <p:cNvSpPr>
            <a:spLocks noChangeArrowheads="1"/>
          </p:cNvSpPr>
          <p:nvPr/>
        </p:nvSpPr>
        <p:spPr bwMode="auto">
          <a:xfrm>
            <a:off x="737194" y="666911"/>
            <a:ext cx="445250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Arial" panose="020B0604020202020204" pitchFamily="34" charset="0"/>
              </a:rPr>
              <a:t>Toronto has 11 boroughs and 103 neighborhoods.</a:t>
            </a:r>
            <a:r>
              <a:rPr kumimoji="0" lang="en-US" altLang="en-US" sz="1600" b="0" i="0" u="none" strike="noStrike" cap="none" normalizeH="0" baseline="0" dirty="0">
                <a:ln>
                  <a:noFill/>
                </a:ln>
                <a:solidFill>
                  <a:schemeClr val="tx1"/>
                </a:solidFill>
                <a:effectLst/>
                <a:latin typeface="+mj-lt"/>
              </a:rPr>
              <a:t> </a:t>
            </a:r>
          </a:p>
        </p:txBody>
      </p:sp>
      <p:pic>
        <p:nvPicPr>
          <p:cNvPr id="8" name="Picture 7">
            <a:extLst>
              <a:ext uri="{FF2B5EF4-FFF2-40B4-BE49-F238E27FC236}">
                <a16:creationId xmlns:a16="http://schemas.microsoft.com/office/drawing/2014/main" id="{24E70FA5-FA8B-42FF-853F-F43F31263B32}"/>
              </a:ext>
            </a:extLst>
          </p:cNvPr>
          <p:cNvPicPr/>
          <p:nvPr/>
        </p:nvPicPr>
        <p:blipFill>
          <a:blip r:embed="rId3"/>
          <a:stretch>
            <a:fillRect/>
          </a:stretch>
        </p:blipFill>
        <p:spPr>
          <a:xfrm>
            <a:off x="7000874" y="1038225"/>
            <a:ext cx="5038725" cy="4638675"/>
          </a:xfrm>
          <a:prstGeom prst="rect">
            <a:avLst/>
          </a:prstGeom>
        </p:spPr>
      </p:pic>
    </p:spTree>
    <p:extLst>
      <p:ext uri="{BB962C8B-B14F-4D97-AF65-F5344CB8AC3E}">
        <p14:creationId xmlns:p14="http://schemas.microsoft.com/office/powerpoint/2010/main" val="76232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1B89-4519-40B0-B7DD-F720985D9C14}"/>
              </a:ext>
            </a:extLst>
          </p:cNvPr>
          <p:cNvSpPr>
            <a:spLocks noGrp="1"/>
          </p:cNvSpPr>
          <p:nvPr>
            <p:ph type="title"/>
          </p:nvPr>
        </p:nvSpPr>
        <p:spPr/>
        <p:txBody>
          <a:bodyPr>
            <a:normAutofit/>
          </a:bodyPr>
          <a:lstStyle/>
          <a:p>
            <a:r>
              <a:rPr lang="en-US" sz="2400" dirty="0"/>
              <a:t>cluster the Neighborhoods using k-means and visualize the clusters </a:t>
            </a:r>
          </a:p>
        </p:txBody>
      </p:sp>
      <p:sp>
        <p:nvSpPr>
          <p:cNvPr id="3" name="Content Placeholder 2">
            <a:extLst>
              <a:ext uri="{FF2B5EF4-FFF2-40B4-BE49-F238E27FC236}">
                <a16:creationId xmlns:a16="http://schemas.microsoft.com/office/drawing/2014/main" id="{6673ABE9-8187-46B2-AFC4-C7CDDA626EF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6DB4EDD-FFFC-4EEA-87B1-231E6DF38639}"/>
              </a:ext>
            </a:extLst>
          </p:cNvPr>
          <p:cNvPicPr/>
          <p:nvPr/>
        </p:nvPicPr>
        <p:blipFill>
          <a:blip r:embed="rId2"/>
          <a:stretch>
            <a:fillRect/>
          </a:stretch>
        </p:blipFill>
        <p:spPr>
          <a:xfrm>
            <a:off x="1403954" y="2015732"/>
            <a:ext cx="5943600" cy="3613785"/>
          </a:xfrm>
          <a:prstGeom prst="rect">
            <a:avLst/>
          </a:prstGeom>
        </p:spPr>
      </p:pic>
    </p:spTree>
    <p:extLst>
      <p:ext uri="{BB962C8B-B14F-4D97-AF65-F5344CB8AC3E}">
        <p14:creationId xmlns:p14="http://schemas.microsoft.com/office/powerpoint/2010/main" val="187254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393F-B532-43D8-ADF8-C258D6C03389}"/>
              </a:ext>
            </a:extLst>
          </p:cNvPr>
          <p:cNvSpPr>
            <a:spLocks noGrp="1"/>
          </p:cNvSpPr>
          <p:nvPr>
            <p:ph type="title"/>
          </p:nvPr>
        </p:nvSpPr>
        <p:spPr/>
        <p:txBody>
          <a:bodyPr>
            <a:noAutofit/>
          </a:bodyPr>
          <a:lstStyle/>
          <a:p>
            <a:r>
              <a:rPr lang="en-US" sz="2400" dirty="0"/>
              <a:t>Examine each cluster and determine the discriminating venue categories that distinguish each cluster, using Foursquare API</a:t>
            </a:r>
            <a:br>
              <a:rPr lang="en-US" sz="2400" dirty="0"/>
            </a:br>
            <a:endParaRPr lang="en-US" sz="2400" dirty="0"/>
          </a:p>
        </p:txBody>
      </p:sp>
      <p:sp>
        <p:nvSpPr>
          <p:cNvPr id="3" name="Content Placeholder 2">
            <a:extLst>
              <a:ext uri="{FF2B5EF4-FFF2-40B4-BE49-F238E27FC236}">
                <a16:creationId xmlns:a16="http://schemas.microsoft.com/office/drawing/2014/main" id="{89341081-8CB0-4F06-9517-B000BAF5DA0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FD1C749-0FC0-428D-9CB6-4D4C4D25D647}"/>
              </a:ext>
            </a:extLst>
          </p:cNvPr>
          <p:cNvPicPr>
            <a:picLocks noChangeAspect="1"/>
          </p:cNvPicPr>
          <p:nvPr/>
        </p:nvPicPr>
        <p:blipFill>
          <a:blip r:embed="rId2"/>
          <a:stretch>
            <a:fillRect/>
          </a:stretch>
        </p:blipFill>
        <p:spPr>
          <a:xfrm>
            <a:off x="1451579" y="2015732"/>
            <a:ext cx="6248400" cy="2990850"/>
          </a:xfrm>
          <a:prstGeom prst="rect">
            <a:avLst/>
          </a:prstGeom>
        </p:spPr>
      </p:pic>
    </p:spTree>
    <p:extLst>
      <p:ext uri="{BB962C8B-B14F-4D97-AF65-F5344CB8AC3E}">
        <p14:creationId xmlns:p14="http://schemas.microsoft.com/office/powerpoint/2010/main" val="136266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EBF4-B120-4AE9-9F43-4932D0AA47A2}"/>
              </a:ext>
            </a:extLst>
          </p:cNvPr>
          <p:cNvSpPr>
            <a:spLocks noGrp="1"/>
          </p:cNvSpPr>
          <p:nvPr>
            <p:ph type="title"/>
          </p:nvPr>
        </p:nvSpPr>
        <p:spPr>
          <a:xfrm>
            <a:off x="959209" y="92342"/>
            <a:ext cx="9603275" cy="1049235"/>
          </a:xfrm>
        </p:spPr>
        <p:txBody>
          <a:bodyPr/>
          <a:lstStyle/>
          <a:p>
            <a:r>
              <a:rPr lang="en-IE" dirty="0"/>
              <a:t>New  York</a:t>
            </a:r>
            <a:br>
              <a:rPr lang="en-IE" dirty="0"/>
            </a:br>
            <a:endParaRPr lang="en-US" dirty="0"/>
          </a:p>
        </p:txBody>
      </p:sp>
      <p:sp>
        <p:nvSpPr>
          <p:cNvPr id="3" name="Content Placeholder 2">
            <a:extLst>
              <a:ext uri="{FF2B5EF4-FFF2-40B4-BE49-F238E27FC236}">
                <a16:creationId xmlns:a16="http://schemas.microsoft.com/office/drawing/2014/main" id="{9952F77D-ECC9-4FBD-B615-526E71D3151A}"/>
              </a:ext>
            </a:extLst>
          </p:cNvPr>
          <p:cNvSpPr>
            <a:spLocks noGrp="1"/>
          </p:cNvSpPr>
          <p:nvPr>
            <p:ph idx="1"/>
          </p:nvPr>
        </p:nvSpPr>
        <p:spPr/>
        <p:txBody>
          <a:bodyPr/>
          <a:lstStyle/>
          <a:p>
            <a:endParaRPr lang="en-US" dirty="0"/>
          </a:p>
        </p:txBody>
      </p:sp>
      <p:sp>
        <p:nvSpPr>
          <p:cNvPr id="4" name="Rectangle 1">
            <a:extLst>
              <a:ext uri="{FF2B5EF4-FFF2-40B4-BE49-F238E27FC236}">
                <a16:creationId xmlns:a16="http://schemas.microsoft.com/office/drawing/2014/main" id="{2958D924-54F2-482F-BF54-BB82486B013D}"/>
              </a:ext>
            </a:extLst>
          </p:cNvPr>
          <p:cNvSpPr>
            <a:spLocks noChangeArrowheads="1"/>
          </p:cNvSpPr>
          <p:nvPr/>
        </p:nvSpPr>
        <p:spPr bwMode="auto">
          <a:xfrm>
            <a:off x="959209" y="692364"/>
            <a:ext cx="41667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New York has 5 boroughs and 306 neighborhoods. </a:t>
            </a:r>
          </a:p>
        </p:txBody>
      </p:sp>
      <p:pic>
        <p:nvPicPr>
          <p:cNvPr id="5" name="Picture 4">
            <a:extLst>
              <a:ext uri="{FF2B5EF4-FFF2-40B4-BE49-F238E27FC236}">
                <a16:creationId xmlns:a16="http://schemas.microsoft.com/office/drawing/2014/main" id="{C2798EC8-F28D-41B9-9DE7-D4172C1D610E}"/>
              </a:ext>
            </a:extLst>
          </p:cNvPr>
          <p:cNvPicPr>
            <a:picLocks noChangeAspect="1"/>
          </p:cNvPicPr>
          <p:nvPr/>
        </p:nvPicPr>
        <p:blipFill>
          <a:blip r:embed="rId2"/>
          <a:stretch>
            <a:fillRect/>
          </a:stretch>
        </p:blipFill>
        <p:spPr>
          <a:xfrm>
            <a:off x="267799" y="2015732"/>
            <a:ext cx="5343525" cy="3019425"/>
          </a:xfrm>
          <a:prstGeom prst="rect">
            <a:avLst/>
          </a:prstGeom>
        </p:spPr>
      </p:pic>
      <p:pic>
        <p:nvPicPr>
          <p:cNvPr id="6" name="Picture 5">
            <a:extLst>
              <a:ext uri="{FF2B5EF4-FFF2-40B4-BE49-F238E27FC236}">
                <a16:creationId xmlns:a16="http://schemas.microsoft.com/office/drawing/2014/main" id="{6DDCC3BC-BFFC-405E-942C-430A731725CF}"/>
              </a:ext>
            </a:extLst>
          </p:cNvPr>
          <p:cNvPicPr>
            <a:picLocks noChangeAspect="1"/>
          </p:cNvPicPr>
          <p:nvPr/>
        </p:nvPicPr>
        <p:blipFill>
          <a:blip r:embed="rId3"/>
          <a:stretch>
            <a:fillRect/>
          </a:stretch>
        </p:blipFill>
        <p:spPr>
          <a:xfrm>
            <a:off x="5863736" y="465991"/>
            <a:ext cx="5581650" cy="5000353"/>
          </a:xfrm>
          <a:prstGeom prst="rect">
            <a:avLst/>
          </a:prstGeom>
        </p:spPr>
      </p:pic>
    </p:spTree>
    <p:extLst>
      <p:ext uri="{BB962C8B-B14F-4D97-AF65-F5344CB8AC3E}">
        <p14:creationId xmlns:p14="http://schemas.microsoft.com/office/powerpoint/2010/main" val="10374019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36</TotalTime>
  <Words>310</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New York City and the city of Toronto -  Similarities and Disimilarities </vt:lpstr>
      <vt:lpstr>PowerPoint Presentation</vt:lpstr>
      <vt:lpstr>PowerPoint Presentation</vt:lpstr>
      <vt:lpstr>Data Sources </vt:lpstr>
      <vt:lpstr>PowerPoint Presentation</vt:lpstr>
      <vt:lpstr>TORONTO</vt:lpstr>
      <vt:lpstr>cluster the Neighborhoods using k-means and visualize the clusters </vt:lpstr>
      <vt:lpstr>Examine each cluster and determine the discriminating venue categories that distinguish each cluster, using Foursquare API </vt:lpstr>
      <vt:lpstr>New  York </vt:lpstr>
      <vt:lpstr>cluster the Neighborhoods using k-means and visualize the clusters </vt:lpstr>
      <vt:lpstr>Examine each cluster and determine the discriminating venue categories that distinguish each cluster, using Foursquare 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and the city of Toronto -  Similarities and Disimilarities</dc:title>
  <dc:creator>ROMEO Gamulescu</dc:creator>
  <cp:lastModifiedBy>ROMEO Gamulescu</cp:lastModifiedBy>
  <cp:revision>5</cp:revision>
  <dcterms:created xsi:type="dcterms:W3CDTF">2019-01-30T00:56:15Z</dcterms:created>
  <dcterms:modified xsi:type="dcterms:W3CDTF">2019-01-30T01:33:08Z</dcterms:modified>
</cp:coreProperties>
</file>