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124F59C-52CA-4578-A490-1D217DBE8329}">
  <a:tblStyle styleId="{3124F59C-52CA-4578-A490-1D217DBE8329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Roboto-regular.fntdata"/><Relationship Id="rId14" Type="http://schemas.openxmlformats.org/officeDocument/2006/relationships/slide" Target="slides/slide8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8" Type="http://schemas.openxmlformats.org/officeDocument/2006/relationships/font" Target="fonts/Roboto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9e470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9e47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c6f9e470d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c6f9e470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c6f9e470d_0_4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c6f9e470d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c6f9e470d_0_3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c6f9e470d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c6f9e470d_0_8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c6f9e470d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c6f9e470d_0_4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c6f9e470d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c6f9e470d_0_12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c6f9e470d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c6f9e470d_0_2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c6f9e470d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4.png"/><Relationship Id="rId6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Guided Capstone Project - 1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 Mountain Ski Resort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P</a:t>
            </a:r>
            <a:r>
              <a:rPr lang="en" sz="2800"/>
              <a:t>roblem Identification</a:t>
            </a:r>
            <a:endParaRPr sz="2800"/>
          </a:p>
        </p:txBody>
      </p:sp>
      <p:grpSp>
        <p:nvGrpSpPr>
          <p:cNvPr id="92" name="Google Shape;92;p14"/>
          <p:cNvGrpSpPr/>
          <p:nvPr/>
        </p:nvGrpSpPr>
        <p:grpSpPr>
          <a:xfrm>
            <a:off x="431925" y="1304875"/>
            <a:ext cx="2628925" cy="3416400"/>
            <a:chOff x="431925" y="1304875"/>
            <a:chExt cx="2628925" cy="3416400"/>
          </a:xfrm>
        </p:grpSpPr>
        <p:sp>
          <p:nvSpPr>
            <p:cNvPr id="93" name="Google Shape;93;p14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/>
            </a:p>
          </p:txBody>
        </p:sp>
        <p:sp>
          <p:nvSpPr>
            <p:cNvPr id="94" name="Google Shape;94;p14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/>
            </a:p>
          </p:txBody>
        </p:sp>
      </p:grpSp>
      <p:sp>
        <p:nvSpPr>
          <p:cNvPr id="95" name="Google Shape;95;p14"/>
          <p:cNvSpPr txBox="1"/>
          <p:nvPr>
            <p:ph idx="4294967295" type="body"/>
          </p:nvPr>
        </p:nvSpPr>
        <p:spPr>
          <a:xfrm>
            <a:off x="50642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Company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96" name="Google Shape;96;p14"/>
          <p:cNvSpPr txBox="1"/>
          <p:nvPr>
            <p:ph idx="4294967295" type="body"/>
          </p:nvPr>
        </p:nvSpPr>
        <p:spPr>
          <a:xfrm>
            <a:off x="508325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>
                <a:latin typeface="Georgia"/>
                <a:ea typeface="Georgia"/>
                <a:cs typeface="Georgia"/>
                <a:sym typeface="Georgia"/>
              </a:rPr>
              <a:t>Big Mountain Ski Resort - Montana</a:t>
            </a:r>
            <a:endParaRPr sz="1400">
              <a:latin typeface="Georgia"/>
              <a:ea typeface="Georgia"/>
              <a:cs typeface="Georgia"/>
              <a:sym typeface="Georgia"/>
            </a:endParaRPr>
          </a:p>
        </p:txBody>
      </p:sp>
      <p:grpSp>
        <p:nvGrpSpPr>
          <p:cNvPr id="97" name="Google Shape;97;p14"/>
          <p:cNvGrpSpPr/>
          <p:nvPr/>
        </p:nvGrpSpPr>
        <p:grpSpPr>
          <a:xfrm>
            <a:off x="3320450" y="1304875"/>
            <a:ext cx="2632500" cy="3416400"/>
            <a:chOff x="3320450" y="1304875"/>
            <a:chExt cx="2632500" cy="3416400"/>
          </a:xfrm>
        </p:grpSpPr>
        <p:sp>
          <p:nvSpPr>
            <p:cNvPr id="98" name="Google Shape;98;p14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/>
            </a:p>
          </p:txBody>
        </p:sp>
        <p:sp>
          <p:nvSpPr>
            <p:cNvPr id="99" name="Google Shape;99;p14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/>
            </a:p>
          </p:txBody>
        </p:sp>
      </p:grpSp>
      <p:sp>
        <p:nvSpPr>
          <p:cNvPr id="100" name="Google Shape;100;p14"/>
          <p:cNvSpPr txBox="1"/>
          <p:nvPr>
            <p:ph idx="4294967295" type="body"/>
          </p:nvPr>
        </p:nvSpPr>
        <p:spPr>
          <a:xfrm>
            <a:off x="3389450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Context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101" name="Google Shape;101;p14"/>
          <p:cNvSpPr txBox="1"/>
          <p:nvPr>
            <p:ph idx="4294967295" type="body"/>
          </p:nvPr>
        </p:nvSpPr>
        <p:spPr>
          <a:xfrm>
            <a:off x="3396775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79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Georgia"/>
              <a:buChar char="●"/>
            </a:pPr>
            <a:r>
              <a:rPr lang="en" sz="8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The resort's pricing strategy has been to charge a premium above the average price of resorts in its market segment</a:t>
            </a:r>
            <a:endParaRPr sz="8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79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Georgia"/>
              <a:buChar char="●"/>
            </a:pPr>
            <a:r>
              <a:rPr lang="en" sz="8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There's a suspicion that Big Mountain is not capitalizing on its facilities as much as it could</a:t>
            </a:r>
            <a:endParaRPr sz="8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79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Georgia"/>
              <a:buChar char="●"/>
            </a:pPr>
            <a:r>
              <a:rPr lang="en" sz="8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Basing their pricing on just the market average does not provide the business with a good sense of how important some facilities are compared to others</a:t>
            </a:r>
            <a:endParaRPr sz="8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79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Georgia"/>
              <a:buChar char="●"/>
            </a:pPr>
            <a:r>
              <a:rPr lang="en" sz="8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This hampers investment strategy</a:t>
            </a:r>
            <a:endParaRPr sz="8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79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Georgia"/>
              <a:buChar char="●"/>
            </a:pPr>
            <a:r>
              <a:rPr lang="en" sz="8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Big Mountain Resort has recently installed an additional chair lift to help increase the distribution of visitors across the mountain. This additional chair increases their operating costs by $1,540,000 this season.</a:t>
            </a:r>
            <a:endParaRPr sz="8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grpSp>
        <p:nvGrpSpPr>
          <p:cNvPr id="102" name="Google Shape;102;p14"/>
          <p:cNvGrpSpPr/>
          <p:nvPr/>
        </p:nvGrpSpPr>
        <p:grpSpPr>
          <a:xfrm>
            <a:off x="6212550" y="1304875"/>
            <a:ext cx="2632500" cy="3416400"/>
            <a:chOff x="6212550" y="1304875"/>
            <a:chExt cx="2632500" cy="3416400"/>
          </a:xfrm>
        </p:grpSpPr>
        <p:sp>
          <p:nvSpPr>
            <p:cNvPr id="103" name="Google Shape;103;p14"/>
            <p:cNvSpPr/>
            <p:nvPr/>
          </p:nvSpPr>
          <p:spPr>
            <a:xfrm>
              <a:off x="621540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/>
            </a:p>
          </p:txBody>
        </p:sp>
        <p:sp>
          <p:nvSpPr>
            <p:cNvPr id="104" name="Google Shape;104;p14"/>
            <p:cNvSpPr txBox="1"/>
            <p:nvPr/>
          </p:nvSpPr>
          <p:spPr>
            <a:xfrm>
              <a:off x="6212550" y="1304875"/>
              <a:ext cx="26325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/>
            </a:p>
          </p:txBody>
        </p:sp>
      </p:grpSp>
      <p:sp>
        <p:nvSpPr>
          <p:cNvPr id="105" name="Google Shape;105;p14"/>
          <p:cNvSpPr txBox="1"/>
          <p:nvPr>
            <p:ph idx="4294967295" type="body"/>
          </p:nvPr>
        </p:nvSpPr>
        <p:spPr>
          <a:xfrm>
            <a:off x="627247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Problem statement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106" name="Google Shape;106;p14"/>
          <p:cNvSpPr txBox="1"/>
          <p:nvPr>
            <p:ph idx="4294967295" type="body"/>
          </p:nvPr>
        </p:nvSpPr>
        <p:spPr>
          <a:xfrm>
            <a:off x="6286400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2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How can Big Mountain Resort select a better value for their ticket price to increase the revenue without increasing the operating cost more than $1.54M for the season? </a:t>
            </a:r>
            <a:endParaRPr sz="14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 results and analysis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6"/>
          <p:cNvSpPr txBox="1"/>
          <p:nvPr>
            <p:ph type="title"/>
          </p:nvPr>
        </p:nvSpPr>
        <p:spPr>
          <a:xfrm>
            <a:off x="265500" y="617850"/>
            <a:ext cx="4045200" cy="31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Model </a:t>
            </a:r>
            <a:r>
              <a:rPr lang="en" sz="3600"/>
              <a:t>key findings</a:t>
            </a:r>
            <a:endParaRPr sz="3600"/>
          </a:p>
        </p:txBody>
      </p:sp>
      <p:sp>
        <p:nvSpPr>
          <p:cNvPr id="117" name="Google Shape;117;p16"/>
          <p:cNvSpPr txBox="1"/>
          <p:nvPr>
            <p:ph idx="2" type="body"/>
          </p:nvPr>
        </p:nvSpPr>
        <p:spPr>
          <a:xfrm>
            <a:off x="4939500" y="724200"/>
            <a:ext cx="3837000" cy="244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</a:t>
            </a:r>
            <a:r>
              <a:rPr lang="en"/>
              <a:t>he dominant top four features are: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fastQuads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Runs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Snow Making_ac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vertical_drop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8" name="Google Shape;11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700" y="1009800"/>
            <a:ext cx="3837000" cy="34004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9" name="Google Shape;119;p16"/>
          <p:cNvGraphicFramePr/>
          <p:nvPr/>
        </p:nvGraphicFramePr>
        <p:xfrm>
          <a:off x="4752963" y="3171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{3124F59C-52CA-4578-A490-1D217DBE8329}</a:tableStyleId>
              </a:tblPr>
              <a:tblGrid>
                <a:gridCol w="2241475"/>
                <a:gridCol w="1968600"/>
              </a:tblGrid>
              <a:tr h="4296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Predicted Price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Current Price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</a:tr>
              <a:tr h="2305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$96.17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$81.00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FA8D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0200" y="762000"/>
            <a:ext cx="2733675" cy="1495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86275" y="762000"/>
            <a:ext cx="2838450" cy="155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00200" y="2847975"/>
            <a:ext cx="2838450" cy="156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91050" y="2847975"/>
            <a:ext cx="2838450" cy="15621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7"/>
          <p:cNvSpPr txBox="1"/>
          <p:nvPr/>
        </p:nvSpPr>
        <p:spPr>
          <a:xfrm>
            <a:off x="1672200" y="2195925"/>
            <a:ext cx="3000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Verdana"/>
                <a:ea typeface="Verdana"/>
                <a:cs typeface="Verdana"/>
                <a:sym typeface="Verdana"/>
              </a:rPr>
              <a:t>Most resorts have no </a:t>
            </a:r>
            <a:r>
              <a:rPr b="1" lang="en" sz="800" u="sng">
                <a:latin typeface="Verdana"/>
                <a:ea typeface="Verdana"/>
                <a:cs typeface="Verdana"/>
                <a:sym typeface="Verdana"/>
              </a:rPr>
              <a:t>fast quads</a:t>
            </a:r>
            <a:r>
              <a:rPr lang="en" sz="800">
                <a:latin typeface="Verdana"/>
                <a:ea typeface="Verdana"/>
                <a:cs typeface="Verdana"/>
                <a:sym typeface="Verdana"/>
              </a:rPr>
              <a:t>. Big Mountain has 3, which puts it high up that league table. There are some values much higher, but they are rare.</a:t>
            </a:r>
            <a:endParaRPr/>
          </a:p>
        </p:txBody>
      </p:sp>
      <p:sp>
        <p:nvSpPr>
          <p:cNvPr id="129" name="Google Shape;129;p17"/>
          <p:cNvSpPr txBox="1"/>
          <p:nvPr/>
        </p:nvSpPr>
        <p:spPr>
          <a:xfrm>
            <a:off x="4591050" y="2257425"/>
            <a:ext cx="3000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Verdana"/>
                <a:ea typeface="Verdana"/>
                <a:cs typeface="Verdana"/>
                <a:sym typeface="Verdana"/>
              </a:rPr>
              <a:t>Big Mountain compares well for the number of </a:t>
            </a:r>
            <a:r>
              <a:rPr b="1" lang="en" sz="800" u="sng">
                <a:latin typeface="Verdana"/>
                <a:ea typeface="Verdana"/>
                <a:cs typeface="Verdana"/>
                <a:sym typeface="Verdana"/>
              </a:rPr>
              <a:t>runs.</a:t>
            </a:r>
            <a:r>
              <a:rPr lang="en" sz="800">
                <a:latin typeface="Verdana"/>
                <a:ea typeface="Verdana"/>
                <a:cs typeface="Verdana"/>
                <a:sym typeface="Verdana"/>
              </a:rPr>
              <a:t> There are some resorts with more, but not many.</a:t>
            </a:r>
            <a:endParaRPr/>
          </a:p>
        </p:txBody>
      </p:sp>
      <p:sp>
        <p:nvSpPr>
          <p:cNvPr id="130" name="Google Shape;130;p17"/>
          <p:cNvSpPr txBox="1"/>
          <p:nvPr/>
        </p:nvSpPr>
        <p:spPr>
          <a:xfrm>
            <a:off x="4738875" y="4410075"/>
            <a:ext cx="3000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Verdana"/>
                <a:ea typeface="Verdana"/>
                <a:cs typeface="Verdana"/>
                <a:sym typeface="Verdana"/>
              </a:rPr>
              <a:t>Big Mountain is doing well for </a:t>
            </a:r>
            <a:r>
              <a:rPr b="1" lang="en" sz="800" u="sng">
                <a:latin typeface="Verdana"/>
                <a:ea typeface="Verdana"/>
                <a:cs typeface="Verdana"/>
                <a:sym typeface="Verdana"/>
              </a:rPr>
              <a:t>vertical drop</a:t>
            </a:r>
            <a:r>
              <a:rPr lang="en" sz="800">
                <a:latin typeface="Verdana"/>
                <a:ea typeface="Verdana"/>
                <a:cs typeface="Verdana"/>
                <a:sym typeface="Verdana"/>
              </a:rPr>
              <a:t>, but there are still quite a few resorts with a greater drop.</a:t>
            </a:r>
            <a:endParaRPr/>
          </a:p>
        </p:txBody>
      </p:sp>
      <p:sp>
        <p:nvSpPr>
          <p:cNvPr id="131" name="Google Shape;131;p17"/>
          <p:cNvSpPr txBox="1"/>
          <p:nvPr/>
        </p:nvSpPr>
        <p:spPr>
          <a:xfrm>
            <a:off x="1672200" y="4410075"/>
            <a:ext cx="3000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Verdana"/>
                <a:ea typeface="Verdana"/>
                <a:cs typeface="Verdana"/>
                <a:sym typeface="Verdana"/>
              </a:rPr>
              <a:t>Big Mountain is very high up the league table of </a:t>
            </a:r>
            <a:r>
              <a:rPr b="1" lang="en" sz="800" u="sng">
                <a:latin typeface="Verdana"/>
                <a:ea typeface="Verdana"/>
                <a:cs typeface="Verdana"/>
                <a:sym typeface="Verdana"/>
              </a:rPr>
              <a:t>snowmaking.</a:t>
            </a:r>
            <a:endParaRPr b="1" u="sng"/>
          </a:p>
        </p:txBody>
      </p:sp>
      <p:sp>
        <p:nvSpPr>
          <p:cNvPr id="132" name="Google Shape;132;p17"/>
          <p:cNvSpPr txBox="1"/>
          <p:nvPr>
            <p:ph type="title"/>
          </p:nvPr>
        </p:nvSpPr>
        <p:spPr>
          <a:xfrm>
            <a:off x="311700" y="11472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Comparison of the top features</a:t>
            </a:r>
            <a:endParaRPr sz="2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Background pointer shape in timeline graphic" id="137" name="Google Shape;137;p18"/>
          <p:cNvSpPr/>
          <p:nvPr/>
        </p:nvSpPr>
        <p:spPr>
          <a:xfrm>
            <a:off x="722025" y="2237250"/>
            <a:ext cx="1839000" cy="14871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8"/>
          <p:cNvSpPr txBox="1"/>
          <p:nvPr>
            <p:ph idx="4294967295" type="body"/>
          </p:nvPr>
        </p:nvSpPr>
        <p:spPr>
          <a:xfrm>
            <a:off x="578625" y="2303625"/>
            <a:ext cx="1455600" cy="9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Scenario 1:</a:t>
            </a:r>
            <a:endParaRPr sz="1200">
              <a:solidFill>
                <a:schemeClr val="lt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lt1"/>
              </a:solidFill>
            </a:endParaRPr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</a:pPr>
            <a:r>
              <a:rPr lang="en" sz="1000">
                <a:solidFill>
                  <a:schemeClr val="lt1"/>
                </a:solidFill>
              </a:rPr>
              <a:t>Close up to 10 of the least used runs</a:t>
            </a:r>
            <a:endParaRPr sz="1000">
              <a:solidFill>
                <a:schemeClr val="lt1"/>
              </a:solidFill>
            </a:endParaRPr>
          </a:p>
        </p:txBody>
      </p:sp>
      <p:grpSp>
        <p:nvGrpSpPr>
          <p:cNvPr id="139" name="Google Shape;139;p18"/>
          <p:cNvGrpSpPr/>
          <p:nvPr/>
        </p:nvGrpSpPr>
        <p:grpSpPr>
          <a:xfrm>
            <a:off x="969270" y="1610215"/>
            <a:ext cx="198900" cy="593656"/>
            <a:chOff x="777447" y="1610215"/>
            <a:chExt cx="198900" cy="593656"/>
          </a:xfrm>
        </p:grpSpPr>
        <p:cxnSp>
          <p:nvCxnSpPr>
            <p:cNvPr id="140" name="Google Shape;140;p18"/>
            <p:cNvCxnSpPr/>
            <p:nvPr/>
          </p:nvCxnSpPr>
          <p:spPr>
            <a:xfrm>
              <a:off x="876909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41" name="Google Shape;141;p18"/>
            <p:cNvSpPr/>
            <p:nvPr/>
          </p:nvSpPr>
          <p:spPr>
            <a:xfrm>
              <a:off x="777447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2" name="Google Shape;142;p18"/>
          <p:cNvSpPr txBox="1"/>
          <p:nvPr>
            <p:ph idx="4294967295" type="body"/>
          </p:nvPr>
        </p:nvSpPr>
        <p:spPr>
          <a:xfrm>
            <a:off x="318225" y="440525"/>
            <a:ext cx="2045100" cy="116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6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000">
                <a:latin typeface="Georgia"/>
                <a:ea typeface="Georgia"/>
                <a:cs typeface="Georgia"/>
                <a:sym typeface="Georgia"/>
              </a:rPr>
              <a:t>Closing 1 run has no price </a:t>
            </a:r>
            <a:r>
              <a:rPr b="1" lang="en" sz="1000">
                <a:latin typeface="Georgia"/>
                <a:ea typeface="Georgia"/>
                <a:cs typeface="Georgia"/>
                <a:sym typeface="Georgia"/>
              </a:rPr>
              <a:t>difference. Closing 2-5 - reduces support for ticket price. Closing 6 - leads to large drop in ticket and revenue</a:t>
            </a:r>
            <a:endParaRPr b="1" sz="10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1600"/>
              </a:spcBef>
              <a:spcAft>
                <a:spcPts val="1600"/>
              </a:spcAft>
              <a:buSzPts val="275"/>
              <a:buNone/>
            </a:pPr>
            <a:r>
              <a:t/>
            </a:r>
            <a:endParaRPr sz="2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descr="Background pointer shape in timeline graphic" id="143" name="Google Shape;143;p18"/>
          <p:cNvSpPr/>
          <p:nvPr/>
        </p:nvSpPr>
        <p:spPr>
          <a:xfrm>
            <a:off x="1952625" y="2237250"/>
            <a:ext cx="2981400" cy="14871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8"/>
          <p:cNvSpPr txBox="1"/>
          <p:nvPr>
            <p:ph idx="4294967295" type="body"/>
          </p:nvPr>
        </p:nvSpPr>
        <p:spPr>
          <a:xfrm>
            <a:off x="2541603" y="2242800"/>
            <a:ext cx="2106600" cy="132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Scenario 2:</a:t>
            </a:r>
            <a:endParaRPr sz="12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Verdana"/>
              <a:buChar char="●"/>
            </a:pPr>
            <a:r>
              <a:rPr lang="en" sz="10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Adding a run</a:t>
            </a:r>
            <a:endParaRPr sz="10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Verdana"/>
              <a:buChar char="●"/>
            </a:pPr>
            <a:r>
              <a:rPr lang="en" sz="10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Increasing the vertical drop by 150 feet</a:t>
            </a:r>
            <a:endParaRPr sz="10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Verdana"/>
              <a:buChar char="●"/>
            </a:pPr>
            <a:r>
              <a:rPr lang="en" sz="10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Installing an additional chair lift.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145" name="Google Shape;145;p18"/>
          <p:cNvGrpSpPr/>
          <p:nvPr/>
        </p:nvGrpSpPr>
        <p:grpSpPr>
          <a:xfrm>
            <a:off x="3437107" y="3691433"/>
            <a:ext cx="198900" cy="593656"/>
            <a:chOff x="2223534" y="2938958"/>
            <a:chExt cx="198900" cy="593656"/>
          </a:xfrm>
        </p:grpSpPr>
        <p:cxnSp>
          <p:nvCxnSpPr>
            <p:cNvPr id="146" name="Google Shape;146;p18"/>
            <p:cNvCxnSpPr/>
            <p:nvPr/>
          </p:nvCxnSpPr>
          <p:spPr>
            <a:xfrm rot="10800000">
              <a:off x="2322997" y="2938958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47" name="Google Shape;147;p18"/>
            <p:cNvSpPr/>
            <p:nvPr/>
          </p:nvSpPr>
          <p:spPr>
            <a:xfrm flipH="1" rot="10800000">
              <a:off x="2223534" y="3333714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8" name="Google Shape;148;p18"/>
          <p:cNvSpPr txBox="1"/>
          <p:nvPr>
            <p:ph idx="4294967295" type="body"/>
          </p:nvPr>
        </p:nvSpPr>
        <p:spPr>
          <a:xfrm>
            <a:off x="2363175" y="4091475"/>
            <a:ext cx="23136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This scenario increases support for ticket price by $1.51. Over the season, this could be expected to amount to $2,637,681.</a:t>
            </a:r>
            <a:endParaRPr b="1" sz="17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descr="Background pointer shape in timeline graphic" id="149" name="Google Shape;149;p18"/>
          <p:cNvSpPr/>
          <p:nvPr/>
        </p:nvSpPr>
        <p:spPr>
          <a:xfrm>
            <a:off x="4395750" y="2242800"/>
            <a:ext cx="2709900" cy="14487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0" name="Google Shape;150;p18"/>
          <p:cNvGrpSpPr/>
          <p:nvPr/>
        </p:nvGrpSpPr>
        <p:grpSpPr>
          <a:xfrm>
            <a:off x="5938795" y="1649140"/>
            <a:ext cx="198900" cy="593656"/>
            <a:chOff x="3918084" y="1610215"/>
            <a:chExt cx="198900" cy="593656"/>
          </a:xfrm>
        </p:grpSpPr>
        <p:cxnSp>
          <p:nvCxnSpPr>
            <p:cNvPr id="151" name="Google Shape;151;p18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52" name="Google Shape;152;p18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3" name="Google Shape;153;p18"/>
          <p:cNvSpPr txBox="1"/>
          <p:nvPr>
            <p:ph idx="4294967295" type="body"/>
          </p:nvPr>
        </p:nvSpPr>
        <p:spPr>
          <a:xfrm>
            <a:off x="4748100" y="655925"/>
            <a:ext cx="2640600" cy="95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This scenario increases support for ticket price by $1.51. Over the season, this could be expected to amount to $2,637,681. Such a small increase in the snow making area makes no difference!</a:t>
            </a:r>
            <a:endParaRPr b="1" sz="16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54" name="Google Shape;154;p18"/>
          <p:cNvSpPr txBox="1"/>
          <p:nvPr>
            <p:ph idx="4294967295" type="body"/>
          </p:nvPr>
        </p:nvSpPr>
        <p:spPr>
          <a:xfrm>
            <a:off x="5010237" y="2205300"/>
            <a:ext cx="1740000" cy="116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</a:rPr>
              <a:t>Scenario 3:</a:t>
            </a:r>
            <a:endParaRPr sz="1400"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lang="en" sz="1200">
                <a:solidFill>
                  <a:schemeClr val="lt1"/>
                </a:solidFill>
              </a:rPr>
              <a:t>Scenario 2</a:t>
            </a:r>
            <a:endParaRPr sz="1200">
              <a:solidFill>
                <a:schemeClr val="lt1"/>
              </a:solidFill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lang="en" sz="1200">
                <a:solidFill>
                  <a:schemeClr val="lt1"/>
                </a:solidFill>
              </a:rPr>
              <a:t>Adding 2 acres of snowmaking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155" name="Google Shape;155;p18"/>
          <p:cNvSpPr txBox="1"/>
          <p:nvPr>
            <p:ph idx="4294967295" type="body"/>
          </p:nvPr>
        </p:nvSpPr>
        <p:spPr>
          <a:xfrm>
            <a:off x="6496075" y="4091475"/>
            <a:ext cx="2242800" cy="76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No difference whatsoever.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descr="Background pointer shape in timeline graphic" id="156" name="Google Shape;156;p18"/>
          <p:cNvSpPr/>
          <p:nvPr/>
        </p:nvSpPr>
        <p:spPr>
          <a:xfrm>
            <a:off x="6496075" y="2237250"/>
            <a:ext cx="2640600" cy="14871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8"/>
          <p:cNvSpPr txBox="1"/>
          <p:nvPr>
            <p:ph idx="4294967295" type="body"/>
          </p:nvPr>
        </p:nvSpPr>
        <p:spPr>
          <a:xfrm>
            <a:off x="6857877" y="2213925"/>
            <a:ext cx="1740000" cy="147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Scenario 4: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  <a:p>
            <a:pPr indent="-2921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Verdana"/>
              <a:buChar char="●"/>
            </a:pPr>
            <a:r>
              <a:rPr lang="en" sz="10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Increasing the longest run by 0.2 miles</a:t>
            </a:r>
            <a:endParaRPr sz="10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921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Verdana"/>
              <a:buChar char="●"/>
            </a:pPr>
            <a:r>
              <a:rPr lang="en" sz="10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Adding 4 acres of snow making capability.</a:t>
            </a:r>
            <a:endParaRPr sz="1000">
              <a:solidFill>
                <a:schemeClr val="lt1"/>
              </a:solidFill>
            </a:endParaRPr>
          </a:p>
        </p:txBody>
      </p:sp>
      <p:grpSp>
        <p:nvGrpSpPr>
          <p:cNvPr id="158" name="Google Shape;158;p18"/>
          <p:cNvGrpSpPr/>
          <p:nvPr/>
        </p:nvGrpSpPr>
        <p:grpSpPr>
          <a:xfrm>
            <a:off x="7332832" y="3691433"/>
            <a:ext cx="198900" cy="593656"/>
            <a:chOff x="2223534" y="2938958"/>
            <a:chExt cx="198900" cy="593656"/>
          </a:xfrm>
        </p:grpSpPr>
        <p:cxnSp>
          <p:nvCxnSpPr>
            <p:cNvPr id="159" name="Google Shape;159;p18"/>
            <p:cNvCxnSpPr/>
            <p:nvPr/>
          </p:nvCxnSpPr>
          <p:spPr>
            <a:xfrm rot="10800000">
              <a:off x="2322997" y="2938958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60" name="Google Shape;160;p18"/>
            <p:cNvSpPr/>
            <p:nvPr/>
          </p:nvSpPr>
          <p:spPr>
            <a:xfrm flipH="1" rot="10800000">
              <a:off x="2223534" y="3333714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1" name="Google Shape;161;p18"/>
          <p:cNvSpPr txBox="1"/>
          <p:nvPr>
            <p:ph idx="4294967295" type="title"/>
          </p:nvPr>
        </p:nvSpPr>
        <p:spPr>
          <a:xfrm>
            <a:off x="311700" y="1052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highlight>
                  <a:schemeClr val="lt1"/>
                </a:highlight>
              </a:rPr>
              <a:t>Model results for business scenarios</a:t>
            </a:r>
            <a:endParaRPr sz="2800">
              <a:highlight>
                <a:schemeClr val="lt1"/>
              </a:highlight>
            </a:endParaRPr>
          </a:p>
        </p:txBody>
      </p:sp>
      <p:pic>
        <p:nvPicPr>
          <p:cNvPr id="162" name="Google Shape;16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4225" y="655925"/>
            <a:ext cx="2313600" cy="12346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 and conclusion </a:t>
            </a:r>
            <a:endParaRPr/>
          </a:p>
        </p:txBody>
      </p:sp>
      <p:sp>
        <p:nvSpPr>
          <p:cNvPr id="168" name="Google Shape;168;p1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9"/>
          <p:cNvSpPr txBox="1"/>
          <p:nvPr/>
        </p:nvSpPr>
        <p:spPr>
          <a:xfrm>
            <a:off x="5057775" y="381000"/>
            <a:ext cx="3200400" cy="42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Verdana"/>
              <a:buAutoNum type="arabicPeriod"/>
            </a:pPr>
            <a:r>
              <a:rPr lang="en" sz="15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Model predicts Big Mountain ticket price can be increased</a:t>
            </a:r>
            <a:endParaRPr sz="15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23850" lvl="0" marL="457200" rtl="0" algn="l"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Verdana"/>
              <a:buAutoNum type="arabicPeriod"/>
            </a:pPr>
            <a:r>
              <a:rPr lang="en" sz="15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Big Mountain does have good facilities as compared to other resorts in the country</a:t>
            </a:r>
            <a:endParaRPr sz="15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23850" lvl="0" marL="457200" rtl="0" algn="l"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Verdana"/>
              <a:buAutoNum type="arabicPeriod"/>
            </a:pPr>
            <a:r>
              <a:rPr lang="en" sz="15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Unused runs could be identified and closed</a:t>
            </a:r>
            <a:endParaRPr sz="15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23850" lvl="0" marL="457200" rtl="0" algn="l"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Verdana"/>
              <a:buAutoNum type="arabicPeriod"/>
            </a:pPr>
            <a:r>
              <a:rPr lang="en" sz="15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Analyze operational cost and explore adding a run</a:t>
            </a:r>
            <a:endParaRPr sz="15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</a:t>
            </a:r>
            <a:endParaRPr/>
          </a:p>
        </p:txBody>
      </p:sp>
      <p:sp>
        <p:nvSpPr>
          <p:cNvPr id="175" name="Google Shape;175;p20"/>
          <p:cNvSpPr/>
          <p:nvPr/>
        </p:nvSpPr>
        <p:spPr>
          <a:xfrm>
            <a:off x="432350" y="1304875"/>
            <a:ext cx="2469300" cy="6078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0"/>
          <p:cNvSpPr txBox="1"/>
          <p:nvPr>
            <p:ph idx="4294967295" type="body"/>
          </p:nvPr>
        </p:nvSpPr>
        <p:spPr>
          <a:xfrm>
            <a:off x="432350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Data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7" name="Google Shape;177;p20"/>
          <p:cNvSpPr txBox="1"/>
          <p:nvPr>
            <p:ph idx="4294967295" type="body"/>
          </p:nvPr>
        </p:nvSpPr>
        <p:spPr>
          <a:xfrm>
            <a:off x="432350" y="2070575"/>
            <a:ext cx="24717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Collect additional data for</a:t>
            </a:r>
            <a:endParaRPr b="1" sz="1600"/>
          </a:p>
          <a:p>
            <a:pPr indent="-330200" lvl="0" marL="457200" rtl="0" algn="l">
              <a:spcBef>
                <a:spcPts val="80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Operational costs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Number of visitors per day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Accessibility to the resort</a:t>
            </a:r>
            <a:endParaRPr sz="1600"/>
          </a:p>
        </p:txBody>
      </p:sp>
      <p:sp>
        <p:nvSpPr>
          <p:cNvPr id="178" name="Google Shape;178;p20"/>
          <p:cNvSpPr/>
          <p:nvPr/>
        </p:nvSpPr>
        <p:spPr>
          <a:xfrm>
            <a:off x="3044777" y="1304875"/>
            <a:ext cx="27606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0"/>
          <p:cNvSpPr txBox="1"/>
          <p:nvPr>
            <p:ph idx="4294967295" type="body"/>
          </p:nvPr>
        </p:nvSpPr>
        <p:spPr>
          <a:xfrm>
            <a:off x="3336150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New Model	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80" name="Google Shape;180;p20"/>
          <p:cNvSpPr txBox="1"/>
          <p:nvPr>
            <p:ph idx="4294967295" type="body"/>
          </p:nvPr>
        </p:nvSpPr>
        <p:spPr>
          <a:xfrm>
            <a:off x="3336146" y="2070575"/>
            <a:ext cx="24717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lang="en" sz="1600"/>
              <a:t>Construct new model based on the new data available</a:t>
            </a:r>
            <a:endParaRPr sz="1600"/>
          </a:p>
        </p:txBody>
      </p:sp>
      <p:sp>
        <p:nvSpPr>
          <p:cNvPr id="181" name="Google Shape;181;p20"/>
          <p:cNvSpPr/>
          <p:nvPr/>
        </p:nvSpPr>
        <p:spPr>
          <a:xfrm>
            <a:off x="5948502" y="1304875"/>
            <a:ext cx="27606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0"/>
          <p:cNvSpPr txBox="1"/>
          <p:nvPr>
            <p:ph idx="4294967295" type="body"/>
          </p:nvPr>
        </p:nvSpPr>
        <p:spPr>
          <a:xfrm>
            <a:off x="6254233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Automate Model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83" name="Google Shape;183;p20"/>
          <p:cNvSpPr txBox="1"/>
          <p:nvPr>
            <p:ph idx="4294967295" type="body"/>
          </p:nvPr>
        </p:nvSpPr>
        <p:spPr>
          <a:xfrm>
            <a:off x="6254226" y="2070575"/>
            <a:ext cx="24717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lang="en" sz="1600"/>
              <a:t>If model is approved by stakeholders provide interface/tool with the key features to analyze the change in price</a:t>
            </a:r>
            <a:endParaRPr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