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5E3660-0F07-44D3-ACE0-5AAB0727C7EF}">
  <a:tblStyle styleId="{105E3660-0F07-44D3-ACE0-5AAB0727C7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c4de2cdd5_0_9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c4de2cdd5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d3188e06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d3188e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c4de2cdd5_0_7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c4de2cdd5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4de2cdd5_0_7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4de2cdd5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c4de2cdd5_0_9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c4de2cdd5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c4de2cdd5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c4de2cdd5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4de2cdd5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c4de2cdd5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4de2cdd5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4de2cdd5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ffyjewelry.com/collections/al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49600" y="527075"/>
            <a:ext cx="6794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Jewelry Price Classifier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1267725"/>
            <a:ext cx="3470700" cy="506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Rupal Gandhre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760875" y="4771475"/>
            <a:ext cx="73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4572000" y="4225150"/>
            <a:ext cx="41352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mention and THANKS to my mentor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Ruturaj "Raja" Soman, Ph.D.</a:t>
            </a:r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300" y="3304875"/>
            <a:ext cx="22695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4612050" y="2799388"/>
            <a:ext cx="22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Career Track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4738875" y="4410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1672200" y="4410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311700" y="114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Modeling Steps</a:t>
            </a:r>
            <a:endParaRPr sz="2800"/>
          </a:p>
        </p:txBody>
      </p:sp>
      <p:sp>
        <p:nvSpPr>
          <p:cNvPr id="222" name="Google Shape;222;p23"/>
          <p:cNvSpPr txBox="1"/>
          <p:nvPr/>
        </p:nvSpPr>
        <p:spPr>
          <a:xfrm>
            <a:off x="379375" y="1605075"/>
            <a:ext cx="3083700" cy="2986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Preprocessing: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 Encoding for price categories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 Hot Encoding for categorical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Handling of null values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Split data into training(70%) and test data sets(30%)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4290400" y="1605075"/>
            <a:ext cx="2151300" cy="1262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Cross Validation (CV) and hyperparameter tuning using GridSearchCV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cv=3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4290400" y="3134775"/>
            <a:ext cx="2151300" cy="1262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Classifier training on 70% data using the best parameters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Testing on 30%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6865300" y="2139700"/>
            <a:ext cx="1899000" cy="2339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Performance evaluation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Precision Score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 Score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p23"/>
          <p:cNvCxnSpPr/>
          <p:nvPr/>
        </p:nvCxnSpPr>
        <p:spPr>
          <a:xfrm flipH="1" rot="10800000">
            <a:off x="3463075" y="1928125"/>
            <a:ext cx="7731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3"/>
          <p:cNvCxnSpPr>
            <a:endCxn id="224" idx="0"/>
          </p:cNvCxnSpPr>
          <p:nvPr/>
        </p:nvCxnSpPr>
        <p:spPr>
          <a:xfrm>
            <a:off x="5366050" y="290617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3"/>
          <p:cNvCxnSpPr>
            <a:stCxn id="224" idx="3"/>
          </p:cNvCxnSpPr>
          <p:nvPr/>
        </p:nvCxnSpPr>
        <p:spPr>
          <a:xfrm flipH="1" rot="10800000">
            <a:off x="6441700" y="3759225"/>
            <a:ext cx="423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1672200" y="2195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738875" y="4410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1672200" y="4410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236" name="Google Shape;236;p24"/>
          <p:cNvSpPr txBox="1"/>
          <p:nvPr>
            <p:ph type="title"/>
          </p:nvPr>
        </p:nvSpPr>
        <p:spPr>
          <a:xfrm>
            <a:off x="311700" y="114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Comparison of model performances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for Diamond Rings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375" y="1339000"/>
            <a:ext cx="4167000" cy="3598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24"/>
          <p:cNvGraphicFramePr/>
          <p:nvPr/>
        </p:nvGraphicFramePr>
        <p:xfrm>
          <a:off x="534725" y="219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{105E3660-0F07-44D3-ACE0-5AAB0727C7EF}</a:tableStyleId>
              </a:tblPr>
              <a:tblGrid>
                <a:gridCol w="1042775"/>
                <a:gridCol w="1042775"/>
                <a:gridCol w="1042775"/>
              </a:tblGrid>
              <a:tr h="473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Algorithm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Precision Score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Recall Score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473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Logistic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Regression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0.361152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0.403697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Random Forest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0.38525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0.367108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Stochastic Gradient Descent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0.223689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0.295502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KNN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0.375491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0.367857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1672200" y="2195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4738875" y="4410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1672200" y="4410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246" name="Google Shape;246;p25"/>
          <p:cNvSpPr txBox="1"/>
          <p:nvPr>
            <p:ph type="title"/>
          </p:nvPr>
        </p:nvSpPr>
        <p:spPr>
          <a:xfrm>
            <a:off x="311700" y="114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Comparison of model performances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for Gemstone Rings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3525"/>
            <a:ext cx="4094100" cy="3744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25"/>
          <p:cNvGraphicFramePr/>
          <p:nvPr/>
        </p:nvGraphicFramePr>
        <p:xfrm>
          <a:off x="534725" y="174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{105E3660-0F07-44D3-ACE0-5AAB0727C7EF}</a:tableStyleId>
              </a:tblPr>
              <a:tblGrid>
                <a:gridCol w="1823875"/>
                <a:gridCol w="1043650"/>
                <a:gridCol w="851125"/>
              </a:tblGrid>
              <a:tr h="52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Algorithm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Precision Score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Recall score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52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Logistic Regression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0.262714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0.22238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Random Forest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0.21735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0.216289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Stochastic Gradient Descent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0.308762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0.300575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KNN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0.208673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0.228101</a:t>
                      </a:r>
                      <a:endParaRPr sz="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 </a:t>
            </a:r>
            <a:endParaRPr/>
          </a:p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/>
        </p:nvSpPr>
        <p:spPr>
          <a:xfrm>
            <a:off x="5057775" y="381000"/>
            <a:ext cx="32004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</a:rPr>
              <a:t>The classification models were evaluated based on the precision and recall score.</a:t>
            </a:r>
            <a:endParaRPr sz="105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</a:rPr>
              <a:t>With the currently available dataset, </a:t>
            </a:r>
            <a:endParaRPr sz="1050">
              <a:solidFill>
                <a:schemeClr val="lt1"/>
              </a:solidFill>
            </a:endParaRPr>
          </a:p>
          <a:p>
            <a:pPr indent="-295275" lvl="0" marL="137160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50"/>
              <a:buAutoNum type="arabicPeriod"/>
            </a:pPr>
            <a:r>
              <a:rPr lang="en" sz="1050">
                <a:solidFill>
                  <a:schemeClr val="lt1"/>
                </a:solidFill>
              </a:rPr>
              <a:t>For </a:t>
            </a:r>
            <a:r>
              <a:rPr lang="en" sz="1050">
                <a:solidFill>
                  <a:schemeClr val="lt1"/>
                </a:solidFill>
                <a:highlight>
                  <a:schemeClr val="accent6"/>
                </a:highlight>
              </a:rPr>
              <a:t>diamond rings</a:t>
            </a:r>
            <a:r>
              <a:rPr lang="en" sz="1050">
                <a:solidFill>
                  <a:schemeClr val="lt1"/>
                </a:solidFill>
              </a:rPr>
              <a:t> models, the precision score for </a:t>
            </a:r>
            <a:r>
              <a:rPr lang="en" sz="1050">
                <a:solidFill>
                  <a:schemeClr val="lt1"/>
                </a:solidFill>
                <a:highlight>
                  <a:schemeClr val="accent6"/>
                </a:highlight>
              </a:rPr>
              <a:t>Logistic Regression is 0.361152 </a:t>
            </a:r>
            <a:r>
              <a:rPr lang="en" sz="1050">
                <a:solidFill>
                  <a:schemeClr val="lt1"/>
                </a:solidFill>
              </a:rPr>
              <a:t>and thus is selected as the best model</a:t>
            </a:r>
            <a:endParaRPr sz="1050">
              <a:solidFill>
                <a:schemeClr val="lt1"/>
              </a:solidFill>
            </a:endParaRPr>
          </a:p>
          <a:p>
            <a:pPr indent="-295275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AutoNum type="arabicPeriod"/>
            </a:pPr>
            <a:r>
              <a:rPr lang="en" sz="1050">
                <a:solidFill>
                  <a:schemeClr val="lt1"/>
                </a:solidFill>
              </a:rPr>
              <a:t>For </a:t>
            </a:r>
            <a:r>
              <a:rPr lang="en" sz="1050">
                <a:solidFill>
                  <a:schemeClr val="lt1"/>
                </a:solidFill>
                <a:highlight>
                  <a:schemeClr val="accent6"/>
                </a:highlight>
              </a:rPr>
              <a:t>gemstones rings</a:t>
            </a:r>
            <a:r>
              <a:rPr lang="en" sz="1050">
                <a:solidFill>
                  <a:schemeClr val="lt1"/>
                </a:solidFill>
              </a:rPr>
              <a:t> models, the precision score for </a:t>
            </a:r>
            <a:r>
              <a:rPr lang="en" sz="1050">
                <a:solidFill>
                  <a:schemeClr val="lt1"/>
                </a:solidFill>
                <a:highlight>
                  <a:schemeClr val="accent6"/>
                </a:highlight>
              </a:rPr>
              <a:t>Stochastic Gradient Descent  is 0.308762</a:t>
            </a:r>
            <a:r>
              <a:rPr lang="en" sz="1050">
                <a:solidFill>
                  <a:schemeClr val="lt1"/>
                </a:solidFill>
              </a:rPr>
              <a:t> and thus is selected as the best model. </a:t>
            </a:r>
            <a:endParaRPr sz="105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</a:rPr>
              <a:t>With more diverse and accurate data, the model may predict better results.</a:t>
            </a:r>
            <a:endParaRPr sz="10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>
            <p:ph idx="4294967295" type="body"/>
          </p:nvPr>
        </p:nvSpPr>
        <p:spPr>
          <a:xfrm>
            <a:off x="429950" y="18519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SCOPE OF IMPROVEMENT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3211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18"/>
              <a:buFont typeface="Proxima Nova"/>
              <a:buAutoNum type="arabicPeriod"/>
            </a:pPr>
            <a:r>
              <a:rPr lang="en" sz="1017">
                <a:latin typeface="Proxima Nova"/>
                <a:ea typeface="Proxima Nova"/>
                <a:cs typeface="Proxima Nova"/>
                <a:sym typeface="Proxima Nova"/>
              </a:rPr>
              <a:t> In-depth analysis and modeling was done only for rings. </a:t>
            </a:r>
            <a:endParaRPr sz="101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1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3211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18"/>
              <a:buFont typeface="Proxima Nova"/>
              <a:buAutoNum type="arabicPeriod"/>
            </a:pPr>
            <a:r>
              <a:rPr lang="en" sz="1017">
                <a:latin typeface="Proxima Nova"/>
                <a:ea typeface="Proxima Nova"/>
                <a:cs typeface="Proxima Nova"/>
                <a:sym typeface="Proxima Nova"/>
              </a:rPr>
              <a:t>Analyze and model for other jewelry types</a:t>
            </a:r>
            <a:endParaRPr sz="101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1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3211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18"/>
              <a:buFont typeface="Proxima Nova"/>
              <a:buAutoNum type="arabicPeriod"/>
            </a:pPr>
            <a:r>
              <a:rPr lang="en" sz="1017">
                <a:latin typeface="Proxima Nova"/>
                <a:ea typeface="Proxima Nova"/>
                <a:cs typeface="Proxima Nova"/>
                <a:sym typeface="Proxima Nova"/>
              </a:rPr>
              <a:t>Analyze and model for operating cost, sales data</a:t>
            </a:r>
            <a:endParaRPr sz="101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>
            <p:ph idx="4294967295" type="body"/>
          </p:nvPr>
        </p:nvSpPr>
        <p:spPr>
          <a:xfrm>
            <a:off x="3342084" y="18519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NEW MODEL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Construct new model based on the new data available</a:t>
            </a:r>
            <a:endParaRPr sz="1600"/>
          </a:p>
        </p:txBody>
      </p:sp>
      <p:sp>
        <p:nvSpPr>
          <p:cNvPr id="265" name="Google Shape;265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>
            <p:ph idx="4294967295" type="body"/>
          </p:nvPr>
        </p:nvSpPr>
        <p:spPr>
          <a:xfrm>
            <a:off x="6254201" y="19126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AUTOMATION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If model is approved by stakeholders provide interface/tool with the key features to analyze the change in price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Background</a:t>
            </a:r>
            <a:endParaRPr sz="2800"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1325700" y="1304876"/>
            <a:ext cx="2632500" cy="1686677"/>
            <a:chOff x="3320450" y="1304875"/>
            <a:chExt cx="2632500" cy="3416400"/>
          </a:xfrm>
        </p:grpSpPr>
        <p:sp>
          <p:nvSpPr>
            <p:cNvPr id="146" name="Google Shape;146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48" name="Google Shape;148;p14"/>
          <p:cNvSpPr txBox="1"/>
          <p:nvPr>
            <p:ph idx="4294967295" type="body"/>
          </p:nvPr>
        </p:nvSpPr>
        <p:spPr>
          <a:xfrm>
            <a:off x="185950" y="1531675"/>
            <a:ext cx="37260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The jewelry industry has a potential to benefit from data and advanced analytics. 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Many of the retail industry sectors are already leveraging the benefits.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Data modeling and automation can help stakeholders and consumers to understand price range for the custom jewelry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0" name="Google Shape;150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52" name="Google Shape;152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3" name="Google Shape;153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675" y="1388900"/>
            <a:ext cx="4336276" cy="3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</a:t>
            </a:r>
            <a:endParaRPr sz="2800"/>
          </a:p>
        </p:txBody>
      </p:sp>
      <p:grpSp>
        <p:nvGrpSpPr>
          <p:cNvPr id="160" name="Google Shape;160;p15"/>
          <p:cNvGrpSpPr/>
          <p:nvPr/>
        </p:nvGrpSpPr>
        <p:grpSpPr>
          <a:xfrm>
            <a:off x="1325700" y="1304876"/>
            <a:ext cx="2632500" cy="1686677"/>
            <a:chOff x="3320450" y="1304875"/>
            <a:chExt cx="2632500" cy="3416400"/>
          </a:xfrm>
        </p:grpSpPr>
        <p:sp>
          <p:nvSpPr>
            <p:cNvPr id="161" name="Google Shape;161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4" name="Google Shape;16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66" name="Google Shape;166;p15"/>
          <p:cNvSpPr txBox="1"/>
          <p:nvPr>
            <p:ph idx="4294967295" type="body"/>
          </p:nvPr>
        </p:nvSpPr>
        <p:spPr>
          <a:xfrm>
            <a:off x="5578150" y="1228700"/>
            <a:ext cx="31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Based on the following features,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classify the price range of the jewelry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1. Metal of jewelry (18K Gold, 14K Gold, Sterling Silver)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2. Type of Stone(Diamond or Gemstones)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3. Color of the Stone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4. Cut of the Stone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5. Carat weight of the Stone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15"/>
          <p:cNvSpPr txBox="1"/>
          <p:nvPr>
            <p:ph type="title"/>
          </p:nvPr>
        </p:nvSpPr>
        <p:spPr>
          <a:xfrm>
            <a:off x="297775" y="4046025"/>
            <a:ext cx="45018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4C’s to grade a gemstone</a:t>
            </a:r>
            <a:endParaRPr sz="1700"/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40" y="1696725"/>
            <a:ext cx="4077975" cy="2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701600" y="5371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894900" y="2396025"/>
            <a:ext cx="73542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  <a:highlight>
                  <a:schemeClr val="dk1"/>
                </a:highlight>
              </a:rPr>
              <a:t>Data is web-scrapped from one of the leading jewelry brand using BeautifulSoup. I am thankful to the web developers for not implementing a script to block my nuisance of an IP address.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https://www.effyjewelry.com/collections/all</a:t>
            </a: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300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097000" y="617850"/>
            <a:ext cx="76692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85" name="Google Shape;185;p18"/>
          <p:cNvSpPr txBox="1"/>
          <p:nvPr>
            <p:ph idx="2" type="body"/>
          </p:nvPr>
        </p:nvSpPr>
        <p:spPr>
          <a:xfrm>
            <a:off x="4929150" y="2059250"/>
            <a:ext cx="38370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0" y="159425"/>
            <a:ext cx="4209450" cy="25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25" y="2670475"/>
            <a:ext cx="4209451" cy="22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0375" y="289775"/>
            <a:ext cx="4616116" cy="45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26" y="786325"/>
            <a:ext cx="3537150" cy="40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50" y="869325"/>
            <a:ext cx="4846225" cy="38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778000" y="181525"/>
            <a:ext cx="7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Different ways how a gemstone is cut and its relationship with price in the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25" y="1094650"/>
            <a:ext cx="4636650" cy="26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650" y="1776925"/>
            <a:ext cx="3654300" cy="27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/>
        </p:nvSpPr>
        <p:spPr>
          <a:xfrm>
            <a:off x="778000" y="181525"/>
            <a:ext cx="79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Different colors of gemstone and its relationship with price in the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Different carat weight of gemstones and its relationship with price in the dataset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677125" cy="33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625" y="1460250"/>
            <a:ext cx="4677975" cy="28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