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9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4145"/>
            <a:ext cx="5758815" cy="431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Segoe UI"/>
                <a:cs typeface="Segoe UI"/>
              </a:rPr>
              <a:t>Incremental</a:t>
            </a:r>
            <a:r>
              <a:rPr sz="12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1200" b="1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Segoe UI"/>
                <a:cs typeface="Segoe UI"/>
              </a:rPr>
              <a:t>Loading using</a:t>
            </a:r>
            <a:r>
              <a:rPr sz="12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Segoe UI"/>
                <a:cs typeface="Segoe UI"/>
              </a:rPr>
              <a:t>Azure</a:t>
            </a:r>
            <a:r>
              <a:rPr sz="12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1200" b="1" dirty="0">
                <a:solidFill>
                  <a:srgbClr val="FF0000"/>
                </a:solidFill>
                <a:latin typeface="Segoe UI"/>
                <a:cs typeface="Segoe UI"/>
              </a:rPr>
              <a:t> Factory</a:t>
            </a:r>
            <a:endParaRPr sz="1200">
              <a:latin typeface="Segoe UI"/>
              <a:cs typeface="Segoe UI"/>
            </a:endParaRPr>
          </a:p>
          <a:p>
            <a:pPr marL="12700" marR="5080" indent="456565" algn="just">
              <a:lnSpc>
                <a:spcPct val="110900"/>
              </a:lnSpc>
              <a:spcBef>
                <a:spcPts val="795"/>
              </a:spcBef>
            </a:pP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process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for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the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incremental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load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of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data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from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an on-premises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SQL Server</a:t>
            </a:r>
            <a:r>
              <a:rPr sz="1100" spc="29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to 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Azure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SQL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database. Once the full data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set is loaded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from a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source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to a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sink,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there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may </a:t>
            </a:r>
            <a:r>
              <a:rPr sz="1100" spc="-10" dirty="0">
                <a:solidFill>
                  <a:srgbClr val="373737"/>
                </a:solidFill>
                <a:latin typeface="Segoe UI"/>
                <a:cs typeface="Segoe UI"/>
              </a:rPr>
              <a:t>be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 some addition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or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modification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of the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source data.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In that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case, it is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not always possible, or 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recommended,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to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refresh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all data again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from source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to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sink.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Incremental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load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methods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help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to reflect the changes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in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source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to the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sink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every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time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a data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modification is made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on the </a:t>
            </a:r>
            <a:r>
              <a:rPr sz="1100" spc="-29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source.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Segoe UI"/>
              <a:cs typeface="Segoe UI"/>
            </a:endParaRPr>
          </a:p>
          <a:p>
            <a:pPr marL="12700" marR="146685" indent="456565">
              <a:lnSpc>
                <a:spcPct val="110900"/>
              </a:lnSpc>
            </a:pP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There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are</a:t>
            </a:r>
            <a:r>
              <a:rPr sz="1100" spc="1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different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methods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for</a:t>
            </a:r>
            <a:r>
              <a:rPr sz="1100" spc="1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incremental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data</a:t>
            </a:r>
            <a:r>
              <a:rPr sz="1100" spc="1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loading.</a:t>
            </a:r>
            <a:r>
              <a:rPr sz="1100" spc="1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I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will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discuss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the</a:t>
            </a:r>
            <a:r>
              <a:rPr sz="1100" spc="-1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step-by- </a:t>
            </a:r>
            <a:r>
              <a:rPr sz="1100" spc="-28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step process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for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incremental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loading,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or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delta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loading,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of data</a:t>
            </a:r>
            <a:r>
              <a:rPr sz="11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373737"/>
                </a:solidFill>
                <a:latin typeface="Segoe UI"/>
                <a:cs typeface="Segoe UI"/>
              </a:rPr>
              <a:t>through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 a</a:t>
            </a:r>
            <a:r>
              <a:rPr sz="1100" spc="-1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373737"/>
                </a:solidFill>
                <a:latin typeface="Segoe UI"/>
                <a:cs typeface="Segoe UI"/>
              </a:rPr>
              <a:t>watermark.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AF50"/>
                </a:solidFill>
                <a:latin typeface="Segoe UI"/>
                <a:cs typeface="Segoe UI"/>
              </a:rPr>
              <a:t>Watermark</a:t>
            </a:r>
            <a:endParaRPr sz="1200">
              <a:latin typeface="Segoe UI"/>
              <a:cs typeface="Segoe UI"/>
            </a:endParaRPr>
          </a:p>
          <a:p>
            <a:pPr marL="12700" marR="8255" indent="456565" algn="just">
              <a:lnSpc>
                <a:spcPct val="110800"/>
              </a:lnSpc>
              <a:spcBef>
                <a:spcPts val="5"/>
              </a:spcBef>
            </a:pP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watermark is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a column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source table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that has 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last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updated time </a:t>
            </a:r>
            <a:r>
              <a:rPr sz="12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stamp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or an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incrementing key. After every iteration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of data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loading,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maximum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 value of the watermark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column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for 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source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data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table is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recorded.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Once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next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iteration is started, only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 records having 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watermark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value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greater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than the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last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 recorded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watermark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value are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fetched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from the data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source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loaded in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 data </a:t>
            </a:r>
            <a:r>
              <a:rPr sz="1200" spc="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sink.</a:t>
            </a:r>
            <a:r>
              <a:rPr sz="1200" spc="13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</a:t>
            </a:r>
            <a:r>
              <a:rPr sz="1200" spc="12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latest</a:t>
            </a:r>
            <a:r>
              <a:rPr sz="1200" spc="14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maximum</a:t>
            </a:r>
            <a:r>
              <a:rPr sz="1200" spc="12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value</a:t>
            </a:r>
            <a:r>
              <a:rPr sz="1200" spc="12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of</a:t>
            </a:r>
            <a:r>
              <a:rPr sz="1200" spc="13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</a:t>
            </a:r>
            <a:r>
              <a:rPr sz="1200" spc="13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watermark</a:t>
            </a:r>
            <a:r>
              <a:rPr sz="1200" spc="13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column</a:t>
            </a:r>
            <a:r>
              <a:rPr sz="1200" spc="13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is</a:t>
            </a:r>
            <a:r>
              <a:rPr sz="1200" spc="12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recorded</a:t>
            </a:r>
            <a:r>
              <a:rPr sz="1200" spc="12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at</a:t>
            </a:r>
            <a:r>
              <a:rPr sz="1200" spc="14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the</a:t>
            </a:r>
            <a:r>
              <a:rPr sz="1200" spc="12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end</a:t>
            </a:r>
            <a:r>
              <a:rPr sz="1200" spc="13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of </a:t>
            </a:r>
            <a:r>
              <a:rPr sz="1200" spc="-315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3737"/>
                </a:solidFill>
                <a:latin typeface="Segoe UI"/>
                <a:cs typeface="Segoe UI"/>
              </a:rPr>
              <a:t>this</a:t>
            </a:r>
            <a:r>
              <a:rPr sz="1200" spc="-20" dirty="0">
                <a:solidFill>
                  <a:srgbClr val="373737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Segoe UI"/>
                <a:cs typeface="Segoe UI"/>
              </a:rPr>
              <a:t>iteration.</a:t>
            </a:r>
            <a:endParaRPr sz="1200">
              <a:latin typeface="Segoe UI"/>
              <a:cs typeface="Segoe UI"/>
            </a:endParaRPr>
          </a:p>
          <a:p>
            <a:pPr marL="12700" marR="33020">
              <a:lnSpc>
                <a:spcPct val="100000"/>
              </a:lnSpc>
              <a:spcBef>
                <a:spcPts val="1405"/>
              </a:spcBef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woíkflow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appíoach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depicted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following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diagíam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(as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given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Micíosoft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documentation):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2888" y="8912110"/>
            <a:ext cx="5836920" cy="413384"/>
          </a:xfrm>
          <a:custGeom>
            <a:avLst/>
            <a:gdLst/>
            <a:ahLst/>
            <a:cxnLst/>
            <a:rect l="l" t="t" r="r" b="b"/>
            <a:pathLst>
              <a:path w="5836920" h="413384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184391"/>
                </a:lnTo>
                <a:lnTo>
                  <a:pt x="0" y="412991"/>
                </a:lnTo>
                <a:lnTo>
                  <a:pt x="9144" y="412991"/>
                </a:lnTo>
                <a:lnTo>
                  <a:pt x="9144" y="184391"/>
                </a:lnTo>
                <a:lnTo>
                  <a:pt x="9144" y="9131"/>
                </a:lnTo>
                <a:lnTo>
                  <a:pt x="5827141" y="9131"/>
                </a:lnTo>
                <a:lnTo>
                  <a:pt x="5827141" y="0"/>
                </a:lnTo>
                <a:close/>
              </a:path>
              <a:path w="5836920" h="413384">
                <a:moveTo>
                  <a:pt x="5836361" y="0"/>
                </a:moveTo>
                <a:lnTo>
                  <a:pt x="5827217" y="0"/>
                </a:lnTo>
                <a:lnTo>
                  <a:pt x="5827217" y="9131"/>
                </a:lnTo>
                <a:lnTo>
                  <a:pt x="5827217" y="184391"/>
                </a:lnTo>
                <a:lnTo>
                  <a:pt x="5827217" y="412991"/>
                </a:lnTo>
                <a:lnTo>
                  <a:pt x="5836361" y="412991"/>
                </a:lnTo>
                <a:lnTo>
                  <a:pt x="5836361" y="184391"/>
                </a:lnTo>
                <a:lnTo>
                  <a:pt x="5836361" y="9131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6914768"/>
            <a:ext cx="572135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Heíe,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discuss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373737"/>
                </a:solidFill>
                <a:latin typeface="Roboto"/>
                <a:cs typeface="Roboto"/>
              </a:rPr>
              <a:t>step-by-step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implementation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píocess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incíemental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loading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1: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85" dirty="0">
                <a:solidFill>
                  <a:srgbClr val="173558"/>
                </a:solidFill>
                <a:latin typeface="Roboto"/>
                <a:cs typeface="Roboto"/>
              </a:rPr>
              <a:t>ľable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cíeation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data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population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on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173558"/>
                </a:solidFill>
                <a:latin typeface="Roboto"/>
                <a:cs typeface="Roboto"/>
              </a:rPr>
              <a:t>píemises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00"/>
              </a:spcBef>
            </a:pP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on-píemises SQL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Seíveí,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database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fiíst. </a:t>
            </a:r>
            <a:r>
              <a:rPr sz="1200" spc="75" dirty="0">
                <a:solidFill>
                  <a:srgbClr val="373737"/>
                </a:solidFill>
                <a:latin typeface="Roboto"/>
                <a:cs typeface="Roboto"/>
              </a:rPr>
              <a:t>ľhen,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table named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db.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3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check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same.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373737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copied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update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be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wateímaík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CREATE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IDENTITY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NOT </a:t>
            </a:r>
            <a:r>
              <a:rPr sz="1050" dirty="0">
                <a:latin typeface="Courier New"/>
                <a:cs typeface="Courier New"/>
              </a:rPr>
              <a:t>NULL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100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888" y="9325050"/>
            <a:ext cx="5836920" cy="228600"/>
          </a:xfrm>
          <a:custGeom>
            <a:avLst/>
            <a:gdLst/>
            <a:ahLst/>
            <a:cxnLst/>
            <a:rect l="l" t="t" r="r" b="b"/>
            <a:pathLst>
              <a:path w="5836920" h="22860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5836920" h="228600">
                <a:moveTo>
                  <a:pt x="5836361" y="0"/>
                </a:moveTo>
                <a:lnTo>
                  <a:pt x="5827217" y="0"/>
                </a:lnTo>
                <a:lnTo>
                  <a:pt x="5827217" y="228600"/>
                </a:lnTo>
                <a:lnTo>
                  <a:pt x="5836361" y="228600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404103"/>
            <a:ext cx="5731509" cy="13456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56817"/>
            <a:ext cx="338962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FROM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srcTableName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2888" y="914348"/>
            <a:ext cx="5836920" cy="720090"/>
          </a:xfrm>
          <a:custGeom>
            <a:avLst/>
            <a:gdLst/>
            <a:ahLst/>
            <a:cxnLst/>
            <a:rect l="l" t="t" r="r" b="b"/>
            <a:pathLst>
              <a:path w="5836920" h="720089">
                <a:moveTo>
                  <a:pt x="5827141" y="710488"/>
                </a:moveTo>
                <a:lnTo>
                  <a:pt x="9144" y="710488"/>
                </a:lnTo>
                <a:lnTo>
                  <a:pt x="9144" y="457504"/>
                </a:lnTo>
                <a:lnTo>
                  <a:pt x="9144" y="228904"/>
                </a:lnTo>
                <a:lnTo>
                  <a:pt x="9144" y="0"/>
                </a:lnTo>
                <a:lnTo>
                  <a:pt x="0" y="0"/>
                </a:lnTo>
                <a:lnTo>
                  <a:pt x="0" y="228904"/>
                </a:lnTo>
                <a:lnTo>
                  <a:pt x="0" y="457504"/>
                </a:lnTo>
                <a:lnTo>
                  <a:pt x="0" y="710488"/>
                </a:lnTo>
                <a:lnTo>
                  <a:pt x="0" y="719632"/>
                </a:lnTo>
                <a:lnTo>
                  <a:pt x="9144" y="719632"/>
                </a:lnTo>
                <a:lnTo>
                  <a:pt x="5827141" y="719632"/>
                </a:lnTo>
                <a:lnTo>
                  <a:pt x="5827141" y="710488"/>
                </a:lnTo>
                <a:close/>
              </a:path>
              <a:path w="5836920" h="720089">
                <a:moveTo>
                  <a:pt x="5836361" y="0"/>
                </a:moveTo>
                <a:lnTo>
                  <a:pt x="5827217" y="0"/>
                </a:lnTo>
                <a:lnTo>
                  <a:pt x="5827217" y="228904"/>
                </a:lnTo>
                <a:lnTo>
                  <a:pt x="5827217" y="457504"/>
                </a:lnTo>
                <a:lnTo>
                  <a:pt x="5827217" y="710488"/>
                </a:lnTo>
                <a:lnTo>
                  <a:pt x="5827217" y="719632"/>
                </a:lnTo>
                <a:lnTo>
                  <a:pt x="5836361" y="719632"/>
                </a:lnTo>
                <a:lnTo>
                  <a:pt x="5836361" y="710488"/>
                </a:lnTo>
                <a:lnTo>
                  <a:pt x="5836361" y="457504"/>
                </a:lnTo>
                <a:lnTo>
                  <a:pt x="5836361" y="22890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17624"/>
            <a:ext cx="302958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5"/>
              </a:spcBef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SELECT MAX(updatedate)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AS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NewwaterMarkVal </a:t>
            </a:r>
            <a:r>
              <a:rPr sz="1050" spc="-56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FROM</a:t>
            </a:r>
            <a:r>
              <a:rPr sz="105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dbo.student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888" y="2075941"/>
            <a:ext cx="5836920" cy="218440"/>
          </a:xfrm>
          <a:custGeom>
            <a:avLst/>
            <a:gdLst/>
            <a:ahLst/>
            <a:cxnLst/>
            <a:rect l="l" t="t" r="r" b="b"/>
            <a:pathLst>
              <a:path w="5836920" h="218439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08788"/>
                </a:lnTo>
                <a:lnTo>
                  <a:pt x="0" y="217932"/>
                </a:lnTo>
                <a:lnTo>
                  <a:pt x="9144" y="217932"/>
                </a:lnTo>
                <a:lnTo>
                  <a:pt x="5827141" y="217932"/>
                </a:lnTo>
                <a:lnTo>
                  <a:pt x="5827141" y="208788"/>
                </a:lnTo>
                <a:lnTo>
                  <a:pt x="9144" y="208788"/>
                </a:lnTo>
                <a:lnTo>
                  <a:pt x="9144" y="9144"/>
                </a:lnTo>
                <a:lnTo>
                  <a:pt x="5827141" y="9144"/>
                </a:lnTo>
                <a:lnTo>
                  <a:pt x="5827141" y="0"/>
                </a:lnTo>
                <a:close/>
              </a:path>
              <a:path w="5836920" h="218439">
                <a:moveTo>
                  <a:pt x="5836361" y="0"/>
                </a:moveTo>
                <a:lnTo>
                  <a:pt x="5827217" y="0"/>
                </a:lnTo>
                <a:lnTo>
                  <a:pt x="5827217" y="9144"/>
                </a:lnTo>
                <a:lnTo>
                  <a:pt x="5827217" y="208788"/>
                </a:lnTo>
                <a:lnTo>
                  <a:pt x="5827217" y="217932"/>
                </a:lnTo>
                <a:lnTo>
                  <a:pt x="5836361" y="217932"/>
                </a:lnTo>
                <a:lnTo>
                  <a:pt x="5836361" y="208788"/>
                </a:lnTo>
                <a:lnTo>
                  <a:pt x="5836361" y="914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2888" y="8945626"/>
            <a:ext cx="5836920" cy="413384"/>
          </a:xfrm>
          <a:custGeom>
            <a:avLst/>
            <a:gdLst/>
            <a:ahLst/>
            <a:cxnLst/>
            <a:rect l="l" t="t" r="r" b="b"/>
            <a:pathLst>
              <a:path w="5836920" h="413384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4404"/>
                </a:lnTo>
                <a:lnTo>
                  <a:pt x="0" y="413004"/>
                </a:lnTo>
                <a:lnTo>
                  <a:pt x="9144" y="413004"/>
                </a:lnTo>
                <a:lnTo>
                  <a:pt x="9144" y="184404"/>
                </a:lnTo>
                <a:lnTo>
                  <a:pt x="9144" y="9144"/>
                </a:lnTo>
                <a:lnTo>
                  <a:pt x="5827141" y="9144"/>
                </a:lnTo>
                <a:lnTo>
                  <a:pt x="5827141" y="0"/>
                </a:lnTo>
                <a:close/>
              </a:path>
              <a:path w="5836920" h="413384">
                <a:moveTo>
                  <a:pt x="5836361" y="0"/>
                </a:moveTo>
                <a:lnTo>
                  <a:pt x="5827217" y="0"/>
                </a:lnTo>
                <a:lnTo>
                  <a:pt x="5827217" y="9144"/>
                </a:lnTo>
                <a:lnTo>
                  <a:pt x="5827217" y="184404"/>
                </a:lnTo>
                <a:lnTo>
                  <a:pt x="5827217" y="413004"/>
                </a:lnTo>
                <a:lnTo>
                  <a:pt x="5836361" y="413004"/>
                </a:lnTo>
                <a:lnTo>
                  <a:pt x="5836361" y="184404"/>
                </a:lnTo>
                <a:lnTo>
                  <a:pt x="5836361" y="914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04" y="5915025"/>
            <a:ext cx="5650230" cy="3672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14: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a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Copy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activity</a:t>
            </a:r>
            <a:endParaRPr sz="1350">
              <a:latin typeface="Roboto"/>
              <a:cs typeface="Roboto"/>
            </a:endParaRPr>
          </a:p>
          <a:p>
            <a:pPr marL="12700" marR="43180" algn="just">
              <a:lnSpc>
                <a:spcPct val="100000"/>
              </a:lnSpc>
              <a:spcBef>
                <a:spcPts val="1410"/>
              </a:spcBef>
            </a:pP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Copy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copy data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between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located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cloud. 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Copy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activity,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CopytoStaging, and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add 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output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links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two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lookup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activities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input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Copy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Roboto"/>
              <a:cs typeface="Roboto"/>
            </a:endParaRPr>
          </a:p>
          <a:p>
            <a:pPr marL="12700" marR="5080">
              <a:lnSpc>
                <a:spcPct val="100200"/>
              </a:lnSpc>
              <a:spcBef>
                <a:spcPts val="5"/>
              </a:spcBef>
            </a:pP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SqlSeíveíľable1,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pointing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table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 </a:t>
            </a:r>
            <a:r>
              <a:rPr sz="1200" spc="75" dirty="0">
                <a:solidFill>
                  <a:srgbClr val="373737"/>
                </a:solidFill>
                <a:latin typeface="Roboto"/>
                <a:cs typeface="Roboto"/>
              </a:rPr>
              <a:t>ľhen,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wíite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following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queíy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íetíieve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wheíe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gíeateí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WateíMaík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íetíieved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lookupOldWateíMaík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output.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also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check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that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0" dirty="0">
                <a:solidFill>
                  <a:srgbClr val="373737"/>
                </a:solidFill>
                <a:latin typeface="Roboto"/>
                <a:cs typeface="Roboto"/>
              </a:rPr>
              <a:t>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equal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maximum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íetíieved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lookupNewWateíMaík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output.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have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--</a:t>
            </a:r>
            <a:r>
              <a:rPr sz="1050" spc="-5" dirty="0">
                <a:latin typeface="Courier New"/>
                <a:cs typeface="Courier New"/>
              </a:rPr>
              <a:t>query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0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source</a:t>
            </a:r>
            <a:endParaRPr sz="1050">
              <a:latin typeface="Courier New"/>
              <a:cs typeface="Courier New"/>
            </a:endParaRPr>
          </a:p>
          <a:p>
            <a:pPr marL="12700" marR="1544955">
              <a:lnSpc>
                <a:spcPct val="142800"/>
              </a:lnSpc>
            </a:pP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*</a:t>
            </a:r>
            <a:r>
              <a:rPr sz="10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05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srcTableName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waterMarkCol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2888" y="9358579"/>
            <a:ext cx="5836920" cy="228600"/>
          </a:xfrm>
          <a:custGeom>
            <a:avLst/>
            <a:gdLst/>
            <a:ahLst/>
            <a:cxnLst/>
            <a:rect l="l" t="t" r="r" b="b"/>
            <a:pathLst>
              <a:path w="5836920" h="22860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5836920" h="228600">
                <a:moveTo>
                  <a:pt x="5836361" y="0"/>
                </a:moveTo>
                <a:lnTo>
                  <a:pt x="5827217" y="0"/>
                </a:lnTo>
                <a:lnTo>
                  <a:pt x="5827217" y="228600"/>
                </a:lnTo>
                <a:lnTo>
                  <a:pt x="5836361" y="228600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73324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" y="914348"/>
            <a:ext cx="5836920" cy="948690"/>
          </a:xfrm>
          <a:custGeom>
            <a:avLst/>
            <a:gdLst/>
            <a:ahLst/>
            <a:cxnLst/>
            <a:rect l="l" t="t" r="r" b="b"/>
            <a:pathLst>
              <a:path w="5836920" h="948689">
                <a:moveTo>
                  <a:pt x="5827141" y="939088"/>
                </a:moveTo>
                <a:lnTo>
                  <a:pt x="9144" y="939088"/>
                </a:lnTo>
                <a:lnTo>
                  <a:pt x="9144" y="686104"/>
                </a:lnTo>
                <a:lnTo>
                  <a:pt x="9144" y="457504"/>
                </a:lnTo>
                <a:lnTo>
                  <a:pt x="9144" y="228904"/>
                </a:lnTo>
                <a:lnTo>
                  <a:pt x="9144" y="0"/>
                </a:lnTo>
                <a:lnTo>
                  <a:pt x="0" y="0"/>
                </a:lnTo>
                <a:lnTo>
                  <a:pt x="0" y="948232"/>
                </a:lnTo>
                <a:lnTo>
                  <a:pt x="9144" y="948232"/>
                </a:lnTo>
                <a:lnTo>
                  <a:pt x="5827141" y="948232"/>
                </a:lnTo>
                <a:lnTo>
                  <a:pt x="5827141" y="939088"/>
                </a:lnTo>
                <a:close/>
              </a:path>
              <a:path w="5836920" h="948689">
                <a:moveTo>
                  <a:pt x="5836361" y="0"/>
                </a:moveTo>
                <a:lnTo>
                  <a:pt x="5827217" y="0"/>
                </a:lnTo>
                <a:lnTo>
                  <a:pt x="5827217" y="228904"/>
                </a:lnTo>
                <a:lnTo>
                  <a:pt x="5827217" y="457504"/>
                </a:lnTo>
                <a:lnTo>
                  <a:pt x="5827217" y="686104"/>
                </a:lnTo>
                <a:lnTo>
                  <a:pt x="5827217" y="939088"/>
                </a:lnTo>
                <a:lnTo>
                  <a:pt x="5827217" y="948232"/>
                </a:lnTo>
                <a:lnTo>
                  <a:pt x="5836361" y="948232"/>
                </a:lnTo>
                <a:lnTo>
                  <a:pt x="5836361" y="939088"/>
                </a:lnTo>
                <a:lnTo>
                  <a:pt x="5836361" y="686104"/>
                </a:lnTo>
                <a:lnTo>
                  <a:pt x="5836361" y="457504"/>
                </a:lnTo>
                <a:lnTo>
                  <a:pt x="5836361" y="22890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9151"/>
            <a:ext cx="5449570" cy="188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769">
              <a:lnSpc>
                <a:spcPct val="142900"/>
              </a:lnSpc>
              <a:spcBef>
                <a:spcPts val="95"/>
              </a:spcBef>
            </a:pP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'@{activity('</a:t>
            </a:r>
            <a:r>
              <a:rPr sz="1050" spc="-5" dirty="0">
                <a:latin typeface="Courier New"/>
                <a:cs typeface="Courier New"/>
              </a:rPr>
              <a:t>lookupOldWaterMark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').output.firstRow.waterMarkVal}' </a:t>
            </a:r>
            <a:r>
              <a:rPr sz="1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waterMarkCol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 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&lt;=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'@{activity('</a:t>
            </a:r>
            <a:r>
              <a:rPr sz="1050" spc="-5" dirty="0">
                <a:latin typeface="Courier New"/>
                <a:cs typeface="Courier New"/>
              </a:rPr>
              <a:t>lookupNewWaterMark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').output.firstRow.NewwaterMarkVal}'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 marR="3597275">
              <a:lnSpc>
                <a:spcPct val="112400"/>
              </a:lnSpc>
              <a:spcBef>
                <a:spcPts val="780"/>
              </a:spcBef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select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*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from dbo.Student </a:t>
            </a:r>
            <a:r>
              <a:rPr sz="1050" spc="-56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where</a:t>
            </a:r>
            <a:r>
              <a:rPr sz="105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updatedate</a:t>
            </a:r>
            <a:r>
              <a:rPr sz="105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12700" marR="297180">
              <a:lnSpc>
                <a:spcPct val="113300"/>
              </a:lnSpc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1050" spc="-5" dirty="0">
                <a:solidFill>
                  <a:srgbClr val="550A0A"/>
                </a:solidFill>
                <a:latin typeface="Consolas"/>
                <a:cs typeface="Consolas"/>
              </a:rPr>
              <a:t>@{</a:t>
            </a:r>
            <a:r>
              <a:rPr sz="1050" b="1" spc="-5" dirty="0">
                <a:solidFill>
                  <a:srgbClr val="795E25"/>
                </a:solidFill>
                <a:latin typeface="Consolas"/>
                <a:cs typeface="Consolas"/>
              </a:rPr>
              <a:t>activity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F48670"/>
                </a:solidFill>
                <a:latin typeface="Consolas"/>
                <a:cs typeface="Consolas"/>
              </a:rPr>
              <a:t>'GetOldWaterMarkVal-Cloud'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).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output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firstRow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waterMarkVal</a:t>
            </a:r>
            <a:r>
              <a:rPr sz="1050" spc="-5" dirty="0">
                <a:solidFill>
                  <a:srgbClr val="550A0A"/>
                </a:solidFill>
                <a:latin typeface="Consolas"/>
                <a:cs typeface="Consolas"/>
              </a:rPr>
              <a:t>}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' </a:t>
            </a:r>
            <a:r>
              <a:rPr sz="1050" spc="-56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updatedate &lt;=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1050" spc="-5" dirty="0">
                <a:solidFill>
                  <a:srgbClr val="550A0A"/>
                </a:solidFill>
                <a:latin typeface="Consolas"/>
                <a:cs typeface="Consolas"/>
              </a:rPr>
              <a:t>@{</a:t>
            </a:r>
            <a:r>
              <a:rPr sz="1050" b="1" spc="-5" dirty="0">
                <a:solidFill>
                  <a:srgbClr val="795E25"/>
                </a:solidFill>
                <a:latin typeface="Consolas"/>
                <a:cs typeface="Consolas"/>
              </a:rPr>
              <a:t>activity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(</a:t>
            </a:r>
            <a:r>
              <a:rPr sz="1050" spc="-5" dirty="0">
                <a:solidFill>
                  <a:srgbClr val="F48670"/>
                </a:solidFill>
                <a:latin typeface="Consolas"/>
                <a:cs typeface="Consolas"/>
              </a:rPr>
              <a:t>'GetNewWaterMarkVal-Source'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).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output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firstRow</a:t>
            </a:r>
            <a:r>
              <a:rPr sz="1050" spc="-5" dirty="0">
                <a:solidFill>
                  <a:srgbClr val="242425"/>
                </a:solidFill>
                <a:latin typeface="Consolas"/>
                <a:cs typeface="Consolas"/>
              </a:rPr>
              <a:t>.</a:t>
            </a:r>
            <a:r>
              <a:rPr sz="1050" spc="-5" dirty="0">
                <a:solidFill>
                  <a:srgbClr val="000F80"/>
                </a:solidFill>
                <a:latin typeface="Consolas"/>
                <a:cs typeface="Consolas"/>
              </a:rPr>
              <a:t>NewwaterMarkVal</a:t>
            </a:r>
            <a:r>
              <a:rPr sz="1050" spc="-5" dirty="0">
                <a:solidFill>
                  <a:srgbClr val="550A0A"/>
                </a:solidFill>
                <a:latin typeface="Consolas"/>
                <a:cs typeface="Consolas"/>
              </a:rPr>
              <a:t>}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888" y="3362578"/>
            <a:ext cx="5836920" cy="447040"/>
          </a:xfrm>
          <a:custGeom>
            <a:avLst/>
            <a:gdLst/>
            <a:ahLst/>
            <a:cxnLst/>
            <a:rect l="l" t="t" r="r" b="b"/>
            <a:pathLst>
              <a:path w="5836920" h="447039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4404"/>
                </a:lnTo>
                <a:lnTo>
                  <a:pt x="0" y="437388"/>
                </a:lnTo>
                <a:lnTo>
                  <a:pt x="0" y="446532"/>
                </a:lnTo>
                <a:lnTo>
                  <a:pt x="9144" y="446532"/>
                </a:lnTo>
                <a:lnTo>
                  <a:pt x="5827141" y="446532"/>
                </a:lnTo>
                <a:lnTo>
                  <a:pt x="5827141" y="437388"/>
                </a:lnTo>
                <a:lnTo>
                  <a:pt x="9144" y="437388"/>
                </a:lnTo>
                <a:lnTo>
                  <a:pt x="9144" y="184404"/>
                </a:lnTo>
                <a:lnTo>
                  <a:pt x="9144" y="9144"/>
                </a:lnTo>
                <a:lnTo>
                  <a:pt x="5827141" y="9144"/>
                </a:lnTo>
                <a:lnTo>
                  <a:pt x="5827141" y="0"/>
                </a:lnTo>
                <a:close/>
              </a:path>
              <a:path w="5836920" h="447039">
                <a:moveTo>
                  <a:pt x="5836361" y="0"/>
                </a:moveTo>
                <a:lnTo>
                  <a:pt x="5827217" y="0"/>
                </a:lnTo>
                <a:lnTo>
                  <a:pt x="5827217" y="9144"/>
                </a:lnTo>
                <a:lnTo>
                  <a:pt x="5827217" y="184404"/>
                </a:lnTo>
                <a:lnTo>
                  <a:pt x="5827217" y="437388"/>
                </a:lnTo>
                <a:lnTo>
                  <a:pt x="5827217" y="446532"/>
                </a:lnTo>
                <a:lnTo>
                  <a:pt x="5836361" y="446532"/>
                </a:lnTo>
                <a:lnTo>
                  <a:pt x="5836361" y="437388"/>
                </a:lnTo>
                <a:lnTo>
                  <a:pt x="5836361" y="184404"/>
                </a:lnTo>
                <a:lnTo>
                  <a:pt x="5836361" y="914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7730489"/>
            <a:ext cx="5742940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tab,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AzuíeSQLľable1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373737"/>
                </a:solidFill>
                <a:latin typeface="Roboto"/>
                <a:cs typeface="Roboto"/>
              </a:rPr>
              <a:t>ľhis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points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staging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tabke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dbo.stgStudent.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wíite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píe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copy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scíipt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tíuncate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staging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stgStudent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eveíy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befoíe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loading.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want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load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output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of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queíy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stgStudent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60" y="8922765"/>
            <a:ext cx="5827395" cy="43751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5"/>
              </a:spcBef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--</a:t>
            </a:r>
            <a:r>
              <a:rPr sz="1050" dirty="0">
                <a:latin typeface="Courier New"/>
                <a:cs typeface="Courier New"/>
              </a:rPr>
              <a:t>pre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copy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script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0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sink</a:t>
            </a:r>
            <a:endParaRPr sz="10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TRUNCATE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stgTableName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87799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2698" y="6293484"/>
            <a:ext cx="5836920" cy="3390265"/>
            <a:chOff x="862698" y="6293484"/>
            <a:chExt cx="5836920" cy="3390265"/>
          </a:xfrm>
        </p:grpSpPr>
        <p:sp>
          <p:nvSpPr>
            <p:cNvPr id="3" name="object 3"/>
            <p:cNvSpPr/>
            <p:nvPr/>
          </p:nvSpPr>
          <p:spPr>
            <a:xfrm>
              <a:off x="862888" y="6293484"/>
              <a:ext cx="5836920" cy="9525"/>
            </a:xfrm>
            <a:custGeom>
              <a:avLst/>
              <a:gdLst/>
              <a:ahLst/>
              <a:cxnLst/>
              <a:rect l="l" t="t" r="r" b="b"/>
              <a:pathLst>
                <a:path w="5836920" h="9525">
                  <a:moveTo>
                    <a:pt x="5827141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5827141" y="9144"/>
                  </a:lnTo>
                  <a:lnTo>
                    <a:pt x="5827141" y="0"/>
                  </a:lnTo>
                  <a:close/>
                </a:path>
                <a:path w="5836920" h="9525">
                  <a:moveTo>
                    <a:pt x="5836361" y="0"/>
                  </a:moveTo>
                  <a:lnTo>
                    <a:pt x="5827217" y="0"/>
                  </a:lnTo>
                  <a:lnTo>
                    <a:pt x="5827217" y="9144"/>
                  </a:lnTo>
                  <a:lnTo>
                    <a:pt x="5836361" y="9144"/>
                  </a:lnTo>
                  <a:lnTo>
                    <a:pt x="5836361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7460" y="6302628"/>
              <a:ext cx="0" cy="3376295"/>
            </a:xfrm>
            <a:custGeom>
              <a:avLst/>
              <a:gdLst/>
              <a:ahLst/>
              <a:cxnLst/>
              <a:rect l="l" t="t" r="r" b="b"/>
              <a:pathLst>
                <a:path h="3376295">
                  <a:moveTo>
                    <a:pt x="0" y="0"/>
                  </a:moveTo>
                  <a:lnTo>
                    <a:pt x="0" y="3375990"/>
                  </a:lnTo>
                </a:path>
              </a:pathLst>
            </a:custGeom>
            <a:ln w="9143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0106" y="6302628"/>
              <a:ext cx="9525" cy="3147695"/>
            </a:xfrm>
            <a:custGeom>
              <a:avLst/>
              <a:gdLst/>
              <a:ahLst/>
              <a:cxnLst/>
              <a:rect l="l" t="t" r="r" b="b"/>
              <a:pathLst>
                <a:path w="9525" h="3147695">
                  <a:moveTo>
                    <a:pt x="9144" y="1318336"/>
                  </a:moveTo>
                  <a:lnTo>
                    <a:pt x="0" y="1318336"/>
                  </a:lnTo>
                  <a:lnTo>
                    <a:pt x="0" y="1547241"/>
                  </a:lnTo>
                  <a:lnTo>
                    <a:pt x="0" y="1775841"/>
                  </a:lnTo>
                  <a:lnTo>
                    <a:pt x="0" y="3147390"/>
                  </a:lnTo>
                  <a:lnTo>
                    <a:pt x="9144" y="3147390"/>
                  </a:lnTo>
                  <a:lnTo>
                    <a:pt x="9144" y="1547241"/>
                  </a:lnTo>
                  <a:lnTo>
                    <a:pt x="9144" y="1318336"/>
                  </a:lnTo>
                  <a:close/>
                </a:path>
                <a:path w="9525" h="3147695">
                  <a:moveTo>
                    <a:pt x="9144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0" y="403860"/>
                  </a:lnTo>
                  <a:lnTo>
                    <a:pt x="0" y="632460"/>
                  </a:lnTo>
                  <a:lnTo>
                    <a:pt x="0" y="861060"/>
                  </a:lnTo>
                  <a:lnTo>
                    <a:pt x="0" y="1089660"/>
                  </a:lnTo>
                  <a:lnTo>
                    <a:pt x="0" y="1318260"/>
                  </a:lnTo>
                  <a:lnTo>
                    <a:pt x="9144" y="1318260"/>
                  </a:lnTo>
                  <a:lnTo>
                    <a:pt x="9144" y="17526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04" y="4355718"/>
            <a:ext cx="5713730" cy="532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15: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5" dirty="0">
                <a:solidFill>
                  <a:srgbClr val="173558"/>
                </a:solidFill>
                <a:latin typeface="Roboto"/>
                <a:cs typeface="Roboto"/>
              </a:rPr>
              <a:t>Stoíed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Píoceduíe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activity</a:t>
            </a:r>
            <a:endParaRPr sz="1350" dirty="0">
              <a:latin typeface="Roboto"/>
              <a:cs typeface="Roboto"/>
            </a:endParaRPr>
          </a:p>
          <a:p>
            <a:pPr marL="12700" marR="332105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next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Copy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activity. </a:t>
            </a:r>
            <a:r>
              <a:rPr sz="1200" spc="95" dirty="0">
                <a:solidFill>
                  <a:srgbClr val="373737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afteí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successful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completion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Copy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activity.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seívice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AzuíeSqlDatabase1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usp_upseít_Student.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Roboto"/>
              <a:cs typeface="Roboto"/>
            </a:endParaRPr>
          </a:p>
          <a:p>
            <a:pPr marL="12700" marR="5080">
              <a:lnSpc>
                <a:spcPct val="100400"/>
              </a:lnSpc>
              <a:spcBef>
                <a:spcPts val="5"/>
              </a:spcBef>
            </a:pP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Heíe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code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puípose of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staging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stgStudent.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If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alíeady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exists,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New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be inseíted.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"/>
              <a:cs typeface="Roboto"/>
            </a:endParaRPr>
          </a:p>
          <a:p>
            <a:pPr marL="12700" marR="2569845">
              <a:lnSpc>
                <a:spcPct val="1429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CREATE PROCEDURE 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usp_upsert_Student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AS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BEGIN</a:t>
            </a:r>
            <a:endParaRPr sz="1050" dirty="0">
              <a:latin typeface="Courier New"/>
              <a:cs typeface="Courier New"/>
            </a:endParaRPr>
          </a:p>
          <a:p>
            <a:pPr marL="173990" marR="376936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MERGE 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 </a:t>
            </a:r>
            <a:r>
              <a:rPr sz="1050" dirty="0">
                <a:latin typeface="Courier New"/>
                <a:cs typeface="Courier New"/>
              </a:rPr>
              <a:t>AS t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USING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SELECT</a:t>
            </a:r>
            <a:endParaRPr sz="1050" dirty="0">
              <a:latin typeface="Courier New"/>
              <a:cs typeface="Courier New"/>
            </a:endParaRPr>
          </a:p>
          <a:p>
            <a:pPr marL="12700" marR="808355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FROM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stgStudent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73990" marR="48768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AS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s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ON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50" dirty="0">
              <a:latin typeface="Courier New"/>
              <a:cs typeface="Courier New"/>
            </a:endParaRPr>
          </a:p>
          <a:p>
            <a:pPr marL="173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WHEN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MATCHED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THEN</a:t>
            </a:r>
            <a:endParaRPr sz="1050" dirty="0">
              <a:latin typeface="Courier New"/>
              <a:cs typeface="Courier New"/>
            </a:endParaRPr>
          </a:p>
          <a:p>
            <a:pPr marL="12700" marR="2087880" indent="48133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UPDATE SET studentName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 dirty="0">
              <a:latin typeface="Courier New"/>
              <a:cs typeface="Courier New"/>
            </a:endParaRPr>
          </a:p>
          <a:p>
            <a:pPr marL="12700" marR="3609340">
              <a:lnSpc>
                <a:spcPct val="142800"/>
              </a:lnSpc>
            </a:pP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createDate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0106" y="9450019"/>
            <a:ext cx="9525" cy="228600"/>
          </a:xfrm>
          <a:custGeom>
            <a:avLst/>
            <a:gdLst/>
            <a:ahLst/>
            <a:cxnLst/>
            <a:rect l="l" t="t" r="r" b="b"/>
            <a:pathLst>
              <a:path w="9525" h="228600">
                <a:moveTo>
                  <a:pt x="9144" y="0"/>
                </a:moveTo>
                <a:lnTo>
                  <a:pt x="0" y="0"/>
                </a:lnTo>
                <a:lnTo>
                  <a:pt x="0" y="228599"/>
                </a:lnTo>
                <a:lnTo>
                  <a:pt x="9144" y="228599"/>
                </a:lnTo>
                <a:lnTo>
                  <a:pt x="9144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" y="914348"/>
            <a:ext cx="5836920" cy="1143635"/>
          </a:xfrm>
          <a:custGeom>
            <a:avLst/>
            <a:gdLst/>
            <a:ahLst/>
            <a:cxnLst/>
            <a:rect l="l" t="t" r="r" b="b"/>
            <a:pathLst>
              <a:path w="5836920" h="1143635">
                <a:moveTo>
                  <a:pt x="9144" y="0"/>
                </a:moveTo>
                <a:lnTo>
                  <a:pt x="0" y="0"/>
                </a:lnTo>
                <a:lnTo>
                  <a:pt x="0" y="228904"/>
                </a:lnTo>
                <a:lnTo>
                  <a:pt x="0" y="457504"/>
                </a:lnTo>
                <a:lnTo>
                  <a:pt x="0" y="686104"/>
                </a:lnTo>
                <a:lnTo>
                  <a:pt x="0" y="914704"/>
                </a:lnTo>
                <a:lnTo>
                  <a:pt x="0" y="1143304"/>
                </a:lnTo>
                <a:lnTo>
                  <a:pt x="9144" y="1143304"/>
                </a:lnTo>
                <a:lnTo>
                  <a:pt x="9144" y="914704"/>
                </a:lnTo>
                <a:lnTo>
                  <a:pt x="9144" y="686104"/>
                </a:lnTo>
                <a:lnTo>
                  <a:pt x="9144" y="457504"/>
                </a:lnTo>
                <a:lnTo>
                  <a:pt x="9144" y="228904"/>
                </a:lnTo>
                <a:lnTo>
                  <a:pt x="9144" y="0"/>
                </a:lnTo>
                <a:close/>
              </a:path>
              <a:path w="5836920" h="1143635">
                <a:moveTo>
                  <a:pt x="5836361" y="0"/>
                </a:moveTo>
                <a:lnTo>
                  <a:pt x="5827217" y="0"/>
                </a:lnTo>
                <a:lnTo>
                  <a:pt x="5827217" y="228904"/>
                </a:lnTo>
                <a:lnTo>
                  <a:pt x="5827217" y="457504"/>
                </a:lnTo>
                <a:lnTo>
                  <a:pt x="5827217" y="686104"/>
                </a:lnTo>
                <a:lnTo>
                  <a:pt x="5827217" y="914704"/>
                </a:lnTo>
                <a:lnTo>
                  <a:pt x="5827217" y="1143304"/>
                </a:lnTo>
                <a:lnTo>
                  <a:pt x="5836361" y="1143304"/>
                </a:lnTo>
                <a:lnTo>
                  <a:pt x="5836361" y="914704"/>
                </a:lnTo>
                <a:lnTo>
                  <a:pt x="5836361" y="686104"/>
                </a:lnTo>
                <a:lnTo>
                  <a:pt x="5836361" y="457504"/>
                </a:lnTo>
                <a:lnTo>
                  <a:pt x="5836361" y="22890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9151"/>
            <a:ext cx="5711190" cy="13970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35"/>
              </a:spcBef>
            </a:pPr>
            <a:r>
              <a:rPr sz="1050" spc="-5" dirty="0">
                <a:latin typeface="Courier New"/>
                <a:cs typeface="Courier New"/>
              </a:rPr>
              <a:t>WHEN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NOT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MATCHED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THEN</a:t>
            </a:r>
            <a:endParaRPr sz="1050">
              <a:latin typeface="Courier New"/>
              <a:cs typeface="Courier New"/>
            </a:endParaRPr>
          </a:p>
          <a:p>
            <a:pPr marL="494030" marR="508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INSERT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VALUES</a:t>
            </a:r>
            <a:endParaRPr sz="1050">
              <a:latin typeface="Courier New"/>
              <a:cs typeface="Courier New"/>
            </a:endParaRPr>
          </a:p>
          <a:p>
            <a:pPr marL="12700" marR="5715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);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888" y="2057653"/>
            <a:ext cx="5836920" cy="262255"/>
          </a:xfrm>
          <a:custGeom>
            <a:avLst/>
            <a:gdLst/>
            <a:ahLst/>
            <a:cxnLst/>
            <a:rect l="l" t="t" r="r" b="b"/>
            <a:pathLst>
              <a:path w="5836920" h="262255">
                <a:moveTo>
                  <a:pt x="5827141" y="252984"/>
                </a:moveTo>
                <a:lnTo>
                  <a:pt x="9144" y="252984"/>
                </a:lnTo>
                <a:lnTo>
                  <a:pt x="9144" y="0"/>
                </a:lnTo>
                <a:lnTo>
                  <a:pt x="0" y="0"/>
                </a:lnTo>
                <a:lnTo>
                  <a:pt x="0" y="252984"/>
                </a:lnTo>
                <a:lnTo>
                  <a:pt x="0" y="262128"/>
                </a:lnTo>
                <a:lnTo>
                  <a:pt x="9144" y="262128"/>
                </a:lnTo>
                <a:lnTo>
                  <a:pt x="5827141" y="262128"/>
                </a:lnTo>
                <a:lnTo>
                  <a:pt x="5827141" y="252984"/>
                </a:lnTo>
                <a:close/>
              </a:path>
              <a:path w="5836920" h="262255">
                <a:moveTo>
                  <a:pt x="5836361" y="0"/>
                </a:moveTo>
                <a:lnTo>
                  <a:pt x="5827217" y="0"/>
                </a:lnTo>
                <a:lnTo>
                  <a:pt x="5827217" y="252984"/>
                </a:lnTo>
                <a:lnTo>
                  <a:pt x="5827217" y="262128"/>
                </a:lnTo>
                <a:lnTo>
                  <a:pt x="5836361" y="262128"/>
                </a:lnTo>
                <a:lnTo>
                  <a:pt x="5836361" y="25298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888" y="9154414"/>
            <a:ext cx="5836920" cy="182880"/>
          </a:xfrm>
          <a:custGeom>
            <a:avLst/>
            <a:gdLst/>
            <a:ahLst/>
            <a:cxnLst/>
            <a:rect l="l" t="t" r="r" b="b"/>
            <a:pathLst>
              <a:path w="5836920" h="182879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82880"/>
                </a:lnTo>
                <a:lnTo>
                  <a:pt x="9144" y="182880"/>
                </a:lnTo>
                <a:lnTo>
                  <a:pt x="9144" y="9144"/>
                </a:lnTo>
                <a:lnTo>
                  <a:pt x="5827141" y="9144"/>
                </a:lnTo>
                <a:lnTo>
                  <a:pt x="5827141" y="0"/>
                </a:lnTo>
                <a:close/>
              </a:path>
              <a:path w="5836920" h="182879">
                <a:moveTo>
                  <a:pt x="5836361" y="0"/>
                </a:moveTo>
                <a:lnTo>
                  <a:pt x="5827217" y="0"/>
                </a:lnTo>
                <a:lnTo>
                  <a:pt x="5827217" y="9144"/>
                </a:lnTo>
                <a:lnTo>
                  <a:pt x="5827217" y="182880"/>
                </a:lnTo>
                <a:lnTo>
                  <a:pt x="5836361" y="182880"/>
                </a:lnTo>
                <a:lnTo>
                  <a:pt x="5836361" y="914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5940932"/>
            <a:ext cx="5753100" cy="3625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16: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 </a:t>
            </a:r>
            <a:r>
              <a:rPr sz="1350" spc="15" dirty="0">
                <a:solidFill>
                  <a:srgbClr val="173558"/>
                </a:solidFill>
                <a:latin typeface="Roboto"/>
                <a:cs typeface="Roboto"/>
              </a:rPr>
              <a:t>Stoíed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Píoceduíe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to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Update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5" dirty="0">
                <a:solidFill>
                  <a:srgbClr val="173558"/>
                </a:solidFill>
                <a:latin typeface="Roboto"/>
                <a:cs typeface="Roboto"/>
              </a:rPr>
              <a:t>Wateímaík</a:t>
            </a:r>
            <a:endParaRPr sz="1350">
              <a:latin typeface="Roboto"/>
              <a:cs typeface="Roboto"/>
            </a:endParaRPr>
          </a:p>
          <a:p>
            <a:pPr marL="12700" marR="15875">
              <a:lnSpc>
                <a:spcPct val="100000"/>
              </a:lnSpc>
              <a:spcBef>
                <a:spcPts val="1395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second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activity,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uspUpdateWateíMaík.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executed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afteí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successful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completion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fiíst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uspUpseítStudent.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seívice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AzuíeSqlDatabase1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usp_wíite_wateímaík.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puípose of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wateímaíkval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WateíMaík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latest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afteí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loaded.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373737"/>
                </a:solidFill>
                <a:latin typeface="Roboto"/>
                <a:cs typeface="Roboto"/>
              </a:rPr>
              <a:t>ľhis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píoceduíe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takes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two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paíameteís: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LastModifiedtime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ľableName. </a:t>
            </a: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values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these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lookupNewWateíMaík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output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pipeline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íespectively.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Roboto"/>
              <a:cs typeface="Roboto"/>
            </a:endParaRPr>
          </a:p>
          <a:p>
            <a:pPr marL="12700" marR="683260">
              <a:lnSpc>
                <a:spcPct val="100000"/>
              </a:lnSpc>
              <a:spcBef>
                <a:spcPts val="5"/>
              </a:spcBef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LastModifiedtime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 as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@{activity('lookupNewWateíMaík').output.fiístRow.NewwateíMaíkVal}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ľableName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@{pipeline().paíameteís.finalľableName}.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Roboto"/>
              <a:cs typeface="Roboto"/>
            </a:endParaRPr>
          </a:p>
          <a:p>
            <a:pPr marL="12700" marR="767080">
              <a:lnSpc>
                <a:spcPct val="142800"/>
              </a:lnSpc>
            </a:pPr>
            <a:r>
              <a:rPr sz="1050" spc="-5" dirty="0">
                <a:latin typeface="Courier New"/>
                <a:cs typeface="Courier New"/>
              </a:rPr>
              <a:t>CREATE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PROCEDURE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latin typeface="Courier New"/>
                <a:cs typeface="Courier New"/>
              </a:rPr>
              <a:t>usp_write_watermark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@LastModifiedtime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datetime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@TableName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100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2888" y="9337243"/>
            <a:ext cx="5836920" cy="228600"/>
          </a:xfrm>
          <a:custGeom>
            <a:avLst/>
            <a:gdLst/>
            <a:ahLst/>
            <a:cxnLst/>
            <a:rect l="l" t="t" r="r" b="b"/>
            <a:pathLst>
              <a:path w="5836920" h="22860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5836920" h="228600">
                <a:moveTo>
                  <a:pt x="5836361" y="0"/>
                </a:moveTo>
                <a:lnTo>
                  <a:pt x="5827217" y="0"/>
                </a:lnTo>
                <a:lnTo>
                  <a:pt x="5827217" y="228600"/>
                </a:lnTo>
                <a:lnTo>
                  <a:pt x="5836361" y="228600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8724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" y="914348"/>
            <a:ext cx="5836920" cy="1372235"/>
          </a:xfrm>
          <a:custGeom>
            <a:avLst/>
            <a:gdLst/>
            <a:ahLst/>
            <a:cxnLst/>
            <a:rect l="l" t="t" r="r" b="b"/>
            <a:pathLst>
              <a:path w="5836920" h="1372235">
                <a:moveTo>
                  <a:pt x="9144" y="0"/>
                </a:moveTo>
                <a:lnTo>
                  <a:pt x="0" y="0"/>
                </a:lnTo>
                <a:lnTo>
                  <a:pt x="0" y="228904"/>
                </a:lnTo>
                <a:lnTo>
                  <a:pt x="0" y="457504"/>
                </a:lnTo>
                <a:lnTo>
                  <a:pt x="0" y="686104"/>
                </a:lnTo>
                <a:lnTo>
                  <a:pt x="0" y="914704"/>
                </a:lnTo>
                <a:lnTo>
                  <a:pt x="0" y="1143304"/>
                </a:lnTo>
                <a:lnTo>
                  <a:pt x="0" y="1371904"/>
                </a:lnTo>
                <a:lnTo>
                  <a:pt x="9144" y="1371904"/>
                </a:lnTo>
                <a:lnTo>
                  <a:pt x="9144" y="228904"/>
                </a:lnTo>
                <a:lnTo>
                  <a:pt x="9144" y="0"/>
                </a:lnTo>
                <a:close/>
              </a:path>
              <a:path w="5836920" h="1372235">
                <a:moveTo>
                  <a:pt x="5836361" y="0"/>
                </a:moveTo>
                <a:lnTo>
                  <a:pt x="5827217" y="0"/>
                </a:lnTo>
                <a:lnTo>
                  <a:pt x="5827217" y="228904"/>
                </a:lnTo>
                <a:lnTo>
                  <a:pt x="5827217" y="457504"/>
                </a:lnTo>
                <a:lnTo>
                  <a:pt x="5827217" y="686104"/>
                </a:lnTo>
                <a:lnTo>
                  <a:pt x="5827217" y="914704"/>
                </a:lnTo>
                <a:lnTo>
                  <a:pt x="5827217" y="1143304"/>
                </a:lnTo>
                <a:lnTo>
                  <a:pt x="5827217" y="1371904"/>
                </a:lnTo>
                <a:lnTo>
                  <a:pt x="5836361" y="1371904"/>
                </a:lnTo>
                <a:lnTo>
                  <a:pt x="5836361" y="22890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9151"/>
            <a:ext cx="322897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06065">
              <a:lnSpc>
                <a:spcPct val="142900"/>
              </a:lnSpc>
              <a:spcBef>
                <a:spcPts val="95"/>
              </a:spcBef>
            </a:pPr>
            <a:r>
              <a:rPr sz="1050" dirty="0">
                <a:latin typeface="Courier New"/>
                <a:cs typeface="Courier New"/>
              </a:rPr>
              <a:t>AS 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endParaRPr sz="105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UPDATE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2700" marR="5080" indent="32131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SET waterMarkVal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@LastModifiedtime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WHERE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tableName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@TableName</a:t>
            </a:r>
            <a:endParaRPr sz="1050">
              <a:latin typeface="Courier New"/>
              <a:cs typeface="Courier New"/>
            </a:endParaRPr>
          </a:p>
          <a:p>
            <a:pPr marL="12700" marR="2965450">
              <a:lnSpc>
                <a:spcPct val="142900"/>
              </a:lnSpc>
            </a:pP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END  </a:t>
            </a: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888" y="2286253"/>
            <a:ext cx="5836920" cy="262255"/>
          </a:xfrm>
          <a:custGeom>
            <a:avLst/>
            <a:gdLst/>
            <a:ahLst/>
            <a:cxnLst/>
            <a:rect l="l" t="t" r="r" b="b"/>
            <a:pathLst>
              <a:path w="5836920" h="262255">
                <a:moveTo>
                  <a:pt x="5827141" y="252984"/>
                </a:moveTo>
                <a:lnTo>
                  <a:pt x="9144" y="252984"/>
                </a:lnTo>
                <a:lnTo>
                  <a:pt x="9144" y="0"/>
                </a:lnTo>
                <a:lnTo>
                  <a:pt x="0" y="0"/>
                </a:lnTo>
                <a:lnTo>
                  <a:pt x="0" y="252984"/>
                </a:lnTo>
                <a:lnTo>
                  <a:pt x="0" y="262128"/>
                </a:lnTo>
                <a:lnTo>
                  <a:pt x="9144" y="262128"/>
                </a:lnTo>
                <a:lnTo>
                  <a:pt x="5827141" y="262128"/>
                </a:lnTo>
                <a:lnTo>
                  <a:pt x="5827141" y="252984"/>
                </a:lnTo>
                <a:close/>
              </a:path>
              <a:path w="5836920" h="262255">
                <a:moveTo>
                  <a:pt x="5836361" y="0"/>
                </a:moveTo>
                <a:lnTo>
                  <a:pt x="5827217" y="0"/>
                </a:lnTo>
                <a:lnTo>
                  <a:pt x="5827217" y="252984"/>
                </a:lnTo>
                <a:lnTo>
                  <a:pt x="5827217" y="262128"/>
                </a:lnTo>
                <a:lnTo>
                  <a:pt x="5836361" y="262128"/>
                </a:lnTo>
                <a:lnTo>
                  <a:pt x="5836361" y="25298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6169532"/>
            <a:ext cx="5652135" cy="131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17: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Debugging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 Pipeline</a:t>
            </a:r>
            <a:endParaRPr sz="1350" dirty="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</a:pP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Once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five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activities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completed,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publish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changes.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75" dirty="0">
                <a:solidFill>
                  <a:srgbClr val="373737"/>
                </a:solidFill>
                <a:latin typeface="Roboto"/>
                <a:cs typeface="Roboto"/>
              </a:rPr>
              <a:t>ľhen,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píess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Debug button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test execution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pipeline.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output tab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 pipeline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shows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status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activities.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follow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debug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píogíess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see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activities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successfully.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727324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5718"/>
            <a:ext cx="5628640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18: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Check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data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in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Database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dbo.WateíMaík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see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wateíMakVal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changed,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equal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maximum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table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Roboto"/>
              <a:cs typeface="Roboto"/>
            </a:endParaRPr>
          </a:p>
          <a:p>
            <a:pPr marL="12700" marR="123189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see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now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available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60" y="6115176"/>
            <a:ext cx="5827395" cy="89471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5"/>
              </a:spcBef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waterMarkVal</a:t>
            </a:r>
            <a:endParaRPr sz="10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endParaRPr sz="1050">
              <a:latin typeface="Courier New"/>
              <a:cs typeface="Courier New"/>
            </a:endParaRPr>
          </a:p>
          <a:p>
            <a:pPr marL="46990" marR="647065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888" y="8992882"/>
            <a:ext cx="5836920" cy="413384"/>
          </a:xfrm>
          <a:custGeom>
            <a:avLst/>
            <a:gdLst/>
            <a:ahLst/>
            <a:cxnLst/>
            <a:rect l="l" t="t" r="r" b="b"/>
            <a:pathLst>
              <a:path w="5836920" h="413384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184391"/>
                </a:lnTo>
                <a:lnTo>
                  <a:pt x="0" y="412991"/>
                </a:lnTo>
                <a:lnTo>
                  <a:pt x="9144" y="412991"/>
                </a:lnTo>
                <a:lnTo>
                  <a:pt x="9144" y="184391"/>
                </a:lnTo>
                <a:lnTo>
                  <a:pt x="9144" y="9131"/>
                </a:lnTo>
                <a:lnTo>
                  <a:pt x="5827141" y="9131"/>
                </a:lnTo>
                <a:lnTo>
                  <a:pt x="5827141" y="0"/>
                </a:lnTo>
                <a:close/>
              </a:path>
              <a:path w="5836920" h="413384">
                <a:moveTo>
                  <a:pt x="5836361" y="0"/>
                </a:moveTo>
                <a:lnTo>
                  <a:pt x="5827217" y="0"/>
                </a:lnTo>
                <a:lnTo>
                  <a:pt x="5827217" y="9131"/>
                </a:lnTo>
                <a:lnTo>
                  <a:pt x="5827217" y="184391"/>
                </a:lnTo>
                <a:lnTo>
                  <a:pt x="5827217" y="412991"/>
                </a:lnTo>
                <a:lnTo>
                  <a:pt x="5836361" y="412991"/>
                </a:lnTo>
                <a:lnTo>
                  <a:pt x="5836361" y="184391"/>
                </a:lnTo>
                <a:lnTo>
                  <a:pt x="5836361" y="9131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7054976"/>
            <a:ext cx="5729605" cy="2579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19: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Update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and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173558"/>
                </a:solidFill>
                <a:latin typeface="Roboto"/>
                <a:cs typeface="Roboto"/>
              </a:rPr>
              <a:t>Inseít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Data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in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30" dirty="0">
                <a:solidFill>
                  <a:srgbClr val="173558"/>
                </a:solidFill>
                <a:latin typeface="Roboto"/>
                <a:cs typeface="Roboto"/>
              </a:rPr>
              <a:t>Seíveí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Now,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stíeam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also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modified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95" dirty="0">
                <a:solidFill>
                  <a:srgbClr val="373737"/>
                </a:solidFill>
                <a:latin typeface="Roboto"/>
                <a:cs typeface="Roboto"/>
              </a:rPr>
              <a:t>GEľDAľE()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function output. I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also add a new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inseíted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updated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have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latest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values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Roboto"/>
              <a:cs typeface="Roboto"/>
            </a:endParaRPr>
          </a:p>
          <a:p>
            <a:pPr marL="12700" marR="106680">
              <a:lnSpc>
                <a:spcPct val="100000"/>
              </a:lnSpc>
            </a:pP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next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only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needs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be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íeflected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otheí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íecoíds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should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íemain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same.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Roboto"/>
              <a:cs typeface="Roboto"/>
            </a:endParaRPr>
          </a:p>
          <a:p>
            <a:pPr marL="12700" marR="3945254">
              <a:lnSpc>
                <a:spcPct val="1428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UPDATE</a:t>
            </a:r>
            <a:r>
              <a:rPr sz="1050" spc="7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 </a:t>
            </a:r>
            <a:r>
              <a:rPr sz="105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SET </a:t>
            </a:r>
            <a:r>
              <a:rPr sz="1050" spc="-5" dirty="0">
                <a:latin typeface="Courier New"/>
                <a:cs typeface="Courier New"/>
              </a:rPr>
              <a:t>stream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'ECE'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sz="105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888" y="9405822"/>
            <a:ext cx="5836920" cy="228600"/>
          </a:xfrm>
          <a:custGeom>
            <a:avLst/>
            <a:gdLst/>
            <a:ahLst/>
            <a:cxnLst/>
            <a:rect l="l" t="t" r="r" b="b"/>
            <a:pathLst>
              <a:path w="5836920" h="22860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5836920" h="228600">
                <a:moveTo>
                  <a:pt x="5836361" y="0"/>
                </a:moveTo>
                <a:lnTo>
                  <a:pt x="5827217" y="0"/>
                </a:lnTo>
                <a:lnTo>
                  <a:pt x="5827217" y="228600"/>
                </a:lnTo>
                <a:lnTo>
                  <a:pt x="5836361" y="228600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" y="914348"/>
            <a:ext cx="5836920" cy="1177290"/>
          </a:xfrm>
          <a:custGeom>
            <a:avLst/>
            <a:gdLst/>
            <a:ahLst/>
            <a:cxnLst/>
            <a:rect l="l" t="t" r="r" b="b"/>
            <a:pathLst>
              <a:path w="5836920" h="1177289">
                <a:moveTo>
                  <a:pt x="5827141" y="1167688"/>
                </a:moveTo>
                <a:lnTo>
                  <a:pt x="9144" y="1167688"/>
                </a:lnTo>
                <a:lnTo>
                  <a:pt x="9144" y="914704"/>
                </a:lnTo>
                <a:lnTo>
                  <a:pt x="9144" y="686104"/>
                </a:lnTo>
                <a:lnTo>
                  <a:pt x="9144" y="457504"/>
                </a:lnTo>
                <a:lnTo>
                  <a:pt x="9144" y="228904"/>
                </a:lnTo>
                <a:lnTo>
                  <a:pt x="9144" y="0"/>
                </a:lnTo>
                <a:lnTo>
                  <a:pt x="0" y="0"/>
                </a:lnTo>
                <a:lnTo>
                  <a:pt x="0" y="1176832"/>
                </a:lnTo>
                <a:lnTo>
                  <a:pt x="9144" y="1176832"/>
                </a:lnTo>
                <a:lnTo>
                  <a:pt x="5827141" y="1176832"/>
                </a:lnTo>
                <a:lnTo>
                  <a:pt x="5827141" y="1167688"/>
                </a:lnTo>
                <a:close/>
              </a:path>
              <a:path w="5836920" h="1177289">
                <a:moveTo>
                  <a:pt x="5836361" y="0"/>
                </a:moveTo>
                <a:lnTo>
                  <a:pt x="5827217" y="0"/>
                </a:lnTo>
                <a:lnTo>
                  <a:pt x="5827217" y="228904"/>
                </a:lnTo>
                <a:lnTo>
                  <a:pt x="5827217" y="457504"/>
                </a:lnTo>
                <a:lnTo>
                  <a:pt x="5827217" y="686104"/>
                </a:lnTo>
                <a:lnTo>
                  <a:pt x="5827217" y="914704"/>
                </a:lnTo>
                <a:lnTo>
                  <a:pt x="5827217" y="1167688"/>
                </a:lnTo>
                <a:lnTo>
                  <a:pt x="5827217" y="1176832"/>
                </a:lnTo>
                <a:lnTo>
                  <a:pt x="5836361" y="1176832"/>
                </a:lnTo>
                <a:lnTo>
                  <a:pt x="5836361" y="22890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9151"/>
            <a:ext cx="5725160" cy="391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62070">
              <a:lnSpc>
                <a:spcPct val="142900"/>
              </a:lnSpc>
              <a:spcBef>
                <a:spcPts val="95"/>
              </a:spcBef>
            </a:pPr>
            <a:r>
              <a:rPr sz="1050" spc="-5" dirty="0">
                <a:latin typeface="Courier New"/>
                <a:cs typeface="Courier New"/>
              </a:rPr>
              <a:t>WHERE studentId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dirty="0">
                <a:latin typeface="Courier New"/>
                <a:cs typeface="Courier New"/>
              </a:rPr>
              <a:t>3 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INSERT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INTO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endParaRPr sz="1050">
              <a:latin typeface="Courier New"/>
              <a:cs typeface="Courier New"/>
            </a:endParaRPr>
          </a:p>
          <a:p>
            <a:pPr marL="12700" marR="1860550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VALUES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'aaa'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'CSE'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100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(), 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20: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Debug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the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Pipeline</a:t>
            </a:r>
            <a:endParaRPr sz="1350">
              <a:latin typeface="Roboto"/>
              <a:cs typeface="Roboto"/>
            </a:endParaRPr>
          </a:p>
          <a:p>
            <a:pPr marL="12700" marR="90170">
              <a:lnSpc>
                <a:spcPct val="100800"/>
              </a:lnSpc>
              <a:spcBef>
                <a:spcPts val="1385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again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by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píessing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Debug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button.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follow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píogíess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all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activities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successfully.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21: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Check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Data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in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Database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5"/>
              </a:spcBef>
            </a:pP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dbo.WateíMaík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see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wateíMaíkVal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changed.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now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equal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maximum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see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existing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updated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a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new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inseíted.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Roboto"/>
              <a:cs typeface="Roboto"/>
            </a:endParaRPr>
          </a:p>
          <a:p>
            <a:pPr marL="12700" marR="252095">
              <a:lnSpc>
                <a:spcPct val="100000"/>
              </a:lnSpc>
            </a:pP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So,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have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successfully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completed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incíemental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60" y="5061838"/>
            <a:ext cx="5827395" cy="895350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5"/>
              </a:spcBef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waterMarkVal</a:t>
            </a:r>
            <a:endParaRPr sz="10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endParaRPr sz="1050">
              <a:latin typeface="Courier New"/>
              <a:cs typeface="Courier New"/>
            </a:endParaRPr>
          </a:p>
          <a:p>
            <a:pPr marL="46990" marR="647065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88176"/>
            <a:ext cx="56584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73558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25"/>
              </a:spcBef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45" dirty="0">
                <a:solidFill>
                  <a:srgbClr val="373737"/>
                </a:solidFill>
                <a:latin typeface="Roboto"/>
                <a:cs typeface="Roboto"/>
              </a:rPr>
              <a:t>step-by-step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píocess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above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íefeííed foí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incíementally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loading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  <a:p>
            <a:pPr marL="12700" marR="38100">
              <a:lnSpc>
                <a:spcPct val="100000"/>
              </a:lnSpc>
            </a:pP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paíameteí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supplied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load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as a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wateímaík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can also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configuíed.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Once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completed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debugging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done,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tíiggeí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be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cíeated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schedule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ADF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execution.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2888" y="914348"/>
            <a:ext cx="5836920" cy="3234690"/>
            <a:chOff x="862888" y="914348"/>
            <a:chExt cx="5836920" cy="3234690"/>
          </a:xfrm>
        </p:grpSpPr>
        <p:sp>
          <p:nvSpPr>
            <p:cNvPr id="3" name="object 3"/>
            <p:cNvSpPr/>
            <p:nvPr/>
          </p:nvSpPr>
          <p:spPr>
            <a:xfrm>
              <a:off x="867460" y="914348"/>
              <a:ext cx="0" cy="2973070"/>
            </a:xfrm>
            <a:custGeom>
              <a:avLst/>
              <a:gdLst/>
              <a:ahLst/>
              <a:cxnLst/>
              <a:rect l="l" t="t" r="r" b="b"/>
              <a:pathLst>
                <a:path h="2973070">
                  <a:moveTo>
                    <a:pt x="0" y="0"/>
                  </a:moveTo>
                  <a:lnTo>
                    <a:pt x="0" y="2972485"/>
                  </a:lnTo>
                </a:path>
              </a:pathLst>
            </a:custGeom>
            <a:ln w="9143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2888" y="3886834"/>
              <a:ext cx="5836920" cy="262255"/>
            </a:xfrm>
            <a:custGeom>
              <a:avLst/>
              <a:gdLst/>
              <a:ahLst/>
              <a:cxnLst/>
              <a:rect l="l" t="t" r="r" b="b"/>
              <a:pathLst>
                <a:path w="5836920" h="262254">
                  <a:moveTo>
                    <a:pt x="9144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9144" y="252984"/>
                  </a:lnTo>
                  <a:lnTo>
                    <a:pt x="9144" y="0"/>
                  </a:lnTo>
                  <a:close/>
                </a:path>
                <a:path w="5836920" h="262254">
                  <a:moveTo>
                    <a:pt x="5827141" y="252996"/>
                  </a:moveTo>
                  <a:lnTo>
                    <a:pt x="9144" y="252996"/>
                  </a:lnTo>
                  <a:lnTo>
                    <a:pt x="0" y="252996"/>
                  </a:lnTo>
                  <a:lnTo>
                    <a:pt x="0" y="262128"/>
                  </a:lnTo>
                  <a:lnTo>
                    <a:pt x="9144" y="262128"/>
                  </a:lnTo>
                  <a:lnTo>
                    <a:pt x="5827141" y="262128"/>
                  </a:lnTo>
                  <a:lnTo>
                    <a:pt x="5827141" y="252996"/>
                  </a:lnTo>
                  <a:close/>
                </a:path>
                <a:path w="5836920" h="262254">
                  <a:moveTo>
                    <a:pt x="5836361" y="252996"/>
                  </a:moveTo>
                  <a:lnTo>
                    <a:pt x="5827217" y="252996"/>
                  </a:lnTo>
                  <a:lnTo>
                    <a:pt x="5827217" y="262128"/>
                  </a:lnTo>
                  <a:lnTo>
                    <a:pt x="5836361" y="262128"/>
                  </a:lnTo>
                  <a:lnTo>
                    <a:pt x="5836361" y="252996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4678" y="914348"/>
              <a:ext cx="0" cy="2973070"/>
            </a:xfrm>
            <a:custGeom>
              <a:avLst/>
              <a:gdLst/>
              <a:ahLst/>
              <a:cxnLst/>
              <a:rect l="l" t="t" r="r" b="b"/>
              <a:pathLst>
                <a:path h="2973070">
                  <a:moveTo>
                    <a:pt x="0" y="0"/>
                  </a:moveTo>
                  <a:lnTo>
                    <a:pt x="0" y="2972485"/>
                  </a:lnTo>
                </a:path>
              </a:pathLst>
            </a:custGeom>
            <a:ln w="9144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0105" y="3886834"/>
              <a:ext cx="9525" cy="253365"/>
            </a:xfrm>
            <a:custGeom>
              <a:avLst/>
              <a:gdLst/>
              <a:ahLst/>
              <a:cxnLst/>
              <a:rect l="l" t="t" r="r" b="b"/>
              <a:pathLst>
                <a:path w="9525" h="253364">
                  <a:moveTo>
                    <a:pt x="9144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9144" y="25298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2698" y="7402956"/>
            <a:ext cx="5836920" cy="2247265"/>
            <a:chOff x="862698" y="7402956"/>
            <a:chExt cx="5836920" cy="2247265"/>
          </a:xfrm>
        </p:grpSpPr>
        <p:sp>
          <p:nvSpPr>
            <p:cNvPr id="8" name="object 8"/>
            <p:cNvSpPr/>
            <p:nvPr/>
          </p:nvSpPr>
          <p:spPr>
            <a:xfrm>
              <a:off x="862888" y="7402956"/>
              <a:ext cx="5836920" cy="9525"/>
            </a:xfrm>
            <a:custGeom>
              <a:avLst/>
              <a:gdLst/>
              <a:ahLst/>
              <a:cxnLst/>
              <a:rect l="l" t="t" r="r" b="b"/>
              <a:pathLst>
                <a:path w="5836920" h="9525">
                  <a:moveTo>
                    <a:pt x="5827141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5827141" y="9144"/>
                  </a:lnTo>
                  <a:lnTo>
                    <a:pt x="5827141" y="0"/>
                  </a:lnTo>
                  <a:close/>
                </a:path>
                <a:path w="5836920" h="9525">
                  <a:moveTo>
                    <a:pt x="5836361" y="0"/>
                  </a:moveTo>
                  <a:lnTo>
                    <a:pt x="5827217" y="0"/>
                  </a:lnTo>
                  <a:lnTo>
                    <a:pt x="5827217" y="9144"/>
                  </a:lnTo>
                  <a:lnTo>
                    <a:pt x="5836361" y="9144"/>
                  </a:lnTo>
                  <a:lnTo>
                    <a:pt x="5836361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7460" y="7412101"/>
              <a:ext cx="0" cy="2233295"/>
            </a:xfrm>
            <a:custGeom>
              <a:avLst/>
              <a:gdLst/>
              <a:ahLst/>
              <a:cxnLst/>
              <a:rect l="l" t="t" r="r" b="b"/>
              <a:pathLst>
                <a:path h="2233295">
                  <a:moveTo>
                    <a:pt x="0" y="0"/>
                  </a:moveTo>
                  <a:lnTo>
                    <a:pt x="0" y="2232990"/>
                  </a:lnTo>
                </a:path>
              </a:pathLst>
            </a:custGeom>
            <a:ln w="9143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0106" y="7412100"/>
              <a:ext cx="9525" cy="2004695"/>
            </a:xfrm>
            <a:custGeom>
              <a:avLst/>
              <a:gdLst/>
              <a:ahLst/>
              <a:cxnLst/>
              <a:rect l="l" t="t" r="r" b="b"/>
              <a:pathLst>
                <a:path w="9525" h="2004695">
                  <a:moveTo>
                    <a:pt x="9144" y="1547253"/>
                  </a:moveTo>
                  <a:lnTo>
                    <a:pt x="0" y="1547253"/>
                  </a:lnTo>
                  <a:lnTo>
                    <a:pt x="0" y="1775841"/>
                  </a:lnTo>
                  <a:lnTo>
                    <a:pt x="0" y="2004441"/>
                  </a:lnTo>
                  <a:lnTo>
                    <a:pt x="9144" y="2004441"/>
                  </a:lnTo>
                  <a:lnTo>
                    <a:pt x="9144" y="1775841"/>
                  </a:lnTo>
                  <a:lnTo>
                    <a:pt x="9144" y="1547253"/>
                  </a:lnTo>
                  <a:close/>
                </a:path>
                <a:path w="9525" h="2004695">
                  <a:moveTo>
                    <a:pt x="9144" y="403936"/>
                  </a:moveTo>
                  <a:lnTo>
                    <a:pt x="0" y="403936"/>
                  </a:lnTo>
                  <a:lnTo>
                    <a:pt x="0" y="632841"/>
                  </a:lnTo>
                  <a:lnTo>
                    <a:pt x="0" y="861441"/>
                  </a:lnTo>
                  <a:lnTo>
                    <a:pt x="0" y="1090041"/>
                  </a:lnTo>
                  <a:lnTo>
                    <a:pt x="0" y="1318641"/>
                  </a:lnTo>
                  <a:lnTo>
                    <a:pt x="0" y="1547241"/>
                  </a:lnTo>
                  <a:lnTo>
                    <a:pt x="9144" y="1547241"/>
                  </a:lnTo>
                  <a:lnTo>
                    <a:pt x="9144" y="1318641"/>
                  </a:lnTo>
                  <a:lnTo>
                    <a:pt x="9144" y="1090041"/>
                  </a:lnTo>
                  <a:lnTo>
                    <a:pt x="9144" y="861441"/>
                  </a:lnTo>
                  <a:lnTo>
                    <a:pt x="9144" y="632841"/>
                  </a:lnTo>
                  <a:lnTo>
                    <a:pt x="9144" y="403936"/>
                  </a:lnTo>
                  <a:close/>
                </a:path>
                <a:path w="9525" h="2004695">
                  <a:moveTo>
                    <a:pt x="9144" y="0"/>
                  </a:moveTo>
                  <a:lnTo>
                    <a:pt x="0" y="0"/>
                  </a:lnTo>
                  <a:lnTo>
                    <a:pt x="0" y="175260"/>
                  </a:lnTo>
                  <a:lnTo>
                    <a:pt x="0" y="403860"/>
                  </a:lnTo>
                  <a:lnTo>
                    <a:pt x="9144" y="403860"/>
                  </a:lnTo>
                  <a:lnTo>
                    <a:pt x="9144" y="17526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2004" y="889151"/>
            <a:ext cx="5694680" cy="875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70250">
              <a:lnSpc>
                <a:spcPct val="142900"/>
              </a:lnSpc>
              <a:spcBef>
                <a:spcPts val="9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50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endParaRPr sz="1050">
              <a:latin typeface="Courier New"/>
              <a:cs typeface="Courier New"/>
            </a:endParaRPr>
          </a:p>
          <a:p>
            <a:pPr marL="12700" marR="4552315">
              <a:lnSpc>
                <a:spcPct val="142900"/>
              </a:lnSpc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050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PRIMARY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  <a:p>
            <a:pPr marL="12700" marR="183007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INSERT INTO 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 </a:t>
            </a:r>
            <a:r>
              <a:rPr sz="105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VALUES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'xxx'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'CSE'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90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(), 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()),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'yyy'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'CSE'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90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(), 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()),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'zzz'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'CSE'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90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(), </a:t>
            </a:r>
            <a:r>
              <a:rPr sz="1050" spc="-5" dirty="0">
                <a:latin typeface="Courier New"/>
                <a:cs typeface="Courier New"/>
              </a:rPr>
              <a:t>GETDATE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())</a:t>
            </a:r>
            <a:endParaRPr sz="1050">
              <a:latin typeface="Courier New"/>
              <a:cs typeface="Courier New"/>
            </a:endParaRPr>
          </a:p>
          <a:p>
            <a:pPr marL="12700" marR="54864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updateDate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2: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85" dirty="0">
                <a:solidFill>
                  <a:srgbClr val="173558"/>
                </a:solidFill>
                <a:latin typeface="Roboto"/>
                <a:cs typeface="Roboto"/>
              </a:rPr>
              <a:t>ľable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cíeation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data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population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in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200"/>
              </a:lnSpc>
              <a:spcBef>
                <a:spcPts val="1395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thíough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poítal.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connect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thíough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SSMS.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Once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connected,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which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having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same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stíuctuíe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14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studentId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not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defined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80" dirty="0">
                <a:solidFill>
                  <a:srgbClr val="373737"/>
                </a:solidFill>
                <a:latin typeface="Roboto"/>
                <a:cs typeface="Roboto"/>
              </a:rPr>
              <a:t>IDENľIľY,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be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stoíe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studentId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Roboto"/>
              <a:cs typeface="Roboto"/>
            </a:endParaRPr>
          </a:p>
          <a:p>
            <a:pPr marL="12700" marR="196850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anotheí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stgStudent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stíuctuíe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staging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befoíe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loading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tíuncate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befoíe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Roboto"/>
              <a:cs typeface="Roboto"/>
            </a:endParaRPr>
          </a:p>
          <a:p>
            <a:pPr marL="12700" marR="6985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table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WateíMaík.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Wateímaík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values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multiple tables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maintained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heíe.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now,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inseít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put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'Student'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wateíMaíkVal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initial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default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373737"/>
                </a:solidFill>
                <a:latin typeface="Roboto"/>
                <a:cs typeface="Roboto"/>
              </a:rPr>
              <a:t>'1900-01-01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00:00:00'.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Roboto"/>
              <a:cs typeface="Roboto"/>
            </a:endParaRPr>
          </a:p>
          <a:p>
            <a:pPr marL="12700" marR="295021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CREATE TABLE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latin typeface="Courier New"/>
                <a:cs typeface="Courier New"/>
              </a:rPr>
              <a:t>stgStudent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NOT 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100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50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2700" marR="3270250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endParaRPr sz="1050">
              <a:latin typeface="Courier New"/>
              <a:cs typeface="Courier New"/>
            </a:endParaRPr>
          </a:p>
          <a:p>
            <a:pPr marL="12700" marR="4552315">
              <a:lnSpc>
                <a:spcPct val="142900"/>
              </a:lnSpc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050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PRIMARY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CREATE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TABLE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Student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90106" y="9416491"/>
            <a:ext cx="9525" cy="228600"/>
          </a:xfrm>
          <a:custGeom>
            <a:avLst/>
            <a:gdLst/>
            <a:ahLst/>
            <a:cxnLst/>
            <a:rect l="l" t="t" r="r" b="b"/>
            <a:pathLst>
              <a:path w="9525" h="228600">
                <a:moveTo>
                  <a:pt x="9144" y="0"/>
                </a:moveTo>
                <a:lnTo>
                  <a:pt x="0" y="0"/>
                </a:lnTo>
                <a:lnTo>
                  <a:pt x="0" y="228599"/>
                </a:lnTo>
                <a:lnTo>
                  <a:pt x="9144" y="228599"/>
                </a:lnTo>
                <a:lnTo>
                  <a:pt x="9144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2888" y="914348"/>
            <a:ext cx="5836920" cy="4377690"/>
            <a:chOff x="862888" y="914348"/>
            <a:chExt cx="5836920" cy="4377690"/>
          </a:xfrm>
        </p:grpSpPr>
        <p:sp>
          <p:nvSpPr>
            <p:cNvPr id="3" name="object 3"/>
            <p:cNvSpPr/>
            <p:nvPr/>
          </p:nvSpPr>
          <p:spPr>
            <a:xfrm>
              <a:off x="867460" y="914348"/>
              <a:ext cx="0" cy="4116070"/>
            </a:xfrm>
            <a:custGeom>
              <a:avLst/>
              <a:gdLst/>
              <a:ahLst/>
              <a:cxnLst/>
              <a:rect l="l" t="t" r="r" b="b"/>
              <a:pathLst>
                <a:path h="4116070">
                  <a:moveTo>
                    <a:pt x="0" y="0"/>
                  </a:moveTo>
                  <a:lnTo>
                    <a:pt x="0" y="4115485"/>
                  </a:lnTo>
                </a:path>
              </a:pathLst>
            </a:custGeom>
            <a:ln w="9143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2888" y="5029834"/>
              <a:ext cx="5836920" cy="262255"/>
            </a:xfrm>
            <a:custGeom>
              <a:avLst/>
              <a:gdLst/>
              <a:ahLst/>
              <a:cxnLst/>
              <a:rect l="l" t="t" r="r" b="b"/>
              <a:pathLst>
                <a:path w="5836920" h="262254">
                  <a:moveTo>
                    <a:pt x="5827141" y="252984"/>
                  </a:moveTo>
                  <a:lnTo>
                    <a:pt x="9144" y="252984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252984"/>
                  </a:lnTo>
                  <a:lnTo>
                    <a:pt x="0" y="262128"/>
                  </a:lnTo>
                  <a:lnTo>
                    <a:pt x="9144" y="262128"/>
                  </a:lnTo>
                  <a:lnTo>
                    <a:pt x="5827141" y="262128"/>
                  </a:lnTo>
                  <a:lnTo>
                    <a:pt x="5827141" y="252984"/>
                  </a:lnTo>
                  <a:close/>
                </a:path>
                <a:path w="5836920" h="262254">
                  <a:moveTo>
                    <a:pt x="5836361" y="252984"/>
                  </a:moveTo>
                  <a:lnTo>
                    <a:pt x="5827217" y="252984"/>
                  </a:lnTo>
                  <a:lnTo>
                    <a:pt x="5827217" y="262128"/>
                  </a:lnTo>
                  <a:lnTo>
                    <a:pt x="5836361" y="262128"/>
                  </a:lnTo>
                  <a:lnTo>
                    <a:pt x="5836361" y="252984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4678" y="914348"/>
              <a:ext cx="0" cy="4116070"/>
            </a:xfrm>
            <a:custGeom>
              <a:avLst/>
              <a:gdLst/>
              <a:ahLst/>
              <a:cxnLst/>
              <a:rect l="l" t="t" r="r" b="b"/>
              <a:pathLst>
                <a:path h="4116070">
                  <a:moveTo>
                    <a:pt x="0" y="0"/>
                  </a:moveTo>
                  <a:lnTo>
                    <a:pt x="0" y="4115485"/>
                  </a:lnTo>
                </a:path>
              </a:pathLst>
            </a:custGeom>
            <a:ln w="9144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0105" y="5029834"/>
              <a:ext cx="9525" cy="253365"/>
            </a:xfrm>
            <a:custGeom>
              <a:avLst/>
              <a:gdLst/>
              <a:ahLst/>
              <a:cxnLst/>
              <a:rect l="l" t="t" r="r" b="b"/>
              <a:pathLst>
                <a:path w="9525" h="253364">
                  <a:moveTo>
                    <a:pt x="9144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9144" y="25298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2004" y="889151"/>
            <a:ext cx="5742940" cy="631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98470">
              <a:lnSpc>
                <a:spcPct val="142900"/>
              </a:lnSpc>
              <a:spcBef>
                <a:spcPts val="9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studentId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NOT 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studentName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100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stream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50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marks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2700" marR="3318510">
              <a:lnSpc>
                <a:spcPct val="142900"/>
              </a:lnSpc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createDate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updateDate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endParaRPr sz="1050">
              <a:latin typeface="Courier New"/>
              <a:cs typeface="Courier New"/>
            </a:endParaRPr>
          </a:p>
          <a:p>
            <a:pPr marL="12700" marR="4600575">
              <a:lnSpc>
                <a:spcPct val="142900"/>
              </a:lnSpc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050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PRIMARY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  <a:p>
            <a:pPr marL="12700" marR="3239135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CREATE TABLE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varchar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](</a:t>
            </a:r>
            <a:r>
              <a:rPr sz="1050" spc="-5" dirty="0">
                <a:latin typeface="Courier New"/>
                <a:cs typeface="Courier New"/>
              </a:rPr>
              <a:t>50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waterMarkVal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datetime2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sz="105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NULL</a:t>
            </a:r>
            <a:endParaRPr sz="1050">
              <a:latin typeface="Courier New"/>
              <a:cs typeface="Courier New"/>
            </a:endParaRPr>
          </a:p>
          <a:p>
            <a:pPr marL="12700" marR="4600575">
              <a:lnSpc>
                <a:spcPct val="142900"/>
              </a:lnSpc>
            </a:pP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r>
              <a:rPr sz="1050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ON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PRIMARY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GO</a:t>
            </a:r>
            <a:endParaRPr sz="1050">
              <a:latin typeface="Courier New"/>
              <a:cs typeface="Courier New"/>
            </a:endParaRPr>
          </a:p>
          <a:p>
            <a:pPr marL="12700" marR="3399154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INSERT INTO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 </a:t>
            </a:r>
            <a:r>
              <a:rPr sz="1050" spc="-6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latin typeface="Courier New"/>
                <a:cs typeface="Courier New"/>
              </a:rPr>
              <a:t>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],[</a:t>
            </a:r>
            <a:r>
              <a:rPr sz="1050" spc="-5" dirty="0">
                <a:latin typeface="Courier New"/>
                <a:cs typeface="Courier New"/>
              </a:rPr>
              <a:t>waterMarkVal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])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VALUES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'Student'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'1900-01-01</a:t>
            </a:r>
            <a:r>
              <a:rPr sz="1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00:00:00'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3399790">
              <a:lnSpc>
                <a:spcPct val="142900"/>
              </a:lnSpc>
            </a:pPr>
            <a:r>
              <a:rPr sz="1050" spc="-5" dirty="0">
                <a:latin typeface="Courier New"/>
                <a:cs typeface="Courier New"/>
              </a:rPr>
              <a:t>SELECT tableName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waterMarkVal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3: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a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Self-Hosted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Integíation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Runtime</a:t>
            </a:r>
            <a:endParaRPr sz="1350">
              <a:latin typeface="Roboto"/>
              <a:cs typeface="Roboto"/>
            </a:endParaRPr>
          </a:p>
          <a:p>
            <a:pPr marL="12700" marR="199390">
              <a:lnSpc>
                <a:spcPct val="100800"/>
              </a:lnSpc>
              <a:spcBef>
                <a:spcPts val="1385"/>
              </a:spcBef>
            </a:pP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Next,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ADF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Poítal.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open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ADF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go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Manage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ADF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new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self-hosted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integíation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íuntime.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Integíation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Runtime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(IR)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compute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infíastíuctuíe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by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ADF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flow,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movement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SSIS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package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execution.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self-hosted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IR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íequiíed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movement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Roboto"/>
              <a:cs typeface="Roboto"/>
            </a:endParaRPr>
          </a:p>
          <a:p>
            <a:pPr marL="12700" marR="237490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click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link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undeí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Option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1: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Expíess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setup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follow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steps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complete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installation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IR.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íuntime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selfhostedR1-sd.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5718"/>
            <a:ext cx="5639435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4: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Integíation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Runtime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Integíation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Runtime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(IR)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íequiíed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copy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between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cloud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stoíes.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choose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default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options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up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íuntime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azuíeIR2.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46997"/>
            <a:ext cx="5553710" cy="95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5: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a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Linked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173558"/>
                </a:solidFill>
                <a:latin typeface="Roboto"/>
                <a:cs typeface="Roboto"/>
              </a:rPr>
              <a:t>Seívice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45" dirty="0">
                <a:solidFill>
                  <a:srgbClr val="173558"/>
                </a:solidFill>
                <a:latin typeface="Roboto"/>
                <a:cs typeface="Roboto"/>
              </a:rPr>
              <a:t>foí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35" dirty="0">
                <a:solidFill>
                  <a:srgbClr val="173558"/>
                </a:solidFill>
                <a:latin typeface="Roboto"/>
                <a:cs typeface="Roboto"/>
              </a:rPr>
              <a:t>Seíveí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</a:pPr>
            <a:r>
              <a:rPr sz="1200" spc="130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seívice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helps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link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stoíe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Factoíy.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similaí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connection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stíing,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defines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connection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infoímation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íequiíed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Factoíy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connect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exteínal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souíce.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04154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661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píovide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details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Seíveí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seívice,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souíceSQL.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0" dirty="0">
                <a:solidFill>
                  <a:srgbClr val="373737"/>
                </a:solidFill>
                <a:latin typeface="Roboto"/>
                <a:cs typeface="Roboto"/>
              </a:rPr>
              <a:t>ľheíe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option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connect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Integíation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íuntime.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373737"/>
                </a:solidFill>
                <a:latin typeface="Roboto"/>
                <a:cs typeface="Roboto"/>
              </a:rPr>
              <a:t>self- </a:t>
            </a:r>
            <a:r>
              <a:rPr sz="1200" spc="-3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hosted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IR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píevious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step.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82666"/>
            <a:ext cx="5552440" cy="960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6: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a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Linked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0" dirty="0">
                <a:solidFill>
                  <a:srgbClr val="173558"/>
                </a:solidFill>
                <a:latin typeface="Roboto"/>
                <a:cs typeface="Roboto"/>
              </a:rPr>
              <a:t>Seívice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45" dirty="0">
                <a:solidFill>
                  <a:srgbClr val="173558"/>
                </a:solidFill>
                <a:latin typeface="Roboto"/>
                <a:cs typeface="Roboto"/>
              </a:rPr>
              <a:t>foí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400"/>
              </a:lnSpc>
              <a:spcBef>
                <a:spcPts val="1395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píovide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details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linked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seívice,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AzuíeSQLDatabase1.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connect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via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Integíation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íuntime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option,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IR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cíeated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píevious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step.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41347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13652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53769"/>
            <a:ext cx="5465445" cy="960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7: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Dataset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45" dirty="0">
                <a:solidFill>
                  <a:srgbClr val="173558"/>
                </a:solidFill>
                <a:latin typeface="Roboto"/>
                <a:cs typeface="Roboto"/>
              </a:rPr>
              <a:t>foí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SQL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30" dirty="0">
                <a:solidFill>
                  <a:srgbClr val="173558"/>
                </a:solidFill>
                <a:latin typeface="Roboto"/>
                <a:cs typeface="Roboto"/>
              </a:rPr>
              <a:t>Seíveí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table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view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simply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points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0" dirty="0">
                <a:solidFill>
                  <a:srgbClr val="373737"/>
                </a:solidFill>
                <a:latin typeface="Roboto"/>
                <a:cs typeface="Roboto"/>
              </a:rPr>
              <a:t>oí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íefeíences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used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ADF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activities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inputs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outputs.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SqlSeíveíľable1,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26404"/>
            <a:ext cx="5439410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8: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a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second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Dataset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45" dirty="0">
                <a:solidFill>
                  <a:srgbClr val="173558"/>
                </a:solidFill>
                <a:latin typeface="Roboto"/>
                <a:cs typeface="Roboto"/>
              </a:rPr>
              <a:t>foí</a:t>
            </a:r>
            <a:r>
              <a:rPr sz="1350" spc="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the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Azuíe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table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AzuíeSqlľable1,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dbo.stgStudent,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85466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475501"/>
            <a:ext cx="5731509" cy="3223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53769"/>
            <a:ext cx="5445760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9: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 the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5" dirty="0">
                <a:solidFill>
                  <a:srgbClr val="173558"/>
                </a:solidFill>
                <a:latin typeface="Roboto"/>
                <a:cs typeface="Roboto"/>
              </a:rPr>
              <a:t>Wateímaík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Dataset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AzuíeSqlľable2,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dbo.WateíMaík,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Azuíe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database.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43270"/>
            <a:ext cx="5257165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10: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a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Pipeline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go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Authoí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of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ADF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íesouíce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cíeate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new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pipeline.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pipeline_incíload.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2459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92582"/>
            <a:ext cx="5731509" cy="3223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53769"/>
            <a:ext cx="5634990" cy="259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11: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Add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15" dirty="0">
                <a:solidFill>
                  <a:srgbClr val="173558"/>
                </a:solidFill>
                <a:latin typeface="Roboto"/>
                <a:cs typeface="Roboto"/>
              </a:rPr>
              <a:t>Paíameteís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go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tab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add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following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default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detailed below.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finalľableName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Student)</a:t>
            </a:r>
            <a:endParaRPr sz="120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sícľableName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Student)</a:t>
            </a:r>
            <a:endParaRPr sz="120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wateíMaíkCol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updateDate)</a:t>
            </a:r>
            <a:endParaRPr sz="120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stgľableName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stgStudent)</a:t>
            </a:r>
            <a:endParaRPr sz="120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stoíedPíocUpseít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usp_upseít_Student)</a:t>
            </a:r>
            <a:endParaRPr sz="1200">
              <a:latin typeface="Roboto"/>
              <a:cs typeface="Roboto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stoíedPíocWateíMaík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(default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value: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usp_update_WateíMaík)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Roboto"/>
              <a:cs typeface="Roboto"/>
            </a:endParaRPr>
          </a:p>
          <a:p>
            <a:pPr marL="12700" marR="1038225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373737"/>
                </a:solidFill>
                <a:latin typeface="Roboto"/>
                <a:cs typeface="Roboto"/>
              </a:rPr>
              <a:t>ľhese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paíameteí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values can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modified to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load data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diffeíent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usp_update_WateíMaík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souíce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diffeíent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sink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63180"/>
            <a:ext cx="5746115" cy="241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12: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the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Lookup 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Activity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0299"/>
              </a:lnSpc>
              <a:spcBef>
                <a:spcPts val="1395"/>
              </a:spcBef>
            </a:pP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Lookup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íeads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íetuíns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content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configuíation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file </a:t>
            </a:r>
            <a:r>
              <a:rPr sz="1200" spc="50" dirty="0">
                <a:solidFill>
                  <a:srgbClr val="373737"/>
                </a:solidFill>
                <a:latin typeface="Roboto"/>
                <a:cs typeface="Roboto"/>
              </a:rPr>
              <a:t>oí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also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íetuíns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íesult of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executing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queíy </a:t>
            </a:r>
            <a:r>
              <a:rPr sz="1200" spc="50" dirty="0">
                <a:solidFill>
                  <a:srgbClr val="373737"/>
                </a:solidFill>
                <a:latin typeface="Roboto"/>
                <a:cs typeface="Roboto"/>
              </a:rPr>
              <a:t>oí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stoíed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píoceduíe.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output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Lookup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used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subsequent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copy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0" dirty="0">
                <a:solidFill>
                  <a:srgbClr val="373737"/>
                </a:solidFill>
                <a:latin typeface="Roboto"/>
                <a:cs typeface="Roboto"/>
              </a:rPr>
              <a:t>oí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tíansfoímation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if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it's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singleton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Roboto"/>
              <a:cs typeface="Roboto"/>
            </a:endParaRPr>
          </a:p>
          <a:p>
            <a:pPr marL="12700" marR="97155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fiíst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lookup activity,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lookupOldWateíMaík.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AzuíeSqlľable2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(pointing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dbo.WateíMaík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table).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wíite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following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queíy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íetíieve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wateíMaíkVal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value </a:t>
            </a:r>
            <a:r>
              <a:rPr sz="1200" spc="35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WateíMaík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value,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Student.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Heíe,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tablename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compaíed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finalľableName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paíameteí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of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pipeline. Based,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selected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paíameteí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íuntime,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may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íetíieve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wateímaík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373737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diffeíent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721607"/>
            <a:ext cx="5731509" cy="32236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659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click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Fiíst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Row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Only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checkbox,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only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íequiíed.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60" y="1359661"/>
            <a:ext cx="5827395" cy="894715"/>
          </a:xfrm>
          <a:prstGeom prst="rect">
            <a:avLst/>
          </a:prstGeom>
          <a:ln w="9144">
            <a:solidFill>
              <a:srgbClr val="878787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0"/>
              </a:spcBef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waterMarkVal</a:t>
            </a:r>
            <a:endParaRPr sz="10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FROM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latin typeface="Courier New"/>
                <a:cs typeface="Courier New"/>
              </a:rPr>
              <a:t>dbo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].[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WaterMark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540"/>
              </a:spcBef>
            </a:pPr>
            <a:r>
              <a:rPr sz="1050" spc="-5" dirty="0">
                <a:latin typeface="Courier New"/>
                <a:cs typeface="Courier New"/>
              </a:rPr>
              <a:t>WHERE tableName </a:t>
            </a:r>
            <a:r>
              <a:rPr sz="1050" dirty="0">
                <a:solidFill>
                  <a:srgbClr val="333333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FF0000"/>
                </a:solidFill>
                <a:latin typeface="Courier New"/>
                <a:cs typeface="Courier New"/>
              </a:rPr>
              <a:t>'@{pipeline().parameters.finalTableName}'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239416"/>
            <a:ext cx="200406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205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SELECT waterMarkVal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FROM</a:t>
            </a:r>
            <a:r>
              <a:rPr sz="105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[dbo].[WaterMark]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WHERE</a:t>
            </a:r>
            <a:r>
              <a:rPr sz="105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tableName</a:t>
            </a:r>
            <a:r>
              <a:rPr sz="105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nsolas"/>
                <a:cs typeface="Consolas"/>
              </a:rPr>
              <a:t>'Student'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888" y="2882137"/>
            <a:ext cx="5836920" cy="218440"/>
          </a:xfrm>
          <a:custGeom>
            <a:avLst/>
            <a:gdLst/>
            <a:ahLst/>
            <a:cxnLst/>
            <a:rect l="l" t="t" r="r" b="b"/>
            <a:pathLst>
              <a:path w="5836920" h="218439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08788"/>
                </a:lnTo>
                <a:lnTo>
                  <a:pt x="0" y="217932"/>
                </a:lnTo>
                <a:lnTo>
                  <a:pt x="9144" y="217932"/>
                </a:lnTo>
                <a:lnTo>
                  <a:pt x="5827141" y="217932"/>
                </a:lnTo>
                <a:lnTo>
                  <a:pt x="5827141" y="208788"/>
                </a:lnTo>
                <a:lnTo>
                  <a:pt x="9144" y="208788"/>
                </a:lnTo>
                <a:lnTo>
                  <a:pt x="9144" y="9144"/>
                </a:lnTo>
                <a:lnTo>
                  <a:pt x="5827141" y="9144"/>
                </a:lnTo>
                <a:lnTo>
                  <a:pt x="5827141" y="0"/>
                </a:lnTo>
                <a:close/>
              </a:path>
              <a:path w="5836920" h="218439">
                <a:moveTo>
                  <a:pt x="5836361" y="0"/>
                </a:moveTo>
                <a:lnTo>
                  <a:pt x="5827217" y="0"/>
                </a:lnTo>
                <a:lnTo>
                  <a:pt x="5827217" y="9144"/>
                </a:lnTo>
                <a:lnTo>
                  <a:pt x="5827217" y="208788"/>
                </a:lnTo>
                <a:lnTo>
                  <a:pt x="5827217" y="217932"/>
                </a:lnTo>
                <a:lnTo>
                  <a:pt x="5836361" y="217932"/>
                </a:lnTo>
                <a:lnTo>
                  <a:pt x="5836361" y="208788"/>
                </a:lnTo>
                <a:lnTo>
                  <a:pt x="5836361" y="9144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6719696"/>
            <a:ext cx="5738495" cy="284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Step 13:</a:t>
            </a:r>
            <a:r>
              <a:rPr sz="1350" spc="-2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20" dirty="0">
                <a:solidFill>
                  <a:srgbClr val="173558"/>
                </a:solidFill>
                <a:latin typeface="Roboto"/>
                <a:cs typeface="Roboto"/>
              </a:rPr>
              <a:t>Cíeate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5" dirty="0">
                <a:solidFill>
                  <a:srgbClr val="173558"/>
                </a:solidFill>
                <a:latin typeface="Roboto"/>
                <a:cs typeface="Roboto"/>
              </a:rPr>
              <a:t>a</a:t>
            </a:r>
            <a:r>
              <a:rPr sz="1350" spc="-15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Second</a:t>
            </a:r>
            <a:r>
              <a:rPr sz="1350" dirty="0">
                <a:solidFill>
                  <a:srgbClr val="17355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173558"/>
                </a:solidFill>
                <a:latin typeface="Roboto"/>
                <a:cs typeface="Roboto"/>
              </a:rPr>
              <a:t>Lookup </a:t>
            </a:r>
            <a:r>
              <a:rPr sz="1350" spc="-20" dirty="0">
                <a:solidFill>
                  <a:srgbClr val="173558"/>
                </a:solidFill>
                <a:latin typeface="Roboto"/>
                <a:cs typeface="Roboto"/>
              </a:rPr>
              <a:t>activity</a:t>
            </a:r>
            <a:endParaRPr sz="1350">
              <a:latin typeface="Roboto"/>
              <a:cs typeface="Roboto"/>
            </a:endParaRPr>
          </a:p>
          <a:p>
            <a:pPr marL="12700" marR="182245">
              <a:lnSpc>
                <a:spcPct val="100000"/>
              </a:lnSpc>
              <a:spcBef>
                <a:spcPts val="1410"/>
              </a:spcBef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cíeate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 second lookup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activity,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named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lookupNewWateíMaík. </a:t>
            </a:r>
            <a:r>
              <a:rPr sz="1200" spc="135" dirty="0">
                <a:solidFill>
                  <a:srgbClr val="373737"/>
                </a:solidFill>
                <a:latin typeface="Roboto"/>
                <a:cs typeface="Roboto"/>
              </a:rPr>
              <a:t>ľhe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souíce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dataset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SqlSeíveíľable1,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pointing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dbo.Student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on-píemise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SQL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Seíveí.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wíite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following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queíy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íetíieve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maximum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updateDate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of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Student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r>
              <a:rPr sz="1200" spc="35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íefeíence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pipeline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paíameteís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in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queíy.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change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373737"/>
                </a:solidFill>
                <a:latin typeface="Roboto"/>
                <a:cs typeface="Roboto"/>
              </a:rPr>
              <a:t>paíameteí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values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íuntime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select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diffeíent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wateímaík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column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 </a:t>
            </a:r>
            <a:r>
              <a:rPr sz="1200" spc="-28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diffeíent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50">
              <a:latin typeface="Roboto"/>
              <a:cs typeface="Roboto"/>
            </a:endParaRPr>
          </a:p>
          <a:p>
            <a:pPr marL="12700" marR="31115">
              <a:lnSpc>
                <a:spcPct val="100800"/>
              </a:lnSpc>
            </a:pPr>
            <a:r>
              <a:rPr sz="1200" spc="25" dirty="0">
                <a:solidFill>
                  <a:srgbClr val="373737"/>
                </a:solidFill>
                <a:latin typeface="Roboto"/>
                <a:cs typeface="Roboto"/>
              </a:rPr>
              <a:t>Heíe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click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373737"/>
                </a:solidFill>
                <a:latin typeface="Roboto"/>
                <a:cs typeface="Roboto"/>
              </a:rPr>
              <a:t>Fiíst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Row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3737"/>
                </a:solidFill>
                <a:latin typeface="Roboto"/>
                <a:cs typeface="Roboto"/>
              </a:rPr>
              <a:t>Only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checkbox,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3737"/>
                </a:solidFill>
                <a:latin typeface="Roboto"/>
                <a:cs typeface="Roboto"/>
              </a:rPr>
              <a:t>only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íecoíd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the</a:t>
            </a:r>
            <a:r>
              <a:rPr sz="1200" spc="30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3737"/>
                </a:solidFill>
                <a:latin typeface="Roboto"/>
                <a:cs typeface="Roboto"/>
              </a:rPr>
              <a:t>table</a:t>
            </a:r>
            <a:r>
              <a:rPr sz="1200" spc="-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373737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373737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373737"/>
                </a:solidFill>
                <a:latin typeface="Roboto"/>
                <a:cs typeface="Roboto"/>
              </a:rPr>
              <a:t>íequiíed.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SELECT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(@{</a:t>
            </a:r>
            <a:r>
              <a:rPr sz="1050" spc="-5" dirty="0">
                <a:latin typeface="Courier New"/>
                <a:cs typeface="Courier New"/>
              </a:rPr>
              <a:t>pipeline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().</a:t>
            </a:r>
            <a:r>
              <a:rPr sz="1050" spc="-5" dirty="0">
                <a:latin typeface="Courier New"/>
                <a:cs typeface="Courier New"/>
              </a:rPr>
              <a:t>parameters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latin typeface="Courier New"/>
                <a:cs typeface="Courier New"/>
              </a:rPr>
              <a:t>waterMarkCol</a:t>
            </a:r>
            <a:r>
              <a:rPr sz="1050" spc="-5" dirty="0">
                <a:solidFill>
                  <a:srgbClr val="333333"/>
                </a:solidFill>
                <a:latin typeface="Courier New"/>
                <a:cs typeface="Courier New"/>
              </a:rPr>
              <a:t>})</a:t>
            </a:r>
            <a:r>
              <a:rPr sz="1050" spc="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AS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800080"/>
                </a:solidFill>
                <a:latin typeface="Courier New"/>
                <a:cs typeface="Courier New"/>
              </a:rPr>
              <a:t>NewwaterMarkVal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2888" y="9384550"/>
            <a:ext cx="5836920" cy="184785"/>
          </a:xfrm>
          <a:custGeom>
            <a:avLst/>
            <a:gdLst/>
            <a:ahLst/>
            <a:cxnLst/>
            <a:rect l="l" t="t" r="r" b="b"/>
            <a:pathLst>
              <a:path w="5836920" h="184784">
                <a:moveTo>
                  <a:pt x="5827141" y="0"/>
                </a:moveTo>
                <a:lnTo>
                  <a:pt x="9144" y="0"/>
                </a:lnTo>
                <a:lnTo>
                  <a:pt x="0" y="0"/>
                </a:lnTo>
                <a:lnTo>
                  <a:pt x="0" y="9080"/>
                </a:lnTo>
                <a:lnTo>
                  <a:pt x="0" y="184340"/>
                </a:lnTo>
                <a:lnTo>
                  <a:pt x="9144" y="184340"/>
                </a:lnTo>
                <a:lnTo>
                  <a:pt x="9144" y="9131"/>
                </a:lnTo>
                <a:lnTo>
                  <a:pt x="5827141" y="9131"/>
                </a:lnTo>
                <a:lnTo>
                  <a:pt x="5827141" y="0"/>
                </a:lnTo>
                <a:close/>
              </a:path>
              <a:path w="5836920" h="184784">
                <a:moveTo>
                  <a:pt x="5836361" y="0"/>
                </a:moveTo>
                <a:lnTo>
                  <a:pt x="5827217" y="0"/>
                </a:lnTo>
                <a:lnTo>
                  <a:pt x="5827217" y="9080"/>
                </a:lnTo>
                <a:lnTo>
                  <a:pt x="5827217" y="184340"/>
                </a:lnTo>
                <a:lnTo>
                  <a:pt x="5836361" y="184340"/>
                </a:lnTo>
                <a:lnTo>
                  <a:pt x="5836361" y="9131"/>
                </a:lnTo>
                <a:lnTo>
                  <a:pt x="5836361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78504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2990</Words>
  <Application>Microsoft Office PowerPoint</Application>
  <PresentationFormat>Custom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Courier New</vt:lpstr>
      <vt:lpstr>Roboto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sneha sri</dc:creator>
  <cp:lastModifiedBy>ganesh r</cp:lastModifiedBy>
  <cp:revision>1</cp:revision>
  <dcterms:created xsi:type="dcterms:W3CDTF">2024-10-25T13:24:48Z</dcterms:created>
  <dcterms:modified xsi:type="dcterms:W3CDTF">2024-10-25T13:27:56Z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2024-10-25T00:00:00Z</vt:filetime>
  </property>
</Properties>
</file>