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438" r:id="rId5"/>
    <p:sldId id="428" r:id="rId6"/>
    <p:sldId id="369" r:id="rId7"/>
    <p:sldId id="260" r:id="rId8"/>
    <p:sldId id="439" r:id="rId9"/>
    <p:sldId id="317" r:id="rId10"/>
    <p:sldId id="357" r:id="rId11"/>
    <p:sldId id="440" r:id="rId12"/>
    <p:sldId id="441" r:id="rId13"/>
    <p:sldId id="442" r:id="rId14"/>
    <p:sldId id="443" r:id="rId15"/>
    <p:sldId id="445" r:id="rId16"/>
    <p:sldId id="444" r:id="rId17"/>
    <p:sldId id="421" r:id="rId18"/>
    <p:sldId id="446" r:id="rId19"/>
    <p:sldId id="359" r:id="rId20"/>
    <p:sldId id="379" r:id="rId21"/>
    <p:sldId id="447" r:id="rId22"/>
    <p:sldId id="361" r:id="rId23"/>
    <p:sldId id="364" r:id="rId24"/>
    <p:sldId id="366" r:id="rId25"/>
    <p:sldId id="383" r:id="rId26"/>
    <p:sldId id="448" r:id="rId27"/>
    <p:sldId id="449" r:id="rId28"/>
    <p:sldId id="45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7ED5EA-1BC2-48E1-8BFD-6EF82FFACAC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18D4F64-DF23-4997-9654-CC322E5F71D5}">
      <dgm:prSet/>
      <dgm:spPr/>
      <dgm:t>
        <a:bodyPr/>
        <a:lstStyle/>
        <a:p>
          <a:pPr algn="just"/>
          <a:r>
            <a:rPr lang="en-IN" dirty="0"/>
            <a:t>Team collaboration</a:t>
          </a:r>
        </a:p>
      </dgm:t>
    </dgm:pt>
    <dgm:pt modelId="{342BE8DC-113F-4D41-805C-A91BA07963FF}" type="parTrans" cxnId="{90645FCB-F9CF-49A1-8F2A-5311124304C8}">
      <dgm:prSet/>
      <dgm:spPr/>
      <dgm:t>
        <a:bodyPr/>
        <a:lstStyle/>
        <a:p>
          <a:endParaRPr lang="en-IN"/>
        </a:p>
      </dgm:t>
    </dgm:pt>
    <dgm:pt modelId="{D282EF0F-18DD-4399-B1C1-14A34DB244D6}" type="sibTrans" cxnId="{90645FCB-F9CF-49A1-8F2A-5311124304C8}">
      <dgm:prSet/>
      <dgm:spPr/>
      <dgm:t>
        <a:bodyPr/>
        <a:lstStyle/>
        <a:p>
          <a:endParaRPr lang="en-IN"/>
        </a:p>
      </dgm:t>
    </dgm:pt>
    <dgm:pt modelId="{AF35B839-027E-4767-958C-B8A794AA54DF}">
      <dgm:prSet/>
      <dgm:spPr/>
      <dgm:t>
        <a:bodyPr/>
        <a:lstStyle/>
        <a:p>
          <a:pPr algn="just"/>
          <a:r>
            <a:rPr lang="en-IN" dirty="0"/>
            <a:t>Enable team collaboration while building your data retrieval &amp; preparation processes.</a:t>
          </a:r>
        </a:p>
      </dgm:t>
    </dgm:pt>
    <dgm:pt modelId="{50389531-7AE4-430D-88D1-3E7F67243C60}" type="parTrans" cxnId="{FFA56813-27A8-43DD-8AEA-453A34DD0DD9}">
      <dgm:prSet/>
      <dgm:spPr/>
      <dgm:t>
        <a:bodyPr/>
        <a:lstStyle/>
        <a:p>
          <a:endParaRPr lang="en-IN"/>
        </a:p>
      </dgm:t>
    </dgm:pt>
    <dgm:pt modelId="{1DC4E2A4-AB9C-43EC-BD6D-11EC768CD113}" type="sibTrans" cxnId="{FFA56813-27A8-43DD-8AEA-453A34DD0DD9}">
      <dgm:prSet/>
      <dgm:spPr/>
      <dgm:t>
        <a:bodyPr/>
        <a:lstStyle/>
        <a:p>
          <a:endParaRPr lang="en-IN"/>
        </a:p>
      </dgm:t>
    </dgm:pt>
    <dgm:pt modelId="{9B164FEB-4AFD-45BE-9C97-0B7BD0FB0250}">
      <dgm:prSet/>
      <dgm:spPr/>
      <dgm:t>
        <a:bodyPr/>
        <a:lstStyle/>
        <a:p>
          <a:pPr algn="just"/>
          <a:r>
            <a:rPr lang="en-IN" dirty="0"/>
            <a:t>Eliminate duplication of data retrieval processes</a:t>
          </a:r>
        </a:p>
      </dgm:t>
    </dgm:pt>
    <dgm:pt modelId="{DB229B0A-92E0-417B-A1E6-879CAA51C206}" type="parTrans" cxnId="{04452FC0-F176-48E8-A303-01AE63D1E790}">
      <dgm:prSet/>
      <dgm:spPr/>
      <dgm:t>
        <a:bodyPr/>
        <a:lstStyle/>
        <a:p>
          <a:endParaRPr lang="en-IN"/>
        </a:p>
      </dgm:t>
    </dgm:pt>
    <dgm:pt modelId="{4CC36FB7-D255-4545-A420-D55103C3861B}" type="sibTrans" cxnId="{04452FC0-F176-48E8-A303-01AE63D1E790}">
      <dgm:prSet/>
      <dgm:spPr/>
      <dgm:t>
        <a:bodyPr/>
        <a:lstStyle/>
        <a:p>
          <a:endParaRPr lang="en-IN"/>
        </a:p>
      </dgm:t>
    </dgm:pt>
    <dgm:pt modelId="{4FF2DA2B-93E1-47ED-9A93-ED5547BF1489}">
      <dgm:prSet/>
      <dgm:spPr/>
      <dgm:t>
        <a:bodyPr/>
        <a:lstStyle/>
        <a:p>
          <a:pPr algn="just"/>
          <a:r>
            <a:rPr lang="en-IN" dirty="0"/>
            <a:t>Ensure data retrieval has a minimal and consistent impact on your applications.</a:t>
          </a:r>
        </a:p>
      </dgm:t>
    </dgm:pt>
    <dgm:pt modelId="{54C38C05-575A-4159-A0FF-DF571FE797C8}" type="parTrans" cxnId="{069C0620-0DFE-43A2-9C67-ADFC82DCC088}">
      <dgm:prSet/>
      <dgm:spPr/>
      <dgm:t>
        <a:bodyPr/>
        <a:lstStyle/>
        <a:p>
          <a:endParaRPr lang="en-IN"/>
        </a:p>
      </dgm:t>
    </dgm:pt>
    <dgm:pt modelId="{53218107-D23F-4B4E-B996-FB2AFF111A96}" type="sibTrans" cxnId="{069C0620-0DFE-43A2-9C67-ADFC82DCC088}">
      <dgm:prSet/>
      <dgm:spPr/>
      <dgm:t>
        <a:bodyPr/>
        <a:lstStyle/>
        <a:p>
          <a:endParaRPr lang="en-IN"/>
        </a:p>
      </dgm:t>
    </dgm:pt>
    <dgm:pt modelId="{6755A6A3-8C03-4009-8144-24B543747709}">
      <dgm:prSet/>
      <dgm:spPr/>
      <dgm:t>
        <a:bodyPr/>
        <a:lstStyle/>
        <a:p>
          <a:pPr algn="just"/>
          <a:r>
            <a:rPr lang="en-IN" dirty="0"/>
            <a:t>Provide a consistent "single source of truth"</a:t>
          </a:r>
        </a:p>
      </dgm:t>
    </dgm:pt>
    <dgm:pt modelId="{C10B62D2-3BC4-43E5-A06E-77C053F38095}" type="parTrans" cxnId="{A0CF3A1E-4A7C-4427-97F3-C48197BCA91E}">
      <dgm:prSet/>
      <dgm:spPr/>
      <dgm:t>
        <a:bodyPr/>
        <a:lstStyle/>
        <a:p>
          <a:endParaRPr lang="en-IN"/>
        </a:p>
      </dgm:t>
    </dgm:pt>
    <dgm:pt modelId="{EF0BA9CD-AC44-4AD7-A3DE-64FCB144F9FC}" type="sibTrans" cxnId="{A0CF3A1E-4A7C-4427-97F3-C48197BCA91E}">
      <dgm:prSet/>
      <dgm:spPr/>
      <dgm:t>
        <a:bodyPr/>
        <a:lstStyle/>
        <a:p>
          <a:endParaRPr lang="en-IN"/>
        </a:p>
      </dgm:t>
    </dgm:pt>
    <dgm:pt modelId="{536A30BE-AF67-443F-9195-204B989AFD2D}">
      <dgm:prSet/>
      <dgm:spPr/>
      <dgm:t>
        <a:bodyPr/>
        <a:lstStyle/>
        <a:p>
          <a:pPr algn="just"/>
          <a:r>
            <a:rPr lang="en-IN" dirty="0"/>
            <a:t>guild reports and visualizations on top of a single source of truth.</a:t>
          </a:r>
        </a:p>
      </dgm:t>
    </dgm:pt>
    <dgm:pt modelId="{BC894B99-529B-46FA-8CEC-CD543820ED87}" type="parTrans" cxnId="{422B8508-B4B7-4C6A-9463-24912D0BD25F}">
      <dgm:prSet/>
      <dgm:spPr/>
      <dgm:t>
        <a:bodyPr/>
        <a:lstStyle/>
        <a:p>
          <a:endParaRPr lang="en-IN"/>
        </a:p>
      </dgm:t>
    </dgm:pt>
    <dgm:pt modelId="{854C75AB-2A09-49E4-A387-F8991F0D896B}" type="sibTrans" cxnId="{422B8508-B4B7-4C6A-9463-24912D0BD25F}">
      <dgm:prSet/>
      <dgm:spPr/>
      <dgm:t>
        <a:bodyPr/>
        <a:lstStyle/>
        <a:p>
          <a:endParaRPr lang="en-IN"/>
        </a:p>
      </dgm:t>
    </dgm:pt>
    <dgm:pt modelId="{C57754CC-945D-4783-BBE2-C02FA74986D3}">
      <dgm:prSet/>
      <dgm:spPr/>
      <dgm:t>
        <a:bodyPr/>
        <a:lstStyle/>
        <a:p>
          <a:pPr algn="just"/>
          <a:r>
            <a:rPr lang="en-IN" dirty="0"/>
            <a:t>Integrated Common Data Model schemes</a:t>
          </a:r>
        </a:p>
      </dgm:t>
    </dgm:pt>
    <dgm:pt modelId="{5820EC1B-81DA-4BCE-8005-801E1EC57067}" type="parTrans" cxnId="{62C2EDC0-3BF8-499F-BA31-C6230194EBAB}">
      <dgm:prSet/>
      <dgm:spPr/>
      <dgm:t>
        <a:bodyPr/>
        <a:lstStyle/>
        <a:p>
          <a:endParaRPr lang="en-IN"/>
        </a:p>
      </dgm:t>
    </dgm:pt>
    <dgm:pt modelId="{F6D81052-5D81-49B0-BF3F-44C43E111ADE}" type="sibTrans" cxnId="{62C2EDC0-3BF8-499F-BA31-C6230194EBAB}">
      <dgm:prSet/>
      <dgm:spPr/>
      <dgm:t>
        <a:bodyPr/>
        <a:lstStyle/>
        <a:p>
          <a:endParaRPr lang="en-IN"/>
        </a:p>
      </dgm:t>
    </dgm:pt>
    <dgm:pt modelId="{C91020F7-E063-4863-9DAC-B943831BD82E}">
      <dgm:prSet/>
      <dgm:spPr/>
      <dgm:t>
        <a:bodyPr/>
        <a:lstStyle/>
        <a:p>
          <a:pPr algn="just"/>
          <a:r>
            <a:rPr lang="en-IN" dirty="0"/>
            <a:t>Map your organization’s data to the Common Data Model quickly and easily.</a:t>
          </a:r>
        </a:p>
      </dgm:t>
    </dgm:pt>
    <dgm:pt modelId="{65BCD88D-C271-4841-A7F0-BD752E1C5CF4}" type="parTrans" cxnId="{06B6EC9A-2BA5-4C49-8143-55AEA3A74AAF}">
      <dgm:prSet/>
      <dgm:spPr/>
      <dgm:t>
        <a:bodyPr/>
        <a:lstStyle/>
        <a:p>
          <a:endParaRPr lang="en-IN"/>
        </a:p>
      </dgm:t>
    </dgm:pt>
    <dgm:pt modelId="{61510B66-20B1-42BA-9D6E-D5E9F3A3F873}" type="sibTrans" cxnId="{06B6EC9A-2BA5-4C49-8143-55AEA3A74AAF}">
      <dgm:prSet/>
      <dgm:spPr/>
      <dgm:t>
        <a:bodyPr/>
        <a:lstStyle/>
        <a:p>
          <a:endParaRPr lang="en-IN"/>
        </a:p>
      </dgm:t>
    </dgm:pt>
    <dgm:pt modelId="{2FD09966-8088-437C-B92B-6FE10D8332CE}" type="pres">
      <dgm:prSet presAssocID="{E77ED5EA-1BC2-48E1-8BFD-6EF82FFACAC9}" presName="Name0" presStyleCnt="0">
        <dgm:presLayoutVars>
          <dgm:dir/>
          <dgm:animLvl val="lvl"/>
          <dgm:resizeHandles val="exact"/>
        </dgm:presLayoutVars>
      </dgm:prSet>
      <dgm:spPr/>
    </dgm:pt>
    <dgm:pt modelId="{B70417DC-EFDD-412F-A273-2C3459890638}" type="pres">
      <dgm:prSet presAssocID="{918D4F64-DF23-4997-9654-CC322E5F71D5}" presName="composite" presStyleCnt="0"/>
      <dgm:spPr/>
    </dgm:pt>
    <dgm:pt modelId="{E3400525-95A8-4C52-9913-EB101629D6AD}" type="pres">
      <dgm:prSet presAssocID="{918D4F64-DF23-4997-9654-CC322E5F71D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6205A07-3838-48A2-AC59-20357711D00A}" type="pres">
      <dgm:prSet presAssocID="{918D4F64-DF23-4997-9654-CC322E5F71D5}" presName="desTx" presStyleLbl="alignAccFollowNode1" presStyleIdx="0" presStyleCnt="4">
        <dgm:presLayoutVars>
          <dgm:bulletEnabled val="1"/>
        </dgm:presLayoutVars>
      </dgm:prSet>
      <dgm:spPr/>
    </dgm:pt>
    <dgm:pt modelId="{6293E3C9-FFE0-49BE-B0EC-B6E16E30660D}" type="pres">
      <dgm:prSet presAssocID="{D282EF0F-18DD-4399-B1C1-14A34DB244D6}" presName="space" presStyleCnt="0"/>
      <dgm:spPr/>
    </dgm:pt>
    <dgm:pt modelId="{D2FEE71D-C875-424C-8D9E-1D0272EA86AE}" type="pres">
      <dgm:prSet presAssocID="{9B164FEB-4AFD-45BE-9C97-0B7BD0FB0250}" presName="composite" presStyleCnt="0"/>
      <dgm:spPr/>
    </dgm:pt>
    <dgm:pt modelId="{03553575-A18A-4B8E-9FA1-9E1E7A0D3BC8}" type="pres">
      <dgm:prSet presAssocID="{9B164FEB-4AFD-45BE-9C97-0B7BD0FB025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21CF19CF-A920-4FE8-A6E6-BC8C3D9222F6}" type="pres">
      <dgm:prSet presAssocID="{9B164FEB-4AFD-45BE-9C97-0B7BD0FB0250}" presName="desTx" presStyleLbl="alignAccFollowNode1" presStyleIdx="1" presStyleCnt="4">
        <dgm:presLayoutVars>
          <dgm:bulletEnabled val="1"/>
        </dgm:presLayoutVars>
      </dgm:prSet>
      <dgm:spPr/>
    </dgm:pt>
    <dgm:pt modelId="{DABE4ECC-BFCB-49F1-8B35-90FA1F52A602}" type="pres">
      <dgm:prSet presAssocID="{4CC36FB7-D255-4545-A420-D55103C3861B}" presName="space" presStyleCnt="0"/>
      <dgm:spPr/>
    </dgm:pt>
    <dgm:pt modelId="{408B82CB-0D08-4C3D-B808-22DDEB5D2E13}" type="pres">
      <dgm:prSet presAssocID="{6755A6A3-8C03-4009-8144-24B543747709}" presName="composite" presStyleCnt="0"/>
      <dgm:spPr/>
    </dgm:pt>
    <dgm:pt modelId="{98DD5319-EE19-43F5-8DD7-C2E25F5C1947}" type="pres">
      <dgm:prSet presAssocID="{6755A6A3-8C03-4009-8144-24B54374770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1951772D-3F2C-415F-A1FB-EF492FE0A6B9}" type="pres">
      <dgm:prSet presAssocID="{6755A6A3-8C03-4009-8144-24B543747709}" presName="desTx" presStyleLbl="alignAccFollowNode1" presStyleIdx="2" presStyleCnt="4">
        <dgm:presLayoutVars>
          <dgm:bulletEnabled val="1"/>
        </dgm:presLayoutVars>
      </dgm:prSet>
      <dgm:spPr/>
    </dgm:pt>
    <dgm:pt modelId="{9CE42D60-F9B2-4791-ABD7-B079DF9A80E3}" type="pres">
      <dgm:prSet presAssocID="{EF0BA9CD-AC44-4AD7-A3DE-64FCB144F9FC}" presName="space" presStyleCnt="0"/>
      <dgm:spPr/>
    </dgm:pt>
    <dgm:pt modelId="{2C2027E0-75CC-425B-87AB-5A5AED8B878A}" type="pres">
      <dgm:prSet presAssocID="{C57754CC-945D-4783-BBE2-C02FA74986D3}" presName="composite" presStyleCnt="0"/>
      <dgm:spPr/>
    </dgm:pt>
    <dgm:pt modelId="{49208880-828A-4092-B260-E789AA92D488}" type="pres">
      <dgm:prSet presAssocID="{C57754CC-945D-4783-BBE2-C02FA74986D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ADCAC227-5977-4F15-B5A2-4F71A5CC1EDD}" type="pres">
      <dgm:prSet presAssocID="{C57754CC-945D-4783-BBE2-C02FA74986D3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422B8508-B4B7-4C6A-9463-24912D0BD25F}" srcId="{6755A6A3-8C03-4009-8144-24B543747709}" destId="{536A30BE-AF67-443F-9195-204B989AFD2D}" srcOrd="0" destOrd="0" parTransId="{BC894B99-529B-46FA-8CEC-CD543820ED87}" sibTransId="{854C75AB-2A09-49E4-A387-F8991F0D896B}"/>
    <dgm:cxn modelId="{60AAC108-AC08-4EAE-9BF6-BE970D30D425}" type="presOf" srcId="{4FF2DA2B-93E1-47ED-9A93-ED5547BF1489}" destId="{21CF19CF-A920-4FE8-A6E6-BC8C3D9222F6}" srcOrd="0" destOrd="0" presId="urn:microsoft.com/office/officeart/2005/8/layout/hList1"/>
    <dgm:cxn modelId="{73C5110B-4BBB-4422-BE4B-7EB137A1F073}" type="presOf" srcId="{C57754CC-945D-4783-BBE2-C02FA74986D3}" destId="{49208880-828A-4092-B260-E789AA92D488}" srcOrd="0" destOrd="0" presId="urn:microsoft.com/office/officeart/2005/8/layout/hList1"/>
    <dgm:cxn modelId="{FFA56813-27A8-43DD-8AEA-453A34DD0DD9}" srcId="{918D4F64-DF23-4997-9654-CC322E5F71D5}" destId="{AF35B839-027E-4767-958C-B8A794AA54DF}" srcOrd="0" destOrd="0" parTransId="{50389531-7AE4-430D-88D1-3E7F67243C60}" sibTransId="{1DC4E2A4-AB9C-43EC-BD6D-11EC768CD113}"/>
    <dgm:cxn modelId="{FD74F416-67EB-4D82-A80C-21002A907FB4}" type="presOf" srcId="{536A30BE-AF67-443F-9195-204B989AFD2D}" destId="{1951772D-3F2C-415F-A1FB-EF492FE0A6B9}" srcOrd="0" destOrd="0" presId="urn:microsoft.com/office/officeart/2005/8/layout/hList1"/>
    <dgm:cxn modelId="{CC1B551C-4A16-41F0-B478-8717BC17D385}" type="presOf" srcId="{918D4F64-DF23-4997-9654-CC322E5F71D5}" destId="{E3400525-95A8-4C52-9913-EB101629D6AD}" srcOrd="0" destOrd="0" presId="urn:microsoft.com/office/officeart/2005/8/layout/hList1"/>
    <dgm:cxn modelId="{A0CF3A1E-4A7C-4427-97F3-C48197BCA91E}" srcId="{E77ED5EA-1BC2-48E1-8BFD-6EF82FFACAC9}" destId="{6755A6A3-8C03-4009-8144-24B543747709}" srcOrd="2" destOrd="0" parTransId="{C10B62D2-3BC4-43E5-A06E-77C053F38095}" sibTransId="{EF0BA9CD-AC44-4AD7-A3DE-64FCB144F9FC}"/>
    <dgm:cxn modelId="{2131691E-CD1B-4552-BBF5-411E477A63AE}" type="presOf" srcId="{6755A6A3-8C03-4009-8144-24B543747709}" destId="{98DD5319-EE19-43F5-8DD7-C2E25F5C1947}" srcOrd="0" destOrd="0" presId="urn:microsoft.com/office/officeart/2005/8/layout/hList1"/>
    <dgm:cxn modelId="{069C0620-0DFE-43A2-9C67-ADFC82DCC088}" srcId="{9B164FEB-4AFD-45BE-9C97-0B7BD0FB0250}" destId="{4FF2DA2B-93E1-47ED-9A93-ED5547BF1489}" srcOrd="0" destOrd="0" parTransId="{54C38C05-575A-4159-A0FF-DF571FE797C8}" sibTransId="{53218107-D23F-4B4E-B996-FB2AFF111A96}"/>
    <dgm:cxn modelId="{B81E9248-8B56-4AFD-84FB-1C932BC28D88}" type="presOf" srcId="{E77ED5EA-1BC2-48E1-8BFD-6EF82FFACAC9}" destId="{2FD09966-8088-437C-B92B-6FE10D8332CE}" srcOrd="0" destOrd="0" presId="urn:microsoft.com/office/officeart/2005/8/layout/hList1"/>
    <dgm:cxn modelId="{2C08868A-73AE-4947-8009-E4F2B978863F}" type="presOf" srcId="{9B164FEB-4AFD-45BE-9C97-0B7BD0FB0250}" destId="{03553575-A18A-4B8E-9FA1-9E1E7A0D3BC8}" srcOrd="0" destOrd="0" presId="urn:microsoft.com/office/officeart/2005/8/layout/hList1"/>
    <dgm:cxn modelId="{06B6EC9A-2BA5-4C49-8143-55AEA3A74AAF}" srcId="{C57754CC-945D-4783-BBE2-C02FA74986D3}" destId="{C91020F7-E063-4863-9DAC-B943831BD82E}" srcOrd="0" destOrd="0" parTransId="{65BCD88D-C271-4841-A7F0-BD752E1C5CF4}" sibTransId="{61510B66-20B1-42BA-9D6E-D5E9F3A3F873}"/>
    <dgm:cxn modelId="{04452FC0-F176-48E8-A303-01AE63D1E790}" srcId="{E77ED5EA-1BC2-48E1-8BFD-6EF82FFACAC9}" destId="{9B164FEB-4AFD-45BE-9C97-0B7BD0FB0250}" srcOrd="1" destOrd="0" parTransId="{DB229B0A-92E0-417B-A1E6-879CAA51C206}" sibTransId="{4CC36FB7-D255-4545-A420-D55103C3861B}"/>
    <dgm:cxn modelId="{62C2EDC0-3BF8-499F-BA31-C6230194EBAB}" srcId="{E77ED5EA-1BC2-48E1-8BFD-6EF82FFACAC9}" destId="{C57754CC-945D-4783-BBE2-C02FA74986D3}" srcOrd="3" destOrd="0" parTransId="{5820EC1B-81DA-4BCE-8005-801E1EC57067}" sibTransId="{F6D81052-5D81-49B0-BF3F-44C43E111ADE}"/>
    <dgm:cxn modelId="{395E1AC4-510F-4B87-A779-9B7F2E61862D}" type="presOf" srcId="{C91020F7-E063-4863-9DAC-B943831BD82E}" destId="{ADCAC227-5977-4F15-B5A2-4F71A5CC1EDD}" srcOrd="0" destOrd="0" presId="urn:microsoft.com/office/officeart/2005/8/layout/hList1"/>
    <dgm:cxn modelId="{90645FCB-F9CF-49A1-8F2A-5311124304C8}" srcId="{E77ED5EA-1BC2-48E1-8BFD-6EF82FFACAC9}" destId="{918D4F64-DF23-4997-9654-CC322E5F71D5}" srcOrd="0" destOrd="0" parTransId="{342BE8DC-113F-4D41-805C-A91BA07963FF}" sibTransId="{D282EF0F-18DD-4399-B1C1-14A34DB244D6}"/>
    <dgm:cxn modelId="{F8391CE8-4242-4F8C-8A56-2CAAAAC53F19}" type="presOf" srcId="{AF35B839-027E-4767-958C-B8A794AA54DF}" destId="{A6205A07-3838-48A2-AC59-20357711D00A}" srcOrd="0" destOrd="0" presId="urn:microsoft.com/office/officeart/2005/8/layout/hList1"/>
    <dgm:cxn modelId="{62070A6E-E53F-444B-8208-BC9DF3551B80}" type="presParOf" srcId="{2FD09966-8088-437C-B92B-6FE10D8332CE}" destId="{B70417DC-EFDD-412F-A273-2C3459890638}" srcOrd="0" destOrd="0" presId="urn:microsoft.com/office/officeart/2005/8/layout/hList1"/>
    <dgm:cxn modelId="{528E6A29-2EDF-4A5C-95E7-6D586296E6B6}" type="presParOf" srcId="{B70417DC-EFDD-412F-A273-2C3459890638}" destId="{E3400525-95A8-4C52-9913-EB101629D6AD}" srcOrd="0" destOrd="0" presId="urn:microsoft.com/office/officeart/2005/8/layout/hList1"/>
    <dgm:cxn modelId="{20BE9C68-7978-48BF-A96A-E4229AC04071}" type="presParOf" srcId="{B70417DC-EFDD-412F-A273-2C3459890638}" destId="{A6205A07-3838-48A2-AC59-20357711D00A}" srcOrd="1" destOrd="0" presId="urn:microsoft.com/office/officeart/2005/8/layout/hList1"/>
    <dgm:cxn modelId="{55B7B85B-0B12-4CF6-839F-871E215A0573}" type="presParOf" srcId="{2FD09966-8088-437C-B92B-6FE10D8332CE}" destId="{6293E3C9-FFE0-49BE-B0EC-B6E16E30660D}" srcOrd="1" destOrd="0" presId="urn:microsoft.com/office/officeart/2005/8/layout/hList1"/>
    <dgm:cxn modelId="{65A73471-FC3D-45A9-AADB-B9D690A8D309}" type="presParOf" srcId="{2FD09966-8088-437C-B92B-6FE10D8332CE}" destId="{D2FEE71D-C875-424C-8D9E-1D0272EA86AE}" srcOrd="2" destOrd="0" presId="urn:microsoft.com/office/officeart/2005/8/layout/hList1"/>
    <dgm:cxn modelId="{16CB6007-AE22-4BCC-A544-5F272D32DBEB}" type="presParOf" srcId="{D2FEE71D-C875-424C-8D9E-1D0272EA86AE}" destId="{03553575-A18A-4B8E-9FA1-9E1E7A0D3BC8}" srcOrd="0" destOrd="0" presId="urn:microsoft.com/office/officeart/2005/8/layout/hList1"/>
    <dgm:cxn modelId="{8CF1B029-1C09-41E6-9E1F-777C150A4B8D}" type="presParOf" srcId="{D2FEE71D-C875-424C-8D9E-1D0272EA86AE}" destId="{21CF19CF-A920-4FE8-A6E6-BC8C3D9222F6}" srcOrd="1" destOrd="0" presId="urn:microsoft.com/office/officeart/2005/8/layout/hList1"/>
    <dgm:cxn modelId="{305ADA43-BD77-4524-B75A-DE125552A1A5}" type="presParOf" srcId="{2FD09966-8088-437C-B92B-6FE10D8332CE}" destId="{DABE4ECC-BFCB-49F1-8B35-90FA1F52A602}" srcOrd="3" destOrd="0" presId="urn:microsoft.com/office/officeart/2005/8/layout/hList1"/>
    <dgm:cxn modelId="{69B5D953-1E28-4208-8BAF-EB59259C4C74}" type="presParOf" srcId="{2FD09966-8088-437C-B92B-6FE10D8332CE}" destId="{408B82CB-0D08-4C3D-B808-22DDEB5D2E13}" srcOrd="4" destOrd="0" presId="urn:microsoft.com/office/officeart/2005/8/layout/hList1"/>
    <dgm:cxn modelId="{CCBD50A8-CBA0-4F97-80F6-6F871C593F46}" type="presParOf" srcId="{408B82CB-0D08-4C3D-B808-22DDEB5D2E13}" destId="{98DD5319-EE19-43F5-8DD7-C2E25F5C1947}" srcOrd="0" destOrd="0" presId="urn:microsoft.com/office/officeart/2005/8/layout/hList1"/>
    <dgm:cxn modelId="{CCCB732B-4AD6-42C9-B4D8-7A94659134AE}" type="presParOf" srcId="{408B82CB-0D08-4C3D-B808-22DDEB5D2E13}" destId="{1951772D-3F2C-415F-A1FB-EF492FE0A6B9}" srcOrd="1" destOrd="0" presId="urn:microsoft.com/office/officeart/2005/8/layout/hList1"/>
    <dgm:cxn modelId="{3536F231-71F5-44F1-9D1A-7F25E1E2C4B3}" type="presParOf" srcId="{2FD09966-8088-437C-B92B-6FE10D8332CE}" destId="{9CE42D60-F9B2-4791-ABD7-B079DF9A80E3}" srcOrd="5" destOrd="0" presId="urn:microsoft.com/office/officeart/2005/8/layout/hList1"/>
    <dgm:cxn modelId="{629AE854-C4DF-4283-B4C4-4022B98DEE25}" type="presParOf" srcId="{2FD09966-8088-437C-B92B-6FE10D8332CE}" destId="{2C2027E0-75CC-425B-87AB-5A5AED8B878A}" srcOrd="6" destOrd="0" presId="urn:microsoft.com/office/officeart/2005/8/layout/hList1"/>
    <dgm:cxn modelId="{AC86761D-C696-4F10-87DD-10287F6CEF37}" type="presParOf" srcId="{2C2027E0-75CC-425B-87AB-5A5AED8B878A}" destId="{49208880-828A-4092-B260-E789AA92D488}" srcOrd="0" destOrd="0" presId="urn:microsoft.com/office/officeart/2005/8/layout/hList1"/>
    <dgm:cxn modelId="{FD8BA6F5-A4E3-4363-985F-62EB0F145C48}" type="presParOf" srcId="{2C2027E0-75CC-425B-87AB-5A5AED8B878A}" destId="{ADCAC227-5977-4F15-B5A2-4F71A5CC1ED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69B0E4-8447-4C51-B9D2-60607EDD889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FCE560-A220-4678-8930-8697B9C6178F}">
      <dgm:prSet/>
      <dgm:spPr/>
      <dgm:t>
        <a:bodyPr/>
        <a:lstStyle/>
        <a:p>
          <a:pPr algn="just"/>
          <a:r>
            <a:rPr lang="en-IN" dirty="0"/>
            <a:t>A dataflow can be consumed in the following three ways:</a:t>
          </a:r>
        </a:p>
      </dgm:t>
    </dgm:pt>
    <dgm:pt modelId="{5F642FBF-C56D-4DBB-A525-5FCABF8C8EDB}" type="parTrans" cxnId="{EE18052D-4571-4D79-99A2-3C5468B149C4}">
      <dgm:prSet/>
      <dgm:spPr/>
      <dgm:t>
        <a:bodyPr/>
        <a:lstStyle/>
        <a:p>
          <a:endParaRPr lang="en-IN"/>
        </a:p>
      </dgm:t>
    </dgm:pt>
    <dgm:pt modelId="{4C0AA30F-52B9-4338-BB30-B429F2DE18E4}" type="sibTrans" cxnId="{EE18052D-4571-4D79-99A2-3C5468B149C4}">
      <dgm:prSet/>
      <dgm:spPr/>
      <dgm:t>
        <a:bodyPr/>
        <a:lstStyle/>
        <a:p>
          <a:endParaRPr lang="en-IN"/>
        </a:p>
      </dgm:t>
    </dgm:pt>
    <dgm:pt modelId="{FDD88494-9AA9-422B-BBA2-A9DF9256B432}">
      <dgm:prSet/>
      <dgm:spPr/>
      <dgm:t>
        <a:bodyPr/>
        <a:lstStyle/>
        <a:p>
          <a:pPr algn="just"/>
          <a:r>
            <a:rPr lang="en-IN" dirty="0"/>
            <a:t>1. Create a linked table from the dataflow to allow another dataflow author to use the data.</a:t>
          </a:r>
        </a:p>
      </dgm:t>
    </dgm:pt>
    <dgm:pt modelId="{4A987B28-76CB-484E-A5E7-FFD190E0D8F8}" type="parTrans" cxnId="{F8F2E475-2646-49E0-80B8-8FAFDE28EA74}">
      <dgm:prSet/>
      <dgm:spPr/>
      <dgm:t>
        <a:bodyPr/>
        <a:lstStyle/>
        <a:p>
          <a:endParaRPr lang="en-IN"/>
        </a:p>
      </dgm:t>
    </dgm:pt>
    <dgm:pt modelId="{07555965-353A-438E-8624-89AEBD34D677}" type="sibTrans" cxnId="{F8F2E475-2646-49E0-80B8-8FAFDE28EA74}">
      <dgm:prSet/>
      <dgm:spPr/>
      <dgm:t>
        <a:bodyPr/>
        <a:lstStyle/>
        <a:p>
          <a:endParaRPr lang="en-IN"/>
        </a:p>
      </dgm:t>
    </dgm:pt>
    <dgm:pt modelId="{A1BE842E-CE30-4719-BAA9-522252554E09}">
      <dgm:prSet/>
      <dgm:spPr/>
      <dgm:t>
        <a:bodyPr/>
        <a:lstStyle/>
        <a:p>
          <a:pPr algn="just"/>
          <a:r>
            <a:rPr lang="en-IN" dirty="0"/>
            <a:t>2. Create a dataset from the dataflow to allow a user to utilize the data to create reports.</a:t>
          </a:r>
        </a:p>
      </dgm:t>
    </dgm:pt>
    <dgm:pt modelId="{4BB4117F-1246-40AF-B2CC-8DC6F81AA74D}" type="parTrans" cxnId="{B3F7D8D1-559E-4981-ABF6-32DB529F1A24}">
      <dgm:prSet/>
      <dgm:spPr/>
      <dgm:t>
        <a:bodyPr/>
        <a:lstStyle/>
        <a:p>
          <a:endParaRPr lang="en-IN"/>
        </a:p>
      </dgm:t>
    </dgm:pt>
    <dgm:pt modelId="{EF5BB921-B15E-4BAB-8F14-F1504AF34A6F}" type="sibTrans" cxnId="{B3F7D8D1-559E-4981-ABF6-32DB529F1A24}">
      <dgm:prSet/>
      <dgm:spPr/>
      <dgm:t>
        <a:bodyPr/>
        <a:lstStyle/>
        <a:p>
          <a:endParaRPr lang="en-IN"/>
        </a:p>
      </dgm:t>
    </dgm:pt>
    <dgm:pt modelId="{09C1336A-0403-4BFF-93F2-B78C11014949}">
      <dgm:prSet/>
      <dgm:spPr/>
      <dgm:t>
        <a:bodyPr/>
        <a:lstStyle/>
        <a:p>
          <a:pPr algn="just"/>
          <a:r>
            <a:rPr lang="en-IN" dirty="0"/>
            <a:t>3. Create a connection from external tools that can read from the CDM format.</a:t>
          </a:r>
        </a:p>
      </dgm:t>
    </dgm:pt>
    <dgm:pt modelId="{9E847EC2-1D58-451F-BC32-857BC92DC828}" type="parTrans" cxnId="{E4C4BF80-3342-48FB-A03E-EBDED82E7712}">
      <dgm:prSet/>
      <dgm:spPr/>
      <dgm:t>
        <a:bodyPr/>
        <a:lstStyle/>
        <a:p>
          <a:endParaRPr lang="en-IN"/>
        </a:p>
      </dgm:t>
    </dgm:pt>
    <dgm:pt modelId="{59DCD365-F293-4FAD-A33C-CEB301081B0A}" type="sibTrans" cxnId="{E4C4BF80-3342-48FB-A03E-EBDED82E7712}">
      <dgm:prSet/>
      <dgm:spPr/>
      <dgm:t>
        <a:bodyPr/>
        <a:lstStyle/>
        <a:p>
          <a:endParaRPr lang="en-IN"/>
        </a:p>
      </dgm:t>
    </dgm:pt>
    <dgm:pt modelId="{64BDF34D-8C2F-464B-9FCA-F7B7866D9CEB}" type="pres">
      <dgm:prSet presAssocID="{CC69B0E4-8447-4C51-B9D2-60607EDD8895}" presName="Name0" presStyleCnt="0">
        <dgm:presLayoutVars>
          <dgm:dir/>
          <dgm:animLvl val="lvl"/>
          <dgm:resizeHandles val="exact"/>
        </dgm:presLayoutVars>
      </dgm:prSet>
      <dgm:spPr/>
    </dgm:pt>
    <dgm:pt modelId="{AFDD5EBD-07D0-48FB-ACBA-E9E3B96418CD}" type="pres">
      <dgm:prSet presAssocID="{73FCE560-A220-4678-8930-8697B9C6178F}" presName="linNode" presStyleCnt="0"/>
      <dgm:spPr/>
    </dgm:pt>
    <dgm:pt modelId="{C1FECD72-F2CC-4355-AB1B-D16E1D9D5D8D}" type="pres">
      <dgm:prSet presAssocID="{73FCE560-A220-4678-8930-8697B9C6178F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DADFC95A-F302-4ED8-B2A4-E3EDBD66D308}" type="pres">
      <dgm:prSet presAssocID="{73FCE560-A220-4678-8930-8697B9C6178F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CB8F8F29-2862-4B1E-9EE6-5CB49B3D1290}" type="presOf" srcId="{CC69B0E4-8447-4C51-B9D2-60607EDD8895}" destId="{64BDF34D-8C2F-464B-9FCA-F7B7866D9CEB}" srcOrd="0" destOrd="0" presId="urn:microsoft.com/office/officeart/2005/8/layout/vList5"/>
    <dgm:cxn modelId="{EE18052D-4571-4D79-99A2-3C5468B149C4}" srcId="{CC69B0E4-8447-4C51-B9D2-60607EDD8895}" destId="{73FCE560-A220-4678-8930-8697B9C6178F}" srcOrd="0" destOrd="0" parTransId="{5F642FBF-C56D-4DBB-A525-5FCABF8C8EDB}" sibTransId="{4C0AA30F-52B9-4338-BB30-B429F2DE18E4}"/>
    <dgm:cxn modelId="{39289B3F-468E-46A7-B72B-37C14709D143}" type="presOf" srcId="{09C1336A-0403-4BFF-93F2-B78C11014949}" destId="{DADFC95A-F302-4ED8-B2A4-E3EDBD66D308}" srcOrd="0" destOrd="2" presId="urn:microsoft.com/office/officeart/2005/8/layout/vList5"/>
    <dgm:cxn modelId="{7042A26A-4403-43C9-8F18-D1431EF580B9}" type="presOf" srcId="{73FCE560-A220-4678-8930-8697B9C6178F}" destId="{C1FECD72-F2CC-4355-AB1B-D16E1D9D5D8D}" srcOrd="0" destOrd="0" presId="urn:microsoft.com/office/officeart/2005/8/layout/vList5"/>
    <dgm:cxn modelId="{F8F2E475-2646-49E0-80B8-8FAFDE28EA74}" srcId="{73FCE560-A220-4678-8930-8697B9C6178F}" destId="{FDD88494-9AA9-422B-BBA2-A9DF9256B432}" srcOrd="0" destOrd="0" parTransId="{4A987B28-76CB-484E-A5E7-FFD190E0D8F8}" sibTransId="{07555965-353A-438E-8624-89AEBD34D677}"/>
    <dgm:cxn modelId="{E4C4BF80-3342-48FB-A03E-EBDED82E7712}" srcId="{73FCE560-A220-4678-8930-8697B9C6178F}" destId="{09C1336A-0403-4BFF-93F2-B78C11014949}" srcOrd="2" destOrd="0" parTransId="{9E847EC2-1D58-451F-BC32-857BC92DC828}" sibTransId="{59DCD365-F293-4FAD-A33C-CEB301081B0A}"/>
    <dgm:cxn modelId="{FB6D73D1-1D8B-49E4-82C4-A1377AA94ACE}" type="presOf" srcId="{FDD88494-9AA9-422B-BBA2-A9DF9256B432}" destId="{DADFC95A-F302-4ED8-B2A4-E3EDBD66D308}" srcOrd="0" destOrd="0" presId="urn:microsoft.com/office/officeart/2005/8/layout/vList5"/>
    <dgm:cxn modelId="{B3F7D8D1-559E-4981-ABF6-32DB529F1A24}" srcId="{73FCE560-A220-4678-8930-8697B9C6178F}" destId="{A1BE842E-CE30-4719-BAA9-522252554E09}" srcOrd="1" destOrd="0" parTransId="{4BB4117F-1246-40AF-B2CC-8DC6F81AA74D}" sibTransId="{EF5BB921-B15E-4BAB-8F14-F1504AF34A6F}"/>
    <dgm:cxn modelId="{753DD3E1-508E-4F38-A3DC-8246728080B9}" type="presOf" srcId="{A1BE842E-CE30-4719-BAA9-522252554E09}" destId="{DADFC95A-F302-4ED8-B2A4-E3EDBD66D308}" srcOrd="0" destOrd="1" presId="urn:microsoft.com/office/officeart/2005/8/layout/vList5"/>
    <dgm:cxn modelId="{22DD239D-A3E0-4833-A658-1B94B62DFF45}" type="presParOf" srcId="{64BDF34D-8C2F-464B-9FCA-F7B7866D9CEB}" destId="{AFDD5EBD-07D0-48FB-ACBA-E9E3B96418CD}" srcOrd="0" destOrd="0" presId="urn:microsoft.com/office/officeart/2005/8/layout/vList5"/>
    <dgm:cxn modelId="{85774C08-9360-4373-97DD-98868E2F4CD3}" type="presParOf" srcId="{AFDD5EBD-07D0-48FB-ACBA-E9E3B96418CD}" destId="{C1FECD72-F2CC-4355-AB1B-D16E1D9D5D8D}" srcOrd="0" destOrd="0" presId="urn:microsoft.com/office/officeart/2005/8/layout/vList5"/>
    <dgm:cxn modelId="{FFE85932-70EE-46B7-B49A-27E084EDF124}" type="presParOf" srcId="{AFDD5EBD-07D0-48FB-ACBA-E9E3B96418CD}" destId="{DADFC95A-F302-4ED8-B2A4-E3EDBD66D30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00525-95A8-4C52-9913-EB101629D6AD}">
      <dsp:nvSpPr>
        <dsp:cNvPr id="0" name=""/>
        <dsp:cNvSpPr/>
      </dsp:nvSpPr>
      <dsp:spPr>
        <a:xfrm>
          <a:off x="4583" y="707878"/>
          <a:ext cx="2756296" cy="11025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Team collaboration</a:t>
          </a:r>
        </a:p>
      </dsp:txBody>
      <dsp:txXfrm>
        <a:off x="4583" y="707878"/>
        <a:ext cx="2756296" cy="1102518"/>
      </dsp:txXfrm>
    </dsp:sp>
    <dsp:sp modelId="{A6205A07-3838-48A2-AC59-20357711D00A}">
      <dsp:nvSpPr>
        <dsp:cNvPr id="0" name=""/>
        <dsp:cNvSpPr/>
      </dsp:nvSpPr>
      <dsp:spPr>
        <a:xfrm>
          <a:off x="4583" y="1810397"/>
          <a:ext cx="2756296" cy="21740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Enable team collaboration while building your data retrieval &amp; preparation processes.</a:t>
          </a:r>
        </a:p>
      </dsp:txBody>
      <dsp:txXfrm>
        <a:off x="4583" y="1810397"/>
        <a:ext cx="2756296" cy="2174039"/>
      </dsp:txXfrm>
    </dsp:sp>
    <dsp:sp modelId="{03553575-A18A-4B8E-9FA1-9E1E7A0D3BC8}">
      <dsp:nvSpPr>
        <dsp:cNvPr id="0" name=""/>
        <dsp:cNvSpPr/>
      </dsp:nvSpPr>
      <dsp:spPr>
        <a:xfrm>
          <a:off x="3146762" y="707878"/>
          <a:ext cx="2756296" cy="11025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Eliminate duplication of data retrieval processes</a:t>
          </a:r>
        </a:p>
      </dsp:txBody>
      <dsp:txXfrm>
        <a:off x="3146762" y="707878"/>
        <a:ext cx="2756296" cy="1102518"/>
      </dsp:txXfrm>
    </dsp:sp>
    <dsp:sp modelId="{21CF19CF-A920-4FE8-A6E6-BC8C3D9222F6}">
      <dsp:nvSpPr>
        <dsp:cNvPr id="0" name=""/>
        <dsp:cNvSpPr/>
      </dsp:nvSpPr>
      <dsp:spPr>
        <a:xfrm>
          <a:off x="3146762" y="1810397"/>
          <a:ext cx="2756296" cy="21740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Ensure data retrieval has a minimal and consistent impact on your applications.</a:t>
          </a:r>
        </a:p>
      </dsp:txBody>
      <dsp:txXfrm>
        <a:off x="3146762" y="1810397"/>
        <a:ext cx="2756296" cy="2174039"/>
      </dsp:txXfrm>
    </dsp:sp>
    <dsp:sp modelId="{98DD5319-EE19-43F5-8DD7-C2E25F5C1947}">
      <dsp:nvSpPr>
        <dsp:cNvPr id="0" name=""/>
        <dsp:cNvSpPr/>
      </dsp:nvSpPr>
      <dsp:spPr>
        <a:xfrm>
          <a:off x="6288940" y="707878"/>
          <a:ext cx="2756296" cy="11025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Provide a consistent "single source of truth"</a:t>
          </a:r>
        </a:p>
      </dsp:txBody>
      <dsp:txXfrm>
        <a:off x="6288940" y="707878"/>
        <a:ext cx="2756296" cy="1102518"/>
      </dsp:txXfrm>
    </dsp:sp>
    <dsp:sp modelId="{1951772D-3F2C-415F-A1FB-EF492FE0A6B9}">
      <dsp:nvSpPr>
        <dsp:cNvPr id="0" name=""/>
        <dsp:cNvSpPr/>
      </dsp:nvSpPr>
      <dsp:spPr>
        <a:xfrm>
          <a:off x="6288940" y="1810397"/>
          <a:ext cx="2756296" cy="21740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guild reports and visualizations on top of a single source of truth.</a:t>
          </a:r>
        </a:p>
      </dsp:txBody>
      <dsp:txXfrm>
        <a:off x="6288940" y="1810397"/>
        <a:ext cx="2756296" cy="2174039"/>
      </dsp:txXfrm>
    </dsp:sp>
    <dsp:sp modelId="{49208880-828A-4092-B260-E789AA92D488}">
      <dsp:nvSpPr>
        <dsp:cNvPr id="0" name=""/>
        <dsp:cNvSpPr/>
      </dsp:nvSpPr>
      <dsp:spPr>
        <a:xfrm>
          <a:off x="9431119" y="707878"/>
          <a:ext cx="2756296" cy="11025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Integrated Common Data Model schemes</a:t>
          </a:r>
        </a:p>
      </dsp:txBody>
      <dsp:txXfrm>
        <a:off x="9431119" y="707878"/>
        <a:ext cx="2756296" cy="1102518"/>
      </dsp:txXfrm>
    </dsp:sp>
    <dsp:sp modelId="{ADCAC227-5977-4F15-B5A2-4F71A5CC1EDD}">
      <dsp:nvSpPr>
        <dsp:cNvPr id="0" name=""/>
        <dsp:cNvSpPr/>
      </dsp:nvSpPr>
      <dsp:spPr>
        <a:xfrm>
          <a:off x="9431119" y="1810397"/>
          <a:ext cx="2756296" cy="21740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Map your organization’s data to the Common Data Model quickly and easily.</a:t>
          </a:r>
        </a:p>
      </dsp:txBody>
      <dsp:txXfrm>
        <a:off x="9431119" y="1810397"/>
        <a:ext cx="2756296" cy="2174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FC95A-F302-4ED8-B2A4-E3EDBD66D308}">
      <dsp:nvSpPr>
        <dsp:cNvPr id="0" name=""/>
        <dsp:cNvSpPr/>
      </dsp:nvSpPr>
      <dsp:spPr>
        <a:xfrm rot="5400000">
          <a:off x="1633086" y="1104498"/>
          <a:ext cx="4806213" cy="37987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1. Create a linked table from the dataflow to allow another dataflow author to use the data.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2. Create a dataset from the dataflow to allow a user to utilize the data to create reports.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3. Create a connection from external tools that can read from the CDM format.</a:t>
          </a:r>
        </a:p>
      </dsp:txBody>
      <dsp:txXfrm rot="-5400000">
        <a:off x="2136808" y="786218"/>
        <a:ext cx="3613329" cy="4435331"/>
      </dsp:txXfrm>
    </dsp:sp>
    <dsp:sp modelId="{C1FECD72-F2CC-4355-AB1B-D16E1D9D5D8D}">
      <dsp:nvSpPr>
        <dsp:cNvPr id="0" name=""/>
        <dsp:cNvSpPr/>
      </dsp:nvSpPr>
      <dsp:spPr>
        <a:xfrm>
          <a:off x="0" y="0"/>
          <a:ext cx="2136808" cy="60077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just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A dataflow can be consumed in the following three ways:</a:t>
          </a:r>
        </a:p>
      </dsp:txBody>
      <dsp:txXfrm>
        <a:off x="104310" y="104310"/>
        <a:ext cx="1928188" cy="5799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D792-B372-1FF8-FD13-A504C299F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B16D0-5E89-CA21-0943-7BD09DB64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836EF-FCF6-EE36-B70B-B248B9E0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299F9-E3BD-D4CE-5AB3-4C4F5FCE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1D29C-5FA6-3791-6401-1C974BCA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9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7A88-2749-0EE4-7074-1BCA81D2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6AB17-2B8A-BEC2-915C-E2CB5F32C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5A503-E2ED-C744-C4F1-941AB79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5BD78-41F0-23B8-5B6E-B0E973AA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35CC5-8EEB-387C-C305-2244CB46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65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1C86B-D4D9-E162-77D9-B1D1D198D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54893-0C3A-5A8E-B8AC-C15D23C6E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5185-E98D-D6BC-209D-74E16926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DDCD-989C-EFCE-0324-A9836C5F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68A6D-3C66-E217-668C-F6CD04FA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92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C993-75C3-9FBA-5E38-0946C6ED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1C2D1-A9B5-20D6-43D6-2020467E4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A2AF3-F084-5C35-1431-9CFE513F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04099-E629-03C0-5C59-C2DB7A74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AB57-8DA7-3EB8-A852-AB5605C2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59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2E5F-C6BE-AD6D-5FA4-0CA35C03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E4AB0-040E-3419-8CE3-195C4E4DD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7E1F2-4194-53AD-5948-74BB8FAF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586F1-C186-40AF-B85B-C00D30E1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1CC71-B169-CDB3-00A3-EC52F280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94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A14F-0FCA-311D-836B-DA4DC15E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AC76C-93B9-F8A5-1DE7-D4191C14F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9917F-D62A-C634-95EC-385E7C1EA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7103C-D785-2440-7C51-387E671D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D7864-307E-DC15-4A3F-9D39BBD0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99F4-C7F4-2512-64C2-FF7116F8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33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EB6A-6E80-9663-23A3-2B6A795B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60B70-54EB-87DD-50EC-025E48B40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C2F35-3D68-5D9B-DD18-10E3A0B98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1CC18-1C5C-FB64-E46D-8FDE78CA0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E144C-AD65-096B-9F3C-3DE7A027A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4B629-4B2B-1C7A-A49F-02533076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75CB5-8489-1F11-D102-20760876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9CC38-E057-5275-EA17-99A0C29F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8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BCE3-8EBA-231C-4EE1-6DE973B5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A93A2-4F8B-9550-A7A3-A25708BE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C7D27-BFF2-13F6-E900-BBE9DD74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510E5-827E-5E96-7DC6-6C40C003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58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4CA62-C5E2-3891-FD3E-4A8BBB84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C56AD-A715-FF76-C0F1-B8085124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96B64-D139-33E3-BCB8-AD80595B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60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0E51-AAAE-EEB3-C934-05570F45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73590-6AEC-7141-8A98-D0E18DD8E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34759-5F5B-7126-6F67-9FE403CA9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DCD9C-7DEA-BC09-EFED-1387BC16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EFB3C-EECE-06A0-4BB9-C679AF53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575DB-2E84-7819-3251-E0D300D9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8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249C-068E-54FD-DFAE-A11A2EA18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27CB1-9141-A353-B67E-1B0832A4D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498F4-5204-D75B-A28A-FB1224AB0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33F5D-98C9-CA94-3769-25E7AB45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386A4-85C7-43E5-C436-CEE36309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3BE9C-4048-109E-10DF-A33FB5A3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78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E0237D-7FD9-7AE3-6E83-C074EBCB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FF0D6-7440-3A23-DD6D-5400AE1C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1DCFF-5715-4F4D-05D7-175084DB1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5CD7B-34CF-2B19-FB02-6D011EBB3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6C847-BF0F-128F-7DC7-CC32B3FD8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47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office.com/article/Key-Performance-Indicators-KPIs-in-Power-Pivot-E653EDEF-8A21-40E4-9ECE-83A6C8C306AA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7035-9F99-4F2A-8A84-DCDB448D3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8903368" cy="3305258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Microsoft Power BI</a:t>
            </a:r>
            <a:b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I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Module 8 - Power BI Premium</a:t>
            </a:r>
            <a:endParaRPr lang="en-I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FF10C45-6BF5-93ED-417F-FDAAB1073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284" y="4299284"/>
            <a:ext cx="2558716" cy="255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756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8CBE-D1C1-4709-2308-FAE09E6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3768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Creating a Data Flow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61E30-0CBC-E797-0012-0490A1F869BB}"/>
              </a:ext>
            </a:extLst>
          </p:cNvPr>
          <p:cNvSpPr txBox="1"/>
          <p:nvPr/>
        </p:nvSpPr>
        <p:spPr>
          <a:xfrm>
            <a:off x="0" y="673769"/>
            <a:ext cx="12192000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So how to create Data Flow?</a:t>
            </a:r>
          </a:p>
          <a:p>
            <a:pPr algn="ctr"/>
            <a:r>
              <a:rPr lang="en-GB" dirty="0"/>
              <a:t>In Powerbi.com portal go to Workplace Data Flows.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B0D447-9AD4-E3C7-2552-FE5955F90E27}"/>
              </a:ext>
            </a:extLst>
          </p:cNvPr>
          <p:cNvSpPr txBox="1"/>
          <p:nvPr/>
        </p:nvSpPr>
        <p:spPr>
          <a:xfrm>
            <a:off x="2987843" y="1686290"/>
            <a:ext cx="6216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Create new Data Flow:</a:t>
            </a:r>
            <a:endParaRPr lang="en-IN" dirty="0"/>
          </a:p>
        </p:txBody>
      </p:sp>
      <p:pic>
        <p:nvPicPr>
          <p:cNvPr id="12306" name="Picture 18">
            <a:extLst>
              <a:ext uri="{FF2B5EF4-FFF2-40B4-BE49-F238E27FC236}">
                <a16:creationId xmlns:a16="http://schemas.microsoft.com/office/drawing/2014/main" id="{B87F9292-D106-E33E-902B-8F4697EAB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4021"/>
            <a:ext cx="12192000" cy="456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464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8CBE-D1C1-4709-2308-FAE09E6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3768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Creating a Data Flow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61E30-0CBC-E797-0012-0490A1F869BB}"/>
              </a:ext>
            </a:extLst>
          </p:cNvPr>
          <p:cNvSpPr txBox="1"/>
          <p:nvPr/>
        </p:nvSpPr>
        <p:spPr>
          <a:xfrm>
            <a:off x="0" y="673769"/>
            <a:ext cx="12192000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• Select Define new entities/tables Add new entities/table</a:t>
            </a:r>
          </a:p>
        </p:txBody>
      </p:sp>
      <p:pic>
        <p:nvPicPr>
          <p:cNvPr id="28674" name="Picture 2" descr="Creating a dataflow - Power BI | Microsoft Learn">
            <a:extLst>
              <a:ext uri="{FF2B5EF4-FFF2-40B4-BE49-F238E27FC236}">
                <a16:creationId xmlns:a16="http://schemas.microsoft.com/office/drawing/2014/main" id="{B2E0ADC9-F69A-4A9D-44AE-9B9469E24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91"/>
          <a:stretch/>
        </p:blipFill>
        <p:spPr bwMode="auto">
          <a:xfrm>
            <a:off x="458662" y="1203159"/>
            <a:ext cx="11274676" cy="567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101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8CBE-D1C1-4709-2308-FAE09E6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3768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Creating a Data Flow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61E30-0CBC-E797-0012-0490A1F869BB}"/>
              </a:ext>
            </a:extLst>
          </p:cNvPr>
          <p:cNvSpPr txBox="1"/>
          <p:nvPr/>
        </p:nvSpPr>
        <p:spPr>
          <a:xfrm>
            <a:off x="0" y="673769"/>
            <a:ext cx="12192000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• For demonstration, let's use Web API - some webpage with no</a:t>
            </a:r>
          </a:p>
          <a:p>
            <a:pPr algn="ctr"/>
            <a:r>
              <a:rPr lang="en-GB" dirty="0"/>
              <a:t>authorization, no gateway, etc.: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5C60B-7F34-792B-427F-ABA776D398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25" r="1053" b="9823"/>
          <a:stretch/>
        </p:blipFill>
        <p:spPr>
          <a:xfrm>
            <a:off x="1042737" y="1724458"/>
            <a:ext cx="10237581" cy="467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8CBE-D1C1-4709-2308-FAE09E6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3768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Creating a Data Flow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61E30-0CBC-E797-0012-0490A1F869BB}"/>
              </a:ext>
            </a:extLst>
          </p:cNvPr>
          <p:cNvSpPr txBox="1"/>
          <p:nvPr/>
        </p:nvSpPr>
        <p:spPr>
          <a:xfrm>
            <a:off x="0" y="673769"/>
            <a:ext cx="12192000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In this example let's use this exchange rate list:</a:t>
            </a:r>
          </a:p>
          <a:p>
            <a:pPr algn="ctr"/>
            <a:r>
              <a:rPr lang="en-GB" dirty="0"/>
              <a:t>http://www.cnb.cz/cs/financni_trh/_devizoveho_trhu/kurzy </a:t>
            </a:r>
            <a:r>
              <a:rPr lang="en-GB" dirty="0" err="1"/>
              <a:t>devizoveho</a:t>
            </a:r>
            <a:r>
              <a:rPr lang="en-GB" dirty="0"/>
              <a:t> </a:t>
            </a:r>
            <a:r>
              <a:rPr lang="en-GB" dirty="0" err="1"/>
              <a:t>trhu</a:t>
            </a:r>
            <a:r>
              <a:rPr lang="en-GB" dirty="0"/>
              <a:t>/</a:t>
            </a:r>
            <a:r>
              <a:rPr lang="en-GB" dirty="0" err="1"/>
              <a:t>rok.txt?rok</a:t>
            </a:r>
            <a:r>
              <a:rPr lang="en-GB" dirty="0"/>
              <a:t>=2019</a:t>
            </a:r>
          </a:p>
        </p:txBody>
      </p:sp>
      <p:pic>
        <p:nvPicPr>
          <p:cNvPr id="30722" name="Picture 2" descr="Get data from web error: A web API key can only be... - Microsoft Fabric  Community">
            <a:extLst>
              <a:ext uri="{FF2B5EF4-FFF2-40B4-BE49-F238E27FC236}">
                <a16:creationId xmlns:a16="http://schemas.microsoft.com/office/drawing/2014/main" id="{4AB0D76C-05F2-F124-F123-80217DA8B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641" y="1992981"/>
            <a:ext cx="8539521" cy="4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57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8CBE-D1C1-4709-2308-FAE09E6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3768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Creating a Data Flow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61E30-0CBC-E797-0012-0490A1F869BB}"/>
              </a:ext>
            </a:extLst>
          </p:cNvPr>
          <p:cNvSpPr txBox="1"/>
          <p:nvPr/>
        </p:nvSpPr>
        <p:spPr>
          <a:xfrm>
            <a:off x="0" y="673769"/>
            <a:ext cx="12192000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In next step we appeared in an interesting environment, similar to power BI Query editor:</a:t>
            </a:r>
          </a:p>
          <a:p>
            <a:pPr algn="ctr"/>
            <a:r>
              <a:rPr lang="en-GB" dirty="0"/>
              <a:t>You can simply modify tables here.</a:t>
            </a:r>
          </a:p>
        </p:txBody>
      </p:sp>
      <p:pic>
        <p:nvPicPr>
          <p:cNvPr id="31746" name="Picture 2" descr="Solved: Dataflows - Authentication using API Key or OAuth ... - Power  Platform Community">
            <a:extLst>
              <a:ext uri="{FF2B5EF4-FFF2-40B4-BE49-F238E27FC236}">
                <a16:creationId xmlns:a16="http://schemas.microsoft.com/office/drawing/2014/main" id="{E8FC9FA2-8C63-4015-9A65-0C5CE14B6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7" y="1993868"/>
            <a:ext cx="881062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313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8CBE-D1C1-4709-2308-FAE09E6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3768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Creating a Data Flow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61E30-0CBC-E797-0012-0490A1F869BB}"/>
              </a:ext>
            </a:extLst>
          </p:cNvPr>
          <p:cNvSpPr txBox="1"/>
          <p:nvPr/>
        </p:nvSpPr>
        <p:spPr>
          <a:xfrm>
            <a:off x="0" y="673769"/>
            <a:ext cx="12192000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Do your data transformation here using built I Power Bl Query Editor options, After</a:t>
            </a:r>
          </a:p>
          <a:p>
            <a:pPr algn="ctr"/>
            <a:r>
              <a:rPr lang="en-GB" dirty="0"/>
              <a:t>confirmation save your data flow.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7C1B6-E606-C707-972F-DBFE582C8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25" b="7134"/>
          <a:stretch/>
        </p:blipFill>
        <p:spPr>
          <a:xfrm>
            <a:off x="0" y="1748589"/>
            <a:ext cx="12192000" cy="510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9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8CBE-D1C1-4709-2308-FAE09E6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3768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Creating a Data Flow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61E30-0CBC-E797-0012-0490A1F869BB}"/>
              </a:ext>
            </a:extLst>
          </p:cNvPr>
          <p:cNvSpPr txBox="1"/>
          <p:nvPr/>
        </p:nvSpPr>
        <p:spPr>
          <a:xfrm>
            <a:off x="0" y="673769"/>
            <a:ext cx="12192000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From now, you can in Power Bl Desktop select this Data Flow as a data source and use</a:t>
            </a:r>
          </a:p>
          <a:p>
            <a:pPr algn="ctr"/>
            <a:r>
              <a:rPr lang="en-GB" dirty="0"/>
              <a:t>it as any other source.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AF8E9-C515-A1FE-F6ED-491DCDF6F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10" b="6666"/>
          <a:stretch/>
        </p:blipFill>
        <p:spPr>
          <a:xfrm>
            <a:off x="0" y="1347536"/>
            <a:ext cx="12192000" cy="551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95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8CBE-D1C1-4709-2308-FAE09E6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3768"/>
          </a:xfrm>
        </p:spPr>
        <p:txBody>
          <a:bodyPr>
            <a:normAutofit fontScale="90000"/>
          </a:bodyPr>
          <a:lstStyle/>
          <a:p>
            <a:r>
              <a:rPr lang="en-GB" sz="4400" dirty="0">
                <a:solidFill>
                  <a:srgbClr val="FF0000"/>
                </a:solidFill>
              </a:rPr>
              <a:t>Advantages of Power Bl Data Flow</a:t>
            </a:r>
            <a:endParaRPr lang="en-IN" sz="4400" dirty="0">
              <a:solidFill>
                <a:srgbClr val="FF0000"/>
              </a:solidFill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A8FD5290-6E60-0F58-6259-F9AEFF9CE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7473503"/>
              </p:ext>
            </p:extLst>
          </p:nvPr>
        </p:nvGraphicFramePr>
        <p:xfrm>
          <a:off x="0" y="2165684"/>
          <a:ext cx="12192000" cy="4692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AB36F63-8062-92AB-566A-8DB3A23D6D98}"/>
              </a:ext>
            </a:extLst>
          </p:cNvPr>
          <p:cNvSpPr txBox="1"/>
          <p:nvPr/>
        </p:nvSpPr>
        <p:spPr>
          <a:xfrm>
            <a:off x="2578769" y="1050394"/>
            <a:ext cx="6216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4 Benefits of Using MS Power BI Dataflows</a:t>
            </a:r>
          </a:p>
        </p:txBody>
      </p:sp>
    </p:spTree>
    <p:extLst>
      <p:ext uri="{BB962C8B-B14F-4D97-AF65-F5344CB8AC3E}">
        <p14:creationId xmlns:p14="http://schemas.microsoft.com/office/powerpoint/2010/main" val="3101952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8CBE-D1C1-4709-2308-FAE09E6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3768"/>
          </a:xfrm>
        </p:spPr>
        <p:txBody>
          <a:bodyPr>
            <a:normAutofit fontScale="90000"/>
          </a:bodyPr>
          <a:lstStyle/>
          <a:p>
            <a:r>
              <a:rPr lang="en-GB" sz="4400" dirty="0">
                <a:solidFill>
                  <a:srgbClr val="FF0000"/>
                </a:solidFill>
              </a:rPr>
              <a:t>Create report using Data Flow</a:t>
            </a:r>
            <a:endParaRPr lang="en-IN" sz="4400" dirty="0">
              <a:solidFill>
                <a:srgbClr val="FF0000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32EF7E9-10C6-EBF9-99EA-935DC0175F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8544377"/>
              </p:ext>
            </p:extLst>
          </p:nvPr>
        </p:nvGraphicFramePr>
        <p:xfrm>
          <a:off x="0" y="850232"/>
          <a:ext cx="5935579" cy="6007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A95715B-1048-9AC3-1E90-E5C229BFE66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84" t="4211" r="45264" b="29825"/>
          <a:stretch/>
        </p:blipFill>
        <p:spPr>
          <a:xfrm>
            <a:off x="6410527" y="1941095"/>
            <a:ext cx="5348336" cy="370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88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50C5-D88C-452D-3889-C772DFB8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44774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Data Flow Demo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02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4AF8-A98B-7F74-A156-78429555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Power Bl Premium</a:t>
            </a:r>
            <a:endParaRPr lang="en-IN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1106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8CBE-D1C1-4709-2308-FAE09E6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3768"/>
            <a:ext cx="12192000" cy="996950"/>
          </a:xfrm>
        </p:spPr>
        <p:txBody>
          <a:bodyPr>
            <a:normAutofit fontScale="90000"/>
          </a:bodyPr>
          <a:lstStyle/>
          <a:p>
            <a:br>
              <a:rPr lang="en-GB" sz="4400" b="1" dirty="0">
                <a:solidFill>
                  <a:srgbClr val="FF0000"/>
                </a:solidFill>
              </a:rPr>
            </a:br>
            <a:br>
              <a:rPr lang="en-GB" sz="4400" b="1" dirty="0">
                <a:solidFill>
                  <a:srgbClr val="FF0000"/>
                </a:solidFill>
              </a:rPr>
            </a:br>
            <a:r>
              <a:rPr lang="en-GB" sz="4400" b="1" dirty="0">
                <a:solidFill>
                  <a:srgbClr val="FF0000"/>
                </a:solidFill>
              </a:rPr>
              <a:t>Introduction of Deployment Pipelines</a:t>
            </a:r>
            <a:br>
              <a:rPr lang="en-GB" sz="4400" dirty="0">
                <a:solidFill>
                  <a:srgbClr val="FF0000"/>
                </a:solidFill>
              </a:rPr>
            </a:br>
            <a:br>
              <a:rPr lang="en-GB" sz="4400" dirty="0">
                <a:solidFill>
                  <a:srgbClr val="FF0000"/>
                </a:solidFill>
              </a:rPr>
            </a:br>
            <a:endParaRPr lang="en-IN" sz="4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506842-11F0-C2F5-C759-1F8D4B3EE3A7}"/>
              </a:ext>
            </a:extLst>
          </p:cNvPr>
          <p:cNvSpPr txBox="1"/>
          <p:nvPr/>
        </p:nvSpPr>
        <p:spPr>
          <a:xfrm>
            <a:off x="0" y="982124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Deployment pipelines helps enterprise Bl teams build an efficient and reusable release process by maintaining development, test, and production environments.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During deployment, Power Bl copies the content from the current stage, into the target one.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Deployment pipelines is a Premium feature.</a:t>
            </a:r>
            <a:endParaRPr lang="en-IN" dirty="0"/>
          </a:p>
        </p:txBody>
      </p:sp>
      <p:pic>
        <p:nvPicPr>
          <p:cNvPr id="32770" name="Picture 2" descr="Power BI DevOps - Power BI Sentinel">
            <a:extLst>
              <a:ext uri="{FF2B5EF4-FFF2-40B4-BE49-F238E27FC236}">
                <a16:creationId xmlns:a16="http://schemas.microsoft.com/office/drawing/2014/main" id="{8C058277-193A-B645-666A-4F8515460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032" y="2163170"/>
            <a:ext cx="7347284" cy="457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595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 descr="Step-by-step Guide to Setup Deployment Pipelines in Power BI">
            <a:extLst>
              <a:ext uri="{FF2B5EF4-FFF2-40B4-BE49-F238E27FC236}">
                <a16:creationId xmlns:a16="http://schemas.microsoft.com/office/drawing/2014/main" id="{CFA33E0B-12BD-B115-BD20-15F8576E2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8150"/>
            <a:ext cx="1143000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891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50C5-D88C-452D-3889-C772DFB8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8309811" cy="61344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Benefits of Deployment Pipelines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D9358A-A732-3AA2-AEB6-6E2CFE4339B0}"/>
              </a:ext>
            </a:extLst>
          </p:cNvPr>
          <p:cNvSpPr txBox="1"/>
          <p:nvPr/>
        </p:nvSpPr>
        <p:spPr>
          <a:xfrm>
            <a:off x="2358189" y="1890204"/>
            <a:ext cx="6785811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Bl teams adopting deployment pipelines, will enjoy: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Improved productivity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Faster content updates delivery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Reduced manual work and errors</a:t>
            </a:r>
          </a:p>
        </p:txBody>
      </p:sp>
    </p:spTree>
    <p:extLst>
      <p:ext uri="{BB962C8B-B14F-4D97-AF65-F5344CB8AC3E}">
        <p14:creationId xmlns:p14="http://schemas.microsoft.com/office/powerpoint/2010/main" val="2547574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50C5-D88C-452D-3889-C772DFB8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44774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Demo of Deployment Pipelines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490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28C421-0FDC-91F2-7872-713D5D732DEA}"/>
              </a:ext>
            </a:extLst>
          </p:cNvPr>
          <p:cNvSpPr txBox="1"/>
          <p:nvPr/>
        </p:nvSpPr>
        <p:spPr>
          <a:xfrm>
            <a:off x="-1" y="1"/>
            <a:ext cx="121920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4800" dirty="0">
                <a:solidFill>
                  <a:srgbClr val="FF0000"/>
                </a:solidFill>
              </a:rPr>
              <a:t>Introduction of Sensitivity Labels in Power Bl</a:t>
            </a:r>
            <a:endParaRPr lang="en-IN" sz="20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7824DD-9E28-A6DA-C807-A0235CE33573}"/>
              </a:ext>
            </a:extLst>
          </p:cNvPr>
          <p:cNvCxnSpPr/>
          <p:nvPr/>
        </p:nvCxnSpPr>
        <p:spPr>
          <a:xfrm>
            <a:off x="0" y="830996"/>
            <a:ext cx="1219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B6F970-91F0-4942-5B4D-54B86D07D905}"/>
              </a:ext>
            </a:extLst>
          </p:cNvPr>
          <p:cNvSpPr/>
          <p:nvPr/>
        </p:nvSpPr>
        <p:spPr>
          <a:xfrm>
            <a:off x="-1" y="1031648"/>
            <a:ext cx="12192001" cy="83099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FDF283-BAA6-9217-0A25-63CA88CF04C0}"/>
              </a:ext>
            </a:extLst>
          </p:cNvPr>
          <p:cNvSpPr txBox="1"/>
          <p:nvPr/>
        </p:nvSpPr>
        <p:spPr>
          <a:xfrm>
            <a:off x="-1" y="1138989"/>
            <a:ext cx="121920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Microsoft Information Protection sensitivity labels on your reports, dashboards, datasets, dataflows, and .</a:t>
            </a:r>
            <a:r>
              <a:rPr lang="en-IN" dirty="0" err="1"/>
              <a:t>pbix</a:t>
            </a:r>
            <a:r>
              <a:rPr lang="en-IN" dirty="0"/>
              <a:t> files can guard your sensitive content against unauthorized data access and leakage.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Labelling your data correctly with sensitivity labels ensures that only authorized people can access your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You can apply sensitivity labels in the Power Bl service &amp; Power Bl Desktop.</a:t>
            </a:r>
          </a:p>
        </p:txBody>
      </p:sp>
      <p:pic>
        <p:nvPicPr>
          <p:cNvPr id="34818" name="Picture 2" descr="Screenshot of a workspace with the sensitivity column highlighted.">
            <a:extLst>
              <a:ext uri="{FF2B5EF4-FFF2-40B4-BE49-F238E27FC236}">
                <a16:creationId xmlns:a16="http://schemas.microsoft.com/office/drawing/2014/main" id="{CBECF91A-59A2-5453-5BE3-F2867690F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43" y="2566738"/>
            <a:ext cx="12192000" cy="421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272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519802-1E95-2E41-25C2-A4836E30DDB4}"/>
              </a:ext>
            </a:extLst>
          </p:cNvPr>
          <p:cNvSpPr txBox="1"/>
          <p:nvPr/>
        </p:nvSpPr>
        <p:spPr>
          <a:xfrm>
            <a:off x="-1" y="0"/>
            <a:ext cx="101546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rgbClr val="FF0000"/>
                </a:solidFill>
              </a:rPr>
              <a:t>Introduction of Power Bl Goals Feature</a:t>
            </a:r>
            <a:endParaRPr lang="en-IN" sz="48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8F2AB-AFC9-0763-F51C-21B2D278380F}"/>
              </a:ext>
            </a:extLst>
          </p:cNvPr>
          <p:cNvSpPr txBox="1"/>
          <p:nvPr/>
        </p:nvSpPr>
        <p:spPr>
          <a:xfrm>
            <a:off x="0" y="1017946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/>
              <a:t>Organizations exist to achieve business objectives and in todays data driven world, we know that progress is measured through data.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/>
              <a:t>However, this is often challenging as goal tracking systems are disconnected from your business data and often require manual updates.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/>
              <a:t>Not only that, but goals need to be optimized for teamwork, tightly integrated into core business processes, and easily extended.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191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ower BI Goals | element61">
            <a:extLst>
              <a:ext uri="{FF2B5EF4-FFF2-40B4-BE49-F238E27FC236}">
                <a16:creationId xmlns:a16="http://schemas.microsoft.com/office/drawing/2014/main" id="{48AD3901-6CC0-77AF-760D-8DB504AF3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731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5194-8E14-F034-3DA4-CC79BE45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sz="4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Introduction</a:t>
            </a:r>
            <a:r>
              <a:rPr lang="en-GB" dirty="0"/>
              <a:t> </a:t>
            </a:r>
            <a:r>
              <a:rPr lang="en-GB" sz="4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of Power BI KPI</a:t>
            </a:r>
            <a:endParaRPr lang="en-IN" sz="48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5EC68-89C9-A222-F886-3DBF33F05ACA}"/>
              </a:ext>
            </a:extLst>
          </p:cNvPr>
          <p:cNvSpPr txBox="1"/>
          <p:nvPr/>
        </p:nvSpPr>
        <p:spPr>
          <a:xfrm>
            <a:off x="0" y="1764632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0" dirty="0">
                <a:effectLst/>
                <a:latin typeface="Segoe UI" panose="020B0502040204020203" pitchFamily="34" charset="0"/>
              </a:rPr>
              <a:t>A Key Performance Indicator (KPI) is a visual cue that communicates the amount of progress made toward a measurable goal. For more about KPIs, see </a:t>
            </a:r>
            <a:r>
              <a:rPr lang="en-GB" b="0" strike="noStrike" dirty="0">
                <a:effectLst/>
                <a:latin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 Performance Indicators (KPIs) in PowerPivot</a:t>
            </a:r>
            <a:r>
              <a:rPr lang="en-GB" b="0" dirty="0">
                <a:effectLst/>
                <a:latin typeface="Segoe UI" panose="020B0502040204020203" pitchFamily="34" charset="0"/>
              </a:rPr>
              <a:t>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FA7DE-D9C0-4272-D2F8-B51001C8A991}"/>
              </a:ext>
            </a:extLst>
          </p:cNvPr>
          <p:cNvSpPr txBox="1"/>
          <p:nvPr/>
        </p:nvSpPr>
        <p:spPr>
          <a:xfrm>
            <a:off x="0" y="3983594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When to use a KPI</a:t>
            </a:r>
          </a:p>
          <a:p>
            <a:pPr algn="l"/>
            <a:r>
              <a:rPr lang="en-GB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KPIs are a great choice: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To measure progress. Answers the question, "What am I ahead or behind on?"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To measure distance to a goal. Answers the question, "How far ahead or behind am I?"</a:t>
            </a:r>
          </a:p>
        </p:txBody>
      </p:sp>
    </p:spTree>
    <p:extLst>
      <p:ext uri="{BB962C8B-B14F-4D97-AF65-F5344CB8AC3E}">
        <p14:creationId xmlns:p14="http://schemas.microsoft.com/office/powerpoint/2010/main" val="3715546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Custom KPI card in Power BI - Data Bear - Power BI Training">
            <a:extLst>
              <a:ext uri="{FF2B5EF4-FFF2-40B4-BE49-F238E27FC236}">
                <a16:creationId xmlns:a16="http://schemas.microsoft.com/office/drawing/2014/main" id="{3F66E932-0EA7-DA68-511B-579872F47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0674"/>
            <a:ext cx="12192000" cy="349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40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5FD7-C8D8-C66C-B6B3-757365FC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9434"/>
            <a:ext cx="12192000" cy="896145"/>
          </a:xfrm>
        </p:spPr>
        <p:txBody>
          <a:bodyPr>
            <a:normAutofit/>
          </a:bodyPr>
          <a:lstStyle/>
          <a:p>
            <a:pPr algn="ctr"/>
            <a:r>
              <a:rPr lang="en-GB" sz="1800" dirty="0">
                <a:latin typeface="ff-more-web-pro"/>
                <a:ea typeface="+mn-ea"/>
                <a:cs typeface="+mn-cs"/>
              </a:rPr>
              <a:t>What is Power Bl Premium?</a:t>
            </a:r>
            <a:endParaRPr lang="en-IN" sz="1800" dirty="0">
              <a:latin typeface="ff-more-web-pro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715669-153D-358B-93E4-E450973AA8C4}"/>
              </a:ext>
            </a:extLst>
          </p:cNvPr>
          <p:cNvSpPr txBox="1"/>
          <p:nvPr/>
        </p:nvSpPr>
        <p:spPr>
          <a:xfrm>
            <a:off x="417095" y="3794171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b="0" i="0" dirty="0">
                <a:effectLst/>
                <a:latin typeface="ff-more-web-pro"/>
              </a:rPr>
              <a:t>Power BI currently has three versions:</a:t>
            </a:r>
          </a:p>
          <a:p>
            <a:pPr algn="l" fontAlgn="base">
              <a:buFont typeface="+mj-lt"/>
              <a:buAutoNum type="arabicPeriod"/>
            </a:pPr>
            <a:r>
              <a:rPr lang="en-IN" b="0" i="0" dirty="0">
                <a:effectLst/>
                <a:latin typeface="inherit"/>
              </a:rPr>
              <a:t>Microsoft Power BI Free / Desktop</a:t>
            </a:r>
          </a:p>
          <a:p>
            <a:pPr algn="l" fontAlgn="base">
              <a:buFont typeface="+mj-lt"/>
              <a:buAutoNum type="arabicPeriod"/>
            </a:pPr>
            <a:r>
              <a:rPr lang="en-IN" b="0" i="0" dirty="0">
                <a:effectLst/>
                <a:latin typeface="inherit"/>
              </a:rPr>
              <a:t>Microsoft Power BI Pro</a:t>
            </a:r>
          </a:p>
          <a:p>
            <a:pPr algn="l" fontAlgn="base">
              <a:buFont typeface="+mj-lt"/>
              <a:buAutoNum type="arabicPeriod"/>
            </a:pPr>
            <a:r>
              <a:rPr lang="en-IN" b="0" i="0" dirty="0">
                <a:effectLst/>
                <a:latin typeface="inherit"/>
              </a:rPr>
              <a:t>Microsoft Power BI Premium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D30964-56C4-38AD-B73D-65542001A1CE}"/>
              </a:ext>
            </a:extLst>
          </p:cNvPr>
          <p:cNvSpPr txBox="1"/>
          <p:nvPr/>
        </p:nvSpPr>
        <p:spPr>
          <a:xfrm>
            <a:off x="0" y="0"/>
            <a:ext cx="96814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Introduction to Power Bl Premium</a:t>
            </a:r>
          </a:p>
        </p:txBody>
      </p:sp>
    </p:spTree>
    <p:extLst>
      <p:ext uri="{BB962C8B-B14F-4D97-AF65-F5344CB8AC3E}">
        <p14:creationId xmlns:p14="http://schemas.microsoft.com/office/powerpoint/2010/main" val="219275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5FD7-C8D8-C66C-B6B3-757365FC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9434"/>
            <a:ext cx="12192000" cy="896145"/>
          </a:xfr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GB" sz="1800" dirty="0">
                <a:latin typeface="ff-more-web-pro"/>
                <a:ea typeface="+mn-ea"/>
                <a:cs typeface="+mn-cs"/>
              </a:rPr>
              <a:t>Power Bl Premium Per User</a:t>
            </a:r>
            <a:br>
              <a:rPr lang="en-GB" sz="1800" dirty="0">
                <a:latin typeface="ff-more-web-pro"/>
                <a:ea typeface="+mn-ea"/>
                <a:cs typeface="+mn-cs"/>
              </a:rPr>
            </a:br>
            <a:endParaRPr lang="en-IN" sz="1800" dirty="0">
              <a:latin typeface="ff-more-web-pro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715669-153D-358B-93E4-E450973AA8C4}"/>
              </a:ext>
            </a:extLst>
          </p:cNvPr>
          <p:cNvSpPr txBox="1"/>
          <p:nvPr/>
        </p:nvSpPr>
        <p:spPr>
          <a:xfrm>
            <a:off x="0" y="2366422"/>
            <a:ext cx="126090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GB" sz="1800" dirty="0">
                <a:latin typeface="ff-more-web-pro"/>
                <a:ea typeface="+mn-ea"/>
                <a:cs typeface="+mn-cs"/>
              </a:rPr>
              <a:t>Power Bl Premium Per User allows organizations to license Premium features on a per-user basis.</a:t>
            </a:r>
          </a:p>
          <a:p>
            <a:pPr marL="285750" indent="-285750" algn="l" fontAlgn="base">
              <a:buFont typeface="Wingdings" panose="05000000000000000000" pitchFamily="2" charset="2"/>
              <a:buChar char="Ø"/>
            </a:pPr>
            <a:r>
              <a:rPr lang="en-GB" sz="1800" dirty="0">
                <a:latin typeface="ff-more-web-pro"/>
                <a:ea typeface="+mn-ea"/>
                <a:cs typeface="+mn-cs"/>
              </a:rPr>
              <a:t>Premium Per User (PPU) includes all Power Bl Pro license capabilities, and also adds features such as paginated reports, Al, and other capabilities that are only available to Premium subscribers.</a:t>
            </a:r>
            <a:endParaRPr lang="en-IN" b="0" i="0" dirty="0">
              <a:effectLst/>
              <a:latin typeface="inheri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D30964-56C4-38AD-B73D-65542001A1CE}"/>
              </a:ext>
            </a:extLst>
          </p:cNvPr>
          <p:cNvSpPr txBox="1"/>
          <p:nvPr/>
        </p:nvSpPr>
        <p:spPr>
          <a:xfrm>
            <a:off x="0" y="0"/>
            <a:ext cx="96814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Introduction to Power Bl Premium</a:t>
            </a:r>
          </a:p>
        </p:txBody>
      </p:sp>
      <p:pic>
        <p:nvPicPr>
          <p:cNvPr id="26628" name="Picture 4" descr="Power BI Premium Per User - Power BI | Microsoft Learn">
            <a:extLst>
              <a:ext uri="{FF2B5EF4-FFF2-40B4-BE49-F238E27FC236}">
                <a16:creationId xmlns:a16="http://schemas.microsoft.com/office/drawing/2014/main" id="{6C6BD371-AC20-30BC-5BDA-5057F2882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4501816"/>
            <a:ext cx="511492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78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5FD7-C8D8-C66C-B6B3-757365FC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96145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Introduction to Power Bl Premium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D82C0-2505-021B-50C3-FACAC50BFAE6}"/>
              </a:ext>
            </a:extLst>
          </p:cNvPr>
          <p:cNvSpPr txBox="1"/>
          <p:nvPr/>
        </p:nvSpPr>
        <p:spPr>
          <a:xfrm>
            <a:off x="0" y="1468196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Greater scale and performance for your Power Bl reports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Flexibility to license by capacity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Best-in-class features for data visualization and insight-extraction such as Al-driven analysis, reusable Data Flows, and paginated reports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Unify self-service and enterprise Bl with a variety of Premium-only capabilities that support heavier workloads and require enterprise scale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Built-in license to extend on-premises Bl with Power Bl Report Server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Ability to share Power Bl content with anyone (even outside your organization).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D06B0E-3F81-510C-4762-5C0D9AF5805D}"/>
              </a:ext>
            </a:extLst>
          </p:cNvPr>
          <p:cNvSpPr txBox="1"/>
          <p:nvPr/>
        </p:nvSpPr>
        <p:spPr>
          <a:xfrm>
            <a:off x="2831432" y="1098864"/>
            <a:ext cx="6240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Power Bl Premium Features</a:t>
            </a:r>
          </a:p>
        </p:txBody>
      </p:sp>
    </p:spTree>
    <p:extLst>
      <p:ext uri="{BB962C8B-B14F-4D97-AF65-F5344CB8AC3E}">
        <p14:creationId xmlns:p14="http://schemas.microsoft.com/office/powerpoint/2010/main" val="278967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FD88-45A7-3D55-644B-FAFC7E68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1537"/>
            <a:ext cx="12320338" cy="137962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Data</a:t>
            </a:r>
            <a:b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</a:t>
            </a:r>
            <a:endParaRPr lang="en-IN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283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20BC-099D-DD78-6571-569BF1E5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691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Data Flow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935F66-B36D-FA10-2F79-479FEAFC3AE0}"/>
              </a:ext>
            </a:extLst>
          </p:cNvPr>
          <p:cNvSpPr txBox="1"/>
          <p:nvPr/>
        </p:nvSpPr>
        <p:spPr>
          <a:xfrm>
            <a:off x="0" y="1122947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A Data Flow is a collection of tables that are created and managed in workspaces in the Power Bl service.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Power Bl Data Flow is the data transformation component in Power Bl Service.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It is a Power Query process that runs in the cloud (PBI Service), independent from Power Bl report and dataset, and store the data into CDM: Common Data Model inside Azure Data Lake storage.</a:t>
            </a:r>
          </a:p>
        </p:txBody>
      </p:sp>
      <p:pic>
        <p:nvPicPr>
          <p:cNvPr id="2056" name="Picture 8" descr="An introduction to Power BI Dataflows">
            <a:extLst>
              <a:ext uri="{FF2B5EF4-FFF2-40B4-BE49-F238E27FC236}">
                <a16:creationId xmlns:a16="http://schemas.microsoft.com/office/drawing/2014/main" id="{C0722C66-6F75-1278-05BF-1B4648CDCC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1" b="7535"/>
          <a:stretch/>
        </p:blipFill>
        <p:spPr bwMode="auto">
          <a:xfrm>
            <a:off x="1137360" y="2323276"/>
            <a:ext cx="9917280" cy="453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783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20BC-099D-DD78-6571-569BF1E5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691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Data Flow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935F66-B36D-FA10-2F79-479FEAFC3AE0}"/>
              </a:ext>
            </a:extLst>
          </p:cNvPr>
          <p:cNvSpPr txBox="1"/>
          <p:nvPr/>
        </p:nvSpPr>
        <p:spPr>
          <a:xfrm>
            <a:off x="0" y="1122947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/>
              <a:t>Power Bl Data Flow, you can develop do-it-yourself ETL processes, which you can use to connect with business data from various data sources.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/>
              <a:t>In no time you can start your own Proof of Concept and share Datasets with other people.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dirty="0"/>
              <a:t>Power Bl Data Flow is NOT a replacement for your company Data Warehouse</a:t>
            </a:r>
            <a:endParaRPr lang="en-IN" dirty="0"/>
          </a:p>
        </p:txBody>
      </p:sp>
      <p:pic>
        <p:nvPicPr>
          <p:cNvPr id="27650" name="Picture 2" descr="What are Power BI dataflows and how to get started ?">
            <a:extLst>
              <a:ext uri="{FF2B5EF4-FFF2-40B4-BE49-F238E27FC236}">
                <a16:creationId xmlns:a16="http://schemas.microsoft.com/office/drawing/2014/main" id="{7C1BD25F-DD52-1317-B2D2-811B96A1E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44" y="2763253"/>
            <a:ext cx="963827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7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4B06-EB6B-D663-A7F8-90BDCFB0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0674"/>
            <a:ext cx="11871158" cy="1844842"/>
          </a:xfrm>
        </p:spPr>
        <p:txBody>
          <a:bodyPr/>
          <a:lstStyle/>
          <a:p>
            <a:pPr algn="ctr"/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 Data Flow</a:t>
            </a:r>
          </a:p>
        </p:txBody>
      </p:sp>
    </p:spTree>
    <p:extLst>
      <p:ext uri="{BB962C8B-B14F-4D97-AF65-F5344CB8AC3E}">
        <p14:creationId xmlns:p14="http://schemas.microsoft.com/office/powerpoint/2010/main" val="180288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1016</Words>
  <Application>Microsoft Office PowerPoint</Application>
  <PresentationFormat>Widescreen</PresentationFormat>
  <Paragraphs>91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ff-more-web-pro</vt:lpstr>
      <vt:lpstr>inherit</vt:lpstr>
      <vt:lpstr>Segoe UI</vt:lpstr>
      <vt:lpstr>Wingdings</vt:lpstr>
      <vt:lpstr>Office Theme</vt:lpstr>
      <vt:lpstr>Microsoft Power BI Module 8 - Power BI Premium</vt:lpstr>
      <vt:lpstr>Introduction to Power Bl Premium</vt:lpstr>
      <vt:lpstr>What is Power Bl Premium?</vt:lpstr>
      <vt:lpstr>Power Bl Premium Per User </vt:lpstr>
      <vt:lpstr>Introduction to Power Bl Premium</vt:lpstr>
      <vt:lpstr>Introduction to Data Flow</vt:lpstr>
      <vt:lpstr>Introduction to Data Flow</vt:lpstr>
      <vt:lpstr>Introduction to Data Flow</vt:lpstr>
      <vt:lpstr>Creating a Data Flow</vt:lpstr>
      <vt:lpstr>Creating a Data Flow</vt:lpstr>
      <vt:lpstr>Creating a Data Flow</vt:lpstr>
      <vt:lpstr>Creating a Data Flow</vt:lpstr>
      <vt:lpstr>Creating a Data Flow</vt:lpstr>
      <vt:lpstr>Creating a Data Flow</vt:lpstr>
      <vt:lpstr>Creating a Data Flow</vt:lpstr>
      <vt:lpstr>Creating a Data Flow</vt:lpstr>
      <vt:lpstr>Advantages of Power Bl Data Flow</vt:lpstr>
      <vt:lpstr>Create report using Data Flow</vt:lpstr>
      <vt:lpstr>Data Flow Demo</vt:lpstr>
      <vt:lpstr>  Introduction of Deployment Pipelines  </vt:lpstr>
      <vt:lpstr>PowerPoint Presentation</vt:lpstr>
      <vt:lpstr>Benefits of Deployment Pipelines</vt:lpstr>
      <vt:lpstr>Demo of Deployment Pipelines</vt:lpstr>
      <vt:lpstr>PowerPoint Presentation</vt:lpstr>
      <vt:lpstr>PowerPoint Presentation</vt:lpstr>
      <vt:lpstr>PowerPoint Presentation</vt:lpstr>
      <vt:lpstr>Introduction of Power BI KPI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ganesh r</dc:creator>
  <cp:lastModifiedBy>ganesh r</cp:lastModifiedBy>
  <cp:revision>17</cp:revision>
  <dcterms:created xsi:type="dcterms:W3CDTF">2023-03-25T05:17:11Z</dcterms:created>
  <dcterms:modified xsi:type="dcterms:W3CDTF">2023-10-14T14:12:22Z</dcterms:modified>
</cp:coreProperties>
</file>