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7"/>
    <p:sldMasterId id="2147483798" r:id="rId8"/>
    <p:sldMasterId id="2147483826" r:id="rId9"/>
    <p:sldMasterId id="2147483812" r:id="rId10"/>
    <p:sldMasterId id="2147483824" r:id="rId11"/>
  </p:sldMasterIdLst>
  <p:notesMasterIdLst>
    <p:notesMasterId r:id="rId28"/>
  </p:notesMasterIdLst>
  <p:handoutMasterIdLst>
    <p:handoutMasterId r:id="rId29"/>
  </p:handoutMasterIdLst>
  <p:sldIdLst>
    <p:sldId id="395" r:id="rId12"/>
    <p:sldId id="399" r:id="rId13"/>
    <p:sldId id="420" r:id="rId14"/>
    <p:sldId id="431" r:id="rId15"/>
    <p:sldId id="439" r:id="rId16"/>
    <p:sldId id="440" r:id="rId17"/>
    <p:sldId id="441" r:id="rId18"/>
    <p:sldId id="442" r:id="rId19"/>
    <p:sldId id="443" r:id="rId20"/>
    <p:sldId id="446" r:id="rId21"/>
    <p:sldId id="444" r:id="rId22"/>
    <p:sldId id="445" r:id="rId23"/>
    <p:sldId id="434" r:id="rId24"/>
    <p:sldId id="430" r:id="rId25"/>
    <p:sldId id="426" r:id="rId26"/>
    <p:sldId id="415" r:id="rId27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B0D"/>
    <a:srgbClr val="44B107"/>
    <a:srgbClr val="00A249"/>
    <a:srgbClr val="00C85A"/>
    <a:srgbClr val="1DFF83"/>
    <a:srgbClr val="4D5766"/>
    <a:srgbClr val="001135"/>
    <a:srgbClr val="EDF2F5"/>
    <a:srgbClr val="98A2AE"/>
    <a:srgbClr val="BEC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7" autoAdjust="0"/>
    <p:restoredTop sz="84852" autoAdjust="0"/>
  </p:normalViewPr>
  <p:slideViewPr>
    <p:cSldViewPr snapToGrid="0">
      <p:cViewPr varScale="1">
        <p:scale>
          <a:sx n="101" d="100"/>
          <a:sy n="101" d="100"/>
        </p:scale>
        <p:origin x="161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84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2017-03-17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2017-03-17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6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2017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White internal cover slide – Supporting headline in sentence case here</a:t>
            </a:r>
          </a:p>
          <a:p>
            <a:pPr lvl="2"/>
            <a:r>
              <a:rPr lang="en-US" dirty="0"/>
              <a:t>Author/Presenter</a:t>
            </a:r>
          </a:p>
          <a:p>
            <a:pPr lvl="2"/>
            <a:r>
              <a:rPr lang="en-US" dirty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>
                <a:cs typeface="Arial" panose="020B0604020202020204" pitchFamily="34" charset="0"/>
              </a:rPr>
              <a:t>Nokia Internal Use</a:t>
            </a:r>
            <a:endParaRPr lang="en-US" noProof="0" dirty="0">
              <a:cs typeface="Arial" panose="020B0604020202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gannu/playground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na-jenkins.be.alcatel-lucent.com:8080/job/Ganesh-Artifactory-Testme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kia.sharepoint.com/sites/devops/_layouts/15/guestaccess.aspx?guestaccesstoken=BflSPKZP0EQRkpldXWImbFfS%2fK9c%2bl6zL6g01u8nme0%3d&amp;folderid=2_05f7f984c61f14b82ab5a07650469667b&amp;rev=1" TargetMode="External"/><Relationship Id="rId2" Type="http://schemas.openxmlformats.org/officeDocument/2006/relationships/hyperlink" Target="https://www.jfrog.com/artifactory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nfluence.app.alcatel-lucent.com/display/AACTODEVOPS/Using+Artifactor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frog.com/blog/cli-climbing-to-new-heights/" TargetMode="External"/><Relationship Id="rId2" Type="http://schemas.openxmlformats.org/officeDocument/2006/relationships/hyperlink" Target="https://www.jfrog.com/confluence/display/CLI/CLI+for+JFrog+Artifactor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errit.app.alcatel-lucent.com/gerrit/gitweb?p=AA_CNO_CXS_ANA/ana.git;a=blob;f=Jenkinsfile;h=3787738670576ff0df762b5b9fe87d2d2072172d;hb=refs/heads/ANA_2.1.0" TargetMode="External"/><Relationship Id="rId4" Type="http://schemas.openxmlformats.org/officeDocument/2006/relationships/hyperlink" Target="https://www.jfrog.com/confluence/display/RTF/Maven+Artifactory+Plu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38875" y="3514724"/>
            <a:ext cx="2487525" cy="1122075"/>
          </a:xfrm>
        </p:spPr>
        <p:txBody>
          <a:bodyPr/>
          <a:lstStyle/>
          <a:p>
            <a:endParaRPr lang="en-US" sz="1600" dirty="0"/>
          </a:p>
          <a:p>
            <a:pPr lvl="0" eaLnBrk="1" hangingPunct="1">
              <a:defRPr/>
            </a:pPr>
            <a:r>
              <a:rPr lang="en-US" sz="1600" dirty="0"/>
              <a:t>Ganesh Ramasubramanian</a:t>
            </a:r>
          </a:p>
          <a:p>
            <a:pPr lvl="0" eaLnBrk="1" hangingPunct="1">
              <a:defRPr/>
            </a:pPr>
            <a:r>
              <a:rPr lang="en-US" sz="1600" dirty="0"/>
              <a:t>17-Mar-2017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34" y="1969377"/>
            <a:ext cx="6327503" cy="1888247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3381375" y="1408339"/>
            <a:ext cx="2487525" cy="112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0" fontAlgn="base" hangingPunct="0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230400" indent="-230400" algn="l" defTabSz="457200" rtl="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0" fontAlgn="base" hangingPunct="0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18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rgbClr val="4DAB0D"/>
                </a:solidFill>
              </a:rPr>
              <a:t>Using</a:t>
            </a:r>
          </a:p>
          <a:p>
            <a:pPr algn="ctr"/>
            <a:endParaRPr lang="en-US" sz="5000" b="1" dirty="0">
              <a:solidFill>
                <a:srgbClr val="4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</a:t>
            </a:r>
            <a:r>
              <a:rPr lang="en-US" dirty="0" err="1"/>
              <a:t>Artifactory</a:t>
            </a:r>
            <a:r>
              <a:rPr lang="en-US" dirty="0"/>
              <a:t> Plugin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42962"/>
            <a:ext cx="7724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6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5"/>
          </p:nvPr>
        </p:nvSpPr>
        <p:spPr>
          <a:xfrm>
            <a:off x="417600" y="733425"/>
            <a:ext cx="8308800" cy="35736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sz="2200" dirty="0"/>
              <a:t>GitHub Project: </a:t>
            </a:r>
            <a:r>
              <a:rPr lang="en-US" sz="2200" dirty="0">
                <a:hlinkClick r:id="rId2"/>
              </a:rPr>
              <a:t>https://github.com/rgannu/playground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260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Configuration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5"/>
          </p:nvPr>
        </p:nvSpPr>
        <p:spPr>
          <a:xfrm>
            <a:off x="417600" y="733425"/>
            <a:ext cx="8308800" cy="3573600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sz="2200" dirty="0"/>
              <a:t>Jenkins: </a:t>
            </a:r>
            <a:r>
              <a:rPr lang="en-US" sz="2200" dirty="0">
                <a:hlinkClick r:id="rId2"/>
              </a:rPr>
              <a:t>http://ana-jenkins.be.alcatel-lucent.com:8080/job/Ganesh-Artifactory-Testme/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931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Jfrog </a:t>
            </a:r>
            <a:r>
              <a:rPr lang="en-US" dirty="0" err="1">
                <a:hlinkClick r:id="rId2"/>
              </a:rPr>
              <a:t>Artifactory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A&amp;A DevOps Infrastructure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Documentation from A&amp;A in confluence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trike="sngStrike" dirty="0"/>
              <a:t>10-Mar: </a:t>
            </a:r>
            <a:r>
              <a:rPr lang="en-US" strike="sngStrike" dirty="0" err="1"/>
              <a:t>Gerrit</a:t>
            </a:r>
            <a:r>
              <a:rPr lang="en-US" strike="sngStrike" dirty="0"/>
              <a:t> in Software Development</a:t>
            </a:r>
          </a:p>
          <a:p>
            <a:pPr>
              <a:lnSpc>
                <a:spcPct val="200000"/>
              </a:lnSpc>
            </a:pPr>
            <a:r>
              <a:rPr lang="en-US" strike="sngStrike" dirty="0"/>
              <a:t>17-Mar: Using </a:t>
            </a:r>
            <a:r>
              <a:rPr lang="en-US" strike="sngStrike" dirty="0" err="1"/>
              <a:t>Artifactory</a:t>
            </a:r>
            <a:r>
              <a:rPr lang="en-US" strike="sngStrike" dirty="0"/>
              <a:t> in R&amp;D</a:t>
            </a:r>
          </a:p>
          <a:p>
            <a:pPr>
              <a:lnSpc>
                <a:spcPct val="200000"/>
              </a:lnSpc>
            </a:pPr>
            <a:r>
              <a:rPr lang="en-US" dirty="0"/>
              <a:t>24-Mar: Metrics Collection in Spring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Tech Sessions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4800" dirty="0"/>
              <a:t>Thank you for listening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18118" y="946650"/>
            <a:ext cx="8308800" cy="3862596"/>
          </a:xfrm>
        </p:spPr>
        <p:txBody>
          <a:bodyPr lIns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A&amp;A Deployment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Nokia </a:t>
            </a:r>
            <a:r>
              <a:rPr lang="en-US" sz="1800" dirty="0" err="1"/>
              <a:t>Artifactory</a:t>
            </a:r>
            <a:r>
              <a:rPr lang="en-US" sz="1800" dirty="0"/>
              <a:t> Details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Jenkins Build Farm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Ways of Deploying Artifacts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Demo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Jenkins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Nokia Internal Use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800" dirty="0" err="1"/>
              <a:t>JFrog</a:t>
            </a:r>
            <a:r>
              <a:rPr lang="en-US" sz="1800" dirty="0"/>
              <a:t> </a:t>
            </a:r>
            <a:r>
              <a:rPr lang="en-US" sz="1800" dirty="0" err="1"/>
              <a:t>Artifactory</a:t>
            </a:r>
            <a:r>
              <a:rPr lang="en-US" sz="1800" dirty="0"/>
              <a:t> is the Repository Manager </a:t>
            </a:r>
          </a:p>
          <a:p>
            <a:pPr lvl="1"/>
            <a:r>
              <a:rPr lang="en-US" sz="1600" dirty="0"/>
              <a:t>Supports all major packaging formats</a:t>
            </a:r>
          </a:p>
          <a:p>
            <a:pPr lvl="1"/>
            <a:r>
              <a:rPr lang="en-US" sz="1600" dirty="0"/>
              <a:t>Build tools &amp;</a:t>
            </a:r>
          </a:p>
          <a:p>
            <a:pPr lvl="1"/>
            <a:r>
              <a:rPr lang="en-US" sz="1600" dirty="0"/>
              <a:t>CI servers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4782"/>
            <a:ext cx="8077200" cy="41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9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A&amp;A Deployment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8394" y="786981"/>
            <a:ext cx="2533712" cy="3814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/>
                </a:solidFill>
              </a:rPr>
              <a:t>Build Cloud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55694" y="1228624"/>
            <a:ext cx="1204500" cy="1140209"/>
            <a:chOff x="3645958" y="1156765"/>
            <a:chExt cx="1204500" cy="1140209"/>
          </a:xfrm>
        </p:grpSpPr>
        <p:sp>
          <p:nvSpPr>
            <p:cNvPr id="9" name="Rectangle 8"/>
            <p:cNvSpPr/>
            <p:nvPr/>
          </p:nvSpPr>
          <p:spPr>
            <a:xfrm>
              <a:off x="3645958" y="1156765"/>
              <a:ext cx="1204500" cy="1140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Docker host per product unit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743178" y="1896381"/>
              <a:ext cx="958878" cy="259251"/>
              <a:chOff x="1771111" y="1829903"/>
              <a:chExt cx="958878" cy="25925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815589" y="1874588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71111" y="1829903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Test container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43178" y="1563032"/>
              <a:ext cx="958878" cy="259251"/>
              <a:chOff x="1771111" y="1829903"/>
              <a:chExt cx="958878" cy="25925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815589" y="1874588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71111" y="1829903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331568" y="786981"/>
            <a:ext cx="2009915" cy="3814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/>
                </a:solidFill>
              </a:rPr>
              <a:t>Core Infrastructure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02811" y="2939067"/>
            <a:ext cx="1204500" cy="923614"/>
            <a:chOff x="922328" y="1824677"/>
            <a:chExt cx="1004531" cy="923614"/>
          </a:xfrm>
        </p:grpSpPr>
        <p:sp>
          <p:nvSpPr>
            <p:cNvPr id="18" name="Rectangle 17"/>
            <p:cNvSpPr/>
            <p:nvPr/>
          </p:nvSpPr>
          <p:spPr>
            <a:xfrm>
              <a:off x="922328" y="1824677"/>
              <a:ext cx="1004531" cy="923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Artifactory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67393" y="2110178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Docker registries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67393" y="2260718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Yum repos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7393" y="2411254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Maven repos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7393" y="2561790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600" dirty="0">
                  <a:solidFill>
                    <a:schemeClr val="accent1"/>
                  </a:solidFill>
                </a:rPr>
                <a:t>…</a:t>
              </a:r>
              <a:endParaRPr lang="en-US" sz="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093776" y="2772381"/>
            <a:ext cx="578217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Publish build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artifacts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38091" y="1563031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Jenkins Master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02811" y="2311225"/>
            <a:ext cx="1204500" cy="4754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 for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Docker image building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35409" y="1397312"/>
            <a:ext cx="623101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Provision test</a:t>
            </a: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environment</a:t>
            </a:r>
          </a:p>
        </p:txBody>
      </p:sp>
      <p:cxnSp>
        <p:nvCxnSpPr>
          <p:cNvPr id="27" name="Elbow Connector 56"/>
          <p:cNvCxnSpPr>
            <a:stCxn id="53" idx="3"/>
          </p:cNvCxnSpPr>
          <p:nvPr/>
        </p:nvCxnSpPr>
        <p:spPr>
          <a:xfrm>
            <a:off x="5288588" y="1670314"/>
            <a:ext cx="505598" cy="847487"/>
          </a:xfrm>
          <a:prstGeom prst="bentConnector2">
            <a:avLst/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680871" y="1157433"/>
            <a:ext cx="1226440" cy="10288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03682" y="1562348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Jenkins 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2374" y="1266324"/>
            <a:ext cx="1060720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Provision dynamic</a:t>
            </a:r>
            <a:b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</a:b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Jenkins Agent as container</a:t>
            </a:r>
          </a:p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and run build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02810" y="3955430"/>
            <a:ext cx="1204501" cy="485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chemeClr val="bg1"/>
                </a:solidFill>
              </a:rPr>
              <a:t>Zabbix</a:t>
            </a:r>
            <a:endParaRPr lang="en-US" sz="10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chemeClr val="bg1"/>
                </a:solidFill>
              </a:rPr>
              <a:t>Status monitoring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8754" y="1826627"/>
            <a:ext cx="539745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Run Docker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image build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76968" y="1156764"/>
            <a:ext cx="1204500" cy="11402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 per product unit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374188" y="1896380"/>
            <a:ext cx="958878" cy="259251"/>
            <a:chOff x="1771111" y="1829903"/>
            <a:chExt cx="958878" cy="259251"/>
          </a:xfrm>
        </p:grpSpPr>
        <p:sp>
          <p:nvSpPr>
            <p:cNvPr id="35" name="Rectangle 34"/>
            <p:cNvSpPr/>
            <p:nvPr/>
          </p:nvSpPr>
          <p:spPr>
            <a:xfrm>
              <a:off x="1815589" y="1874588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71111" y="1829903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Test container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74188" y="1563031"/>
            <a:ext cx="958878" cy="259251"/>
            <a:chOff x="1771111" y="1829903"/>
            <a:chExt cx="958878" cy="259251"/>
          </a:xfrm>
        </p:grpSpPr>
        <p:sp>
          <p:nvSpPr>
            <p:cNvPr id="38" name="Rectangle 37"/>
            <p:cNvSpPr/>
            <p:nvPr/>
          </p:nvSpPr>
          <p:spPr>
            <a:xfrm>
              <a:off x="1815589" y="1874588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71111" y="1829903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</p:grpSp>
      <p:cxnSp>
        <p:nvCxnSpPr>
          <p:cNvPr id="40" name="Elbow Connector 74"/>
          <p:cNvCxnSpPr>
            <a:stCxn id="53" idx="3"/>
          </p:cNvCxnSpPr>
          <p:nvPr/>
        </p:nvCxnSpPr>
        <p:spPr>
          <a:xfrm>
            <a:off x="5288588" y="1670314"/>
            <a:ext cx="12700" cy="333349"/>
          </a:xfrm>
          <a:prstGeom prst="bentConnector3">
            <a:avLst>
              <a:gd name="adj1" fmla="val 4003276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6810680" y="1372396"/>
            <a:ext cx="1053262" cy="685705"/>
            <a:chOff x="5140286" y="2100986"/>
            <a:chExt cx="869556" cy="685705"/>
          </a:xfrm>
        </p:grpSpPr>
        <p:sp>
          <p:nvSpPr>
            <p:cNvPr id="42" name="Rectangle 41"/>
            <p:cNvSpPr/>
            <p:nvPr/>
          </p:nvSpPr>
          <p:spPr>
            <a:xfrm>
              <a:off x="5226861" y="219319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chemeClr val="bg1"/>
                  </a:solidFill>
                </a:rPr>
                <a:t>Test VM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140286" y="210098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External test host</a:t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(VM or physical)</a:t>
              </a:r>
            </a:p>
          </p:txBody>
        </p:sp>
      </p:grpSp>
      <p:cxnSp>
        <p:nvCxnSpPr>
          <p:cNvPr id="44" name="Elbow Connector 78"/>
          <p:cNvCxnSpPr>
            <a:stCxn id="53" idx="3"/>
          </p:cNvCxnSpPr>
          <p:nvPr/>
        </p:nvCxnSpPr>
        <p:spPr>
          <a:xfrm flipV="1">
            <a:off x="5288588" y="1669144"/>
            <a:ext cx="1522092" cy="117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319987" y="2517801"/>
            <a:ext cx="1053262" cy="685705"/>
            <a:chOff x="5140286" y="2100986"/>
            <a:chExt cx="869556" cy="685705"/>
          </a:xfrm>
        </p:grpSpPr>
        <p:sp>
          <p:nvSpPr>
            <p:cNvPr id="46" name="Rectangle 45"/>
            <p:cNvSpPr/>
            <p:nvPr/>
          </p:nvSpPr>
          <p:spPr>
            <a:xfrm>
              <a:off x="5226861" y="219319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chemeClr val="bg1"/>
                  </a:solidFill>
                </a:rPr>
                <a:t>Test VM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140286" y="210098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Test host (VM)</a:t>
              </a:r>
            </a:p>
          </p:txBody>
        </p:sp>
      </p:grpSp>
      <p:cxnSp>
        <p:nvCxnSpPr>
          <p:cNvPr id="48" name="Elbow Connector 82"/>
          <p:cNvCxnSpPr>
            <a:endCxn id="21" idx="3"/>
          </p:cNvCxnSpPr>
          <p:nvPr/>
        </p:nvCxnSpPr>
        <p:spPr>
          <a:xfrm rot="5400000">
            <a:off x="3303343" y="1828350"/>
            <a:ext cx="1176493" cy="1968555"/>
          </a:xfrm>
          <a:prstGeom prst="bentConnector2">
            <a:avLst/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83"/>
          <p:cNvCxnSpPr>
            <a:endCxn id="21" idx="3"/>
          </p:cNvCxnSpPr>
          <p:nvPr/>
        </p:nvCxnSpPr>
        <p:spPr>
          <a:xfrm rot="10800000" flipV="1">
            <a:off x="2907311" y="2883298"/>
            <a:ext cx="2412676" cy="517575"/>
          </a:xfrm>
          <a:prstGeom prst="bentConnector3">
            <a:avLst>
              <a:gd name="adj1" fmla="val 18313"/>
            </a:avLst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84"/>
          <p:cNvCxnSpPr>
            <a:endCxn id="21" idx="3"/>
          </p:cNvCxnSpPr>
          <p:nvPr/>
        </p:nvCxnSpPr>
        <p:spPr>
          <a:xfrm rot="5400000">
            <a:off x="4412979" y="528973"/>
            <a:ext cx="1366233" cy="4377568"/>
          </a:xfrm>
          <a:prstGeom prst="bentConnector2">
            <a:avLst/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26698" y="3111722"/>
            <a:ext cx="794623" cy="23773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Download artifacts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25969" y="1680631"/>
            <a:ext cx="486846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Download</a:t>
            </a:r>
          </a:p>
          <a:p>
            <a:pPr marR="0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artifacts</a:t>
            </a:r>
          </a:p>
        </p:txBody>
      </p:sp>
      <p:cxnSp>
        <p:nvCxnSpPr>
          <p:cNvPr id="53" name="Elbow Connector 90"/>
          <p:cNvCxnSpPr/>
          <p:nvPr/>
        </p:nvCxnSpPr>
        <p:spPr>
          <a:xfrm>
            <a:off x="2718082" y="1624658"/>
            <a:ext cx="1656106" cy="683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91"/>
          <p:cNvCxnSpPr>
            <a:stCxn id="29" idx="1"/>
            <a:endCxn id="25" idx="1"/>
          </p:cNvCxnSpPr>
          <p:nvPr/>
        </p:nvCxnSpPr>
        <p:spPr>
          <a:xfrm rot="10800000" flipV="1">
            <a:off x="1702812" y="1669631"/>
            <a:ext cx="100871" cy="879308"/>
          </a:xfrm>
          <a:prstGeom prst="bentConnector3">
            <a:avLst>
              <a:gd name="adj1" fmla="val 326626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92"/>
          <p:cNvCxnSpPr/>
          <p:nvPr/>
        </p:nvCxnSpPr>
        <p:spPr>
          <a:xfrm rot="10800000" flipV="1">
            <a:off x="2919780" y="1725280"/>
            <a:ext cx="1454410" cy="134515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headEnd type="stealth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9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A&amp;A Deployment Architecture - Target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31568" y="791794"/>
            <a:ext cx="2009915" cy="3814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/>
                </a:solidFill>
              </a:rPr>
              <a:t>Core Infrastructure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757679" y="2354067"/>
            <a:ext cx="1204500" cy="4754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 for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Docker image building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43054" y="1226952"/>
            <a:ext cx="1226440" cy="10288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048394" y="786981"/>
            <a:ext cx="2533712" cy="3814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/>
                </a:solidFill>
              </a:rPr>
              <a:t>Build Cloud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55694" y="1228624"/>
            <a:ext cx="1204500" cy="1140209"/>
            <a:chOff x="3645958" y="1156765"/>
            <a:chExt cx="1204500" cy="1140209"/>
          </a:xfrm>
        </p:grpSpPr>
        <p:sp>
          <p:nvSpPr>
            <p:cNvPr id="61" name="Rectangle 60"/>
            <p:cNvSpPr/>
            <p:nvPr/>
          </p:nvSpPr>
          <p:spPr>
            <a:xfrm>
              <a:off x="3645958" y="1156765"/>
              <a:ext cx="1204500" cy="11402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Docker host per product unit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743178" y="1896381"/>
              <a:ext cx="958878" cy="259251"/>
              <a:chOff x="1771111" y="1829903"/>
              <a:chExt cx="958878" cy="259251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815589" y="1874588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771111" y="1829903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Test container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743178" y="1563032"/>
              <a:ext cx="958878" cy="259251"/>
              <a:chOff x="1771111" y="1829903"/>
              <a:chExt cx="958878" cy="259251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815589" y="1874588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71111" y="1829903"/>
                <a:ext cx="914400" cy="2145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Build container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702811" y="2939067"/>
            <a:ext cx="1204500" cy="923614"/>
            <a:chOff x="922328" y="1824677"/>
            <a:chExt cx="1004531" cy="923614"/>
          </a:xfrm>
        </p:grpSpPr>
        <p:sp>
          <p:nvSpPr>
            <p:cNvPr id="69" name="Rectangle 68"/>
            <p:cNvSpPr/>
            <p:nvPr/>
          </p:nvSpPr>
          <p:spPr>
            <a:xfrm>
              <a:off x="922328" y="1824677"/>
              <a:ext cx="1004531" cy="9236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Artifactory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67393" y="2110178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Docker registries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67393" y="2260718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Yum repos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67393" y="2411254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600" dirty="0">
                  <a:solidFill>
                    <a:schemeClr val="accent1"/>
                  </a:solidFill>
                </a:rPr>
                <a:t>Maven repos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67393" y="2561790"/>
              <a:ext cx="914400" cy="12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is-IS" sz="600" dirty="0">
                  <a:solidFill>
                    <a:schemeClr val="accent1"/>
                  </a:solidFill>
                </a:rPr>
                <a:t>…</a:t>
              </a:r>
              <a:endParaRPr lang="en-US" sz="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093776" y="2772381"/>
            <a:ext cx="578217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Publish build</a:t>
            </a:r>
          </a:p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artifacts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38091" y="1563031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Jenkins Master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708405" y="2311668"/>
            <a:ext cx="1204500" cy="4754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Docker host for 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Docker image building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35409" y="1397312"/>
            <a:ext cx="623101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Provision test</a:t>
            </a:r>
          </a:p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environment</a:t>
            </a:r>
          </a:p>
        </p:txBody>
      </p:sp>
      <p:cxnSp>
        <p:nvCxnSpPr>
          <p:cNvPr id="78" name="Elbow Connector 56"/>
          <p:cNvCxnSpPr>
            <a:stCxn id="104" idx="3"/>
          </p:cNvCxnSpPr>
          <p:nvPr/>
        </p:nvCxnSpPr>
        <p:spPr>
          <a:xfrm>
            <a:off x="5288588" y="1670314"/>
            <a:ext cx="505598" cy="847487"/>
          </a:xfrm>
          <a:prstGeom prst="bentConnector2">
            <a:avLst/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680871" y="1157433"/>
            <a:ext cx="1226440" cy="10288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Kubernetes nodes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03682" y="1562348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Jenkins Master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62374" y="1266324"/>
            <a:ext cx="1060720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Provision dynamic</a:t>
            </a:r>
            <a:b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</a:b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Jenkins Agent as container</a:t>
            </a:r>
          </a:p>
          <a:p>
            <a:pPr marR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and run build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702811" y="3955430"/>
            <a:ext cx="578376" cy="485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solidFill>
                  <a:schemeClr val="bg1"/>
                </a:solidFill>
              </a:rPr>
              <a:t>Zabbix</a:t>
            </a:r>
            <a:endParaRPr lang="en-US" sz="10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chemeClr val="bg1"/>
                </a:solidFill>
              </a:rPr>
              <a:t>Status monitoring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2340" y="1825398"/>
            <a:ext cx="1027059" cy="42240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r">
              <a:spcBef>
                <a:spcPts val="0"/>
              </a:spcBef>
              <a:buClr>
                <a:srgbClr val="001135"/>
              </a:buClr>
            </a:pPr>
            <a:r>
              <a:rPr lang="en-US" sz="6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Provision dynamic</a:t>
            </a:r>
            <a:br>
              <a:rPr lang="en-US" sz="6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</a:br>
            <a:r>
              <a:rPr lang="en-US" sz="6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Jenkins Agent as VM</a:t>
            </a:r>
          </a:p>
          <a:p>
            <a:pPr algn="r">
              <a:spcBef>
                <a:spcPts val="0"/>
              </a:spcBef>
              <a:buClr>
                <a:srgbClr val="001135"/>
              </a:buClr>
            </a:pPr>
            <a:r>
              <a:rPr lang="en-US" sz="600" dirty="0">
                <a:solidFill>
                  <a:schemeClr val="tx2"/>
                </a:solidFill>
                <a:ea typeface="Nokia Pure Text" panose="020B0503020202020204" pitchFamily="34" charset="0"/>
                <a:cs typeface="Nokia Pure Headline Light"/>
              </a:rPr>
              <a:t>to run Docker image build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76968" y="1156764"/>
            <a:ext cx="1204500" cy="11402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Kubernetes nodes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374188" y="1896380"/>
            <a:ext cx="958878" cy="259251"/>
            <a:chOff x="1771111" y="1829903"/>
            <a:chExt cx="958878" cy="259251"/>
          </a:xfrm>
        </p:grpSpPr>
        <p:sp>
          <p:nvSpPr>
            <p:cNvPr id="86" name="Rectangle 85"/>
            <p:cNvSpPr/>
            <p:nvPr/>
          </p:nvSpPr>
          <p:spPr>
            <a:xfrm>
              <a:off x="1815589" y="1874588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71111" y="1829903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Test container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374188" y="1563031"/>
            <a:ext cx="958878" cy="259251"/>
            <a:chOff x="1771111" y="1829903"/>
            <a:chExt cx="958878" cy="259251"/>
          </a:xfrm>
        </p:grpSpPr>
        <p:sp>
          <p:nvSpPr>
            <p:cNvPr id="89" name="Rectangle 88"/>
            <p:cNvSpPr/>
            <p:nvPr/>
          </p:nvSpPr>
          <p:spPr>
            <a:xfrm>
              <a:off x="1815589" y="1874588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1111" y="1829903"/>
              <a:ext cx="914400" cy="2145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Build container</a:t>
              </a:r>
            </a:p>
          </p:txBody>
        </p:sp>
      </p:grpSp>
      <p:cxnSp>
        <p:nvCxnSpPr>
          <p:cNvPr id="91" name="Elbow Connector 74"/>
          <p:cNvCxnSpPr>
            <a:stCxn id="104" idx="3"/>
          </p:cNvCxnSpPr>
          <p:nvPr/>
        </p:nvCxnSpPr>
        <p:spPr>
          <a:xfrm>
            <a:off x="5288588" y="1670314"/>
            <a:ext cx="12700" cy="333349"/>
          </a:xfrm>
          <a:prstGeom prst="bentConnector3">
            <a:avLst>
              <a:gd name="adj1" fmla="val 4003276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810680" y="1372396"/>
            <a:ext cx="1053262" cy="685705"/>
            <a:chOff x="5140286" y="2100986"/>
            <a:chExt cx="869556" cy="685705"/>
          </a:xfrm>
        </p:grpSpPr>
        <p:sp>
          <p:nvSpPr>
            <p:cNvPr id="93" name="Rectangle 92"/>
            <p:cNvSpPr/>
            <p:nvPr/>
          </p:nvSpPr>
          <p:spPr>
            <a:xfrm>
              <a:off x="5226861" y="219319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chemeClr val="bg1"/>
                  </a:solidFill>
                </a:rPr>
                <a:t>Test VM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40286" y="210098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External test host</a:t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(VM or physical)</a:t>
              </a:r>
            </a:p>
          </p:txBody>
        </p:sp>
      </p:grpSp>
      <p:cxnSp>
        <p:nvCxnSpPr>
          <p:cNvPr id="95" name="Elbow Connector 78"/>
          <p:cNvCxnSpPr>
            <a:stCxn id="104" idx="3"/>
          </p:cNvCxnSpPr>
          <p:nvPr/>
        </p:nvCxnSpPr>
        <p:spPr>
          <a:xfrm flipV="1">
            <a:off x="5288588" y="1669144"/>
            <a:ext cx="1522092" cy="1170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319987" y="2517801"/>
            <a:ext cx="1053262" cy="685705"/>
            <a:chOff x="5140286" y="2100986"/>
            <a:chExt cx="869556" cy="685705"/>
          </a:xfrm>
        </p:grpSpPr>
        <p:sp>
          <p:nvSpPr>
            <p:cNvPr id="97" name="Rectangle 96"/>
            <p:cNvSpPr/>
            <p:nvPr/>
          </p:nvSpPr>
          <p:spPr>
            <a:xfrm>
              <a:off x="5226861" y="219319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chemeClr val="bg1"/>
                  </a:solidFill>
                </a:rPr>
                <a:t>Test VM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40286" y="2100986"/>
              <a:ext cx="782981" cy="5934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chemeClr val="bg1"/>
                  </a:solidFill>
                </a:rPr>
                <a:t>Test host (VM)</a:t>
              </a:r>
            </a:p>
          </p:txBody>
        </p:sp>
      </p:grpSp>
      <p:cxnSp>
        <p:nvCxnSpPr>
          <p:cNvPr id="99" name="Elbow Connector 82"/>
          <p:cNvCxnSpPr>
            <a:endCxn id="72" idx="3"/>
          </p:cNvCxnSpPr>
          <p:nvPr/>
        </p:nvCxnSpPr>
        <p:spPr>
          <a:xfrm rot="5400000">
            <a:off x="3303343" y="1828350"/>
            <a:ext cx="1176493" cy="1968555"/>
          </a:xfrm>
          <a:prstGeom prst="bentConnector2">
            <a:avLst/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83"/>
          <p:cNvCxnSpPr>
            <a:endCxn id="72" idx="3"/>
          </p:cNvCxnSpPr>
          <p:nvPr/>
        </p:nvCxnSpPr>
        <p:spPr>
          <a:xfrm rot="10800000" flipV="1">
            <a:off x="2907311" y="2883298"/>
            <a:ext cx="2412676" cy="517575"/>
          </a:xfrm>
          <a:prstGeom prst="bentConnector3">
            <a:avLst>
              <a:gd name="adj1" fmla="val 18313"/>
            </a:avLst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84"/>
          <p:cNvCxnSpPr>
            <a:endCxn id="72" idx="3"/>
          </p:cNvCxnSpPr>
          <p:nvPr/>
        </p:nvCxnSpPr>
        <p:spPr>
          <a:xfrm rot="5400000">
            <a:off x="4412979" y="528973"/>
            <a:ext cx="1366233" cy="4377568"/>
          </a:xfrm>
          <a:prstGeom prst="bentConnector2">
            <a:avLst/>
          </a:prstGeom>
          <a:ln w="6350" cmpd="sng">
            <a:solidFill>
              <a:schemeClr val="bg2"/>
            </a:solidFill>
            <a:headEnd type="stealth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126698" y="3111722"/>
            <a:ext cx="794623" cy="23773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Download artifacts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25969" y="1680631"/>
            <a:ext cx="486846" cy="330072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Download</a:t>
            </a:r>
          </a:p>
          <a:p>
            <a:pPr marR="0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600" dirty="0">
                <a:solidFill>
                  <a:schemeClr val="tx2"/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artifacts</a:t>
            </a:r>
          </a:p>
        </p:txBody>
      </p:sp>
      <p:cxnSp>
        <p:nvCxnSpPr>
          <p:cNvPr id="104" name="Elbow Connector 90"/>
          <p:cNvCxnSpPr/>
          <p:nvPr/>
        </p:nvCxnSpPr>
        <p:spPr>
          <a:xfrm>
            <a:off x="2718082" y="1624658"/>
            <a:ext cx="1656106" cy="683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91"/>
          <p:cNvCxnSpPr>
            <a:stCxn id="80" idx="1"/>
            <a:endCxn id="76" idx="1"/>
          </p:cNvCxnSpPr>
          <p:nvPr/>
        </p:nvCxnSpPr>
        <p:spPr>
          <a:xfrm rot="10800000" flipV="1">
            <a:off x="1708406" y="1669630"/>
            <a:ext cx="95277" cy="879751"/>
          </a:xfrm>
          <a:prstGeom prst="bentConnector3">
            <a:avLst>
              <a:gd name="adj1" fmla="val 339932"/>
            </a:avLst>
          </a:prstGeom>
          <a:ln w="63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92"/>
          <p:cNvCxnSpPr/>
          <p:nvPr/>
        </p:nvCxnSpPr>
        <p:spPr>
          <a:xfrm rot="10800000" flipV="1">
            <a:off x="2919780" y="1725280"/>
            <a:ext cx="1454410" cy="1345155"/>
          </a:xfrm>
          <a:prstGeom prst="bentConnector3">
            <a:avLst>
              <a:gd name="adj1" fmla="val 50000"/>
            </a:avLst>
          </a:prstGeom>
          <a:ln w="6350" cmpd="sng">
            <a:solidFill>
              <a:schemeClr val="bg2"/>
            </a:solidFill>
            <a:headEnd type="stealth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825455" y="1851909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k8s control plane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803682" y="1823259"/>
            <a:ext cx="914400" cy="214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bg1"/>
                </a:solidFill>
              </a:rPr>
              <a:t>k8s control plane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328935" y="3955430"/>
            <a:ext cx="578376" cy="485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1"/>
                </a:solidFill>
              </a:rPr>
              <a:t>ELK</a:t>
            </a:r>
            <a:endParaRPr lang="en-US" sz="10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00" dirty="0">
                <a:solidFill>
                  <a:schemeClr val="bg1"/>
                </a:solidFill>
              </a:rPr>
              <a:t>Logs and telemetry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8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Nokia </a:t>
            </a:r>
            <a:r>
              <a:rPr lang="en-US" dirty="0" err="1"/>
              <a:t>Artifactory</a:t>
            </a:r>
            <a:r>
              <a:rPr lang="en-US" dirty="0"/>
              <a:t> Details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</p:spPr>
        <p:txBody>
          <a:bodyPr/>
          <a:lstStyle/>
          <a:p>
            <a:r>
              <a:rPr lang="en-US" dirty="0"/>
              <a:t>Each team can have one or more artifact repositories</a:t>
            </a:r>
          </a:p>
          <a:p>
            <a:r>
              <a:rPr lang="en-US" dirty="0"/>
              <a:t>Repository types include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/>
              <a:t>Gems</a:t>
            </a:r>
          </a:p>
          <a:p>
            <a:pPr lvl="1"/>
            <a:r>
              <a:rPr lang="en-US" dirty="0"/>
              <a:t>Generic files</a:t>
            </a:r>
          </a:p>
          <a:p>
            <a:pPr lvl="1"/>
            <a:r>
              <a:rPr lang="en-US" dirty="0"/>
              <a:t>Docker registry</a:t>
            </a:r>
          </a:p>
          <a:p>
            <a:r>
              <a:rPr lang="en-US" dirty="0"/>
              <a:t>Remote repositories can be </a:t>
            </a:r>
            <a:r>
              <a:rPr lang="en-US" dirty="0" err="1"/>
              <a:t>proxied</a:t>
            </a:r>
            <a:r>
              <a:rPr lang="en-US" dirty="0"/>
              <a:t> (seeded on first access)</a:t>
            </a:r>
          </a:p>
          <a:p>
            <a:r>
              <a:rPr lang="en-US" dirty="0"/>
              <a:t>Multiple repositories of the same type can be combined into a single virtual repository</a:t>
            </a:r>
          </a:p>
          <a:p>
            <a:r>
              <a:rPr lang="en-US" dirty="0"/>
              <a:t>Artifacts can be “promoted” between repositories</a:t>
            </a:r>
          </a:p>
          <a:p>
            <a:r>
              <a:rPr lang="en-US" dirty="0"/>
              <a:t>Artifacts with the same checksum are only stored once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12" y="590400"/>
            <a:ext cx="8308800" cy="3096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repo.lab.pl.alcatel-lucent.com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each build, Jenkins dynamically creates a new Jenkins Agent from a Docker image</a:t>
            </a:r>
          </a:p>
          <a:p>
            <a:r>
              <a:rPr lang="en-US" dirty="0"/>
              <a:t>Self-service for teams</a:t>
            </a:r>
          </a:p>
          <a:p>
            <a:pPr lvl="1"/>
            <a:r>
              <a:rPr lang="en-US" dirty="0"/>
              <a:t>Teams have full control over their folder in Jenkins</a:t>
            </a:r>
          </a:p>
          <a:p>
            <a:pPr lvl="1"/>
            <a:r>
              <a:rPr lang="en-US" dirty="0"/>
              <a:t>Teams have full control over the Docker image(s) used for their builds</a:t>
            </a:r>
          </a:p>
          <a:p>
            <a:pPr lvl="1"/>
            <a:r>
              <a:rPr lang="en-US" dirty="0"/>
              <a:t>Teams have full control over the test environment used by their builds</a:t>
            </a:r>
          </a:p>
          <a:p>
            <a:r>
              <a:rPr lang="en-US" dirty="0" err="1"/>
              <a:t>Jenkinsfile</a:t>
            </a:r>
            <a:r>
              <a:rPr lang="en-US" dirty="0"/>
              <a:t> </a:t>
            </a:r>
            <a:r>
              <a:rPr lang="en-US" i="1" dirty="0"/>
              <a:t>pipeline-as-code</a:t>
            </a:r>
            <a:r>
              <a:rPr lang="en-US" dirty="0"/>
              <a:t> in </a:t>
            </a:r>
            <a:r>
              <a:rPr lang="en-US" dirty="0" err="1"/>
              <a:t>Gerrit</a:t>
            </a:r>
            <a:r>
              <a:rPr lang="en-US" dirty="0"/>
              <a:t> repo is recommend way to configure Jenkins jobs</a:t>
            </a:r>
          </a:p>
          <a:p>
            <a:r>
              <a:rPr lang="en-US" dirty="0"/>
              <a:t>Integration with </a:t>
            </a:r>
            <a:r>
              <a:rPr lang="en-US" dirty="0" err="1"/>
              <a:t>Gerrit</a:t>
            </a:r>
            <a:endParaRPr lang="en-US" dirty="0"/>
          </a:p>
          <a:p>
            <a:r>
              <a:rPr lang="en-US" dirty="0"/>
              <a:t>Integration with Artifactory</a:t>
            </a:r>
          </a:p>
          <a:p>
            <a:r>
              <a:rPr lang="en-US" dirty="0"/>
              <a:t>Docker images are also built by Jenkins</a:t>
            </a:r>
          </a:p>
          <a:p>
            <a:r>
              <a:rPr lang="en-US" dirty="0"/>
              <a:t>DevOps team provides base Docker images with Jenkins Node prerequisites that team images can inherit from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build farm - Target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build.lab.pl.alcatel-lucent.com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37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Jfrog CLI</a:t>
            </a:r>
          </a:p>
          <a:p>
            <a:pPr lvl="1"/>
            <a:r>
              <a:rPr lang="en-US" dirty="0"/>
              <a:t>Docs: </a:t>
            </a:r>
            <a:r>
              <a:rPr lang="en-US" dirty="0">
                <a:hlinkClick r:id="rId2"/>
              </a:rPr>
              <a:t>https://www.jfrog.com/confluence/display/CLI/CLI+for+JFrog+Artifactory</a:t>
            </a:r>
            <a:endParaRPr lang="en-US" dirty="0"/>
          </a:p>
          <a:p>
            <a:pPr lvl="1"/>
            <a:r>
              <a:rPr lang="en-US" dirty="0"/>
              <a:t>Quick how-to article: </a:t>
            </a:r>
            <a:r>
              <a:rPr lang="en-US" dirty="0">
                <a:hlinkClick r:id="rId3"/>
              </a:rPr>
              <a:t>https://www.jfrog.com/blog/cli-climbing-to-new-heights/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Maven Plugin</a:t>
            </a:r>
          </a:p>
          <a:p>
            <a:pPr lvl="1"/>
            <a:r>
              <a:rPr lang="en-US" dirty="0"/>
              <a:t>Docs: </a:t>
            </a:r>
            <a:r>
              <a:rPr lang="en-US" dirty="0">
                <a:hlinkClick r:id="rId4"/>
              </a:rPr>
              <a:t>https://www.jfrog.com/confluence/display/RTF/Maven+Artifactory+Plugin</a:t>
            </a:r>
            <a:endParaRPr lang="en-US" dirty="0"/>
          </a:p>
          <a:p>
            <a:endParaRPr lang="en-US" dirty="0"/>
          </a:p>
          <a:p>
            <a:r>
              <a:rPr lang="en-US" dirty="0"/>
              <a:t>Jenkins </a:t>
            </a:r>
            <a:r>
              <a:rPr lang="en-US" dirty="0" err="1"/>
              <a:t>Artifactory</a:t>
            </a:r>
            <a:r>
              <a:rPr lang="en-US" dirty="0"/>
              <a:t> Plugin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Bash Script</a:t>
            </a:r>
          </a:p>
          <a:p>
            <a:pPr lvl="1"/>
            <a:r>
              <a:rPr lang="en-US" dirty="0">
                <a:hlinkClick r:id="rId5"/>
              </a:rPr>
              <a:t>ANA </a:t>
            </a:r>
            <a:r>
              <a:rPr lang="en-US" dirty="0" err="1">
                <a:hlinkClick r:id="rId5"/>
              </a:rPr>
              <a:t>Jenkinsfile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cs typeface="Arial" panose="020B0604020202020204" pitchFamily="34" charset="0"/>
              </a:rPr>
              <a:t>Nokia Internal Use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Deploying Artifacts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7C60E4E047E9F6469625BA202872FA3E" ma:contentTypeVersion="6" ma:contentTypeDescription="Create Nokia Word Document" ma:contentTypeScope="" ma:versionID="8716ec4b7ac46fa6e2e355dabaebce2c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ed7d70928f1c471790875658894f9435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NokiaConfidentiality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 Type" ma:default="Description" ma:description="Document type specifies the content of the document" ma:format="Dropdown" ma:internalName="DocumentType">
      <xsd:simpleType>
        <xsd:restriction base="dms:Choice">
          <xsd:enumeration value="Agenda"/>
          <xsd:enumeration value="Agreement"/>
          <xsd:enumeration value="Analysis"/>
          <xsd:enumeration value="Assessment"/>
          <xsd:enumeration value="Checklist"/>
          <xsd:enumeration value="Communication Material"/>
          <xsd:enumeration value="Configuration Description"/>
          <xsd:enumeration value="Description"/>
          <xsd:enumeration value="Diagram"/>
          <xsd:enumeration value="Drawing"/>
          <xsd:enumeration value="Form"/>
          <xsd:enumeration value="Guide or Manual"/>
          <xsd:enumeration value="Guideline"/>
          <xsd:enumeration value="Instruction"/>
          <xsd:enumeration value="Lessons Learnt"/>
          <xsd:enumeration value="List"/>
          <xsd:enumeration value="Local Operating Procedure"/>
          <xsd:enumeration value="Minutes"/>
          <xsd:enumeration value="Model"/>
          <xsd:enumeration value="Note"/>
          <xsd:enumeration value="Plan"/>
          <xsd:enumeration value="Policy Document"/>
          <xsd:enumeration value="Presentation"/>
          <xsd:enumeration value="Print Marketing Material"/>
          <xsd:enumeration value="Process Document"/>
          <xsd:enumeration value="Proposal"/>
          <xsd:enumeration value="Publication"/>
          <xsd:enumeration value="Report"/>
          <xsd:enumeration value="Requirement"/>
          <xsd:enumeration value="Roadmap"/>
          <xsd:enumeration value="Schedule"/>
          <xsd:enumeration value="Specification"/>
          <xsd:enumeration value="Standard Operating Procedure"/>
          <xsd:enumeration value="Strategy Document"/>
          <xsd:enumeration value="Success Story"/>
          <xsd:enumeration value="Summary"/>
          <xsd:enumeration value="Support Document"/>
          <xsd:enumeration value="Template"/>
          <xsd:enumeration value="Test"/>
          <xsd:enumeration value="Training Material"/>
        </xsd:restriction>
      </xsd:simpleType>
    </xsd:element>
    <xsd:element name="NokiaConfidentiality" ma:index="9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 xsi:nil="true"/>
    <DocumentType xmlns="71c5aaf6-e6ce-465b-b873-5148d2a4c105">Description</DocumentType>
    <NokiaConfidentiality xmlns="71c5aaf6-e6ce-465b-b873-5148d2a4c105">Nokia Internal Use</NokiaConfidentiality>
    <_dlc_DocId xmlns="71c5aaf6-e6ce-465b-b873-5148d2a4c105">SP-UPIRPQLIPPB2-515468314-56</_dlc_DocId>
    <_dlc_DocIdUrl xmlns="71c5aaf6-e6ce-465b-b873-5148d2a4c105">
      <Url>https://nokia.sharepoint.com/sites/devops/_layouts/15/DocIdRedir.aspx?ID=SP-UPIRPQLIPPB2-515468314-56</Url>
      <Description>SP-UPIRPQLIPPB2-515468314-56</Description>
    </_dlc_DocIdUrl>
  </documentManagement>
</p:properties>
</file>

<file path=customXml/itemProps1.xml><?xml version="1.0" encoding="utf-8"?>
<ds:datastoreItem xmlns:ds="http://schemas.openxmlformats.org/officeDocument/2006/customXml" ds:itemID="{C8BFD518-5303-4306-93B1-AB4F4F04314A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E138ECD0-8778-4077-9342-B938FDC947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C79CA-E182-47F5-87D7-F368BB620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66A2B96-3A8B-47FE-9959-290A2EA595E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E49E4A0F-3EB1-4AA3-AE38-F3828ADB340A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1C1F1F5D-72EB-4CAF-B142-655583A6AF06}">
  <ds:schemaRefs>
    <ds:schemaRef ds:uri="http://purl.org/dc/elements/1.1/"/>
    <ds:schemaRef ds:uri="http://schemas.microsoft.com/office/2006/documentManagement/types"/>
    <ds:schemaRef ds:uri="71c5aaf6-e6ce-465b-b873-5148d2a4c105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493</Words>
  <Application>Microsoft Office PowerPoint</Application>
  <PresentationFormat>On-screen Show (16:9)</PresentationFormat>
  <Paragraphs>171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Lucida Grande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CORP_PPT_Temp_Pure_V31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Agenda</vt:lpstr>
      <vt:lpstr>Introduction</vt:lpstr>
      <vt:lpstr>Overview</vt:lpstr>
      <vt:lpstr>A&amp;A Deployment Architecture</vt:lpstr>
      <vt:lpstr>A&amp;A Deployment Architecture - Target</vt:lpstr>
      <vt:lpstr>Nokia Artifactory Details</vt:lpstr>
      <vt:lpstr>Jenkins build farm - Target</vt:lpstr>
      <vt:lpstr>Ways of Deploying Artifacts</vt:lpstr>
      <vt:lpstr>Jenkins Artifactory Plugin</vt:lpstr>
      <vt:lpstr>Demo</vt:lpstr>
      <vt:lpstr>Jenkins Configuration</vt:lpstr>
      <vt:lpstr>References</vt:lpstr>
      <vt:lpstr>Future Tech Sessions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2016-11-01T13:16:30Z</dcterms:created>
  <dcterms:modified xsi:type="dcterms:W3CDTF">2017-03-17T14:00:32Z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0x010100CE50E52E7543470BBDD3827FE50C59CB007C60E4E047E9F6469625BA202872FA3E</vt:lpwstr>
  </property>
  <property fmtid="{D5CDD505-2E9C-101B-9397-08002B2CF9AE}" pid="3" name="_dlc_DocIdItemGuid">
    <vt:lpwstr>b2520adb-7784-435e-837e-17163ff70680</vt:lpwstr>
  </property>
</Properties>
</file>