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798" r:id="rId5"/>
    <p:sldMasterId id="2147483812" r:id="rId6"/>
  </p:sldMasterIdLst>
  <p:notesMasterIdLst>
    <p:notesMasterId r:id="rId28"/>
  </p:notesMasterIdLst>
  <p:handoutMasterIdLst>
    <p:handoutMasterId r:id="rId29"/>
  </p:handoutMasterIdLst>
  <p:sldIdLst>
    <p:sldId id="371" r:id="rId7"/>
    <p:sldId id="403" r:id="rId8"/>
    <p:sldId id="41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8" r:id="rId17"/>
    <p:sldId id="449" r:id="rId18"/>
    <p:sldId id="435" r:id="rId19"/>
    <p:sldId id="445" r:id="rId20"/>
    <p:sldId id="446" r:id="rId21"/>
    <p:sldId id="451" r:id="rId22"/>
    <p:sldId id="423" r:id="rId23"/>
    <p:sldId id="450" r:id="rId24"/>
    <p:sldId id="408" r:id="rId25"/>
    <p:sldId id="404" r:id="rId26"/>
    <p:sldId id="352" r:id="rId27"/>
  </p:sldIdLst>
  <p:sldSz cx="9144000" cy="5143500" type="screen16x9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 userDrawn="1">
          <p15:clr>
            <a:srgbClr val="A4A3A4"/>
          </p15:clr>
        </p15:guide>
        <p15:guide id="2" pos="2180" userDrawn="1">
          <p15:clr>
            <a:srgbClr val="A4A3A4"/>
          </p15:clr>
        </p15:guide>
        <p15:guide id="3" orient="horz" pos="3150" userDrawn="1">
          <p15:clr>
            <a:srgbClr val="A4A3A4"/>
          </p15:clr>
        </p15:guide>
        <p15:guide id="4" pos="2165" userDrawn="1">
          <p15:clr>
            <a:srgbClr val="A4A3A4"/>
          </p15:clr>
        </p15:guide>
        <p15:guide id="5" orient="horz" pos="287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56" userDrawn="1">
          <p15:clr>
            <a:srgbClr val="A4A3A4"/>
          </p15:clr>
        </p15:guide>
        <p15:guide id="8" pos="2142" userDrawn="1">
          <p15:clr>
            <a:srgbClr val="A4A3A4"/>
          </p15:clr>
        </p15:guide>
        <p15:guide id="9" orient="horz" pos="2801">
          <p15:clr>
            <a:srgbClr val="A4A3A4"/>
          </p15:clr>
        </p15:guide>
        <p15:guide id="10" orient="horz" pos="3047">
          <p15:clr>
            <a:srgbClr val="A4A3A4"/>
          </p15:clr>
        </p15:guide>
        <p15:guide id="11" orient="horz" pos="2781">
          <p15:clr>
            <a:srgbClr val="A4A3A4"/>
          </p15:clr>
        </p15:guide>
        <p15:guide id="12" orient="horz" pos="3024">
          <p15:clr>
            <a:srgbClr val="A4A3A4"/>
          </p15:clr>
        </p15:guide>
        <p15:guide id="13" pos="2346">
          <p15:clr>
            <a:srgbClr val="A4A3A4"/>
          </p15:clr>
        </p15:guide>
        <p15:guide id="14" pos="2330">
          <p15:clr>
            <a:srgbClr val="A4A3A4"/>
          </p15:clr>
        </p15:guide>
        <p15:guide id="15" pos="2320">
          <p15:clr>
            <a:srgbClr val="A4A3A4"/>
          </p15:clr>
        </p15:guide>
        <p15:guide id="16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9FF"/>
    <a:srgbClr val="001135"/>
    <a:srgbClr val="FFFFFF"/>
    <a:srgbClr val="98A2AE"/>
    <a:srgbClr val="BEC8D2"/>
    <a:srgbClr val="EDF2F5"/>
    <a:srgbClr val="4D5766"/>
    <a:srgbClr val="273142"/>
    <a:srgbClr val="FF9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82641" autoAdjust="0"/>
  </p:normalViewPr>
  <p:slideViewPr>
    <p:cSldViewPr snapToGrid="0">
      <p:cViewPr varScale="1">
        <p:scale>
          <a:sx n="98" d="100"/>
          <a:sy n="98" d="100"/>
        </p:scale>
        <p:origin x="42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264" y="90"/>
      </p:cViewPr>
      <p:guideLst>
        <p:guide orient="horz" pos="2896"/>
        <p:guide pos="2180"/>
        <p:guide orient="horz" pos="3150"/>
        <p:guide pos="2165"/>
        <p:guide orient="horz" pos="2875"/>
        <p:guide orient="horz" pos="3127"/>
        <p:guide pos="2156"/>
        <p:guide pos="2142"/>
        <p:guide orient="horz" pos="2801"/>
        <p:guide orient="horz" pos="3047"/>
        <p:guide orient="horz" pos="2781"/>
        <p:guide orient="horz" pos="3024"/>
        <p:guide pos="2346"/>
        <p:guide pos="2330"/>
        <p:guide pos="2320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2017-02-03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2017-02-03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68" tIns="45635" rIns="91268" bIns="4563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wrap="square" lIns="91268" tIns="45635" rIns="91268" bIns="45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1" cy="480060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82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All you need to do is route a message to an endpoint, and the producer does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the heavy lifting.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</a:b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A consumer is the service that receives messages produced by a producer, wraps them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in an exchange, and sends them to be processed. Consumers are the source of the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exchanges being routed in Camel.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</a:b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93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6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  <a:t>All you have to focus on is defining the routes that matter for your integration projects.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ヒラギノ角ゴ Pro W3" charset="0"/>
                <a:cs typeface="ヒラギノ角ゴ Pro W3" charset="0"/>
              </a:rPr>
            </a:b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69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72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7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31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0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16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77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5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06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9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70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17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2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45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EIP – Enterprise Integration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8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EIP – Enterprise Integration Patterns</a:t>
            </a:r>
          </a:p>
          <a:p>
            <a:endParaRPr lang="en-US" sz="800" dirty="0"/>
          </a:p>
          <a:p>
            <a:pPr marL="1027113" lvl="2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ea typeface="Nokia Pure Text" panose="020B0503020202020204" pitchFamily="34" charset="0"/>
                <a:cs typeface="Nokia Pure Headline Light"/>
              </a:rPr>
              <a:t>End of a channel through which a system can send or receive messages</a:t>
            </a:r>
          </a:p>
          <a:p>
            <a:pPr marL="1027113" lvl="2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ea typeface="Nokia Pure Text" panose="020B0503020202020204" pitchFamily="34" charset="0"/>
                <a:cs typeface="Nokia Pure Headline Light"/>
              </a:rPr>
              <a:t>URIs</a:t>
            </a:r>
          </a:p>
          <a:p>
            <a:pPr marL="1255713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ea typeface="Nokia Pure Text" panose="020B0503020202020204" pitchFamily="34" charset="0"/>
                <a:cs typeface="Nokia Pure Headline Light"/>
              </a:rPr>
              <a:t>Scheme: </a:t>
            </a:r>
            <a:r>
              <a:rPr lang="en-US" sz="1200" dirty="0">
                <a:ea typeface="Nokia Pure Text" panose="020B0503020202020204" pitchFamily="34" charset="0"/>
                <a:cs typeface="Nokia Pure Headline Light"/>
              </a:rPr>
              <a:t>D</a:t>
            </a:r>
            <a:r>
              <a:rPr lang="en-US" sz="1200" dirty="0"/>
              <a:t>enotes which Camel component handles that type of endpoint</a:t>
            </a:r>
            <a:endParaRPr lang="en-US" sz="1200" dirty="0">
              <a:solidFill>
                <a:srgbClr val="000000"/>
              </a:solidFill>
              <a:ea typeface="Nokia Pure Text" panose="020B0503020202020204" pitchFamily="34" charset="0"/>
              <a:cs typeface="Nokia Pure Headline Light"/>
            </a:endParaRPr>
          </a:p>
          <a:p>
            <a:pPr marL="1255713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ea typeface="Nokia Pure Text" panose="020B0503020202020204" pitchFamily="34" charset="0"/>
                <a:cs typeface="Nokia Pure Headline Light"/>
              </a:rPr>
              <a:t>Context Path: In this case the starting folder</a:t>
            </a:r>
          </a:p>
          <a:p>
            <a:pPr marL="1255713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ea typeface="Nokia Pure Text" panose="020B0503020202020204" pitchFamily="34" charset="0"/>
                <a:cs typeface="Nokia Pure Headline Light"/>
              </a:rPr>
              <a:t>Options: In this case indicates it is polling consumer</a:t>
            </a:r>
          </a:p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7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eaLnBrk="1" hangingPunct="1"/>
            <a:r>
              <a:rPr lang="en-US" noProof="0" dirty="0">
                <a:ea typeface="ヒラギノ角ゴ Pro W3"/>
                <a:cs typeface="ヒラギノ角ゴ Pro W3"/>
              </a:rPr>
              <a:t>Main headline in</a:t>
            </a:r>
            <a:br>
              <a:rPr lang="en-US" noProof="0" dirty="0">
                <a:ea typeface="ヒラギノ角ゴ Pro W3"/>
                <a:cs typeface="ヒラギノ角ゴ Pro W3"/>
              </a:rPr>
            </a:br>
            <a:r>
              <a:rPr lang="en-US" noProof="0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noProof="0" dirty="0"/>
              <a:t>Supporting headline in sentence case here </a:t>
            </a:r>
          </a:p>
          <a:p>
            <a:pPr lvl="1"/>
            <a:r>
              <a:rPr lang="en-US" noProof="0" dirty="0"/>
              <a:t>Author/Presenter</a:t>
            </a:r>
          </a:p>
          <a:p>
            <a:pPr lvl="1"/>
            <a:r>
              <a:rPr lang="en-US" noProof="0" dirty="0"/>
              <a:t>DD-MM-YYYY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8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82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eaLnBrk="1" hangingPunct="1"/>
            <a:r>
              <a:rPr lang="en-US" noProof="0" dirty="0">
                <a:ea typeface="ヒラギノ角ゴ Pro W3"/>
                <a:cs typeface="ヒラギノ角ゴ Pro W3"/>
              </a:rPr>
              <a:t>Main headline in</a:t>
            </a:r>
            <a:br>
              <a:rPr lang="en-US" noProof="0" dirty="0">
                <a:ea typeface="ヒラギノ角ゴ Pro W3"/>
                <a:cs typeface="ヒラギノ角ゴ Pro W3"/>
              </a:rPr>
            </a:br>
            <a:r>
              <a:rPr lang="en-US" noProof="0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noProof="0" dirty="0"/>
              <a:t>Supporting headline in sentence case here </a:t>
            </a:r>
          </a:p>
          <a:p>
            <a:pPr lvl="1"/>
            <a:r>
              <a:rPr lang="en-US" noProof="0" dirty="0"/>
              <a:t>Author/Presenter</a:t>
            </a:r>
          </a:p>
          <a:p>
            <a:pPr lvl="1"/>
            <a:r>
              <a:rPr lang="en-US" noProof="0" dirty="0"/>
              <a:t>DD-MM-YYYY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125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86781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Nokia Internal Use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cs typeface="Arial" panose="020B0604020202020204" pitchFamily="34" charset="0"/>
              </a:rPr>
              <a:t>Nokia Internal Use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333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2266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604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cs typeface="Arial" panose="020B0604020202020204" pitchFamily="34" charset="0"/>
              </a:rPr>
              <a:t>Nokia Internal Use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2820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cs typeface="Arial" panose="020B0604020202020204" pitchFamily="34" charset="0"/>
              </a:rPr>
              <a:t>Nokia Internal Use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2089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cs typeface="Arial" panose="020B0604020202020204" pitchFamily="34" charset="0"/>
              </a:rPr>
              <a:t>Nokia Internal Use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headline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059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5926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3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6" r:id="rId2"/>
    <p:sldLayoutId id="2147483816" r:id="rId3"/>
    <p:sldLayoutId id="2147483805" r:id="rId4"/>
    <p:sldLayoutId id="2147483817" r:id="rId5"/>
    <p:sldLayoutId id="2147483814" r:id="rId6"/>
    <p:sldLayoutId id="2147483818" r:id="rId7"/>
    <p:sldLayoutId id="2147483815" r:id="rId8"/>
    <p:sldLayoutId id="2147483819" r:id="rId9"/>
    <p:sldLayoutId id="2147483822" r:id="rId10"/>
    <p:sldLayoutId id="2147483823" r:id="rId11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08" r:id="rId3"/>
    <p:sldLayoutId id="2147483809" r:id="rId4"/>
    <p:sldLayoutId id="2147483810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gannu/camel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projects/blueocea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camel-in-action-second-edition" TargetMode="External"/><Relationship Id="rId7" Type="http://schemas.openxmlformats.org/officeDocument/2006/relationships/hyperlink" Target="http://docs.spring.io/spring-boot/docs/current/reference/html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vsclaus.com/2015/11/using-camel-commands-to-manage-spring.html" TargetMode="External"/><Relationship Id="rId5" Type="http://schemas.openxmlformats.org/officeDocument/2006/relationships/hyperlink" Target="https://github.com/rgannu/camel" TargetMode="External"/><Relationship Id="rId4" Type="http://schemas.openxmlformats.org/officeDocument/2006/relationships/hyperlink" Target="git://git.apache.org/camel.gi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130" y="2558622"/>
            <a:ext cx="8308800" cy="1185027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Apache Camel</a:t>
            </a:r>
          </a:p>
          <a:p>
            <a:pPr algn="ctr"/>
            <a:r>
              <a:rPr lang="en-US" sz="360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using Spring</a:t>
            </a:r>
            <a:endParaRPr lang="en-US" sz="3600" noProof="0" dirty="0">
              <a:solidFill>
                <a:schemeClr val="tx1">
                  <a:lumMod val="50000"/>
                </a:schemeClr>
              </a:solidFill>
              <a:latin typeface="Nokia Pure Headline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691665" y="4004645"/>
            <a:ext cx="2794523" cy="426335"/>
          </a:xfrm>
        </p:spPr>
        <p:txBody>
          <a:bodyPr/>
          <a:lstStyle/>
          <a:p>
            <a:r>
              <a:rPr lang="en-US" sz="1200" dirty="0"/>
              <a:t>Ganesh Ramasubramanian</a:t>
            </a:r>
          </a:p>
          <a:p>
            <a:r>
              <a:rPr lang="en-US" sz="1200" dirty="0"/>
              <a:t>03-Feb-2017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>
                <a:cs typeface="Arial" panose="020B0604020202020204" pitchFamily="34" charset="0"/>
              </a:rPr>
              <a:t>Nokia Internal Use</a:t>
            </a: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3161723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GB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ヒラギノ角ゴ Pro W3"/>
                <a:cs typeface="ヒラギノ角ゴ Pro W3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Nokia Internal Use</a:t>
            </a:r>
            <a:endParaRPr lang="en-US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355" y="386427"/>
            <a:ext cx="4433310" cy="21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5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Camel Concepts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611243"/>
            <a:ext cx="8308800" cy="937098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End point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latin typeface="Nokia Pure Headline" panose="020B0504040602060303" pitchFamily="34" charset="0"/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223" y="3575574"/>
            <a:ext cx="3591426" cy="14861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247" y="1099444"/>
            <a:ext cx="6287377" cy="2019582"/>
          </a:xfrm>
          <a:prstGeom prst="rect">
            <a:avLst/>
          </a:prstGeom>
        </p:spPr>
      </p:pic>
      <p:sp>
        <p:nvSpPr>
          <p:cNvPr id="7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3042918"/>
            <a:ext cx="8308800" cy="937098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End point URI format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latin typeface="Nokia Pure Headline" panose="020B0504040602060303" pitchFamily="34" charset="0"/>
              <a:ea typeface="Nokia Pure Text" panose="020B0503020202020204" pitchFamily="34" charset="0"/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298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Camel Concepts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102" y="742089"/>
            <a:ext cx="3792352" cy="394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3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Camel Concepts - Consumers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640606"/>
            <a:ext cx="8308800" cy="653238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Event Driven Consumer (Asynchronous): </a:t>
            </a:r>
            <a:r>
              <a:rPr lang="en-US" sz="1800" dirty="0" err="1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eg</a:t>
            </a:r>
            <a:r>
              <a:rPr lang="en-US" sz="1800" dirty="0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., Kafka</a:t>
            </a:r>
            <a:endParaRPr lang="en-US" sz="1050" dirty="0">
              <a:solidFill>
                <a:srgbClr val="000000"/>
              </a:solidFill>
              <a:latin typeface="Nokia Pure Headline" panose="020B0504040602060303" pitchFamily="34" charset="0"/>
              <a:ea typeface="Nokia Pure Text" panose="020B0503020202020204" pitchFamily="34" charset="0"/>
              <a:cs typeface="Nokia Pure Headline Light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400" dirty="0">
              <a:solidFill>
                <a:srgbClr val="000000"/>
              </a:solidFill>
              <a:latin typeface="Nokia Pure Headline" panose="020B0504040602060303" pitchFamily="34" charset="0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2699955"/>
            <a:ext cx="8308800" cy="653238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Polling Consumer (Synchronous): </a:t>
            </a:r>
            <a:r>
              <a:rPr lang="en-US" sz="1800" dirty="0" err="1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eg</a:t>
            </a:r>
            <a:r>
              <a:rPr lang="en-US" sz="1800" dirty="0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., FTP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400" dirty="0">
              <a:solidFill>
                <a:srgbClr val="000000"/>
              </a:solidFill>
              <a:latin typeface="Nokia Pure Headline" panose="020B0504040602060303" pitchFamily="34" charset="0"/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96" y="1158324"/>
            <a:ext cx="4887007" cy="1771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53" y="3161280"/>
            <a:ext cx="4772691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Camel Concepts - DSL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17600" y="613474"/>
            <a:ext cx="8308800" cy="130643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endParaRPr lang="en-US" sz="1600" dirty="0">
              <a:latin typeface="Nokia Pure Headline" panose="020B0504040602060303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640606"/>
            <a:ext cx="8308800" cy="832197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0000"/>
              </a:solidFill>
            </a:endParaRPr>
          </a:p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ea typeface="Nokia Pure Text" panose="020B0503020202020204" pitchFamily="34" charset="0"/>
              <a:cs typeface="Nokia Pure Headline Light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200" dirty="0">
              <a:solidFill>
                <a:srgbClr val="000000"/>
              </a:solidFill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42" y="640606"/>
            <a:ext cx="2703300" cy="429869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830128" y="2501660"/>
            <a:ext cx="802257" cy="483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385" y="878317"/>
            <a:ext cx="4167044" cy="35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Camel Concepts in MAS FTP-scanner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15998" y="775200"/>
            <a:ext cx="8308800" cy="40705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Nokia Pure Headline" panose="020B0504040602060303" pitchFamily="34" charset="0"/>
              </a:rPr>
              <a:t>FTP scanner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35" y="1061459"/>
            <a:ext cx="6095538" cy="37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9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Camel Concepts in MAS FTP-scanner</a:t>
            </a:r>
            <a:endParaRPr lang="en-US" dirty="0">
              <a:solidFill>
                <a:schemeClr val="bg1"/>
              </a:solidFill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15998" y="775200"/>
            <a:ext cx="8308800" cy="40705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Nokia Pure Headline" panose="020B0504040602060303" pitchFamily="34" charset="0"/>
              </a:rPr>
              <a:t>FTP scanner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53" y="1043892"/>
            <a:ext cx="7125694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4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Why Spring in Apache Camel ?</a:t>
            </a:r>
            <a:endParaRPr lang="en-US" dirty="0">
              <a:solidFill>
                <a:schemeClr val="bg1"/>
              </a:solidFill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15998" y="775200"/>
            <a:ext cx="8308800" cy="389407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Nokia Pure Headline" panose="020B0504040602060303" pitchFamily="34" charset="0"/>
              </a:rPr>
              <a:t>Clean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Nokia Pure Headline" panose="020B0504040602060303" pitchFamily="34" charset="0"/>
              </a:rPr>
              <a:t>Concise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Nokia Pure Headline" panose="020B0504040602060303" pitchFamily="34" charset="0"/>
              </a:rPr>
              <a:t>All spring functionalities </a:t>
            </a:r>
          </a:p>
          <a:p>
            <a:pPr marL="744538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Nokia Pure Headline" panose="020B0504040602060303" pitchFamily="34" charset="0"/>
              </a:rPr>
              <a:t>Spring DSL</a:t>
            </a:r>
          </a:p>
          <a:p>
            <a:pPr marL="744538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Nokia Pure Headline" panose="020B0504040602060303" pitchFamily="34" charset="0"/>
              </a:rPr>
              <a:t>Database connectors</a:t>
            </a:r>
          </a:p>
          <a:p>
            <a:pPr marL="744538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Nokia Pure Headline" panose="020B0504040602060303" pitchFamily="34" charset="0"/>
              </a:rPr>
              <a:t>Transaction support</a:t>
            </a:r>
          </a:p>
          <a:p>
            <a:pPr marL="744538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Nokia Pure Headline" panose="020B0504040602060303" pitchFamily="34" charset="0"/>
              </a:rPr>
              <a:t>….</a:t>
            </a:r>
          </a:p>
          <a:p>
            <a:pPr marL="744538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Nokia Pure Headline" panose="020B0504040602060303" pitchFamily="34" charset="0"/>
              </a:rPr>
              <a:t>Testing with Mockups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" dirty="0">
              <a:latin typeface="Nokia Pure Headline" panose="020B05040406020603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Nokia Pure Headline" panose="020B0504040602060303" pitchFamily="34" charset="0"/>
              </a:rPr>
              <a:t>Power of Spring boot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Nokia Pure Headline" panose="020B0504040602060303" pitchFamily="34" charset="0"/>
              </a:rPr>
              <a:t>Metrics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Nokia Pure Headline" panose="020B0504040602060303" pitchFamily="34" charset="0"/>
              </a:rPr>
              <a:t>Pluggable Components &amp; Beans</a:t>
            </a:r>
          </a:p>
        </p:txBody>
      </p:sp>
    </p:spTree>
    <p:extLst>
      <p:ext uri="{BB962C8B-B14F-4D97-AF65-F5344CB8AC3E}">
        <p14:creationId xmlns:p14="http://schemas.microsoft.com/office/powerpoint/2010/main" val="329718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Nokia Pure Headline" panose="020B0504040602060303" pitchFamily="34" charset="0"/>
              </a:rPr>
              <a:t>Demo</a:t>
            </a:r>
          </a:p>
          <a:p>
            <a:pPr algn="ctr"/>
            <a:r>
              <a:rPr lang="en-US" sz="2000" dirty="0">
                <a:latin typeface="Nokia Pure Headline" panose="020B0504040602060303" pitchFamily="34" charset="0"/>
                <a:hlinkClick r:id="rId2"/>
              </a:rPr>
              <a:t>https://github.com/rgannu/camel</a:t>
            </a:r>
            <a:endParaRPr lang="en-US" sz="2000" dirty="0">
              <a:latin typeface="Nokia Pure Headline" panose="020B0504040602060303" pitchFamily="34" charset="0"/>
            </a:endParaRPr>
          </a:p>
          <a:p>
            <a:pPr algn="ctr"/>
            <a:endParaRPr lang="en-US" sz="3200" dirty="0">
              <a:solidFill>
                <a:schemeClr val="tx1">
                  <a:lumMod val="50000"/>
                </a:schemeClr>
              </a:solidFill>
              <a:latin typeface="Nokia Pure Headline" panose="020B05040406020603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Nokia Internal Use</a:t>
            </a:r>
            <a:endParaRPr lang="en-US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92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Going forward of your existing System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17600" y="613474"/>
            <a:ext cx="8308800" cy="76551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r>
              <a:rPr lang="en-US" sz="1600" dirty="0"/>
              <a:t>Camel has the possibilities to route to multiple end points</a:t>
            </a:r>
            <a:endParaRPr lang="en-US" sz="1200" dirty="0"/>
          </a:p>
          <a:p>
            <a:pPr lvl="1"/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7" y="1801391"/>
            <a:ext cx="76771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9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Future Tech Sessions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012" y="982639"/>
            <a:ext cx="8475260" cy="236139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trike="sngStrike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2-Dec: Jenkins 2.x Technical Information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trike="sngStrike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16-Dec: Puppet Infrastructure &amp; Deployment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trike="sngStrike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20-Jan</a:t>
            </a:r>
            <a:r>
              <a:rPr lang="en-US" strike="sngStrike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: Spring REST and HATEOAS in action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trike="sngStrike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03-Feb: Apache Camel </a:t>
            </a:r>
            <a:r>
              <a:rPr lang="en-US" strike="sngStrike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using</a:t>
            </a:r>
            <a:r>
              <a:rPr lang="en-US" strike="sngStrike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 Spring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4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Agenda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2012" y="896377"/>
            <a:ext cx="8475260" cy="388489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q"/>
            </a:pPr>
            <a:r>
              <a:rPr lang="en-US" noProof="0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Introduction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Overview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Architecture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Camel Concepts</a:t>
            </a:r>
            <a:endParaRPr lang="en-US" noProof="0" dirty="0">
              <a:solidFill>
                <a:schemeClr val="tx2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Why Spring in Camel ?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Demo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Going forward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References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Q&amp;A</a:t>
            </a:r>
            <a:endParaRPr lang="en-US" dirty="0">
              <a:solidFill>
                <a:schemeClr val="tx2"/>
              </a:solidFill>
              <a:latin typeface="Nokia Pure Headline" pitchFamily="34" charset="0"/>
              <a:ea typeface="Nokia Pure Text" panose="020B0503020202020204" pitchFamily="34" charset="0"/>
              <a:cs typeface="Nokia Pure Headline Light"/>
              <a:hlinkClick r:id="rId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References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17600" y="613474"/>
            <a:ext cx="8308800" cy="430039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r>
              <a:rPr lang="en-US" sz="1600" dirty="0"/>
              <a:t>Camel in Action, Second Edition</a:t>
            </a:r>
          </a:p>
          <a:p>
            <a:pPr lvl="1"/>
            <a:r>
              <a:rPr lang="en-US" sz="1200" dirty="0">
                <a:hlinkClick r:id="rId3"/>
              </a:rPr>
              <a:t>https://www.manning.com/books/camel-in-action-second-edition</a:t>
            </a:r>
            <a:endParaRPr lang="en-US" sz="1200" dirty="0"/>
          </a:p>
          <a:p>
            <a:r>
              <a:rPr lang="en-US" sz="1600" dirty="0"/>
              <a:t>Apache Camel Source</a:t>
            </a:r>
          </a:p>
          <a:p>
            <a:pPr lvl="1"/>
            <a:r>
              <a:rPr lang="en-US" sz="1200" dirty="0">
                <a:hlinkClick r:id="rId4"/>
              </a:rPr>
              <a:t>git://git.apache.org/camel.git</a:t>
            </a:r>
            <a:endParaRPr lang="en-US" sz="1200" dirty="0"/>
          </a:p>
          <a:p>
            <a:r>
              <a:rPr lang="en-US" sz="1600" dirty="0"/>
              <a:t>GitHub</a:t>
            </a:r>
          </a:p>
          <a:p>
            <a:pPr lvl="1"/>
            <a:r>
              <a:rPr lang="en-US" sz="1200" dirty="0">
                <a:hlinkClick r:id="rId5"/>
              </a:rPr>
              <a:t>https://github.com/rgannu/camel</a:t>
            </a:r>
            <a:endParaRPr lang="en-US" sz="1200" dirty="0"/>
          </a:p>
          <a:p>
            <a:r>
              <a:rPr lang="en-US" sz="1600" dirty="0"/>
              <a:t>Using Camel commands to manage an Apache Spring Boot Application !!!</a:t>
            </a:r>
          </a:p>
          <a:p>
            <a:pPr lvl="1"/>
            <a:r>
              <a:rPr lang="en-US" sz="1200" dirty="0"/>
              <a:t>From 2.17 onward</a:t>
            </a:r>
          </a:p>
          <a:p>
            <a:pPr lvl="1"/>
            <a:r>
              <a:rPr lang="en-US" sz="1200" dirty="0">
                <a:hlinkClick r:id="rId6"/>
              </a:rPr>
              <a:t>Blog Post</a:t>
            </a:r>
            <a:endParaRPr lang="en-US" sz="1200" dirty="0"/>
          </a:p>
          <a:p>
            <a:r>
              <a:rPr lang="en-US" sz="1600" dirty="0"/>
              <a:t>Spring Boot Docs</a:t>
            </a:r>
          </a:p>
          <a:p>
            <a:pPr lvl="1"/>
            <a:r>
              <a:rPr lang="en-US" sz="1200" dirty="0">
                <a:hlinkClick r:id="rId7"/>
              </a:rPr>
              <a:t>http://docs.spring.io/spring-boot/docs/current/reference/html/</a:t>
            </a:r>
            <a:endParaRPr lang="en-US" sz="1200" dirty="0"/>
          </a:p>
          <a:p>
            <a:endParaRPr lang="en-US" sz="1200" dirty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77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Introduction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17600" y="613474"/>
            <a:ext cx="8308800" cy="130643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endParaRPr lang="en-US" sz="1600" dirty="0">
              <a:latin typeface="Nokia Pure Headline" panose="020B0504040602060303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640606"/>
            <a:ext cx="8308800" cy="1945899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Apache Camel is an</a:t>
            </a:r>
          </a:p>
          <a:p>
            <a:pPr marL="1027113" lvl="2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Open Source Integration Framework</a:t>
            </a:r>
          </a:p>
          <a:p>
            <a:pPr marL="1027113" lvl="2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Implements Enterprise Integration Patterns (EIP) via Plumbing</a:t>
            </a:r>
          </a:p>
          <a:p>
            <a:pPr marL="1027113" lvl="2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Abstracts the difficulties of communicating between Components</a:t>
            </a:r>
            <a:endParaRPr lang="en-US" sz="500" dirty="0">
              <a:solidFill>
                <a:srgbClr val="000000"/>
              </a:solidFill>
              <a:latin typeface="Nokia Pure Headline" panose="020B0504040602060303" pitchFamily="34" charset="0"/>
              <a:ea typeface="Nokia Pure Text" panose="020B0503020202020204" pitchFamily="34" charset="0"/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353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Overview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17600" y="613474"/>
            <a:ext cx="8308800" cy="130643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endParaRPr lang="en-US" sz="1600" dirty="0">
              <a:latin typeface="Nokia Pure Headline" panose="020B0504040602060303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640606"/>
            <a:ext cx="8308800" cy="560905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ea typeface="Nokia Pure Text" panose="020B0503020202020204" pitchFamily="34" charset="0"/>
              <a:cs typeface="Nokia Pure Headline Light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200" dirty="0">
              <a:solidFill>
                <a:srgbClr val="000000"/>
              </a:solidFill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967" y="680819"/>
            <a:ext cx="4696480" cy="11717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086" y="1843924"/>
            <a:ext cx="2086266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Overview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17600" y="613474"/>
            <a:ext cx="8308800" cy="130643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endParaRPr lang="en-US" sz="1600" dirty="0">
              <a:latin typeface="Nokia Pure Headline" panose="020B0504040602060303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640606"/>
            <a:ext cx="8308800" cy="1299568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An Exchange in Camel is the Message’s container during routing.</a:t>
            </a:r>
          </a:p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Supports various types of interactions between systems, also known as MEPs (Message Exchange Patterns)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200" dirty="0">
              <a:solidFill>
                <a:srgbClr val="000000"/>
              </a:solidFill>
              <a:latin typeface="Nokia Pure Headline" panose="020B0504040602060303" pitchFamily="34" charset="0"/>
              <a:ea typeface="Nokia Pure Text" panose="020B0503020202020204" pitchFamily="34" charset="0"/>
              <a:cs typeface="Nokia Pure Headline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564" y="1802497"/>
            <a:ext cx="2663972" cy="30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Overview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17600" y="613474"/>
            <a:ext cx="8308800" cy="130643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endParaRPr lang="en-US" sz="1600" dirty="0">
              <a:latin typeface="Nokia Pure Headline" panose="020B0504040602060303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640606"/>
            <a:ext cx="8308800" cy="1391901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An Exchange can either be</a:t>
            </a:r>
          </a:p>
          <a:p>
            <a:pPr marL="1027113" lvl="2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InOnly</a:t>
            </a:r>
            <a:r>
              <a:rPr lang="en-US" sz="1600" dirty="0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 – One-way Message like JMS</a:t>
            </a:r>
          </a:p>
          <a:p>
            <a:pPr marL="1027113" lvl="2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InOut</a:t>
            </a:r>
            <a:r>
              <a:rPr lang="en-US" sz="1600" dirty="0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 – Two-way (request-response) Message like HTTP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400" dirty="0">
              <a:solidFill>
                <a:srgbClr val="000000"/>
              </a:solidFill>
              <a:latin typeface="Nokia Pure Headline" panose="020B0504040602060303" pitchFamily="34" charset="0"/>
              <a:ea typeface="Nokia Pure Text" panose="020B0503020202020204" pitchFamily="34" charset="0"/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089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Architecture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17600" y="613474"/>
            <a:ext cx="8308800" cy="130643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1pPr>
            <a:lvl2pPr marL="800100" lvl="1" indent="-342900">
              <a:lnSpc>
                <a:spcPct val="150000"/>
              </a:lnSpc>
              <a:spcBef>
                <a:spcPts val="0"/>
              </a:spcBef>
              <a:buClr>
                <a:srgbClr val="001135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defRPr>
            </a:lvl2pPr>
          </a:lstStyle>
          <a:p>
            <a:endParaRPr lang="en-US" sz="1600" dirty="0">
              <a:latin typeface="Nokia Pure Headline" panose="020B0504040602060303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21" y="614932"/>
            <a:ext cx="7749180" cy="41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2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Camel Concepts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760" y="1342853"/>
            <a:ext cx="4334480" cy="24577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769" y="744415"/>
            <a:ext cx="3012831" cy="95332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sz="1050" dirty="0">
                <a:solidFill>
                  <a:srgbClr val="000000"/>
                </a:solidFill>
                <a:latin typeface="Nokia Pure Headline" panose="020B0504040602060303" pitchFamily="34" charset="0"/>
              </a:rPr>
              <a:t>Camel is capable of loading components on the fly</a:t>
            </a:r>
            <a:br>
              <a:rPr lang="en-US" sz="1050" dirty="0">
                <a:solidFill>
                  <a:srgbClr val="000000"/>
                </a:solidFill>
                <a:latin typeface="Nokia Pure Headline" panose="020B0504040602060303" pitchFamily="34" charset="0"/>
              </a:rPr>
            </a:br>
            <a:r>
              <a:rPr lang="en-US" sz="1050" dirty="0">
                <a:solidFill>
                  <a:srgbClr val="000000"/>
                </a:solidFill>
                <a:latin typeface="Nokia Pure Headline" panose="020B0504040602060303" pitchFamily="34" charset="0"/>
              </a:rPr>
              <a:t>either by auto-discovery on the </a:t>
            </a:r>
            <a:r>
              <a:rPr lang="en-US" sz="1050" dirty="0" err="1">
                <a:solidFill>
                  <a:srgbClr val="000000"/>
                </a:solidFill>
                <a:latin typeface="Nokia Pure Headline" panose="020B0504040602060303" pitchFamily="34" charset="0"/>
              </a:rPr>
              <a:t>classpath</a:t>
            </a:r>
            <a:r>
              <a:rPr lang="en-US" sz="1050" dirty="0">
                <a:solidFill>
                  <a:srgbClr val="000000"/>
                </a:solidFill>
                <a:latin typeface="Nokia Pure Headline" panose="020B0504040602060303" pitchFamily="34" charset="0"/>
              </a:rPr>
              <a:t> or when a new bundle is activated in an </a:t>
            </a:r>
            <a:r>
              <a:rPr lang="en-US" sz="1050" dirty="0" err="1">
                <a:solidFill>
                  <a:srgbClr val="000000"/>
                </a:solidFill>
                <a:latin typeface="Nokia Pure Headline" panose="020B0504040602060303" pitchFamily="34" charset="0"/>
              </a:rPr>
              <a:t>OSGi</a:t>
            </a:r>
            <a:br>
              <a:rPr lang="en-US" sz="1050" dirty="0">
                <a:solidFill>
                  <a:srgbClr val="000000"/>
                </a:solidFill>
                <a:latin typeface="Nokia Pure Headline" panose="020B0504040602060303" pitchFamily="34" charset="0"/>
              </a:rPr>
            </a:br>
            <a:r>
              <a:rPr lang="en-US" sz="1050" dirty="0">
                <a:solidFill>
                  <a:srgbClr val="000000"/>
                </a:solidFill>
                <a:latin typeface="Nokia Pure Headline" panose="020B0504040602060303" pitchFamily="34" charset="0"/>
              </a:rPr>
              <a:t>container.</a:t>
            </a:r>
            <a:br>
              <a:rPr lang="en-US" sz="1050" dirty="0">
                <a:solidFill>
                  <a:srgbClr val="000000"/>
                </a:solidFill>
                <a:latin typeface="Nokia Pure Headline" panose="020B0504040602060303" pitchFamily="34" charset="0"/>
              </a:rPr>
            </a:br>
            <a:endParaRPr lang="en-US" sz="1050" noProof="0" dirty="0">
              <a:solidFill>
                <a:srgbClr val="000000"/>
              </a:solidFill>
              <a:latin typeface="Nokia Pure Headline" panose="020B0504040602060303" pitchFamily="34" charset="0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769" y="3800646"/>
            <a:ext cx="3012831" cy="1114902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>
              <a:spcBef>
                <a:spcPts val="0"/>
              </a:spcBef>
              <a:buClr>
                <a:srgbClr val="001135"/>
              </a:buClr>
              <a:defRPr sz="1050">
                <a:solidFill>
                  <a:srgbClr val="000000"/>
                </a:solidFill>
                <a:latin typeface="Nokia Pure Headline" panose="020B0504040602060303" pitchFamily="34" charset="0"/>
              </a:defRPr>
            </a:lvl1pPr>
          </a:lstStyle>
          <a:p>
            <a:r>
              <a:rPr lang="en-US" dirty="0"/>
              <a:t>Contains a registry that allows you to look up beans. By default, this will be a JNDI registry.</a:t>
            </a:r>
            <a:br>
              <a:rPr lang="en-US" dirty="0"/>
            </a:br>
            <a:r>
              <a:rPr lang="en-US" dirty="0"/>
              <a:t>If you’re using Camel from Spring, this will be the Spring </a:t>
            </a:r>
            <a:r>
              <a:rPr lang="en-US" dirty="0" err="1"/>
              <a:t>ApplicationContext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3809264"/>
            <a:ext cx="3012831" cy="630154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GB"/>
            </a:defPPr>
            <a:lvl1pPr>
              <a:spcBef>
                <a:spcPts val="0"/>
              </a:spcBef>
              <a:buClr>
                <a:srgbClr val="001135"/>
              </a:buClr>
              <a:defRPr sz="1050">
                <a:solidFill>
                  <a:srgbClr val="000000"/>
                </a:solidFill>
                <a:latin typeface="Nokia Pure Headline" panose="020B0504040602060303" pitchFamily="34" charset="0"/>
              </a:defRPr>
            </a:lvl1pPr>
          </a:lstStyle>
          <a:p>
            <a:r>
              <a:rPr lang="en-US" dirty="0"/>
              <a:t>Camel allows you to use many different languages to create expressions.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1069"/>
            <a:ext cx="9144000" cy="42240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noProof="0" dirty="0">
                <a:solidFill>
                  <a:schemeClr val="bg1"/>
                </a:solidFill>
                <a:latin typeface="Nokia Pure Headline" pitchFamily="34" charset="0"/>
                <a:ea typeface="Nokia Pure Text" panose="020B0503020202020204" pitchFamily="34" charset="0"/>
                <a:cs typeface="Nokia Pure Headline Light"/>
              </a:rPr>
              <a:t>Camel Concepts</a:t>
            </a:r>
            <a:endParaRPr lang="en-US" noProof="0" dirty="0">
              <a:solidFill>
                <a:schemeClr val="bg1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600" y="640606"/>
            <a:ext cx="8308800" cy="1322652"/>
          </a:xfrm>
          <a:noFill/>
        </p:spPr>
        <p:txBody>
          <a:bodyPr wrap="square" lIns="72000" tIns="72000" rIns="72000" bIns="72000" rtlCol="0">
            <a:spAutoFit/>
          </a:bodyPr>
          <a:lstStyle/>
          <a:p>
            <a:pPr marL="801688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Each Route in Camel has an </a:t>
            </a:r>
          </a:p>
          <a:p>
            <a:pPr marL="1027113" lvl="2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Unique Identifier</a:t>
            </a:r>
          </a:p>
          <a:p>
            <a:pPr marL="1255713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Nokia Pure Headline" panose="020B0504040602060303" pitchFamily="34" charset="0"/>
                <a:ea typeface="Nokia Pure Text" panose="020B0503020202020204" pitchFamily="34" charset="0"/>
                <a:cs typeface="Nokia Pure Headline Light"/>
              </a:rPr>
              <a:t>Used for logging, debugging, monitoring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Font typeface="Wingdings" panose="05000000000000000000" pitchFamily="2" charset="2"/>
              <a:buChar char="§"/>
            </a:pPr>
            <a:endParaRPr lang="en-US" sz="300" dirty="0">
              <a:solidFill>
                <a:srgbClr val="000000"/>
              </a:solidFill>
              <a:latin typeface="Nokia Pure Headline" panose="020B0504040602060303" pitchFamily="34" charset="0"/>
              <a:ea typeface="Nokia Pure Text" panose="020B0503020202020204" pitchFamily="34" charset="0"/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9806937"/>
      </p:ext>
    </p:extLst>
  </p:cSld>
  <p:clrMapOvr>
    <a:masterClrMapping/>
  </p:clrMapOvr>
</p:sld>
</file>

<file path=ppt/theme/theme1.xml><?xml version="1.0" encoding="utf-8"?>
<a:theme xmlns:a="http://schemas.openxmlformats.org/drawingml/2006/main" name="Arial_PPT_CORP_V2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200" noProof="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8" id="{591FA57C-2296-441A-B698-5ED0F571C475}" vid="{5CD38A65-2B37-4D42-B536-A1C2E5BCF1CB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8" id="{591FA57C-2296-441A-B698-5ED0F571C475}" vid="{070B90D4-35C8-462E-8EF4-DDDDB65D31DB}"/>
    </a:ext>
  </a:extLst>
</a:theme>
</file>

<file path=ppt/theme/theme3.xml><?xml version="1.0" encoding="utf-8"?>
<a:theme xmlns:a="http://schemas.openxmlformats.org/drawingml/2006/main" name="Final Slid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48" id="{591FA57C-2296-441A-B698-5ED0F571C475}" vid="{1F286FF9-138C-44BD-A5C6-7BD4043DF92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F46A49E79AD742B3172523306D5317" ma:contentTypeVersion="0" ma:contentTypeDescription="Create a new document." ma:contentTypeScope="" ma:versionID="b3148c416ae16d325a928d3560fa1c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5899C6-0CC0-4849-9D6F-B789F5EA1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D73520-2480-45D6-BFB6-DEF3C5332AE5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7F4CB52-088F-4085-80DF-55FD5743F0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Arial_PPT_CORP_V2</Template>
  <TotalTime>0</TotalTime>
  <Words>502</Words>
  <Application>Microsoft Office PowerPoint</Application>
  <PresentationFormat>On-screen Show (16:9)</PresentationFormat>
  <Paragraphs>139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Lucida Grande</vt:lpstr>
      <vt:lpstr>Nokia Pure Headline</vt:lpstr>
      <vt:lpstr>Nokia Pure Headline Light</vt:lpstr>
      <vt:lpstr>Nokia Pure Headline Ultra Light</vt:lpstr>
      <vt:lpstr>Nokia Pure Text</vt:lpstr>
      <vt:lpstr>Wingdings</vt:lpstr>
      <vt:lpstr>ヒラギノ角ゴ Pro W3</vt:lpstr>
      <vt:lpstr>Arial_PPT_CORP_V2</vt:lpstr>
      <vt:lpstr>Nokia Master Blue Background</vt:lpstr>
      <vt:lpstr>Final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2016-03-15T07:45:08Z</dcterms:created>
  <dcterms:modified xsi:type="dcterms:W3CDTF">2017-02-03T14:39:40Z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0x01010044F46A49E79AD742B3172523306D5317</vt:lpwstr>
  </property>
  <property fmtid="{D5CDD505-2E9C-101B-9397-08002B2CF9AE}" pid="3" name="_NewReviewCycle">
    <vt:lpwstr/>
  </property>
</Properties>
</file>