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  <p:sldMasterId id="2147483798" r:id="rId5"/>
    <p:sldMasterId id="2147483812" r:id="rId6"/>
  </p:sldMasterIdLst>
  <p:notesMasterIdLst>
    <p:notesMasterId r:id="rId25"/>
  </p:notesMasterIdLst>
  <p:handoutMasterIdLst>
    <p:handoutMasterId r:id="rId26"/>
  </p:handoutMasterIdLst>
  <p:sldIdLst>
    <p:sldId id="371" r:id="rId7"/>
    <p:sldId id="403" r:id="rId8"/>
    <p:sldId id="432" r:id="rId9"/>
    <p:sldId id="417" r:id="rId10"/>
    <p:sldId id="435" r:id="rId11"/>
    <p:sldId id="434" r:id="rId12"/>
    <p:sldId id="422" r:id="rId13"/>
    <p:sldId id="426" r:id="rId14"/>
    <p:sldId id="436" r:id="rId15"/>
    <p:sldId id="431" r:id="rId16"/>
    <p:sldId id="405" r:id="rId17"/>
    <p:sldId id="433" r:id="rId18"/>
    <p:sldId id="425" r:id="rId19"/>
    <p:sldId id="418" r:id="rId20"/>
    <p:sldId id="423" r:id="rId21"/>
    <p:sldId id="408" r:id="rId22"/>
    <p:sldId id="404" r:id="rId23"/>
    <p:sldId id="352" r:id="rId24"/>
  </p:sldIdLst>
  <p:sldSz cx="9144000" cy="5143500" type="screen16x9"/>
  <p:notesSz cx="7315200" cy="96012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96" userDrawn="1">
          <p15:clr>
            <a:srgbClr val="A4A3A4"/>
          </p15:clr>
        </p15:guide>
        <p15:guide id="2" pos="2180" userDrawn="1">
          <p15:clr>
            <a:srgbClr val="A4A3A4"/>
          </p15:clr>
        </p15:guide>
        <p15:guide id="3" orient="horz" pos="3150" userDrawn="1">
          <p15:clr>
            <a:srgbClr val="A4A3A4"/>
          </p15:clr>
        </p15:guide>
        <p15:guide id="4" pos="2165" userDrawn="1">
          <p15:clr>
            <a:srgbClr val="A4A3A4"/>
          </p15:clr>
        </p15:guide>
        <p15:guide id="5" orient="horz" pos="2875" userDrawn="1">
          <p15:clr>
            <a:srgbClr val="A4A3A4"/>
          </p15:clr>
        </p15:guide>
        <p15:guide id="6" orient="horz" pos="3127" userDrawn="1">
          <p15:clr>
            <a:srgbClr val="A4A3A4"/>
          </p15:clr>
        </p15:guide>
        <p15:guide id="7" pos="2156" userDrawn="1">
          <p15:clr>
            <a:srgbClr val="A4A3A4"/>
          </p15:clr>
        </p15:guide>
        <p15:guide id="8" pos="2142" userDrawn="1">
          <p15:clr>
            <a:srgbClr val="A4A3A4"/>
          </p15:clr>
        </p15:guide>
        <p15:guide id="9" orient="horz" pos="2801">
          <p15:clr>
            <a:srgbClr val="A4A3A4"/>
          </p15:clr>
        </p15:guide>
        <p15:guide id="10" orient="horz" pos="3047">
          <p15:clr>
            <a:srgbClr val="A4A3A4"/>
          </p15:clr>
        </p15:guide>
        <p15:guide id="11" orient="horz" pos="2781">
          <p15:clr>
            <a:srgbClr val="A4A3A4"/>
          </p15:clr>
        </p15:guide>
        <p15:guide id="12" orient="horz" pos="3024">
          <p15:clr>
            <a:srgbClr val="A4A3A4"/>
          </p15:clr>
        </p15:guide>
        <p15:guide id="13" pos="2346">
          <p15:clr>
            <a:srgbClr val="A4A3A4"/>
          </p15:clr>
        </p15:guide>
        <p15:guide id="14" pos="2330">
          <p15:clr>
            <a:srgbClr val="A4A3A4"/>
          </p15:clr>
        </p15:guide>
        <p15:guide id="15" pos="2320">
          <p15:clr>
            <a:srgbClr val="A4A3A4"/>
          </p15:clr>
        </p15:guide>
        <p15:guide id="16" pos="230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C9FF"/>
    <a:srgbClr val="001135"/>
    <a:srgbClr val="FFFFFF"/>
    <a:srgbClr val="98A2AE"/>
    <a:srgbClr val="BEC8D2"/>
    <a:srgbClr val="EDF2F5"/>
    <a:srgbClr val="4D5766"/>
    <a:srgbClr val="273142"/>
    <a:srgbClr val="FF99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8" autoAdjust="0"/>
    <p:restoredTop sz="93175" autoAdjust="0"/>
  </p:normalViewPr>
  <p:slideViewPr>
    <p:cSldViewPr snapToGrid="0">
      <p:cViewPr varScale="1">
        <p:scale>
          <a:sx n="137" d="100"/>
          <a:sy n="137" d="100"/>
        </p:scale>
        <p:origin x="126" y="28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264" y="90"/>
      </p:cViewPr>
      <p:guideLst>
        <p:guide orient="horz" pos="2896"/>
        <p:guide pos="2180"/>
        <p:guide orient="horz" pos="3150"/>
        <p:guide pos="2165"/>
        <p:guide orient="horz" pos="2875"/>
        <p:guide orient="horz" pos="3127"/>
        <p:guide pos="2156"/>
        <p:guide pos="2142"/>
        <p:guide orient="horz" pos="2801"/>
        <p:guide orient="horz" pos="3047"/>
        <p:guide orient="horz" pos="2781"/>
        <p:guide orient="horz" pos="3024"/>
        <p:guide pos="2346"/>
        <p:guide pos="2330"/>
        <p:guide pos="2320"/>
        <p:guide pos="230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007025-DE73-4CB7-AA2C-239A3B55EAE2}" type="doc">
      <dgm:prSet loTypeId="urn:microsoft.com/office/officeart/2005/8/layout/hChevron3" loCatId="process" qsTypeId="urn:microsoft.com/office/officeart/2005/8/quickstyle/simple1" qsCatId="simple" csTypeId="urn:microsoft.com/office/officeart/2005/8/colors/accent3_1" csCatId="accent3" phldr="1"/>
      <dgm:spPr/>
    </dgm:pt>
    <dgm:pt modelId="{BE55167C-3922-4C3F-8496-8942B651C6AA}">
      <dgm:prSet phldrT="[Text]"/>
      <dgm:spPr/>
      <dgm:t>
        <a:bodyPr/>
        <a:lstStyle/>
        <a:p>
          <a:r>
            <a:rPr lang="en-US" b="1" dirty="0"/>
            <a:t>XML-RPC </a:t>
          </a:r>
        </a:p>
        <a:p>
          <a:r>
            <a:rPr lang="en-US" b="1" dirty="0"/>
            <a:t>SOAP </a:t>
          </a:r>
          <a:br>
            <a:rPr lang="en-US" dirty="0"/>
          </a:br>
          <a:endParaRPr lang="en-US" dirty="0"/>
        </a:p>
        <a:p>
          <a:r>
            <a:rPr lang="en-US" dirty="0"/>
            <a:t>Level 0</a:t>
          </a:r>
        </a:p>
      </dgm:t>
    </dgm:pt>
    <dgm:pt modelId="{413A31E7-966B-451D-B85D-CC47EBB4A8CB}" type="parTrans" cxnId="{3D723F92-5683-41A8-B7CE-D03499606860}">
      <dgm:prSet/>
      <dgm:spPr/>
      <dgm:t>
        <a:bodyPr/>
        <a:lstStyle/>
        <a:p>
          <a:endParaRPr lang="en-US"/>
        </a:p>
      </dgm:t>
    </dgm:pt>
    <dgm:pt modelId="{D94EB4A4-C06D-444F-B680-947E879ECEBF}" type="sibTrans" cxnId="{3D723F92-5683-41A8-B7CE-D03499606860}">
      <dgm:prSet/>
      <dgm:spPr/>
      <dgm:t>
        <a:bodyPr/>
        <a:lstStyle/>
        <a:p>
          <a:endParaRPr lang="en-US"/>
        </a:p>
      </dgm:t>
    </dgm:pt>
    <dgm:pt modelId="{394073DA-EA07-4EE5-954F-D80BF21AC875}">
      <dgm:prSet phldrT="[Text]"/>
      <dgm:spPr/>
      <dgm:t>
        <a:bodyPr/>
        <a:lstStyle/>
        <a:p>
          <a:r>
            <a:rPr lang="en-US" b="1" dirty="0"/>
            <a:t>HTTP </a:t>
          </a:r>
          <a:br>
            <a:rPr lang="en-US" b="1" dirty="0"/>
          </a:br>
          <a:r>
            <a:rPr lang="en-US" b="1" dirty="0"/>
            <a:t>Verbs</a:t>
          </a:r>
          <a:br>
            <a:rPr lang="en-US" b="1" dirty="0"/>
          </a:br>
          <a:br>
            <a:rPr lang="en-US" dirty="0"/>
          </a:br>
          <a:r>
            <a:rPr lang="en-US" dirty="0"/>
            <a:t>Level 2</a:t>
          </a:r>
        </a:p>
      </dgm:t>
    </dgm:pt>
    <dgm:pt modelId="{BB6FC0F1-C8BA-40A1-9E7C-1524355EAE03}" type="parTrans" cxnId="{6B37A5CF-989E-40A6-869B-03BCE27A14BB}">
      <dgm:prSet/>
      <dgm:spPr/>
      <dgm:t>
        <a:bodyPr/>
        <a:lstStyle/>
        <a:p>
          <a:endParaRPr lang="en-US"/>
        </a:p>
      </dgm:t>
    </dgm:pt>
    <dgm:pt modelId="{5262DA4F-BDF3-4AEE-99A7-AF63509870A3}" type="sibTrans" cxnId="{6B37A5CF-989E-40A6-869B-03BCE27A14BB}">
      <dgm:prSet/>
      <dgm:spPr/>
      <dgm:t>
        <a:bodyPr/>
        <a:lstStyle/>
        <a:p>
          <a:endParaRPr lang="en-US"/>
        </a:p>
      </dgm:t>
    </dgm:pt>
    <dgm:pt modelId="{CA937DA8-0479-4513-A160-695D27CAB0F2}">
      <dgm:prSet phldrT="[Text]"/>
      <dgm:spPr/>
      <dgm:t>
        <a:bodyPr/>
        <a:lstStyle/>
        <a:p>
          <a:r>
            <a:rPr lang="en-US" b="1" dirty="0"/>
            <a:t>Hyper </a:t>
          </a:r>
          <a:br>
            <a:rPr lang="en-US" b="1" dirty="0"/>
          </a:br>
          <a:r>
            <a:rPr lang="en-US" b="1" dirty="0"/>
            <a:t>media</a:t>
          </a:r>
          <a:br>
            <a:rPr lang="en-US" dirty="0"/>
          </a:br>
          <a:br>
            <a:rPr lang="en-US" dirty="0"/>
          </a:br>
          <a:r>
            <a:rPr lang="en-US" dirty="0"/>
            <a:t>Level 3</a:t>
          </a:r>
        </a:p>
      </dgm:t>
    </dgm:pt>
    <dgm:pt modelId="{47722980-CB3B-44CF-AFA3-5FDC86ED441A}" type="parTrans" cxnId="{2F5CEBCA-A789-40F6-89E4-F0EA3E5024CF}">
      <dgm:prSet/>
      <dgm:spPr/>
      <dgm:t>
        <a:bodyPr/>
        <a:lstStyle/>
        <a:p>
          <a:endParaRPr lang="en-US"/>
        </a:p>
      </dgm:t>
    </dgm:pt>
    <dgm:pt modelId="{80E77A9F-5E5C-43B5-A191-18335A2DFD1D}" type="sibTrans" cxnId="{2F5CEBCA-A789-40F6-89E4-F0EA3E5024CF}">
      <dgm:prSet/>
      <dgm:spPr/>
      <dgm:t>
        <a:bodyPr/>
        <a:lstStyle/>
        <a:p>
          <a:endParaRPr lang="en-US"/>
        </a:p>
      </dgm:t>
    </dgm:pt>
    <dgm:pt modelId="{9020436B-306C-47C5-86AB-727A8386F210}">
      <dgm:prSet phldrT="[Text]"/>
      <dgm:spPr/>
      <dgm:t>
        <a:bodyPr/>
        <a:lstStyle/>
        <a:p>
          <a:r>
            <a:rPr lang="en-US" b="1" dirty="0"/>
            <a:t>Separate </a:t>
          </a:r>
          <a:br>
            <a:rPr lang="en-US" b="1" dirty="0"/>
          </a:br>
          <a:r>
            <a:rPr lang="en-US" b="1" dirty="0"/>
            <a:t>Resources</a:t>
          </a:r>
          <a:br>
            <a:rPr lang="en-US" dirty="0"/>
          </a:br>
          <a:br>
            <a:rPr lang="en-US" dirty="0"/>
          </a:br>
          <a:r>
            <a:rPr lang="en-US" dirty="0"/>
            <a:t>Level 1</a:t>
          </a:r>
        </a:p>
      </dgm:t>
    </dgm:pt>
    <dgm:pt modelId="{35D280AC-3E15-4075-9C6E-DFE9BFA97E8E}" type="parTrans" cxnId="{B0521B00-3E81-4352-80DF-53E075A9853D}">
      <dgm:prSet/>
      <dgm:spPr/>
      <dgm:t>
        <a:bodyPr/>
        <a:lstStyle/>
        <a:p>
          <a:endParaRPr lang="en-US"/>
        </a:p>
      </dgm:t>
    </dgm:pt>
    <dgm:pt modelId="{79EA5439-AF45-4249-BECA-C4066FECEDDF}" type="sibTrans" cxnId="{B0521B00-3E81-4352-80DF-53E075A9853D}">
      <dgm:prSet/>
      <dgm:spPr/>
      <dgm:t>
        <a:bodyPr/>
        <a:lstStyle/>
        <a:p>
          <a:endParaRPr lang="en-US"/>
        </a:p>
      </dgm:t>
    </dgm:pt>
    <dgm:pt modelId="{09F39632-F7C0-4683-A1F3-A20CD74A91B4}" type="pres">
      <dgm:prSet presAssocID="{1D007025-DE73-4CB7-AA2C-239A3B55EAE2}" presName="Name0" presStyleCnt="0">
        <dgm:presLayoutVars>
          <dgm:dir/>
          <dgm:resizeHandles val="exact"/>
        </dgm:presLayoutVars>
      </dgm:prSet>
      <dgm:spPr/>
    </dgm:pt>
    <dgm:pt modelId="{CB3425AF-DA92-48DB-B955-75C5A2659885}" type="pres">
      <dgm:prSet presAssocID="{BE55167C-3922-4C3F-8496-8942B651C6AA}" presName="parTxOnly" presStyleLbl="node1" presStyleIdx="0" presStyleCnt="4">
        <dgm:presLayoutVars>
          <dgm:bulletEnabled val="1"/>
        </dgm:presLayoutVars>
      </dgm:prSet>
      <dgm:spPr/>
    </dgm:pt>
    <dgm:pt modelId="{A371BE0E-7C86-468E-A9B0-43535EE408C4}" type="pres">
      <dgm:prSet presAssocID="{D94EB4A4-C06D-444F-B680-947E879ECEBF}" presName="parSpace" presStyleCnt="0"/>
      <dgm:spPr/>
    </dgm:pt>
    <dgm:pt modelId="{E2F6F3A7-44B2-4738-8976-822A209C24CD}" type="pres">
      <dgm:prSet presAssocID="{9020436B-306C-47C5-86AB-727A8386F210}" presName="parTxOnly" presStyleLbl="node1" presStyleIdx="1" presStyleCnt="4">
        <dgm:presLayoutVars>
          <dgm:bulletEnabled val="1"/>
        </dgm:presLayoutVars>
      </dgm:prSet>
      <dgm:spPr/>
    </dgm:pt>
    <dgm:pt modelId="{6EEE9EF3-4B71-4768-818C-FF53812207C3}" type="pres">
      <dgm:prSet presAssocID="{79EA5439-AF45-4249-BECA-C4066FECEDDF}" presName="parSpace" presStyleCnt="0"/>
      <dgm:spPr/>
    </dgm:pt>
    <dgm:pt modelId="{A241329A-238E-4755-9BCA-6E949B643847}" type="pres">
      <dgm:prSet presAssocID="{394073DA-EA07-4EE5-954F-D80BF21AC875}" presName="parTxOnly" presStyleLbl="node1" presStyleIdx="2" presStyleCnt="4">
        <dgm:presLayoutVars>
          <dgm:bulletEnabled val="1"/>
        </dgm:presLayoutVars>
      </dgm:prSet>
      <dgm:spPr/>
    </dgm:pt>
    <dgm:pt modelId="{042EA2B1-F9F5-4D80-8131-1F825A85B985}" type="pres">
      <dgm:prSet presAssocID="{5262DA4F-BDF3-4AEE-99A7-AF63509870A3}" presName="parSpace" presStyleCnt="0"/>
      <dgm:spPr/>
    </dgm:pt>
    <dgm:pt modelId="{770B69A4-92DA-4A0B-8ACA-182BB94DFCD0}" type="pres">
      <dgm:prSet presAssocID="{CA937DA8-0479-4513-A160-695D27CAB0F2}" presName="parTxOnly" presStyleLbl="node1" presStyleIdx="3" presStyleCnt="4">
        <dgm:presLayoutVars>
          <dgm:bulletEnabled val="1"/>
        </dgm:presLayoutVars>
      </dgm:prSet>
      <dgm:spPr/>
    </dgm:pt>
  </dgm:ptLst>
  <dgm:cxnLst>
    <dgm:cxn modelId="{44296183-790E-4F6A-915A-4A130A9189B5}" type="presOf" srcId="{9020436B-306C-47C5-86AB-727A8386F210}" destId="{E2F6F3A7-44B2-4738-8976-822A209C24CD}" srcOrd="0" destOrd="0" presId="urn:microsoft.com/office/officeart/2005/8/layout/hChevron3"/>
    <dgm:cxn modelId="{2F5CEBCA-A789-40F6-89E4-F0EA3E5024CF}" srcId="{1D007025-DE73-4CB7-AA2C-239A3B55EAE2}" destId="{CA937DA8-0479-4513-A160-695D27CAB0F2}" srcOrd="3" destOrd="0" parTransId="{47722980-CB3B-44CF-AFA3-5FDC86ED441A}" sibTransId="{80E77A9F-5E5C-43B5-A191-18335A2DFD1D}"/>
    <dgm:cxn modelId="{B0521B00-3E81-4352-80DF-53E075A9853D}" srcId="{1D007025-DE73-4CB7-AA2C-239A3B55EAE2}" destId="{9020436B-306C-47C5-86AB-727A8386F210}" srcOrd="1" destOrd="0" parTransId="{35D280AC-3E15-4075-9C6E-DFE9BFA97E8E}" sibTransId="{79EA5439-AF45-4249-BECA-C4066FECEDDF}"/>
    <dgm:cxn modelId="{3D723F92-5683-41A8-B7CE-D03499606860}" srcId="{1D007025-DE73-4CB7-AA2C-239A3B55EAE2}" destId="{BE55167C-3922-4C3F-8496-8942B651C6AA}" srcOrd="0" destOrd="0" parTransId="{413A31E7-966B-451D-B85D-CC47EBB4A8CB}" sibTransId="{D94EB4A4-C06D-444F-B680-947E879ECEBF}"/>
    <dgm:cxn modelId="{1927DF3F-05BF-44F2-BB73-2058A5CB0618}" type="presOf" srcId="{CA937DA8-0479-4513-A160-695D27CAB0F2}" destId="{770B69A4-92DA-4A0B-8ACA-182BB94DFCD0}" srcOrd="0" destOrd="0" presId="urn:microsoft.com/office/officeart/2005/8/layout/hChevron3"/>
    <dgm:cxn modelId="{CD67A4C6-F6D3-4230-95A3-3EA2FDAF6756}" type="presOf" srcId="{1D007025-DE73-4CB7-AA2C-239A3B55EAE2}" destId="{09F39632-F7C0-4683-A1F3-A20CD74A91B4}" srcOrd="0" destOrd="0" presId="urn:microsoft.com/office/officeart/2005/8/layout/hChevron3"/>
    <dgm:cxn modelId="{4F3C3B8C-3A93-4881-B77B-B0464B6B55A1}" type="presOf" srcId="{BE55167C-3922-4C3F-8496-8942B651C6AA}" destId="{CB3425AF-DA92-48DB-B955-75C5A2659885}" srcOrd="0" destOrd="0" presId="urn:microsoft.com/office/officeart/2005/8/layout/hChevron3"/>
    <dgm:cxn modelId="{6B37A5CF-989E-40A6-869B-03BCE27A14BB}" srcId="{1D007025-DE73-4CB7-AA2C-239A3B55EAE2}" destId="{394073DA-EA07-4EE5-954F-D80BF21AC875}" srcOrd="2" destOrd="0" parTransId="{BB6FC0F1-C8BA-40A1-9E7C-1524355EAE03}" sibTransId="{5262DA4F-BDF3-4AEE-99A7-AF63509870A3}"/>
    <dgm:cxn modelId="{C9DEAC69-F447-488B-98C5-59EBBD025D90}" type="presOf" srcId="{394073DA-EA07-4EE5-954F-D80BF21AC875}" destId="{A241329A-238E-4755-9BCA-6E949B643847}" srcOrd="0" destOrd="0" presId="urn:microsoft.com/office/officeart/2005/8/layout/hChevron3"/>
    <dgm:cxn modelId="{E12E3E57-6F70-4B6C-A8D0-49C22C3F0C6D}" type="presParOf" srcId="{09F39632-F7C0-4683-A1F3-A20CD74A91B4}" destId="{CB3425AF-DA92-48DB-B955-75C5A2659885}" srcOrd="0" destOrd="0" presId="urn:microsoft.com/office/officeart/2005/8/layout/hChevron3"/>
    <dgm:cxn modelId="{5E54554F-904A-4869-A912-4D9C4018AF0E}" type="presParOf" srcId="{09F39632-F7C0-4683-A1F3-A20CD74A91B4}" destId="{A371BE0E-7C86-468E-A9B0-43535EE408C4}" srcOrd="1" destOrd="0" presId="urn:microsoft.com/office/officeart/2005/8/layout/hChevron3"/>
    <dgm:cxn modelId="{5523A49D-672A-4A27-9AEE-2665F1AB371A}" type="presParOf" srcId="{09F39632-F7C0-4683-A1F3-A20CD74A91B4}" destId="{E2F6F3A7-44B2-4738-8976-822A209C24CD}" srcOrd="2" destOrd="0" presId="urn:microsoft.com/office/officeart/2005/8/layout/hChevron3"/>
    <dgm:cxn modelId="{D9F3E406-A3BD-4B29-8B18-665C13839BF0}" type="presParOf" srcId="{09F39632-F7C0-4683-A1F3-A20CD74A91B4}" destId="{6EEE9EF3-4B71-4768-818C-FF53812207C3}" srcOrd="3" destOrd="0" presId="urn:microsoft.com/office/officeart/2005/8/layout/hChevron3"/>
    <dgm:cxn modelId="{44EA0E91-21B1-4531-9F35-0BE30CBD50CE}" type="presParOf" srcId="{09F39632-F7C0-4683-A1F3-A20CD74A91B4}" destId="{A241329A-238E-4755-9BCA-6E949B643847}" srcOrd="4" destOrd="0" presId="urn:microsoft.com/office/officeart/2005/8/layout/hChevron3"/>
    <dgm:cxn modelId="{A91AE2D1-D541-4856-9139-5D2DF09E5348}" type="presParOf" srcId="{09F39632-F7C0-4683-A1F3-A20CD74A91B4}" destId="{042EA2B1-F9F5-4D80-8131-1F825A85B985}" srcOrd="5" destOrd="0" presId="urn:microsoft.com/office/officeart/2005/8/layout/hChevron3"/>
    <dgm:cxn modelId="{9729F9CE-8FB8-4AB9-AB33-99AA3B0C5DED}" type="presParOf" srcId="{09F39632-F7C0-4683-A1F3-A20CD74A91B4}" destId="{770B69A4-92DA-4A0B-8ACA-182BB94DFCD0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3425AF-DA92-48DB-B955-75C5A2659885}">
      <dsp:nvSpPr>
        <dsp:cNvPr id="0" name=""/>
        <dsp:cNvSpPr/>
      </dsp:nvSpPr>
      <dsp:spPr>
        <a:xfrm>
          <a:off x="1911" y="903414"/>
          <a:ext cx="1917704" cy="767081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674" tIns="29337" rIns="14669" bIns="29337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XML-RPC 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SOAP </a:t>
          </a:r>
          <a:br>
            <a:rPr lang="en-US" sz="1100" kern="1200" dirty="0"/>
          </a:br>
          <a:endParaRPr lang="en-US" sz="1100" kern="1200" dirty="0"/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Level 0</a:t>
          </a:r>
        </a:p>
      </dsp:txBody>
      <dsp:txXfrm>
        <a:off x="1911" y="903414"/>
        <a:ext cx="1725934" cy="767081"/>
      </dsp:txXfrm>
    </dsp:sp>
    <dsp:sp modelId="{E2F6F3A7-44B2-4738-8976-822A209C24CD}">
      <dsp:nvSpPr>
        <dsp:cNvPr id="0" name=""/>
        <dsp:cNvSpPr/>
      </dsp:nvSpPr>
      <dsp:spPr>
        <a:xfrm>
          <a:off x="1536074" y="903414"/>
          <a:ext cx="1917704" cy="767081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Separate </a:t>
          </a:r>
          <a:br>
            <a:rPr lang="en-US" sz="1100" b="1" kern="1200" dirty="0"/>
          </a:br>
          <a:r>
            <a:rPr lang="en-US" sz="1100" b="1" kern="1200" dirty="0"/>
            <a:t>Resources</a:t>
          </a:r>
          <a:br>
            <a:rPr lang="en-US" sz="1100" kern="1200" dirty="0"/>
          </a:br>
          <a:br>
            <a:rPr lang="en-US" sz="1100" kern="1200" dirty="0"/>
          </a:br>
          <a:r>
            <a:rPr lang="en-US" sz="1100" kern="1200" dirty="0"/>
            <a:t>Level 1</a:t>
          </a:r>
        </a:p>
      </dsp:txBody>
      <dsp:txXfrm>
        <a:off x="1919615" y="903414"/>
        <a:ext cx="1150623" cy="767081"/>
      </dsp:txXfrm>
    </dsp:sp>
    <dsp:sp modelId="{A241329A-238E-4755-9BCA-6E949B643847}">
      <dsp:nvSpPr>
        <dsp:cNvPr id="0" name=""/>
        <dsp:cNvSpPr/>
      </dsp:nvSpPr>
      <dsp:spPr>
        <a:xfrm>
          <a:off x="3070238" y="903414"/>
          <a:ext cx="1917704" cy="767081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HTTP </a:t>
          </a:r>
          <a:br>
            <a:rPr lang="en-US" sz="1100" b="1" kern="1200" dirty="0"/>
          </a:br>
          <a:r>
            <a:rPr lang="en-US" sz="1100" b="1" kern="1200" dirty="0"/>
            <a:t>Verbs</a:t>
          </a:r>
          <a:br>
            <a:rPr lang="en-US" sz="1100" b="1" kern="1200" dirty="0"/>
          </a:br>
          <a:br>
            <a:rPr lang="en-US" sz="1100" kern="1200" dirty="0"/>
          </a:br>
          <a:r>
            <a:rPr lang="en-US" sz="1100" kern="1200" dirty="0"/>
            <a:t>Level 2</a:t>
          </a:r>
        </a:p>
      </dsp:txBody>
      <dsp:txXfrm>
        <a:off x="3453779" y="903414"/>
        <a:ext cx="1150623" cy="767081"/>
      </dsp:txXfrm>
    </dsp:sp>
    <dsp:sp modelId="{770B69A4-92DA-4A0B-8ACA-182BB94DFCD0}">
      <dsp:nvSpPr>
        <dsp:cNvPr id="0" name=""/>
        <dsp:cNvSpPr/>
      </dsp:nvSpPr>
      <dsp:spPr>
        <a:xfrm>
          <a:off x="4604401" y="903414"/>
          <a:ext cx="1917704" cy="767081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Hyper </a:t>
          </a:r>
          <a:br>
            <a:rPr lang="en-US" sz="1100" b="1" kern="1200" dirty="0"/>
          </a:br>
          <a:r>
            <a:rPr lang="en-US" sz="1100" b="1" kern="1200" dirty="0"/>
            <a:t>media</a:t>
          </a:r>
          <a:br>
            <a:rPr lang="en-US" sz="1100" kern="1200" dirty="0"/>
          </a:br>
          <a:br>
            <a:rPr lang="en-US" sz="1100" kern="1200" dirty="0"/>
          </a:br>
          <a:r>
            <a:rPr lang="en-US" sz="1100" kern="1200" dirty="0"/>
            <a:t>Level 3</a:t>
          </a:r>
        </a:p>
      </dsp:txBody>
      <dsp:txXfrm>
        <a:off x="4987942" y="903414"/>
        <a:ext cx="1150623" cy="7670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1" cy="480060"/>
          </a:xfrm>
          <a:prstGeom prst="rect">
            <a:avLst/>
          </a:prstGeom>
        </p:spPr>
        <p:txBody>
          <a:bodyPr vert="horz" lIns="91268" tIns="45635" rIns="91268" bIns="45635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1"/>
            <a:ext cx="3169921" cy="480060"/>
          </a:xfrm>
          <a:prstGeom prst="rect">
            <a:avLst/>
          </a:prstGeom>
        </p:spPr>
        <p:txBody>
          <a:bodyPr vert="horz" lIns="91268" tIns="45635" rIns="91268" bIns="45635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3A1A956-FBA6-4D44-9717-88B588F88EA2}" type="datetimeFigureOut">
              <a:rPr lang="en-US"/>
              <a:pPr>
                <a:defRPr/>
              </a:pPr>
              <a:t>2017-01-20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5"/>
            <a:ext cx="3169921" cy="480060"/>
          </a:xfrm>
          <a:prstGeom prst="rect">
            <a:avLst/>
          </a:prstGeom>
        </p:spPr>
        <p:txBody>
          <a:bodyPr vert="horz" lIns="91268" tIns="45635" rIns="91268" bIns="45635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5"/>
            <a:ext cx="3169921" cy="480060"/>
          </a:xfrm>
          <a:prstGeom prst="rect">
            <a:avLst/>
          </a:prstGeom>
        </p:spPr>
        <p:txBody>
          <a:bodyPr vert="horz" lIns="91268" tIns="45635" rIns="91268" bIns="45635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EB7DA75-3119-461F-BBD9-15CADFA283A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5986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1" cy="480060"/>
          </a:xfrm>
          <a:prstGeom prst="rect">
            <a:avLst/>
          </a:prstGeom>
        </p:spPr>
        <p:txBody>
          <a:bodyPr vert="horz" lIns="91268" tIns="45635" rIns="91268" bIns="45635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1"/>
            <a:ext cx="3169921" cy="480060"/>
          </a:xfrm>
          <a:prstGeom prst="rect">
            <a:avLst/>
          </a:prstGeom>
        </p:spPr>
        <p:txBody>
          <a:bodyPr vert="horz" lIns="91268" tIns="45635" rIns="91268" bIns="45635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2CF6B7E-5EE0-4686-A335-20EF82FA6D28}" type="datetimeFigureOut">
              <a:rPr lang="en-US"/>
              <a:pPr>
                <a:defRPr/>
              </a:pPr>
              <a:t>2017-01-20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268" tIns="45635" rIns="91268" bIns="45635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560571"/>
            <a:ext cx="5852160" cy="4320540"/>
          </a:xfrm>
          <a:prstGeom prst="rect">
            <a:avLst/>
          </a:prstGeom>
        </p:spPr>
        <p:txBody>
          <a:bodyPr vert="horz" wrap="square" lIns="91268" tIns="45635" rIns="91268" bIns="4563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1" cy="480060"/>
          </a:xfrm>
          <a:prstGeom prst="rect">
            <a:avLst/>
          </a:prstGeom>
        </p:spPr>
        <p:txBody>
          <a:bodyPr vert="horz" lIns="91268" tIns="45635" rIns="91268" bIns="45635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1" cy="480060"/>
          </a:xfrm>
          <a:prstGeom prst="rect">
            <a:avLst/>
          </a:prstGeom>
        </p:spPr>
        <p:txBody>
          <a:bodyPr vert="horz" lIns="91268" tIns="45635" rIns="91268" bIns="45635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6C2616F-011D-47B3-A2C1-4E16F11993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9924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ヒラギノ角ゴ Pro W3" charset="0"/>
                <a:cs typeface="ヒラギノ角ゴ Pro W3" charset="0"/>
              </a:rPr>
              <a:t>Hypermedia as the Engine of Application State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C2616F-011D-47B3-A2C1-4E16F11993E6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582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C2616F-011D-47B3-A2C1-4E16F11993E6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49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C2616F-011D-47B3-A2C1-4E16F11993E6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7066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C2616F-011D-47B3-A2C1-4E16F11993E6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4693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C2616F-011D-47B3-A2C1-4E16F11993E6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720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C2616F-011D-47B3-A2C1-4E16F11993E6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7277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>
                <a:solidFill>
                  <a:schemeClr val="tx2"/>
                </a:solidFill>
                <a:latin typeface="Nokia Pure Headline" pitchFamily="34" charset="0"/>
                <a:ea typeface="Nokia Pure Text" panose="020B0503020202020204" pitchFamily="34" charset="0"/>
                <a:cs typeface="Nokia Pure Headline Light"/>
              </a:rPr>
              <a:t>HATEOAS -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ヒラギノ角ゴ Pro W3" charset="0"/>
                <a:cs typeface="ヒラギノ角ゴ Pro W3" charset="0"/>
              </a:rPr>
              <a:t>Hypermedia as the Engine of Application State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C2616F-011D-47B3-A2C1-4E16F11993E6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4164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C2616F-011D-47B3-A2C1-4E16F11993E6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5778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C2616F-011D-47B3-A2C1-4E16F11993E6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952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noProof="0" dirty="0"/>
              <a:t>Click to edit headline</a:t>
            </a:r>
          </a:p>
        </p:txBody>
      </p:sp>
      <p:sp>
        <p:nvSpPr>
          <p:cNvPr id="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ctr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>
                <a:cs typeface="Arial" panose="020B0604020202020204" pitchFamily="34" charset="0"/>
              </a:rPr>
              <a:t>Nokia Internal Use</a:t>
            </a: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noProof="0" dirty="0"/>
              <a:t>Click to edit secondary headline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900000"/>
            <a:ext cx="8308800" cy="1980000"/>
          </a:xfrm>
        </p:spPr>
        <p:txBody>
          <a:bodyPr/>
          <a:lstStyle>
            <a:lvl1pPr marL="0" indent="0">
              <a:buNone/>
              <a:defRPr sz="6600">
                <a:solidFill>
                  <a:schemeClr val="bg1"/>
                </a:solidFill>
                <a:latin typeface="+mj-lt"/>
              </a:defRPr>
            </a:lvl1pPr>
          </a:lstStyle>
          <a:p>
            <a:pPr eaLnBrk="1" hangingPunct="1"/>
            <a:r>
              <a:rPr lang="en-US" noProof="0" dirty="0">
                <a:ea typeface="ヒラギノ角ゴ Pro W3"/>
                <a:cs typeface="ヒラギノ角ゴ Pro W3"/>
              </a:rPr>
              <a:t>Main headline in</a:t>
            </a:r>
            <a:br>
              <a:rPr lang="en-US" noProof="0" dirty="0">
                <a:ea typeface="ヒラギノ角ゴ Pro W3"/>
                <a:cs typeface="ヒラギノ角ゴ Pro W3"/>
              </a:rPr>
            </a:br>
            <a:r>
              <a:rPr lang="en-US" noProof="0" dirty="0">
                <a:ea typeface="ヒラギノ角ゴ Pro W3"/>
                <a:cs typeface="ヒラギノ角ゴ Pro W3"/>
              </a:rPr>
              <a:t>lower case here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 hasCustomPrompt="1"/>
          </p:nvPr>
        </p:nvSpPr>
        <p:spPr>
          <a:xfrm>
            <a:off x="417600" y="3059999"/>
            <a:ext cx="8308800" cy="1576800"/>
          </a:xfrm>
        </p:spPr>
        <p:txBody>
          <a:bodyPr/>
          <a:lstStyle>
            <a:lvl1pPr marL="0" indent="0">
              <a:buNone/>
              <a:defRPr sz="1800"/>
            </a:lvl1pPr>
            <a:lvl2pPr marL="230400" indent="-228600">
              <a:buFont typeface="Arial" panose="020B0604020202020204" pitchFamily="34" charset="0"/>
              <a:buChar char="•"/>
              <a:defRPr sz="1800"/>
            </a:lvl2pPr>
          </a:lstStyle>
          <a:p>
            <a:pPr lvl="0"/>
            <a:r>
              <a:rPr lang="en-US" noProof="0" dirty="0"/>
              <a:t>Supporting headline in sentence case here </a:t>
            </a:r>
          </a:p>
          <a:p>
            <a:pPr lvl="1"/>
            <a:r>
              <a:rPr lang="en-US" noProof="0" dirty="0"/>
              <a:t>Author/Presenter</a:t>
            </a:r>
          </a:p>
          <a:p>
            <a:pPr lvl="1"/>
            <a:r>
              <a:rPr lang="en-US" noProof="0" dirty="0"/>
              <a:t>DD-MM-YYYY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00" y="280580"/>
            <a:ext cx="1080000" cy="175283"/>
          </a:xfrm>
          <a:prstGeom prst="rect">
            <a:avLst/>
          </a:prstGeom>
        </p:spPr>
      </p:pic>
      <p:sp>
        <p:nvSpPr>
          <p:cNvPr id="7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ctr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>
                <a:cs typeface="Arial" panose="020B0604020202020204" pitchFamily="34" charset="0"/>
              </a:rPr>
              <a:t>Nokia Internal Use</a:t>
            </a:r>
            <a:endParaRPr lang="en-US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8787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7599" y="280799"/>
            <a:ext cx="8308800" cy="4359600"/>
          </a:xfrm>
        </p:spPr>
        <p:txBody>
          <a:bodyPr/>
          <a:lstStyle>
            <a:lvl1pPr marL="0" indent="0">
              <a:spcAft>
                <a:spcPts val="1200"/>
              </a:spcAft>
              <a:buNone/>
              <a:defRPr sz="4400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200" y="4806000"/>
            <a:ext cx="690379" cy="112048"/>
          </a:xfrm>
          <a:prstGeom prst="rect">
            <a:avLst/>
          </a:prstGeom>
        </p:spPr>
      </p:pic>
      <p:sp>
        <p:nvSpPr>
          <p:cNvPr id="7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ctr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>
                <a:cs typeface="Arial" panose="020B0604020202020204" pitchFamily="34" charset="0"/>
              </a:rPr>
              <a:t>Nokia Internal Use</a:t>
            </a:r>
            <a:endParaRPr lang="en-US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582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900000"/>
            <a:ext cx="8308800" cy="1980000"/>
          </a:xfrm>
        </p:spPr>
        <p:txBody>
          <a:bodyPr/>
          <a:lstStyle>
            <a:lvl1pPr marL="0" indent="0">
              <a:buNone/>
              <a:defRPr sz="6600">
                <a:solidFill>
                  <a:schemeClr val="bg1"/>
                </a:solidFill>
                <a:latin typeface="+mj-lt"/>
              </a:defRPr>
            </a:lvl1pPr>
          </a:lstStyle>
          <a:p>
            <a:pPr eaLnBrk="1" hangingPunct="1"/>
            <a:r>
              <a:rPr lang="en-US" noProof="0" dirty="0">
                <a:ea typeface="ヒラギノ角ゴ Pro W3"/>
                <a:cs typeface="ヒラギノ角ゴ Pro W3"/>
              </a:rPr>
              <a:t>Main headline in</a:t>
            </a:r>
            <a:br>
              <a:rPr lang="en-US" noProof="0" dirty="0">
                <a:ea typeface="ヒラギノ角ゴ Pro W3"/>
                <a:cs typeface="ヒラギノ角ゴ Pro W3"/>
              </a:rPr>
            </a:br>
            <a:r>
              <a:rPr lang="en-US" noProof="0" dirty="0">
                <a:ea typeface="ヒラギノ角ゴ Pro W3"/>
                <a:cs typeface="ヒラギノ角ゴ Pro W3"/>
              </a:rPr>
              <a:t>lower case here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 hasCustomPrompt="1"/>
          </p:nvPr>
        </p:nvSpPr>
        <p:spPr>
          <a:xfrm>
            <a:off x="417600" y="3059999"/>
            <a:ext cx="8308800" cy="1576800"/>
          </a:xfrm>
        </p:spPr>
        <p:txBody>
          <a:bodyPr/>
          <a:lstStyle>
            <a:lvl1pPr marL="0" indent="0">
              <a:buNone/>
              <a:defRPr sz="1800"/>
            </a:lvl1pPr>
            <a:lvl2pPr marL="230400" indent="-228600">
              <a:buFont typeface="Arial" panose="020B0604020202020204" pitchFamily="34" charset="0"/>
              <a:buChar char="•"/>
              <a:defRPr sz="1800"/>
            </a:lvl2pPr>
          </a:lstStyle>
          <a:p>
            <a:pPr lvl="0"/>
            <a:r>
              <a:rPr lang="en-US" noProof="0" dirty="0"/>
              <a:t>Supporting headline in sentence case here </a:t>
            </a:r>
          </a:p>
          <a:p>
            <a:pPr lvl="1"/>
            <a:r>
              <a:rPr lang="en-US" noProof="0" dirty="0"/>
              <a:t>Author/Presenter</a:t>
            </a:r>
          </a:p>
          <a:p>
            <a:pPr lvl="1"/>
            <a:r>
              <a:rPr lang="en-US" noProof="0" dirty="0"/>
              <a:t>DD-MM-YYYY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00" y="280580"/>
            <a:ext cx="1080000" cy="175283"/>
          </a:xfrm>
          <a:prstGeom prst="rect">
            <a:avLst/>
          </a:prstGeom>
        </p:spPr>
      </p:pic>
      <p:sp>
        <p:nvSpPr>
          <p:cNvPr id="7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ctr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>
                <a:cs typeface="Arial" panose="020B0604020202020204" pitchFamily="34" charset="0"/>
              </a:rPr>
              <a:t>Nokia Internal Use</a:t>
            </a:r>
            <a:endParaRPr lang="en-US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61258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okia 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5"/>
          </p:nvPr>
        </p:nvSpPr>
        <p:spPr>
          <a:xfrm>
            <a:off x="418118" y="1080000"/>
            <a:ext cx="83088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bg1"/>
                </a:solidFill>
              </a:defRPr>
            </a:lvl1pPr>
            <a:lvl2pPr marL="460800">
              <a:defRPr sz="1400"/>
            </a:lvl2pPr>
            <a:lvl3pPr marL="691200" indent="-230400">
              <a:defRPr sz="1200"/>
            </a:lvl3pPr>
            <a:lvl4pPr marL="921600">
              <a:defRPr sz="1000"/>
            </a:lvl4pPr>
            <a:lvl5pPr marL="1152000">
              <a:defRPr sz="800"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1812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Click to edit headline</a:t>
            </a:r>
          </a:p>
        </p:txBody>
      </p:sp>
      <p:sp>
        <p:nvSpPr>
          <p:cNvPr id="6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ctr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>
                <a:cs typeface="Arial" panose="020B0604020202020204" pitchFamily="34" charset="0"/>
              </a:rPr>
              <a:t>Nokia Internal Use</a:t>
            </a:r>
            <a:endParaRPr lang="en-US" dirty="0">
              <a:cs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200" y="4806000"/>
            <a:ext cx="690379" cy="112048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noProof="0" dirty="0"/>
              <a:t>Click to edit secondary headline</a:t>
            </a:r>
          </a:p>
        </p:txBody>
      </p:sp>
    </p:spTree>
    <p:extLst>
      <p:ext uri="{BB962C8B-B14F-4D97-AF65-F5344CB8AC3E}">
        <p14:creationId xmlns:p14="http://schemas.microsoft.com/office/powerpoint/2010/main" val="28678123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7599" y="280799"/>
            <a:ext cx="8308800" cy="4359600"/>
          </a:xfrm>
        </p:spPr>
        <p:txBody>
          <a:bodyPr/>
          <a:lstStyle>
            <a:lvl1pPr marL="0" indent="0">
              <a:spcAft>
                <a:spcPts val="1200"/>
              </a:spcAft>
              <a:buNone/>
              <a:defRPr sz="4400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200" y="4806000"/>
            <a:ext cx="690379" cy="112048"/>
          </a:xfrm>
          <a:prstGeom prst="rect">
            <a:avLst/>
          </a:prstGeom>
        </p:spPr>
      </p:pic>
      <p:sp>
        <p:nvSpPr>
          <p:cNvPr id="7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ctr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>
                <a:cs typeface="Arial" panose="020B0604020202020204" pitchFamily="34" charset="0"/>
              </a:rPr>
              <a:t>Nokia Internal Use</a:t>
            </a:r>
            <a:endParaRPr lang="en-US" dirty="0"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200" y="4806000"/>
            <a:ext cx="690379" cy="112048"/>
          </a:xfrm>
          <a:prstGeom prst="rect">
            <a:avLst/>
          </a:prstGeom>
        </p:spPr>
      </p:pic>
      <p:sp>
        <p:nvSpPr>
          <p:cNvPr id="5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ctr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>
                <a:cs typeface="Arial" panose="020B0604020202020204" pitchFamily="34" charset="0"/>
              </a:rPr>
              <a:t>Nokia Internal Use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kia Blue Separa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302" y="2430463"/>
            <a:ext cx="1741074" cy="282575"/>
          </a:xfrm>
          <a:prstGeom prst="rect">
            <a:avLst/>
          </a:prstGeom>
        </p:spPr>
      </p:pic>
      <p:sp>
        <p:nvSpPr>
          <p:cNvPr id="6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algn="ctr"/>
            <a:r>
              <a:rPr lang="en-US" dirty="0">
                <a:cs typeface="Arial" panose="020B0604020202020204" pitchFamily="34" charset="0"/>
              </a:rPr>
              <a:t>Nokia Internal Use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17598" y="1080000"/>
            <a:ext cx="83088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sz="1400" baseline="0">
                <a:solidFill>
                  <a:schemeClr val="tx2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ctr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>
                <a:cs typeface="Arial" panose="020B0604020202020204" pitchFamily="34" charset="0"/>
              </a:rPr>
              <a:t>Nokia Internal Use</a:t>
            </a: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noProof="0" dirty="0"/>
              <a:t>Click to edit headline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noProof="0" dirty="0"/>
              <a:t>Click to edit secondary headline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okia 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5"/>
          </p:nvPr>
        </p:nvSpPr>
        <p:spPr>
          <a:xfrm>
            <a:off x="418118" y="1080000"/>
            <a:ext cx="8308800" cy="35604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2"/>
                </a:solidFill>
              </a:defRPr>
            </a:lvl1pPr>
            <a:lvl2pPr marL="460800" algn="l">
              <a:defRPr sz="1400">
                <a:solidFill>
                  <a:schemeClr val="tx2"/>
                </a:solidFill>
              </a:defRPr>
            </a:lvl2pPr>
            <a:lvl3pPr marL="691200" indent="-230400" algn="l">
              <a:defRPr sz="1200">
                <a:solidFill>
                  <a:schemeClr val="tx2"/>
                </a:solidFill>
              </a:defRPr>
            </a:lvl3pPr>
            <a:lvl4pPr marL="921600" algn="l">
              <a:defRPr sz="1000">
                <a:solidFill>
                  <a:schemeClr val="tx2"/>
                </a:solidFill>
              </a:defRPr>
            </a:lvl4pPr>
            <a:lvl5pPr marL="1152000"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ctr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>
                <a:cs typeface="Arial" panose="020B0604020202020204" pitchFamily="34" charset="0"/>
              </a:rPr>
              <a:t>Nokia Internal Use</a:t>
            </a: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noProof="0" dirty="0"/>
              <a:t>Click to edit headline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noProof="0" dirty="0"/>
              <a:t>Click to edit secondary headline</a:t>
            </a:r>
          </a:p>
        </p:txBody>
      </p:sp>
    </p:spTree>
    <p:extLst>
      <p:ext uri="{BB962C8B-B14F-4D97-AF65-F5344CB8AC3E}">
        <p14:creationId xmlns:p14="http://schemas.microsoft.com/office/powerpoint/2010/main" val="32333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17600" y="1080000"/>
            <a:ext cx="40104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sz="1400" baseline="0">
                <a:solidFill>
                  <a:schemeClr val="tx2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4716000" y="1080000"/>
            <a:ext cx="40104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None/>
              <a:defRPr sz="1400" baseline="0">
                <a:solidFill>
                  <a:schemeClr val="tx2"/>
                </a:solidFill>
              </a:defRPr>
            </a:lvl1pPr>
            <a:lvl2pPr marL="0" indent="0">
              <a:spcAft>
                <a:spcPts val="600"/>
              </a:spcAft>
              <a:buNone/>
              <a:defRPr sz="1400">
                <a:solidFill>
                  <a:schemeClr val="tx2"/>
                </a:solidFill>
              </a:defRPr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ctr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>
                <a:cs typeface="Arial" panose="020B0604020202020204" pitchFamily="34" charset="0"/>
              </a:rPr>
              <a:t>Nokia Internal Use</a:t>
            </a: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noProof="0" dirty="0"/>
              <a:t>Click to edit headline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noProof="0" dirty="0"/>
              <a:t>Click to edit secondary headline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okia Whi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5"/>
          </p:nvPr>
        </p:nvSpPr>
        <p:spPr>
          <a:xfrm>
            <a:off x="418119" y="1080000"/>
            <a:ext cx="40104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>
                <a:solidFill>
                  <a:schemeClr val="tx2"/>
                </a:solidFill>
              </a:defRPr>
            </a:lvl2pPr>
            <a:lvl3pPr marL="691200" indent="-230400">
              <a:defRPr sz="1200">
                <a:solidFill>
                  <a:schemeClr val="tx2"/>
                </a:solidFill>
              </a:defRPr>
            </a:lvl3pPr>
            <a:lvl4pPr marL="921600">
              <a:defRPr sz="1000">
                <a:solidFill>
                  <a:schemeClr val="tx2"/>
                </a:solidFill>
              </a:defRPr>
            </a:lvl4pPr>
            <a:lvl5pPr marL="1152000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9"/>
          </p:nvPr>
        </p:nvSpPr>
        <p:spPr>
          <a:xfrm>
            <a:off x="4716000" y="1080000"/>
            <a:ext cx="40104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/>
            </a:lvl2pPr>
            <a:lvl3pPr marL="691200" indent="-230400">
              <a:defRPr sz="1200"/>
            </a:lvl3pPr>
            <a:lvl4pPr marL="921600">
              <a:defRPr sz="1000"/>
            </a:lvl4pPr>
            <a:lvl5pPr marL="1152000"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ctr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>
                <a:cs typeface="Arial" panose="020B0604020202020204" pitchFamily="34" charset="0"/>
              </a:rPr>
              <a:t>Nokia Internal Use</a:t>
            </a: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noProof="0" dirty="0"/>
              <a:t>Click to edit headline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noProof="0" dirty="0"/>
              <a:t>Click to edit secondary headline</a:t>
            </a:r>
          </a:p>
        </p:txBody>
      </p:sp>
    </p:spTree>
    <p:extLst>
      <p:ext uri="{BB962C8B-B14F-4D97-AF65-F5344CB8AC3E}">
        <p14:creationId xmlns:p14="http://schemas.microsoft.com/office/powerpoint/2010/main" val="1226600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17600" y="1080000"/>
            <a:ext cx="25920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sz="1400" baseline="0">
                <a:solidFill>
                  <a:schemeClr val="tx2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120000" y="1080000"/>
            <a:ext cx="25920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None/>
              <a:defRPr sz="1400" baseline="0">
                <a:solidFill>
                  <a:schemeClr val="tx2"/>
                </a:solidFill>
              </a:defRPr>
            </a:lvl1pPr>
            <a:lvl2pPr marL="0" indent="0">
              <a:spcAft>
                <a:spcPts val="600"/>
              </a:spcAft>
              <a:buNone/>
              <a:defRPr sz="1400">
                <a:solidFill>
                  <a:schemeClr val="tx2"/>
                </a:solidFill>
              </a:defRPr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3261600" y="1080000"/>
            <a:ext cx="25920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sz="1400" baseline="0">
                <a:solidFill>
                  <a:schemeClr val="tx2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ctr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>
                <a:cs typeface="Arial" panose="020B0604020202020204" pitchFamily="34" charset="0"/>
              </a:rPr>
              <a:t>Nokia Internal Use</a:t>
            </a: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noProof="0" dirty="0"/>
              <a:t>Click to edit headline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noProof="0" dirty="0"/>
              <a:t>Click to edit secondary headline</a:t>
            </a:r>
          </a:p>
        </p:txBody>
      </p:sp>
    </p:spTree>
    <p:extLst>
      <p:ext uri="{BB962C8B-B14F-4D97-AF65-F5344CB8AC3E}">
        <p14:creationId xmlns:p14="http://schemas.microsoft.com/office/powerpoint/2010/main" val="1960463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okia Whi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sz="quarter" idx="15"/>
          </p:nvPr>
        </p:nvSpPr>
        <p:spPr>
          <a:xfrm>
            <a:off x="418119" y="1080000"/>
            <a:ext cx="25920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/>
            </a:lvl2pPr>
            <a:lvl3pPr marL="691200" indent="-230400">
              <a:defRPr sz="1200"/>
            </a:lvl3pPr>
            <a:lvl4pPr marL="921600">
              <a:defRPr sz="1000"/>
            </a:lvl4pPr>
            <a:lvl5pPr marL="1152000"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Content Placeholder 2"/>
          <p:cNvSpPr>
            <a:spLocks noGrp="1"/>
          </p:cNvSpPr>
          <p:nvPr>
            <p:ph sz="quarter" idx="19"/>
          </p:nvPr>
        </p:nvSpPr>
        <p:spPr>
          <a:xfrm>
            <a:off x="3261600" y="1080000"/>
            <a:ext cx="25920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/>
            </a:lvl2pPr>
            <a:lvl3pPr marL="691200" indent="-230400">
              <a:defRPr sz="1200"/>
            </a:lvl3pPr>
            <a:lvl4pPr marL="921600">
              <a:defRPr sz="1000"/>
            </a:lvl4pPr>
            <a:lvl5pPr marL="1152000"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3" name="Content Placeholder 2"/>
          <p:cNvSpPr>
            <a:spLocks noGrp="1"/>
          </p:cNvSpPr>
          <p:nvPr>
            <p:ph sz="quarter" idx="20"/>
          </p:nvPr>
        </p:nvSpPr>
        <p:spPr>
          <a:xfrm>
            <a:off x="6120000" y="1080000"/>
            <a:ext cx="25920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/>
            </a:lvl2pPr>
            <a:lvl3pPr marL="691200" indent="-230400">
              <a:defRPr sz="1200"/>
            </a:lvl3pPr>
            <a:lvl4pPr marL="921600">
              <a:defRPr sz="1000"/>
            </a:lvl4pPr>
            <a:lvl5pPr marL="1152000"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pPr algn="ctr"/>
            <a:r>
              <a:rPr lang="en-US" dirty="0">
                <a:cs typeface="Arial" panose="020B0604020202020204" pitchFamily="34" charset="0"/>
              </a:rPr>
              <a:t>Nokia Internal Use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noProof="0" dirty="0"/>
              <a:t>Click to edit headline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noProof="0" dirty="0"/>
              <a:t>Click to edit secondary headline</a:t>
            </a:r>
          </a:p>
        </p:txBody>
      </p:sp>
    </p:spTree>
    <p:extLst>
      <p:ext uri="{BB962C8B-B14F-4D97-AF65-F5344CB8AC3E}">
        <p14:creationId xmlns:p14="http://schemas.microsoft.com/office/powerpoint/2010/main" val="2282013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17600" y="1080000"/>
            <a:ext cx="18936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sz="1400" baseline="0">
                <a:solidFill>
                  <a:schemeClr val="tx2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4694400" y="1080000"/>
            <a:ext cx="18936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None/>
              <a:defRPr sz="1400" baseline="0">
                <a:solidFill>
                  <a:schemeClr val="tx2"/>
                </a:solidFill>
              </a:defRPr>
            </a:lvl1pPr>
            <a:lvl2pPr marL="0" indent="0">
              <a:spcAft>
                <a:spcPts val="600"/>
              </a:spcAft>
              <a:buNone/>
              <a:defRPr sz="1400">
                <a:solidFill>
                  <a:schemeClr val="tx2"/>
                </a:solidFill>
              </a:defRPr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2556000" y="1080000"/>
            <a:ext cx="18936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sz="1400" baseline="0">
                <a:solidFill>
                  <a:schemeClr val="tx2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6832800" y="1080000"/>
            <a:ext cx="18936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None/>
              <a:defRPr sz="1400" baseline="0">
                <a:solidFill>
                  <a:schemeClr val="tx2"/>
                </a:solidFill>
              </a:defRPr>
            </a:lvl1pPr>
            <a:lvl2pPr marL="0" indent="0">
              <a:spcAft>
                <a:spcPts val="600"/>
              </a:spcAft>
              <a:buNone/>
              <a:defRPr sz="1400">
                <a:solidFill>
                  <a:schemeClr val="tx2"/>
                </a:solidFill>
              </a:defRPr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pPr algn="ctr"/>
            <a:r>
              <a:rPr lang="en-US" dirty="0">
                <a:cs typeface="Arial" panose="020B0604020202020204" pitchFamily="34" charset="0"/>
              </a:rPr>
              <a:t>Nokia Internal Use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noProof="0" dirty="0"/>
              <a:t>Click to edit headline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noProof="0" dirty="0"/>
              <a:t>Click to edit secondary headline</a:t>
            </a:r>
          </a:p>
        </p:txBody>
      </p:sp>
    </p:spTree>
    <p:extLst>
      <p:ext uri="{BB962C8B-B14F-4D97-AF65-F5344CB8AC3E}">
        <p14:creationId xmlns:p14="http://schemas.microsoft.com/office/powerpoint/2010/main" val="1920897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okia Whit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sz="quarter" idx="15"/>
          </p:nvPr>
        </p:nvSpPr>
        <p:spPr>
          <a:xfrm>
            <a:off x="418119" y="1080000"/>
            <a:ext cx="18936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>
                <a:solidFill>
                  <a:schemeClr val="tx2"/>
                </a:solidFill>
              </a:defRPr>
            </a:lvl2pPr>
            <a:lvl3pPr marL="691200" indent="-230400">
              <a:defRPr sz="1200">
                <a:solidFill>
                  <a:schemeClr val="tx2"/>
                </a:solidFill>
              </a:defRPr>
            </a:lvl3pPr>
            <a:lvl4pPr marL="921600">
              <a:defRPr sz="1000">
                <a:solidFill>
                  <a:schemeClr val="tx2"/>
                </a:solidFill>
              </a:defRPr>
            </a:lvl4pPr>
            <a:lvl5pPr marL="1152000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Content Placeholder 2"/>
          <p:cNvSpPr>
            <a:spLocks noGrp="1"/>
          </p:cNvSpPr>
          <p:nvPr>
            <p:ph sz="quarter" idx="19"/>
          </p:nvPr>
        </p:nvSpPr>
        <p:spPr>
          <a:xfrm>
            <a:off x="2556000" y="1080000"/>
            <a:ext cx="18936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>
                <a:solidFill>
                  <a:schemeClr val="tx2"/>
                </a:solidFill>
              </a:defRPr>
            </a:lvl2pPr>
            <a:lvl3pPr marL="691200" indent="-230400">
              <a:defRPr sz="1200">
                <a:solidFill>
                  <a:schemeClr val="tx2"/>
                </a:solidFill>
              </a:defRPr>
            </a:lvl3pPr>
            <a:lvl4pPr marL="921600">
              <a:defRPr sz="1000">
                <a:solidFill>
                  <a:schemeClr val="tx2"/>
                </a:solidFill>
              </a:defRPr>
            </a:lvl4pPr>
            <a:lvl5pPr marL="1152000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3" name="Content Placeholder 2"/>
          <p:cNvSpPr>
            <a:spLocks noGrp="1"/>
          </p:cNvSpPr>
          <p:nvPr>
            <p:ph sz="quarter" idx="20"/>
          </p:nvPr>
        </p:nvSpPr>
        <p:spPr>
          <a:xfrm>
            <a:off x="4694400" y="1080000"/>
            <a:ext cx="18936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>
                <a:solidFill>
                  <a:schemeClr val="tx2"/>
                </a:solidFill>
              </a:defRPr>
            </a:lvl2pPr>
            <a:lvl3pPr marL="691200" indent="-230400">
              <a:defRPr sz="1200">
                <a:solidFill>
                  <a:schemeClr val="tx2"/>
                </a:solidFill>
              </a:defRPr>
            </a:lvl3pPr>
            <a:lvl4pPr marL="921600">
              <a:defRPr sz="1000">
                <a:solidFill>
                  <a:schemeClr val="tx2"/>
                </a:solidFill>
              </a:defRPr>
            </a:lvl4pPr>
            <a:lvl5pPr marL="1152000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6" name="Content Placeholder 2"/>
          <p:cNvSpPr>
            <a:spLocks noGrp="1"/>
          </p:cNvSpPr>
          <p:nvPr>
            <p:ph sz="quarter" idx="21"/>
          </p:nvPr>
        </p:nvSpPr>
        <p:spPr>
          <a:xfrm>
            <a:off x="6832800" y="1080000"/>
            <a:ext cx="18936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>
                <a:solidFill>
                  <a:schemeClr val="tx2"/>
                </a:solidFill>
              </a:defRPr>
            </a:lvl2pPr>
            <a:lvl3pPr marL="691200" indent="-230400">
              <a:defRPr sz="1200">
                <a:solidFill>
                  <a:schemeClr val="tx2"/>
                </a:solidFill>
              </a:defRPr>
            </a:lvl3pPr>
            <a:lvl4pPr marL="921600">
              <a:defRPr sz="1000">
                <a:solidFill>
                  <a:schemeClr val="tx2"/>
                </a:solidFill>
              </a:defRPr>
            </a:lvl4pPr>
            <a:lvl5pPr marL="1152000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pPr algn="ctr"/>
            <a:r>
              <a:rPr lang="en-US" dirty="0">
                <a:cs typeface="Arial" panose="020B0604020202020204" pitchFamily="34" charset="0"/>
              </a:rPr>
              <a:t>Nokia Internal Use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noProof="0" dirty="0"/>
              <a:t>Click to edit headline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noProof="0" dirty="0"/>
              <a:t>Click to edit secondary headline</a:t>
            </a:r>
          </a:p>
        </p:txBody>
      </p:sp>
    </p:spTree>
    <p:extLst>
      <p:ext uri="{BB962C8B-B14F-4D97-AF65-F5344CB8AC3E}">
        <p14:creationId xmlns:p14="http://schemas.microsoft.com/office/powerpoint/2010/main" val="2005999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417600" y="280988"/>
            <a:ext cx="8308800" cy="309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7" name="Slide Number Placeholder 5"/>
          <p:cNvSpPr txBox="1">
            <a:spLocks/>
          </p:cNvSpPr>
          <p:nvPr/>
        </p:nvSpPr>
        <p:spPr>
          <a:xfrm>
            <a:off x="419102" y="4816800"/>
            <a:ext cx="144462" cy="122400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GB" sz="800" smtClean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GB" dirty="0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57000" y="4815926"/>
            <a:ext cx="1800000" cy="12311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GB" sz="800" dirty="0">
                <a:solidFill>
                  <a:schemeClr val="tx2"/>
                </a:solidFill>
                <a:latin typeface="+mn-lt"/>
                <a:cs typeface="Arial" charset="0"/>
              </a:rPr>
              <a:t>© Nokia 2016</a:t>
            </a:r>
          </a:p>
        </p:txBody>
      </p:sp>
      <p:sp>
        <p:nvSpPr>
          <p:cNvPr id="39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ctr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>
                <a:cs typeface="Arial" panose="020B0604020202020204" pitchFamily="34" charset="0"/>
              </a:rPr>
              <a:t>Nokia Internal Use</a:t>
            </a:r>
            <a:endParaRPr lang="en-US" dirty="0"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200" y="4806000"/>
            <a:ext cx="691200" cy="11159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6" r:id="rId2"/>
    <p:sldLayoutId id="2147483816" r:id="rId3"/>
    <p:sldLayoutId id="2147483805" r:id="rId4"/>
    <p:sldLayoutId id="2147483817" r:id="rId5"/>
    <p:sldLayoutId id="2147483814" r:id="rId6"/>
    <p:sldLayoutId id="2147483818" r:id="rId7"/>
    <p:sldLayoutId id="2147483815" r:id="rId8"/>
    <p:sldLayoutId id="2147483819" r:id="rId9"/>
    <p:sldLayoutId id="2147483822" r:id="rId10"/>
    <p:sldLayoutId id="2147483823" r:id="rId11"/>
  </p:sldLayoutIdLst>
  <p:hf sldNum="0" hd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000" b="0" kern="1200">
          <a:solidFill>
            <a:schemeClr val="tx1"/>
          </a:solidFill>
          <a:latin typeface="+mj-lt"/>
          <a:ea typeface="Nokia Pure Headline Ultra Light" panose="020B0204020202020204" pitchFamily="34" charset="0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230188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3200" kern="1200">
          <a:solidFill>
            <a:schemeClr val="tx2"/>
          </a:solidFill>
          <a:latin typeface="+mn-lt"/>
          <a:ea typeface="ヒラギノ角ゴ Pro W3" charset="0"/>
          <a:cs typeface="ヒラギノ角ゴ Pro W3" charset="0"/>
        </a:defRPr>
      </a:lvl1pPr>
      <a:lvl2pPr marL="458788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8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2pPr>
      <a:lvl3pPr marL="684213" indent="-225425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4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3pPr>
      <a:lvl4pPr marL="912813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0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4pPr>
      <a:lvl5pPr marL="1143000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0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5" name="Title Placeholder 1"/>
          <p:cNvSpPr>
            <a:spLocks noGrp="1"/>
          </p:cNvSpPr>
          <p:nvPr>
            <p:ph type="title"/>
          </p:nvPr>
        </p:nvSpPr>
        <p:spPr bwMode="auto">
          <a:xfrm>
            <a:off x="417513" y="280800"/>
            <a:ext cx="8308800" cy="3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615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17513" y="1080000"/>
            <a:ext cx="8308800" cy="35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433388" y="4816800"/>
            <a:ext cx="144462" cy="122400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noProof="0" dirty="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57000" y="4816800"/>
            <a:ext cx="1800000" cy="122237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+mn-lt"/>
                <a:cs typeface="Arial" charset="0"/>
              </a:rPr>
              <a:t>© Nokia 2016</a:t>
            </a:r>
          </a:p>
        </p:txBody>
      </p:sp>
      <p:sp>
        <p:nvSpPr>
          <p:cNvPr id="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ctr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>
                <a:cs typeface="Arial" panose="020B0604020202020204" pitchFamily="34" charset="0"/>
              </a:rPr>
              <a:t>Nokia Internal Use</a:t>
            </a:r>
            <a:endParaRPr lang="en-US" dirty="0"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08" r:id="rId3"/>
    <p:sldLayoutId id="2147483809" r:id="rId4"/>
    <p:sldLayoutId id="2147483810" r:id="rId5"/>
  </p:sldLayoutIdLst>
  <p:hf sldNum="0"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000" b="0" kern="1200">
          <a:solidFill>
            <a:schemeClr val="bg1"/>
          </a:solidFill>
          <a:latin typeface="+mj-lt"/>
          <a:ea typeface="Nokia Pure Headline Ultra Light" panose="020B0204020202020204" pitchFamily="34" charset="0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230188" indent="-230188" algn="l" defTabSz="457200" rtl="0" eaLnBrk="0" fontAlgn="base" hangingPunct="0">
        <a:spcBef>
          <a:spcPct val="0"/>
        </a:spcBef>
        <a:spcAft>
          <a:spcPts val="600"/>
        </a:spcAft>
        <a:buFont typeface="Arial" charset="0"/>
        <a:buChar char="•"/>
        <a:defRPr sz="3200" kern="1200">
          <a:solidFill>
            <a:schemeClr val="bg1"/>
          </a:solidFill>
          <a:latin typeface="+mn-lt"/>
          <a:ea typeface="ヒラギノ角ゴ Pro W3" charset="0"/>
          <a:cs typeface="ヒラギノ角ゴ Pro W3" charset="0"/>
        </a:defRPr>
      </a:lvl1pPr>
      <a:lvl2pPr marL="458788" indent="-228600" algn="l" defTabSz="457200" rtl="0" eaLnBrk="0" fontAlgn="base" hangingPunct="0">
        <a:spcBef>
          <a:spcPct val="0"/>
        </a:spcBef>
        <a:spcAft>
          <a:spcPts val="600"/>
        </a:spcAft>
        <a:buFont typeface="Lucida Grande"/>
        <a:buChar char="-"/>
        <a:defRPr sz="2800" kern="1200">
          <a:solidFill>
            <a:schemeClr val="bg1"/>
          </a:solidFill>
          <a:latin typeface="+mn-lt"/>
          <a:ea typeface="ヒラギノ角ゴ Pro W3" charset="0"/>
          <a:cs typeface="ヒラギノ角ゴ Pro W3"/>
        </a:defRPr>
      </a:lvl2pPr>
      <a:lvl3pPr marL="684213" indent="-225425" algn="l" defTabSz="457200" rtl="0" eaLnBrk="0" fontAlgn="base" hangingPunct="0">
        <a:spcBef>
          <a:spcPct val="0"/>
        </a:spcBef>
        <a:spcAft>
          <a:spcPts val="600"/>
        </a:spcAft>
        <a:buFont typeface="Arial" charset="0"/>
        <a:buChar char="•"/>
        <a:defRPr sz="2400" kern="1200">
          <a:solidFill>
            <a:schemeClr val="bg1"/>
          </a:solidFill>
          <a:latin typeface="+mn-lt"/>
          <a:ea typeface="ヒラギノ角ゴ Pro W3" charset="0"/>
          <a:cs typeface="ヒラギノ角ゴ Pro W3"/>
        </a:defRPr>
      </a:lvl3pPr>
      <a:lvl4pPr marL="912813" indent="-228600" algn="l" defTabSz="457200" rtl="0" eaLnBrk="0" fontAlgn="base" hangingPunct="0">
        <a:spcBef>
          <a:spcPct val="0"/>
        </a:spcBef>
        <a:spcAft>
          <a:spcPts val="600"/>
        </a:spcAft>
        <a:buFont typeface="Lucida Grande"/>
        <a:buChar char="-"/>
        <a:defRPr sz="2000" kern="1200">
          <a:solidFill>
            <a:schemeClr val="bg1"/>
          </a:solidFill>
          <a:latin typeface="+mn-lt"/>
          <a:ea typeface="ヒラギノ角ゴ Pro W3" charset="0"/>
          <a:cs typeface="ヒラギノ角ゴ Pro W3"/>
        </a:defRPr>
      </a:lvl4pPr>
      <a:lvl5pPr marL="1143000" indent="-230188" algn="l" defTabSz="457200" rtl="0" eaLnBrk="0" fontAlgn="base" hangingPunct="0">
        <a:spcBef>
          <a:spcPct val="0"/>
        </a:spcBef>
        <a:spcAft>
          <a:spcPts val="600"/>
        </a:spcAft>
        <a:buFont typeface="Arial" charset="0"/>
        <a:buChar char="•"/>
        <a:defRPr sz="2000" kern="1200">
          <a:solidFill>
            <a:schemeClr val="bg1"/>
          </a:solidFill>
          <a:latin typeface="+mn-lt"/>
          <a:ea typeface="ヒラギノ角ゴ Pro W3" charset="0"/>
          <a:cs typeface="ヒラギノ角ゴ Pro W3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302" y="2430463"/>
            <a:ext cx="1741074" cy="28257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ATEOAS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petstore.swagger.io/#/user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asciidoctor.org/" TargetMode="External"/><Relationship Id="rId4" Type="http://schemas.openxmlformats.org/officeDocument/2006/relationships/hyperlink" Target="http://haltalk.herokuapp.com/explorer/browser.html#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mikekelly/hal-browser" TargetMode="External"/><Relationship Id="rId3" Type="http://schemas.openxmlformats.org/officeDocument/2006/relationships/hyperlink" Target="https://speakerdeck.com/ankinson/documenting-restful-apis-webinar" TargetMode="External"/><Relationship Id="rId7" Type="http://schemas.openxmlformats.org/officeDocument/2006/relationships/hyperlink" Target="http://swagger.io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cs.spring.io/spring-restdocs/docs/1.1.3.BUILD-SNAPSHOT/reference/html5/" TargetMode="External"/><Relationship Id="rId5" Type="http://schemas.openxmlformats.org/officeDocument/2006/relationships/hyperlink" Target="https://github.com/spring-projects/spring-restdocs" TargetMode="External"/><Relationship Id="rId4" Type="http://schemas.openxmlformats.org/officeDocument/2006/relationships/hyperlink" Target="https://www.youtube.com/watch?v=knH5ihPNiUs&amp;feature=youtu.be" TargetMode="External"/><Relationship Id="rId9" Type="http://schemas.openxmlformats.org/officeDocument/2006/relationships/hyperlink" Target="http://docs.spring.io/spring-boot/docs/2.0.0.BUILD-SNAPSHOT/reference/htmlsingle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jenkins.io/projects/blueocean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hyperlink" Target="https://martinfowler.com/articles/richardsonMaturityModel.html" TargetMode="External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smartbear.com/author/bob-reselman/" TargetMode="Externa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://blog.smartbear.com/apis/how-much-is-your-api-worth/" TargetMode="External"/><Relationship Id="rId4" Type="http://schemas.openxmlformats.org/officeDocument/2006/relationships/hyperlink" Target="https://smartbear.com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52769" y="1794294"/>
            <a:ext cx="8308800" cy="1185027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chemeClr val="tx2"/>
                </a:solidFill>
                <a:latin typeface="Nokia Pure Headline" pitchFamily="34" charset="0"/>
                <a:ea typeface="Nokia Pure Text" panose="020B0503020202020204" pitchFamily="34" charset="0"/>
                <a:cs typeface="Nokia Pure Headline Light"/>
              </a:rPr>
              <a:t>Spring REST and</a:t>
            </a:r>
          </a:p>
          <a:p>
            <a:pPr algn="ctr"/>
            <a:r>
              <a:rPr lang="en-US" sz="3600" dirty="0">
                <a:solidFill>
                  <a:schemeClr val="tx2"/>
                </a:solidFill>
                <a:latin typeface="Nokia Pure Headline" pitchFamily="34" charset="0"/>
                <a:ea typeface="Nokia Pure Text" panose="020B0503020202020204" pitchFamily="34" charset="0"/>
                <a:cs typeface="Nokia Pure Headline Light"/>
              </a:rPr>
              <a:t> HATEOAS in action</a:t>
            </a:r>
            <a:endParaRPr lang="en-US" sz="3600" noProof="0" dirty="0">
              <a:solidFill>
                <a:schemeClr val="tx1">
                  <a:lumMod val="50000"/>
                </a:schemeClr>
              </a:solidFill>
              <a:latin typeface="Nokia Pure Headline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6691665" y="4004645"/>
            <a:ext cx="2794523" cy="426335"/>
          </a:xfrm>
        </p:spPr>
        <p:txBody>
          <a:bodyPr/>
          <a:lstStyle/>
          <a:p>
            <a:r>
              <a:rPr lang="en-US" sz="1200" dirty="0"/>
              <a:t>Ganesh Ramasubramanian</a:t>
            </a:r>
          </a:p>
          <a:p>
            <a:r>
              <a:rPr lang="en-US" sz="1200" dirty="0"/>
              <a:t>20-Jan-2017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dirty="0">
                <a:cs typeface="Arial" panose="020B0604020202020204" pitchFamily="34" charset="0"/>
              </a:rPr>
              <a:t>Nokia Internal Use</a:t>
            </a:r>
          </a:p>
        </p:txBody>
      </p:sp>
      <p:sp>
        <p:nvSpPr>
          <p:cNvPr id="7" name="Footer Placeholder 2"/>
          <p:cNvSpPr txBox="1">
            <a:spLocks/>
          </p:cNvSpPr>
          <p:nvPr/>
        </p:nvSpPr>
        <p:spPr>
          <a:xfrm>
            <a:off x="3161723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GB"/>
            </a:defPPr>
            <a:lvl1pPr algn="ctr" defTabSz="457200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bg1"/>
                </a:solidFill>
                <a:latin typeface="+mn-lt"/>
                <a:ea typeface="ヒラギノ角ゴ Pro W3"/>
                <a:cs typeface="ヒラギノ角ゴ Pro W3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/>
                <a:cs typeface="ヒラギノ角ゴ Pro W3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/>
                <a:cs typeface="ヒラギノ角ゴ Pro W3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/>
                <a:cs typeface="ヒラギノ角ゴ Pro W3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/>
                <a:cs typeface="ヒラギノ角ゴ Pro W3"/>
              </a:defRPr>
            </a:lvl9pPr>
          </a:lstStyle>
          <a:p>
            <a:r>
              <a:rPr lang="en-US">
                <a:solidFill>
                  <a:schemeClr val="tx1">
                    <a:lumMod val="50000"/>
                  </a:schemeClr>
                </a:solidFill>
                <a:cs typeface="Arial" panose="020B0604020202020204" pitchFamily="34" charset="0"/>
              </a:rPr>
              <a:t>Nokia Internal Use</a:t>
            </a:r>
            <a:endParaRPr lang="en-US" dirty="0">
              <a:solidFill>
                <a:schemeClr val="tx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2553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Spring HATEOAS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50000"/>
                  </a:schemeClr>
                </a:solidFill>
                <a:cs typeface="Arial" panose="020B0604020202020204" pitchFamily="34" charset="0"/>
              </a:rPr>
              <a:t>Nokia Internal Use</a:t>
            </a:r>
            <a:endParaRPr lang="en-US" dirty="0">
              <a:solidFill>
                <a:schemeClr val="tx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5509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91069"/>
            <a:ext cx="9144000" cy="422405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lIns="72000" tIns="72000" rIns="72000" bIns="72000" rtlCol="0">
            <a:spAutoFit/>
          </a:bodyPr>
          <a:lstStyle/>
          <a:p>
            <a:pPr>
              <a:spcBef>
                <a:spcPts val="0"/>
              </a:spcBef>
              <a:buClr>
                <a:srgbClr val="001135"/>
              </a:buClr>
            </a:pPr>
            <a:r>
              <a:rPr lang="en-US" noProof="0" dirty="0">
                <a:solidFill>
                  <a:schemeClr val="bg1"/>
                </a:solidFill>
                <a:latin typeface="Nokia Pure Headline" pitchFamily="34" charset="0"/>
                <a:ea typeface="Nokia Pure Text" panose="020B0503020202020204" pitchFamily="34" charset="0"/>
                <a:cs typeface="Nokia Pure Headline Light"/>
              </a:rPr>
              <a:t>Spring HATEOAS</a:t>
            </a:r>
            <a:endParaRPr lang="en-US" noProof="0" dirty="0">
              <a:solidFill>
                <a:schemeClr val="bg1"/>
              </a:solidFill>
              <a:latin typeface="+mn-lt"/>
              <a:ea typeface="Nokia Pure Text" panose="020B0503020202020204" pitchFamily="34" charset="0"/>
              <a:cs typeface="Nokia Pure Headline Light"/>
            </a:endParaRPr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6"/>
          </p:nvPr>
        </p:nvSpPr>
        <p:spPr>
          <a:xfrm>
            <a:off x="417600" y="711945"/>
            <a:ext cx="8308800" cy="3469393"/>
          </a:xfrm>
          <a:noFill/>
        </p:spPr>
        <p:txBody>
          <a:bodyPr wrap="square" lIns="72000" tIns="72000" rIns="72000" bIns="72000" rtlCol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1135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000000"/>
                </a:solidFill>
              </a:rPr>
              <a:t>Hypermedia As The Engine Of Application State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1135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000000"/>
                </a:solidFill>
              </a:rPr>
              <a:t>REST with JSON response decouples the client and server to a large extent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1135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000000"/>
                </a:solidFill>
              </a:rPr>
              <a:t>HATEOAS on REST decouples further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1135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000000"/>
                </a:solidFill>
              </a:rPr>
              <a:t>Spring HATEOAS provides some APIs to ease creating REST representations that follow the </a:t>
            </a:r>
            <a:r>
              <a:rPr lang="en-US" sz="1800" dirty="0">
                <a:solidFill>
                  <a:srgbClr val="000000"/>
                </a:solidFill>
                <a:hlinkClick r:id="rId3"/>
              </a:rPr>
              <a:t>HATEOAS</a:t>
            </a:r>
            <a:r>
              <a:rPr lang="en-US" sz="1800" dirty="0">
                <a:solidFill>
                  <a:srgbClr val="000000"/>
                </a:solidFill>
              </a:rPr>
              <a:t> principle when working with Spring and especially Spring MVC. 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1135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000000"/>
                </a:solidFill>
              </a:rPr>
              <a:t>The core problem it tries to address is link creation and representation assembly.</a:t>
            </a:r>
            <a:endParaRPr lang="en-US" sz="1800" dirty="0">
              <a:solidFill>
                <a:srgbClr val="000000"/>
              </a:solidFill>
              <a:latin typeface="Nokia Pure Headline" pitchFamily="34" charset="0"/>
              <a:ea typeface="Nokia Pure Text" panose="020B0503020202020204" pitchFamily="34" charset="0"/>
              <a:cs typeface="Nokia Pure Headline Light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cs typeface="Arial" panose="020B0604020202020204" pitchFamily="34" charset="0"/>
              </a:rPr>
              <a:t>Nokia Internal Use</a:t>
            </a:r>
            <a:endParaRPr lang="en-US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7331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91069"/>
            <a:ext cx="9144000" cy="422405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lIns="72000" tIns="72000" rIns="72000" bIns="72000" rtlCol="0">
            <a:spAutoFit/>
          </a:bodyPr>
          <a:lstStyle/>
          <a:p>
            <a:pPr>
              <a:spcBef>
                <a:spcPts val="0"/>
              </a:spcBef>
              <a:buClr>
                <a:srgbClr val="001135"/>
              </a:buClr>
            </a:pPr>
            <a:r>
              <a:rPr lang="en-US" noProof="0" dirty="0">
                <a:solidFill>
                  <a:schemeClr val="bg1"/>
                </a:solidFill>
                <a:latin typeface="Nokia Pure Headline" pitchFamily="34" charset="0"/>
                <a:ea typeface="Nokia Pure Text" panose="020B0503020202020204" pitchFamily="34" charset="0"/>
                <a:cs typeface="Nokia Pure Headline Light"/>
              </a:rPr>
              <a:t>Spring HATEOAS</a:t>
            </a:r>
            <a:endParaRPr lang="en-US" noProof="0" dirty="0">
              <a:solidFill>
                <a:schemeClr val="bg1"/>
              </a:solidFill>
              <a:latin typeface="+mn-lt"/>
              <a:ea typeface="Nokia Pure Text" panose="020B0503020202020204" pitchFamily="34" charset="0"/>
              <a:cs typeface="Nokia Pure Headline Light"/>
            </a:endParaRPr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6"/>
          </p:nvPr>
        </p:nvSpPr>
        <p:spPr>
          <a:xfrm>
            <a:off x="417600" y="601696"/>
            <a:ext cx="8308800" cy="1807400"/>
          </a:xfrm>
          <a:noFill/>
        </p:spPr>
        <p:txBody>
          <a:bodyPr wrap="square" lIns="72000" tIns="72000" rIns="72000" bIns="72000" rtlCol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1135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000000"/>
                </a:solidFill>
                <a:latin typeface="Nokia Pure Headline" pitchFamily="34" charset="0"/>
                <a:ea typeface="Nokia Pure Text" panose="020B0503020202020204" pitchFamily="34" charset="0"/>
                <a:cs typeface="Nokia Pure Headline Light"/>
              </a:rPr>
              <a:t>Avoid publishing URIs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1135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000000"/>
                </a:solidFill>
                <a:latin typeface="Nokia Pure Headline" pitchFamily="34" charset="0"/>
                <a:ea typeface="Nokia Pure Text" panose="020B0503020202020204" pitchFamily="34" charset="0"/>
                <a:cs typeface="Nokia Pure Headline Light"/>
              </a:rPr>
              <a:t>Smart clients are available to traverse these links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1135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000000"/>
                </a:solidFill>
                <a:latin typeface="Nokia Pure Headline" pitchFamily="34" charset="0"/>
                <a:ea typeface="Nokia Pure Text" panose="020B0503020202020204" pitchFamily="34" charset="0"/>
                <a:cs typeface="Nokia Pure Headline Light"/>
              </a:rPr>
              <a:t>Pagination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1135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000000"/>
                </a:solidFill>
                <a:latin typeface="Nokia Pure Headline" pitchFamily="34" charset="0"/>
                <a:ea typeface="Nokia Pure Text" panose="020B0503020202020204" pitchFamily="34" charset="0"/>
                <a:cs typeface="Nokia Pure Headline Light"/>
              </a:rPr>
              <a:t>Links with Next and Previous option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cs typeface="Arial" panose="020B0604020202020204" pitchFamily="34" charset="0"/>
              </a:rPr>
              <a:t>Nokia Internal Use</a:t>
            </a:r>
            <a:endParaRPr lang="en-US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063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 algn="ctr"/>
            <a:r>
              <a:rPr lang="en-US" sz="3200" dirty="0">
                <a:solidFill>
                  <a:schemeClr val="tx1">
                    <a:lumMod val="50000"/>
                  </a:schemeClr>
                </a:solidFill>
              </a:rPr>
              <a:t>Documenting RESTful APIs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50000"/>
                  </a:schemeClr>
                </a:solidFill>
                <a:cs typeface="Arial" panose="020B0604020202020204" pitchFamily="34" charset="0"/>
              </a:rPr>
              <a:t>Nokia Internal Use</a:t>
            </a:r>
            <a:endParaRPr lang="en-US" dirty="0">
              <a:solidFill>
                <a:schemeClr val="tx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42502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91069"/>
            <a:ext cx="9144000" cy="422405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lIns="72000" tIns="72000" rIns="72000" bIns="72000" rtlCol="0">
            <a:spAutoFit/>
          </a:bodyPr>
          <a:lstStyle/>
          <a:p>
            <a:pPr>
              <a:spcBef>
                <a:spcPts val="0"/>
              </a:spcBef>
              <a:buClr>
                <a:srgbClr val="001135"/>
              </a:buClr>
            </a:pPr>
            <a:r>
              <a:rPr lang="en-US" noProof="0" dirty="0">
                <a:solidFill>
                  <a:schemeClr val="bg1"/>
                </a:solidFill>
                <a:latin typeface="Nokia Pure Headline" pitchFamily="34" charset="0"/>
                <a:ea typeface="Nokia Pure Text" panose="020B0503020202020204" pitchFamily="34" charset="0"/>
                <a:cs typeface="Nokia Pure Headline Light"/>
              </a:rPr>
              <a:t>Automatic Build Tools</a:t>
            </a:r>
            <a:endParaRPr lang="en-US" noProof="0" dirty="0">
              <a:solidFill>
                <a:schemeClr val="bg1"/>
              </a:solidFill>
              <a:latin typeface="+mn-lt"/>
              <a:ea typeface="Nokia Pure Text" panose="020B0503020202020204" pitchFamily="34" charset="0"/>
              <a:cs typeface="Nokia Pure Headline Ligh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cs typeface="Arial" panose="020B0604020202020204" pitchFamily="34" charset="0"/>
              </a:rPr>
              <a:t>Nokia Internal Use</a:t>
            </a: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2012" y="703783"/>
            <a:ext cx="8475260" cy="4084946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/>
          <a:p>
            <a:pPr marL="342900" indent="-342900">
              <a:spcBef>
                <a:spcPts val="0"/>
              </a:spcBef>
              <a:buClr>
                <a:srgbClr val="001135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2"/>
                </a:solidFill>
                <a:latin typeface="Nokia Pure Headline" pitchFamily="34" charset="0"/>
                <a:ea typeface="Nokia Pure Text" panose="020B0503020202020204" pitchFamily="34" charset="0"/>
                <a:cs typeface="Nokia Pure Headline Light"/>
              </a:rPr>
              <a:t>Swagger: </a:t>
            </a:r>
            <a:r>
              <a:rPr lang="en-US" sz="1600" dirty="0">
                <a:solidFill>
                  <a:schemeClr val="tx2"/>
                </a:solidFill>
                <a:latin typeface="Nokia Pure Headline" pitchFamily="34" charset="0"/>
                <a:ea typeface="Nokia Pure Text" panose="020B0503020202020204" pitchFamily="34" charset="0"/>
                <a:cs typeface="Nokia Pure Headline Light"/>
                <a:hlinkClick r:id="rId3"/>
              </a:rPr>
              <a:t>http://petstore.swagger.io/#/user</a:t>
            </a:r>
            <a:endParaRPr lang="en-US" sz="1600" dirty="0">
              <a:solidFill>
                <a:schemeClr val="tx2"/>
              </a:solidFill>
              <a:latin typeface="Nokia Pure Headline" pitchFamily="34" charset="0"/>
              <a:ea typeface="Nokia Pure Text" panose="020B0503020202020204" pitchFamily="34" charset="0"/>
              <a:cs typeface="Nokia Pure Headline Light"/>
            </a:endParaRPr>
          </a:p>
          <a:p>
            <a:pPr marL="800100" lvl="1" indent="-342900">
              <a:spcBef>
                <a:spcPts val="0"/>
              </a:spcBef>
              <a:buClr>
                <a:srgbClr val="001135"/>
              </a:buClr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2"/>
                </a:solidFill>
                <a:latin typeface="Nokia Pure Headline" pitchFamily="34" charset="0"/>
                <a:ea typeface="Nokia Pure Text" panose="020B0503020202020204" pitchFamily="34" charset="0"/>
                <a:cs typeface="Nokia Pure Headline Light"/>
              </a:rPr>
              <a:t>Used in HAL</a:t>
            </a:r>
          </a:p>
          <a:p>
            <a:pPr marL="800100" lvl="1" indent="-342900">
              <a:spcBef>
                <a:spcPts val="0"/>
              </a:spcBef>
              <a:buClr>
                <a:srgbClr val="001135"/>
              </a:buClr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2"/>
                </a:solidFill>
                <a:latin typeface="Nokia Pure Headline" pitchFamily="34" charset="0"/>
                <a:ea typeface="Nokia Pure Text" panose="020B0503020202020204" pitchFamily="34" charset="0"/>
                <a:cs typeface="Nokia Pure Headline Light"/>
              </a:rPr>
              <a:t>URI centric</a:t>
            </a:r>
          </a:p>
          <a:p>
            <a:pPr marL="800100" lvl="1" indent="-342900">
              <a:spcBef>
                <a:spcPts val="0"/>
              </a:spcBef>
              <a:buClr>
                <a:srgbClr val="001135"/>
              </a:buClr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2"/>
                </a:solidFill>
                <a:latin typeface="Nokia Pure Headline" pitchFamily="34" charset="0"/>
                <a:ea typeface="Nokia Pure Text" panose="020B0503020202020204" pitchFamily="34" charset="0"/>
                <a:cs typeface="Nokia Pure Headline Light"/>
              </a:rPr>
              <a:t>Too verbose with annotations</a:t>
            </a:r>
          </a:p>
          <a:p>
            <a:pPr marL="800100" lvl="1" indent="-342900">
              <a:spcBef>
                <a:spcPts val="0"/>
              </a:spcBef>
              <a:buClr>
                <a:srgbClr val="001135"/>
              </a:buClr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2"/>
                </a:solidFill>
                <a:latin typeface="Nokia Pure Headline" pitchFamily="34" charset="0"/>
                <a:ea typeface="Nokia Pure Text" panose="020B0503020202020204" pitchFamily="34" charset="0"/>
                <a:cs typeface="Nokia Pure Headline Light"/>
              </a:rPr>
              <a:t>Provides playground (used only </a:t>
            </a:r>
            <a:r>
              <a:rPr lang="en-US" sz="1400" dirty="0" err="1">
                <a:solidFill>
                  <a:schemeClr val="tx2"/>
                </a:solidFill>
                <a:latin typeface="Nokia Pure Headline" pitchFamily="34" charset="0"/>
                <a:ea typeface="Nokia Pure Text" panose="020B0503020202020204" pitchFamily="34" charset="0"/>
                <a:cs typeface="Nokia Pure Headline Light"/>
              </a:rPr>
              <a:t>devs</a:t>
            </a:r>
            <a:r>
              <a:rPr lang="en-US" sz="1400" dirty="0">
                <a:solidFill>
                  <a:schemeClr val="tx2"/>
                </a:solidFill>
                <a:latin typeface="Nokia Pure Headline" pitchFamily="34" charset="0"/>
                <a:ea typeface="Nokia Pure Text" panose="020B0503020202020204" pitchFamily="34" charset="0"/>
                <a:cs typeface="Nokia Pure Headline Light"/>
              </a:rPr>
              <a:t>)</a:t>
            </a:r>
          </a:p>
          <a:p>
            <a:pPr marL="800100" lvl="1" indent="-342900">
              <a:spcBef>
                <a:spcPts val="0"/>
              </a:spcBef>
              <a:buClr>
                <a:srgbClr val="001135"/>
              </a:buClr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2"/>
                </a:solidFill>
                <a:latin typeface="Nokia Pure Headline" pitchFamily="34" charset="0"/>
                <a:ea typeface="Nokia Pure Text" panose="020B0503020202020204" pitchFamily="34" charset="0"/>
                <a:cs typeface="Nokia Pure Headline Light"/>
              </a:rPr>
              <a:t>Ships along with the code (+31 MB !!!)</a:t>
            </a:r>
          </a:p>
          <a:p>
            <a:pPr lvl="1">
              <a:spcBef>
                <a:spcPts val="0"/>
              </a:spcBef>
              <a:buClr>
                <a:srgbClr val="001135"/>
              </a:buClr>
            </a:pPr>
            <a:endParaRPr lang="en-US" sz="1400" dirty="0">
              <a:solidFill>
                <a:schemeClr val="tx2"/>
              </a:solidFill>
              <a:latin typeface="Nokia Pure Headline" pitchFamily="34" charset="0"/>
              <a:ea typeface="Nokia Pure Text" panose="020B0503020202020204" pitchFamily="34" charset="0"/>
              <a:cs typeface="Nokia Pure Headline Light"/>
            </a:endParaRPr>
          </a:p>
          <a:p>
            <a:pPr marL="342900" indent="-342900">
              <a:spcBef>
                <a:spcPts val="0"/>
              </a:spcBef>
              <a:buClr>
                <a:srgbClr val="001135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2"/>
                </a:solidFill>
                <a:latin typeface="Nokia Pure Headline" pitchFamily="34" charset="0"/>
                <a:ea typeface="Nokia Pure Text" panose="020B0503020202020204" pitchFamily="34" charset="0"/>
                <a:cs typeface="Nokia Pure Headline Light"/>
              </a:rPr>
              <a:t>HAL browser: </a:t>
            </a:r>
            <a:r>
              <a:rPr lang="en-US" sz="1600" dirty="0">
                <a:solidFill>
                  <a:schemeClr val="tx2"/>
                </a:solidFill>
                <a:latin typeface="Nokia Pure Headline" pitchFamily="34" charset="0"/>
                <a:ea typeface="Nokia Pure Text" panose="020B0503020202020204" pitchFamily="34" charset="0"/>
                <a:cs typeface="Nokia Pure Headline Light"/>
                <a:hlinkClick r:id="rId4"/>
              </a:rPr>
              <a:t>http://haltalk.herokuapp.com/explorer/browser.html#/</a:t>
            </a:r>
            <a:endParaRPr lang="en-US" sz="1600" dirty="0">
              <a:solidFill>
                <a:schemeClr val="tx2"/>
              </a:solidFill>
              <a:latin typeface="Nokia Pure Headline" pitchFamily="34" charset="0"/>
              <a:ea typeface="Nokia Pure Text" panose="020B0503020202020204" pitchFamily="34" charset="0"/>
              <a:cs typeface="Nokia Pure Headline Light"/>
            </a:endParaRPr>
          </a:p>
          <a:p>
            <a:pPr marL="800100" lvl="1" indent="-342900">
              <a:spcBef>
                <a:spcPts val="0"/>
              </a:spcBef>
              <a:buClr>
                <a:srgbClr val="001135"/>
              </a:buClr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2"/>
                </a:solidFill>
                <a:latin typeface="Nokia Pure Headline" pitchFamily="34" charset="0"/>
                <a:ea typeface="Nokia Pure Text" panose="020B0503020202020204" pitchFamily="34" charset="0"/>
                <a:cs typeface="Nokia Pure Headline Light"/>
              </a:rPr>
              <a:t>Provides playground</a:t>
            </a:r>
          </a:p>
          <a:p>
            <a:pPr marL="800100" lvl="1" indent="-342900">
              <a:spcBef>
                <a:spcPts val="0"/>
              </a:spcBef>
              <a:buClr>
                <a:srgbClr val="001135"/>
              </a:buClr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2"/>
                </a:solidFill>
                <a:latin typeface="Nokia Pure Headline" pitchFamily="34" charset="0"/>
                <a:ea typeface="Nokia Pure Text" panose="020B0503020202020204" pitchFamily="34" charset="0"/>
                <a:cs typeface="Nokia Pure Headline Light"/>
              </a:rPr>
              <a:t>Not elegant</a:t>
            </a:r>
          </a:p>
          <a:p>
            <a:pPr marL="342900" indent="-342900">
              <a:lnSpc>
                <a:spcPct val="200000"/>
              </a:lnSpc>
              <a:spcBef>
                <a:spcPts val="0"/>
              </a:spcBef>
              <a:buClr>
                <a:srgbClr val="001135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2"/>
                </a:solidFill>
                <a:latin typeface="Nokia Pure Headline" pitchFamily="34" charset="0"/>
                <a:ea typeface="Nokia Pure Text" panose="020B0503020202020204" pitchFamily="34" charset="0"/>
                <a:cs typeface="Nokia Pure Headline Light"/>
              </a:rPr>
              <a:t>Spring REST docs</a:t>
            </a:r>
          </a:p>
          <a:p>
            <a:pPr marL="800100" lvl="1" indent="-342900">
              <a:spcBef>
                <a:spcPts val="0"/>
              </a:spcBef>
              <a:buClr>
                <a:srgbClr val="001135"/>
              </a:buClr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2"/>
                </a:solidFill>
                <a:latin typeface="Nokia Pure Headline" pitchFamily="34" charset="0"/>
                <a:ea typeface="Nokia Pure Text" panose="020B0503020202020204" pitchFamily="34" charset="0"/>
                <a:cs typeface="Nokia Pure Headline Light"/>
              </a:rPr>
              <a:t>Generates documentation via Unit Tests</a:t>
            </a:r>
          </a:p>
          <a:p>
            <a:pPr marL="800100" lvl="1" indent="-342900">
              <a:spcBef>
                <a:spcPts val="0"/>
              </a:spcBef>
              <a:buClr>
                <a:srgbClr val="001135"/>
              </a:buClr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2"/>
                </a:solidFill>
                <a:latin typeface="Nokia Pure Headline" pitchFamily="34" charset="0"/>
                <a:ea typeface="Nokia Pure Text" panose="020B0503020202020204" pitchFamily="34" charset="0"/>
                <a:cs typeface="Nokia Pure Headline Light"/>
              </a:rPr>
              <a:t>Not part of Source code and can be shipped separately</a:t>
            </a:r>
          </a:p>
          <a:p>
            <a:pPr marL="800100" lvl="1" indent="-342900">
              <a:spcBef>
                <a:spcPts val="0"/>
              </a:spcBef>
              <a:buClr>
                <a:srgbClr val="001135"/>
              </a:buClr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2"/>
                </a:solidFill>
                <a:latin typeface="Nokia Pure Headline" pitchFamily="34" charset="0"/>
                <a:ea typeface="Nokia Pure Text" panose="020B0503020202020204" pitchFamily="34" charset="0"/>
                <a:cs typeface="Nokia Pure Headline Light"/>
              </a:rPr>
              <a:t>Like GIT hub README.md (markdown)</a:t>
            </a:r>
          </a:p>
          <a:p>
            <a:pPr marL="800100" lvl="1" indent="-342900">
              <a:spcBef>
                <a:spcPts val="0"/>
              </a:spcBef>
              <a:buClr>
                <a:srgbClr val="001135"/>
              </a:buClr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2"/>
                </a:solidFill>
                <a:latin typeface="Nokia Pure Headline" pitchFamily="34" charset="0"/>
                <a:ea typeface="Nokia Pure Text" panose="020B0503020202020204" pitchFamily="34" charset="0"/>
                <a:cs typeface="Nokia Pure Headline Light"/>
              </a:rPr>
              <a:t>Uses </a:t>
            </a:r>
            <a:r>
              <a:rPr lang="en-US" sz="1400" dirty="0" err="1">
                <a:solidFill>
                  <a:schemeClr val="tx2"/>
                </a:solidFill>
                <a:latin typeface="Nokia Pure Headline" pitchFamily="34" charset="0"/>
                <a:ea typeface="Nokia Pure Text" panose="020B0503020202020204" pitchFamily="34" charset="0"/>
                <a:cs typeface="Nokia Pure Headline Light"/>
                <a:hlinkClick r:id="rId5"/>
              </a:rPr>
              <a:t>Asciidoctor</a:t>
            </a:r>
            <a:r>
              <a:rPr lang="en-US" sz="1400" dirty="0">
                <a:solidFill>
                  <a:schemeClr val="tx2"/>
                </a:solidFill>
                <a:latin typeface="Nokia Pure Headline" pitchFamily="34" charset="0"/>
                <a:ea typeface="Nokia Pure Text" panose="020B0503020202020204" pitchFamily="34" charset="0"/>
                <a:cs typeface="Nokia Pure Headline Light"/>
              </a:rPr>
              <a:t> by default</a:t>
            </a:r>
          </a:p>
          <a:p>
            <a:pPr marL="1257300" lvl="2" indent="-342900">
              <a:spcBef>
                <a:spcPts val="0"/>
              </a:spcBef>
              <a:buClr>
                <a:srgbClr val="001135"/>
              </a:buClr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tx2"/>
                </a:solidFill>
                <a:latin typeface="Nokia Pure Headline" pitchFamily="34" charset="0"/>
                <a:ea typeface="Nokia Pure Text" panose="020B0503020202020204" pitchFamily="34" charset="0"/>
                <a:cs typeface="Nokia Pure Headline Light"/>
              </a:rPr>
              <a:t>Generates HTML</a:t>
            </a:r>
          </a:p>
          <a:p>
            <a:pPr marL="1257300" lvl="2" indent="-342900">
              <a:spcBef>
                <a:spcPts val="0"/>
              </a:spcBef>
              <a:buClr>
                <a:srgbClr val="001135"/>
              </a:buClr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tx2"/>
                </a:solidFill>
                <a:latin typeface="Nokia Pure Headline" pitchFamily="34" charset="0"/>
                <a:ea typeface="Nokia Pure Text" panose="020B0503020202020204" pitchFamily="34" charset="0"/>
                <a:cs typeface="Nokia Pure Headline Light"/>
              </a:rPr>
              <a:t>Can be configured to use Markdown</a:t>
            </a:r>
            <a:endParaRPr lang="en-US" sz="1600" noProof="0" dirty="0">
              <a:solidFill>
                <a:schemeClr val="tx2"/>
              </a:solidFill>
              <a:latin typeface="Nokia Pure Headline" pitchFamily="34" charset="0"/>
              <a:ea typeface="Nokia Pure Text" panose="020B0503020202020204" pitchFamily="34" charset="0"/>
              <a:cs typeface="Nokia Pure Headline Light"/>
            </a:endParaRPr>
          </a:p>
        </p:txBody>
      </p:sp>
    </p:spTree>
    <p:extLst>
      <p:ext uri="{BB962C8B-B14F-4D97-AF65-F5344CB8AC3E}">
        <p14:creationId xmlns:p14="http://schemas.microsoft.com/office/powerpoint/2010/main" val="3073349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 algn="ctr"/>
            <a:r>
              <a:rPr lang="en-US" sz="3200" dirty="0">
                <a:solidFill>
                  <a:schemeClr val="tx1">
                    <a:lumMod val="50000"/>
                  </a:schemeClr>
                </a:solidFill>
              </a:rPr>
              <a:t>Demo App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50000"/>
                  </a:schemeClr>
                </a:solidFill>
                <a:cs typeface="Arial" panose="020B0604020202020204" pitchFamily="34" charset="0"/>
              </a:rPr>
              <a:t>Nokia Internal Use</a:t>
            </a:r>
            <a:endParaRPr lang="en-US" dirty="0">
              <a:solidFill>
                <a:schemeClr val="tx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19923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91069"/>
            <a:ext cx="9144000" cy="422405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lIns="72000" tIns="72000" rIns="72000" bIns="72000" rtlCol="0">
            <a:spAutoFit/>
          </a:bodyPr>
          <a:lstStyle/>
          <a:p>
            <a:pPr>
              <a:spcBef>
                <a:spcPts val="0"/>
              </a:spcBef>
              <a:buClr>
                <a:srgbClr val="001135"/>
              </a:buClr>
            </a:pPr>
            <a:r>
              <a:rPr lang="en-US" noProof="0" dirty="0">
                <a:solidFill>
                  <a:schemeClr val="bg1"/>
                </a:solidFill>
                <a:latin typeface="Nokia Pure Headline" pitchFamily="34" charset="0"/>
                <a:ea typeface="Nokia Pure Text" panose="020B0503020202020204" pitchFamily="34" charset="0"/>
                <a:cs typeface="Nokia Pure Headline Light"/>
              </a:rPr>
              <a:t>Future Tech Sessions</a:t>
            </a:r>
            <a:endParaRPr lang="en-US" noProof="0" dirty="0">
              <a:solidFill>
                <a:schemeClr val="bg1"/>
              </a:solidFill>
              <a:latin typeface="+mn-lt"/>
              <a:ea typeface="Nokia Pure Text" panose="020B0503020202020204" pitchFamily="34" charset="0"/>
              <a:cs typeface="Nokia Pure Headline Ligh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2012" y="982639"/>
            <a:ext cx="8475260" cy="2361398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/>
          <a:p>
            <a:pPr marL="342900" indent="-342900">
              <a:lnSpc>
                <a:spcPct val="200000"/>
              </a:lnSpc>
              <a:spcBef>
                <a:spcPts val="0"/>
              </a:spcBef>
              <a:buClr>
                <a:srgbClr val="001135"/>
              </a:buClr>
              <a:buFont typeface="Wingdings" panose="05000000000000000000" pitchFamily="2" charset="2"/>
              <a:buChar char="§"/>
            </a:pPr>
            <a:r>
              <a:rPr lang="en-US" strike="sngStrike" dirty="0">
                <a:solidFill>
                  <a:schemeClr val="tx2"/>
                </a:solidFill>
                <a:latin typeface="Nokia Pure Headline" pitchFamily="34" charset="0"/>
                <a:ea typeface="Nokia Pure Text" panose="020B0503020202020204" pitchFamily="34" charset="0"/>
                <a:cs typeface="Nokia Pure Headline Light"/>
              </a:rPr>
              <a:t>2-Dec: Jenkins 2.x Technical Information</a:t>
            </a:r>
          </a:p>
          <a:p>
            <a:pPr marL="342900" indent="-342900">
              <a:lnSpc>
                <a:spcPct val="200000"/>
              </a:lnSpc>
              <a:spcBef>
                <a:spcPts val="0"/>
              </a:spcBef>
              <a:buClr>
                <a:srgbClr val="001135"/>
              </a:buClr>
              <a:buFont typeface="Wingdings" panose="05000000000000000000" pitchFamily="2" charset="2"/>
              <a:buChar char="§"/>
            </a:pPr>
            <a:r>
              <a:rPr lang="en-US" strike="sngStrike" dirty="0">
                <a:solidFill>
                  <a:schemeClr val="tx2"/>
                </a:solidFill>
                <a:latin typeface="Nokia Pure Headline" pitchFamily="34" charset="0"/>
                <a:ea typeface="Nokia Pure Text" panose="020B0503020202020204" pitchFamily="34" charset="0"/>
                <a:cs typeface="Nokia Pure Headline Light"/>
              </a:rPr>
              <a:t>16-Dec: Puppet Infrastructure &amp; Deployment</a:t>
            </a:r>
          </a:p>
          <a:p>
            <a:pPr marL="342900" indent="-342900">
              <a:lnSpc>
                <a:spcPct val="200000"/>
              </a:lnSpc>
              <a:spcBef>
                <a:spcPts val="0"/>
              </a:spcBef>
              <a:buClr>
                <a:srgbClr val="001135"/>
              </a:buClr>
              <a:buFont typeface="Wingdings" panose="05000000000000000000" pitchFamily="2" charset="2"/>
              <a:buChar char="§"/>
            </a:pPr>
            <a:r>
              <a:rPr lang="en-US" strike="sngStrike" dirty="0">
                <a:solidFill>
                  <a:schemeClr val="tx2"/>
                </a:solidFill>
                <a:latin typeface="Nokia Pure Headline" pitchFamily="34" charset="0"/>
                <a:ea typeface="Nokia Pure Text" panose="020B0503020202020204" pitchFamily="34" charset="0"/>
                <a:cs typeface="Nokia Pure Headline Light"/>
              </a:rPr>
              <a:t>20-Jan</a:t>
            </a:r>
            <a:r>
              <a:rPr lang="en-US" strike="sngStrike" noProof="0" dirty="0">
                <a:solidFill>
                  <a:schemeClr val="tx2"/>
                </a:solidFill>
                <a:latin typeface="Nokia Pure Headline" pitchFamily="34" charset="0"/>
                <a:ea typeface="Nokia Pure Text" panose="020B0503020202020204" pitchFamily="34" charset="0"/>
                <a:cs typeface="Nokia Pure Headline Light"/>
              </a:rPr>
              <a:t>: Spring REST and HATEOAS in action</a:t>
            </a:r>
          </a:p>
          <a:p>
            <a:pPr marL="342900" indent="-342900">
              <a:lnSpc>
                <a:spcPct val="200000"/>
              </a:lnSpc>
              <a:spcBef>
                <a:spcPts val="0"/>
              </a:spcBef>
              <a:buClr>
                <a:srgbClr val="001135"/>
              </a:buClr>
              <a:buFont typeface="Wingdings" panose="05000000000000000000" pitchFamily="2" charset="2"/>
              <a:buChar char="§"/>
            </a:pPr>
            <a:r>
              <a:rPr lang="en-US" noProof="0" dirty="0">
                <a:solidFill>
                  <a:schemeClr val="tx2"/>
                </a:solidFill>
                <a:latin typeface="Nokia Pure Headline" pitchFamily="34" charset="0"/>
                <a:ea typeface="Nokia Pure Text" panose="020B0503020202020204" pitchFamily="34" charset="0"/>
                <a:cs typeface="Nokia Pure Headline Light"/>
              </a:rPr>
              <a:t>27-Jan: Apache Camel using Spring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cs typeface="Arial" panose="020B0604020202020204" pitchFamily="34" charset="0"/>
              </a:rPr>
              <a:t>Nokia Internal Use</a:t>
            </a:r>
            <a:endParaRPr lang="en-US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545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91069"/>
            <a:ext cx="9144000" cy="422405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lIns="72000" tIns="72000" rIns="72000" bIns="72000" rtlCol="0">
            <a:spAutoFit/>
          </a:bodyPr>
          <a:lstStyle/>
          <a:p>
            <a:pPr>
              <a:spcBef>
                <a:spcPts val="0"/>
              </a:spcBef>
              <a:buClr>
                <a:srgbClr val="001135"/>
              </a:buClr>
            </a:pPr>
            <a:r>
              <a:rPr lang="en-US" noProof="0" dirty="0">
                <a:solidFill>
                  <a:schemeClr val="bg1"/>
                </a:solidFill>
                <a:latin typeface="Nokia Pure Headline" pitchFamily="34" charset="0"/>
                <a:ea typeface="Nokia Pure Text" panose="020B0503020202020204" pitchFamily="34" charset="0"/>
                <a:cs typeface="Nokia Pure Headline Light"/>
              </a:rPr>
              <a:t>References</a:t>
            </a:r>
            <a:endParaRPr lang="en-US" noProof="0" dirty="0">
              <a:solidFill>
                <a:schemeClr val="bg1"/>
              </a:solidFill>
              <a:latin typeface="+mn-lt"/>
              <a:ea typeface="Nokia Pure Text" panose="020B0503020202020204" pitchFamily="34" charset="0"/>
              <a:cs typeface="Nokia Pure Headline Light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cs typeface="Arial" panose="020B0604020202020204" pitchFamily="34" charset="0"/>
              </a:rPr>
              <a:t>Nokia Internal Use</a:t>
            </a: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4" name="Content Placeholder 5"/>
          <p:cNvSpPr txBox="1">
            <a:spLocks/>
          </p:cNvSpPr>
          <p:nvPr/>
        </p:nvSpPr>
        <p:spPr>
          <a:xfrm>
            <a:off x="417600" y="613474"/>
            <a:ext cx="8308800" cy="3561726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>
            <a:defPPr>
              <a:defRPr lang="en-GB"/>
            </a:defPPr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001135"/>
              </a:buClr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  <a:latin typeface="Nokia Pure Headline" pitchFamily="34" charset="0"/>
                <a:ea typeface="Nokia Pure Text" panose="020B0503020202020204" pitchFamily="34" charset="0"/>
                <a:cs typeface="Nokia Pure Headline Light"/>
              </a:defRPr>
            </a:lvl1pPr>
            <a:lvl2pPr marL="800100" lvl="1" indent="-342900">
              <a:lnSpc>
                <a:spcPct val="150000"/>
              </a:lnSpc>
              <a:spcBef>
                <a:spcPts val="0"/>
              </a:spcBef>
              <a:buClr>
                <a:srgbClr val="001135"/>
              </a:buClr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  <a:latin typeface="Nokia Pure Headline" pitchFamily="34" charset="0"/>
                <a:ea typeface="Nokia Pure Text" panose="020B0503020202020204" pitchFamily="34" charset="0"/>
                <a:cs typeface="Nokia Pure Headline Light"/>
              </a:defRPr>
            </a:lvl2pPr>
          </a:lstStyle>
          <a:p>
            <a:r>
              <a:rPr lang="en-US" sz="1600" dirty="0"/>
              <a:t>Documenting RESTful APIs presentation : Andy Wilkinson</a:t>
            </a:r>
          </a:p>
          <a:p>
            <a:pPr lvl="1"/>
            <a:r>
              <a:rPr lang="en-US" sz="1200" dirty="0">
                <a:hlinkClick r:id="rId3"/>
              </a:rPr>
              <a:t>Slides</a:t>
            </a:r>
            <a:endParaRPr lang="en-US" sz="1200" dirty="0"/>
          </a:p>
          <a:p>
            <a:pPr lvl="1"/>
            <a:r>
              <a:rPr lang="en-US" sz="1200" dirty="0">
                <a:hlinkClick r:id="rId4"/>
              </a:rPr>
              <a:t>Video Recording</a:t>
            </a:r>
            <a:endParaRPr lang="en-US" sz="1200" dirty="0"/>
          </a:p>
          <a:p>
            <a:r>
              <a:rPr lang="en-US" sz="1600" dirty="0"/>
              <a:t>Spring Rest Docs</a:t>
            </a:r>
          </a:p>
          <a:p>
            <a:pPr lvl="1"/>
            <a:r>
              <a:rPr lang="en-US" sz="1600" dirty="0" err="1"/>
              <a:t>Git</a:t>
            </a:r>
            <a:r>
              <a:rPr lang="en-US" sz="1600" dirty="0"/>
              <a:t> Hub: </a:t>
            </a:r>
            <a:r>
              <a:rPr lang="en-US" sz="1200" dirty="0">
                <a:hlinkClick r:id="rId5"/>
              </a:rPr>
              <a:t>https://github.com/spring-projects/spring-restdocs</a:t>
            </a:r>
            <a:endParaRPr lang="en-US" sz="1200" dirty="0"/>
          </a:p>
          <a:p>
            <a:pPr lvl="1"/>
            <a:r>
              <a:rPr lang="en-US" sz="1600" dirty="0"/>
              <a:t>API reference:</a:t>
            </a:r>
            <a:r>
              <a:rPr lang="en-US" sz="1200" dirty="0"/>
              <a:t> </a:t>
            </a:r>
            <a:r>
              <a:rPr lang="en-US" sz="1200" dirty="0">
                <a:hlinkClick r:id="rId6"/>
              </a:rPr>
              <a:t>http://docs.spring.io/spring-restdocs/docs/1.1.3.BUILD-SNAPSHOT/reference/html5/</a:t>
            </a:r>
            <a:endParaRPr lang="en-US" sz="1200" dirty="0"/>
          </a:p>
          <a:p>
            <a:r>
              <a:rPr lang="en-US" sz="1600" dirty="0"/>
              <a:t>Swagger: </a:t>
            </a:r>
            <a:r>
              <a:rPr lang="en-US" sz="1200" dirty="0">
                <a:hlinkClick r:id="rId7"/>
              </a:rPr>
              <a:t>http://swagger.io/</a:t>
            </a:r>
            <a:endParaRPr lang="en-US" sz="1200" dirty="0"/>
          </a:p>
          <a:p>
            <a:r>
              <a:rPr lang="en-US" sz="1600" dirty="0"/>
              <a:t>HAL Browser: </a:t>
            </a:r>
            <a:r>
              <a:rPr lang="en-US" sz="1200" dirty="0">
                <a:hlinkClick r:id="rId8"/>
              </a:rPr>
              <a:t>https://github.com/mikekelly/hal-browser</a:t>
            </a:r>
            <a:endParaRPr lang="en-US" sz="1200" dirty="0"/>
          </a:p>
          <a:p>
            <a:r>
              <a:rPr lang="en-US" sz="1600" dirty="0"/>
              <a:t>Spring boot docs</a:t>
            </a:r>
          </a:p>
          <a:p>
            <a:pPr lvl="1"/>
            <a:r>
              <a:rPr lang="en-US" sz="1200" dirty="0">
                <a:hlinkClick r:id="rId9"/>
              </a:rPr>
              <a:t>http://docs.spring.io/spring-boot/docs/2.0.0.BUILD-SNAPSHOT/reference/htmlsingle/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17713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1" name="Picture 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08400" y="2430463"/>
            <a:ext cx="1727200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0" y="191069"/>
            <a:ext cx="9144000" cy="422405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lIns="72000" tIns="72000" rIns="72000" bIns="72000" rtlCol="0">
            <a:spAutoFit/>
          </a:bodyPr>
          <a:lstStyle/>
          <a:p>
            <a:pPr>
              <a:spcBef>
                <a:spcPts val="0"/>
              </a:spcBef>
              <a:buClr>
                <a:srgbClr val="001135"/>
              </a:buClr>
            </a:pPr>
            <a:r>
              <a:rPr lang="en-US" noProof="0" dirty="0">
                <a:solidFill>
                  <a:schemeClr val="bg1"/>
                </a:solidFill>
                <a:latin typeface="Nokia Pure Headline" pitchFamily="34" charset="0"/>
                <a:ea typeface="Nokia Pure Text" panose="020B0503020202020204" pitchFamily="34" charset="0"/>
                <a:cs typeface="Nokia Pure Headline Light"/>
              </a:rPr>
              <a:t>Agenda</a:t>
            </a:r>
            <a:endParaRPr lang="en-US" noProof="0" dirty="0">
              <a:solidFill>
                <a:schemeClr val="bg1"/>
              </a:solidFill>
              <a:latin typeface="+mn-lt"/>
              <a:ea typeface="Nokia Pure Text" panose="020B0503020202020204" pitchFamily="34" charset="0"/>
              <a:cs typeface="Nokia Pure Headline Ligh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32012" y="896377"/>
            <a:ext cx="8475260" cy="2638396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001135"/>
              </a:buClr>
              <a:buFont typeface="Wingdings" panose="05000000000000000000" pitchFamily="2" charset="2"/>
              <a:buChar char="q"/>
            </a:pPr>
            <a:r>
              <a:rPr lang="en-US" noProof="0" dirty="0">
                <a:solidFill>
                  <a:schemeClr val="tx2"/>
                </a:solidFill>
                <a:latin typeface="Nokia Pure Headline" pitchFamily="34" charset="0"/>
                <a:ea typeface="Nokia Pure Text" panose="020B0503020202020204" pitchFamily="34" charset="0"/>
                <a:cs typeface="Nokia Pure Headline Light"/>
              </a:rPr>
              <a:t>Introduction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001135"/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2"/>
                </a:solidFill>
                <a:latin typeface="Nokia Pure Headline" pitchFamily="34" charset="0"/>
                <a:ea typeface="Nokia Pure Text" panose="020B0503020202020204" pitchFamily="34" charset="0"/>
                <a:cs typeface="Nokia Pure Headline Light"/>
              </a:rPr>
              <a:t>Value of your RESTful API ?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001135"/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2"/>
                </a:solidFill>
                <a:latin typeface="Nokia Pure Headline" pitchFamily="34" charset="0"/>
                <a:ea typeface="Nokia Pure Text" panose="020B0503020202020204" pitchFamily="34" charset="0"/>
                <a:cs typeface="Nokia Pure Headline Light"/>
              </a:rPr>
              <a:t>Spring Boot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001135"/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2"/>
                </a:solidFill>
                <a:latin typeface="Nokia Pure Headline" pitchFamily="34" charset="0"/>
                <a:ea typeface="Nokia Pure Text" panose="020B0503020202020204" pitchFamily="34" charset="0"/>
                <a:cs typeface="Nokia Pure Headline Light"/>
              </a:rPr>
              <a:t>Spring HATEOAS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001135"/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2"/>
                </a:solidFill>
                <a:latin typeface="Nokia Pure Headline" pitchFamily="34" charset="0"/>
                <a:ea typeface="Nokia Pure Text" panose="020B0503020202020204" pitchFamily="34" charset="0"/>
                <a:cs typeface="Nokia Pure Headline Light"/>
              </a:rPr>
              <a:t>Documenting RESTful APIs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001135"/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2"/>
                </a:solidFill>
                <a:latin typeface="Nokia Pure Headline" pitchFamily="34" charset="0"/>
                <a:ea typeface="Nokia Pure Text" panose="020B0503020202020204" pitchFamily="34" charset="0"/>
                <a:cs typeface="Nokia Pure Headline Light"/>
              </a:rPr>
              <a:t>Demo</a:t>
            </a:r>
            <a:endParaRPr lang="en-US" sz="1600" dirty="0">
              <a:solidFill>
                <a:schemeClr val="tx2"/>
              </a:solidFill>
              <a:latin typeface="Nokia Pure Headline" pitchFamily="34" charset="0"/>
              <a:ea typeface="Nokia Pure Text" panose="020B0503020202020204" pitchFamily="34" charset="0"/>
              <a:cs typeface="Nokia Pure Headline Light"/>
              <a:hlinkClick r:id="rId2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cs typeface="Arial" panose="020B0604020202020204" pitchFamily="34" charset="0"/>
              </a:rPr>
              <a:t>Nokia Internal Use</a:t>
            </a:r>
            <a:endParaRPr lang="en-US" dirty="0"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91069"/>
            <a:ext cx="9144000" cy="422405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lIns="72000" tIns="72000" rIns="72000" bIns="72000" rtlCol="0">
            <a:spAutoFit/>
          </a:bodyPr>
          <a:lstStyle/>
          <a:p>
            <a:pPr>
              <a:spcBef>
                <a:spcPts val="0"/>
              </a:spcBef>
              <a:buClr>
                <a:srgbClr val="001135"/>
              </a:buClr>
            </a:pPr>
            <a:r>
              <a:rPr lang="en-US" noProof="0" dirty="0">
                <a:solidFill>
                  <a:schemeClr val="bg1"/>
                </a:solidFill>
                <a:latin typeface="Nokia Pure Headline" pitchFamily="34" charset="0"/>
                <a:ea typeface="Nokia Pure Text" panose="020B0503020202020204" pitchFamily="34" charset="0"/>
                <a:cs typeface="Nokia Pure Headline Light"/>
              </a:rPr>
              <a:t>Introduction</a:t>
            </a:r>
            <a:endParaRPr lang="en-US" noProof="0" dirty="0">
              <a:solidFill>
                <a:schemeClr val="bg1"/>
              </a:solidFill>
              <a:latin typeface="+mn-lt"/>
              <a:ea typeface="Nokia Pure Text" panose="020B0503020202020204" pitchFamily="34" charset="0"/>
              <a:cs typeface="Nokia Pure Headline Light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cs typeface="Arial" panose="020B0604020202020204" pitchFamily="34" charset="0"/>
              </a:rPr>
              <a:t>Nokia Internal Use</a:t>
            </a:r>
            <a:endParaRPr lang="en-US" dirty="0"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900" y="1062181"/>
            <a:ext cx="6541449" cy="3685323"/>
          </a:xfrm>
          <a:prstGeom prst="rect">
            <a:avLst/>
          </a:prstGeom>
        </p:spPr>
      </p:pic>
      <p:sp>
        <p:nvSpPr>
          <p:cNvPr id="6" name="Content Placeholder 5"/>
          <p:cNvSpPr txBox="1">
            <a:spLocks/>
          </p:cNvSpPr>
          <p:nvPr/>
        </p:nvSpPr>
        <p:spPr>
          <a:xfrm>
            <a:off x="708899" y="1070500"/>
            <a:ext cx="6541449" cy="1345735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>
            <a:defPPr>
              <a:defRPr lang="en-GB"/>
            </a:defPPr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001135"/>
              </a:buClr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  <a:latin typeface="Nokia Pure Headline" pitchFamily="34" charset="0"/>
                <a:ea typeface="Nokia Pure Text" panose="020B0503020202020204" pitchFamily="34" charset="0"/>
                <a:cs typeface="Nokia Pure Headline Light"/>
              </a:defRPr>
            </a:lvl1pPr>
            <a:lvl2pPr marL="800100" lvl="1" indent="-342900">
              <a:lnSpc>
                <a:spcPct val="150000"/>
              </a:lnSpc>
              <a:spcBef>
                <a:spcPts val="0"/>
              </a:spcBef>
              <a:buClr>
                <a:srgbClr val="001135"/>
              </a:buClr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  <a:latin typeface="Nokia Pure Headline" pitchFamily="34" charset="0"/>
                <a:ea typeface="Nokia Pure Text" panose="020B0503020202020204" pitchFamily="34" charset="0"/>
                <a:cs typeface="Nokia Pure Headline Light"/>
              </a:defRPr>
            </a:lvl2pPr>
          </a:lstStyle>
          <a:p>
            <a:pPr marL="0" indent="0" algn="ctr">
              <a:buNone/>
            </a:pPr>
            <a:r>
              <a:rPr lang="en-US" sz="1600" b="1" dirty="0">
                <a:solidFill>
                  <a:schemeClr val="tx1"/>
                </a:solidFill>
              </a:rPr>
              <a:t>Jump to Learn</a:t>
            </a:r>
          </a:p>
          <a:p>
            <a:pPr marL="457200" lvl="1" indent="0" algn="ctr">
              <a:buNone/>
            </a:pPr>
            <a:endParaRPr lang="en-US" b="1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5839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91069"/>
            <a:ext cx="9144000" cy="422405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lIns="72000" tIns="72000" rIns="72000" bIns="72000" rtlCol="0">
            <a:spAutoFit/>
          </a:bodyPr>
          <a:lstStyle/>
          <a:p>
            <a:pPr>
              <a:spcBef>
                <a:spcPts val="0"/>
              </a:spcBef>
              <a:buClr>
                <a:srgbClr val="001135"/>
              </a:buClr>
            </a:pPr>
            <a:r>
              <a:rPr lang="en-US" noProof="0" dirty="0">
                <a:solidFill>
                  <a:schemeClr val="bg1"/>
                </a:solidFill>
                <a:latin typeface="Nokia Pure Headline" pitchFamily="34" charset="0"/>
                <a:ea typeface="Nokia Pure Text" panose="020B0503020202020204" pitchFamily="34" charset="0"/>
                <a:cs typeface="Nokia Pure Headline Light"/>
              </a:rPr>
              <a:t>Introduction</a:t>
            </a:r>
            <a:endParaRPr lang="en-US" noProof="0" dirty="0">
              <a:solidFill>
                <a:schemeClr val="bg1"/>
              </a:solidFill>
              <a:latin typeface="+mn-lt"/>
              <a:ea typeface="Nokia Pure Text" panose="020B0503020202020204" pitchFamily="34" charset="0"/>
              <a:cs typeface="Nokia Pure Headline Light"/>
            </a:endParaRPr>
          </a:p>
        </p:txBody>
      </p:sp>
      <p:sp>
        <p:nvSpPr>
          <p:cNvPr id="6" name="Content Placeholder 5"/>
          <p:cNvSpPr txBox="1">
            <a:spLocks/>
          </p:cNvSpPr>
          <p:nvPr/>
        </p:nvSpPr>
        <p:spPr>
          <a:xfrm>
            <a:off x="417600" y="613474"/>
            <a:ext cx="8308800" cy="1306430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>
            <a:defPPr>
              <a:defRPr lang="en-GB"/>
            </a:defPPr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001135"/>
              </a:buClr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  <a:latin typeface="Nokia Pure Headline" pitchFamily="34" charset="0"/>
                <a:ea typeface="Nokia Pure Text" panose="020B0503020202020204" pitchFamily="34" charset="0"/>
                <a:cs typeface="Nokia Pure Headline Light"/>
              </a:defRPr>
            </a:lvl1pPr>
            <a:lvl2pPr marL="800100" lvl="1" indent="-342900">
              <a:lnSpc>
                <a:spcPct val="150000"/>
              </a:lnSpc>
              <a:spcBef>
                <a:spcPts val="0"/>
              </a:spcBef>
              <a:buClr>
                <a:srgbClr val="001135"/>
              </a:buClr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  <a:latin typeface="Nokia Pure Headline" pitchFamily="34" charset="0"/>
                <a:ea typeface="Nokia Pure Text" panose="020B0503020202020204" pitchFamily="34" charset="0"/>
                <a:cs typeface="Nokia Pure Headline Light"/>
              </a:defRPr>
            </a:lvl2pPr>
          </a:lstStyle>
          <a:p>
            <a:endParaRPr lang="en-US" sz="1600" dirty="0">
              <a:latin typeface="Nokia Pure Headline" panose="020B0504040602060303" pitchFamily="34" charset="0"/>
            </a:endParaRP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cs typeface="Arial" panose="020B0604020202020204" pitchFamily="34" charset="0"/>
              </a:rPr>
              <a:t>Nokia Internal Use</a:t>
            </a: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6"/>
          </p:nvPr>
        </p:nvSpPr>
        <p:spPr>
          <a:xfrm>
            <a:off x="417600" y="640606"/>
            <a:ext cx="8308800" cy="2084399"/>
          </a:xfrm>
          <a:noFill/>
        </p:spPr>
        <p:txBody>
          <a:bodyPr wrap="square" lIns="72000" tIns="72000" rIns="72000" bIns="72000" rtlCol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1135"/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000000"/>
                </a:solidFill>
              </a:rPr>
              <a:t>REST with JSON is now a trend/standard</a:t>
            </a:r>
            <a:endParaRPr lang="en-US" sz="1600" dirty="0">
              <a:solidFill>
                <a:srgbClr val="000000"/>
              </a:solidFill>
            </a:endParaRPr>
          </a:p>
          <a:p>
            <a:pPr marL="801688" lvl="1" indent="-34290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1135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0000"/>
                </a:solidFill>
                <a:ea typeface="Nokia Pure Text" panose="020B0503020202020204" pitchFamily="34" charset="0"/>
                <a:cs typeface="Nokia Pure Headline Light"/>
              </a:rPr>
              <a:t>Client and server are loosely coupled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1135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000000"/>
                </a:solidFill>
              </a:rPr>
              <a:t>REST Maturity Model</a:t>
            </a:r>
            <a:endParaRPr lang="en-US" sz="1200" dirty="0">
              <a:solidFill>
                <a:srgbClr val="000000"/>
              </a:solidFill>
            </a:endParaRPr>
          </a:p>
          <a:p>
            <a:pPr marL="801688" lvl="1" indent="-34290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1135"/>
              </a:buClr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rgbClr val="000000"/>
                </a:solidFill>
              </a:rPr>
              <a:t> Richardson Maturity Model: </a:t>
            </a:r>
            <a:r>
              <a:rPr lang="en-US" sz="1200" dirty="0">
                <a:solidFill>
                  <a:srgbClr val="000000"/>
                </a:solidFill>
                <a:hlinkClick r:id="rId3"/>
              </a:rPr>
              <a:t>https://martinfowler.com/articles/richardsonMaturityModel.html</a:t>
            </a:r>
            <a:endParaRPr lang="en-US" sz="1200" dirty="0">
              <a:solidFill>
                <a:srgbClr val="000000"/>
              </a:solidFill>
            </a:endParaRPr>
          </a:p>
          <a:p>
            <a:pPr marL="801688" lvl="1" indent="-34290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1135"/>
              </a:buClr>
              <a:buFont typeface="Wingdings" panose="05000000000000000000" pitchFamily="2" charset="2"/>
              <a:buChar char="§"/>
            </a:pPr>
            <a:endParaRPr lang="en-US" sz="1600" dirty="0">
              <a:solidFill>
                <a:srgbClr val="000000"/>
              </a:solidFill>
              <a:ea typeface="Nokia Pure Text" panose="020B0503020202020204" pitchFamily="34" charset="0"/>
              <a:cs typeface="Nokia Pure Headline Light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1135"/>
              </a:buClr>
              <a:buFont typeface="Wingdings" panose="05000000000000000000" pitchFamily="2" charset="2"/>
              <a:buChar char="§"/>
            </a:pPr>
            <a:endParaRPr lang="en-US" sz="200" dirty="0">
              <a:solidFill>
                <a:srgbClr val="000000"/>
              </a:solidFill>
              <a:ea typeface="Nokia Pure Text" panose="020B0503020202020204" pitchFamily="34" charset="0"/>
              <a:cs typeface="Nokia Pure Headline Light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525860048"/>
              </p:ext>
            </p:extLst>
          </p:nvPr>
        </p:nvGraphicFramePr>
        <p:xfrm>
          <a:off x="959797" y="1549940"/>
          <a:ext cx="6524017" cy="25739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233530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Graphic spid="2" grpId="0">
        <p:bldAsOne/>
      </p:bldGraphic>
      <p:bldGraphic spid="2" grpId="1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91069"/>
            <a:ext cx="9144000" cy="422405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lIns="72000" tIns="72000" rIns="72000" bIns="72000" rtlCol="0">
            <a:spAutoFit/>
          </a:bodyPr>
          <a:lstStyle/>
          <a:p>
            <a:pPr>
              <a:spcBef>
                <a:spcPts val="0"/>
              </a:spcBef>
              <a:buClr>
                <a:srgbClr val="001135"/>
              </a:buClr>
            </a:pPr>
            <a:r>
              <a:rPr lang="en-US" noProof="0" dirty="0">
                <a:solidFill>
                  <a:schemeClr val="bg1"/>
                </a:solidFill>
                <a:latin typeface="Nokia Pure Headline" pitchFamily="34" charset="0"/>
                <a:ea typeface="Nokia Pure Text" panose="020B0503020202020204" pitchFamily="34" charset="0"/>
                <a:cs typeface="Nokia Pure Headline Light"/>
              </a:rPr>
              <a:t>Value of your RESTful API ?</a:t>
            </a:r>
            <a:endParaRPr lang="en-US" noProof="0" dirty="0">
              <a:solidFill>
                <a:schemeClr val="bg1"/>
              </a:solidFill>
              <a:latin typeface="+mn-lt"/>
              <a:ea typeface="Nokia Pure Text" panose="020B0503020202020204" pitchFamily="34" charset="0"/>
              <a:cs typeface="Nokia Pure Headline Light"/>
            </a:endParaRPr>
          </a:p>
        </p:txBody>
      </p:sp>
      <p:sp>
        <p:nvSpPr>
          <p:cNvPr id="6" name="Content Placeholder 5"/>
          <p:cNvSpPr txBox="1">
            <a:spLocks/>
          </p:cNvSpPr>
          <p:nvPr/>
        </p:nvSpPr>
        <p:spPr>
          <a:xfrm>
            <a:off x="417600" y="613474"/>
            <a:ext cx="8308800" cy="1306430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>
            <a:defPPr>
              <a:defRPr lang="en-GB"/>
            </a:defPPr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001135"/>
              </a:buClr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  <a:latin typeface="Nokia Pure Headline" pitchFamily="34" charset="0"/>
                <a:ea typeface="Nokia Pure Text" panose="020B0503020202020204" pitchFamily="34" charset="0"/>
                <a:cs typeface="Nokia Pure Headline Light"/>
              </a:defRPr>
            </a:lvl1pPr>
            <a:lvl2pPr marL="800100" lvl="1" indent="-342900">
              <a:lnSpc>
                <a:spcPct val="150000"/>
              </a:lnSpc>
              <a:spcBef>
                <a:spcPts val="0"/>
              </a:spcBef>
              <a:buClr>
                <a:srgbClr val="001135"/>
              </a:buClr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  <a:latin typeface="Nokia Pure Headline" pitchFamily="34" charset="0"/>
                <a:ea typeface="Nokia Pure Text" panose="020B0503020202020204" pitchFamily="34" charset="0"/>
                <a:cs typeface="Nokia Pure Headline Light"/>
              </a:defRPr>
            </a:lvl2pPr>
          </a:lstStyle>
          <a:p>
            <a:endParaRPr lang="en-US" sz="1600" dirty="0">
              <a:latin typeface="Nokia Pure Headline" panose="020B0504040602060303" pitchFamily="34" charset="0"/>
            </a:endParaRP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cs typeface="Arial" panose="020B0604020202020204" pitchFamily="34" charset="0"/>
              </a:rPr>
              <a:t>Nokia Internal Use</a:t>
            </a: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6"/>
          </p:nvPr>
        </p:nvSpPr>
        <p:spPr>
          <a:xfrm>
            <a:off x="417600" y="640606"/>
            <a:ext cx="8308800" cy="832197"/>
          </a:xfrm>
          <a:noFill/>
        </p:spPr>
        <p:txBody>
          <a:bodyPr wrap="square" lIns="72000" tIns="72000" rIns="72000" bIns="72000" rtlCol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1135"/>
              </a:buClr>
              <a:buFont typeface="Wingdings" panose="05000000000000000000" pitchFamily="2" charset="2"/>
              <a:buChar char="Ø"/>
            </a:pPr>
            <a:endParaRPr lang="en-US" sz="1200" dirty="0">
              <a:solidFill>
                <a:srgbClr val="000000"/>
              </a:solidFill>
            </a:endParaRPr>
          </a:p>
          <a:p>
            <a:pPr marL="801688" lvl="1" indent="-34290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1135"/>
              </a:buClr>
              <a:buFont typeface="Wingdings" panose="05000000000000000000" pitchFamily="2" charset="2"/>
              <a:buChar char="§"/>
            </a:pPr>
            <a:endParaRPr lang="en-US" sz="1600" dirty="0">
              <a:solidFill>
                <a:srgbClr val="000000"/>
              </a:solidFill>
              <a:ea typeface="Nokia Pure Text" panose="020B0503020202020204" pitchFamily="34" charset="0"/>
              <a:cs typeface="Nokia Pure Headline Light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1135"/>
              </a:buClr>
              <a:buFont typeface="Wingdings" panose="05000000000000000000" pitchFamily="2" charset="2"/>
              <a:buChar char="§"/>
            </a:pPr>
            <a:endParaRPr lang="en-US" sz="200" dirty="0">
              <a:solidFill>
                <a:srgbClr val="000000"/>
              </a:solidFill>
              <a:ea typeface="Nokia Pure Text" panose="020B0503020202020204" pitchFamily="34" charset="0"/>
              <a:cs typeface="Nokia Pure Headline Light"/>
            </a:endParaRP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6"/>
          </p:nvPr>
        </p:nvSpPr>
        <p:spPr>
          <a:xfrm>
            <a:off x="417600" y="536845"/>
            <a:ext cx="8308800" cy="4438889"/>
          </a:xfrm>
          <a:noFill/>
        </p:spPr>
        <p:txBody>
          <a:bodyPr wrap="square" lIns="72000" tIns="72000" rIns="72000" bIns="72000" rtlCol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1135"/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000000"/>
                </a:solidFill>
              </a:rPr>
              <a:t>Monetary Value</a:t>
            </a:r>
            <a:endParaRPr lang="en-US" sz="1200" dirty="0">
              <a:solidFill>
                <a:srgbClr val="000000"/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1135"/>
              </a:buClr>
              <a:buFont typeface="Arial" panose="020B0604020202020204" pitchFamily="34" charset="0"/>
              <a:buChar char="•"/>
            </a:pPr>
            <a:r>
              <a:rPr lang="en-US" sz="1200" dirty="0"/>
              <a:t>In October 2015, </a:t>
            </a:r>
            <a:r>
              <a:rPr lang="en-US" sz="1200" dirty="0">
                <a:hlinkClick r:id="rId3"/>
              </a:rPr>
              <a:t>Bob </a:t>
            </a:r>
            <a:r>
              <a:rPr lang="en-US" sz="1200" dirty="0" err="1">
                <a:hlinkClick r:id="rId3"/>
              </a:rPr>
              <a:t>Reselman</a:t>
            </a:r>
            <a:r>
              <a:rPr lang="en-US" sz="1200" dirty="0"/>
              <a:t> (</a:t>
            </a:r>
            <a:r>
              <a:rPr lang="en-US" sz="1200" dirty="0" err="1">
                <a:hlinkClick r:id="rId4"/>
              </a:rPr>
              <a:t>SmartBear</a:t>
            </a:r>
            <a:r>
              <a:rPr lang="en-US" sz="1200" dirty="0">
                <a:hlinkClick r:id="rId4"/>
              </a:rPr>
              <a:t> Software</a:t>
            </a:r>
            <a:r>
              <a:rPr lang="en-US" sz="1200" dirty="0"/>
              <a:t>) </a:t>
            </a:r>
            <a:r>
              <a:rPr lang="en-US" sz="1200" dirty="0">
                <a:hlinkClick r:id="rId5"/>
              </a:rPr>
              <a:t>asserted the following formula</a:t>
            </a:r>
            <a:r>
              <a:rPr lang="en-US" sz="1200" dirty="0"/>
              <a:t> to provide a monetary value for a given API: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1135"/>
              </a:buClr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000000"/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1135"/>
              </a:buClr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000000"/>
              </a:solidFill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1135"/>
              </a:buClr>
              <a:buFont typeface="Wingdings" panose="05000000000000000000" pitchFamily="2" charset="2"/>
              <a:buChar char="Ø"/>
            </a:pPr>
            <a:endParaRPr lang="en-US" sz="1800" dirty="0">
              <a:solidFill>
                <a:srgbClr val="000000"/>
              </a:solidFill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1135"/>
              </a:buClr>
              <a:buFont typeface="+mj-lt"/>
              <a:buAutoNum type="arabicPeriod"/>
            </a:pPr>
            <a:r>
              <a:rPr lang="en-US" sz="1800" dirty="0">
                <a:solidFill>
                  <a:srgbClr val="000000"/>
                </a:solidFill>
              </a:rPr>
              <a:t>One-of-a-Kind API</a:t>
            </a:r>
            <a:endParaRPr lang="en-US" sz="1200" dirty="0">
              <a:solidFill>
                <a:srgbClr val="000000"/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1135"/>
              </a:buClr>
              <a:buFont typeface="Arial" panose="020B0604020202020204" pitchFamily="34" charset="0"/>
              <a:buChar char="•"/>
            </a:pPr>
            <a:r>
              <a:rPr lang="en-US" sz="1200" dirty="0"/>
              <a:t>No competitors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1135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cs typeface="ヒラギノ角ゴ Pro W3" charset="0"/>
              </a:rPr>
              <a:t>1 million users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1135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cs typeface="ヒラギノ角ゴ Pro W3" charset="0"/>
              </a:rPr>
              <a:t>50 hours to create the API with an avg. cost of $100 per hour</a:t>
            </a:r>
            <a:br>
              <a:rPr lang="en-US" sz="1200" dirty="0">
                <a:solidFill>
                  <a:srgbClr val="000000"/>
                </a:solidFill>
                <a:cs typeface="ヒラギノ角ゴ Pro W3" charset="0"/>
              </a:rPr>
            </a:br>
            <a:endParaRPr lang="en-US" sz="1200" dirty="0">
              <a:solidFill>
                <a:srgbClr val="000000"/>
              </a:solidFill>
              <a:cs typeface="ヒラギノ角ゴ Pro W3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1135"/>
              </a:buClr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000000"/>
              </a:solidFill>
              <a:cs typeface="ヒラギノ角ゴ Pro W3" charset="0"/>
            </a:endParaRPr>
          </a:p>
          <a:p>
            <a:pPr marL="801688" lvl="1" indent="-34290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1135"/>
              </a:buClr>
              <a:buFont typeface="Wingdings" panose="05000000000000000000" pitchFamily="2" charset="2"/>
              <a:buChar char="§"/>
            </a:pPr>
            <a:endParaRPr lang="en-US" sz="1600" dirty="0">
              <a:solidFill>
                <a:srgbClr val="000000"/>
              </a:solidFill>
              <a:ea typeface="Nokia Pure Text" panose="020B0503020202020204" pitchFamily="34" charset="0"/>
              <a:cs typeface="Nokia Pure Headline Light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1135"/>
              </a:buClr>
              <a:buFont typeface="Wingdings" panose="05000000000000000000" pitchFamily="2" charset="2"/>
              <a:buChar char="§"/>
            </a:pPr>
            <a:endParaRPr lang="en-US" sz="200" dirty="0">
              <a:solidFill>
                <a:srgbClr val="000000"/>
              </a:solidFill>
              <a:ea typeface="Nokia Pure Text" panose="020B0503020202020204" pitchFamily="34" charset="0"/>
              <a:cs typeface="Nokia Pure Headline Ligh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4283" y="1548152"/>
            <a:ext cx="6744641" cy="10288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1839" y="3790170"/>
            <a:ext cx="6763694" cy="100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597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91069"/>
            <a:ext cx="9144000" cy="422405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lIns="72000" tIns="72000" rIns="72000" bIns="72000" rtlCol="0">
            <a:spAutoFit/>
          </a:bodyPr>
          <a:lstStyle/>
          <a:p>
            <a:pPr>
              <a:spcBef>
                <a:spcPts val="0"/>
              </a:spcBef>
              <a:buClr>
                <a:srgbClr val="001135"/>
              </a:buClr>
            </a:pPr>
            <a:r>
              <a:rPr lang="en-US" noProof="0" dirty="0">
                <a:solidFill>
                  <a:schemeClr val="bg1"/>
                </a:solidFill>
                <a:latin typeface="Nokia Pure Headline" pitchFamily="34" charset="0"/>
                <a:ea typeface="Nokia Pure Text" panose="020B0503020202020204" pitchFamily="34" charset="0"/>
                <a:cs typeface="Nokia Pure Headline Light"/>
              </a:rPr>
              <a:t>Value of your RESTful API ?</a:t>
            </a:r>
            <a:endParaRPr lang="en-US" noProof="0" dirty="0">
              <a:solidFill>
                <a:schemeClr val="bg1"/>
              </a:solidFill>
              <a:latin typeface="+mn-lt"/>
              <a:ea typeface="Nokia Pure Text" panose="020B0503020202020204" pitchFamily="34" charset="0"/>
              <a:cs typeface="Nokia Pure Headline Light"/>
            </a:endParaRPr>
          </a:p>
        </p:txBody>
      </p:sp>
      <p:sp>
        <p:nvSpPr>
          <p:cNvPr id="6" name="Content Placeholder 5"/>
          <p:cNvSpPr txBox="1">
            <a:spLocks/>
          </p:cNvSpPr>
          <p:nvPr/>
        </p:nvSpPr>
        <p:spPr>
          <a:xfrm>
            <a:off x="417600" y="613474"/>
            <a:ext cx="8308800" cy="1306430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>
            <a:defPPr>
              <a:defRPr lang="en-GB"/>
            </a:defPPr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001135"/>
              </a:buClr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  <a:latin typeface="Nokia Pure Headline" pitchFamily="34" charset="0"/>
                <a:ea typeface="Nokia Pure Text" panose="020B0503020202020204" pitchFamily="34" charset="0"/>
                <a:cs typeface="Nokia Pure Headline Light"/>
              </a:defRPr>
            </a:lvl1pPr>
            <a:lvl2pPr marL="800100" lvl="1" indent="-342900">
              <a:lnSpc>
                <a:spcPct val="150000"/>
              </a:lnSpc>
              <a:spcBef>
                <a:spcPts val="0"/>
              </a:spcBef>
              <a:buClr>
                <a:srgbClr val="001135"/>
              </a:buClr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  <a:latin typeface="Nokia Pure Headline" pitchFamily="34" charset="0"/>
                <a:ea typeface="Nokia Pure Text" panose="020B0503020202020204" pitchFamily="34" charset="0"/>
                <a:cs typeface="Nokia Pure Headline Light"/>
              </a:defRPr>
            </a:lvl2pPr>
          </a:lstStyle>
          <a:p>
            <a:endParaRPr lang="en-US" sz="1600" dirty="0">
              <a:latin typeface="Nokia Pure Headline" panose="020B0504040602060303" pitchFamily="34" charset="0"/>
            </a:endParaRP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cs typeface="Arial" panose="020B0604020202020204" pitchFamily="34" charset="0"/>
              </a:rPr>
              <a:t>Nokia Internal Use</a:t>
            </a: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6"/>
          </p:nvPr>
        </p:nvSpPr>
        <p:spPr>
          <a:xfrm>
            <a:off x="417600" y="640606"/>
            <a:ext cx="8308800" cy="832197"/>
          </a:xfrm>
          <a:noFill/>
        </p:spPr>
        <p:txBody>
          <a:bodyPr wrap="square" lIns="72000" tIns="72000" rIns="72000" bIns="72000" rtlCol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1135"/>
              </a:buClr>
              <a:buFont typeface="Wingdings" panose="05000000000000000000" pitchFamily="2" charset="2"/>
              <a:buChar char="Ø"/>
            </a:pPr>
            <a:endParaRPr lang="en-US" sz="1200" dirty="0">
              <a:solidFill>
                <a:srgbClr val="000000"/>
              </a:solidFill>
            </a:endParaRPr>
          </a:p>
          <a:p>
            <a:pPr marL="801688" lvl="1" indent="-34290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1135"/>
              </a:buClr>
              <a:buFont typeface="Wingdings" panose="05000000000000000000" pitchFamily="2" charset="2"/>
              <a:buChar char="§"/>
            </a:pPr>
            <a:endParaRPr lang="en-US" sz="1600" dirty="0">
              <a:solidFill>
                <a:srgbClr val="000000"/>
              </a:solidFill>
              <a:ea typeface="Nokia Pure Text" panose="020B0503020202020204" pitchFamily="34" charset="0"/>
              <a:cs typeface="Nokia Pure Headline Light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1135"/>
              </a:buClr>
              <a:buFont typeface="Wingdings" panose="05000000000000000000" pitchFamily="2" charset="2"/>
              <a:buChar char="§"/>
            </a:pPr>
            <a:endParaRPr lang="en-US" sz="200" dirty="0">
              <a:solidFill>
                <a:srgbClr val="000000"/>
              </a:solidFill>
              <a:ea typeface="Nokia Pure Text" panose="020B0503020202020204" pitchFamily="34" charset="0"/>
              <a:cs typeface="Nokia Pure Headline Light"/>
            </a:endParaRP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6"/>
          </p:nvPr>
        </p:nvSpPr>
        <p:spPr>
          <a:xfrm>
            <a:off x="417600" y="536845"/>
            <a:ext cx="8308800" cy="3838725"/>
          </a:xfrm>
          <a:noFill/>
        </p:spPr>
        <p:txBody>
          <a:bodyPr wrap="square" lIns="72000" tIns="72000" rIns="72000" bIns="72000" rtlCol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1135"/>
              </a:buClr>
              <a:buFont typeface="+mj-lt"/>
              <a:buAutoNum type="arabicPeriod" startAt="2"/>
            </a:pPr>
            <a:r>
              <a:rPr lang="en-US" sz="1800" dirty="0">
                <a:solidFill>
                  <a:srgbClr val="000000"/>
                </a:solidFill>
              </a:rPr>
              <a:t>API with Competition</a:t>
            </a:r>
            <a:endParaRPr lang="en-US" sz="1200" dirty="0">
              <a:solidFill>
                <a:srgbClr val="000000"/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1135"/>
              </a:buClr>
              <a:buFont typeface="Arial" panose="020B0604020202020204" pitchFamily="34" charset="0"/>
              <a:buChar char="•"/>
            </a:pPr>
            <a:r>
              <a:rPr lang="en-US" sz="1200" dirty="0"/>
              <a:t>5 competitors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1135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cs typeface="ヒラギノ角ゴ Pro W3" charset="0"/>
              </a:rPr>
              <a:t>5000 users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1135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cs typeface="ヒラギノ角ゴ Pro W3" charset="0"/>
              </a:rPr>
              <a:t>50 hours to create the API with an avg. cost of $100 per hour</a:t>
            </a:r>
            <a:br>
              <a:rPr lang="en-US" sz="1200" dirty="0">
                <a:solidFill>
                  <a:srgbClr val="000000"/>
                </a:solidFill>
                <a:cs typeface="ヒラギノ角ゴ Pro W3" charset="0"/>
              </a:rPr>
            </a:br>
            <a:endParaRPr lang="en-US" sz="1200" dirty="0">
              <a:solidFill>
                <a:srgbClr val="000000"/>
              </a:solidFill>
              <a:cs typeface="ヒラギノ角ゴ Pro W3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1135"/>
              </a:buClr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000000"/>
              </a:solidFill>
              <a:cs typeface="ヒラギノ角ゴ Pro W3" charset="0"/>
            </a:endParaRPr>
          </a:p>
          <a:p>
            <a:pPr marL="801688" lvl="1" indent="-34290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1135"/>
              </a:buClr>
              <a:buFont typeface="Wingdings" panose="05000000000000000000" pitchFamily="2" charset="2"/>
              <a:buChar char="§"/>
            </a:pPr>
            <a:endParaRPr lang="en-US" sz="1600" dirty="0">
              <a:solidFill>
                <a:srgbClr val="000000"/>
              </a:solidFill>
              <a:ea typeface="Nokia Pure Text" panose="020B0503020202020204" pitchFamily="34" charset="0"/>
              <a:cs typeface="Nokia Pure Headline Light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1135"/>
              </a:buClr>
              <a:buFont typeface="Wingdings" panose="05000000000000000000" pitchFamily="2" charset="2"/>
              <a:buChar char="§"/>
            </a:pPr>
            <a:endParaRPr lang="en-US" sz="200" dirty="0">
              <a:solidFill>
                <a:srgbClr val="000000"/>
              </a:solidFill>
              <a:ea typeface="Nokia Pure Text" panose="020B0503020202020204" pitchFamily="34" charset="0"/>
              <a:cs typeface="Nokia Pure Headline Light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1135"/>
              </a:buClr>
              <a:buFont typeface="Wingdings" panose="05000000000000000000" pitchFamily="2" charset="2"/>
              <a:buChar char="§"/>
            </a:pPr>
            <a:endParaRPr lang="en-US" sz="200" dirty="0">
              <a:solidFill>
                <a:srgbClr val="000000"/>
              </a:solidFill>
              <a:ea typeface="Nokia Pure Text" panose="020B0503020202020204" pitchFamily="34" charset="0"/>
              <a:cs typeface="Nokia Pure Headline Light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1135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000000"/>
                </a:solidFill>
              </a:rPr>
              <a:t>What Do the Numbers Mean ?</a:t>
            </a:r>
          </a:p>
          <a:p>
            <a:pPr marL="801688" lvl="1" indent="-34290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1135"/>
              </a:buClr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rgbClr val="000000"/>
                </a:solidFill>
              </a:rPr>
              <a:t>Value of your API</a:t>
            </a:r>
          </a:p>
          <a:p>
            <a:pPr marL="801688" lvl="1" indent="-34290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1135"/>
              </a:buClr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rgbClr val="000000"/>
                </a:solidFill>
              </a:rPr>
              <a:t>Is your API Worth the effort ?</a:t>
            </a:r>
            <a:endParaRPr lang="en-US" sz="1600" dirty="0">
              <a:solidFill>
                <a:srgbClr val="000000"/>
              </a:solidFill>
            </a:endParaRPr>
          </a:p>
          <a:p>
            <a:pPr marL="1027113" lvl="2" indent="-34290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1135"/>
              </a:buClr>
              <a:buFont typeface="Wingdings" panose="05000000000000000000" pitchFamily="2" charset="2"/>
              <a:buChar char="§"/>
            </a:pPr>
            <a:r>
              <a:rPr lang="en-US" sz="1000" dirty="0" err="1">
                <a:solidFill>
                  <a:srgbClr val="000000"/>
                </a:solidFill>
              </a:rPr>
              <a:t>Eg</a:t>
            </a:r>
            <a:r>
              <a:rPr lang="en-US" sz="1000" dirty="0">
                <a:solidFill>
                  <a:srgbClr val="000000"/>
                </a:solidFill>
              </a:rPr>
              <a:t>., Weather APIs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1135"/>
              </a:buClr>
              <a:buFont typeface="Wingdings" panose="05000000000000000000" pitchFamily="2" charset="2"/>
              <a:buChar char="§"/>
            </a:pPr>
            <a:endParaRPr lang="en-US" sz="200" dirty="0">
              <a:solidFill>
                <a:srgbClr val="000000"/>
              </a:solidFill>
              <a:ea typeface="Nokia Pure Text" panose="020B0503020202020204" pitchFamily="34" charset="0"/>
              <a:cs typeface="Nokia Pure Headline Ligh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064" y="1919904"/>
            <a:ext cx="6897063" cy="104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062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 algn="ctr"/>
            <a:r>
              <a:rPr lang="en-US" sz="3200" dirty="0">
                <a:solidFill>
                  <a:schemeClr val="tx1">
                    <a:lumMod val="50000"/>
                  </a:schemeClr>
                </a:solidFill>
              </a:rPr>
              <a:t>Spring Boot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cs typeface="Arial" panose="020B0604020202020204" pitchFamily="34" charset="0"/>
              </a:rPr>
              <a:t>Nokia Internal Use</a:t>
            </a:r>
          </a:p>
        </p:txBody>
      </p:sp>
    </p:spTree>
    <p:extLst>
      <p:ext uri="{BB962C8B-B14F-4D97-AF65-F5344CB8AC3E}">
        <p14:creationId xmlns:p14="http://schemas.microsoft.com/office/powerpoint/2010/main" val="423216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91069"/>
            <a:ext cx="9144000" cy="422405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lIns="72000" tIns="72000" rIns="72000" bIns="72000" rtlCol="0">
            <a:spAutoFit/>
          </a:bodyPr>
          <a:lstStyle/>
          <a:p>
            <a:pPr>
              <a:spcBef>
                <a:spcPts val="0"/>
              </a:spcBef>
              <a:buClr>
                <a:srgbClr val="001135"/>
              </a:buClr>
            </a:pPr>
            <a:r>
              <a:rPr lang="en-US" dirty="0">
                <a:solidFill>
                  <a:schemeClr val="bg1"/>
                </a:solidFill>
                <a:latin typeface="Nokia Pure Headline" pitchFamily="34" charset="0"/>
                <a:ea typeface="Nokia Pure Text" panose="020B0503020202020204" pitchFamily="34" charset="0"/>
                <a:cs typeface="Nokia Pure Headline Light"/>
              </a:rPr>
              <a:t>Why Spring &amp; Spring boot ?</a:t>
            </a:r>
            <a:endParaRPr lang="en-US" noProof="0" dirty="0">
              <a:solidFill>
                <a:schemeClr val="bg1"/>
              </a:solidFill>
              <a:latin typeface="+mn-lt"/>
              <a:ea typeface="Nokia Pure Text" panose="020B0503020202020204" pitchFamily="34" charset="0"/>
              <a:cs typeface="Nokia Pure Headline Light"/>
            </a:endParaRPr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</p:spPr>
        <p:txBody>
          <a:bodyPr/>
          <a:lstStyle/>
          <a:p>
            <a:r>
              <a:rPr lang="en-US">
                <a:cs typeface="Arial" panose="020B0604020202020204" pitchFamily="34" charset="0"/>
              </a:rPr>
              <a:t>Nokia Internal Use</a:t>
            </a: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417600" y="613474"/>
            <a:ext cx="3438408" cy="976403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>
            <a:defPPr>
              <a:defRPr lang="en-GB"/>
            </a:defPPr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001135"/>
              </a:buClr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  <a:latin typeface="Nokia Pure Headline" pitchFamily="34" charset="0"/>
                <a:ea typeface="Nokia Pure Text" panose="020B0503020202020204" pitchFamily="34" charset="0"/>
                <a:cs typeface="Nokia Pure Headline Light"/>
              </a:defRPr>
            </a:lvl1pPr>
            <a:lvl2pPr marL="800100" lvl="1" indent="-342900">
              <a:lnSpc>
                <a:spcPct val="150000"/>
              </a:lnSpc>
              <a:spcBef>
                <a:spcPts val="0"/>
              </a:spcBef>
              <a:buClr>
                <a:srgbClr val="001135"/>
              </a:buClr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  <a:latin typeface="Nokia Pure Headline" pitchFamily="34" charset="0"/>
                <a:ea typeface="Nokia Pure Text" panose="020B0503020202020204" pitchFamily="34" charset="0"/>
                <a:cs typeface="Nokia Pure Headline Light"/>
              </a:defRPr>
            </a:lvl2pPr>
          </a:lstStyle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6"/>
          </p:nvPr>
        </p:nvSpPr>
        <p:spPr>
          <a:xfrm>
            <a:off x="417600" y="711945"/>
            <a:ext cx="8308800" cy="4100335"/>
          </a:xfrm>
          <a:noFill/>
        </p:spPr>
        <p:txBody>
          <a:bodyPr wrap="square" lIns="72000" tIns="72000" rIns="72000" bIns="72000" rtlCol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1135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000000"/>
                </a:solidFill>
              </a:rPr>
              <a:t>Popular Java-based Framework for building</a:t>
            </a:r>
          </a:p>
          <a:p>
            <a:pPr marL="801688" lvl="1" indent="-342900">
              <a:spcBef>
                <a:spcPts val="0"/>
              </a:spcBef>
              <a:spcAft>
                <a:spcPct val="0"/>
              </a:spcAft>
              <a:buClr>
                <a:srgbClr val="001135"/>
              </a:buClr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000000"/>
                </a:solidFill>
              </a:rPr>
              <a:t>Web MVC framework</a:t>
            </a:r>
          </a:p>
          <a:p>
            <a:pPr marL="801688" lvl="1" indent="-342900">
              <a:spcBef>
                <a:spcPts val="0"/>
              </a:spcBef>
              <a:spcAft>
                <a:spcPct val="0"/>
              </a:spcAft>
              <a:buClr>
                <a:srgbClr val="001135"/>
              </a:buClr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000000"/>
                </a:solidFill>
              </a:rPr>
              <a:t>Enterprise applications</a:t>
            </a:r>
            <a:br>
              <a:rPr lang="en-US" sz="1400" dirty="0">
                <a:solidFill>
                  <a:srgbClr val="000000"/>
                </a:solidFill>
              </a:rPr>
            </a:br>
            <a:endParaRPr lang="en-US" sz="1400" dirty="0">
              <a:solidFill>
                <a:srgbClr val="000000"/>
              </a:solidFill>
            </a:endParaRPr>
          </a:p>
          <a:p>
            <a:pPr marL="342900" indent="-342900">
              <a:spcBef>
                <a:spcPts val="0"/>
              </a:spcBef>
              <a:spcAft>
                <a:spcPct val="0"/>
              </a:spcAft>
              <a:buClr>
                <a:srgbClr val="001135"/>
              </a:buClr>
              <a:buFont typeface="Wingdings" panose="05000000000000000000" pitchFamily="2" charset="2"/>
              <a:buChar char="§"/>
            </a:pPr>
            <a:endParaRPr lang="en-US" sz="100" dirty="0">
              <a:solidFill>
                <a:srgbClr val="000000"/>
              </a:solidFill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1135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000000"/>
                </a:solidFill>
              </a:rPr>
              <a:t>Support</a:t>
            </a:r>
          </a:p>
          <a:p>
            <a:pPr marL="801688" lvl="1" indent="-342900">
              <a:spcBef>
                <a:spcPts val="0"/>
              </a:spcBef>
              <a:spcAft>
                <a:spcPct val="0"/>
              </a:spcAft>
              <a:buClr>
                <a:srgbClr val="001135"/>
              </a:buClr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000000"/>
                </a:solidFill>
              </a:rPr>
              <a:t>Spring data, Spring Batch, Spring Security, Spring Integration ….. </a:t>
            </a:r>
            <a:br>
              <a:rPr lang="en-US" sz="1400" dirty="0">
                <a:solidFill>
                  <a:srgbClr val="000000"/>
                </a:solidFill>
              </a:rPr>
            </a:br>
            <a:endParaRPr lang="en-US" sz="1400" dirty="0">
              <a:solidFill>
                <a:srgbClr val="000000"/>
              </a:solidFill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1135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000000"/>
                </a:solidFill>
              </a:rPr>
              <a:t>Flexibility to configure beans</a:t>
            </a:r>
          </a:p>
          <a:p>
            <a:pPr marL="801688" lvl="1" indent="-342900">
              <a:spcBef>
                <a:spcPts val="0"/>
              </a:spcBef>
              <a:spcAft>
                <a:spcPct val="0"/>
              </a:spcAft>
              <a:buClr>
                <a:srgbClr val="001135"/>
              </a:buClr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000000"/>
                </a:solidFill>
              </a:rPr>
              <a:t>XML</a:t>
            </a:r>
          </a:p>
          <a:p>
            <a:pPr marL="801688" lvl="1" indent="-342900">
              <a:spcBef>
                <a:spcPts val="0"/>
              </a:spcBef>
              <a:spcAft>
                <a:spcPct val="0"/>
              </a:spcAft>
              <a:buClr>
                <a:srgbClr val="001135"/>
              </a:buClr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000000"/>
                </a:solidFill>
              </a:rPr>
              <a:t>Annotations</a:t>
            </a:r>
          </a:p>
          <a:p>
            <a:pPr marL="801688" lvl="1" indent="-342900">
              <a:spcBef>
                <a:spcPts val="0"/>
              </a:spcBef>
              <a:spcAft>
                <a:spcPct val="0"/>
              </a:spcAft>
              <a:buClr>
                <a:srgbClr val="001135"/>
              </a:buClr>
              <a:buFont typeface="Wingdings" panose="05000000000000000000" pitchFamily="2" charset="2"/>
              <a:buChar char="§"/>
            </a:pPr>
            <a:r>
              <a:rPr lang="en-US" sz="1400" dirty="0" err="1">
                <a:solidFill>
                  <a:srgbClr val="000000"/>
                </a:solidFill>
              </a:rPr>
              <a:t>JavaConfig</a:t>
            </a:r>
            <a:endParaRPr lang="en-US" sz="100" dirty="0">
              <a:solidFill>
                <a:srgbClr val="000000"/>
              </a:solidFill>
            </a:endParaRPr>
          </a:p>
          <a:p>
            <a:pPr marL="801688" lvl="1" indent="-342900">
              <a:spcBef>
                <a:spcPts val="0"/>
              </a:spcBef>
              <a:spcAft>
                <a:spcPct val="0"/>
              </a:spcAft>
              <a:buClr>
                <a:srgbClr val="001135"/>
              </a:buClr>
              <a:buFont typeface="Wingdings" panose="05000000000000000000" pitchFamily="2" charset="2"/>
              <a:buChar char="§"/>
            </a:pPr>
            <a:endParaRPr lang="en-US" sz="1400" dirty="0">
              <a:solidFill>
                <a:srgbClr val="000000"/>
              </a:solidFill>
            </a:endParaRPr>
          </a:p>
          <a:p>
            <a:pPr marL="342900" indent="-342900">
              <a:spcBef>
                <a:spcPts val="0"/>
              </a:spcBef>
              <a:spcAft>
                <a:spcPct val="0"/>
              </a:spcAft>
              <a:buClr>
                <a:srgbClr val="001135"/>
              </a:buClr>
              <a:buFont typeface="Wingdings" panose="05000000000000000000" pitchFamily="2" charset="2"/>
              <a:buChar char="§"/>
            </a:pPr>
            <a:endParaRPr lang="en-US" sz="100" dirty="0">
              <a:solidFill>
                <a:srgbClr val="000000"/>
              </a:solidFill>
            </a:endParaRPr>
          </a:p>
          <a:p>
            <a:pPr marL="801688" lvl="1" indent="-34290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1135"/>
              </a:buClr>
              <a:buFont typeface="Wingdings" panose="05000000000000000000" pitchFamily="2" charset="2"/>
              <a:buChar char="§"/>
            </a:pPr>
            <a:endParaRPr lang="en-US" sz="3200" dirty="0">
              <a:solidFill>
                <a:srgbClr val="000000"/>
              </a:solidFill>
              <a:latin typeface="Nokia Pure Headline" pitchFamily="34" charset="0"/>
              <a:ea typeface="Nokia Pure Text" panose="020B0503020202020204" pitchFamily="34" charset="0"/>
              <a:cs typeface="Nokia Pure Headline Light"/>
            </a:endParaRPr>
          </a:p>
        </p:txBody>
      </p:sp>
    </p:spTree>
    <p:extLst>
      <p:ext uri="{BB962C8B-B14F-4D97-AF65-F5344CB8AC3E}">
        <p14:creationId xmlns:p14="http://schemas.microsoft.com/office/powerpoint/2010/main" val="1296291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91069"/>
            <a:ext cx="9144000" cy="422405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lIns="72000" tIns="72000" rIns="72000" bIns="72000" rtlCol="0">
            <a:spAutoFit/>
          </a:bodyPr>
          <a:lstStyle/>
          <a:p>
            <a:pPr>
              <a:spcBef>
                <a:spcPts val="0"/>
              </a:spcBef>
              <a:buClr>
                <a:srgbClr val="001135"/>
              </a:buClr>
            </a:pPr>
            <a:r>
              <a:rPr lang="en-US" dirty="0">
                <a:solidFill>
                  <a:schemeClr val="bg1"/>
                </a:solidFill>
                <a:latin typeface="Nokia Pure Headline" pitchFamily="34" charset="0"/>
                <a:ea typeface="Nokia Pure Text" panose="020B0503020202020204" pitchFamily="34" charset="0"/>
                <a:cs typeface="Nokia Pure Headline Light"/>
              </a:rPr>
              <a:t>Why Spring &amp; Spring boot ?</a:t>
            </a:r>
            <a:endParaRPr lang="en-US" noProof="0" dirty="0">
              <a:solidFill>
                <a:schemeClr val="bg1"/>
              </a:solidFill>
              <a:latin typeface="+mn-lt"/>
              <a:ea typeface="Nokia Pure Text" panose="020B0503020202020204" pitchFamily="34" charset="0"/>
              <a:cs typeface="Nokia Pure Headline Light"/>
            </a:endParaRPr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</p:spPr>
        <p:txBody>
          <a:bodyPr/>
          <a:lstStyle/>
          <a:p>
            <a:r>
              <a:rPr lang="en-US">
                <a:cs typeface="Arial" panose="020B0604020202020204" pitchFamily="34" charset="0"/>
              </a:rPr>
              <a:t>Nokia Internal Use</a:t>
            </a: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417600" y="613474"/>
            <a:ext cx="3438408" cy="976403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>
            <a:defPPr>
              <a:defRPr lang="en-GB"/>
            </a:defPPr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001135"/>
              </a:buClr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  <a:latin typeface="Nokia Pure Headline" pitchFamily="34" charset="0"/>
                <a:ea typeface="Nokia Pure Text" panose="020B0503020202020204" pitchFamily="34" charset="0"/>
                <a:cs typeface="Nokia Pure Headline Light"/>
              </a:defRPr>
            </a:lvl1pPr>
            <a:lvl2pPr marL="800100" lvl="1" indent="-342900">
              <a:lnSpc>
                <a:spcPct val="150000"/>
              </a:lnSpc>
              <a:spcBef>
                <a:spcPts val="0"/>
              </a:spcBef>
              <a:buClr>
                <a:srgbClr val="001135"/>
              </a:buClr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  <a:latin typeface="Nokia Pure Headline" pitchFamily="34" charset="0"/>
                <a:ea typeface="Nokia Pure Text" panose="020B0503020202020204" pitchFamily="34" charset="0"/>
                <a:cs typeface="Nokia Pure Headline Light"/>
              </a:defRPr>
            </a:lvl2pPr>
          </a:lstStyle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6"/>
          </p:nvPr>
        </p:nvSpPr>
        <p:spPr>
          <a:xfrm>
            <a:off x="417600" y="711945"/>
            <a:ext cx="8308800" cy="4331168"/>
          </a:xfrm>
          <a:noFill/>
        </p:spPr>
        <p:txBody>
          <a:bodyPr wrap="square" lIns="72000" tIns="72000" rIns="72000" bIns="72000" rtlCol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1135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000000"/>
                </a:solidFill>
              </a:rPr>
              <a:t>A Web application using Spring MVC and JPA (Hibernate)</a:t>
            </a:r>
          </a:p>
          <a:p>
            <a:pPr marL="801688" lvl="1" indent="-342900">
              <a:spcBef>
                <a:spcPts val="0"/>
              </a:spcBef>
              <a:spcAft>
                <a:spcPct val="0"/>
              </a:spcAft>
              <a:buClr>
                <a:srgbClr val="001135"/>
              </a:buClr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000000"/>
                </a:solidFill>
              </a:rPr>
              <a:t>Configure Maven Dependencies</a:t>
            </a:r>
          </a:p>
          <a:p>
            <a:pPr marL="801688" lvl="1" indent="-342900">
              <a:spcBef>
                <a:spcPts val="0"/>
              </a:spcBef>
              <a:spcAft>
                <a:spcPct val="0"/>
              </a:spcAft>
              <a:buClr>
                <a:srgbClr val="001135"/>
              </a:buClr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000000"/>
                </a:solidFill>
              </a:rPr>
              <a:t>Configure Service/DAO Layer Beans using </a:t>
            </a:r>
            <a:r>
              <a:rPr lang="en-US" sz="1400" dirty="0" err="1">
                <a:solidFill>
                  <a:srgbClr val="000000"/>
                </a:solidFill>
              </a:rPr>
              <a:t>JavaConfig</a:t>
            </a:r>
            <a:endParaRPr lang="en-US" sz="1400" dirty="0">
              <a:solidFill>
                <a:srgbClr val="000000"/>
              </a:solidFill>
            </a:endParaRPr>
          </a:p>
          <a:p>
            <a:pPr marL="801688" lvl="1" indent="-342900">
              <a:spcBef>
                <a:spcPts val="0"/>
              </a:spcBef>
              <a:spcAft>
                <a:spcPct val="0"/>
              </a:spcAft>
              <a:buClr>
                <a:srgbClr val="001135"/>
              </a:buClr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000000"/>
                </a:solidFill>
              </a:rPr>
              <a:t>Configure Spring Web MVC using Beans</a:t>
            </a:r>
          </a:p>
          <a:p>
            <a:pPr marL="801688" lvl="1" indent="-342900">
              <a:spcBef>
                <a:spcPts val="0"/>
              </a:spcBef>
              <a:spcAft>
                <a:spcPct val="0"/>
              </a:spcAft>
              <a:buClr>
                <a:srgbClr val="001135"/>
              </a:buClr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000000"/>
                </a:solidFill>
              </a:rPr>
              <a:t>Register Spring MVC Controller and Servlet Dispatcher Servlet</a:t>
            </a:r>
          </a:p>
          <a:p>
            <a:pPr marL="801688" lvl="1" indent="-342900">
              <a:spcBef>
                <a:spcPts val="0"/>
              </a:spcBef>
              <a:spcAft>
                <a:spcPct val="0"/>
              </a:spcAft>
              <a:buClr>
                <a:srgbClr val="001135"/>
              </a:buClr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000000"/>
                </a:solidFill>
              </a:rPr>
              <a:t>Create a JPA Entity and Spring Data JPA Repository</a:t>
            </a:r>
          </a:p>
          <a:p>
            <a:pPr marL="801688" lvl="1" indent="-342900">
              <a:spcBef>
                <a:spcPts val="0"/>
              </a:spcBef>
              <a:spcAft>
                <a:spcPct val="0"/>
              </a:spcAft>
              <a:buClr>
                <a:srgbClr val="001135"/>
              </a:buClr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000000"/>
                </a:solidFill>
              </a:rPr>
              <a:t>Create a Spring MVC Controller</a:t>
            </a:r>
          </a:p>
          <a:p>
            <a:pPr marL="801688" lvl="1" indent="-342900">
              <a:spcBef>
                <a:spcPts val="0"/>
              </a:spcBef>
              <a:spcAft>
                <a:spcPct val="0"/>
              </a:spcAft>
              <a:buClr>
                <a:srgbClr val="001135"/>
              </a:buClr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000000"/>
                </a:solidFill>
              </a:rPr>
              <a:t>Create a </a:t>
            </a:r>
            <a:r>
              <a:rPr lang="en-US" sz="1400" dirty="0" err="1">
                <a:solidFill>
                  <a:srgbClr val="000000"/>
                </a:solidFill>
              </a:rPr>
              <a:t>ThymeLeaf</a:t>
            </a:r>
            <a:r>
              <a:rPr lang="en-US" sz="1400" dirty="0">
                <a:solidFill>
                  <a:srgbClr val="000000"/>
                </a:solidFill>
              </a:rPr>
              <a:t> View to Render the webpage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1135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000000"/>
                </a:solidFill>
              </a:rPr>
              <a:t>Complexity increases and that’s when Spring Boot helps</a:t>
            </a:r>
          </a:p>
          <a:p>
            <a:pPr marL="801688" lvl="1" indent="-342900">
              <a:spcBef>
                <a:spcPts val="0"/>
              </a:spcBef>
              <a:spcAft>
                <a:spcPct val="0"/>
              </a:spcAft>
              <a:buClr>
                <a:srgbClr val="001135"/>
              </a:buClr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000000"/>
                </a:solidFill>
              </a:rPr>
              <a:t>Easy configuration -  source code as annotations</a:t>
            </a:r>
          </a:p>
          <a:p>
            <a:pPr marL="801688" lvl="1" indent="-342900">
              <a:spcBef>
                <a:spcPts val="0"/>
              </a:spcBef>
              <a:spcAft>
                <a:spcPct val="0"/>
              </a:spcAft>
              <a:buClr>
                <a:srgbClr val="001135"/>
              </a:buClr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000000"/>
                </a:solidFill>
              </a:rPr>
              <a:t>Auto Configuration</a:t>
            </a:r>
          </a:p>
          <a:p>
            <a:pPr marL="801688" lvl="1" indent="-342900">
              <a:spcBef>
                <a:spcPts val="0"/>
              </a:spcBef>
              <a:spcAft>
                <a:spcPct val="0"/>
              </a:spcAft>
              <a:buClr>
                <a:srgbClr val="001135"/>
              </a:buClr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000000"/>
                </a:solidFill>
              </a:rPr>
              <a:t>Embedded Servlet Container Support</a:t>
            </a:r>
          </a:p>
          <a:p>
            <a:pPr marL="801688" lvl="1" indent="-342900">
              <a:spcBef>
                <a:spcPts val="0"/>
              </a:spcBef>
              <a:spcAft>
                <a:spcPct val="0"/>
              </a:spcAft>
              <a:buClr>
                <a:srgbClr val="001135"/>
              </a:buClr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000000"/>
                </a:solidFill>
              </a:rPr>
              <a:t>Self deployable jar !!!</a:t>
            </a:r>
          </a:p>
          <a:p>
            <a:pPr marL="342900" indent="-342900">
              <a:spcBef>
                <a:spcPts val="0"/>
              </a:spcBef>
              <a:spcAft>
                <a:spcPct val="0"/>
              </a:spcAft>
              <a:buClr>
                <a:srgbClr val="001135"/>
              </a:buClr>
              <a:buFont typeface="Wingdings" panose="05000000000000000000" pitchFamily="2" charset="2"/>
              <a:buChar char="§"/>
            </a:pPr>
            <a:endParaRPr lang="en-US" sz="100" dirty="0">
              <a:solidFill>
                <a:srgbClr val="000000"/>
              </a:solidFill>
            </a:endParaRPr>
          </a:p>
          <a:p>
            <a:pPr marL="801688" lvl="1" indent="-342900">
              <a:spcBef>
                <a:spcPts val="0"/>
              </a:spcBef>
              <a:spcAft>
                <a:spcPct val="0"/>
              </a:spcAft>
              <a:buClr>
                <a:srgbClr val="001135"/>
              </a:buClr>
              <a:buFont typeface="Wingdings" panose="05000000000000000000" pitchFamily="2" charset="2"/>
              <a:buChar char="§"/>
            </a:pPr>
            <a:endParaRPr lang="en-US" sz="1400" dirty="0">
              <a:solidFill>
                <a:srgbClr val="000000"/>
              </a:solidFill>
            </a:endParaRPr>
          </a:p>
          <a:p>
            <a:pPr marL="342900" indent="-342900">
              <a:spcBef>
                <a:spcPts val="0"/>
              </a:spcBef>
              <a:spcAft>
                <a:spcPct val="0"/>
              </a:spcAft>
              <a:buClr>
                <a:srgbClr val="001135"/>
              </a:buClr>
              <a:buFont typeface="Wingdings" panose="05000000000000000000" pitchFamily="2" charset="2"/>
              <a:buChar char="§"/>
            </a:pPr>
            <a:endParaRPr lang="en-US" sz="100" dirty="0">
              <a:solidFill>
                <a:srgbClr val="000000"/>
              </a:solidFill>
            </a:endParaRPr>
          </a:p>
          <a:p>
            <a:pPr marL="801688" lvl="1" indent="-34290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1135"/>
              </a:buClr>
              <a:buFont typeface="Wingdings" panose="05000000000000000000" pitchFamily="2" charset="2"/>
              <a:buChar char="§"/>
            </a:pPr>
            <a:endParaRPr lang="en-US" sz="3200" dirty="0">
              <a:solidFill>
                <a:srgbClr val="000000"/>
              </a:solidFill>
              <a:latin typeface="Nokia Pure Headline" pitchFamily="34" charset="0"/>
              <a:ea typeface="Nokia Pure Text" panose="020B0503020202020204" pitchFamily="34" charset="0"/>
              <a:cs typeface="Nokia Pure Headline Light"/>
            </a:endParaRPr>
          </a:p>
        </p:txBody>
      </p:sp>
    </p:spTree>
    <p:extLst>
      <p:ext uri="{BB962C8B-B14F-4D97-AF65-F5344CB8AC3E}">
        <p14:creationId xmlns:p14="http://schemas.microsoft.com/office/powerpoint/2010/main" val="1546033552"/>
      </p:ext>
    </p:extLst>
  </p:cSld>
  <p:clrMapOvr>
    <a:masterClrMapping/>
  </p:clrMapOvr>
</p:sld>
</file>

<file path=ppt/theme/theme1.xml><?xml version="1.0" encoding="utf-8"?>
<a:theme xmlns:a="http://schemas.openxmlformats.org/drawingml/2006/main" name="Arial_PPT_CORP_V2">
  <a:themeElements>
    <a:clrScheme name="Nokia 120515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0645AD"/>
      </a:hlink>
      <a:folHlink>
        <a:srgbClr val="0B0080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algn="l" fontAlgn="auto">
          <a:spcBef>
            <a:spcPts val="0"/>
          </a:spcBef>
          <a:spcAft>
            <a:spcPts val="0"/>
          </a:spcAft>
          <a:defRPr sz="1200" dirty="0" smtClean="0">
            <a:solidFill>
              <a:schemeClr val="bg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 cmpd="sng">
          <a:solidFill>
            <a:schemeClr val="bg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72000" tIns="72000" rIns="72000" bIns="72000" rtlCol="0">
        <a:spAutoFit/>
      </a:bodyPr>
      <a:lstStyle>
        <a:defPPr marR="0" algn="l" defTabSz="457200" rtl="0" eaLnBrk="1" fontAlgn="base" latinLnBrk="0" hangingPunct="1">
          <a:lnSpc>
            <a:spcPct val="100000"/>
          </a:lnSpc>
          <a:spcBef>
            <a:spcPts val="0"/>
          </a:spcBef>
          <a:spcAft>
            <a:spcPct val="0"/>
          </a:spcAft>
          <a:buClr>
            <a:srgbClr val="001135"/>
          </a:buClr>
          <a:buSzTx/>
          <a:tabLst/>
          <a:defRPr sz="1200" noProof="0" dirty="0" smtClean="0">
            <a:solidFill>
              <a:schemeClr val="tx2"/>
            </a:solidFill>
            <a:latin typeface="+mn-lt"/>
            <a:ea typeface="Nokia Pure Text" panose="020B0503020202020204" pitchFamily="34" charset="0"/>
            <a:cs typeface="Nokia Pure Headline Ligh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48" id="{591FA57C-2296-441A-B698-5ED0F571C475}" vid="{5CD38A65-2B37-4D42-B536-A1C2E5BCF1CB}"/>
    </a:ext>
  </a:extLst>
</a:theme>
</file>

<file path=ppt/theme/theme2.xml><?xml version="1.0" encoding="utf-8"?>
<a:theme xmlns:a="http://schemas.openxmlformats.org/drawingml/2006/main" name="Nokia Master Blue Background">
  <a:themeElements>
    <a:clrScheme name="Nokia 120515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0645AD"/>
      </a:hlink>
      <a:folHlink>
        <a:srgbClr val="0B0080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tIns="90000" bIns="90000" rtlCol="0" anchor="t" anchorCtr="0"/>
      <a:lstStyle>
        <a:defPPr algn="ctr" fontAlgn="auto">
          <a:spcBef>
            <a:spcPts val="0"/>
          </a:spcBef>
          <a:spcAft>
            <a:spcPts val="0"/>
          </a:spcAft>
          <a:defRPr dirty="0" smtClean="0">
            <a:solidFill>
              <a:schemeClr val="accent4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>
          <a:solidFill>
            <a:schemeClr val="bg2"/>
          </a:solidFill>
        </a:ln>
      </a:spPr>
      <a:bodyPr/>
      <a:lstStyle/>
      <a:style>
        <a:lnRef idx="1">
          <a:schemeClr val="accent3"/>
        </a:lnRef>
        <a:fillRef idx="0">
          <a:schemeClr val="accent3"/>
        </a:fillRef>
        <a:effectRef idx="0">
          <a:schemeClr val="accent3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9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48" id="{591FA57C-2296-441A-B698-5ED0F571C475}" vid="{070B90D4-35C8-462E-8EF4-DDDDB65D31DB}"/>
    </a:ext>
  </a:extLst>
</a:theme>
</file>

<file path=ppt/theme/theme3.xml><?xml version="1.0" encoding="utf-8"?>
<a:theme xmlns:a="http://schemas.openxmlformats.org/drawingml/2006/main" name="Final Slide">
  <a:themeElements>
    <a:clrScheme name="Nokia 120515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0645AD"/>
      </a:hlink>
      <a:folHlink>
        <a:srgbClr val="0B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esentation48" id="{591FA57C-2296-441A-B698-5ED0F571C475}" vid="{1F286FF9-138C-44BD-A5C6-7BD4043DF92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Nokia 120515">
    <a:dk1>
      <a:srgbClr val="124191"/>
    </a:dk1>
    <a:lt1>
      <a:srgbClr val="FFFFFF"/>
    </a:lt1>
    <a:dk2>
      <a:srgbClr val="001135"/>
    </a:dk2>
    <a:lt2>
      <a:srgbClr val="4D5766"/>
    </a:lt2>
    <a:accent1>
      <a:srgbClr val="98A2AE"/>
    </a:accent1>
    <a:accent2>
      <a:srgbClr val="BEC8D2"/>
    </a:accent2>
    <a:accent3>
      <a:srgbClr val="00C9FF"/>
    </a:accent3>
    <a:accent4>
      <a:srgbClr val="FF3154"/>
    </a:accent4>
    <a:accent5>
      <a:srgbClr val="FFFB00"/>
    </a:accent5>
    <a:accent6>
      <a:srgbClr val="4BDD33"/>
    </a:accent6>
    <a:hlink>
      <a:srgbClr val="0645AD"/>
    </a:hlink>
    <a:folHlink>
      <a:srgbClr val="0B0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F46A49E79AD742B3172523306D5317" ma:contentTypeVersion="0" ma:contentTypeDescription="Create a new document." ma:contentTypeScope="" ma:versionID="b3148c416ae16d325a928d3560fa1cb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7F4CB52-088F-4085-80DF-55FD5743F00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0D73520-2480-45D6-BFB6-DEF3C5332AE5}">
  <ds:schemaRefs>
    <ds:schemaRef ds:uri="http://purl.org/dc/terms/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www.w3.org/XML/1998/namespace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35899C6-0CC0-4849-9D6F-B789F5EA1AC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Arial_PPT_CORP_V2</Template>
  <TotalTime>0</TotalTime>
  <Words>510</Words>
  <Application>Microsoft Office PowerPoint</Application>
  <PresentationFormat>On-screen Show (16:9)</PresentationFormat>
  <Paragraphs>159</Paragraphs>
  <Slides>18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30" baseType="lpstr">
      <vt:lpstr>Arial</vt:lpstr>
      <vt:lpstr>Calibri</vt:lpstr>
      <vt:lpstr>Lucida Grande</vt:lpstr>
      <vt:lpstr>Nokia Pure Headline</vt:lpstr>
      <vt:lpstr>Nokia Pure Headline Light</vt:lpstr>
      <vt:lpstr>Nokia Pure Headline Ultra Light</vt:lpstr>
      <vt:lpstr>Nokia Pure Text</vt:lpstr>
      <vt:lpstr>Wingdings</vt:lpstr>
      <vt:lpstr>ヒラギノ角ゴ Pro W3</vt:lpstr>
      <vt:lpstr>Arial_PPT_CORP_V2</vt:lpstr>
      <vt:lpstr>Nokia Master Blue Background</vt:lpstr>
      <vt:lpstr>Final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2016-03-15T07:45:08Z</dcterms:created>
  <dcterms:modified xsi:type="dcterms:W3CDTF">2017-01-20T14:00:11Z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0x01010044F46A49E79AD742B3172523306D5317</vt:lpwstr>
  </property>
  <property fmtid="{D5CDD505-2E9C-101B-9397-08002B2CF9AE}" pid="3" name="_NewReviewCycle">
    <vt:lpwstr/>
  </property>
</Properties>
</file>