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252B11A-5B63-4FE3-9630-824DB7C83C08}">
          <p14:sldIdLst>
            <p14:sldId id="256"/>
          </p14:sldIdLst>
        </p14:section>
      </p14:sectionLst>
    </p:ex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3292" autoAdjust="0"/>
  </p:normalViewPr>
  <p:slideViewPr>
    <p:cSldViewPr snapToGrid="0" snapToObjects="1" showGuides="1">
      <p:cViewPr>
        <p:scale>
          <a:sx n="34" d="100"/>
          <a:sy n="34" d="100"/>
        </p:scale>
        <p:origin x="-1224" y="-28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3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3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8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454" name="Text Placeholder 453"/>
          <p:cNvSpPr>
            <a:spLocks noGrp="1"/>
          </p:cNvSpPr>
          <p:nvPr>
            <p:ph type="body" sz="quarter" idx="10"/>
          </p:nvPr>
        </p:nvSpPr>
        <p:spPr>
          <a:xfrm>
            <a:off x="-428672" y="6069753"/>
            <a:ext cx="11417511" cy="5632289"/>
          </a:xfrm>
        </p:spPr>
        <p:txBody>
          <a:bodyPr/>
          <a:lstStyle/>
          <a:p>
            <a:pPr lvl="1" indent="0">
              <a:buNone/>
            </a:pPr>
            <a:r>
              <a:rPr lang="en-US" sz="2700" dirty="0"/>
              <a:t>Radio Frequency Interference (RFI), ubiquitous from its electronic origins, presents a primary concern to radio astronomy observations. In search for extraordinary radio signals, observers must decipher the unique among the sea of extraneous noise and peaks. An activity in identifying common radio sources, such as radio stations and cellphone band transmitters,  reflects the work done by researchers on filtering out interference. Combining hardware with code, we probe into the nature of these signals and attenuate to the methods used in identifying RFI in our search for extraterrestrial intelligence or other sources of potentially interesting radio signals.</a:t>
            </a:r>
          </a:p>
        </p:txBody>
      </p:sp>
      <p:sp>
        <p:nvSpPr>
          <p:cNvPr id="464" name="Text Placeholder 463"/>
          <p:cNvSpPr>
            <a:spLocks noGrp="1"/>
          </p:cNvSpPr>
          <p:nvPr>
            <p:ph type="body" sz="quarter" idx="11"/>
          </p:nvPr>
        </p:nvSpPr>
        <p:spPr>
          <a:xfrm>
            <a:off x="912918" y="5333479"/>
            <a:ext cx="10048875" cy="800211"/>
          </a:xfrm>
        </p:spPr>
        <p:txBody>
          <a:bodyPr/>
          <a:lstStyle/>
          <a:p>
            <a:r>
              <a:rPr lang="en-US" sz="4000" dirty="0"/>
              <a:t>Abstract</a:t>
            </a:r>
          </a:p>
        </p:txBody>
      </p:sp>
      <p:sp>
        <p:nvSpPr>
          <p:cNvPr id="465" name="Text Placeholder 464"/>
          <p:cNvSpPr>
            <a:spLocks noGrp="1"/>
          </p:cNvSpPr>
          <p:nvPr>
            <p:ph type="body" sz="quarter" idx="19"/>
          </p:nvPr>
        </p:nvSpPr>
        <p:spPr>
          <a:xfrm>
            <a:off x="930439" y="12292683"/>
            <a:ext cx="10058400" cy="9153253"/>
          </a:xfrm>
        </p:spPr>
        <p:txBody>
          <a:bodyPr/>
          <a:lstStyle/>
          <a:p>
            <a:pPr marL="342900" indent="-342900">
              <a:buFont typeface="Arial" panose="020B0604020202020204" pitchFamily="34" charset="0"/>
              <a:buChar char="•"/>
            </a:pPr>
            <a:r>
              <a:rPr lang="en-US" sz="3200" dirty="0">
                <a:solidFill>
                  <a:schemeClr val="bg2">
                    <a:lumMod val="50000"/>
                  </a:schemeClr>
                </a:solidFill>
              </a:rPr>
              <a:t>Identify nearby radio sources:</a:t>
            </a:r>
          </a:p>
          <a:p>
            <a:pPr lvl="1" indent="0">
              <a:buNone/>
            </a:pPr>
            <a:r>
              <a:rPr lang="en-US" sz="2400" dirty="0"/>
              <a:t>specifically, radio stations and cellphone band transmitters; more depending on available instrumentation</a:t>
            </a:r>
          </a:p>
          <a:p>
            <a:pPr marL="342900" indent="-342900">
              <a:buFont typeface="Arial" panose="020B0604020202020204" pitchFamily="34" charset="0"/>
              <a:buChar char="•"/>
            </a:pPr>
            <a:r>
              <a:rPr lang="en-US" sz="3200" dirty="0">
                <a:solidFill>
                  <a:schemeClr val="bg2">
                    <a:lumMod val="50000"/>
                  </a:schemeClr>
                </a:solidFill>
              </a:rPr>
              <a:t>Process the raw data into workable spectra</a:t>
            </a:r>
          </a:p>
          <a:p>
            <a:pPr marL="342900" indent="-342900">
              <a:buFont typeface="Arial" panose="020B0604020202020204" pitchFamily="34" charset="0"/>
              <a:buChar char="•"/>
            </a:pPr>
            <a:r>
              <a:rPr lang="en-US" sz="3200" dirty="0">
                <a:solidFill>
                  <a:schemeClr val="bg2">
                    <a:lumMod val="50000"/>
                  </a:schemeClr>
                </a:solidFill>
              </a:rPr>
              <a:t>Familiarize with interference properties:</a:t>
            </a:r>
          </a:p>
          <a:p>
            <a:pPr lvl="1" indent="0">
              <a:buNone/>
            </a:pPr>
            <a:r>
              <a:rPr lang="en-US" sz="2400" dirty="0"/>
              <a:t>which types of radio sources emit at which frequencies for how long? Shape and consistency among many factors</a:t>
            </a:r>
          </a:p>
          <a:p>
            <a:pPr marL="342900" indent="-342900">
              <a:buFont typeface="Arial" panose="020B0604020202020204" pitchFamily="34" charset="0"/>
              <a:buChar char="•"/>
            </a:pPr>
            <a:r>
              <a:rPr lang="en-US" sz="3200" dirty="0">
                <a:solidFill>
                  <a:schemeClr val="bg2">
                    <a:lumMod val="50000"/>
                  </a:schemeClr>
                </a:solidFill>
              </a:rPr>
              <a:t>Understand the dilemmas and limits of instrumentation:</a:t>
            </a:r>
          </a:p>
          <a:p>
            <a:pPr lvl="1" indent="0">
              <a:buNone/>
            </a:pPr>
            <a:r>
              <a:rPr lang="en-US" sz="2400" dirty="0"/>
              <a:t>the receiving power of your hardware is applicable to only certain sources and frequencies: the inherent noise in instrumentation presents a conundrum</a:t>
            </a:r>
          </a:p>
          <a:p>
            <a:pPr marL="342900" indent="-342900">
              <a:buFont typeface="Arial" panose="020B0604020202020204" pitchFamily="34" charset="0"/>
              <a:buChar char="•"/>
            </a:pPr>
            <a:r>
              <a:rPr lang="en-US" sz="3200" dirty="0">
                <a:solidFill>
                  <a:schemeClr val="bg2">
                    <a:lumMod val="50000"/>
                  </a:schemeClr>
                </a:solidFill>
              </a:rPr>
              <a:t>Generalize the results to the increasingly complex work of identifying and filtering out interference in observational astronomy:</a:t>
            </a:r>
          </a:p>
          <a:p>
            <a:pPr lvl="1" indent="0">
              <a:buNone/>
            </a:pPr>
            <a:r>
              <a:rPr lang="en-US" sz="2400" dirty="0"/>
              <a:t>interference from all sources must be identified and taken into account; look into the increasingly studied optical frequency interference sources and filters</a:t>
            </a:r>
          </a:p>
        </p:txBody>
      </p:sp>
      <p:sp>
        <p:nvSpPr>
          <p:cNvPr id="466" name="Text Placeholder 465"/>
          <p:cNvSpPr>
            <a:spLocks noGrp="1"/>
          </p:cNvSpPr>
          <p:nvPr>
            <p:ph type="body" sz="quarter" idx="20"/>
          </p:nvPr>
        </p:nvSpPr>
        <p:spPr>
          <a:xfrm>
            <a:off x="871186" y="11538638"/>
            <a:ext cx="10050462" cy="754045"/>
          </a:xfrm>
        </p:spPr>
        <p:txBody>
          <a:bodyPr>
            <a:noAutofit/>
          </a:bodyPr>
          <a:lstStyle/>
          <a:p>
            <a:r>
              <a:rPr lang="en-US" sz="4000" dirty="0"/>
              <a:t>Objectives</a:t>
            </a:r>
          </a:p>
        </p:txBody>
      </p:sp>
      <p:sp>
        <p:nvSpPr>
          <p:cNvPr id="467" name="Text Placeholder 466"/>
          <p:cNvSpPr>
            <a:spLocks noGrp="1"/>
          </p:cNvSpPr>
          <p:nvPr>
            <p:ph type="body" sz="quarter" idx="21"/>
          </p:nvPr>
        </p:nvSpPr>
        <p:spPr>
          <a:xfrm>
            <a:off x="11587162" y="6204287"/>
            <a:ext cx="20720051" cy="14802712"/>
          </a:xfrm>
          <a:noFill/>
        </p:spPr>
        <p:txBody>
          <a:bodyPr>
            <a:normAutofit/>
          </a:bodyPr>
          <a:lstStyle/>
          <a:p>
            <a:r>
              <a:rPr lang="en-US" sz="3600" dirty="0"/>
              <a:t>Processing Raw Data </a:t>
            </a:r>
          </a:p>
          <a:p>
            <a:r>
              <a:rPr lang="en-US" sz="2400" dirty="0"/>
              <a:t>Depending on the file type of the incoming data, different methods are applied to convert the data into easily workable formats. Fortunately, the third party-developed </a:t>
            </a:r>
            <a:r>
              <a:rPr lang="en-US" sz="2400" dirty="0" err="1"/>
              <a:t>rtl_power</a:t>
            </a:r>
            <a:r>
              <a:rPr lang="en-US" sz="2400" dirty="0"/>
              <a:t> command conveniently stores the data from the </a:t>
            </a:r>
            <a:r>
              <a:rPr lang="en-US" sz="2400" dirty="0" err="1"/>
              <a:t>Realtek</a:t>
            </a:r>
            <a:r>
              <a:rPr lang="en-US" sz="2400" dirty="0"/>
              <a:t> dongle in a .csv file, which I then convert to a text file. </a:t>
            </a:r>
            <a:r>
              <a:rPr lang="en-US" sz="2400" dirty="0" err="1"/>
              <a:t>HackRF</a:t>
            </a:r>
            <a:r>
              <a:rPr lang="en-US" sz="2400" dirty="0"/>
              <a:t> One spans a much larger bandwidth than the </a:t>
            </a:r>
            <a:r>
              <a:rPr lang="en-US" sz="2400" dirty="0" err="1"/>
              <a:t>Realtek</a:t>
            </a:r>
            <a:r>
              <a:rPr lang="en-US" sz="2400" dirty="0"/>
              <a:t> dongle, but has the downside of the data coming in as an unsigned 8-bit binary file, making it difficult to work with from the command line; SDR programs such as GNU Radio or </a:t>
            </a:r>
            <a:r>
              <a:rPr lang="en-US" sz="2400" dirty="0" err="1"/>
              <a:t>gqrx</a:t>
            </a:r>
            <a:r>
              <a:rPr lang="en-US" sz="2400" dirty="0"/>
              <a:t> are used to conveniently view the spectra from such data inputs.</a:t>
            </a:r>
          </a:p>
          <a:p>
            <a:endParaRPr lang="en-US" sz="2400" dirty="0"/>
          </a:p>
          <a:p>
            <a:r>
              <a:rPr lang="en-US" sz="2400" dirty="0"/>
              <a:t>The raw data is, when viewed as a spectrum (Fig. 3.1), displays much unwanted data and patterns from instrumental noise and sampling imperfections. Various steps were taken to improve the spectrum:</a:t>
            </a:r>
          </a:p>
          <a:p>
            <a:pPr marL="514350" indent="-514350">
              <a:buFont typeface="+mj-lt"/>
              <a:buAutoNum type="arabicPeriod"/>
            </a:pPr>
            <a:r>
              <a:rPr lang="en-US" sz="2400" dirty="0"/>
              <a:t>The curved noise floor is due to the response level of sampling centered around the targeted frequency. To rid of it, choose a fitted curved to one of the curves and divide the spectrum by it; fortunately, the seventh arc does the job. (Fig. 3.2)</a:t>
            </a:r>
          </a:p>
          <a:p>
            <a:pPr marL="514350" indent="-514350">
              <a:buFont typeface="+mj-lt"/>
              <a:buAutoNum type="arabicPeriod"/>
            </a:pPr>
            <a:r>
              <a:rPr lang="en-US" sz="2400" dirty="0"/>
              <a:t>Taking the median of every number (twenty used here) data points removes most of the noise, especially the single-frequency peaks arising from the instrumentation. (Fig. 3.3)</a:t>
            </a:r>
          </a:p>
          <a:p>
            <a:pPr marL="514350" indent="-514350">
              <a:buFont typeface="+mj-lt"/>
              <a:buAutoNum type="arabicPeriod"/>
            </a:pPr>
            <a:r>
              <a:rPr lang="en-US" sz="2400" dirty="0"/>
              <a:t>Lastly, a convolution – smoothing of a curve by another – is used to transform the rugged spectrum into a smooth one with definite shapes and curves. (Fig. 3.4))</a:t>
            </a:r>
          </a:p>
          <a:p>
            <a:endParaRPr lang="en-US" sz="2800" dirty="0"/>
          </a:p>
          <a:p>
            <a:endParaRPr lang="en-US" sz="2800" dirty="0"/>
          </a:p>
        </p:txBody>
      </p:sp>
      <p:sp>
        <p:nvSpPr>
          <p:cNvPr id="473" name="Text Placeholder 472"/>
          <p:cNvSpPr>
            <a:spLocks noGrp="1"/>
          </p:cNvSpPr>
          <p:nvPr>
            <p:ph type="body" sz="quarter" idx="22"/>
          </p:nvPr>
        </p:nvSpPr>
        <p:spPr>
          <a:xfrm>
            <a:off x="11587164" y="5325784"/>
            <a:ext cx="20720050" cy="800211"/>
          </a:xfrm>
        </p:spPr>
        <p:txBody>
          <a:bodyPr/>
          <a:lstStyle/>
          <a:p>
            <a:r>
              <a:rPr lang="en-US" sz="4000" dirty="0"/>
              <a:t>Methods and Data</a:t>
            </a:r>
          </a:p>
        </p:txBody>
      </p:sp>
      <p:sp>
        <p:nvSpPr>
          <p:cNvPr id="474" name="Text Placeholder 473"/>
          <p:cNvSpPr>
            <a:spLocks noGrp="1"/>
          </p:cNvSpPr>
          <p:nvPr>
            <p:ph type="body" sz="quarter" idx="23"/>
          </p:nvPr>
        </p:nvSpPr>
        <p:spPr>
          <a:xfrm>
            <a:off x="19452600" y="22134565"/>
            <a:ext cx="12881661" cy="3208810"/>
          </a:xfrm>
        </p:spPr>
        <p:txBody>
          <a:bodyPr/>
          <a:lstStyle/>
          <a:p>
            <a:r>
              <a:rPr lang="en-US" sz="2400" dirty="0"/>
              <a:t>The waterfall plot in Figure 6 is generated from all ninety scans, each taken in 10 second intervals, of the radio stations’ bandwidth, displaying the time-evolution on the y-axes. Each peak of a corresponding source shows color-coded intensity. This is particularly useful for identifying patterns of various types of signals. Radio stations emit consistent signals with mildly varying intensity with the expected width as shown by the width of the lines. Knowing these patterns in this particular bandwidth, it’s convenient to systematically filter out (or potentially look for in certain cases in SETI) these signals in observational search for interesting radio signals.</a:t>
            </a:r>
          </a:p>
        </p:txBody>
      </p:sp>
      <p:sp>
        <p:nvSpPr>
          <p:cNvPr id="475" name="Text Placeholder 474"/>
          <p:cNvSpPr>
            <a:spLocks noGrp="1"/>
          </p:cNvSpPr>
          <p:nvPr>
            <p:ph type="body" sz="quarter" idx="24"/>
          </p:nvPr>
        </p:nvSpPr>
        <p:spPr/>
        <p:txBody>
          <a:bodyPr/>
          <a:lstStyle/>
          <a:p>
            <a:r>
              <a:rPr lang="en-US" dirty="0"/>
              <a:t>Results: Stations, Cellphones, and Wi-Fi</a:t>
            </a:r>
          </a:p>
        </p:txBody>
      </p:sp>
      <p:sp>
        <p:nvSpPr>
          <p:cNvPr id="476" name="Text Placeholder 475"/>
          <p:cNvSpPr>
            <a:spLocks noGrp="1"/>
          </p:cNvSpPr>
          <p:nvPr>
            <p:ph type="body" sz="quarter" idx="25"/>
          </p:nvPr>
        </p:nvSpPr>
        <p:spPr/>
        <p:txBody>
          <a:bodyPr/>
          <a:lstStyle/>
          <a:p>
            <a:r>
              <a:rPr lang="en-US" dirty="0"/>
              <a:t>Results – 21cm Line</a:t>
            </a:r>
          </a:p>
        </p:txBody>
      </p:sp>
      <p:sp>
        <p:nvSpPr>
          <p:cNvPr id="477" name="Text Placeholder 476"/>
          <p:cNvSpPr>
            <a:spLocks noGrp="1"/>
          </p:cNvSpPr>
          <p:nvPr>
            <p:ph type="body" sz="quarter" idx="26"/>
          </p:nvPr>
        </p:nvSpPr>
        <p:spPr>
          <a:xfrm>
            <a:off x="32900504" y="6125995"/>
            <a:ext cx="10047018" cy="6386341"/>
          </a:xfrm>
        </p:spPr>
        <p:txBody>
          <a:bodyPr/>
          <a:lstStyle/>
          <a:p>
            <a:r>
              <a:rPr lang="en-US" dirty="0"/>
              <a:t>Quantum mechanics shows that hyperfine energy levels exist within the ground state of an atomic particle. In neutral Hydrogen, a transition between such energy levels releases about 5.874 micro-electron volts, corresponding to radiation of about 1.42 gigahertz in frequency or 21 cm in wavelength. Neutral hydrogen is isotropic and is ubiquitous throughout the universe in forms of interstellar dust or remnants of various phenomena. If not accounted for, the 21cm line can present a false positive. For my experiment, I used </a:t>
            </a:r>
            <a:r>
              <a:rPr lang="en-US" dirty="0" err="1"/>
              <a:t>HackRF</a:t>
            </a:r>
            <a:r>
              <a:rPr lang="en-US" dirty="0"/>
              <a:t> One to connect to a rooftop antenna (the Horn) and displayed the spectrum using </a:t>
            </a:r>
            <a:r>
              <a:rPr lang="en-US" dirty="0" err="1"/>
              <a:t>gqrx</a:t>
            </a:r>
            <a:r>
              <a:rPr lang="en-US" dirty="0"/>
              <a:t>. Figure 9 shows the 21cm line as the faint white line to the left of the red DC spike in the waterfall plot. </a:t>
            </a:r>
          </a:p>
          <a:p>
            <a:endParaRPr lang="en-US" dirty="0"/>
          </a:p>
          <a:p>
            <a:r>
              <a:rPr lang="en-US" dirty="0"/>
              <a:t>Interestingly, work in SETI may specifically target the 21cm line since it can be viewed as an universal standard of length.</a:t>
            </a:r>
          </a:p>
        </p:txBody>
      </p:sp>
      <p:sp>
        <p:nvSpPr>
          <p:cNvPr id="478" name="Text Placeholder 477"/>
          <p:cNvSpPr>
            <a:spLocks noGrp="1"/>
          </p:cNvSpPr>
          <p:nvPr>
            <p:ph type="body" sz="quarter" idx="27"/>
          </p:nvPr>
        </p:nvSpPr>
        <p:spPr>
          <a:xfrm>
            <a:off x="32921937" y="18150956"/>
            <a:ext cx="10047018" cy="754045"/>
          </a:xfrm>
        </p:spPr>
        <p:txBody>
          <a:bodyPr/>
          <a:lstStyle/>
          <a:p>
            <a:r>
              <a:rPr lang="en-US" dirty="0"/>
              <a:t>Conclusion</a:t>
            </a:r>
          </a:p>
        </p:txBody>
      </p:sp>
      <p:sp>
        <p:nvSpPr>
          <p:cNvPr id="479" name="Text Placeholder 478"/>
          <p:cNvSpPr>
            <a:spLocks noGrp="1"/>
          </p:cNvSpPr>
          <p:nvPr>
            <p:ph type="body" sz="quarter" idx="28"/>
          </p:nvPr>
        </p:nvSpPr>
        <p:spPr>
          <a:xfrm>
            <a:off x="32895472" y="18923102"/>
            <a:ext cx="10052050" cy="5780022"/>
          </a:xfrm>
        </p:spPr>
        <p:txBody>
          <a:bodyPr/>
          <a:lstStyle/>
          <a:p>
            <a:r>
              <a:rPr lang="en-US" sz="2400" dirty="0"/>
              <a:t>Common radio and microwave sources present as interference to astronomical observations if not accounted for. Cellphone transmission, radio stations, GPS transmission, Wi-Fi, instrumental noise, and the hydrogen hyperfine transition are among common sources of such interference. Their characteristics, including frequency, shape, and consistency, are significant for distinguishing patterns in the search for extraordinary radio signals.</a:t>
            </a:r>
          </a:p>
          <a:p>
            <a:endParaRPr lang="en-US" sz="2400" dirty="0"/>
          </a:p>
          <a:p>
            <a:r>
              <a:rPr lang="en-US" sz="2400" dirty="0"/>
              <a:t>We live in an era of ever-improving instrumentation for astronomy purposes. The largest radio dish has just started operating and the James Webb telescope is due to replace Hubble. For our humble purposes, we integrate software-defined radio tools with traditional hardware for work in observational radio astronomy and in the grand Search for Extraterrestrial Intelligence.</a:t>
            </a:r>
          </a:p>
        </p:txBody>
      </p:sp>
      <p:sp>
        <p:nvSpPr>
          <p:cNvPr id="480" name="Text Placeholder 479"/>
          <p:cNvSpPr>
            <a:spLocks noGrp="1"/>
          </p:cNvSpPr>
          <p:nvPr>
            <p:ph type="body" sz="quarter" idx="29"/>
          </p:nvPr>
        </p:nvSpPr>
        <p:spPr>
          <a:xfrm>
            <a:off x="32895472" y="24781639"/>
            <a:ext cx="10047018" cy="754045"/>
          </a:xfrm>
        </p:spPr>
        <p:txBody>
          <a:bodyPr/>
          <a:lstStyle/>
          <a:p>
            <a:r>
              <a:rPr lang="en-US" dirty="0"/>
              <a:t>Acknowledgements</a:t>
            </a:r>
          </a:p>
        </p:txBody>
      </p:sp>
      <p:sp>
        <p:nvSpPr>
          <p:cNvPr id="481" name="Text Placeholder 480"/>
          <p:cNvSpPr>
            <a:spLocks noGrp="1"/>
          </p:cNvSpPr>
          <p:nvPr>
            <p:ph type="body" sz="quarter" idx="30"/>
          </p:nvPr>
        </p:nvSpPr>
        <p:spPr>
          <a:xfrm>
            <a:off x="32892956" y="25535684"/>
            <a:ext cx="10052050" cy="5743088"/>
          </a:xfrm>
        </p:spPr>
        <p:txBody>
          <a:bodyPr/>
          <a:lstStyle/>
          <a:p>
            <a:r>
              <a:rPr lang="en-US" sz="2200" dirty="0"/>
              <a:t>Thanks to:</a:t>
            </a:r>
          </a:p>
          <a:p>
            <a:pPr marL="342900" indent="-342900">
              <a:buFont typeface="Wingdings" panose="05000000000000000000" pitchFamily="2" charset="2"/>
              <a:buChar char="Ø"/>
            </a:pPr>
            <a:r>
              <a:rPr lang="en-US" sz="2200" dirty="0"/>
              <a:t>Steve Croft and Jack </a:t>
            </a:r>
            <a:r>
              <a:rPr lang="en-US" sz="2200" dirty="0" err="1"/>
              <a:t>Hickish</a:t>
            </a:r>
            <a:r>
              <a:rPr lang="en-US" sz="2200" dirty="0"/>
              <a:t>, along with other Breakthrough Listen researchers and mentors, for their guidance along the way for this project. </a:t>
            </a:r>
          </a:p>
          <a:p>
            <a:pPr marL="342900" indent="-342900">
              <a:buFont typeface="Wingdings" panose="05000000000000000000" pitchFamily="2" charset="2"/>
              <a:buChar char="Ø"/>
            </a:pPr>
            <a:r>
              <a:rPr lang="en-US" sz="2200" dirty="0"/>
              <a:t>UCB Astronomy professor Aaron Parsons for introducing this program to me</a:t>
            </a:r>
          </a:p>
          <a:p>
            <a:pPr marL="342900" indent="-342900">
              <a:buFont typeface="Wingdings" panose="05000000000000000000" pitchFamily="2" charset="2"/>
              <a:buChar char="Ø"/>
            </a:pPr>
            <a:r>
              <a:rPr lang="en-US" sz="2200" dirty="0"/>
              <a:t>UCB Astronomy professor Carl </a:t>
            </a:r>
            <a:r>
              <a:rPr lang="en-US" sz="2200" dirty="0" err="1"/>
              <a:t>Heiles</a:t>
            </a:r>
            <a:r>
              <a:rPr lang="en-US" sz="2200" dirty="0"/>
              <a:t> for setting up the Horn antenna to be used for observing at the 21cm line</a:t>
            </a:r>
          </a:p>
          <a:p>
            <a:pPr marL="342900" indent="-342900">
              <a:buFont typeface="Wingdings" panose="05000000000000000000" pitchFamily="2" charset="2"/>
              <a:buChar char="Ø"/>
            </a:pPr>
            <a:r>
              <a:rPr lang="en-US" sz="2200" dirty="0"/>
              <a:t>UCB Astronomy adviser Dexter Stewart for her continued support</a:t>
            </a:r>
          </a:p>
          <a:p>
            <a:pPr marL="342900" indent="-342900">
              <a:buFont typeface="Wingdings" panose="05000000000000000000" pitchFamily="2" charset="2"/>
              <a:buChar char="Ø"/>
            </a:pPr>
            <a:r>
              <a:rPr lang="en-US" sz="2200" dirty="0"/>
              <a:t>Wikipedia for convenient information</a:t>
            </a:r>
          </a:p>
          <a:p>
            <a:pPr marL="342900" indent="-342900">
              <a:buFont typeface="Wingdings" panose="05000000000000000000" pitchFamily="2" charset="2"/>
              <a:buChar char="Ø"/>
            </a:pPr>
            <a:endParaRPr lang="en-US" sz="2200" dirty="0"/>
          </a:p>
          <a:p>
            <a:endParaRPr lang="en-US" sz="2200" dirty="0"/>
          </a:p>
          <a:p>
            <a:r>
              <a:rPr lang="en-US" sz="2200" dirty="0"/>
              <a:t>Additional thanks to Breakthrough Listen of Berkeley SETI for implementing this program for students to experience experimental astronomy research</a:t>
            </a:r>
          </a:p>
        </p:txBody>
      </p:sp>
      <p:sp>
        <p:nvSpPr>
          <p:cNvPr id="482" name="Text Placeholder 481"/>
          <p:cNvSpPr>
            <a:spLocks noGrp="1"/>
          </p:cNvSpPr>
          <p:nvPr>
            <p:ph type="body" sz="quarter" idx="150"/>
          </p:nvPr>
        </p:nvSpPr>
        <p:spPr/>
        <p:txBody>
          <a:bodyPr/>
          <a:lstStyle/>
          <a:p>
            <a:r>
              <a:rPr lang="en-US" dirty="0"/>
              <a:t>UC Berkeley; Breakthrough Listen, SETI</a:t>
            </a:r>
          </a:p>
        </p:txBody>
      </p:sp>
      <p:sp>
        <p:nvSpPr>
          <p:cNvPr id="483" name="Text Placeholder 482"/>
          <p:cNvSpPr>
            <a:spLocks noGrp="1"/>
          </p:cNvSpPr>
          <p:nvPr>
            <p:ph type="body" sz="quarter" idx="151"/>
          </p:nvPr>
        </p:nvSpPr>
        <p:spPr/>
        <p:txBody>
          <a:bodyPr>
            <a:normAutofit fontScale="92500" lnSpcReduction="10000"/>
          </a:bodyPr>
          <a:lstStyle/>
          <a:p>
            <a:r>
              <a:rPr lang="en-US" dirty="0"/>
              <a:t>Xin Gao</a:t>
            </a:r>
          </a:p>
        </p:txBody>
      </p:sp>
      <p:sp>
        <p:nvSpPr>
          <p:cNvPr id="484" name="Text Placeholder 483"/>
          <p:cNvSpPr>
            <a:spLocks noGrp="1"/>
          </p:cNvSpPr>
          <p:nvPr>
            <p:ph type="body" sz="quarter" idx="153"/>
          </p:nvPr>
        </p:nvSpPr>
        <p:spPr/>
        <p:txBody>
          <a:bodyPr>
            <a:normAutofit fontScale="85000" lnSpcReduction="10000"/>
          </a:bodyPr>
          <a:lstStyle/>
          <a:p>
            <a:r>
              <a:rPr lang="en-US" dirty="0"/>
              <a:t>Radio Frequency Interference: Identifying Common Sources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39780" y="403520"/>
            <a:ext cx="3884663" cy="3884663"/>
          </a:xfrm>
          <a:prstGeom prst="rect">
            <a:avLst/>
          </a:prstGeom>
        </p:spPr>
      </p:pic>
      <p:sp>
        <p:nvSpPr>
          <p:cNvPr id="7" name="TextBox 6"/>
          <p:cNvSpPr txBox="1"/>
          <p:nvPr/>
        </p:nvSpPr>
        <p:spPr>
          <a:xfrm>
            <a:off x="1024251" y="22186720"/>
            <a:ext cx="10005158" cy="5312223"/>
          </a:xfrm>
          <a:prstGeom prst="rect">
            <a:avLst/>
          </a:prstGeom>
          <a:noFill/>
        </p:spPr>
        <p:txBody>
          <a:bodyPr wrap="square" rtlCol="0">
            <a:spAutoFit/>
          </a:bodyPr>
          <a:lstStyle/>
          <a:p>
            <a:pPr marL="457200" lvl="0" indent="-457200">
              <a:spcBef>
                <a:spcPct val="20000"/>
              </a:spcBef>
              <a:buFont typeface="Arial" panose="020B0604020202020204" pitchFamily="34" charset="0"/>
              <a:buChar char="•"/>
            </a:pPr>
            <a:r>
              <a:rPr lang="en-US" sz="3200" dirty="0">
                <a:solidFill>
                  <a:srgbClr val="D6ECFF">
                    <a:lumMod val="50000"/>
                  </a:srgbClr>
                </a:solidFill>
                <a:latin typeface="Trebuchet MS" pitchFamily="34" charset="0"/>
              </a:rPr>
              <a:t>Hardware: Signal Receivers</a:t>
            </a:r>
          </a:p>
          <a:p>
            <a:pPr marL="1828725" lvl="1" indent="-342900">
              <a:spcBef>
                <a:spcPct val="20000"/>
              </a:spcBef>
              <a:buFont typeface="Wingdings" panose="05000000000000000000" pitchFamily="2" charset="2"/>
              <a:buChar char="§"/>
            </a:pPr>
            <a:r>
              <a:rPr lang="en-US" sz="2800" dirty="0">
                <a:solidFill>
                  <a:prstClr val="black"/>
                </a:solidFill>
                <a:latin typeface="Trebuchet MS" pitchFamily="34" charset="0"/>
              </a:rPr>
              <a:t>RTL-SDR </a:t>
            </a:r>
            <a:r>
              <a:rPr lang="en-US" sz="2800" dirty="0" err="1">
                <a:solidFill>
                  <a:prstClr val="black"/>
                </a:solidFill>
                <a:latin typeface="Trebuchet MS" pitchFamily="34" charset="0"/>
              </a:rPr>
              <a:t>Realtek</a:t>
            </a:r>
            <a:r>
              <a:rPr lang="en-US" sz="2800" dirty="0">
                <a:solidFill>
                  <a:prstClr val="black"/>
                </a:solidFill>
                <a:latin typeface="Trebuchet MS" pitchFamily="34" charset="0"/>
              </a:rPr>
              <a:t> dongle</a:t>
            </a:r>
          </a:p>
          <a:p>
            <a:pPr marL="1828725" lvl="1" indent="-342900">
              <a:spcBef>
                <a:spcPct val="20000"/>
              </a:spcBef>
              <a:buFont typeface="Arial" panose="020B0604020202020204" pitchFamily="34" charset="0"/>
              <a:buChar char="•"/>
            </a:pPr>
            <a:r>
              <a:rPr lang="en-US" sz="2800" dirty="0" err="1">
                <a:solidFill>
                  <a:prstClr val="black"/>
                </a:solidFill>
                <a:latin typeface="Trebuchet MS" pitchFamily="34" charset="0"/>
              </a:rPr>
              <a:t>HackRF</a:t>
            </a:r>
            <a:r>
              <a:rPr lang="en-US" sz="2800" dirty="0">
                <a:solidFill>
                  <a:prstClr val="black"/>
                </a:solidFill>
                <a:latin typeface="Trebuchet MS" pitchFamily="34" charset="0"/>
              </a:rPr>
              <a:t> One</a:t>
            </a:r>
          </a:p>
          <a:p>
            <a:pPr marL="1828725" lvl="1" indent="-342900">
              <a:spcBef>
                <a:spcPct val="20000"/>
              </a:spcBef>
              <a:buFont typeface="Arial" panose="020B0604020202020204" pitchFamily="34" charset="0"/>
              <a:buChar char="•"/>
            </a:pPr>
            <a:r>
              <a:rPr lang="en-US" sz="2800" dirty="0">
                <a:solidFill>
                  <a:prstClr val="black"/>
                </a:solidFill>
                <a:latin typeface="Trebuchet MS" pitchFamily="34" charset="0"/>
              </a:rPr>
              <a:t>TUPAVCO Yagi antenna</a:t>
            </a:r>
          </a:p>
          <a:p>
            <a:pPr marL="457200" lvl="0" indent="-457200">
              <a:spcBef>
                <a:spcPct val="20000"/>
              </a:spcBef>
              <a:buFont typeface="Arial" panose="020B0604020202020204" pitchFamily="34" charset="0"/>
              <a:buChar char="•"/>
            </a:pPr>
            <a:r>
              <a:rPr lang="en-US" sz="3200" dirty="0">
                <a:solidFill>
                  <a:srgbClr val="D6ECFF">
                    <a:lumMod val="50000"/>
                  </a:srgbClr>
                </a:solidFill>
                <a:latin typeface="Trebuchet MS" pitchFamily="34" charset="0"/>
              </a:rPr>
              <a:t>Software: Signal Processing</a:t>
            </a:r>
          </a:p>
          <a:p>
            <a:pPr marL="1828725" lvl="1" indent="-342900">
              <a:spcBef>
                <a:spcPct val="20000"/>
              </a:spcBef>
              <a:buFont typeface="Arial" panose="020B0604020202020204" pitchFamily="34" charset="0"/>
              <a:buChar char="•"/>
            </a:pPr>
            <a:r>
              <a:rPr lang="en-US" sz="2800" dirty="0">
                <a:solidFill>
                  <a:prstClr val="black"/>
                </a:solidFill>
                <a:latin typeface="Trebuchet MS" pitchFamily="34" charset="0"/>
              </a:rPr>
              <a:t>Python</a:t>
            </a:r>
          </a:p>
          <a:p>
            <a:pPr marL="1828725" lvl="1" indent="-342900">
              <a:spcBef>
                <a:spcPct val="20000"/>
              </a:spcBef>
              <a:buFont typeface="Arial" panose="020B0604020202020204" pitchFamily="34" charset="0"/>
              <a:buChar char="•"/>
            </a:pPr>
            <a:r>
              <a:rPr lang="en-US" sz="2800" dirty="0">
                <a:solidFill>
                  <a:prstClr val="black"/>
                </a:solidFill>
                <a:latin typeface="Trebuchet MS" pitchFamily="34" charset="0"/>
              </a:rPr>
              <a:t>GNU Radio</a:t>
            </a:r>
          </a:p>
          <a:p>
            <a:pPr marL="1828725" lvl="1" indent="-342900">
              <a:spcBef>
                <a:spcPct val="20000"/>
              </a:spcBef>
              <a:buFont typeface="Arial" panose="020B0604020202020204" pitchFamily="34" charset="0"/>
              <a:buChar char="•"/>
            </a:pPr>
            <a:r>
              <a:rPr lang="en-US" sz="2800" dirty="0" err="1">
                <a:solidFill>
                  <a:prstClr val="black"/>
                </a:solidFill>
                <a:latin typeface="Trebuchet MS" pitchFamily="34" charset="0"/>
              </a:rPr>
              <a:t>gqrx</a:t>
            </a:r>
            <a:endParaRPr lang="en-US" sz="2800" dirty="0">
              <a:solidFill>
                <a:prstClr val="black"/>
              </a:solidFill>
              <a:latin typeface="Trebuchet MS" pitchFamily="34" charset="0"/>
            </a:endParaRPr>
          </a:p>
          <a:p>
            <a:pPr marL="1828725" lvl="1" indent="-342900">
              <a:spcBef>
                <a:spcPct val="20000"/>
              </a:spcBef>
              <a:buFont typeface="Arial" panose="020B0604020202020204" pitchFamily="34" charset="0"/>
              <a:buChar char="•"/>
            </a:pPr>
            <a:r>
              <a:rPr lang="en-US" sz="2800" dirty="0" err="1">
                <a:solidFill>
                  <a:prstClr val="black"/>
                </a:solidFill>
                <a:latin typeface="Trebuchet MS" pitchFamily="34" charset="0"/>
              </a:rPr>
              <a:t>rtl_power</a:t>
            </a:r>
            <a:endParaRPr lang="en-US" sz="2800" dirty="0">
              <a:solidFill>
                <a:prstClr val="black"/>
              </a:solidFill>
              <a:latin typeface="Trebuchet MS" pitchFamily="34" charset="0"/>
            </a:endParaRPr>
          </a:p>
          <a:p>
            <a:pPr marL="1828725" lvl="1" indent="-342900">
              <a:spcBef>
                <a:spcPct val="20000"/>
              </a:spcBef>
              <a:buFont typeface="Arial" panose="020B0604020202020204" pitchFamily="34" charset="0"/>
              <a:buChar char="•"/>
            </a:pPr>
            <a:r>
              <a:rPr lang="en-US" sz="2800" dirty="0">
                <a:solidFill>
                  <a:prstClr val="black"/>
                </a:solidFill>
                <a:latin typeface="Trebuchet MS" pitchFamily="34" charset="0"/>
              </a:rPr>
              <a:t>the Horn antenna</a:t>
            </a:r>
          </a:p>
        </p:txBody>
      </p:sp>
      <p:sp>
        <p:nvSpPr>
          <p:cNvPr id="8" name="TextBox 7"/>
          <p:cNvSpPr txBox="1"/>
          <p:nvPr/>
        </p:nvSpPr>
        <p:spPr>
          <a:xfrm>
            <a:off x="1069981" y="21358629"/>
            <a:ext cx="9978111" cy="707886"/>
          </a:xfrm>
          <a:prstGeom prst="rect">
            <a:avLst/>
          </a:prstGeom>
          <a:noFill/>
        </p:spPr>
        <p:txBody>
          <a:bodyPr wrap="square" rtlCol="0">
            <a:spAutoFit/>
          </a:bodyPr>
          <a:lstStyle/>
          <a:p>
            <a:pPr algn="ctr"/>
            <a:r>
              <a:rPr lang="en-US" sz="4000" b="1" u="sng" dirty="0">
                <a:solidFill>
                  <a:srgbClr val="002060"/>
                </a:solidFill>
              </a:rPr>
              <a:t>Materials</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14208" y="13241669"/>
            <a:ext cx="5627709" cy="4220782"/>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679503" y="16794610"/>
            <a:ext cx="5627709" cy="422078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2782" y="28609274"/>
            <a:ext cx="3638550" cy="2728912"/>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5400000">
            <a:off x="6252726" y="27197574"/>
            <a:ext cx="4724400" cy="3543300"/>
          </a:xfrm>
          <a:prstGeom prst="rect">
            <a:avLst/>
          </a:prstGeom>
        </p:spPr>
      </p:pic>
      <p:sp>
        <p:nvSpPr>
          <p:cNvPr id="13" name="TextBox 12"/>
          <p:cNvSpPr txBox="1"/>
          <p:nvPr/>
        </p:nvSpPr>
        <p:spPr>
          <a:xfrm>
            <a:off x="6843276" y="25665643"/>
            <a:ext cx="3543300" cy="707886"/>
          </a:xfrm>
          <a:prstGeom prst="rect">
            <a:avLst/>
          </a:prstGeom>
          <a:noFill/>
        </p:spPr>
        <p:txBody>
          <a:bodyPr wrap="square" rtlCol="0">
            <a:spAutoFit/>
          </a:bodyPr>
          <a:lstStyle/>
          <a:p>
            <a:r>
              <a:rPr lang="en-US" sz="2000" dirty="0"/>
              <a:t>Figure 2: RTL-SDR </a:t>
            </a:r>
            <a:r>
              <a:rPr lang="en-US" sz="2000" dirty="0" err="1"/>
              <a:t>Realtek</a:t>
            </a:r>
            <a:r>
              <a:rPr lang="en-US" sz="2000" dirty="0"/>
              <a:t> Dongle with lab-built antenna</a:t>
            </a:r>
          </a:p>
        </p:txBody>
      </p:sp>
      <p:sp>
        <p:nvSpPr>
          <p:cNvPr id="14" name="TextBox 13"/>
          <p:cNvSpPr txBox="1"/>
          <p:nvPr/>
        </p:nvSpPr>
        <p:spPr>
          <a:xfrm>
            <a:off x="1794145" y="27785891"/>
            <a:ext cx="3435823" cy="707886"/>
          </a:xfrm>
          <a:prstGeom prst="rect">
            <a:avLst/>
          </a:prstGeom>
          <a:noFill/>
        </p:spPr>
        <p:txBody>
          <a:bodyPr wrap="square" rtlCol="0">
            <a:spAutoFit/>
          </a:bodyPr>
          <a:lstStyle/>
          <a:p>
            <a:r>
              <a:rPr lang="en-US" sz="2000" dirty="0"/>
              <a:t>Figure 1: Hack RF One with Yagi antenna</a:t>
            </a:r>
          </a:p>
        </p:txBody>
      </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27732" y="22511617"/>
            <a:ext cx="7226546" cy="3613273"/>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830339" y="26156774"/>
            <a:ext cx="5476875" cy="5181412"/>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776987" y="26156774"/>
            <a:ext cx="5481908" cy="5186173"/>
          </a:xfrm>
          <a:prstGeom prst="rect">
            <a:avLst/>
          </a:prstGeom>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234211" y="13241669"/>
            <a:ext cx="5606311" cy="4204733"/>
          </a:xfrm>
          <a:prstGeom prst="rect">
            <a:avLst/>
          </a:prstGeom>
        </p:spPr>
      </p:pic>
      <p:sp>
        <p:nvSpPr>
          <p:cNvPr id="3" name="TextBox 2"/>
          <p:cNvSpPr txBox="1"/>
          <p:nvPr/>
        </p:nvSpPr>
        <p:spPr>
          <a:xfrm>
            <a:off x="13074239" y="12714015"/>
            <a:ext cx="2707646" cy="400110"/>
          </a:xfrm>
          <a:prstGeom prst="rect">
            <a:avLst/>
          </a:prstGeom>
          <a:noFill/>
        </p:spPr>
        <p:txBody>
          <a:bodyPr wrap="square" rtlCol="0">
            <a:spAutoFit/>
          </a:bodyPr>
          <a:lstStyle/>
          <a:p>
            <a:pPr algn="ctr"/>
            <a:r>
              <a:rPr lang="en-US" sz="2000" dirty="0"/>
              <a:t>Figure 3</a:t>
            </a:r>
          </a:p>
        </p:txBody>
      </p:sp>
      <p:sp>
        <p:nvSpPr>
          <p:cNvPr id="6" name="TextBox 5"/>
          <p:cNvSpPr txBox="1"/>
          <p:nvPr/>
        </p:nvSpPr>
        <p:spPr>
          <a:xfrm>
            <a:off x="19714915" y="12714015"/>
            <a:ext cx="2644904" cy="400110"/>
          </a:xfrm>
          <a:prstGeom prst="rect">
            <a:avLst/>
          </a:prstGeom>
          <a:noFill/>
        </p:spPr>
        <p:txBody>
          <a:bodyPr wrap="square" rtlCol="0">
            <a:spAutoFit/>
          </a:bodyPr>
          <a:lstStyle/>
          <a:p>
            <a:pPr algn="ctr"/>
            <a:r>
              <a:rPr lang="en-US" sz="2000" dirty="0"/>
              <a:t>Figure 4</a:t>
            </a:r>
          </a:p>
        </p:txBody>
      </p:sp>
      <p:sp>
        <p:nvSpPr>
          <p:cNvPr id="18" name="TextBox 17"/>
          <p:cNvSpPr txBox="1"/>
          <p:nvPr/>
        </p:nvSpPr>
        <p:spPr>
          <a:xfrm>
            <a:off x="28080131" y="16319397"/>
            <a:ext cx="2826447" cy="400110"/>
          </a:xfrm>
          <a:prstGeom prst="rect">
            <a:avLst/>
          </a:prstGeom>
          <a:noFill/>
        </p:spPr>
        <p:txBody>
          <a:bodyPr wrap="square" rtlCol="0">
            <a:spAutoFit/>
          </a:bodyPr>
          <a:lstStyle/>
          <a:p>
            <a:pPr algn="ctr"/>
            <a:r>
              <a:rPr lang="en-US" sz="2000" dirty="0"/>
              <a:t>Figure 5</a:t>
            </a:r>
          </a:p>
        </p:txBody>
      </p:sp>
      <p:sp>
        <p:nvSpPr>
          <p:cNvPr id="20" name="TextBox 19"/>
          <p:cNvSpPr txBox="1"/>
          <p:nvPr/>
        </p:nvSpPr>
        <p:spPr>
          <a:xfrm>
            <a:off x="24889280" y="13415617"/>
            <a:ext cx="7417932" cy="2677656"/>
          </a:xfrm>
          <a:prstGeom prst="rect">
            <a:avLst/>
          </a:prstGeom>
          <a:noFill/>
        </p:spPr>
        <p:txBody>
          <a:bodyPr wrap="square" rtlCol="0">
            <a:spAutoFit/>
          </a:bodyPr>
          <a:lstStyle/>
          <a:p>
            <a:r>
              <a:rPr lang="en-US" sz="2400" dirty="0">
                <a:latin typeface="Trebuchet MS" panose="020B0603020202020204" pitchFamily="34" charset="0"/>
              </a:rPr>
              <a:t>Zoomed in, we see the differences before and after applying the convolution (Fig. 4, bottom 2 plots). It’s important to smooth the spectrum in order to systematically work with the properties of the spectrum; in our case, we want to collect the maxima to attribute the peaks to their corresponding emission sources and frequencies.</a:t>
            </a:r>
            <a:endParaRPr lang="en-US" sz="2400" dirty="0"/>
          </a:p>
        </p:txBody>
      </p:sp>
      <p:sp>
        <p:nvSpPr>
          <p:cNvPr id="21" name="TextBox 20"/>
          <p:cNvSpPr txBox="1"/>
          <p:nvPr/>
        </p:nvSpPr>
        <p:spPr>
          <a:xfrm>
            <a:off x="11880362" y="17646346"/>
            <a:ext cx="14499980" cy="3231654"/>
          </a:xfrm>
          <a:prstGeom prst="rect">
            <a:avLst/>
          </a:prstGeom>
          <a:noFill/>
        </p:spPr>
        <p:txBody>
          <a:bodyPr wrap="square" rtlCol="0">
            <a:spAutoFit/>
          </a:bodyPr>
          <a:lstStyle/>
          <a:p>
            <a:r>
              <a:rPr lang="en-US" sz="3600" dirty="0">
                <a:latin typeface="Trebuchet MS" panose="020B0603020202020204" pitchFamily="34" charset="0"/>
              </a:rPr>
              <a:t>Using the Data</a:t>
            </a:r>
          </a:p>
          <a:p>
            <a:endParaRPr lang="en-US" sz="2400" dirty="0">
              <a:latin typeface="Trebuchet MS" panose="020B0603020202020204" pitchFamily="34" charset="0"/>
            </a:endParaRPr>
          </a:p>
          <a:p>
            <a:r>
              <a:rPr lang="en-US" sz="2400" dirty="0">
                <a:latin typeface="Trebuchet MS" panose="020B0603020202020204" pitchFamily="34" charset="0"/>
              </a:rPr>
              <a:t>So far, the data is time-average over ninety scans; each power value is an average of ninety from scans of the same twenty MHz bandwidth. The time averaged plot is useful to identify its consistent characteristics. In Figure 5, for example, nearby local radio stations are marked according to its corresponding frequency. The dictionary containing the stations matching with their frequencies is manually written in Python. While a time-averaged plot is useful for such purposes, many times the desired result is in the form of waterfall plots, which show the time evolution of the signal.</a:t>
            </a:r>
          </a:p>
        </p:txBody>
      </p:sp>
      <p:sp>
        <p:nvSpPr>
          <p:cNvPr id="22" name="TextBox 21"/>
          <p:cNvSpPr txBox="1"/>
          <p:nvPr/>
        </p:nvSpPr>
        <p:spPr>
          <a:xfrm>
            <a:off x="14406866" y="21970149"/>
            <a:ext cx="1641230" cy="400110"/>
          </a:xfrm>
          <a:prstGeom prst="rect">
            <a:avLst/>
          </a:prstGeom>
          <a:noFill/>
        </p:spPr>
        <p:txBody>
          <a:bodyPr wrap="square" rtlCol="0">
            <a:spAutoFit/>
          </a:bodyPr>
          <a:lstStyle/>
          <a:p>
            <a:pPr algn="ctr"/>
            <a:r>
              <a:rPr lang="en-US" sz="2000" dirty="0"/>
              <a:t>Figure 6</a:t>
            </a:r>
          </a:p>
        </p:txBody>
      </p:sp>
      <p:sp>
        <p:nvSpPr>
          <p:cNvPr id="24" name="TextBox 23"/>
          <p:cNvSpPr txBox="1"/>
          <p:nvPr/>
        </p:nvSpPr>
        <p:spPr>
          <a:xfrm>
            <a:off x="21878360" y="25618533"/>
            <a:ext cx="3279161" cy="400110"/>
          </a:xfrm>
          <a:prstGeom prst="rect">
            <a:avLst/>
          </a:prstGeom>
          <a:noFill/>
        </p:spPr>
        <p:txBody>
          <a:bodyPr wrap="square" rtlCol="0">
            <a:spAutoFit/>
          </a:bodyPr>
          <a:lstStyle/>
          <a:p>
            <a:pPr algn="ctr"/>
            <a:r>
              <a:rPr lang="en-US" sz="2000" dirty="0">
                <a:latin typeface="Trebuchet MS" panose="020B0603020202020204" pitchFamily="34" charset="0"/>
              </a:rPr>
              <a:t>Figure 7</a:t>
            </a:r>
          </a:p>
        </p:txBody>
      </p:sp>
      <p:sp>
        <p:nvSpPr>
          <p:cNvPr id="25" name="TextBox 24"/>
          <p:cNvSpPr txBox="1"/>
          <p:nvPr/>
        </p:nvSpPr>
        <p:spPr>
          <a:xfrm>
            <a:off x="28156925" y="25618533"/>
            <a:ext cx="2672861" cy="400110"/>
          </a:xfrm>
          <a:prstGeom prst="rect">
            <a:avLst/>
          </a:prstGeom>
          <a:noFill/>
        </p:spPr>
        <p:txBody>
          <a:bodyPr wrap="square" rtlCol="0">
            <a:spAutoFit/>
          </a:bodyPr>
          <a:lstStyle/>
          <a:p>
            <a:pPr algn="ctr"/>
            <a:r>
              <a:rPr lang="en-US" sz="2000" dirty="0">
                <a:latin typeface="Trebuchet MS" panose="020B0603020202020204" pitchFamily="34" charset="0"/>
              </a:rPr>
              <a:t>Figure 8</a:t>
            </a:r>
          </a:p>
        </p:txBody>
      </p:sp>
      <p:sp>
        <p:nvSpPr>
          <p:cNvPr id="27" name="TextBox 26"/>
          <p:cNvSpPr txBox="1"/>
          <p:nvPr/>
        </p:nvSpPr>
        <p:spPr>
          <a:xfrm>
            <a:off x="11880362" y="26408849"/>
            <a:ext cx="8593419" cy="5047536"/>
          </a:xfrm>
          <a:prstGeom prst="rect">
            <a:avLst/>
          </a:prstGeom>
          <a:noFill/>
        </p:spPr>
        <p:txBody>
          <a:bodyPr wrap="square" rtlCol="0">
            <a:spAutoFit/>
          </a:bodyPr>
          <a:lstStyle/>
          <a:p>
            <a:r>
              <a:rPr lang="en-US" sz="2300" dirty="0">
                <a:latin typeface="Trebuchet MS" panose="020B0603020202020204" pitchFamily="34" charset="0"/>
              </a:rPr>
              <a:t>Different patterns can be seen in the cellphone (806-960, 1700-1900 MHz) and Wi-Fi (2400-2500 MHz) bandwidths. Some are broad and continuous while others are somewhat irregular slow pulses. </a:t>
            </a:r>
            <a:r>
              <a:rPr lang="en-US" sz="2300" dirty="0">
                <a:solidFill>
                  <a:prstClr val="black"/>
                </a:solidFill>
                <a:latin typeface="Trebuchet MS" panose="020B0603020202020204" pitchFamily="34" charset="0"/>
              </a:rPr>
              <a:t>We expect narrow radio emissions such as those of the stations from ETI, but the patterns seen from Wi-Fi and cellphones are be applied to be either included or excluded.</a:t>
            </a:r>
          </a:p>
          <a:p>
            <a:endParaRPr lang="en-US" sz="2200" dirty="0">
              <a:solidFill>
                <a:prstClr val="black"/>
              </a:solidFill>
              <a:latin typeface="Trebuchet MS" panose="020B0603020202020204" pitchFamily="34" charset="0"/>
            </a:endParaRPr>
          </a:p>
          <a:p>
            <a:r>
              <a:rPr lang="en-US" sz="2200" dirty="0">
                <a:latin typeface="Trebuchet MS" panose="020B0603020202020204" pitchFamily="34" charset="0"/>
              </a:rPr>
              <a:t>Note: The high intensity red line at the center is the direct current (DC) offset resulting from instrumentation. Some effort is required to remove it at the risk of mitigating desired signals but it is ignorable for our purposes. In addition, the lack of flexibility from the command line makes </a:t>
            </a:r>
            <a:r>
              <a:rPr lang="en-US" sz="2200" dirty="0" err="1">
                <a:latin typeface="Trebuchet MS" panose="020B0603020202020204" pitchFamily="34" charset="0"/>
              </a:rPr>
              <a:t>HackRF</a:t>
            </a:r>
            <a:r>
              <a:rPr lang="en-US" sz="2200" dirty="0">
                <a:latin typeface="Trebuchet MS" panose="020B0603020202020204" pitchFamily="34" charset="0"/>
              </a:rPr>
              <a:t> reliant on software tools; nonetheless, we view the signals from these tools and compare them to extraterrestrial sources.</a:t>
            </a:r>
          </a:p>
        </p:txBody>
      </p:sp>
      <p:pic>
        <p:nvPicPr>
          <p:cNvPr id="19" name="Picture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205534" y="12776002"/>
            <a:ext cx="7452053" cy="4597465"/>
          </a:xfrm>
          <a:prstGeom prst="rect">
            <a:avLst/>
          </a:prstGeom>
        </p:spPr>
      </p:pic>
      <p:sp>
        <p:nvSpPr>
          <p:cNvPr id="23" name="TextBox 22"/>
          <p:cNvSpPr txBox="1"/>
          <p:nvPr/>
        </p:nvSpPr>
        <p:spPr>
          <a:xfrm>
            <a:off x="36131424" y="12333485"/>
            <a:ext cx="3585177" cy="400110"/>
          </a:xfrm>
          <a:prstGeom prst="rect">
            <a:avLst/>
          </a:prstGeom>
          <a:noFill/>
        </p:spPr>
        <p:txBody>
          <a:bodyPr wrap="square" rtlCol="0">
            <a:spAutoFit/>
          </a:bodyPr>
          <a:lstStyle/>
          <a:p>
            <a:pPr algn="ctr"/>
            <a:r>
              <a:rPr lang="en-US" sz="2000" dirty="0"/>
              <a:t>Figure 9</a:t>
            </a:r>
          </a:p>
        </p:txBody>
      </p:sp>
      <p:sp>
        <p:nvSpPr>
          <p:cNvPr id="26" name="TextBox 25"/>
          <p:cNvSpPr txBox="1"/>
          <p:nvPr/>
        </p:nvSpPr>
        <p:spPr>
          <a:xfrm>
            <a:off x="33374801" y="17462451"/>
            <a:ext cx="9113520" cy="400110"/>
          </a:xfrm>
          <a:prstGeom prst="rect">
            <a:avLst/>
          </a:prstGeom>
          <a:noFill/>
        </p:spPr>
        <p:txBody>
          <a:bodyPr wrap="square" rtlCol="0">
            <a:spAutoFit/>
          </a:bodyPr>
          <a:lstStyle/>
          <a:p>
            <a:pPr algn="ctr"/>
            <a:r>
              <a:rPr lang="en-US" sz="2000" dirty="0">
                <a:latin typeface="Trebuchet MS" panose="020B0603020202020204" pitchFamily="34" charset="0"/>
              </a:rPr>
              <a:t>Top: filtered spectrum; bottom: waterfall plot</a:t>
            </a:r>
          </a:p>
        </p:txBody>
      </p:sp>
      <p:pic>
        <p:nvPicPr>
          <p:cNvPr id="28" name="Picture 2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4746" y="403520"/>
            <a:ext cx="3819628" cy="3819628"/>
          </a:xfrm>
          <a:prstGeom prst="rect">
            <a:avLst/>
          </a:prstGeom>
        </p:spPr>
      </p:pic>
    </p:spTree>
    <p:extLst>
      <p:ext uri="{BB962C8B-B14F-4D97-AF65-F5344CB8AC3E}">
        <p14:creationId xmlns:p14="http://schemas.microsoft.com/office/powerpoint/2010/main" val="3425218134"/>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1299</TotalTime>
  <Words>1405</Words>
  <Application>Microsoft Office PowerPoint</Application>
  <PresentationFormat>Custom</PresentationFormat>
  <Paragraphs>72</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Times New Roman</vt:lpstr>
      <vt:lpstr>Trebuchet MS</vt:lpstr>
      <vt:lpstr>Wingdings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Xin</cp:lastModifiedBy>
  <cp:revision>105</cp:revision>
  <dcterms:created xsi:type="dcterms:W3CDTF">2012-02-03T19:11:35Z</dcterms:created>
  <dcterms:modified xsi:type="dcterms:W3CDTF">2016-07-29T07:54:19Z</dcterms:modified>
</cp:coreProperties>
</file>