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4" r:id="rId6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53" autoAdjust="0"/>
    <p:restoredTop sz="94660"/>
  </p:normalViewPr>
  <p:slideViewPr>
    <p:cSldViewPr showGuides="1">
      <p:cViewPr>
        <p:scale>
          <a:sx n="83" d="100"/>
          <a:sy n="83" d="100"/>
        </p:scale>
        <p:origin x="-1146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DC542D6B-8493-4103-B910-D69425335296}" type="datetimeFigureOut">
              <a:rPr lang="es-PE" smtClean="0"/>
              <a:t>18/07/2020</a:t>
            </a:fld>
            <a:endParaRPr lang="es-P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7FA6D702-559F-476C-9307-81F3DBACE3D5}" type="slidenum">
              <a:rPr lang="es-PE" smtClean="0"/>
              <a:t>‹Nº›</a:t>
            </a:fld>
            <a:endParaRPr lang="es-PE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2D6B-8493-4103-B910-D69425335296}" type="datetimeFigureOut">
              <a:rPr lang="es-PE" smtClean="0"/>
              <a:t>18/07/2020</a:t>
            </a:fld>
            <a:endParaRPr lang="es-P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A6D702-559F-476C-9307-81F3DBACE3D5}" type="slidenum">
              <a:rPr lang="es-PE" smtClean="0"/>
              <a:t>‹Nº›</a:t>
            </a:fld>
            <a:endParaRPr lang="es-PE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2D6B-8493-4103-B910-D69425335296}" type="datetimeFigureOut">
              <a:rPr lang="es-PE" smtClean="0"/>
              <a:t>18/07/2020</a:t>
            </a:fld>
            <a:endParaRPr lang="es-P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A6D702-559F-476C-9307-81F3DBACE3D5}" type="slidenum">
              <a:rPr lang="es-PE" smtClean="0"/>
              <a:t>‹Nº›</a:t>
            </a:fld>
            <a:endParaRPr lang="es-PE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2D6B-8493-4103-B910-D69425335296}" type="datetimeFigureOut">
              <a:rPr lang="es-PE" smtClean="0"/>
              <a:t>18/07/2020</a:t>
            </a:fld>
            <a:endParaRPr lang="es-P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A6D702-559F-476C-9307-81F3DBACE3D5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DC542D6B-8493-4103-B910-D69425335296}" type="datetimeFigureOut">
              <a:rPr lang="es-PE" smtClean="0"/>
              <a:t>18/07/2020</a:t>
            </a:fld>
            <a:endParaRPr lang="es-P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7FA6D702-559F-476C-9307-81F3DBACE3D5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s-PE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2D6B-8493-4103-B910-D69425335296}" type="datetimeFigureOut">
              <a:rPr lang="es-PE" smtClean="0"/>
              <a:t>18/07/2020</a:t>
            </a:fld>
            <a:endParaRPr lang="es-P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A6D702-559F-476C-9307-81F3DBACE3D5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2D6B-8493-4103-B910-D69425335296}" type="datetimeFigureOut">
              <a:rPr lang="es-PE" smtClean="0"/>
              <a:t>18/07/2020</a:t>
            </a:fld>
            <a:endParaRPr lang="es-P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A6D702-559F-476C-9307-81F3DBACE3D5}" type="slidenum">
              <a:rPr lang="es-PE" smtClean="0"/>
              <a:t>‹Nº›</a:t>
            </a:fld>
            <a:endParaRPr lang="es-PE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2D6B-8493-4103-B910-D69425335296}" type="datetimeFigureOut">
              <a:rPr lang="es-PE" smtClean="0"/>
              <a:t>18/07/2020</a:t>
            </a:fld>
            <a:endParaRPr lang="es-P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A6D702-559F-476C-9307-81F3DBACE3D5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2D6B-8493-4103-B910-D69425335296}" type="datetimeFigureOut">
              <a:rPr lang="es-PE" smtClean="0"/>
              <a:t>18/07/2020</a:t>
            </a:fld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A6D702-559F-476C-9307-81F3DBACE3D5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2D6B-8493-4103-B910-D69425335296}" type="datetimeFigureOut">
              <a:rPr lang="es-PE" smtClean="0"/>
              <a:t>18/07/2020</a:t>
            </a:fld>
            <a:endParaRPr lang="es-PE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A6D702-559F-476C-9307-81F3DBACE3D5}" type="slidenum">
              <a:rPr lang="es-PE" smtClean="0"/>
              <a:t>‹Nº›</a:t>
            </a:fld>
            <a:endParaRPr lang="es-P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2D6B-8493-4103-B910-D69425335296}" type="datetimeFigureOut">
              <a:rPr lang="es-PE" smtClean="0"/>
              <a:t>18/07/2020</a:t>
            </a:fld>
            <a:endParaRPr lang="es-PE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A6D702-559F-476C-9307-81F3DBACE3D5}" type="slidenum">
              <a:rPr lang="es-PE" smtClean="0"/>
              <a:t>‹Nº›</a:t>
            </a:fld>
            <a:endParaRPr lang="es-PE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A6D702-559F-476C-9307-81F3DBACE3D5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C542D6B-8493-4103-B910-D69425335296}" type="datetimeFigureOut">
              <a:rPr lang="es-PE" smtClean="0"/>
              <a:t>18/07/2020</a:t>
            </a:fld>
            <a:endParaRPr lang="es-P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04248" y="1556792"/>
            <a:ext cx="2339752" cy="2952328"/>
          </a:xfrm>
        </p:spPr>
        <p:txBody>
          <a:bodyPr>
            <a:noAutofit/>
          </a:bodyPr>
          <a:lstStyle/>
          <a:p>
            <a:pPr algn="ctr"/>
            <a:r>
              <a:rPr lang="es-PE" sz="3000" b="1" dirty="0" smtClean="0">
                <a:solidFill>
                  <a:schemeClr val="bg1"/>
                </a:solidFill>
                <a:latin typeface="Bernard MT Condensed" panose="02050806060905020404" pitchFamily="18" charset="0"/>
                <a:cs typeface="Aharoni" panose="02010803020104030203" pitchFamily="2" charset="-79"/>
              </a:rPr>
              <a:t>SISTEMA </a:t>
            </a:r>
            <a:br>
              <a:rPr lang="es-PE" sz="3000" b="1" dirty="0" smtClean="0">
                <a:solidFill>
                  <a:schemeClr val="bg1"/>
                </a:solidFill>
                <a:latin typeface="Bernard MT Condensed" panose="02050806060905020404" pitchFamily="18" charset="0"/>
                <a:cs typeface="Aharoni" panose="02010803020104030203" pitchFamily="2" charset="-79"/>
              </a:rPr>
            </a:br>
            <a:r>
              <a:rPr lang="es-PE" sz="3000" b="1" dirty="0" smtClean="0">
                <a:solidFill>
                  <a:schemeClr val="bg1"/>
                </a:solidFill>
                <a:latin typeface="Bernard MT Condensed" panose="02050806060905020404" pitchFamily="18" charset="0"/>
                <a:cs typeface="Aharoni" panose="02010803020104030203" pitchFamily="2" charset="-79"/>
              </a:rPr>
              <a:t>DE CAPACITACION</a:t>
            </a:r>
            <a:br>
              <a:rPr lang="es-PE" sz="3000" b="1" dirty="0" smtClean="0">
                <a:solidFill>
                  <a:schemeClr val="bg1"/>
                </a:solidFill>
                <a:latin typeface="Bernard MT Condensed" panose="02050806060905020404" pitchFamily="18" charset="0"/>
                <a:cs typeface="Aharoni" panose="02010803020104030203" pitchFamily="2" charset="-79"/>
              </a:rPr>
            </a:br>
            <a:r>
              <a:rPr lang="es-PE" sz="3000" b="1" dirty="0" smtClean="0">
                <a:solidFill>
                  <a:schemeClr val="bg1"/>
                </a:solidFill>
                <a:latin typeface="Bernard MT Condensed" panose="02050806060905020404" pitchFamily="18" charset="0"/>
                <a:cs typeface="Aharoni" panose="02010803020104030203" pitchFamily="2" charset="-79"/>
              </a:rPr>
              <a:t>DE LA</a:t>
            </a:r>
            <a:br>
              <a:rPr lang="es-PE" sz="3000" b="1" dirty="0" smtClean="0">
                <a:solidFill>
                  <a:schemeClr val="bg1"/>
                </a:solidFill>
                <a:latin typeface="Bernard MT Condensed" panose="02050806060905020404" pitchFamily="18" charset="0"/>
                <a:cs typeface="Aharoni" panose="02010803020104030203" pitchFamily="2" charset="-79"/>
              </a:rPr>
            </a:br>
            <a:r>
              <a:rPr lang="es-PE" sz="3000" b="1" dirty="0" smtClean="0">
                <a:solidFill>
                  <a:schemeClr val="bg1"/>
                </a:solidFill>
                <a:latin typeface="Bernard MT Condensed" panose="02050806060905020404" pitchFamily="18" charset="0"/>
                <a:cs typeface="Aharoni" panose="02010803020104030203" pitchFamily="2" charset="-79"/>
              </a:rPr>
              <a:t>ONPE</a:t>
            </a:r>
            <a:endParaRPr lang="es-PE" sz="3000" b="1" dirty="0">
              <a:solidFill>
                <a:schemeClr val="bg1"/>
              </a:solidFill>
              <a:latin typeface="Bernard MT Condensed" panose="02050806060905020404" pitchFamily="18" charset="0"/>
              <a:cs typeface="Aharoni" panose="02010803020104030203" pitchFamily="2" charset="-79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54" y="1972032"/>
            <a:ext cx="1038970" cy="1353521"/>
          </a:xfrm>
          <a:prstGeom prst="rect">
            <a:avLst/>
          </a:prstGeom>
        </p:spPr>
      </p:pic>
      <p:sp>
        <p:nvSpPr>
          <p:cNvPr id="5" name="2 Subtítulo"/>
          <p:cNvSpPr txBox="1">
            <a:spLocks/>
          </p:cNvSpPr>
          <p:nvPr/>
        </p:nvSpPr>
        <p:spPr>
          <a:xfrm>
            <a:off x="1788951" y="5152595"/>
            <a:ext cx="4730037" cy="12235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PE" sz="1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Garamendi</a:t>
            </a:r>
            <a:r>
              <a:rPr lang="es-PE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Campos Jorge Roberto </a:t>
            </a:r>
          </a:p>
          <a:p>
            <a:pPr algn="just"/>
            <a:r>
              <a:rPr lang="es-PE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Geográfo</a:t>
            </a:r>
            <a:r>
              <a:rPr lang="es-PE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egresado de la UNMSM especialista en sistemas de información geográfica con maestría en Gestión Publica</a:t>
            </a:r>
            <a:endParaRPr lang="es-PE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2 Subtítulo"/>
          <p:cNvSpPr txBox="1">
            <a:spLocks/>
          </p:cNvSpPr>
          <p:nvPr/>
        </p:nvSpPr>
        <p:spPr>
          <a:xfrm>
            <a:off x="1714170" y="3782734"/>
            <a:ext cx="3937949" cy="4236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PE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Choque </a:t>
            </a:r>
            <a:r>
              <a:rPr lang="es-PE" sz="1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Parrillo</a:t>
            </a:r>
            <a:r>
              <a:rPr lang="es-PE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Doris </a:t>
            </a:r>
            <a:r>
              <a:rPr lang="es-PE" sz="1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Angelica</a:t>
            </a:r>
            <a:endParaRPr lang="es-PE" sz="1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s-E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Contador Publico Colegiado</a:t>
            </a:r>
          </a:p>
          <a:p>
            <a:pPr algn="just"/>
            <a:r>
              <a:rPr lang="es-E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(c)Mg. en Gestión Publica</a:t>
            </a:r>
            <a:endParaRPr lang="es-PE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6956462" y="5069079"/>
            <a:ext cx="2339752" cy="5888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sz="3000" b="1" dirty="0" smtClean="0">
                <a:solidFill>
                  <a:schemeClr val="bg1"/>
                </a:solidFill>
                <a:latin typeface="Bernard MT Condensed" panose="02050806060905020404" pitchFamily="18" charset="0"/>
                <a:cs typeface="Aharoni" panose="02010803020104030203" pitchFamily="2" charset="-79"/>
              </a:rPr>
              <a:t>GRUPO 8</a:t>
            </a:r>
            <a:endParaRPr lang="es-PE" sz="3000" b="1" dirty="0">
              <a:solidFill>
                <a:schemeClr val="bg1"/>
              </a:solidFill>
              <a:latin typeface="Bernard MT Condensed" panose="02050806060905020404" pitchFamily="18" charset="0"/>
              <a:cs typeface="Aharoni" panose="02010803020104030203" pitchFamily="2" charset="-79"/>
            </a:endParaRPr>
          </a:p>
        </p:txBody>
      </p:sp>
      <p:pic>
        <p:nvPicPr>
          <p:cNvPr id="1028" name="Picture 4" descr="C:\Users\jorge\Desktop\FOTO JO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08" y="5152595"/>
            <a:ext cx="1082789" cy="126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2 Subtítulo"/>
          <p:cNvSpPr txBox="1">
            <a:spLocks/>
          </p:cNvSpPr>
          <p:nvPr/>
        </p:nvSpPr>
        <p:spPr>
          <a:xfrm>
            <a:off x="1786180" y="401464"/>
            <a:ext cx="4730036" cy="11553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PE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Arenas </a:t>
            </a:r>
            <a:r>
              <a:rPr lang="es-PE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Oviedo </a:t>
            </a:r>
            <a:r>
              <a:rPr lang="es-PE" sz="1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Yorlan</a:t>
            </a:r>
            <a:r>
              <a:rPr lang="es-PE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1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Angel</a:t>
            </a:r>
            <a:r>
              <a:rPr lang="es-PE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s-PE" sz="1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s-PE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Abogado con especialidad en Gestión Pública y Electoral, Auditor en Sistemas de Calidad.</a:t>
            </a:r>
            <a:endParaRPr lang="es-PE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88" y="456223"/>
            <a:ext cx="1115303" cy="1310775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30369"/>
            <a:ext cx="1932828" cy="1086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2 Subtítulo"/>
          <p:cNvSpPr>
            <a:spLocks noGrp="1"/>
          </p:cNvSpPr>
          <p:nvPr>
            <p:ph type="subTitle" idx="1"/>
          </p:nvPr>
        </p:nvSpPr>
        <p:spPr>
          <a:xfrm>
            <a:off x="1812238" y="1997224"/>
            <a:ext cx="4533900" cy="423664"/>
          </a:xfrm>
        </p:spPr>
        <p:txBody>
          <a:bodyPr>
            <a:noAutofit/>
          </a:bodyPr>
          <a:lstStyle/>
          <a:p>
            <a:pPr algn="just"/>
            <a:r>
              <a:rPr lang="es-PE" sz="1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Cotrina</a:t>
            </a:r>
            <a:r>
              <a:rPr lang="es-PE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Castañeda </a:t>
            </a:r>
            <a:r>
              <a:rPr lang="es-PE" sz="1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Lider</a:t>
            </a:r>
            <a:r>
              <a:rPr lang="es-PE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1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Jen</a:t>
            </a:r>
            <a:endParaRPr lang="es-PE" sz="1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s-PE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Ingeniero </a:t>
            </a:r>
            <a:r>
              <a:rPr lang="es-PE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Electrónico, especialista </a:t>
            </a:r>
            <a:r>
              <a:rPr lang="es-PE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gestión de servicios de TI </a:t>
            </a:r>
            <a:r>
              <a:rPr lang="es-PE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en Sistemas de Seguridad de la Información.</a:t>
            </a:r>
            <a:endParaRPr lang="es-PE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lang="es-PE" sz="1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" name="Imagen 15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6" t="26306" r="52251" b="15479"/>
          <a:stretch/>
        </p:blipFill>
        <p:spPr bwMode="auto">
          <a:xfrm>
            <a:off x="692585" y="3638254"/>
            <a:ext cx="1043233" cy="12669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4454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>
          <a:xfrm>
            <a:off x="539551" y="1412776"/>
            <a:ext cx="7776865" cy="5184575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s-PE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PE" sz="2500" dirty="0" smtClean="0">
                <a:latin typeface="Arial Narrow" panose="020B0606020202030204" pitchFamily="34" charset="0"/>
              </a:rPr>
              <a:t>El Plan de Desarrollo de Personas de la ONPE, es un sistema de componentes orientado a establecer las acciones de capacitación dirigida a los trabajadores, para identificar el cierre de brechas a través del DNC, que esta alineado por las funciones y objetivos del puesto. </a:t>
            </a:r>
          </a:p>
          <a:p>
            <a:pPr algn="just"/>
            <a:endParaRPr lang="es-PE" sz="2500" dirty="0" smtClean="0">
              <a:latin typeface="Arial Narrow" panose="020B0606020202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PE" sz="2500" dirty="0" smtClean="0">
                <a:latin typeface="Arial Narrow" panose="020B0606020202030204" pitchFamily="34" charset="0"/>
              </a:rPr>
              <a:t>Este Sistema, esta determinado por una norma regulatoria, de la Autoridad Nacional del Servicio Civil-SERVIR, como instrumento transversal a todas las entidades de la administración pública.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s-PE" sz="2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s-PE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s-PE" sz="2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pPr algn="just"/>
            <a:endParaRPr lang="es-PE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23528" y="404664"/>
            <a:ext cx="820891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Sistema del Plan de Capacitación de la ONPE-PDP</a:t>
            </a:r>
          </a:p>
        </p:txBody>
      </p:sp>
    </p:spTree>
    <p:extLst>
      <p:ext uri="{BB962C8B-B14F-4D97-AF65-F5344CB8AC3E}">
        <p14:creationId xmlns:p14="http://schemas.microsoft.com/office/powerpoint/2010/main" val="70288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827584" y="1988840"/>
            <a:ext cx="7416824" cy="3528392"/>
          </a:xfrm>
        </p:spPr>
        <p:txBody>
          <a:bodyPr>
            <a:normAutofit/>
          </a:bodyPr>
          <a:lstStyle/>
          <a:p>
            <a:pPr algn="just"/>
            <a:r>
              <a:rPr lang="es-PE" sz="2500" dirty="0" smtClean="0">
                <a:latin typeface="Arial Narrow" panose="020B0606020202030204" pitchFamily="34" charset="0"/>
              </a:rPr>
              <a:t>Que a través del uso de esta herramienta  permita analizar la estrategia que la ONPE emplea en la capacitación del personal en su conjunto y que esta vaya acorde a las necesidades de la institución y del trabajador, teniendo en cuenta la perspectiva financiera y la medición de esta a través de sus indicadores.</a:t>
            </a:r>
            <a:endParaRPr lang="es-PE" sz="2500" dirty="0">
              <a:latin typeface="Arial Narrow" panose="020B0606020202030204" pitchFamily="34" charset="0"/>
            </a:endParaRPr>
          </a:p>
        </p:txBody>
      </p:sp>
      <p:sp>
        <p:nvSpPr>
          <p:cNvPr id="7" name="2 Título"/>
          <p:cNvSpPr txBox="1">
            <a:spLocks/>
          </p:cNvSpPr>
          <p:nvPr/>
        </p:nvSpPr>
        <p:spPr>
          <a:xfrm>
            <a:off x="389906" y="425759"/>
            <a:ext cx="8364187" cy="79208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PE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Propósito</a:t>
            </a:r>
            <a:endParaRPr lang="es-PE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8640"/>
            <a:ext cx="1565802" cy="1469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477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>
          <a:xfrm>
            <a:off x="389907" y="425759"/>
            <a:ext cx="7926510" cy="622361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PE" sz="3000" b="1" dirty="0" smtClean="0">
                <a:latin typeface="Arial Narrow" panose="020B0606020202030204" pitchFamily="34" charset="0"/>
              </a:rPr>
              <a:t>Sistemas Mayores</a:t>
            </a:r>
            <a:endParaRPr lang="es-PE" sz="3000" b="1" dirty="0">
              <a:latin typeface="Arial Narrow" panose="020B0606020202030204" pitchFamily="34" charset="0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755576" y="1576731"/>
            <a:ext cx="6912768" cy="4608512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latin typeface="Arial Narrow" panose="020B0606020202030204" pitchFamily="34" charset="0"/>
              </a:rPr>
              <a:t>JN</a:t>
            </a:r>
          </a:p>
        </p:txBody>
      </p:sp>
      <p:sp>
        <p:nvSpPr>
          <p:cNvPr id="5" name="Elipse 4"/>
          <p:cNvSpPr/>
          <p:nvPr/>
        </p:nvSpPr>
        <p:spPr>
          <a:xfrm>
            <a:off x="1659868" y="2354188"/>
            <a:ext cx="4928356" cy="309634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/>
              <a:t>JN</a:t>
            </a:r>
            <a:endParaRPr lang="es-PE" dirty="0"/>
          </a:p>
        </p:txBody>
      </p:sp>
      <p:sp>
        <p:nvSpPr>
          <p:cNvPr id="6" name="Elipse 5"/>
          <p:cNvSpPr/>
          <p:nvPr/>
        </p:nvSpPr>
        <p:spPr>
          <a:xfrm>
            <a:off x="2627784" y="2835474"/>
            <a:ext cx="3024336" cy="211100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PE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PDP</a:t>
            </a:r>
          </a:p>
        </p:txBody>
      </p:sp>
      <p:sp>
        <p:nvSpPr>
          <p:cNvPr id="9" name="Elipse 8"/>
          <p:cNvSpPr/>
          <p:nvPr/>
        </p:nvSpPr>
        <p:spPr>
          <a:xfrm>
            <a:off x="1331640" y="2734757"/>
            <a:ext cx="1665180" cy="5525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 smtClean="0">
                <a:solidFill>
                  <a:schemeClr val="tx1"/>
                </a:solidFill>
              </a:rPr>
              <a:t>Planeación Estratégica</a:t>
            </a:r>
            <a:endParaRPr lang="es-PE" sz="1200" b="1" dirty="0">
              <a:solidFill>
                <a:schemeClr val="tx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1853336" y="1702368"/>
            <a:ext cx="1059918" cy="552518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 smtClean="0"/>
              <a:t>SERVIR</a:t>
            </a:r>
            <a:endParaRPr lang="es-PE" sz="1200" b="1" dirty="0"/>
          </a:p>
        </p:txBody>
      </p:sp>
      <p:sp>
        <p:nvSpPr>
          <p:cNvPr id="15" name="Elipse 14"/>
          <p:cNvSpPr/>
          <p:nvPr/>
        </p:nvSpPr>
        <p:spPr>
          <a:xfrm>
            <a:off x="5528306" y="1661318"/>
            <a:ext cx="1059918" cy="552518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 smtClean="0"/>
              <a:t>PCM</a:t>
            </a:r>
            <a:endParaRPr lang="es-PE" sz="1200" b="1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14300" y="6469641"/>
            <a:ext cx="28825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100" dirty="0" smtClean="0"/>
              <a:t>CPC: Comité de Planificación de la Capacitación</a:t>
            </a:r>
            <a:endParaRPr lang="es-PE" sz="1100" dirty="0"/>
          </a:p>
        </p:txBody>
      </p:sp>
      <p:sp>
        <p:nvSpPr>
          <p:cNvPr id="18" name="Elipse 17"/>
          <p:cNvSpPr/>
          <p:nvPr/>
        </p:nvSpPr>
        <p:spPr>
          <a:xfrm>
            <a:off x="5528306" y="2834401"/>
            <a:ext cx="1563974" cy="5525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 smtClean="0">
                <a:solidFill>
                  <a:schemeClr val="tx1"/>
                </a:solidFill>
              </a:rPr>
              <a:t>Planeación Operativa</a:t>
            </a:r>
            <a:endParaRPr lang="es-PE" sz="1200" b="1" dirty="0">
              <a:solidFill>
                <a:schemeClr val="tx1"/>
              </a:solidFill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1979712" y="3605363"/>
            <a:ext cx="1640868" cy="5525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 smtClean="0">
                <a:solidFill>
                  <a:schemeClr val="tx1"/>
                </a:solidFill>
              </a:rPr>
              <a:t>Sistema Organizacional</a:t>
            </a:r>
            <a:endParaRPr lang="es-PE" sz="1200" b="1" dirty="0">
              <a:solidFill>
                <a:schemeClr val="tx1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3620580" y="5150042"/>
            <a:ext cx="1455476" cy="5525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 smtClean="0">
                <a:solidFill>
                  <a:schemeClr val="tx1"/>
                </a:solidFill>
              </a:rPr>
              <a:t>Sistema Presupuestal</a:t>
            </a:r>
            <a:endParaRPr lang="es-PE" sz="1200" b="1" dirty="0">
              <a:solidFill>
                <a:schemeClr val="tx1"/>
              </a:solidFill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4914204" y="3605363"/>
            <a:ext cx="1182760" cy="5525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 smtClean="0">
                <a:solidFill>
                  <a:schemeClr val="tx1"/>
                </a:solidFill>
              </a:rPr>
              <a:t>CPC</a:t>
            </a:r>
            <a:endParaRPr lang="es-PE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82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>
          <a:xfrm>
            <a:off x="389906" y="425759"/>
            <a:ext cx="8364187" cy="79208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PE" sz="3000" b="1" dirty="0">
                <a:latin typeface="Arial Narrow" panose="020B0606020202030204" pitchFamily="34" charset="0"/>
              </a:rPr>
              <a:t>Principales </a:t>
            </a:r>
            <a:r>
              <a:rPr lang="es-PE" sz="3000" b="1" dirty="0" smtClean="0">
                <a:latin typeface="Arial Narrow" panose="020B0606020202030204" pitchFamily="34" charset="0"/>
              </a:rPr>
              <a:t>componentes</a:t>
            </a:r>
            <a:endParaRPr lang="es-PE" sz="3000" b="1" dirty="0">
              <a:latin typeface="Arial Narrow" panose="020B0606020202030204" pitchFamily="34" charset="0"/>
            </a:endParaRPr>
          </a:p>
        </p:txBody>
      </p:sp>
      <p:cxnSp>
        <p:nvCxnSpPr>
          <p:cNvPr id="12" name="Conector recto 11"/>
          <p:cNvCxnSpPr>
            <a:endCxn id="10" idx="2"/>
          </p:cNvCxnSpPr>
          <p:nvPr/>
        </p:nvCxnSpPr>
        <p:spPr>
          <a:xfrm>
            <a:off x="2987824" y="3573016"/>
            <a:ext cx="2708999" cy="701992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endCxn id="5" idx="3"/>
          </p:cNvCxnSpPr>
          <p:nvPr/>
        </p:nvCxnSpPr>
        <p:spPr>
          <a:xfrm flipV="1">
            <a:off x="3220906" y="3096502"/>
            <a:ext cx="2070298" cy="1802912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4186338" y="2848117"/>
            <a:ext cx="599257" cy="2380541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lipse 1"/>
          <p:cNvSpPr/>
          <p:nvPr/>
        </p:nvSpPr>
        <p:spPr>
          <a:xfrm>
            <a:off x="3625717" y="3235117"/>
            <a:ext cx="1548000" cy="154800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dirty="0" smtClean="0">
                <a:latin typeface="Arial Narrow" panose="020B0606020202030204" pitchFamily="34" charset="0"/>
              </a:rPr>
              <a:t>Sistema de Capacitación</a:t>
            </a:r>
            <a:endParaRPr lang="es-PE" sz="1500" dirty="0">
              <a:latin typeface="Arial Narrow" panose="020B060602020203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5064505" y="1775201"/>
            <a:ext cx="1548000" cy="1548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latin typeface="Arial Narrow" panose="020B0606020202030204" pitchFamily="34" charset="0"/>
              </a:rPr>
              <a:t>Métodos y medios de enseñanza y aprendizaje</a:t>
            </a:r>
            <a:endParaRPr lang="es-PE" sz="1200" dirty="0">
              <a:latin typeface="Arial Narrow" panose="020B060602020203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3220906" y="1386496"/>
            <a:ext cx="1548000" cy="1548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latin typeface="Arial Narrow" panose="020B0606020202030204" pitchFamily="34" charset="0"/>
              </a:rPr>
              <a:t>Objetivos del Aprendizaje</a:t>
            </a:r>
            <a:endParaRPr lang="es-PE" sz="1200" dirty="0">
              <a:latin typeface="Arial Narrow" panose="020B060602020203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4173754" y="5049008"/>
            <a:ext cx="1548000" cy="1548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latin typeface="Arial Narrow" panose="020B0606020202030204" pitchFamily="34" charset="0"/>
              </a:rPr>
              <a:t>Requisitos de entrada de participante</a:t>
            </a:r>
            <a:endParaRPr lang="es-PE" sz="1200" dirty="0">
              <a:latin typeface="Arial Narrow" panose="020B060602020203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2182724" y="4522811"/>
            <a:ext cx="1548000" cy="1548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latin typeface="Arial Narrow" panose="020B0606020202030204" pitchFamily="34" charset="0"/>
              </a:rPr>
              <a:t>Material didáctico y los recursos de aprendizaje</a:t>
            </a:r>
            <a:endParaRPr lang="es-PE" sz="1200" dirty="0">
              <a:latin typeface="Arial Narrow" panose="020B060602020203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1736049" y="2636912"/>
            <a:ext cx="1548000" cy="1548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latin typeface="Arial Narrow" panose="020B0606020202030204" pitchFamily="34" charset="0"/>
              </a:rPr>
              <a:t>Criterios y procedimientos de evaluación de aprendizaje</a:t>
            </a:r>
            <a:endParaRPr lang="es-PE" sz="1200" dirty="0">
              <a:latin typeface="Arial Narrow" panose="020B0606020202030204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5696823" y="3501008"/>
            <a:ext cx="1548000" cy="1548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latin typeface="Arial Narrow" panose="020B0606020202030204" pitchFamily="34" charset="0"/>
              </a:rPr>
              <a:t>Personal Docente</a:t>
            </a:r>
            <a:endParaRPr lang="es-PE" sz="1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32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esto">
  <a:themeElements>
    <a:clrScheme name="Compuesto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uest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uest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413</TotalTime>
  <Words>282</Words>
  <Application>Microsoft Office PowerPoint</Application>
  <PresentationFormat>Presentación en pantalla 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Compuesto</vt:lpstr>
      <vt:lpstr>SISTEMA  DE CAPACITACION DE LA ONPE</vt:lpstr>
      <vt:lpstr>Presentación de PowerPoint</vt:lpstr>
      <vt:lpstr>Que a través del uso de esta herramienta  permita analizar la estrategia que la ONPE emplea en la capacitación del personal en su conjunto y que esta vaya acorde a las necesidades de la institución y del trabajador, teniendo en cuenta la perspectiva financiera y la medición de esta a través de sus indicadores.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 DE CAPACITACION DE LA ONPE</dc:title>
  <dc:creator>GeotecSystem</dc:creator>
  <cp:lastModifiedBy>GeotecSystem</cp:lastModifiedBy>
  <cp:revision>34</cp:revision>
  <dcterms:created xsi:type="dcterms:W3CDTF">2020-07-18T01:15:14Z</dcterms:created>
  <dcterms:modified xsi:type="dcterms:W3CDTF">2020-07-18T16:44:12Z</dcterms:modified>
</cp:coreProperties>
</file>