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4" r:id="rId6"/>
    <p:sldId id="261" r:id="rId7"/>
    <p:sldId id="263" r:id="rId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howGuides="1">
      <p:cViewPr>
        <p:scale>
          <a:sx n="83" d="100"/>
          <a:sy n="83" d="100"/>
        </p:scale>
        <p:origin x="-104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E83C9-10F4-4D79-ABAC-6E22AE226320}" type="doc">
      <dgm:prSet loTypeId="urn:microsoft.com/office/officeart/2005/8/layout/venn2" loCatId="relationship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PE"/>
        </a:p>
      </dgm:t>
    </dgm:pt>
    <dgm:pt modelId="{B4E9C4E9-9B4A-4CC6-B7BE-D127D6A4A5D0}">
      <dgm:prSet phldrT="[Texto]" custT="1"/>
      <dgm:spPr/>
      <dgm:t>
        <a:bodyPr/>
        <a:lstStyle/>
        <a:p>
          <a:endParaRPr lang="es-PE" sz="2000" b="1" dirty="0" smtClean="0">
            <a:solidFill>
              <a:schemeClr val="tx1"/>
            </a:solidFill>
          </a:endParaRPr>
        </a:p>
        <a:p>
          <a:r>
            <a:rPr lang="es-PE" sz="2000" b="1" dirty="0" smtClean="0">
              <a:solidFill>
                <a:schemeClr val="tx1"/>
              </a:solidFill>
            </a:rPr>
            <a:t>JEFE RRHH </a:t>
          </a:r>
        </a:p>
        <a:p>
          <a:r>
            <a:rPr lang="es-PE" sz="2000" b="1" dirty="0" smtClean="0">
              <a:solidFill>
                <a:schemeClr val="tx1"/>
              </a:solidFill>
            </a:rPr>
            <a:t>COORDINADOR DEL CURSO </a:t>
          </a:r>
          <a:endParaRPr lang="es-PE" sz="2000" b="1" dirty="0">
            <a:solidFill>
              <a:schemeClr val="tx1"/>
            </a:solidFill>
          </a:endParaRPr>
        </a:p>
      </dgm:t>
    </dgm:pt>
    <dgm:pt modelId="{8DD4C0E1-54B1-47D0-85F3-4021FEA08A8B}" type="parTrans" cxnId="{B7369B3D-3319-4000-B0A9-B707F0821EF1}">
      <dgm:prSet/>
      <dgm:spPr/>
      <dgm:t>
        <a:bodyPr/>
        <a:lstStyle/>
        <a:p>
          <a:endParaRPr lang="es-PE"/>
        </a:p>
      </dgm:t>
    </dgm:pt>
    <dgm:pt modelId="{A746244A-43B3-468C-AA0A-50B6CB3B4956}" type="sibTrans" cxnId="{B7369B3D-3319-4000-B0A9-B707F0821EF1}">
      <dgm:prSet/>
      <dgm:spPr/>
      <dgm:t>
        <a:bodyPr/>
        <a:lstStyle/>
        <a:p>
          <a:endParaRPr lang="es-PE"/>
        </a:p>
      </dgm:t>
    </dgm:pt>
    <dgm:pt modelId="{898FE2F0-7B06-4400-BB19-37D655326308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JN  - COMITÉ  PDP</a:t>
          </a:r>
          <a:endParaRPr lang="es-PE" sz="2000" b="1" dirty="0">
            <a:solidFill>
              <a:schemeClr val="tx1"/>
            </a:solidFill>
          </a:endParaRPr>
        </a:p>
      </dgm:t>
    </dgm:pt>
    <dgm:pt modelId="{6EEBA392-084F-473B-88EE-EBB9D57F0E75}" type="parTrans" cxnId="{22453124-E8B4-47DE-A464-FEAAE995058F}">
      <dgm:prSet/>
      <dgm:spPr/>
      <dgm:t>
        <a:bodyPr/>
        <a:lstStyle/>
        <a:p>
          <a:endParaRPr lang="es-PE"/>
        </a:p>
      </dgm:t>
    </dgm:pt>
    <dgm:pt modelId="{CCEB12EF-86D1-4619-AEBD-3A17C848BDD8}" type="sibTrans" cxnId="{22453124-E8B4-47DE-A464-FEAAE995058F}">
      <dgm:prSet/>
      <dgm:spPr/>
      <dgm:t>
        <a:bodyPr/>
        <a:lstStyle/>
        <a:p>
          <a:endParaRPr lang="es-PE"/>
        </a:p>
      </dgm:t>
    </dgm:pt>
    <dgm:pt modelId="{ABFB9FF3-A249-48D3-945D-BA894CA58DAD}">
      <dgm:prSet phldrT="[Texto]" custT="1"/>
      <dgm:spPr/>
      <dgm:t>
        <a:bodyPr/>
        <a:lstStyle/>
        <a:p>
          <a:r>
            <a:rPr lang="es-PE" sz="4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rPr>
            <a:t>PDP</a:t>
          </a:r>
          <a:endParaRPr lang="es-PE" sz="4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nard MT Condensed" panose="02050806060905020404" pitchFamily="18" charset="0"/>
          </a:endParaRPr>
        </a:p>
      </dgm:t>
    </dgm:pt>
    <dgm:pt modelId="{9E4DA7C1-8E17-41D9-8E81-D57222A07AD0}" type="parTrans" cxnId="{AEA1C119-3F77-4A36-9015-3C235372C5DB}">
      <dgm:prSet/>
      <dgm:spPr/>
      <dgm:t>
        <a:bodyPr/>
        <a:lstStyle/>
        <a:p>
          <a:endParaRPr lang="es-PE"/>
        </a:p>
      </dgm:t>
    </dgm:pt>
    <dgm:pt modelId="{D851F7A1-ED43-447B-B9D0-8796EA9D013F}" type="sibTrans" cxnId="{AEA1C119-3F77-4A36-9015-3C235372C5DB}">
      <dgm:prSet/>
      <dgm:spPr/>
      <dgm:t>
        <a:bodyPr/>
        <a:lstStyle/>
        <a:p>
          <a:endParaRPr lang="es-PE"/>
        </a:p>
      </dgm:t>
    </dgm:pt>
    <dgm:pt modelId="{B1536451-A3B1-4A49-A7EF-AB590BC8781B}">
      <dgm:prSet phldrT="[Texto]" custT="1"/>
      <dgm:spPr/>
      <dgm:t>
        <a:bodyPr/>
        <a:lstStyle/>
        <a:p>
          <a:r>
            <a:rPr lang="es-PE" sz="2000" b="1" dirty="0" smtClean="0">
              <a:solidFill>
                <a:schemeClr val="tx1"/>
              </a:solidFill>
            </a:rPr>
            <a:t>ALUMNO DOCENTE</a:t>
          </a:r>
        </a:p>
        <a:p>
          <a:r>
            <a:rPr lang="es-PE" sz="2000" b="1" dirty="0" smtClean="0">
              <a:solidFill>
                <a:schemeClr val="tx1"/>
              </a:solidFill>
            </a:rPr>
            <a:t>ASISTENTE  DOCENTE</a:t>
          </a:r>
          <a:endParaRPr lang="es-PE" sz="2000" b="1" dirty="0">
            <a:solidFill>
              <a:schemeClr val="tx1"/>
            </a:solidFill>
          </a:endParaRPr>
        </a:p>
      </dgm:t>
    </dgm:pt>
    <dgm:pt modelId="{71EE91F9-C1E8-473E-A979-25E82D42D61C}" type="parTrans" cxnId="{82537ED4-A8B0-45C9-9CB4-C401F1CA175A}">
      <dgm:prSet/>
      <dgm:spPr/>
      <dgm:t>
        <a:bodyPr/>
        <a:lstStyle/>
        <a:p>
          <a:endParaRPr lang="es-PE"/>
        </a:p>
      </dgm:t>
    </dgm:pt>
    <dgm:pt modelId="{9DA59C22-9E2B-4A0B-A0AF-25E68748F6F3}" type="sibTrans" cxnId="{82537ED4-A8B0-45C9-9CB4-C401F1CA175A}">
      <dgm:prSet/>
      <dgm:spPr/>
      <dgm:t>
        <a:bodyPr/>
        <a:lstStyle/>
        <a:p>
          <a:endParaRPr lang="es-PE"/>
        </a:p>
      </dgm:t>
    </dgm:pt>
    <dgm:pt modelId="{6E28E6D6-4F92-43C5-BF63-832CDAC44990}" type="pres">
      <dgm:prSet presAssocID="{8DBE83C9-10F4-4D79-ABAC-6E22AE22632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DADFE08-E651-442D-9C63-99C271F57FDB}" type="pres">
      <dgm:prSet presAssocID="{8DBE83C9-10F4-4D79-ABAC-6E22AE226320}" presName="comp1" presStyleCnt="0"/>
      <dgm:spPr/>
    </dgm:pt>
    <dgm:pt modelId="{AA4DC8ED-53B7-4CEF-AB6C-10FC7A7D9C57}" type="pres">
      <dgm:prSet presAssocID="{8DBE83C9-10F4-4D79-ABAC-6E22AE226320}" presName="circle1" presStyleLbl="node1" presStyleIdx="0" presStyleCnt="4" custScaleX="140537"/>
      <dgm:spPr/>
      <dgm:t>
        <a:bodyPr/>
        <a:lstStyle/>
        <a:p>
          <a:endParaRPr lang="es-PE"/>
        </a:p>
      </dgm:t>
    </dgm:pt>
    <dgm:pt modelId="{60571194-5D56-4179-8EC1-91151F21203B}" type="pres">
      <dgm:prSet presAssocID="{8DBE83C9-10F4-4D79-ABAC-6E22AE22632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97FF334-5C54-46E5-B993-C8E25F2B0F03}" type="pres">
      <dgm:prSet presAssocID="{8DBE83C9-10F4-4D79-ABAC-6E22AE226320}" presName="comp2" presStyleCnt="0"/>
      <dgm:spPr/>
    </dgm:pt>
    <dgm:pt modelId="{1FC0CCB4-5921-48B7-BC5E-0E0DC19C2B06}" type="pres">
      <dgm:prSet presAssocID="{8DBE83C9-10F4-4D79-ABAC-6E22AE226320}" presName="circle2" presStyleLbl="node1" presStyleIdx="1" presStyleCnt="4" custScaleX="150364" custScaleY="93172" custLinFactNeighborX="1653" custLinFactNeighborY="4446"/>
      <dgm:spPr/>
      <dgm:t>
        <a:bodyPr/>
        <a:lstStyle/>
        <a:p>
          <a:endParaRPr lang="es-PE"/>
        </a:p>
      </dgm:t>
    </dgm:pt>
    <dgm:pt modelId="{D200D601-0637-46B7-A44E-A63212FF31E4}" type="pres">
      <dgm:prSet presAssocID="{8DBE83C9-10F4-4D79-ABAC-6E22AE22632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1AC8D70-3BEF-4137-B6A9-0557B4B977D9}" type="pres">
      <dgm:prSet presAssocID="{8DBE83C9-10F4-4D79-ABAC-6E22AE226320}" presName="comp3" presStyleCnt="0"/>
      <dgm:spPr/>
    </dgm:pt>
    <dgm:pt modelId="{FDB9D37C-5BF5-4285-881F-A184A562D707}" type="pres">
      <dgm:prSet presAssocID="{8DBE83C9-10F4-4D79-ABAC-6E22AE226320}" presName="circle3" presStyleLbl="node1" presStyleIdx="2" presStyleCnt="4" custScaleX="127504" custScaleY="77132" custLinFactNeighborX="464" custLinFactNeighborY="12265"/>
      <dgm:spPr/>
      <dgm:t>
        <a:bodyPr/>
        <a:lstStyle/>
        <a:p>
          <a:endParaRPr lang="es-PE"/>
        </a:p>
      </dgm:t>
    </dgm:pt>
    <dgm:pt modelId="{0E2567F5-6011-45F9-B9C7-40A08C95F7F9}" type="pres">
      <dgm:prSet presAssocID="{8DBE83C9-10F4-4D79-ABAC-6E22AE22632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2098DCA-A133-4956-ADE5-080D358D9B77}" type="pres">
      <dgm:prSet presAssocID="{8DBE83C9-10F4-4D79-ABAC-6E22AE226320}" presName="comp4" presStyleCnt="0"/>
      <dgm:spPr/>
    </dgm:pt>
    <dgm:pt modelId="{F1A7EB03-DBB2-4CCF-8F5A-8DF9F8BC3E13}" type="pres">
      <dgm:prSet presAssocID="{8DBE83C9-10F4-4D79-ABAC-6E22AE226320}" presName="circle4" presStyleLbl="node1" presStyleIdx="3" presStyleCnt="4" custScaleY="61447" custLinFactNeighborX="-2006" custLinFactNeighborY="21464"/>
      <dgm:spPr/>
      <dgm:t>
        <a:bodyPr/>
        <a:lstStyle/>
        <a:p>
          <a:endParaRPr lang="es-ES"/>
        </a:p>
      </dgm:t>
    </dgm:pt>
    <dgm:pt modelId="{2CB48833-DF02-443C-8BCB-D094522AA40F}" type="pres">
      <dgm:prSet presAssocID="{8DBE83C9-10F4-4D79-ABAC-6E22AE22632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A8C73A7-0771-42C4-BED1-A23C185F2911}" type="presOf" srcId="{B1536451-A3B1-4A49-A7EF-AB590BC8781B}" destId="{AA4DC8ED-53B7-4CEF-AB6C-10FC7A7D9C57}" srcOrd="0" destOrd="0" presId="urn:microsoft.com/office/officeart/2005/8/layout/venn2"/>
    <dgm:cxn modelId="{B7369B3D-3319-4000-B0A9-B707F0821EF1}" srcId="{8DBE83C9-10F4-4D79-ABAC-6E22AE226320}" destId="{B4E9C4E9-9B4A-4CC6-B7BE-D127D6A4A5D0}" srcOrd="1" destOrd="0" parTransId="{8DD4C0E1-54B1-47D0-85F3-4021FEA08A8B}" sibTransId="{A746244A-43B3-468C-AA0A-50B6CB3B4956}"/>
    <dgm:cxn modelId="{AEA1C119-3F77-4A36-9015-3C235372C5DB}" srcId="{8DBE83C9-10F4-4D79-ABAC-6E22AE226320}" destId="{ABFB9FF3-A249-48D3-945D-BA894CA58DAD}" srcOrd="3" destOrd="0" parTransId="{9E4DA7C1-8E17-41D9-8E81-D57222A07AD0}" sibTransId="{D851F7A1-ED43-447B-B9D0-8796EA9D013F}"/>
    <dgm:cxn modelId="{F81218AA-BD46-4C01-B703-0EA0485A7D00}" type="presOf" srcId="{B1536451-A3B1-4A49-A7EF-AB590BC8781B}" destId="{60571194-5D56-4179-8EC1-91151F21203B}" srcOrd="1" destOrd="0" presId="urn:microsoft.com/office/officeart/2005/8/layout/venn2"/>
    <dgm:cxn modelId="{9C62466D-30BB-4E51-A275-001DD67DDF7D}" type="presOf" srcId="{B4E9C4E9-9B4A-4CC6-B7BE-D127D6A4A5D0}" destId="{D200D601-0637-46B7-A44E-A63212FF31E4}" srcOrd="1" destOrd="0" presId="urn:microsoft.com/office/officeart/2005/8/layout/venn2"/>
    <dgm:cxn modelId="{58CA3773-7559-4E95-82F9-A9787CDDC9B0}" type="presOf" srcId="{898FE2F0-7B06-4400-BB19-37D655326308}" destId="{0E2567F5-6011-45F9-B9C7-40A08C95F7F9}" srcOrd="1" destOrd="0" presId="urn:microsoft.com/office/officeart/2005/8/layout/venn2"/>
    <dgm:cxn modelId="{82537ED4-A8B0-45C9-9CB4-C401F1CA175A}" srcId="{8DBE83C9-10F4-4D79-ABAC-6E22AE226320}" destId="{B1536451-A3B1-4A49-A7EF-AB590BC8781B}" srcOrd="0" destOrd="0" parTransId="{71EE91F9-C1E8-473E-A979-25E82D42D61C}" sibTransId="{9DA59C22-9E2B-4A0B-A0AF-25E68748F6F3}"/>
    <dgm:cxn modelId="{0F147831-64B7-427C-A43A-CB9DFA0B25F2}" type="presOf" srcId="{B4E9C4E9-9B4A-4CC6-B7BE-D127D6A4A5D0}" destId="{1FC0CCB4-5921-48B7-BC5E-0E0DC19C2B06}" srcOrd="0" destOrd="0" presId="urn:microsoft.com/office/officeart/2005/8/layout/venn2"/>
    <dgm:cxn modelId="{22453124-E8B4-47DE-A464-FEAAE995058F}" srcId="{8DBE83C9-10F4-4D79-ABAC-6E22AE226320}" destId="{898FE2F0-7B06-4400-BB19-37D655326308}" srcOrd="2" destOrd="0" parTransId="{6EEBA392-084F-473B-88EE-EBB9D57F0E75}" sibTransId="{CCEB12EF-86D1-4619-AEBD-3A17C848BDD8}"/>
    <dgm:cxn modelId="{5B5EB002-7123-4512-87C5-2568D23B4590}" type="presOf" srcId="{ABFB9FF3-A249-48D3-945D-BA894CA58DAD}" destId="{F1A7EB03-DBB2-4CCF-8F5A-8DF9F8BC3E13}" srcOrd="0" destOrd="0" presId="urn:microsoft.com/office/officeart/2005/8/layout/venn2"/>
    <dgm:cxn modelId="{1C10F2F3-1798-442E-9BC5-00391CFA1870}" type="presOf" srcId="{898FE2F0-7B06-4400-BB19-37D655326308}" destId="{FDB9D37C-5BF5-4285-881F-A184A562D707}" srcOrd="0" destOrd="0" presId="urn:microsoft.com/office/officeart/2005/8/layout/venn2"/>
    <dgm:cxn modelId="{074DE571-79BE-48CC-AE63-FA6985B841C5}" type="presOf" srcId="{ABFB9FF3-A249-48D3-945D-BA894CA58DAD}" destId="{2CB48833-DF02-443C-8BCB-D094522AA40F}" srcOrd="1" destOrd="0" presId="urn:microsoft.com/office/officeart/2005/8/layout/venn2"/>
    <dgm:cxn modelId="{D1C2C9AE-43E5-497A-B8A4-079C5C65CEC3}" type="presOf" srcId="{8DBE83C9-10F4-4D79-ABAC-6E22AE226320}" destId="{6E28E6D6-4F92-43C5-BF63-832CDAC44990}" srcOrd="0" destOrd="0" presId="urn:microsoft.com/office/officeart/2005/8/layout/venn2"/>
    <dgm:cxn modelId="{2EA86D9B-0676-4ECA-A5B0-8074A95F8C71}" type="presParOf" srcId="{6E28E6D6-4F92-43C5-BF63-832CDAC44990}" destId="{CDADFE08-E651-442D-9C63-99C271F57FDB}" srcOrd="0" destOrd="0" presId="urn:microsoft.com/office/officeart/2005/8/layout/venn2"/>
    <dgm:cxn modelId="{E6443BC9-EBE5-43B9-AEEE-B9C8876073A4}" type="presParOf" srcId="{CDADFE08-E651-442D-9C63-99C271F57FDB}" destId="{AA4DC8ED-53B7-4CEF-AB6C-10FC7A7D9C57}" srcOrd="0" destOrd="0" presId="urn:microsoft.com/office/officeart/2005/8/layout/venn2"/>
    <dgm:cxn modelId="{CD241E72-E798-4942-A373-B11D19C3CF42}" type="presParOf" srcId="{CDADFE08-E651-442D-9C63-99C271F57FDB}" destId="{60571194-5D56-4179-8EC1-91151F21203B}" srcOrd="1" destOrd="0" presId="urn:microsoft.com/office/officeart/2005/8/layout/venn2"/>
    <dgm:cxn modelId="{3AE46FF5-0C5E-4191-BD91-E2F2EDEB316B}" type="presParOf" srcId="{6E28E6D6-4F92-43C5-BF63-832CDAC44990}" destId="{697FF334-5C54-46E5-B993-C8E25F2B0F03}" srcOrd="1" destOrd="0" presId="urn:microsoft.com/office/officeart/2005/8/layout/venn2"/>
    <dgm:cxn modelId="{1F15A4C4-B619-4D6A-AD4B-93E47D2C3665}" type="presParOf" srcId="{697FF334-5C54-46E5-B993-C8E25F2B0F03}" destId="{1FC0CCB4-5921-48B7-BC5E-0E0DC19C2B06}" srcOrd="0" destOrd="0" presId="urn:microsoft.com/office/officeart/2005/8/layout/venn2"/>
    <dgm:cxn modelId="{6260D87A-1F12-4D4B-B631-321AB3896B3B}" type="presParOf" srcId="{697FF334-5C54-46E5-B993-C8E25F2B0F03}" destId="{D200D601-0637-46B7-A44E-A63212FF31E4}" srcOrd="1" destOrd="0" presId="urn:microsoft.com/office/officeart/2005/8/layout/venn2"/>
    <dgm:cxn modelId="{34EB01A7-8C1C-4517-9DB8-9F20F93AD7B1}" type="presParOf" srcId="{6E28E6D6-4F92-43C5-BF63-832CDAC44990}" destId="{61AC8D70-3BEF-4137-B6A9-0557B4B977D9}" srcOrd="2" destOrd="0" presId="urn:microsoft.com/office/officeart/2005/8/layout/venn2"/>
    <dgm:cxn modelId="{0A7C4692-505D-4B5F-BCB7-A86DE8EE992E}" type="presParOf" srcId="{61AC8D70-3BEF-4137-B6A9-0557B4B977D9}" destId="{FDB9D37C-5BF5-4285-881F-A184A562D707}" srcOrd="0" destOrd="0" presId="urn:microsoft.com/office/officeart/2005/8/layout/venn2"/>
    <dgm:cxn modelId="{2494D9EE-5893-4C53-8315-7C083AA099A1}" type="presParOf" srcId="{61AC8D70-3BEF-4137-B6A9-0557B4B977D9}" destId="{0E2567F5-6011-45F9-B9C7-40A08C95F7F9}" srcOrd="1" destOrd="0" presId="urn:microsoft.com/office/officeart/2005/8/layout/venn2"/>
    <dgm:cxn modelId="{555F9686-7170-4C4F-BD15-387047DCB6BE}" type="presParOf" srcId="{6E28E6D6-4F92-43C5-BF63-832CDAC44990}" destId="{B2098DCA-A133-4956-ADE5-080D358D9B77}" srcOrd="3" destOrd="0" presId="urn:microsoft.com/office/officeart/2005/8/layout/venn2"/>
    <dgm:cxn modelId="{1FFB07DE-F0B0-4694-A491-69C9D6B98816}" type="presParOf" srcId="{B2098DCA-A133-4956-ADE5-080D358D9B77}" destId="{F1A7EB03-DBB2-4CCF-8F5A-8DF9F8BC3E13}" srcOrd="0" destOrd="0" presId="urn:microsoft.com/office/officeart/2005/8/layout/venn2"/>
    <dgm:cxn modelId="{C5F71C83-8101-45E0-9ADD-2C50402B3C8B}" type="presParOf" srcId="{B2098DCA-A133-4956-ADE5-080D358D9B77}" destId="{2CB48833-DF02-443C-8BCB-D094522AA40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C8ED-53B7-4CEF-AB6C-10FC7A7D9C57}">
      <dsp:nvSpPr>
        <dsp:cNvPr id="0" name=""/>
        <dsp:cNvSpPr/>
      </dsp:nvSpPr>
      <dsp:spPr>
        <a:xfrm>
          <a:off x="-162269" y="0"/>
          <a:ext cx="8251048" cy="5871086"/>
        </a:xfrm>
        <a:prstGeom prst="ellips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ALUMNO DOCENTE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ASISTENTE  DOCENTE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809758" y="293554"/>
        <a:ext cx="2306993" cy="880662"/>
      </dsp:txXfrm>
    </dsp:sp>
    <dsp:sp modelId="{1FC0CCB4-5921-48B7-BC5E-0E0DC19C2B06}">
      <dsp:nvSpPr>
        <dsp:cNvPr id="0" name=""/>
        <dsp:cNvSpPr/>
      </dsp:nvSpPr>
      <dsp:spPr>
        <a:xfrm>
          <a:off x="509694" y="1494919"/>
          <a:ext cx="7062399" cy="4376166"/>
        </a:xfrm>
        <a:prstGeom prst="ellipse">
          <a:avLst/>
        </a:prstGeom>
        <a:solidFill>
          <a:schemeClr val="accent3">
            <a:shade val="80000"/>
            <a:hueOff val="-164751"/>
            <a:satOff val="-11639"/>
            <a:lumOff val="117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2000" b="1" kern="1200" dirty="0" smtClean="0">
            <a:solidFill>
              <a:schemeClr val="tx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JEFE RRHH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COORDINADOR DEL CURSO 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806739" y="1757489"/>
        <a:ext cx="2468308" cy="787709"/>
      </dsp:txXfrm>
    </dsp:sp>
    <dsp:sp modelId="{FDB9D37C-5BF5-4285-881F-A184A562D707}">
      <dsp:nvSpPr>
        <dsp:cNvPr id="0" name=""/>
        <dsp:cNvSpPr/>
      </dsp:nvSpPr>
      <dsp:spPr>
        <a:xfrm>
          <a:off x="1733839" y="3153994"/>
          <a:ext cx="4491521" cy="2717091"/>
        </a:xfrm>
        <a:prstGeom prst="ellipse">
          <a:avLst/>
        </a:prstGeom>
        <a:solidFill>
          <a:schemeClr val="accent3">
            <a:shade val="80000"/>
            <a:hueOff val="-329501"/>
            <a:satOff val="-23278"/>
            <a:lumOff val="2357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dirty="0" smtClean="0">
              <a:solidFill>
                <a:schemeClr val="tx1"/>
              </a:solidFill>
            </a:rPr>
            <a:t>JN  - COMITÉ  PDP</a:t>
          </a:r>
          <a:endParaRPr lang="es-PE" sz="2000" b="1" kern="1200" dirty="0">
            <a:solidFill>
              <a:schemeClr val="tx1"/>
            </a:solidFill>
          </a:endParaRPr>
        </a:p>
      </dsp:txBody>
      <dsp:txXfrm>
        <a:off x="2933075" y="3357776"/>
        <a:ext cx="2093049" cy="611345"/>
      </dsp:txXfrm>
    </dsp:sp>
    <dsp:sp modelId="{F1A7EB03-DBB2-4CCF-8F5A-8DF9F8BC3E13}">
      <dsp:nvSpPr>
        <dsp:cNvPr id="0" name=""/>
        <dsp:cNvSpPr/>
      </dsp:nvSpPr>
      <dsp:spPr>
        <a:xfrm>
          <a:off x="2741928" y="4428043"/>
          <a:ext cx="2348434" cy="1443042"/>
        </a:xfrm>
        <a:prstGeom prst="ellipse">
          <a:avLst/>
        </a:prstGeom>
        <a:solidFill>
          <a:schemeClr val="accent3">
            <a:shade val="80000"/>
            <a:hueOff val="-494252"/>
            <a:satOff val="-34917"/>
            <a:lumOff val="353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rPr>
            <a:t>PDP</a:t>
          </a:r>
          <a:endParaRPr lang="es-PE" sz="4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ernard MT Condensed" panose="02050806060905020404" pitchFamily="18" charset="0"/>
          </a:endParaRPr>
        </a:p>
      </dsp:txBody>
      <dsp:txXfrm>
        <a:off x="3085848" y="4788804"/>
        <a:ext cx="1660593" cy="721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s-PE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A6D702-559F-476C-9307-81F3DBACE3D5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C542D6B-8493-4103-B910-D69425335296}" type="datetimeFigureOut">
              <a:rPr lang="es-PE" smtClean="0"/>
              <a:t>18/07/2020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04248" y="1556792"/>
            <a:ext cx="2339752" cy="2952328"/>
          </a:xfrm>
        </p:spPr>
        <p:txBody>
          <a:bodyPr>
            <a:noAutofit/>
          </a:bodyPr>
          <a:lstStyle/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SISTEMA 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CAPACITACION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DE LA</a:t>
            </a:r>
            <a:b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</a:br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ONPE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54" y="1972032"/>
            <a:ext cx="1038970" cy="1353521"/>
          </a:xfrm>
          <a:prstGeom prst="rect">
            <a:avLst/>
          </a:prstGeom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788951" y="5152595"/>
            <a:ext cx="4730037" cy="12235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Garamendi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Campos Jorge Roberto </a:t>
            </a:r>
          </a:p>
          <a:p>
            <a:pPr algn="just"/>
            <a:r>
              <a:rPr lang="es-PE" sz="18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Geográfo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egresado de la UNMSM especialista en sistemas de información geográfica con maestría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714170" y="3782734"/>
            <a:ext cx="3937949" cy="423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Choque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Parrillo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Doris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Angelica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Contador Publico Colegiado</a:t>
            </a:r>
          </a:p>
          <a:p>
            <a:pPr algn="just"/>
            <a:r>
              <a:rPr lang="es-E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(c)Mg. en Gestión Publica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 Título"/>
          <p:cNvSpPr txBox="1">
            <a:spLocks/>
          </p:cNvSpPr>
          <p:nvPr/>
        </p:nvSpPr>
        <p:spPr>
          <a:xfrm>
            <a:off x="6956462" y="5069079"/>
            <a:ext cx="2339752" cy="5888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3000" b="1" dirty="0" smtClean="0">
                <a:solidFill>
                  <a:schemeClr val="bg1"/>
                </a:solidFill>
                <a:latin typeface="Bernard MT Condensed" panose="02050806060905020404" pitchFamily="18" charset="0"/>
                <a:cs typeface="Aharoni" panose="02010803020104030203" pitchFamily="2" charset="-79"/>
              </a:rPr>
              <a:t>GRUPO 8</a:t>
            </a:r>
            <a:endParaRPr lang="es-PE" sz="3000" b="1" dirty="0">
              <a:solidFill>
                <a:schemeClr val="bg1"/>
              </a:solidFill>
              <a:latin typeface="Bernard MT Condensed" panose="02050806060905020404" pitchFamily="18" charset="0"/>
              <a:cs typeface="Aharoni" panose="02010803020104030203" pitchFamily="2" charset="-79"/>
            </a:endParaRPr>
          </a:p>
        </p:txBody>
      </p:sp>
      <p:pic>
        <p:nvPicPr>
          <p:cNvPr id="1028" name="Picture 4" descr="C:\Users\jorge\Desktop\FOTO JOR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08" y="5152595"/>
            <a:ext cx="1082789" cy="126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2 Subtítulo"/>
          <p:cNvSpPr txBox="1">
            <a:spLocks/>
          </p:cNvSpPr>
          <p:nvPr/>
        </p:nvSpPr>
        <p:spPr>
          <a:xfrm>
            <a:off x="1786180" y="401464"/>
            <a:ext cx="4730036" cy="1155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Arenas 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Oviedo </a:t>
            </a:r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Yorlan</a:t>
            </a:r>
            <a:r>
              <a:rPr lang="es-PE" sz="1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Angel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Abogado con especialidad en Gestión Pública y Electoral, Auditor en Sistemas de Calidad.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8" y="456223"/>
            <a:ext cx="1115303" cy="131077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30369"/>
            <a:ext cx="1932828" cy="10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2 Subtítulo"/>
          <p:cNvSpPr>
            <a:spLocks noGrp="1"/>
          </p:cNvSpPr>
          <p:nvPr>
            <p:ph type="subTitle" idx="1"/>
          </p:nvPr>
        </p:nvSpPr>
        <p:spPr>
          <a:xfrm>
            <a:off x="1812238" y="1997224"/>
            <a:ext cx="4533900" cy="423664"/>
          </a:xfrm>
        </p:spPr>
        <p:txBody>
          <a:bodyPr>
            <a:noAutofit/>
          </a:bodyPr>
          <a:lstStyle/>
          <a:p>
            <a:pPr algn="just"/>
            <a:r>
              <a:rPr lang="es-PE" sz="18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Cotrina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Castañeda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Lider</a:t>
            </a:r>
            <a:r>
              <a:rPr lang="es-P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sz="1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</a:t>
            </a:r>
            <a:endParaRPr lang="es-PE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Ingeniero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Electrónico, especialista </a:t>
            </a:r>
            <a:r>
              <a:rPr lang="es-P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gestión de servicios de TI </a:t>
            </a:r>
            <a:r>
              <a:rPr lang="es-PE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en Sistemas de Seguridad de la Información.</a:t>
            </a:r>
            <a:endParaRPr lang="es-P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s-PE" sz="1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Imagen 15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26306" r="52251" b="15479"/>
          <a:stretch/>
        </p:blipFill>
        <p:spPr bwMode="auto">
          <a:xfrm>
            <a:off x="692585" y="3638254"/>
            <a:ext cx="1043233" cy="12669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454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539551" y="1412776"/>
            <a:ext cx="7776865" cy="5184575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El Plan de Desarrollo de Personas de la ONPE, es un sistema de componentes orientado a establecer las acciones de capacitación dirigida a los trabajadores, para identificar el cierre de brechas a través del DNC, que esta alineado por las funciones y objetivos del puesto. </a:t>
            </a:r>
          </a:p>
          <a:p>
            <a:pPr algn="just"/>
            <a:endParaRPr lang="es-PE" sz="2500" dirty="0" smtClean="0"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Este Sistema, esta determinado por una norma regulatoria, de la Autoridad Nacional del Servicio Civil-SERVIR, como instrumento transversal a todas las entidades de la administración pública.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s-PE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  <a:p>
            <a:pPr algn="just"/>
            <a:endParaRPr lang="es-PE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23528" y="404664"/>
            <a:ext cx="820891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Sistema del Plan de Capacitación de la ONPE-PDP</a:t>
            </a:r>
          </a:p>
        </p:txBody>
      </p:sp>
    </p:spTree>
    <p:extLst>
      <p:ext uri="{BB962C8B-B14F-4D97-AF65-F5344CB8AC3E}">
        <p14:creationId xmlns:p14="http://schemas.microsoft.com/office/powerpoint/2010/main" val="702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27584" y="1988840"/>
            <a:ext cx="7416824" cy="3528392"/>
          </a:xfrm>
        </p:spPr>
        <p:txBody>
          <a:bodyPr>
            <a:normAutofit/>
          </a:bodyPr>
          <a:lstStyle/>
          <a:p>
            <a:pPr algn="just"/>
            <a:r>
              <a:rPr lang="es-PE" sz="2500" dirty="0" smtClean="0">
                <a:latin typeface="Arial Narrow" panose="020B0606020202030204" pitchFamily="34" charset="0"/>
              </a:rPr>
              <a:t>Que a través del uso de esta herramienta  permita analizar la estrategia que la ONPE emplea en la capacitación del personal en su conjunto y que esta vaya acorde a las necesidades de la institución y del trabajador, teniendo en cuenta la perspectiva financiera y la medición de esta a través de sus indicadores.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7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Propósito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8640"/>
            <a:ext cx="1565802" cy="1469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477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7" y="425759"/>
            <a:ext cx="7926510" cy="622361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latin typeface="Arial Narrow" panose="020B0606020202030204" pitchFamily="34" charset="0"/>
              </a:rPr>
              <a:t>Sistemas Mayores</a:t>
            </a:r>
            <a:endParaRPr lang="es-PE" sz="3000" b="1" dirty="0">
              <a:latin typeface="Arial Narrow" panose="020B060602020203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755576" y="1576731"/>
            <a:ext cx="6912768" cy="4608512"/>
          </a:xfrm>
          <a:prstGeom prst="ellipse">
            <a:avLst/>
          </a:prstGeom>
          <a:solidFill>
            <a:srgbClr val="92D05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latin typeface="Arial Narrow" panose="020B0606020202030204" pitchFamily="34" charset="0"/>
              </a:rPr>
              <a:t>JN</a:t>
            </a:r>
          </a:p>
        </p:txBody>
      </p:sp>
      <p:sp>
        <p:nvSpPr>
          <p:cNvPr id="5" name="Elipse 4"/>
          <p:cNvSpPr/>
          <p:nvPr/>
        </p:nvSpPr>
        <p:spPr>
          <a:xfrm>
            <a:off x="1659868" y="2354188"/>
            <a:ext cx="4928356" cy="30963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/>
              <a:t>JN</a:t>
            </a:r>
            <a:endParaRPr lang="es-PE" dirty="0"/>
          </a:p>
        </p:txBody>
      </p:sp>
      <p:sp>
        <p:nvSpPr>
          <p:cNvPr id="6" name="Elipse 5"/>
          <p:cNvSpPr/>
          <p:nvPr/>
        </p:nvSpPr>
        <p:spPr>
          <a:xfrm>
            <a:off x="2627784" y="2835474"/>
            <a:ext cx="3024336" cy="21110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PE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PDP</a:t>
            </a:r>
          </a:p>
        </p:txBody>
      </p:sp>
      <p:sp>
        <p:nvSpPr>
          <p:cNvPr id="9" name="Elipse 8"/>
          <p:cNvSpPr/>
          <p:nvPr/>
        </p:nvSpPr>
        <p:spPr>
          <a:xfrm>
            <a:off x="1331640" y="2734757"/>
            <a:ext cx="1665180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Planeación Estratégica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53336" y="1702368"/>
            <a:ext cx="1059918" cy="5525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SERVIR</a:t>
            </a:r>
            <a:endParaRPr lang="es-PE" sz="1200" b="1" dirty="0"/>
          </a:p>
        </p:txBody>
      </p:sp>
      <p:sp>
        <p:nvSpPr>
          <p:cNvPr id="15" name="Elipse 14"/>
          <p:cNvSpPr/>
          <p:nvPr/>
        </p:nvSpPr>
        <p:spPr>
          <a:xfrm>
            <a:off x="5528306" y="1661318"/>
            <a:ext cx="1059918" cy="552518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PCM</a:t>
            </a:r>
            <a:endParaRPr lang="es-PE" sz="1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14300" y="6469641"/>
            <a:ext cx="2882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100" dirty="0" smtClean="0"/>
              <a:t>CPC: Comité de Planificación de la Capacitación</a:t>
            </a:r>
            <a:endParaRPr lang="es-PE" sz="1100" dirty="0"/>
          </a:p>
        </p:txBody>
      </p:sp>
      <p:sp>
        <p:nvSpPr>
          <p:cNvPr id="18" name="Elipse 17"/>
          <p:cNvSpPr/>
          <p:nvPr/>
        </p:nvSpPr>
        <p:spPr>
          <a:xfrm>
            <a:off x="5528306" y="2834401"/>
            <a:ext cx="1563974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Planeación Operativa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>
            <a:off x="1979712" y="3605363"/>
            <a:ext cx="1640868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Sistema Organizacional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3620580" y="5150042"/>
            <a:ext cx="1455476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Sistema Presupuestal</a:t>
            </a:r>
            <a:endParaRPr lang="es-PE" sz="1200" b="1" dirty="0">
              <a:solidFill>
                <a:schemeClr val="tx1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914204" y="3605363"/>
            <a:ext cx="1182760" cy="552518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>
                <a:solidFill>
                  <a:schemeClr val="tx1"/>
                </a:solidFill>
              </a:rPr>
              <a:t>CPC</a:t>
            </a:r>
            <a:endParaRPr lang="es-PE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7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>
                <a:latin typeface="Arial Narrow" panose="020B0606020202030204" pitchFamily="34" charset="0"/>
              </a:rPr>
              <a:t>Principales </a:t>
            </a:r>
            <a:r>
              <a:rPr lang="es-PE" sz="3000" b="1" dirty="0" smtClean="0">
                <a:latin typeface="Arial Narrow" panose="020B0606020202030204" pitchFamily="34" charset="0"/>
              </a:rPr>
              <a:t>componentes</a:t>
            </a:r>
            <a:endParaRPr lang="es-PE" sz="3000" b="1" dirty="0">
              <a:latin typeface="Arial Narrow" panose="020B0606020202030204" pitchFamily="34" charset="0"/>
            </a:endParaRPr>
          </a:p>
        </p:txBody>
      </p:sp>
      <p:cxnSp>
        <p:nvCxnSpPr>
          <p:cNvPr id="12" name="Conector recto 11"/>
          <p:cNvCxnSpPr>
            <a:endCxn id="10" idx="2"/>
          </p:cNvCxnSpPr>
          <p:nvPr/>
        </p:nvCxnSpPr>
        <p:spPr>
          <a:xfrm>
            <a:off x="2987824" y="3573016"/>
            <a:ext cx="2708999" cy="70199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/>
          <p:cNvCxnSpPr>
            <a:endCxn id="5" idx="3"/>
          </p:cNvCxnSpPr>
          <p:nvPr/>
        </p:nvCxnSpPr>
        <p:spPr>
          <a:xfrm flipV="1">
            <a:off x="3220906" y="3096502"/>
            <a:ext cx="2070298" cy="180291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4186338" y="2848117"/>
            <a:ext cx="599257" cy="238054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3625717" y="3235117"/>
            <a:ext cx="1548000" cy="15480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500" dirty="0" smtClean="0">
                <a:latin typeface="Arial Narrow" panose="020B0606020202030204" pitchFamily="34" charset="0"/>
              </a:rPr>
              <a:t>Sistema de Capacitación</a:t>
            </a:r>
            <a:endParaRPr lang="es-PE" sz="1500" dirty="0">
              <a:latin typeface="Arial Narrow" panose="020B060602020203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064505" y="1775201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Métodos y medios de enseñanza y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220906" y="1386496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Objetivos del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173754" y="5049008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Requisitos de entrada de participante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2182724" y="4522811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Material didáctico y los recursos de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736049" y="2636912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Criterios y procedimientos de evaluación de aprendizaje</a:t>
            </a:r>
            <a:endParaRPr lang="es-PE" sz="1200" dirty="0">
              <a:latin typeface="Arial Narrow" panose="020B060602020203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5696823" y="3501008"/>
            <a:ext cx="1548000" cy="1548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latin typeface="Arial Narrow" panose="020B0606020202030204" pitchFamily="34" charset="0"/>
              </a:rPr>
              <a:t>Personal Docente</a:t>
            </a:r>
            <a:endParaRPr lang="es-PE" sz="1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260648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Mapa de </a:t>
            </a:r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Actores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957248854"/>
              </p:ext>
            </p:extLst>
          </p:nvPr>
        </p:nvGraphicFramePr>
        <p:xfrm>
          <a:off x="389906" y="821804"/>
          <a:ext cx="7926510" cy="587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" t="3267" r="3125" b="51563"/>
          <a:stretch/>
        </p:blipFill>
        <p:spPr bwMode="auto">
          <a:xfrm>
            <a:off x="6558357" y="79857"/>
            <a:ext cx="2195736" cy="105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53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 txBox="1">
            <a:spLocks/>
          </p:cNvSpPr>
          <p:nvPr/>
        </p:nvSpPr>
        <p:spPr>
          <a:xfrm>
            <a:off x="389906" y="425759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Principales Documentos</a:t>
            </a:r>
            <a:endParaRPr lang="es-PE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2 Título"/>
          <p:cNvSpPr txBox="1">
            <a:spLocks/>
          </p:cNvSpPr>
          <p:nvPr/>
        </p:nvSpPr>
        <p:spPr>
          <a:xfrm>
            <a:off x="389905" y="2060848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PEI 2018 - 2022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5" name="2 Título"/>
          <p:cNvSpPr txBox="1">
            <a:spLocks/>
          </p:cNvSpPr>
          <p:nvPr/>
        </p:nvSpPr>
        <p:spPr>
          <a:xfrm>
            <a:off x="389904" y="3032956"/>
            <a:ext cx="8364187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RESOLUCION JEFATURAL QUE APRUEBA EL PLAN DE CAPACITACION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sp>
        <p:nvSpPr>
          <p:cNvPr id="6" name="2 Título"/>
          <p:cNvSpPr txBox="1">
            <a:spLocks/>
          </p:cNvSpPr>
          <p:nvPr/>
        </p:nvSpPr>
        <p:spPr>
          <a:xfrm>
            <a:off x="379430" y="5244109"/>
            <a:ext cx="8539869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PLAN OPERATIVO INSTITUCONAL</a:t>
            </a:r>
            <a:endParaRPr lang="es-PE" sz="2500" dirty="0">
              <a:latin typeface="Arial Narrow" panose="020B0606020202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1365"/>
            <a:ext cx="2903984" cy="1932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 Título"/>
          <p:cNvSpPr txBox="1">
            <a:spLocks/>
          </p:cNvSpPr>
          <p:nvPr/>
        </p:nvSpPr>
        <p:spPr>
          <a:xfrm>
            <a:off x="379430" y="4169204"/>
            <a:ext cx="8517094" cy="79208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s-PE" sz="2500" dirty="0" smtClean="0">
                <a:latin typeface="Arial Narrow" panose="020B0606020202030204" pitchFamily="34" charset="0"/>
              </a:rPr>
              <a:t>PLAN DE CAPACITACION</a:t>
            </a:r>
            <a:endParaRPr lang="es-PE" sz="25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2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esto">
  <a:themeElements>
    <a:clrScheme name="Compuesto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uest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ues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410</TotalTime>
  <Words>319</Words>
  <Application>Microsoft Office PowerPoint</Application>
  <PresentationFormat>Presentación en pantalla (4:3)</PresentationFormat>
  <Paragraphs>53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Compuesto</vt:lpstr>
      <vt:lpstr>SISTEMA  DE CAPACITACION DE LA ONPE</vt:lpstr>
      <vt:lpstr>Presentación de PowerPoint</vt:lpstr>
      <vt:lpstr>Que a través del uso de esta herramienta  permita analizar la estrategia que la ONPE emplea en la capacitación del personal en su conjunto y que esta vaya acorde a las necesidades de la institución y del trabajador, teniendo en cuenta la perspectiva financiera y la medición de esta a través de sus indicadores.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 DE CAPACITACION DE LA ONPE</dc:title>
  <dc:creator>GeotecSystem</dc:creator>
  <cp:lastModifiedBy>GeotecSystem</cp:lastModifiedBy>
  <cp:revision>32</cp:revision>
  <dcterms:created xsi:type="dcterms:W3CDTF">2020-07-18T01:15:14Z</dcterms:created>
  <dcterms:modified xsi:type="dcterms:W3CDTF">2020-07-18T16:43:38Z</dcterms:modified>
</cp:coreProperties>
</file>