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92" r:id="rId6"/>
    <p:sldId id="259" r:id="rId7"/>
    <p:sldId id="260" r:id="rId8"/>
    <p:sldId id="29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569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90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868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96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87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33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54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174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088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499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51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P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82EE-9EE9-4702-9E8A-66912E836D88}" type="datetimeFigureOut">
              <a:rPr lang="es-PE" smtClean="0"/>
              <a:t>11/03/2017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A443D-E551-49A2-B523-F0977470E64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319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usability.gov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akeitworkvalencia.wordpress.com/2013/03/14/gestalt-y-dise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windows/uwp/layout/design-and-ui-intro" TargetMode="External"/><Relationship Id="rId3" Type="http://schemas.openxmlformats.org/officeDocument/2006/relationships/hyperlink" Target="https://www.youtube.com/results?search_query=evolus+pencil+tutorial" TargetMode="External"/><Relationship Id="rId7" Type="http://schemas.openxmlformats.org/officeDocument/2006/relationships/hyperlink" Target="http://www.materialise.com/en/home" TargetMode="External"/><Relationship Id="rId2" Type="http://schemas.openxmlformats.org/officeDocument/2006/relationships/hyperlink" Target="http://pencil.evolus.v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erial.io/guidelines/" TargetMode="External"/><Relationship Id="rId5" Type="http://schemas.openxmlformats.org/officeDocument/2006/relationships/hyperlink" Target="https://www.youtube.com/results?search_query=wireframe.cc+tutorial" TargetMode="External"/><Relationship Id="rId4" Type="http://schemas.openxmlformats.org/officeDocument/2006/relationships/hyperlink" Target="https://wireframe.cc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youtube.com/results?q=web+design+2017&amp;sp=EgIIBQ==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2009/cheatsheet/" TargetMode="External"/><Relationship Id="rId2" Type="http://schemas.openxmlformats.org/officeDocument/2006/relationships/hyperlink" Target="https://dev.w3.org/html5/html-author/charre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" TargetMode="External"/><Relationship Id="rId4" Type="http://schemas.openxmlformats.org/officeDocument/2006/relationships/hyperlink" Target="https://developer.mozilla.org/es/docs/HTML/HTML5/HTML5_lista_elemento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hyperlink" Target="https://robertnyman.com/html5/forms/input-typ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://www.cssmatic.com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materializec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handbrake.fr/" TargetMode="External"/><Relationship Id="rId4" Type="http://schemas.openxmlformats.org/officeDocument/2006/relationships/hyperlink" Target="http://www.edx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google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6692" y="280086"/>
            <a:ext cx="1598140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LOGO</a:t>
            </a:r>
            <a:endParaRPr lang="es-PE" dirty="0"/>
          </a:p>
        </p:txBody>
      </p:sp>
      <p:sp>
        <p:nvSpPr>
          <p:cNvPr id="5" name="Rectangle 4"/>
          <p:cNvSpPr/>
          <p:nvPr/>
        </p:nvSpPr>
        <p:spPr>
          <a:xfrm>
            <a:off x="2582563" y="280086"/>
            <a:ext cx="2763794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BUSQUEDA</a:t>
            </a:r>
            <a:endParaRPr lang="es-PE" dirty="0"/>
          </a:p>
        </p:txBody>
      </p:sp>
      <p:sp>
        <p:nvSpPr>
          <p:cNvPr id="6" name="Rectangle 5"/>
          <p:cNvSpPr/>
          <p:nvPr/>
        </p:nvSpPr>
        <p:spPr>
          <a:xfrm>
            <a:off x="5614087" y="280086"/>
            <a:ext cx="6100117" cy="659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MENU NAVEGACION GLOBAL</a:t>
            </a:r>
            <a:endParaRPr lang="es-PE" dirty="0"/>
          </a:p>
        </p:txBody>
      </p:sp>
      <p:sp>
        <p:nvSpPr>
          <p:cNvPr id="7" name="Rectangle 6"/>
          <p:cNvSpPr/>
          <p:nvPr/>
        </p:nvSpPr>
        <p:spPr>
          <a:xfrm>
            <a:off x="716692" y="1256269"/>
            <a:ext cx="10997512" cy="3249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FUNDAMENTOS DE DISEÑO WEB</a:t>
            </a:r>
          </a:p>
          <a:p>
            <a:pPr algn="ctr"/>
            <a:r>
              <a:rPr lang="es-PE" dirty="0" smtClean="0"/>
              <a:t>SESIÓN 1: PLANEACIÓN</a:t>
            </a:r>
          </a:p>
          <a:p>
            <a:pPr algn="ctr"/>
            <a:endParaRPr lang="es-PE" dirty="0"/>
          </a:p>
          <a:p>
            <a:pPr algn="ctr"/>
            <a:r>
              <a:rPr lang="es-PE" dirty="0" smtClean="0"/>
              <a:t>ENTRAR</a:t>
            </a:r>
            <a:endParaRPr lang="es-PE" dirty="0"/>
          </a:p>
        </p:txBody>
      </p:sp>
      <p:sp>
        <p:nvSpPr>
          <p:cNvPr id="10" name="Rectangle 9"/>
          <p:cNvSpPr/>
          <p:nvPr/>
        </p:nvSpPr>
        <p:spPr>
          <a:xfrm>
            <a:off x="716692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1</a:t>
            </a:r>
            <a:endParaRPr lang="es-PE" dirty="0"/>
          </a:p>
        </p:txBody>
      </p:sp>
      <p:sp>
        <p:nvSpPr>
          <p:cNvPr id="11" name="Rectangle 10"/>
          <p:cNvSpPr/>
          <p:nvPr/>
        </p:nvSpPr>
        <p:spPr>
          <a:xfrm>
            <a:off x="4563761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2</a:t>
            </a:r>
            <a:endParaRPr lang="es-PE" dirty="0"/>
          </a:p>
        </p:txBody>
      </p:sp>
      <p:sp>
        <p:nvSpPr>
          <p:cNvPr id="12" name="Rectangle 11"/>
          <p:cNvSpPr/>
          <p:nvPr/>
        </p:nvSpPr>
        <p:spPr>
          <a:xfrm>
            <a:off x="8369642" y="4757351"/>
            <a:ext cx="3344562" cy="1610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ELEMENTO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3825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Encabezado: Logo, título de la página web, navegador (se mantiene igual en todas las páginas)</a:t>
            </a:r>
          </a:p>
          <a:p>
            <a:r>
              <a:rPr lang="es-PE" dirty="0" smtClean="0"/>
              <a:t>Información de contacto: quien es la persona o empresa dueña de la página web</a:t>
            </a:r>
            <a:endParaRPr lang="es-PE" dirty="0"/>
          </a:p>
          <a:p>
            <a:r>
              <a:rPr lang="es-PE" dirty="0" smtClean="0"/>
              <a:t>Contenido: video, audio, texto, exámenes</a:t>
            </a:r>
          </a:p>
          <a:p>
            <a:r>
              <a:rPr lang="es-PE" dirty="0" smtClean="0"/>
              <a:t>Pie de página: avisos legales, preguntas frecuentes</a:t>
            </a:r>
          </a:p>
          <a:p>
            <a:r>
              <a:rPr lang="es-PE" dirty="0" smtClean="0"/>
              <a:t>Campos de búsqueda: buscar localmente</a:t>
            </a:r>
          </a:p>
          <a:p>
            <a:r>
              <a:rPr lang="es-PE" dirty="0" smtClean="0"/>
              <a:t>Botones de redes sociales</a:t>
            </a:r>
          </a:p>
          <a:p>
            <a:r>
              <a:rPr lang="es-PE" dirty="0" smtClean="0"/>
              <a:t>Sistemas de navegación global y local: Wikipedia (local: dentro de la misma página y global: navegación externa, </a:t>
            </a:r>
            <a:r>
              <a:rPr lang="es-PE" dirty="0" err="1" smtClean="0"/>
              <a:t>menu</a:t>
            </a:r>
            <a:r>
              <a:rPr lang="es-PE" dirty="0" smtClean="0"/>
              <a:t>)</a:t>
            </a:r>
          </a:p>
          <a:p>
            <a:endParaRPr lang="es-PE" dirty="0" smtClean="0"/>
          </a:p>
          <a:p>
            <a:r>
              <a:rPr lang="es-PE" dirty="0">
                <a:hlinkClick r:id="rId2"/>
              </a:rPr>
              <a:t>https://www.usability.gov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72" y="2367643"/>
            <a:ext cx="4423682" cy="43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9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Composición y espacio</a:t>
            </a:r>
          </a:p>
          <a:p>
            <a:endParaRPr lang="es-PE" dirty="0"/>
          </a:p>
          <a:p>
            <a:r>
              <a:rPr lang="es-PE" dirty="0" smtClean="0"/>
              <a:t>La composición consiste en dar orden a una serie de elementos con la finalidad de darles un significado</a:t>
            </a:r>
          </a:p>
          <a:p>
            <a:r>
              <a:rPr lang="es-PE" dirty="0" smtClean="0"/>
              <a:t>Espacio e iluminación (color adecuado) Dar prioridad a la información u objetos</a:t>
            </a:r>
          </a:p>
          <a:p>
            <a:endParaRPr lang="es-PE" dirty="0"/>
          </a:p>
          <a:p>
            <a:r>
              <a:rPr lang="es-PE" dirty="0"/>
              <a:t>Estudiar Gestalt: </a:t>
            </a:r>
            <a:r>
              <a:rPr lang="es-PE" dirty="0">
                <a:hlinkClick r:id="rId2"/>
              </a:rPr>
              <a:t>https://makeitworkvalencia.wordpress.com/2013/03/14/gestalt-y-diseno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err="1" smtClean="0"/>
              <a:t>Wireframming</a:t>
            </a:r>
            <a:r>
              <a:rPr lang="es-PE" dirty="0" smtClean="0"/>
              <a:t>: </a:t>
            </a:r>
          </a:p>
          <a:p>
            <a:endParaRPr lang="es-PE" dirty="0" smtClean="0"/>
          </a:p>
          <a:p>
            <a:r>
              <a:rPr lang="es-PE" dirty="0" smtClean="0"/>
              <a:t>Extraer la estructura visual del sitio web que se va a maquetar</a:t>
            </a:r>
          </a:p>
          <a:p>
            <a:r>
              <a:rPr lang="es-PE" dirty="0" smtClean="0"/>
              <a:t>Prioridad de la información que se colocará</a:t>
            </a:r>
            <a:endParaRPr lang="es-PE" dirty="0"/>
          </a:p>
          <a:p>
            <a:r>
              <a:rPr lang="es-PE" dirty="0" smtClean="0"/>
              <a:t>Uso de la página para el cliente</a:t>
            </a:r>
          </a:p>
          <a:p>
            <a:r>
              <a:rPr lang="es-PE" dirty="0" smtClean="0"/>
              <a:t>Orden de los elementos de la página web</a:t>
            </a:r>
            <a:endParaRPr lang="es-PE" dirty="0"/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44" y="2409689"/>
            <a:ext cx="2124075" cy="923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2134437"/>
            <a:ext cx="21145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Herramientas para hacer </a:t>
            </a:r>
            <a:r>
              <a:rPr lang="es-PE" dirty="0" err="1" smtClean="0"/>
              <a:t>wireframes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r>
              <a:rPr lang="es-PE" dirty="0" smtClean="0"/>
              <a:t>Escritorio: </a:t>
            </a:r>
          </a:p>
          <a:p>
            <a:r>
              <a:rPr lang="es-PE" dirty="0" err="1" smtClean="0"/>
              <a:t>Pencil</a:t>
            </a:r>
            <a:r>
              <a:rPr lang="es-PE" dirty="0" smtClean="0"/>
              <a:t> </a:t>
            </a:r>
          </a:p>
          <a:p>
            <a:r>
              <a:rPr lang="es-PE" dirty="0">
                <a:hlinkClick r:id="rId2"/>
              </a:rPr>
              <a:t>http://pencil.evolus.vn/</a:t>
            </a:r>
            <a:endParaRPr lang="es-PE" dirty="0"/>
          </a:p>
          <a:p>
            <a:r>
              <a:rPr lang="es-PE" dirty="0" smtClean="0">
                <a:hlinkClick r:id="rId3"/>
              </a:rPr>
              <a:t>https</a:t>
            </a:r>
            <a:r>
              <a:rPr lang="es-PE" dirty="0">
                <a:hlinkClick r:id="rId3"/>
              </a:rPr>
              <a:t>://</a:t>
            </a:r>
            <a:r>
              <a:rPr lang="es-PE" dirty="0" smtClean="0">
                <a:hlinkClick r:id="rId3"/>
              </a:rPr>
              <a:t>www.youtube.com/results?search_query=evolus+pencil+tutorial</a:t>
            </a:r>
            <a:endParaRPr lang="es-PE" dirty="0" smtClean="0"/>
          </a:p>
          <a:p>
            <a:r>
              <a:rPr lang="es-PE" dirty="0" smtClean="0"/>
              <a:t>Sketch, Photoshop CC</a:t>
            </a:r>
          </a:p>
          <a:p>
            <a:endParaRPr lang="es-PE" dirty="0" smtClean="0"/>
          </a:p>
          <a:p>
            <a:r>
              <a:rPr lang="es-PE" dirty="0" smtClean="0"/>
              <a:t>Web: </a:t>
            </a:r>
          </a:p>
          <a:p>
            <a:r>
              <a:rPr lang="es-PE" dirty="0" err="1" smtClean="0"/>
              <a:t>Wireframe</a:t>
            </a:r>
            <a:r>
              <a:rPr lang="es-PE" dirty="0" smtClean="0"/>
              <a:t> </a:t>
            </a:r>
            <a:r>
              <a:rPr lang="es-PE" dirty="0"/>
              <a:t>CC 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https</a:t>
            </a:r>
            <a:r>
              <a:rPr lang="es-PE" dirty="0">
                <a:hlinkClick r:id="rId4"/>
              </a:rPr>
              <a:t>://wireframe.cc</a:t>
            </a:r>
            <a:r>
              <a:rPr lang="es-PE" dirty="0" smtClean="0">
                <a:hlinkClick r:id="rId4"/>
              </a:rPr>
              <a:t>/</a:t>
            </a:r>
            <a:r>
              <a:rPr lang="es-PE" dirty="0" smtClean="0"/>
              <a:t> </a:t>
            </a:r>
          </a:p>
          <a:p>
            <a:r>
              <a:rPr lang="es-PE" dirty="0">
                <a:hlinkClick r:id="rId5"/>
              </a:rPr>
              <a:t>https://</a:t>
            </a:r>
            <a:r>
              <a:rPr lang="es-PE" dirty="0" smtClean="0">
                <a:hlinkClick r:id="rId5"/>
              </a:rPr>
              <a:t>www.youtube.com/results?search_query=wireframe.cc+tutorial</a:t>
            </a:r>
            <a:endParaRPr lang="es-PE" dirty="0" smtClean="0"/>
          </a:p>
          <a:p>
            <a:r>
              <a:rPr lang="es-PE" dirty="0" err="1" smtClean="0"/>
              <a:t>UIXpin</a:t>
            </a:r>
            <a:endParaRPr lang="es-PE" dirty="0" smtClean="0"/>
          </a:p>
          <a:p>
            <a:r>
              <a:rPr lang="es-PE" dirty="0" err="1" smtClean="0"/>
              <a:t>InvisionApp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Herramientas para hacer páginas web: </a:t>
            </a:r>
            <a:endParaRPr lang="es-PE" dirty="0"/>
          </a:p>
          <a:p>
            <a:r>
              <a:rPr lang="es-PE" dirty="0" smtClean="0"/>
              <a:t>Sublime Text, Visual Studio, XDK IDE</a:t>
            </a:r>
          </a:p>
          <a:p>
            <a:r>
              <a:rPr lang="es-PE" dirty="0" smtClean="0"/>
              <a:t>Mozilla Firefox, Google Chrome, Google </a:t>
            </a:r>
            <a:r>
              <a:rPr lang="es-PE" dirty="0" err="1" smtClean="0"/>
              <a:t>Fonts</a:t>
            </a:r>
            <a:r>
              <a:rPr lang="es-PE" dirty="0" smtClean="0"/>
              <a:t> (copiar el  código en la </a:t>
            </a:r>
            <a:r>
              <a:rPr lang="es-PE" dirty="0"/>
              <a:t>página web: Montserrat), </a:t>
            </a:r>
            <a:r>
              <a:rPr lang="es-PE" dirty="0" smtClean="0"/>
              <a:t>Adobe Color CC, </a:t>
            </a:r>
            <a:r>
              <a:rPr lang="es-PE" dirty="0" err="1" smtClean="0"/>
              <a:t>CodePen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Guías:</a:t>
            </a:r>
          </a:p>
          <a:p>
            <a:r>
              <a:rPr lang="es-PE" dirty="0">
                <a:hlinkClick r:id="rId6"/>
              </a:rPr>
              <a:t>https://material.io/guidelines</a:t>
            </a:r>
            <a:r>
              <a:rPr lang="es-PE" dirty="0" smtClean="0">
                <a:hlinkClick r:id="rId6"/>
              </a:rPr>
              <a:t>/</a:t>
            </a:r>
            <a:endParaRPr lang="es-PE" dirty="0" smtClean="0"/>
          </a:p>
          <a:p>
            <a:r>
              <a:rPr lang="es-PE" dirty="0">
                <a:hlinkClick r:id="rId7"/>
              </a:rPr>
              <a:t>http://</a:t>
            </a:r>
            <a:r>
              <a:rPr lang="es-PE" dirty="0" smtClean="0">
                <a:hlinkClick r:id="rId7"/>
              </a:rPr>
              <a:t>www.materialise.com/en/home</a:t>
            </a:r>
            <a:endParaRPr lang="es-PE" dirty="0" smtClean="0"/>
          </a:p>
          <a:p>
            <a:r>
              <a:rPr lang="es-PE" dirty="0">
                <a:hlinkClick r:id="rId8"/>
              </a:rPr>
              <a:t>https://</a:t>
            </a:r>
            <a:r>
              <a:rPr lang="es-PE" dirty="0" smtClean="0">
                <a:hlinkClick r:id="rId8"/>
              </a:rPr>
              <a:t>docs.microsoft.com/en-us/windows/uwp/layout/design-and-ui-intro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822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3" name="TextBox 2"/>
          <p:cNvSpPr txBox="1"/>
          <p:nvPr/>
        </p:nvSpPr>
        <p:spPr>
          <a:xfrm>
            <a:off x="322217" y="261257"/>
            <a:ext cx="11608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Diseño Web 2017:</a:t>
            </a:r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www.youtube.com/results?q=web+design+2017&amp;sp=EgIIBQ%253D%253D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Google </a:t>
            </a:r>
            <a:r>
              <a:rPr lang="es-PE" dirty="0" err="1" smtClean="0"/>
              <a:t>Fonts</a:t>
            </a:r>
            <a:r>
              <a:rPr lang="es-PE" dirty="0" smtClean="0"/>
              <a:t>: Para incluirlas en la página web:</a:t>
            </a:r>
          </a:p>
          <a:p>
            <a:endParaRPr lang="es-PE" dirty="0" smtClean="0"/>
          </a:p>
          <a:p>
            <a:r>
              <a:rPr lang="en-US" dirty="0"/>
              <a:t>&lt;link </a:t>
            </a:r>
            <a:r>
              <a:rPr lang="en-US" dirty="0" err="1"/>
              <a:t>href</a:t>
            </a:r>
            <a:r>
              <a:rPr lang="en-US" dirty="0"/>
              <a:t>="https://fonts.googleapis.com/</a:t>
            </a:r>
            <a:r>
              <a:rPr lang="en-US" dirty="0" err="1"/>
              <a:t>css?family</a:t>
            </a:r>
            <a:r>
              <a:rPr lang="en-US" dirty="0"/>
              <a:t>=</a:t>
            </a:r>
            <a:r>
              <a:rPr lang="en-US" b="1" dirty="0" err="1"/>
              <a:t>Griffy</a:t>
            </a:r>
            <a:r>
              <a:rPr lang="en-US" dirty="0"/>
              <a:t>" </a:t>
            </a:r>
            <a:r>
              <a:rPr lang="en-US" dirty="0" err="1"/>
              <a:t>rel</a:t>
            </a:r>
            <a:r>
              <a:rPr lang="en-US" dirty="0"/>
              <a:t>="stylesheet</a:t>
            </a:r>
            <a:r>
              <a:rPr lang="en-US" dirty="0" smtClean="0"/>
              <a:t>"&gt;</a:t>
            </a:r>
          </a:p>
          <a:p>
            <a:r>
              <a:rPr lang="en-US" dirty="0"/>
              <a:t>font-family: '</a:t>
            </a:r>
            <a:r>
              <a:rPr lang="en-US" dirty="0" err="1"/>
              <a:t>Griffy</a:t>
            </a:r>
            <a:r>
              <a:rPr lang="en-US" dirty="0"/>
              <a:t>', cursive;</a:t>
            </a:r>
          </a:p>
          <a:p>
            <a:endParaRPr lang="es-PE" dirty="0" smtClean="0"/>
          </a:p>
          <a:p>
            <a:r>
              <a:rPr lang="es-PE" dirty="0" err="1" smtClean="0"/>
              <a:t>GitHub</a:t>
            </a:r>
            <a:r>
              <a:rPr lang="es-PE" dirty="0" smtClean="0"/>
              <a:t>: Repositorio de proyectos</a:t>
            </a:r>
          </a:p>
          <a:p>
            <a:r>
              <a:rPr lang="es-PE" dirty="0">
                <a:hlinkClick r:id="rId3"/>
              </a:rPr>
              <a:t>https://github.com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813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Segunda sesión:</a:t>
            </a:r>
          </a:p>
          <a:p>
            <a:endParaRPr lang="es-PE" dirty="0" smtClean="0"/>
          </a:p>
          <a:p>
            <a:r>
              <a:rPr lang="es-PE" dirty="0" smtClean="0"/>
              <a:t>HTML: </a:t>
            </a:r>
            <a:r>
              <a:rPr lang="es-PE" dirty="0" err="1" smtClean="0"/>
              <a:t>HyperText</a:t>
            </a:r>
            <a:r>
              <a:rPr lang="es-PE" dirty="0" smtClean="0"/>
              <a:t> </a:t>
            </a:r>
            <a:r>
              <a:rPr lang="es-PE" dirty="0" err="1" smtClean="0"/>
              <a:t>Markup</a:t>
            </a:r>
            <a:r>
              <a:rPr lang="es-PE" dirty="0" smtClean="0"/>
              <a:t> </a:t>
            </a:r>
            <a:r>
              <a:rPr lang="es-PE" dirty="0" err="1" smtClean="0"/>
              <a:t>Language</a:t>
            </a:r>
            <a:endParaRPr lang="es-PE" dirty="0" smtClean="0"/>
          </a:p>
          <a:p>
            <a:r>
              <a:rPr lang="es-PE" dirty="0" smtClean="0"/>
              <a:t>Estructura lógica, encabezados, figuras, secciones</a:t>
            </a:r>
          </a:p>
          <a:p>
            <a:endParaRPr lang="es-PE" dirty="0" smtClean="0"/>
          </a:p>
          <a:p>
            <a:r>
              <a:rPr lang="es-PE" dirty="0" smtClean="0"/>
              <a:t>CSS: </a:t>
            </a:r>
            <a:r>
              <a:rPr lang="es-PE" dirty="0" err="1" smtClean="0"/>
              <a:t>Cascade</a:t>
            </a:r>
            <a:r>
              <a:rPr lang="es-PE" dirty="0" smtClean="0"/>
              <a:t> Style </a:t>
            </a:r>
            <a:r>
              <a:rPr lang="es-PE" dirty="0" err="1" smtClean="0"/>
              <a:t>Sheet</a:t>
            </a:r>
            <a:endParaRPr lang="es-PE" dirty="0" smtClean="0"/>
          </a:p>
          <a:p>
            <a:r>
              <a:rPr lang="es-PE" dirty="0" smtClean="0"/>
              <a:t>Presentación o estilo de la página Web</a:t>
            </a:r>
          </a:p>
          <a:p>
            <a:endParaRPr lang="es-PE" dirty="0" smtClean="0"/>
          </a:p>
          <a:p>
            <a:r>
              <a:rPr lang="es-PE" dirty="0" err="1" smtClean="0"/>
              <a:t>Javascript</a:t>
            </a:r>
            <a:r>
              <a:rPr lang="es-PE" dirty="0" smtClean="0"/>
              <a:t>: JS</a:t>
            </a:r>
          </a:p>
          <a:p>
            <a:r>
              <a:rPr lang="es-PE" dirty="0" smtClean="0"/>
              <a:t>Comportamiento, acciones sobre la página</a:t>
            </a:r>
          </a:p>
          <a:p>
            <a:endParaRPr lang="es-PE" dirty="0" smtClean="0"/>
          </a:p>
          <a:p>
            <a:r>
              <a:rPr lang="es-PE" dirty="0" smtClean="0"/>
              <a:t>Listado de caracteres:</a:t>
            </a:r>
            <a:endParaRPr lang="es-PE" dirty="0"/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dev.w3.org/html5/html-author/charref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Listado de atributos en controles:</a:t>
            </a:r>
          </a:p>
          <a:p>
            <a:r>
              <a:rPr lang="es-PE" dirty="0">
                <a:hlinkClick r:id="rId3"/>
              </a:rPr>
              <a:t>https://www.w3.org/2009/cheatsheet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Lista de elementos:</a:t>
            </a:r>
          </a:p>
          <a:p>
            <a:r>
              <a:rPr lang="es-PE" dirty="0">
                <a:hlinkClick r:id="rId4"/>
              </a:rPr>
              <a:t>https://</a:t>
            </a:r>
            <a:r>
              <a:rPr lang="es-PE" dirty="0" smtClean="0">
                <a:hlinkClick r:id="rId4"/>
              </a:rPr>
              <a:t>developer.mozilla.org/es/docs/HTML/HTML5/HTML5_lista_elementos</a:t>
            </a:r>
            <a:endParaRPr lang="es-PE" dirty="0" smtClean="0"/>
          </a:p>
          <a:p>
            <a:endParaRPr lang="es-PE" dirty="0"/>
          </a:p>
          <a:p>
            <a:r>
              <a:rPr lang="es-PE" dirty="0" smtClean="0"/>
              <a:t>Google </a:t>
            </a:r>
            <a:r>
              <a:rPr lang="es-PE" dirty="0" err="1" smtClean="0"/>
              <a:t>shortener</a:t>
            </a:r>
            <a:r>
              <a:rPr lang="es-PE" dirty="0" smtClean="0"/>
              <a:t>:</a:t>
            </a:r>
          </a:p>
          <a:p>
            <a:r>
              <a:rPr lang="es-PE" dirty="0">
                <a:hlinkClick r:id="rId5"/>
              </a:rPr>
              <a:t>https://goo.gl</a:t>
            </a:r>
            <a:r>
              <a:rPr lang="es-PE" dirty="0" smtClean="0">
                <a:hlinkClick r:id="rId5"/>
              </a:rPr>
              <a:t>/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28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Etiquetas </a:t>
            </a:r>
            <a:r>
              <a:rPr lang="es-PE" dirty="0" err="1" smtClean="0"/>
              <a:t>semanticas</a:t>
            </a:r>
            <a:r>
              <a:rPr lang="es-PE" dirty="0" smtClean="0"/>
              <a:t>: contenedores</a:t>
            </a:r>
          </a:p>
          <a:p>
            <a:endParaRPr lang="es-PE" dirty="0"/>
          </a:p>
          <a:p>
            <a:r>
              <a:rPr lang="es-PE" dirty="0" err="1" smtClean="0"/>
              <a:t>Header</a:t>
            </a:r>
            <a:r>
              <a:rPr lang="es-PE" dirty="0" smtClean="0"/>
              <a:t>: encabezados</a:t>
            </a:r>
          </a:p>
          <a:p>
            <a:r>
              <a:rPr lang="es-PE" dirty="0" err="1" smtClean="0"/>
              <a:t>Nav</a:t>
            </a:r>
            <a:r>
              <a:rPr lang="es-PE" dirty="0"/>
              <a:t>:</a:t>
            </a:r>
            <a:r>
              <a:rPr lang="es-PE" dirty="0" smtClean="0"/>
              <a:t> navegador</a:t>
            </a:r>
          </a:p>
          <a:p>
            <a:r>
              <a:rPr lang="es-PE" dirty="0" err="1" smtClean="0"/>
              <a:t>Article</a:t>
            </a:r>
            <a:r>
              <a:rPr lang="es-PE" dirty="0" smtClean="0"/>
              <a:t>: contenido</a:t>
            </a:r>
          </a:p>
          <a:p>
            <a:r>
              <a:rPr lang="es-PE" dirty="0" err="1" smtClean="0"/>
              <a:t>Section</a:t>
            </a:r>
            <a:r>
              <a:rPr lang="es-PE" dirty="0" smtClean="0"/>
              <a:t>: secciones aisladas relacionadas con </a:t>
            </a:r>
            <a:r>
              <a:rPr lang="es-PE" dirty="0" err="1" smtClean="0"/>
              <a:t>article</a:t>
            </a:r>
            <a:endParaRPr lang="es-PE" dirty="0" smtClean="0"/>
          </a:p>
          <a:p>
            <a:r>
              <a:rPr lang="es-PE" dirty="0" err="1" smtClean="0"/>
              <a:t>Aside</a:t>
            </a:r>
            <a:r>
              <a:rPr lang="es-PE" dirty="0" smtClean="0"/>
              <a:t>: información que refuerza al </a:t>
            </a:r>
            <a:r>
              <a:rPr lang="es-PE" dirty="0" err="1" smtClean="0"/>
              <a:t>article</a:t>
            </a:r>
            <a:endParaRPr lang="es-PE" dirty="0" smtClean="0"/>
          </a:p>
          <a:p>
            <a:r>
              <a:rPr lang="es-PE" dirty="0" err="1" smtClean="0"/>
              <a:t>Footer</a:t>
            </a:r>
            <a:r>
              <a:rPr lang="es-PE" dirty="0" smtClean="0"/>
              <a:t>: pie de pagina</a:t>
            </a:r>
          </a:p>
          <a:p>
            <a:endParaRPr lang="es-PE" dirty="0" smtClean="0"/>
          </a:p>
          <a:p>
            <a:r>
              <a:rPr lang="es-PE" dirty="0" smtClean="0"/>
              <a:t>Input </a:t>
            </a:r>
            <a:r>
              <a:rPr lang="es-PE" dirty="0" err="1" smtClean="0"/>
              <a:t>types</a:t>
            </a:r>
            <a:r>
              <a:rPr lang="es-PE" dirty="0"/>
              <a:t>:</a:t>
            </a:r>
            <a:endParaRPr lang="es-PE" dirty="0" smtClean="0"/>
          </a:p>
          <a:p>
            <a:r>
              <a:rPr lang="es-PE" dirty="0">
                <a:hlinkClick r:id="rId2"/>
              </a:rPr>
              <a:t>https://</a:t>
            </a:r>
            <a:r>
              <a:rPr lang="es-PE" dirty="0" smtClean="0">
                <a:hlinkClick r:id="rId2"/>
              </a:rPr>
              <a:t>robertnyman.com/html5/forms/input-types.html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Validadores:</a:t>
            </a:r>
          </a:p>
          <a:p>
            <a:r>
              <a:rPr lang="es-PE" dirty="0">
                <a:hlinkClick r:id="rId3"/>
              </a:rPr>
              <a:t>https://validator.w3.org</a:t>
            </a:r>
            <a:r>
              <a:rPr lang="es-PE" dirty="0" smtClean="0">
                <a:hlinkClick r:id="rId3"/>
              </a:rPr>
              <a:t>/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smtClean="0"/>
              <a:t>CSS3:</a:t>
            </a:r>
            <a:endParaRPr lang="es-PE" dirty="0"/>
          </a:p>
          <a:p>
            <a:endParaRPr lang="es-PE" dirty="0" smtClean="0"/>
          </a:p>
          <a:p>
            <a:r>
              <a:rPr lang="es-PE" dirty="0" smtClean="0"/>
              <a:t>&lt;</a:t>
            </a:r>
            <a:r>
              <a:rPr lang="es-PE" dirty="0" err="1" smtClean="0"/>
              <a:t>style</a:t>
            </a:r>
            <a:r>
              <a:rPr lang="es-PE" dirty="0" smtClean="0"/>
              <a:t>&gt;&lt;/</a:t>
            </a:r>
            <a:r>
              <a:rPr lang="es-PE" dirty="0" err="1" smtClean="0"/>
              <a:t>style</a:t>
            </a:r>
            <a:r>
              <a:rPr lang="es-PE" dirty="0" smtClean="0"/>
              <a:t>&gt;</a:t>
            </a:r>
          </a:p>
          <a:p>
            <a:r>
              <a:rPr lang="es-PE" dirty="0" smtClean="0"/>
              <a:t>&lt;link&gt;&lt;/link&gt;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547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3" y="218649"/>
            <a:ext cx="4276725" cy="2124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3" y="2388785"/>
            <a:ext cx="4419600" cy="2114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03" y="4595457"/>
            <a:ext cx="4400550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621" y="183320"/>
            <a:ext cx="3714750" cy="2962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0930" y="3244542"/>
            <a:ext cx="4038600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350" y="183320"/>
            <a:ext cx="36766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82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68"/>
            <a:ext cx="4248150" cy="2847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7" y="3086809"/>
            <a:ext cx="3895725" cy="2609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663" y="135268"/>
            <a:ext cx="379095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340" y="3172534"/>
            <a:ext cx="4238625" cy="2524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127" y="135268"/>
            <a:ext cx="4238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8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5" y="142022"/>
            <a:ext cx="3009900" cy="234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75" y="2614754"/>
            <a:ext cx="3209925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748" y="142022"/>
            <a:ext cx="3419475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748" y="3214616"/>
            <a:ext cx="3133725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863" y="177420"/>
            <a:ext cx="4219575" cy="2390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7863" y="2485172"/>
            <a:ext cx="3200400" cy="2609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7863" y="5138666"/>
            <a:ext cx="42100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71" y="0"/>
            <a:ext cx="3619500" cy="2466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10050" cy="2276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60702"/>
            <a:ext cx="3286125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244" y="2667079"/>
            <a:ext cx="443865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894" y="0"/>
            <a:ext cx="4448175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3683" y="5210355"/>
            <a:ext cx="311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Viewport</a:t>
            </a:r>
            <a:r>
              <a:rPr lang="es-PE" dirty="0" smtClean="0"/>
              <a:t> (investigar)</a:t>
            </a:r>
          </a:p>
          <a:p>
            <a:endParaRPr lang="es-PE" dirty="0" smtClean="0">
              <a:hlinkClick r:id="rId7"/>
            </a:endParaRPr>
          </a:p>
          <a:p>
            <a:r>
              <a:rPr lang="es-PE" dirty="0" err="1" smtClean="0"/>
              <a:t>CSSmatic</a:t>
            </a:r>
            <a:r>
              <a:rPr lang="es-PE" dirty="0" smtClean="0"/>
              <a:t> </a:t>
            </a:r>
            <a:r>
              <a:rPr lang="es-PE" dirty="0"/>
              <a:t>(investigar)</a:t>
            </a:r>
          </a:p>
          <a:p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://www.cssmatic.com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1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7680" y="391886"/>
            <a:ext cx="1131243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¿Qué es una página web?</a:t>
            </a:r>
          </a:p>
          <a:p>
            <a:endParaRPr lang="es-PE" dirty="0"/>
          </a:p>
          <a:p>
            <a:r>
              <a:rPr lang="es-PE" dirty="0" smtClean="0"/>
              <a:t>Es un documento </a:t>
            </a:r>
            <a:r>
              <a:rPr lang="es-PE" dirty="0" smtClean="0"/>
              <a:t>electrónico asociado a la </a:t>
            </a:r>
            <a:r>
              <a:rPr lang="es-PE" dirty="0" err="1" smtClean="0"/>
              <a:t>World</a:t>
            </a:r>
            <a:r>
              <a:rPr lang="es-PE" dirty="0" smtClean="0"/>
              <a:t> Wide Web, en la que puede contener texto, audio, video, </a:t>
            </a:r>
            <a:r>
              <a:rPr lang="es-PE" dirty="0" err="1" smtClean="0"/>
              <a:t>etc</a:t>
            </a:r>
            <a:endParaRPr lang="es-PE" dirty="0" smtClean="0"/>
          </a:p>
          <a:p>
            <a:r>
              <a:rPr lang="es-PE" dirty="0" smtClean="0"/>
              <a:t>Se puede acceder mediante un navegador</a:t>
            </a:r>
          </a:p>
          <a:p>
            <a:endParaRPr lang="es-PE" dirty="0"/>
          </a:p>
          <a:p>
            <a:r>
              <a:rPr lang="es-PE" dirty="0" smtClean="0"/>
              <a:t>Importancia:</a:t>
            </a:r>
          </a:p>
          <a:p>
            <a:endParaRPr lang="es-PE" dirty="0"/>
          </a:p>
          <a:p>
            <a:r>
              <a:rPr lang="es-PE" dirty="0" smtClean="0"/>
              <a:t>Educación: Darse a conocer y realizar diferentes actividades (inscripción, calificaciones, educación a distancia, </a:t>
            </a:r>
            <a:r>
              <a:rPr lang="es-PE" dirty="0" err="1" smtClean="0"/>
              <a:t>etc</a:t>
            </a:r>
            <a:r>
              <a:rPr lang="es-PE" dirty="0" smtClean="0"/>
              <a:t>)</a:t>
            </a:r>
          </a:p>
          <a:p>
            <a:r>
              <a:rPr lang="es-PE" dirty="0" smtClean="0"/>
              <a:t>Empresarial: Dar a conocer lo que son y lo que ofrecen (atraer clientes)</a:t>
            </a:r>
          </a:p>
          <a:p>
            <a:r>
              <a:rPr lang="es-PE" dirty="0" smtClean="0"/>
              <a:t>Ventas en línea: Abarcar más mercado y mejora en la calidad del servicio al cliente</a:t>
            </a:r>
          </a:p>
          <a:p>
            <a:endParaRPr lang="es-PE" dirty="0"/>
          </a:p>
          <a:p>
            <a:r>
              <a:rPr lang="es-PE" dirty="0" smtClean="0"/>
              <a:t>Es una herramienta básica para la mayoría de instituciones, dependiendo del  enfoque y los objetivos</a:t>
            </a:r>
          </a:p>
          <a:p>
            <a:endParaRPr lang="es-PE" dirty="0"/>
          </a:p>
          <a:p>
            <a:r>
              <a:rPr lang="es-PE" dirty="0" smtClean="0"/>
              <a:t>Paradigmas de las páginas web:</a:t>
            </a:r>
          </a:p>
          <a:p>
            <a:endParaRPr lang="es-PE" dirty="0"/>
          </a:p>
          <a:p>
            <a:r>
              <a:rPr lang="es-PE" dirty="0" smtClean="0"/>
              <a:t>Web 1.0:</a:t>
            </a:r>
          </a:p>
          <a:p>
            <a:r>
              <a:rPr lang="es-PE" dirty="0" smtClean="0"/>
              <a:t>Web primitiva</a:t>
            </a:r>
          </a:p>
          <a:p>
            <a:r>
              <a:rPr lang="es-PE" dirty="0" smtClean="0"/>
              <a:t>Unidireccional (presentar información al usuario)</a:t>
            </a:r>
          </a:p>
          <a:p>
            <a:r>
              <a:rPr lang="es-PE" dirty="0" smtClean="0"/>
              <a:t>Contenido estático (el usuario no tiene relación con la página web)</a:t>
            </a:r>
          </a:p>
          <a:p>
            <a:r>
              <a:rPr lang="es-PE" dirty="0" smtClean="0"/>
              <a:t>Carácter divulgativo (no se actualizaba constantemente</a:t>
            </a:r>
            <a:r>
              <a:rPr lang="es-PE" dirty="0" smtClean="0"/>
              <a:t>)</a:t>
            </a:r>
          </a:p>
          <a:p>
            <a:r>
              <a:rPr lang="es-PE" dirty="0" smtClean="0"/>
              <a:t>Solo con HTML y CSS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753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4" y="2174126"/>
            <a:ext cx="3762375" cy="237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4" y="105770"/>
            <a:ext cx="3638550" cy="1933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84" y="4680632"/>
            <a:ext cx="3295650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149" y="105770"/>
            <a:ext cx="4514850" cy="2295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149" y="2461307"/>
            <a:ext cx="33242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7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006" y="243840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err="1" smtClean="0"/>
              <a:t>Materialize</a:t>
            </a:r>
            <a:r>
              <a:rPr lang="es-PE" dirty="0" smtClean="0"/>
              <a:t>:</a:t>
            </a:r>
          </a:p>
          <a:p>
            <a:r>
              <a:rPr lang="en-US" dirty="0">
                <a:hlinkClick r:id="rId2"/>
              </a:rPr>
              <a:t>http://materializecss.com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s-PE" dirty="0" smtClean="0"/>
          </a:p>
          <a:p>
            <a:r>
              <a:rPr lang="es-PE" dirty="0" err="1" smtClean="0"/>
              <a:t>Bootstrap</a:t>
            </a:r>
            <a:r>
              <a:rPr lang="es-PE" dirty="0" smtClean="0"/>
              <a:t>:</a:t>
            </a:r>
          </a:p>
          <a:p>
            <a:r>
              <a:rPr lang="en-US" dirty="0">
                <a:hlinkClick r:id="rId3"/>
              </a:rPr>
              <a:t>http://getbootstrap.com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s-PE" dirty="0" smtClean="0"/>
          </a:p>
          <a:p>
            <a:r>
              <a:rPr lang="es-PE" dirty="0" smtClean="0"/>
              <a:t>Cursos de certificación:</a:t>
            </a:r>
          </a:p>
          <a:p>
            <a:r>
              <a:rPr lang="es-PE" dirty="0" smtClean="0">
                <a:hlinkClick r:id="rId4"/>
              </a:rPr>
              <a:t>www.edx.org</a:t>
            </a:r>
            <a:endParaRPr lang="es-PE" dirty="0" smtClean="0"/>
          </a:p>
          <a:p>
            <a:endParaRPr lang="es-PE" dirty="0" smtClean="0"/>
          </a:p>
          <a:p>
            <a:r>
              <a:rPr lang="es-PE" dirty="0" err="1" smtClean="0"/>
              <a:t>Handbrake</a:t>
            </a:r>
            <a:r>
              <a:rPr lang="es-PE" dirty="0" smtClean="0"/>
              <a:t>: Editores de video (codificaciones para web)</a:t>
            </a:r>
          </a:p>
          <a:p>
            <a:r>
              <a:rPr lang="en-US" dirty="0">
                <a:hlinkClick r:id="rId5"/>
              </a:rPr>
              <a:t>https://handbrake.fr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s-PE" dirty="0" smtClean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171" y="316230"/>
            <a:ext cx="3790950" cy="2933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9334" y="709374"/>
            <a:ext cx="942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5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401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8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55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74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976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934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67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391886"/>
            <a:ext cx="113124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Web 2.0:</a:t>
            </a:r>
          </a:p>
          <a:p>
            <a:endParaRPr lang="es-PE" dirty="0"/>
          </a:p>
          <a:p>
            <a:r>
              <a:rPr lang="es-PE" dirty="0" smtClean="0"/>
              <a:t>Usuario activos (redes sociales)</a:t>
            </a:r>
          </a:p>
          <a:p>
            <a:r>
              <a:rPr lang="es-PE" dirty="0" smtClean="0"/>
              <a:t>Web colaborativa (blogs, wikis)</a:t>
            </a:r>
          </a:p>
          <a:p>
            <a:r>
              <a:rPr lang="es-PE" dirty="0" smtClean="0"/>
              <a:t>Compartir conocimientos</a:t>
            </a:r>
          </a:p>
          <a:p>
            <a:endParaRPr lang="es-PE" dirty="0"/>
          </a:p>
          <a:p>
            <a:r>
              <a:rPr lang="es-PE" dirty="0" smtClean="0"/>
              <a:t>Web 3.0:</a:t>
            </a:r>
          </a:p>
          <a:p>
            <a:endParaRPr lang="es-PE" dirty="0"/>
          </a:p>
          <a:p>
            <a:r>
              <a:rPr lang="es-PE" dirty="0" smtClean="0"/>
              <a:t>Base de datos </a:t>
            </a:r>
          </a:p>
          <a:p>
            <a:r>
              <a:rPr lang="es-PE" dirty="0" smtClean="0"/>
              <a:t>Aplicaciones Smartphone </a:t>
            </a:r>
            <a:r>
              <a:rPr lang="es-PE" dirty="0" smtClean="0"/>
              <a:t>(primero desarrollar para móviles, luego PC o laptops)</a:t>
            </a:r>
            <a:endParaRPr lang="es-PE" dirty="0" smtClean="0"/>
          </a:p>
          <a:p>
            <a:r>
              <a:rPr lang="es-PE" dirty="0" smtClean="0"/>
              <a:t>Diseño </a:t>
            </a:r>
            <a:r>
              <a:rPr lang="es-PE" dirty="0" smtClean="0"/>
              <a:t>responsivo (adaptarse a distintos dispositivos, PC, Tablet, </a:t>
            </a:r>
            <a:r>
              <a:rPr lang="es-PE" dirty="0" err="1" smtClean="0"/>
              <a:t>smartphone</a:t>
            </a:r>
            <a:r>
              <a:rPr lang="es-PE" dirty="0" smtClean="0"/>
              <a:t>)</a:t>
            </a:r>
          </a:p>
          <a:p>
            <a:r>
              <a:rPr lang="es-PE" dirty="0"/>
              <a:t>Nota: </a:t>
            </a:r>
            <a:r>
              <a:rPr lang="es-PE" dirty="0">
                <a:hlinkClick r:id="rId2"/>
              </a:rPr>
              <a:t>https://design.google.com</a:t>
            </a:r>
            <a:r>
              <a:rPr lang="es-PE" dirty="0" smtClean="0">
                <a:hlinkClick r:id="rId2"/>
              </a:rPr>
              <a:t>/</a:t>
            </a:r>
            <a:endParaRPr lang="es-PE" dirty="0" smtClean="0"/>
          </a:p>
          <a:p>
            <a:r>
              <a:rPr lang="es-PE" dirty="0" smtClean="0"/>
              <a:t>Web </a:t>
            </a:r>
            <a:r>
              <a:rPr lang="es-PE" dirty="0" smtClean="0"/>
              <a:t>semántica (inteligencia artificial)</a:t>
            </a:r>
          </a:p>
          <a:p>
            <a:endParaRPr lang="es-PE" dirty="0"/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842094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605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217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19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951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18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37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177"/>
            <a:ext cx="5036139" cy="2905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9837"/>
            <a:ext cx="5146766" cy="2901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288" y="287383"/>
            <a:ext cx="5422855" cy="28906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288" y="3559729"/>
            <a:ext cx="5738949" cy="29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67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352550"/>
            <a:ext cx="7696200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33799" y="570802"/>
            <a:ext cx="546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/>
              <a:t>Etapas para crear un sitio web: conjunto de páginas web</a:t>
            </a:r>
          </a:p>
        </p:txBody>
      </p:sp>
    </p:spTree>
    <p:extLst>
      <p:ext uri="{BB962C8B-B14F-4D97-AF65-F5344CB8AC3E}">
        <p14:creationId xmlns:p14="http://schemas.microsoft.com/office/powerpoint/2010/main" val="172698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  <a:p>
            <a:endParaRPr lang="es-PE" dirty="0" smtClean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endParaRPr lang="es-PE" dirty="0"/>
          </a:p>
          <a:p>
            <a:endParaRPr lang="es-PE" dirty="0" smtClean="0"/>
          </a:p>
          <a:p>
            <a:r>
              <a:rPr lang="es-PE" dirty="0" smtClean="0"/>
              <a:t>Caso</a:t>
            </a:r>
            <a:r>
              <a:rPr lang="es-PE" dirty="0" smtClean="0"/>
              <a:t>:</a:t>
            </a:r>
          </a:p>
          <a:p>
            <a:endParaRPr lang="es-PE" dirty="0"/>
          </a:p>
          <a:p>
            <a:r>
              <a:rPr lang="es-PE" dirty="0" smtClean="0"/>
              <a:t>Necesito una página web donde pueda reforzar los conocimientos de mis alumnos después de clase. Les daré lecturas y</a:t>
            </a:r>
          </a:p>
          <a:p>
            <a:r>
              <a:rPr lang="es-PE" dirty="0"/>
              <a:t>v</a:t>
            </a:r>
            <a:r>
              <a:rPr lang="es-PE" dirty="0" smtClean="0"/>
              <a:t>ideos que complementan las lecciones aprendidas en clase.</a:t>
            </a:r>
            <a:endParaRPr lang="es-PE" dirty="0"/>
          </a:p>
          <a:p>
            <a:endParaRPr lang="es-PE" dirty="0"/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91" y="461554"/>
            <a:ext cx="74390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2.Planeación</a:t>
            </a:r>
            <a:r>
              <a:rPr lang="es-PE" dirty="0" smtClean="0"/>
              <a:t>:</a:t>
            </a:r>
          </a:p>
          <a:p>
            <a:endParaRPr lang="es-PE" dirty="0" smtClean="0"/>
          </a:p>
          <a:p>
            <a:r>
              <a:rPr lang="es-PE" dirty="0" smtClean="0"/>
              <a:t>La planeación de una página web no necesariamente comienza en una computadora, puede iniciar en una hoja de papel y</a:t>
            </a:r>
          </a:p>
          <a:p>
            <a:r>
              <a:rPr lang="es-PE" dirty="0" smtClean="0"/>
              <a:t>un </a:t>
            </a:r>
            <a:r>
              <a:rPr lang="es-PE" dirty="0" smtClean="0"/>
              <a:t>lápiz.</a:t>
            </a:r>
            <a:endParaRPr lang="es-PE" dirty="0"/>
          </a:p>
          <a:p>
            <a:r>
              <a:rPr lang="es-PE" dirty="0" smtClean="0"/>
              <a:t>Tiempo </a:t>
            </a:r>
            <a:endParaRPr lang="es-PE" dirty="0" smtClean="0"/>
          </a:p>
          <a:p>
            <a:r>
              <a:rPr lang="es-PE" dirty="0" smtClean="0"/>
              <a:t>Lecturas fáciles</a:t>
            </a:r>
          </a:p>
          <a:p>
            <a:r>
              <a:rPr lang="es-PE" dirty="0" smtClean="0"/>
              <a:t>Tipos de letras</a:t>
            </a:r>
          </a:p>
          <a:p>
            <a:r>
              <a:rPr lang="es-PE" dirty="0" smtClean="0"/>
              <a:t>No color amarillo</a:t>
            </a:r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445" y="1473741"/>
            <a:ext cx="5556069" cy="50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1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17" y="261257"/>
            <a:ext cx="11608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3.Diseño: Estructura, </a:t>
            </a:r>
            <a:r>
              <a:rPr lang="es-PE" dirty="0" err="1" smtClean="0"/>
              <a:t>menus</a:t>
            </a:r>
            <a:r>
              <a:rPr lang="es-PE" dirty="0" smtClean="0"/>
              <a:t>, navegadores, secciones, color, artículos</a:t>
            </a:r>
          </a:p>
          <a:p>
            <a:endParaRPr lang="es-PE" dirty="0"/>
          </a:p>
          <a:p>
            <a:r>
              <a:rPr lang="es-PE" dirty="0" smtClean="0"/>
              <a:t>4.Desarrollo: HTML5 y CSS3</a:t>
            </a:r>
            <a:endParaRPr lang="es-PE" dirty="0"/>
          </a:p>
          <a:p>
            <a:endParaRPr lang="es-PE" dirty="0"/>
          </a:p>
          <a:p>
            <a:r>
              <a:rPr lang="es-PE" dirty="0" smtClean="0"/>
              <a:t>5.Pruebas y entregas: Comportamiento, tiempo de carga, navegadores, corregir bugs</a:t>
            </a:r>
          </a:p>
          <a:p>
            <a:endParaRPr lang="es-PE" dirty="0" smtClean="0"/>
          </a:p>
          <a:p>
            <a:r>
              <a:rPr lang="es-PE" dirty="0" smtClean="0"/>
              <a:t>6.Mantenimiento: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0577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217" y="261257"/>
            <a:ext cx="1160852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Elementos de una página web:</a:t>
            </a:r>
          </a:p>
          <a:p>
            <a:endParaRPr lang="es-PE" dirty="0" smtClean="0"/>
          </a:p>
          <a:p>
            <a:r>
              <a:rPr lang="es-PE" dirty="0"/>
              <a:t>Material </a:t>
            </a:r>
            <a:r>
              <a:rPr lang="es-PE" dirty="0" err="1"/>
              <a:t>design</a:t>
            </a:r>
            <a:r>
              <a:rPr lang="es-PE" dirty="0"/>
              <a:t>: Normativa de diseño creada por Google</a:t>
            </a:r>
          </a:p>
          <a:p>
            <a:r>
              <a:rPr lang="es-PE" dirty="0" err="1" smtClean="0"/>
              <a:t>Bootstrap</a:t>
            </a:r>
            <a:endParaRPr lang="es-PE" dirty="0" smtClean="0"/>
          </a:p>
          <a:p>
            <a:r>
              <a:rPr lang="es-PE" dirty="0" err="1" smtClean="0"/>
              <a:t>Moden</a:t>
            </a:r>
            <a:r>
              <a:rPr lang="es-PE" dirty="0" smtClean="0"/>
              <a:t> UI (Microsoft)</a:t>
            </a:r>
          </a:p>
          <a:p>
            <a:endParaRPr lang="es-PE" dirty="0"/>
          </a:p>
          <a:p>
            <a:r>
              <a:rPr lang="es-PE" dirty="0" smtClean="0"/>
              <a:t>Cajas de texto</a:t>
            </a:r>
          </a:p>
          <a:p>
            <a:r>
              <a:rPr lang="es-PE" dirty="0" smtClean="0"/>
              <a:t>Botones</a:t>
            </a:r>
          </a:p>
          <a:p>
            <a:r>
              <a:rPr lang="es-PE" dirty="0" smtClean="0"/>
              <a:t>Etiquetas</a:t>
            </a:r>
          </a:p>
          <a:p>
            <a:r>
              <a:rPr lang="es-PE" dirty="0" smtClean="0"/>
              <a:t>Tablas</a:t>
            </a:r>
          </a:p>
          <a:p>
            <a:r>
              <a:rPr lang="es-PE" dirty="0" smtClean="0"/>
              <a:t>Cuadros de diálogo</a:t>
            </a:r>
          </a:p>
          <a:p>
            <a:r>
              <a:rPr lang="es-PE" dirty="0" smtClean="0"/>
              <a:t>Listas</a:t>
            </a:r>
          </a:p>
          <a:p>
            <a:r>
              <a:rPr lang="es-PE" dirty="0" err="1" smtClean="0"/>
              <a:t>Menu</a:t>
            </a:r>
            <a:endParaRPr lang="es-PE" dirty="0" smtClean="0"/>
          </a:p>
          <a:p>
            <a:r>
              <a:rPr lang="es-PE" dirty="0" smtClean="0"/>
              <a:t>Barras de progreso</a:t>
            </a:r>
          </a:p>
          <a:p>
            <a:r>
              <a:rPr lang="es-PE" dirty="0" err="1" smtClean="0"/>
              <a:t>Switches</a:t>
            </a:r>
            <a:endParaRPr lang="es-PE" dirty="0" smtClean="0"/>
          </a:p>
          <a:p>
            <a:r>
              <a:rPr lang="es-PE" dirty="0" smtClean="0"/>
              <a:t>Deslizadores sliders</a:t>
            </a:r>
          </a:p>
          <a:p>
            <a:r>
              <a:rPr lang="es-PE" dirty="0" smtClean="0"/>
              <a:t>Formularios</a:t>
            </a:r>
          </a:p>
          <a:p>
            <a:endParaRPr lang="es-P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678" y="1254476"/>
            <a:ext cx="6704648" cy="540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845</Words>
  <Application>Microsoft Office PowerPoint</Application>
  <PresentationFormat>Widescreen</PresentationFormat>
  <Paragraphs>212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Raul Rafael Garbin Pereira</dc:creator>
  <cp:lastModifiedBy>Raul Garbin</cp:lastModifiedBy>
  <cp:revision>167</cp:revision>
  <dcterms:created xsi:type="dcterms:W3CDTF">2017-03-02T17:04:38Z</dcterms:created>
  <dcterms:modified xsi:type="dcterms:W3CDTF">2017-03-11T21:05:00Z</dcterms:modified>
</cp:coreProperties>
</file>