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6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6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3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5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7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8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9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5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2EE-9EE9-4702-9E8A-66912E836D88}" type="datetimeFigureOut">
              <a:rPr lang="es-PE" smtClean="0"/>
              <a:t>8/03/2017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1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results?q=web+design+2017&amp;sp=EgIIBQ%3D%3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9/cheatsheet/" TargetMode="External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" TargetMode="External"/><Relationship Id="rId4" Type="http://schemas.openxmlformats.org/officeDocument/2006/relationships/hyperlink" Target="https://developer.mozilla.org/es/docs/HTML/HTML5/HTML5_lista_elemento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robertnyman.com/html5/forms/input-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sability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keitworkvalencia.wordpress.com/2013/03/14/gestalt-y-dise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uwp/layout/design-and-ui-intro" TargetMode="External"/><Relationship Id="rId3" Type="http://schemas.openxmlformats.org/officeDocument/2006/relationships/hyperlink" Target="https://www.youtube.com/results?search_query=evolus+pencil+tutorial" TargetMode="External"/><Relationship Id="rId7" Type="http://schemas.openxmlformats.org/officeDocument/2006/relationships/hyperlink" Target="http://www.materialise.com/en/home" TargetMode="External"/><Relationship Id="rId2" Type="http://schemas.openxmlformats.org/officeDocument/2006/relationships/hyperlink" Target="http://pencil.evolus.v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guidelines/" TargetMode="External"/><Relationship Id="rId5" Type="http://schemas.openxmlformats.org/officeDocument/2006/relationships/hyperlink" Target="https://www.youtube.com/results?search_query=wireframe.cc+tutorial" TargetMode="External"/><Relationship Id="rId4" Type="http://schemas.openxmlformats.org/officeDocument/2006/relationships/hyperlink" Target="https://wirefram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92" y="280086"/>
            <a:ext cx="1598140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LOGO</a:t>
            </a:r>
            <a:endParaRPr lang="es-PE" dirty="0"/>
          </a:p>
        </p:txBody>
      </p:sp>
      <p:sp>
        <p:nvSpPr>
          <p:cNvPr id="5" name="Rectangle 4"/>
          <p:cNvSpPr/>
          <p:nvPr/>
        </p:nvSpPr>
        <p:spPr>
          <a:xfrm>
            <a:off x="2582563" y="280086"/>
            <a:ext cx="2763794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BUSQUEDA</a:t>
            </a:r>
            <a:endParaRPr lang="es-PE" dirty="0"/>
          </a:p>
        </p:txBody>
      </p:sp>
      <p:sp>
        <p:nvSpPr>
          <p:cNvPr id="6" name="Rectangle 5"/>
          <p:cNvSpPr/>
          <p:nvPr/>
        </p:nvSpPr>
        <p:spPr>
          <a:xfrm>
            <a:off x="5614087" y="280086"/>
            <a:ext cx="6100117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NAVEGACION GLOBAL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716692" y="1256269"/>
            <a:ext cx="10997512" cy="32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FUNDAMENTOS DE DISEÑO WEB</a:t>
            </a:r>
          </a:p>
          <a:p>
            <a:pPr algn="ctr"/>
            <a:r>
              <a:rPr lang="es-PE" dirty="0" smtClean="0"/>
              <a:t>SESIÓN 1: PLANEACIÓN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ENTRAR</a:t>
            </a:r>
            <a:endParaRPr lang="es-PE" dirty="0"/>
          </a:p>
        </p:txBody>
      </p:sp>
      <p:sp>
        <p:nvSpPr>
          <p:cNvPr id="10" name="Rectangle 9"/>
          <p:cNvSpPr/>
          <p:nvPr/>
        </p:nvSpPr>
        <p:spPr>
          <a:xfrm>
            <a:off x="71669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1</a:t>
            </a:r>
            <a:endParaRPr lang="es-PE" dirty="0"/>
          </a:p>
        </p:txBody>
      </p:sp>
      <p:sp>
        <p:nvSpPr>
          <p:cNvPr id="11" name="Rectangle 10"/>
          <p:cNvSpPr/>
          <p:nvPr/>
        </p:nvSpPr>
        <p:spPr>
          <a:xfrm>
            <a:off x="4563761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2</a:t>
            </a:r>
            <a:endParaRPr lang="es-PE" dirty="0"/>
          </a:p>
        </p:txBody>
      </p:sp>
      <p:sp>
        <p:nvSpPr>
          <p:cNvPr id="12" name="Rectangle 11"/>
          <p:cNvSpPr/>
          <p:nvPr/>
        </p:nvSpPr>
        <p:spPr>
          <a:xfrm>
            <a:off x="836964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382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22217" y="261257"/>
            <a:ext cx="1160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Diseño Web 2017:</a:t>
            </a:r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www.youtube.com/results?q=web+design+2017&amp;sp=EgIIBQ%253D%253D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Google </a:t>
            </a:r>
            <a:r>
              <a:rPr lang="es-PE" dirty="0" err="1" smtClean="0"/>
              <a:t>Fonts</a:t>
            </a:r>
            <a:r>
              <a:rPr lang="es-PE" dirty="0" smtClean="0"/>
              <a:t>: Para incluirlas en la página web:</a:t>
            </a:r>
          </a:p>
          <a:p>
            <a:endParaRPr lang="es-PE" dirty="0" smtClean="0"/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 err="1"/>
              <a:t>Griffy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</a:t>
            </a:r>
            <a:r>
              <a:rPr lang="en-US" dirty="0" smtClean="0"/>
              <a:t>"&gt;</a:t>
            </a:r>
          </a:p>
          <a:p>
            <a:r>
              <a:rPr lang="en-US" dirty="0"/>
              <a:t>font-family: '</a:t>
            </a:r>
            <a:r>
              <a:rPr lang="en-US" dirty="0" err="1"/>
              <a:t>Griffy</a:t>
            </a:r>
            <a:r>
              <a:rPr lang="en-US" dirty="0"/>
              <a:t>', cursive;</a:t>
            </a:r>
          </a:p>
          <a:p>
            <a:endParaRPr lang="es-PE" dirty="0" smtClean="0"/>
          </a:p>
          <a:p>
            <a:r>
              <a:rPr lang="es-PE" dirty="0" err="1" smtClean="0"/>
              <a:t>GitHub</a:t>
            </a:r>
            <a:r>
              <a:rPr lang="es-PE" dirty="0" smtClean="0"/>
              <a:t>: Repositorio de proyectos</a:t>
            </a:r>
          </a:p>
          <a:p>
            <a:r>
              <a:rPr lang="es-PE" dirty="0">
                <a:hlinkClick r:id="rId3"/>
              </a:rPr>
              <a:t>https://github.com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1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Segunda sesión:</a:t>
            </a:r>
          </a:p>
          <a:p>
            <a:endParaRPr lang="es-PE" dirty="0" smtClean="0"/>
          </a:p>
          <a:p>
            <a:r>
              <a:rPr lang="es-PE" dirty="0" smtClean="0"/>
              <a:t>HTML: </a:t>
            </a:r>
            <a:r>
              <a:rPr lang="es-PE" dirty="0" err="1" smtClean="0"/>
              <a:t>HyperText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PE" dirty="0" smtClean="0"/>
          </a:p>
          <a:p>
            <a:r>
              <a:rPr lang="es-PE" dirty="0" smtClean="0"/>
              <a:t>Estructura lógica, encabezados, figuras, secciones</a:t>
            </a:r>
          </a:p>
          <a:p>
            <a:endParaRPr lang="es-PE" dirty="0" smtClean="0"/>
          </a:p>
          <a:p>
            <a:r>
              <a:rPr lang="es-PE" dirty="0" smtClean="0"/>
              <a:t>CSS: </a:t>
            </a:r>
            <a:r>
              <a:rPr lang="es-PE" dirty="0" err="1" smtClean="0"/>
              <a:t>Cascade</a:t>
            </a:r>
            <a:r>
              <a:rPr lang="es-PE" dirty="0" smtClean="0"/>
              <a:t> Style </a:t>
            </a:r>
            <a:r>
              <a:rPr lang="es-PE" dirty="0" err="1" smtClean="0"/>
              <a:t>Sheet</a:t>
            </a:r>
            <a:endParaRPr lang="es-PE" dirty="0" smtClean="0"/>
          </a:p>
          <a:p>
            <a:r>
              <a:rPr lang="es-PE" dirty="0" smtClean="0"/>
              <a:t>Presentación o estilo de la página Web</a:t>
            </a:r>
          </a:p>
          <a:p>
            <a:endParaRPr lang="es-PE" dirty="0" smtClean="0"/>
          </a:p>
          <a:p>
            <a:r>
              <a:rPr lang="es-PE" dirty="0" err="1" smtClean="0"/>
              <a:t>Javascript</a:t>
            </a:r>
            <a:r>
              <a:rPr lang="es-PE" dirty="0" smtClean="0"/>
              <a:t>: JS</a:t>
            </a:r>
          </a:p>
          <a:p>
            <a:r>
              <a:rPr lang="es-PE" dirty="0" smtClean="0"/>
              <a:t>Comportamiento, acciones sobre la página</a:t>
            </a:r>
          </a:p>
          <a:p>
            <a:endParaRPr lang="es-PE" dirty="0" smtClean="0"/>
          </a:p>
          <a:p>
            <a:r>
              <a:rPr lang="es-PE" dirty="0" smtClean="0"/>
              <a:t>Listado de caracteres:</a:t>
            </a:r>
            <a:endParaRPr lang="es-PE" dirty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dev.w3.org/html5/html-author/charref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Listado de atributos en controles:</a:t>
            </a:r>
          </a:p>
          <a:p>
            <a:r>
              <a:rPr lang="es-PE" dirty="0">
                <a:hlinkClick r:id="rId3"/>
              </a:rPr>
              <a:t>https://www.w3.org/2009/cheatsheet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Lista de elementos:</a:t>
            </a:r>
          </a:p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developer.mozilla.org/es/docs/HTML/HTML5/HTML5_lista_elementos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Google </a:t>
            </a:r>
            <a:r>
              <a:rPr lang="es-PE" dirty="0" err="1" smtClean="0"/>
              <a:t>shortener</a:t>
            </a:r>
            <a:r>
              <a:rPr lang="es-PE" dirty="0" smtClean="0"/>
              <a:t>:</a:t>
            </a:r>
          </a:p>
          <a:p>
            <a:r>
              <a:rPr lang="es-PE" dirty="0">
                <a:hlinkClick r:id="rId5"/>
              </a:rPr>
              <a:t>https://goo.gl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28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Etiquetas </a:t>
            </a:r>
            <a:r>
              <a:rPr lang="es-PE" dirty="0" err="1" smtClean="0"/>
              <a:t>semanticas</a:t>
            </a:r>
            <a:r>
              <a:rPr lang="es-PE" dirty="0" smtClean="0"/>
              <a:t>: contenedores</a:t>
            </a:r>
          </a:p>
          <a:p>
            <a:endParaRPr lang="es-PE" dirty="0"/>
          </a:p>
          <a:p>
            <a:r>
              <a:rPr lang="es-PE" dirty="0" err="1" smtClean="0"/>
              <a:t>Header</a:t>
            </a:r>
            <a:r>
              <a:rPr lang="es-PE" dirty="0" smtClean="0"/>
              <a:t>: encabezados</a:t>
            </a:r>
          </a:p>
          <a:p>
            <a:r>
              <a:rPr lang="es-PE" dirty="0" err="1" smtClean="0"/>
              <a:t>Nav</a:t>
            </a:r>
            <a:r>
              <a:rPr lang="es-PE" dirty="0"/>
              <a:t>:</a:t>
            </a:r>
            <a:r>
              <a:rPr lang="es-PE" dirty="0" smtClean="0"/>
              <a:t> navegador</a:t>
            </a:r>
          </a:p>
          <a:p>
            <a:r>
              <a:rPr lang="es-PE" dirty="0" err="1" smtClean="0"/>
              <a:t>Article</a:t>
            </a:r>
            <a:r>
              <a:rPr lang="es-PE" dirty="0" smtClean="0"/>
              <a:t>: contenido</a:t>
            </a:r>
          </a:p>
          <a:p>
            <a:r>
              <a:rPr lang="es-PE" dirty="0" err="1" smtClean="0"/>
              <a:t>Section</a:t>
            </a:r>
            <a:r>
              <a:rPr lang="es-PE" dirty="0" smtClean="0"/>
              <a:t>: secciones aisladas relacionadas con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Aside</a:t>
            </a:r>
            <a:r>
              <a:rPr lang="es-PE" dirty="0" smtClean="0"/>
              <a:t>: información que refuerza al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Footer</a:t>
            </a:r>
            <a:r>
              <a:rPr lang="es-PE" dirty="0" smtClean="0"/>
              <a:t>: pie de pagina</a:t>
            </a:r>
          </a:p>
          <a:p>
            <a:endParaRPr lang="es-PE" dirty="0" smtClean="0"/>
          </a:p>
          <a:p>
            <a:r>
              <a:rPr lang="es-PE" dirty="0" smtClean="0"/>
              <a:t>Input </a:t>
            </a:r>
            <a:r>
              <a:rPr lang="es-PE" dirty="0" err="1" smtClean="0"/>
              <a:t>types</a:t>
            </a:r>
            <a:r>
              <a:rPr lang="es-PE" dirty="0"/>
              <a:t>:</a:t>
            </a:r>
            <a:endParaRPr lang="es-PE" dirty="0" smtClean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robertnyman.com/html5/forms/input-types.html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Validadores:</a:t>
            </a:r>
          </a:p>
          <a:p>
            <a:r>
              <a:rPr lang="es-PE" dirty="0">
                <a:hlinkClick r:id="rId3"/>
              </a:rPr>
              <a:t>https://validator.w3.org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CSS3: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&lt;</a:t>
            </a:r>
            <a:r>
              <a:rPr lang="es-PE" dirty="0" err="1" smtClean="0"/>
              <a:t>style</a:t>
            </a:r>
            <a:r>
              <a:rPr lang="es-PE" dirty="0" smtClean="0"/>
              <a:t>&gt;&lt;/</a:t>
            </a:r>
            <a:r>
              <a:rPr lang="es-PE" dirty="0" err="1" smtClean="0"/>
              <a:t>style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&lt;link&gt;&lt;/link&gt;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5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3" y="218649"/>
            <a:ext cx="4276725" cy="2124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" y="2388785"/>
            <a:ext cx="4419600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03" y="4595457"/>
            <a:ext cx="440055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621" y="183320"/>
            <a:ext cx="371475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930" y="3244542"/>
            <a:ext cx="4038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50" y="183320"/>
            <a:ext cx="3676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8"/>
            <a:ext cx="4248150" cy="284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7" y="3086809"/>
            <a:ext cx="3895725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663" y="135268"/>
            <a:ext cx="37909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340" y="3172534"/>
            <a:ext cx="423862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127" y="135268"/>
            <a:ext cx="4238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5" y="142022"/>
            <a:ext cx="3009900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" y="2614754"/>
            <a:ext cx="320992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748" y="142022"/>
            <a:ext cx="3419475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748" y="3214616"/>
            <a:ext cx="31337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63" y="177420"/>
            <a:ext cx="4219575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863" y="2485172"/>
            <a:ext cx="3200400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7863" y="5138666"/>
            <a:ext cx="4210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9" y="148348"/>
            <a:ext cx="3619500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9" y="2727490"/>
            <a:ext cx="42100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77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5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" y="391886"/>
            <a:ext cx="11312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¿Qué es una página web?</a:t>
            </a:r>
          </a:p>
          <a:p>
            <a:endParaRPr lang="es-PE" dirty="0"/>
          </a:p>
          <a:p>
            <a:r>
              <a:rPr lang="es-PE" dirty="0" smtClean="0"/>
              <a:t>Documento electrónico asociado a la </a:t>
            </a:r>
            <a:r>
              <a:rPr lang="es-PE" dirty="0" err="1" smtClean="0"/>
              <a:t>World</a:t>
            </a:r>
            <a:r>
              <a:rPr lang="es-PE" dirty="0" smtClean="0"/>
              <a:t> Wide Web, en la que puede contener texto, audio, video, </a:t>
            </a:r>
            <a:r>
              <a:rPr lang="es-PE" dirty="0" err="1" smtClean="0"/>
              <a:t>etc</a:t>
            </a:r>
            <a:endParaRPr lang="es-PE" dirty="0" smtClean="0"/>
          </a:p>
          <a:p>
            <a:r>
              <a:rPr lang="es-PE" dirty="0" smtClean="0"/>
              <a:t>Se puede acceder mediante un navegador</a:t>
            </a:r>
          </a:p>
          <a:p>
            <a:endParaRPr lang="es-PE" dirty="0"/>
          </a:p>
          <a:p>
            <a:r>
              <a:rPr lang="es-PE" dirty="0" smtClean="0"/>
              <a:t>Importancia:</a:t>
            </a:r>
          </a:p>
          <a:p>
            <a:endParaRPr lang="es-PE" dirty="0"/>
          </a:p>
          <a:p>
            <a:r>
              <a:rPr lang="es-PE" dirty="0" smtClean="0"/>
              <a:t>Educación: Darse a conocer y realizar diferentes actividades (inscripción, calificaciones, educación a distancia, </a:t>
            </a:r>
            <a:r>
              <a:rPr lang="es-PE" dirty="0" err="1" smtClean="0"/>
              <a:t>etc</a:t>
            </a:r>
            <a:r>
              <a:rPr lang="es-PE" dirty="0" smtClean="0"/>
              <a:t>)</a:t>
            </a:r>
          </a:p>
          <a:p>
            <a:r>
              <a:rPr lang="es-PE" dirty="0" smtClean="0"/>
              <a:t>Empresarial: Dar a conocer lo que son y lo que ofrecen (atraer clientes)</a:t>
            </a:r>
          </a:p>
          <a:p>
            <a:r>
              <a:rPr lang="es-PE" dirty="0" smtClean="0"/>
              <a:t>Ventas en línea: Abarcar más mercado y mejora en la calidad del servicio al cliente</a:t>
            </a:r>
          </a:p>
          <a:p>
            <a:endParaRPr lang="es-PE" dirty="0"/>
          </a:p>
          <a:p>
            <a:r>
              <a:rPr lang="es-PE" dirty="0" smtClean="0"/>
              <a:t>Es una herramienta básica para la mayoría de instituciones, dependiendo del  enfoque y los objetivos</a:t>
            </a:r>
          </a:p>
          <a:p>
            <a:endParaRPr lang="es-PE" dirty="0"/>
          </a:p>
          <a:p>
            <a:r>
              <a:rPr lang="es-PE" dirty="0" smtClean="0"/>
              <a:t>Paradigmas de las páginas web:</a:t>
            </a:r>
          </a:p>
          <a:p>
            <a:endParaRPr lang="es-PE" dirty="0"/>
          </a:p>
          <a:p>
            <a:r>
              <a:rPr lang="es-PE" dirty="0" smtClean="0"/>
              <a:t>Web 1.0:</a:t>
            </a:r>
          </a:p>
          <a:p>
            <a:r>
              <a:rPr lang="es-PE" dirty="0" smtClean="0"/>
              <a:t>Web primitiva</a:t>
            </a:r>
          </a:p>
          <a:p>
            <a:r>
              <a:rPr lang="es-PE" dirty="0" smtClean="0"/>
              <a:t>Unidireccional (presentar información al usuario)</a:t>
            </a:r>
          </a:p>
          <a:p>
            <a:r>
              <a:rPr lang="es-PE" dirty="0" smtClean="0"/>
              <a:t>Contenido estático (el usuario no tiene relación con la página web)</a:t>
            </a:r>
          </a:p>
          <a:p>
            <a:r>
              <a:rPr lang="es-PE" dirty="0" smtClean="0"/>
              <a:t>Carácter divulgativo (no se actualizaba constantemente)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53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5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74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7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93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7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5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60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1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19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391886"/>
            <a:ext cx="11312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Web 2.0:</a:t>
            </a:r>
          </a:p>
          <a:p>
            <a:endParaRPr lang="es-PE" dirty="0"/>
          </a:p>
          <a:p>
            <a:r>
              <a:rPr lang="es-PE" dirty="0" smtClean="0"/>
              <a:t>Usuario activos (redes sociales)</a:t>
            </a:r>
          </a:p>
          <a:p>
            <a:r>
              <a:rPr lang="es-PE" dirty="0" smtClean="0"/>
              <a:t>Web colaborativa (blogs, wikis)</a:t>
            </a:r>
          </a:p>
          <a:p>
            <a:r>
              <a:rPr lang="es-PE" dirty="0" smtClean="0"/>
              <a:t>Compartir conocimientos</a:t>
            </a:r>
          </a:p>
          <a:p>
            <a:endParaRPr lang="es-PE" dirty="0"/>
          </a:p>
          <a:p>
            <a:r>
              <a:rPr lang="es-PE" dirty="0" smtClean="0"/>
              <a:t>Web 3.0:</a:t>
            </a:r>
          </a:p>
          <a:p>
            <a:endParaRPr lang="es-PE" dirty="0"/>
          </a:p>
          <a:p>
            <a:r>
              <a:rPr lang="es-PE" dirty="0" smtClean="0"/>
              <a:t>Base de datos </a:t>
            </a:r>
          </a:p>
          <a:p>
            <a:r>
              <a:rPr lang="es-PE" dirty="0" smtClean="0"/>
              <a:t>Aplicaciones Smartphone </a:t>
            </a:r>
          </a:p>
          <a:p>
            <a:r>
              <a:rPr lang="es-PE" dirty="0" smtClean="0"/>
              <a:t>Diseño </a:t>
            </a:r>
            <a:r>
              <a:rPr lang="es-PE" dirty="0" err="1" smtClean="0"/>
              <a:t>responsive</a:t>
            </a:r>
            <a:r>
              <a:rPr lang="es-PE" dirty="0" smtClean="0"/>
              <a:t> </a:t>
            </a:r>
          </a:p>
          <a:p>
            <a:r>
              <a:rPr lang="es-PE" dirty="0" smtClean="0"/>
              <a:t>Web semántica (inteligencia artificial)</a:t>
            </a:r>
          </a:p>
          <a:p>
            <a:endParaRPr lang="es-PE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4209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5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8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37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Etapas para crear un sitio web:</a:t>
            </a:r>
          </a:p>
          <a:p>
            <a:endParaRPr lang="es-PE" dirty="0"/>
          </a:p>
          <a:p>
            <a:r>
              <a:rPr lang="es-PE" dirty="0" smtClean="0"/>
              <a:t>Obtener información: Para establecer objetivos y alcances</a:t>
            </a:r>
          </a:p>
          <a:p>
            <a:endParaRPr lang="es-PE" dirty="0" smtClean="0"/>
          </a:p>
          <a:p>
            <a:r>
              <a:rPr lang="es-PE" dirty="0" smtClean="0"/>
              <a:t>Porque es necesario crear una página web?</a:t>
            </a:r>
          </a:p>
          <a:p>
            <a:r>
              <a:rPr lang="es-PE" dirty="0" smtClean="0"/>
              <a:t>A quién le será útil la página que voy a crear?</a:t>
            </a:r>
          </a:p>
          <a:p>
            <a:r>
              <a:rPr lang="es-PE" dirty="0" smtClean="0"/>
              <a:t>Donde verá la gente mi página web?</a:t>
            </a:r>
          </a:p>
          <a:p>
            <a:r>
              <a:rPr lang="es-PE" dirty="0" smtClean="0"/>
              <a:t>Qué información voy a colocar en mi página web?</a:t>
            </a:r>
          </a:p>
          <a:p>
            <a:r>
              <a:rPr lang="es-PE" dirty="0" smtClean="0"/>
              <a:t>Qué necesito informar a través de mi página web?</a:t>
            </a:r>
          </a:p>
          <a:p>
            <a:r>
              <a:rPr lang="es-PE" dirty="0" smtClean="0"/>
              <a:t>Cuál es el  fin principal de mi página web?</a:t>
            </a:r>
          </a:p>
          <a:p>
            <a:endParaRPr lang="es-PE" dirty="0" smtClean="0"/>
          </a:p>
          <a:p>
            <a:r>
              <a:rPr lang="es-PE" dirty="0" smtClean="0"/>
              <a:t>Caso:</a:t>
            </a:r>
          </a:p>
          <a:p>
            <a:endParaRPr lang="es-PE" dirty="0"/>
          </a:p>
          <a:p>
            <a:r>
              <a:rPr lang="es-PE" dirty="0" smtClean="0"/>
              <a:t>Necesito una página web donde pueda reforzar los conocimientos de mis alumnos después de clase. Les daré lecturas y</a:t>
            </a:r>
          </a:p>
          <a:p>
            <a:r>
              <a:rPr lang="es-PE" dirty="0"/>
              <a:t>v</a:t>
            </a:r>
            <a:r>
              <a:rPr lang="es-PE" dirty="0" smtClean="0"/>
              <a:t>ideos que complementan las lecciones aprendidas en clase.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43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Planeación:</a:t>
            </a:r>
          </a:p>
          <a:p>
            <a:endParaRPr lang="es-PE" dirty="0" smtClean="0"/>
          </a:p>
          <a:p>
            <a:r>
              <a:rPr lang="es-PE" dirty="0" smtClean="0"/>
              <a:t>La planeación de una página web no necesariamente comienza en una computadora, puede iniciar en una hoja de papel y</a:t>
            </a:r>
          </a:p>
          <a:p>
            <a:r>
              <a:rPr lang="es-PE" dirty="0" smtClean="0"/>
              <a:t>un lápiz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Lecturas fáciles</a:t>
            </a:r>
          </a:p>
          <a:p>
            <a:r>
              <a:rPr lang="es-PE" dirty="0" smtClean="0"/>
              <a:t>Tipos de letras</a:t>
            </a:r>
          </a:p>
          <a:p>
            <a:r>
              <a:rPr lang="es-PE" dirty="0" smtClean="0"/>
              <a:t>No color amarillo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5" y="1473741"/>
            <a:ext cx="5556069" cy="50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Elementos de una página web:</a:t>
            </a:r>
          </a:p>
          <a:p>
            <a:endParaRPr lang="es-PE" dirty="0" smtClean="0"/>
          </a:p>
          <a:p>
            <a:r>
              <a:rPr lang="es-PE" dirty="0"/>
              <a:t>Material </a:t>
            </a:r>
            <a:r>
              <a:rPr lang="es-PE" dirty="0" err="1"/>
              <a:t>design</a:t>
            </a:r>
            <a:r>
              <a:rPr lang="es-PE" dirty="0"/>
              <a:t>: Normativa de diseño creada por Google</a:t>
            </a:r>
          </a:p>
          <a:p>
            <a:r>
              <a:rPr lang="es-PE" dirty="0" err="1" smtClean="0"/>
              <a:t>Bootstrap</a:t>
            </a:r>
            <a:endParaRPr lang="es-PE" dirty="0" smtClean="0"/>
          </a:p>
          <a:p>
            <a:r>
              <a:rPr lang="es-PE" dirty="0" err="1" smtClean="0"/>
              <a:t>Moden</a:t>
            </a:r>
            <a:r>
              <a:rPr lang="es-PE" dirty="0" smtClean="0"/>
              <a:t> UI (Microsoft)</a:t>
            </a:r>
          </a:p>
          <a:p>
            <a:endParaRPr lang="es-PE" dirty="0"/>
          </a:p>
          <a:p>
            <a:r>
              <a:rPr lang="es-PE" dirty="0" smtClean="0"/>
              <a:t>Cajas de texto</a:t>
            </a:r>
          </a:p>
          <a:p>
            <a:r>
              <a:rPr lang="es-PE" dirty="0" smtClean="0"/>
              <a:t>Botones</a:t>
            </a:r>
          </a:p>
          <a:p>
            <a:r>
              <a:rPr lang="es-PE" dirty="0" smtClean="0"/>
              <a:t>Etiquetas</a:t>
            </a:r>
          </a:p>
          <a:p>
            <a:r>
              <a:rPr lang="es-PE" dirty="0" smtClean="0"/>
              <a:t>Tablas</a:t>
            </a:r>
          </a:p>
          <a:p>
            <a:r>
              <a:rPr lang="es-PE" dirty="0" smtClean="0"/>
              <a:t>Cuadros de diálogo</a:t>
            </a:r>
          </a:p>
          <a:p>
            <a:r>
              <a:rPr lang="es-PE" dirty="0" smtClean="0"/>
              <a:t>Listas</a:t>
            </a:r>
          </a:p>
          <a:p>
            <a:r>
              <a:rPr lang="es-PE" dirty="0" err="1" smtClean="0"/>
              <a:t>Menu</a:t>
            </a:r>
            <a:endParaRPr lang="es-PE" dirty="0" smtClean="0"/>
          </a:p>
          <a:p>
            <a:r>
              <a:rPr lang="es-PE" dirty="0" smtClean="0"/>
              <a:t>Barras de progreso</a:t>
            </a:r>
          </a:p>
          <a:p>
            <a:r>
              <a:rPr lang="es-PE" dirty="0" err="1" smtClean="0"/>
              <a:t>Switches</a:t>
            </a:r>
            <a:endParaRPr lang="es-PE" dirty="0" smtClean="0"/>
          </a:p>
          <a:p>
            <a:r>
              <a:rPr lang="es-PE" dirty="0" smtClean="0"/>
              <a:t>Deslizadores sliders</a:t>
            </a:r>
          </a:p>
          <a:p>
            <a:r>
              <a:rPr lang="es-PE" dirty="0" smtClean="0"/>
              <a:t>Formularios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678" y="1254476"/>
            <a:ext cx="6704648" cy="54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Encabezado: Logo, título de la página web, navegador (se mantiene igual en todas las páginas)</a:t>
            </a:r>
          </a:p>
          <a:p>
            <a:r>
              <a:rPr lang="es-PE" dirty="0" smtClean="0"/>
              <a:t>Información de contacto: quien es la persona o empresa dueña de la página web</a:t>
            </a:r>
            <a:endParaRPr lang="es-PE" dirty="0"/>
          </a:p>
          <a:p>
            <a:r>
              <a:rPr lang="es-PE" dirty="0" smtClean="0"/>
              <a:t>Contenido: video, audio, texto, exámenes</a:t>
            </a:r>
          </a:p>
          <a:p>
            <a:r>
              <a:rPr lang="es-PE" dirty="0" smtClean="0"/>
              <a:t>Pie de página: avisos legales, preguntas frecuentes</a:t>
            </a:r>
          </a:p>
          <a:p>
            <a:r>
              <a:rPr lang="es-PE" dirty="0" smtClean="0"/>
              <a:t>Campos de búsqueda: buscar localmente</a:t>
            </a:r>
          </a:p>
          <a:p>
            <a:r>
              <a:rPr lang="es-PE" dirty="0" smtClean="0"/>
              <a:t>Botones de redes sociales</a:t>
            </a:r>
          </a:p>
          <a:p>
            <a:r>
              <a:rPr lang="es-PE" dirty="0" smtClean="0"/>
              <a:t>Sistemas de navegación global y local: Wikipedia (local: dentro de la misma página y global: navegación externa, </a:t>
            </a:r>
            <a:r>
              <a:rPr lang="es-PE" dirty="0" err="1" smtClean="0"/>
              <a:t>menu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>
                <a:hlinkClick r:id="rId2"/>
              </a:rPr>
              <a:t>https://www.usability.gov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72" y="2367643"/>
            <a:ext cx="4423682" cy="4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Composición y espacio</a:t>
            </a:r>
          </a:p>
          <a:p>
            <a:endParaRPr lang="es-PE" dirty="0"/>
          </a:p>
          <a:p>
            <a:r>
              <a:rPr lang="es-PE" dirty="0" smtClean="0"/>
              <a:t>La composición consiste en dar orden a una serie de elementos con la finalidad de darles un significado</a:t>
            </a:r>
          </a:p>
          <a:p>
            <a:r>
              <a:rPr lang="es-PE" dirty="0" smtClean="0"/>
              <a:t>Espacio e iluminación (color adecuado) Dar prioridad a la información u objetos</a:t>
            </a:r>
          </a:p>
          <a:p>
            <a:endParaRPr lang="es-PE" dirty="0"/>
          </a:p>
          <a:p>
            <a:r>
              <a:rPr lang="es-PE" dirty="0"/>
              <a:t>Estudiar Gestalt: </a:t>
            </a:r>
            <a:r>
              <a:rPr lang="es-PE" dirty="0">
                <a:hlinkClick r:id="rId2"/>
              </a:rPr>
              <a:t>https://makeitworkvalencia.wordpress.com/2013/03/14/gestalt-y-diseno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err="1" smtClean="0"/>
              <a:t>Wireframming</a:t>
            </a:r>
            <a:r>
              <a:rPr lang="es-PE" dirty="0" smtClean="0"/>
              <a:t>: </a:t>
            </a:r>
          </a:p>
          <a:p>
            <a:endParaRPr lang="es-PE" dirty="0" smtClean="0"/>
          </a:p>
          <a:p>
            <a:r>
              <a:rPr lang="es-PE" dirty="0" smtClean="0"/>
              <a:t>Extraer la estructura visual del sitio web que se va a maquetar</a:t>
            </a:r>
          </a:p>
          <a:p>
            <a:r>
              <a:rPr lang="es-PE" dirty="0" smtClean="0"/>
              <a:t>Prioridad de la información que se colocará</a:t>
            </a:r>
            <a:endParaRPr lang="es-PE" dirty="0"/>
          </a:p>
          <a:p>
            <a:r>
              <a:rPr lang="es-PE" dirty="0" smtClean="0"/>
              <a:t>Uso de la página para el cliente</a:t>
            </a:r>
          </a:p>
          <a:p>
            <a:r>
              <a:rPr lang="es-PE" dirty="0" smtClean="0"/>
              <a:t>Orden de los elementos de la página web</a:t>
            </a:r>
            <a:endParaRPr lang="es-PE" dirty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4" y="2409689"/>
            <a:ext cx="212407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2134437"/>
            <a:ext cx="2114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Herramientas para hacer </a:t>
            </a:r>
            <a:r>
              <a:rPr lang="es-PE" dirty="0" err="1" smtClean="0"/>
              <a:t>wireframes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smtClean="0"/>
              <a:t>Escritorio: </a:t>
            </a:r>
          </a:p>
          <a:p>
            <a:r>
              <a:rPr lang="es-PE" dirty="0" err="1" smtClean="0"/>
              <a:t>Pencil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2"/>
              </a:rPr>
              <a:t>http://pencil.evolus.vn/</a:t>
            </a:r>
            <a:endParaRPr lang="es-PE" dirty="0"/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www.youtube.com/results?search_query=evolus+pencil+tutorial</a:t>
            </a:r>
            <a:endParaRPr lang="es-PE" dirty="0" smtClean="0"/>
          </a:p>
          <a:p>
            <a:r>
              <a:rPr lang="es-PE" dirty="0" smtClean="0"/>
              <a:t>Sketch, Photoshop CC</a:t>
            </a:r>
          </a:p>
          <a:p>
            <a:endParaRPr lang="es-PE" dirty="0" smtClean="0"/>
          </a:p>
          <a:p>
            <a:r>
              <a:rPr lang="es-PE" dirty="0" smtClean="0"/>
              <a:t>Web: </a:t>
            </a:r>
          </a:p>
          <a:p>
            <a:r>
              <a:rPr lang="es-PE" dirty="0" err="1" smtClean="0"/>
              <a:t>Wireframe</a:t>
            </a:r>
            <a:r>
              <a:rPr lang="es-PE" dirty="0" smtClean="0"/>
              <a:t> </a:t>
            </a:r>
            <a:r>
              <a:rPr lang="es-PE" dirty="0"/>
              <a:t>CC 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://wireframe.cc</a:t>
            </a:r>
            <a:r>
              <a:rPr lang="es-PE" dirty="0" smtClean="0">
                <a:hlinkClick r:id="rId4"/>
              </a:rPr>
              <a:t>/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5"/>
              </a:rPr>
              <a:t>https://</a:t>
            </a:r>
            <a:r>
              <a:rPr lang="es-PE" dirty="0" smtClean="0">
                <a:hlinkClick r:id="rId5"/>
              </a:rPr>
              <a:t>www.youtube.com/results?search_query=wireframe.cc+tutorial</a:t>
            </a:r>
            <a:endParaRPr lang="es-PE" dirty="0" smtClean="0"/>
          </a:p>
          <a:p>
            <a:r>
              <a:rPr lang="es-PE" dirty="0" err="1" smtClean="0"/>
              <a:t>UIXpin</a:t>
            </a:r>
            <a:endParaRPr lang="es-PE" dirty="0" smtClean="0"/>
          </a:p>
          <a:p>
            <a:r>
              <a:rPr lang="es-PE" dirty="0" err="1" smtClean="0"/>
              <a:t>InvisionApp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Herramientas para hacer páginas web: </a:t>
            </a:r>
            <a:endParaRPr lang="es-PE" dirty="0"/>
          </a:p>
          <a:p>
            <a:r>
              <a:rPr lang="es-PE" dirty="0" smtClean="0"/>
              <a:t>Sublime Text, Visual Studio, XDK IDE</a:t>
            </a:r>
          </a:p>
          <a:p>
            <a:r>
              <a:rPr lang="es-PE" dirty="0" smtClean="0"/>
              <a:t>Mozilla Firefox, Google Chrome, Google </a:t>
            </a:r>
            <a:r>
              <a:rPr lang="es-PE" dirty="0" err="1" smtClean="0"/>
              <a:t>Fonts</a:t>
            </a:r>
            <a:r>
              <a:rPr lang="es-PE" dirty="0" smtClean="0"/>
              <a:t> (copiar el  código en la </a:t>
            </a:r>
            <a:r>
              <a:rPr lang="es-PE" dirty="0"/>
              <a:t>página web: Montserrat), </a:t>
            </a:r>
            <a:r>
              <a:rPr lang="es-PE" dirty="0" smtClean="0"/>
              <a:t>Adobe Color CC, </a:t>
            </a:r>
            <a:r>
              <a:rPr lang="es-PE" dirty="0" err="1" smtClean="0"/>
              <a:t>CodePen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Guías:</a:t>
            </a:r>
          </a:p>
          <a:p>
            <a:r>
              <a:rPr lang="es-PE" dirty="0">
                <a:hlinkClick r:id="rId6"/>
              </a:rPr>
              <a:t>https://material.io/guidelines</a:t>
            </a:r>
            <a:r>
              <a:rPr lang="es-PE" dirty="0" smtClean="0">
                <a:hlinkClick r:id="rId6"/>
              </a:rPr>
              <a:t>/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www.materialise.com/en/home</a:t>
            </a:r>
            <a:endParaRPr lang="es-PE" dirty="0" smtClean="0"/>
          </a:p>
          <a:p>
            <a:r>
              <a:rPr lang="es-PE" dirty="0">
                <a:hlinkClick r:id="rId8"/>
              </a:rPr>
              <a:t>https://</a:t>
            </a:r>
            <a:r>
              <a:rPr lang="es-PE" dirty="0" smtClean="0">
                <a:hlinkClick r:id="rId8"/>
              </a:rPr>
              <a:t>docs.microsoft.com/en-us/windows/uwp/layout/design-and-ui-intro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822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792</Words>
  <Application>Microsoft Office PowerPoint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Rafael Garbin Pereira</dc:creator>
  <cp:lastModifiedBy>Raul Garbin</cp:lastModifiedBy>
  <cp:revision>127</cp:revision>
  <dcterms:created xsi:type="dcterms:W3CDTF">2017-03-02T17:04:38Z</dcterms:created>
  <dcterms:modified xsi:type="dcterms:W3CDTF">2017-03-09T03:11:54Z</dcterms:modified>
</cp:coreProperties>
</file>