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9/03/2017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56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9/03/2017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990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9/03/2017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868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9/03/2017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962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9/03/2017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87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9/03/2017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533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9/03/2017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854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9/03/2017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174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9/03/2017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088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9/03/2017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499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9/03/2017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751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82EE-9EE9-4702-9E8A-66912E836D88}" type="datetimeFigureOut">
              <a:rPr lang="es-PE" smtClean="0"/>
              <a:t>9/03/2017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319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youtube.com/results?q=web+design+2017&amp;sp=EgIIBQ==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09/cheatsheet/" TargetMode="External"/><Relationship Id="rId2" Type="http://schemas.openxmlformats.org/officeDocument/2006/relationships/hyperlink" Target="https://dev.w3.org/html5/html-author/charre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.gl/" TargetMode="External"/><Relationship Id="rId4" Type="http://schemas.openxmlformats.org/officeDocument/2006/relationships/hyperlink" Target="https://developer.mozilla.org/es/docs/HTML/HTML5/HTML5_lista_elemento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hyperlink" Target="https://robertnyman.com/html5/forms/input-typ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sability.gov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keitworkvalencia.wordpress.com/2013/03/14/gestalt-y-disen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windows/uwp/layout/design-and-ui-intro" TargetMode="External"/><Relationship Id="rId3" Type="http://schemas.openxmlformats.org/officeDocument/2006/relationships/hyperlink" Target="https://www.youtube.com/results?search_query=evolus+pencil+tutorial" TargetMode="External"/><Relationship Id="rId7" Type="http://schemas.openxmlformats.org/officeDocument/2006/relationships/hyperlink" Target="http://www.materialise.com/en/home" TargetMode="External"/><Relationship Id="rId2" Type="http://schemas.openxmlformats.org/officeDocument/2006/relationships/hyperlink" Target="http://pencil.evolus.v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erial.io/guidelines/" TargetMode="External"/><Relationship Id="rId5" Type="http://schemas.openxmlformats.org/officeDocument/2006/relationships/hyperlink" Target="https://www.youtube.com/results?search_query=wireframe.cc+tutorial" TargetMode="External"/><Relationship Id="rId4" Type="http://schemas.openxmlformats.org/officeDocument/2006/relationships/hyperlink" Target="https://wireframe.c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6692" y="280086"/>
            <a:ext cx="1598140" cy="65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LOGO</a:t>
            </a:r>
            <a:endParaRPr lang="es-PE" dirty="0"/>
          </a:p>
        </p:txBody>
      </p:sp>
      <p:sp>
        <p:nvSpPr>
          <p:cNvPr id="5" name="Rectangle 4"/>
          <p:cNvSpPr/>
          <p:nvPr/>
        </p:nvSpPr>
        <p:spPr>
          <a:xfrm>
            <a:off x="2582563" y="280086"/>
            <a:ext cx="2763794" cy="65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BUSQUEDA</a:t>
            </a:r>
            <a:endParaRPr lang="es-PE" dirty="0"/>
          </a:p>
        </p:txBody>
      </p:sp>
      <p:sp>
        <p:nvSpPr>
          <p:cNvPr id="6" name="Rectangle 5"/>
          <p:cNvSpPr/>
          <p:nvPr/>
        </p:nvSpPr>
        <p:spPr>
          <a:xfrm>
            <a:off x="5614087" y="280086"/>
            <a:ext cx="6100117" cy="65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MENU NAVEGACION GLOBAL</a:t>
            </a:r>
            <a:endParaRPr lang="es-PE" dirty="0"/>
          </a:p>
        </p:txBody>
      </p:sp>
      <p:sp>
        <p:nvSpPr>
          <p:cNvPr id="7" name="Rectangle 6"/>
          <p:cNvSpPr/>
          <p:nvPr/>
        </p:nvSpPr>
        <p:spPr>
          <a:xfrm>
            <a:off x="716692" y="1256269"/>
            <a:ext cx="10997512" cy="324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FUNDAMENTOS DE DISEÑO WEB</a:t>
            </a:r>
          </a:p>
          <a:p>
            <a:pPr algn="ctr"/>
            <a:r>
              <a:rPr lang="es-PE" dirty="0" smtClean="0"/>
              <a:t>SESIÓN 1: PLANEACIÓN</a:t>
            </a:r>
          </a:p>
          <a:p>
            <a:pPr algn="ctr"/>
            <a:endParaRPr lang="es-PE" dirty="0"/>
          </a:p>
          <a:p>
            <a:pPr algn="ctr"/>
            <a:r>
              <a:rPr lang="es-PE" dirty="0" smtClean="0"/>
              <a:t>ENTRAR</a:t>
            </a:r>
            <a:endParaRPr lang="es-PE" dirty="0"/>
          </a:p>
        </p:txBody>
      </p:sp>
      <p:sp>
        <p:nvSpPr>
          <p:cNvPr id="10" name="Rectangle 9"/>
          <p:cNvSpPr/>
          <p:nvPr/>
        </p:nvSpPr>
        <p:spPr>
          <a:xfrm>
            <a:off x="716692" y="4757351"/>
            <a:ext cx="3344562" cy="161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ELEMENTO 1</a:t>
            </a:r>
            <a:endParaRPr lang="es-PE" dirty="0"/>
          </a:p>
        </p:txBody>
      </p:sp>
      <p:sp>
        <p:nvSpPr>
          <p:cNvPr id="11" name="Rectangle 10"/>
          <p:cNvSpPr/>
          <p:nvPr/>
        </p:nvSpPr>
        <p:spPr>
          <a:xfrm>
            <a:off x="4563761" y="4757351"/>
            <a:ext cx="3344562" cy="161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ELEMENTO 2</a:t>
            </a:r>
            <a:endParaRPr lang="es-PE" dirty="0"/>
          </a:p>
        </p:txBody>
      </p:sp>
      <p:sp>
        <p:nvSpPr>
          <p:cNvPr id="12" name="Rectangle 11"/>
          <p:cNvSpPr/>
          <p:nvPr/>
        </p:nvSpPr>
        <p:spPr>
          <a:xfrm>
            <a:off x="8369642" y="4757351"/>
            <a:ext cx="3344562" cy="161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ELEMENTO 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382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3" name="TextBox 2"/>
          <p:cNvSpPr txBox="1"/>
          <p:nvPr/>
        </p:nvSpPr>
        <p:spPr>
          <a:xfrm>
            <a:off x="322217" y="261257"/>
            <a:ext cx="116085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Diseño Web 2017:</a:t>
            </a:r>
          </a:p>
          <a:p>
            <a:r>
              <a:rPr lang="es-PE" dirty="0">
                <a:hlinkClick r:id="rId2"/>
              </a:rPr>
              <a:t>https://</a:t>
            </a:r>
            <a:r>
              <a:rPr lang="es-PE" dirty="0" smtClean="0">
                <a:hlinkClick r:id="rId2"/>
              </a:rPr>
              <a:t>www.youtube.com/results?q=web+design+2017&amp;sp=EgIIBQ%253D%253D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Google </a:t>
            </a:r>
            <a:r>
              <a:rPr lang="es-PE" dirty="0" err="1" smtClean="0"/>
              <a:t>Fonts</a:t>
            </a:r>
            <a:r>
              <a:rPr lang="es-PE" dirty="0" smtClean="0"/>
              <a:t>: Para incluirlas en la página web:</a:t>
            </a:r>
          </a:p>
          <a:p>
            <a:endParaRPr lang="es-PE" dirty="0" smtClean="0"/>
          </a:p>
          <a:p>
            <a:r>
              <a:rPr lang="en-US" dirty="0"/>
              <a:t>&lt;link </a:t>
            </a:r>
            <a:r>
              <a:rPr lang="en-US" dirty="0" err="1"/>
              <a:t>href</a:t>
            </a:r>
            <a:r>
              <a:rPr lang="en-US" dirty="0"/>
              <a:t>="https://fonts.googleapis.com/</a:t>
            </a:r>
            <a:r>
              <a:rPr lang="en-US" dirty="0" err="1"/>
              <a:t>css?family</a:t>
            </a:r>
            <a:r>
              <a:rPr lang="en-US" dirty="0"/>
              <a:t>=</a:t>
            </a:r>
            <a:r>
              <a:rPr lang="en-US" b="1" dirty="0" err="1"/>
              <a:t>Griffy</a:t>
            </a:r>
            <a:r>
              <a:rPr lang="en-US" dirty="0"/>
              <a:t>" </a:t>
            </a:r>
            <a:r>
              <a:rPr lang="en-US" dirty="0" err="1"/>
              <a:t>rel</a:t>
            </a:r>
            <a:r>
              <a:rPr lang="en-US" dirty="0"/>
              <a:t>="stylesheet</a:t>
            </a:r>
            <a:r>
              <a:rPr lang="en-US" dirty="0" smtClean="0"/>
              <a:t>"&gt;</a:t>
            </a:r>
          </a:p>
          <a:p>
            <a:r>
              <a:rPr lang="en-US" dirty="0"/>
              <a:t>font-family: '</a:t>
            </a:r>
            <a:r>
              <a:rPr lang="en-US" dirty="0" err="1"/>
              <a:t>Griffy</a:t>
            </a:r>
            <a:r>
              <a:rPr lang="en-US" dirty="0"/>
              <a:t>', cursive;</a:t>
            </a:r>
          </a:p>
          <a:p>
            <a:endParaRPr lang="es-PE" dirty="0" smtClean="0"/>
          </a:p>
          <a:p>
            <a:r>
              <a:rPr lang="es-PE" dirty="0" err="1" smtClean="0"/>
              <a:t>GitHub</a:t>
            </a:r>
            <a:r>
              <a:rPr lang="es-PE" dirty="0" smtClean="0"/>
              <a:t>: Repositorio de proyectos</a:t>
            </a:r>
          </a:p>
          <a:p>
            <a:r>
              <a:rPr lang="es-PE" dirty="0">
                <a:hlinkClick r:id="rId3"/>
              </a:rPr>
              <a:t>https://github.com</a:t>
            </a:r>
            <a:r>
              <a:rPr lang="es-PE" dirty="0" smtClean="0">
                <a:hlinkClick r:id="rId3"/>
              </a:rPr>
              <a:t>/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7813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Segunda sesión:</a:t>
            </a:r>
          </a:p>
          <a:p>
            <a:endParaRPr lang="es-PE" dirty="0" smtClean="0"/>
          </a:p>
          <a:p>
            <a:r>
              <a:rPr lang="es-PE" dirty="0" smtClean="0"/>
              <a:t>HTML: </a:t>
            </a:r>
            <a:r>
              <a:rPr lang="es-PE" dirty="0" err="1" smtClean="0"/>
              <a:t>HyperText</a:t>
            </a:r>
            <a:r>
              <a:rPr lang="es-PE" dirty="0" smtClean="0"/>
              <a:t> </a:t>
            </a:r>
            <a:r>
              <a:rPr lang="es-PE" dirty="0" err="1" smtClean="0"/>
              <a:t>Markup</a:t>
            </a:r>
            <a:r>
              <a:rPr lang="es-PE" dirty="0" smtClean="0"/>
              <a:t> </a:t>
            </a:r>
            <a:r>
              <a:rPr lang="es-PE" dirty="0" err="1" smtClean="0"/>
              <a:t>Language</a:t>
            </a:r>
            <a:endParaRPr lang="es-PE" dirty="0" smtClean="0"/>
          </a:p>
          <a:p>
            <a:r>
              <a:rPr lang="es-PE" dirty="0" smtClean="0"/>
              <a:t>Estructura lógica, encabezados, figuras, secciones</a:t>
            </a:r>
          </a:p>
          <a:p>
            <a:endParaRPr lang="es-PE" dirty="0" smtClean="0"/>
          </a:p>
          <a:p>
            <a:r>
              <a:rPr lang="es-PE" dirty="0" smtClean="0"/>
              <a:t>CSS: </a:t>
            </a:r>
            <a:r>
              <a:rPr lang="es-PE" dirty="0" err="1" smtClean="0"/>
              <a:t>Cascade</a:t>
            </a:r>
            <a:r>
              <a:rPr lang="es-PE" dirty="0" smtClean="0"/>
              <a:t> Style </a:t>
            </a:r>
            <a:r>
              <a:rPr lang="es-PE" dirty="0" err="1" smtClean="0"/>
              <a:t>Sheet</a:t>
            </a:r>
            <a:endParaRPr lang="es-PE" dirty="0" smtClean="0"/>
          </a:p>
          <a:p>
            <a:r>
              <a:rPr lang="es-PE" dirty="0" smtClean="0"/>
              <a:t>Presentación o estilo de la página Web</a:t>
            </a:r>
          </a:p>
          <a:p>
            <a:endParaRPr lang="es-PE" dirty="0" smtClean="0"/>
          </a:p>
          <a:p>
            <a:r>
              <a:rPr lang="es-PE" dirty="0" err="1" smtClean="0"/>
              <a:t>Javascript</a:t>
            </a:r>
            <a:r>
              <a:rPr lang="es-PE" dirty="0" smtClean="0"/>
              <a:t>: JS</a:t>
            </a:r>
          </a:p>
          <a:p>
            <a:r>
              <a:rPr lang="es-PE" dirty="0" smtClean="0"/>
              <a:t>Comportamiento, acciones sobre la página</a:t>
            </a:r>
          </a:p>
          <a:p>
            <a:endParaRPr lang="es-PE" dirty="0" smtClean="0"/>
          </a:p>
          <a:p>
            <a:r>
              <a:rPr lang="es-PE" dirty="0" smtClean="0"/>
              <a:t>Listado de caracteres:</a:t>
            </a:r>
            <a:endParaRPr lang="es-PE" dirty="0"/>
          </a:p>
          <a:p>
            <a:r>
              <a:rPr lang="es-PE" dirty="0">
                <a:hlinkClick r:id="rId2"/>
              </a:rPr>
              <a:t>https://</a:t>
            </a:r>
            <a:r>
              <a:rPr lang="es-PE" dirty="0" smtClean="0">
                <a:hlinkClick r:id="rId2"/>
              </a:rPr>
              <a:t>dev.w3.org/html5/html-author/charref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Listado de atributos en controles:</a:t>
            </a:r>
          </a:p>
          <a:p>
            <a:r>
              <a:rPr lang="es-PE" dirty="0">
                <a:hlinkClick r:id="rId3"/>
              </a:rPr>
              <a:t>https://www.w3.org/2009/cheatsheet</a:t>
            </a:r>
            <a:r>
              <a:rPr lang="es-PE" dirty="0" smtClean="0">
                <a:hlinkClick r:id="rId3"/>
              </a:rPr>
              <a:t>/</a:t>
            </a:r>
            <a:endParaRPr lang="es-PE" dirty="0" smtClean="0"/>
          </a:p>
          <a:p>
            <a:endParaRPr lang="es-PE" dirty="0"/>
          </a:p>
          <a:p>
            <a:r>
              <a:rPr lang="es-PE" dirty="0" smtClean="0"/>
              <a:t>Lista de elementos:</a:t>
            </a:r>
          </a:p>
          <a:p>
            <a:r>
              <a:rPr lang="es-PE" dirty="0">
                <a:hlinkClick r:id="rId4"/>
              </a:rPr>
              <a:t>https://</a:t>
            </a:r>
            <a:r>
              <a:rPr lang="es-PE" dirty="0" smtClean="0">
                <a:hlinkClick r:id="rId4"/>
              </a:rPr>
              <a:t>developer.mozilla.org/es/docs/HTML/HTML5/HTML5_lista_elementos</a:t>
            </a:r>
            <a:endParaRPr lang="es-PE" dirty="0" smtClean="0"/>
          </a:p>
          <a:p>
            <a:endParaRPr lang="es-PE" dirty="0"/>
          </a:p>
          <a:p>
            <a:r>
              <a:rPr lang="es-PE" dirty="0" smtClean="0"/>
              <a:t>Google </a:t>
            </a:r>
            <a:r>
              <a:rPr lang="es-PE" dirty="0" err="1" smtClean="0"/>
              <a:t>shortener</a:t>
            </a:r>
            <a:r>
              <a:rPr lang="es-PE" dirty="0" smtClean="0"/>
              <a:t>:</a:t>
            </a:r>
          </a:p>
          <a:p>
            <a:r>
              <a:rPr lang="es-PE" dirty="0">
                <a:hlinkClick r:id="rId5"/>
              </a:rPr>
              <a:t>https://goo.gl</a:t>
            </a:r>
            <a:r>
              <a:rPr lang="es-PE" dirty="0" smtClean="0">
                <a:hlinkClick r:id="rId5"/>
              </a:rPr>
              <a:t>/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428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Etiquetas </a:t>
            </a:r>
            <a:r>
              <a:rPr lang="es-PE" dirty="0" err="1" smtClean="0"/>
              <a:t>semanticas</a:t>
            </a:r>
            <a:r>
              <a:rPr lang="es-PE" dirty="0" smtClean="0"/>
              <a:t>: contenedores</a:t>
            </a:r>
          </a:p>
          <a:p>
            <a:endParaRPr lang="es-PE" dirty="0"/>
          </a:p>
          <a:p>
            <a:r>
              <a:rPr lang="es-PE" dirty="0" err="1" smtClean="0"/>
              <a:t>Header</a:t>
            </a:r>
            <a:r>
              <a:rPr lang="es-PE" dirty="0" smtClean="0"/>
              <a:t>: encabezados</a:t>
            </a:r>
          </a:p>
          <a:p>
            <a:r>
              <a:rPr lang="es-PE" dirty="0" err="1" smtClean="0"/>
              <a:t>Nav</a:t>
            </a:r>
            <a:r>
              <a:rPr lang="es-PE" dirty="0"/>
              <a:t>:</a:t>
            </a:r>
            <a:r>
              <a:rPr lang="es-PE" dirty="0" smtClean="0"/>
              <a:t> navegador</a:t>
            </a:r>
          </a:p>
          <a:p>
            <a:r>
              <a:rPr lang="es-PE" dirty="0" err="1" smtClean="0"/>
              <a:t>Article</a:t>
            </a:r>
            <a:r>
              <a:rPr lang="es-PE" dirty="0" smtClean="0"/>
              <a:t>: contenido</a:t>
            </a:r>
          </a:p>
          <a:p>
            <a:r>
              <a:rPr lang="es-PE" dirty="0" err="1" smtClean="0"/>
              <a:t>Section</a:t>
            </a:r>
            <a:r>
              <a:rPr lang="es-PE" dirty="0" smtClean="0"/>
              <a:t>: secciones aisladas relacionadas con </a:t>
            </a:r>
            <a:r>
              <a:rPr lang="es-PE" dirty="0" err="1" smtClean="0"/>
              <a:t>article</a:t>
            </a:r>
            <a:endParaRPr lang="es-PE" dirty="0" smtClean="0"/>
          </a:p>
          <a:p>
            <a:r>
              <a:rPr lang="es-PE" dirty="0" err="1" smtClean="0"/>
              <a:t>Aside</a:t>
            </a:r>
            <a:r>
              <a:rPr lang="es-PE" dirty="0" smtClean="0"/>
              <a:t>: información que refuerza al </a:t>
            </a:r>
            <a:r>
              <a:rPr lang="es-PE" dirty="0" err="1" smtClean="0"/>
              <a:t>article</a:t>
            </a:r>
            <a:endParaRPr lang="es-PE" dirty="0" smtClean="0"/>
          </a:p>
          <a:p>
            <a:r>
              <a:rPr lang="es-PE" dirty="0" err="1" smtClean="0"/>
              <a:t>Footer</a:t>
            </a:r>
            <a:r>
              <a:rPr lang="es-PE" dirty="0" smtClean="0"/>
              <a:t>: pie de pagina</a:t>
            </a:r>
          </a:p>
          <a:p>
            <a:endParaRPr lang="es-PE" dirty="0" smtClean="0"/>
          </a:p>
          <a:p>
            <a:r>
              <a:rPr lang="es-PE" dirty="0" smtClean="0"/>
              <a:t>Input </a:t>
            </a:r>
            <a:r>
              <a:rPr lang="es-PE" dirty="0" err="1" smtClean="0"/>
              <a:t>types</a:t>
            </a:r>
            <a:r>
              <a:rPr lang="es-PE" dirty="0"/>
              <a:t>:</a:t>
            </a:r>
            <a:endParaRPr lang="es-PE" dirty="0" smtClean="0"/>
          </a:p>
          <a:p>
            <a:r>
              <a:rPr lang="es-PE" dirty="0">
                <a:hlinkClick r:id="rId2"/>
              </a:rPr>
              <a:t>https://</a:t>
            </a:r>
            <a:r>
              <a:rPr lang="es-PE" dirty="0" smtClean="0">
                <a:hlinkClick r:id="rId2"/>
              </a:rPr>
              <a:t>robertnyman.com/html5/forms/input-types.html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Validadores:</a:t>
            </a:r>
          </a:p>
          <a:p>
            <a:r>
              <a:rPr lang="es-PE" dirty="0">
                <a:hlinkClick r:id="rId3"/>
              </a:rPr>
              <a:t>https://validator.w3.org</a:t>
            </a:r>
            <a:r>
              <a:rPr lang="es-PE" dirty="0" smtClean="0">
                <a:hlinkClick r:id="rId3"/>
              </a:rPr>
              <a:t>/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CSS3:</a:t>
            </a:r>
            <a:endParaRPr lang="es-PE" dirty="0"/>
          </a:p>
          <a:p>
            <a:endParaRPr lang="es-PE" dirty="0" smtClean="0"/>
          </a:p>
          <a:p>
            <a:r>
              <a:rPr lang="es-PE" dirty="0" smtClean="0"/>
              <a:t>&lt;</a:t>
            </a:r>
            <a:r>
              <a:rPr lang="es-PE" dirty="0" err="1" smtClean="0"/>
              <a:t>style</a:t>
            </a:r>
            <a:r>
              <a:rPr lang="es-PE" dirty="0" smtClean="0"/>
              <a:t>&gt;&lt;/</a:t>
            </a:r>
            <a:r>
              <a:rPr lang="es-PE" dirty="0" err="1" smtClean="0"/>
              <a:t>style</a:t>
            </a:r>
            <a:r>
              <a:rPr lang="es-PE" dirty="0" smtClean="0"/>
              <a:t>&gt;</a:t>
            </a:r>
          </a:p>
          <a:p>
            <a:r>
              <a:rPr lang="es-PE" dirty="0" smtClean="0"/>
              <a:t>&lt;link&gt;&lt;/link&gt;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547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3" y="218649"/>
            <a:ext cx="4276725" cy="2124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3" y="2388785"/>
            <a:ext cx="4419600" cy="2114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03" y="4595457"/>
            <a:ext cx="4400550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621" y="183320"/>
            <a:ext cx="3714750" cy="296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0930" y="3244542"/>
            <a:ext cx="4038600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5350" y="183320"/>
            <a:ext cx="36766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8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68"/>
            <a:ext cx="4248150" cy="2847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47" y="3086809"/>
            <a:ext cx="3895725" cy="2609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663" y="135268"/>
            <a:ext cx="3790950" cy="2771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340" y="3172534"/>
            <a:ext cx="4238625" cy="2524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127" y="135268"/>
            <a:ext cx="42386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8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75" y="142022"/>
            <a:ext cx="3009900" cy="2343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75" y="2614754"/>
            <a:ext cx="3209925" cy="2638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748" y="142022"/>
            <a:ext cx="3419475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748" y="3214616"/>
            <a:ext cx="3133725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7863" y="177420"/>
            <a:ext cx="4219575" cy="2390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7863" y="2485172"/>
            <a:ext cx="3200400" cy="2609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7863" y="5138666"/>
            <a:ext cx="42100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7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571" y="0"/>
            <a:ext cx="3619500" cy="2466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10050" cy="2276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60702"/>
            <a:ext cx="3286125" cy="2609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244" y="2667079"/>
            <a:ext cx="4438650" cy="212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8894" y="0"/>
            <a:ext cx="4448175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3683" y="5210355"/>
            <a:ext cx="217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Viewport</a:t>
            </a:r>
            <a:r>
              <a:rPr lang="es-PE" dirty="0" smtClean="0"/>
              <a:t> (investigar)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14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84" y="2174126"/>
            <a:ext cx="3762375" cy="2371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84" y="105770"/>
            <a:ext cx="3638550" cy="1933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84" y="4680632"/>
            <a:ext cx="329565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149" y="105770"/>
            <a:ext cx="4514850" cy="2295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149" y="2461307"/>
            <a:ext cx="33242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79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353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40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7680" y="391886"/>
            <a:ext cx="113124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¿Qué es una página web?</a:t>
            </a:r>
          </a:p>
          <a:p>
            <a:endParaRPr lang="es-PE" dirty="0"/>
          </a:p>
          <a:p>
            <a:r>
              <a:rPr lang="es-PE" dirty="0" smtClean="0"/>
              <a:t>Documento electrónico asociado a la </a:t>
            </a:r>
            <a:r>
              <a:rPr lang="es-PE" dirty="0" err="1" smtClean="0"/>
              <a:t>World</a:t>
            </a:r>
            <a:r>
              <a:rPr lang="es-PE" dirty="0" smtClean="0"/>
              <a:t> Wide Web, en la que puede contener texto, audio, video, </a:t>
            </a:r>
            <a:r>
              <a:rPr lang="es-PE" dirty="0" err="1" smtClean="0"/>
              <a:t>etc</a:t>
            </a:r>
            <a:endParaRPr lang="es-PE" dirty="0" smtClean="0"/>
          </a:p>
          <a:p>
            <a:r>
              <a:rPr lang="es-PE" dirty="0" smtClean="0"/>
              <a:t>Se puede acceder mediante un navegador</a:t>
            </a:r>
          </a:p>
          <a:p>
            <a:endParaRPr lang="es-PE" dirty="0"/>
          </a:p>
          <a:p>
            <a:r>
              <a:rPr lang="es-PE" dirty="0" smtClean="0"/>
              <a:t>Importancia:</a:t>
            </a:r>
          </a:p>
          <a:p>
            <a:endParaRPr lang="es-PE" dirty="0"/>
          </a:p>
          <a:p>
            <a:r>
              <a:rPr lang="es-PE" dirty="0" smtClean="0"/>
              <a:t>Educación: Darse a conocer y realizar diferentes actividades (inscripción, calificaciones, educación a distancia, </a:t>
            </a:r>
            <a:r>
              <a:rPr lang="es-PE" dirty="0" err="1" smtClean="0"/>
              <a:t>etc</a:t>
            </a:r>
            <a:r>
              <a:rPr lang="es-PE" dirty="0" smtClean="0"/>
              <a:t>)</a:t>
            </a:r>
          </a:p>
          <a:p>
            <a:r>
              <a:rPr lang="es-PE" dirty="0" smtClean="0"/>
              <a:t>Empresarial: Dar a conocer lo que son y lo que ofrecen (atraer clientes)</a:t>
            </a:r>
          </a:p>
          <a:p>
            <a:r>
              <a:rPr lang="es-PE" dirty="0" smtClean="0"/>
              <a:t>Ventas en línea: Abarcar más mercado y mejora en la calidad del servicio al cliente</a:t>
            </a:r>
          </a:p>
          <a:p>
            <a:endParaRPr lang="es-PE" dirty="0"/>
          </a:p>
          <a:p>
            <a:r>
              <a:rPr lang="es-PE" dirty="0" smtClean="0"/>
              <a:t>Es una herramienta básica para la mayoría de instituciones, dependiendo del  enfoque y los objetivos</a:t>
            </a:r>
          </a:p>
          <a:p>
            <a:endParaRPr lang="es-PE" dirty="0"/>
          </a:p>
          <a:p>
            <a:r>
              <a:rPr lang="es-PE" dirty="0" smtClean="0"/>
              <a:t>Paradigmas de las páginas web:</a:t>
            </a:r>
          </a:p>
          <a:p>
            <a:endParaRPr lang="es-PE" dirty="0"/>
          </a:p>
          <a:p>
            <a:r>
              <a:rPr lang="es-PE" dirty="0" smtClean="0"/>
              <a:t>Web 1.0:</a:t>
            </a:r>
          </a:p>
          <a:p>
            <a:r>
              <a:rPr lang="es-PE" dirty="0" smtClean="0"/>
              <a:t>Web primitiva</a:t>
            </a:r>
          </a:p>
          <a:p>
            <a:r>
              <a:rPr lang="es-PE" dirty="0" smtClean="0"/>
              <a:t>Unidireccional (presentar información al usuario)</a:t>
            </a:r>
          </a:p>
          <a:p>
            <a:r>
              <a:rPr lang="es-PE" dirty="0" smtClean="0"/>
              <a:t>Contenido estático (el usuario no tiene relación con la página web)</a:t>
            </a:r>
          </a:p>
          <a:p>
            <a:r>
              <a:rPr lang="es-PE" dirty="0" smtClean="0"/>
              <a:t>Carácter divulgativo (no se actualizaba constantemente)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37534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4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551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744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976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934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675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53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605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217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19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" y="391886"/>
            <a:ext cx="113124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Web 2.0:</a:t>
            </a:r>
          </a:p>
          <a:p>
            <a:endParaRPr lang="es-PE" dirty="0"/>
          </a:p>
          <a:p>
            <a:r>
              <a:rPr lang="es-PE" dirty="0" smtClean="0"/>
              <a:t>Usuario activos (redes sociales)</a:t>
            </a:r>
          </a:p>
          <a:p>
            <a:r>
              <a:rPr lang="es-PE" dirty="0" smtClean="0"/>
              <a:t>Web colaborativa (blogs, wikis)</a:t>
            </a:r>
          </a:p>
          <a:p>
            <a:r>
              <a:rPr lang="es-PE" dirty="0" smtClean="0"/>
              <a:t>Compartir conocimientos</a:t>
            </a:r>
          </a:p>
          <a:p>
            <a:endParaRPr lang="es-PE" dirty="0"/>
          </a:p>
          <a:p>
            <a:r>
              <a:rPr lang="es-PE" dirty="0" smtClean="0"/>
              <a:t>Web 3.0:</a:t>
            </a:r>
          </a:p>
          <a:p>
            <a:endParaRPr lang="es-PE" dirty="0"/>
          </a:p>
          <a:p>
            <a:r>
              <a:rPr lang="es-PE" dirty="0" smtClean="0"/>
              <a:t>Base de datos </a:t>
            </a:r>
          </a:p>
          <a:p>
            <a:r>
              <a:rPr lang="es-PE" dirty="0" smtClean="0"/>
              <a:t>Aplicaciones Smartphone </a:t>
            </a:r>
          </a:p>
          <a:p>
            <a:r>
              <a:rPr lang="es-PE" dirty="0" smtClean="0"/>
              <a:t>Diseño </a:t>
            </a:r>
            <a:r>
              <a:rPr lang="es-PE" dirty="0" err="1" smtClean="0"/>
              <a:t>responsive</a:t>
            </a:r>
            <a:r>
              <a:rPr lang="es-PE" dirty="0" smtClean="0"/>
              <a:t> </a:t>
            </a:r>
          </a:p>
          <a:p>
            <a:r>
              <a:rPr lang="es-PE" dirty="0" smtClean="0"/>
              <a:t>Web semántica (inteligencia artificial)</a:t>
            </a:r>
          </a:p>
          <a:p>
            <a:endParaRPr lang="es-PE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842094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951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018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37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Etapas para crear un sitio web:</a:t>
            </a:r>
          </a:p>
          <a:p>
            <a:endParaRPr lang="es-PE" dirty="0"/>
          </a:p>
          <a:p>
            <a:r>
              <a:rPr lang="es-PE" dirty="0" smtClean="0"/>
              <a:t>Obtener información: Para establecer objetivos y alcances</a:t>
            </a:r>
          </a:p>
          <a:p>
            <a:endParaRPr lang="es-PE" dirty="0" smtClean="0"/>
          </a:p>
          <a:p>
            <a:r>
              <a:rPr lang="es-PE" dirty="0" smtClean="0"/>
              <a:t>Porque es necesario crear una página web?</a:t>
            </a:r>
          </a:p>
          <a:p>
            <a:r>
              <a:rPr lang="es-PE" dirty="0" smtClean="0"/>
              <a:t>A quién le será útil la página que voy a crear?</a:t>
            </a:r>
          </a:p>
          <a:p>
            <a:r>
              <a:rPr lang="es-PE" dirty="0" smtClean="0"/>
              <a:t>Donde verá la gente mi página web?</a:t>
            </a:r>
          </a:p>
          <a:p>
            <a:r>
              <a:rPr lang="es-PE" dirty="0" smtClean="0"/>
              <a:t>Qué información voy a colocar en mi página web?</a:t>
            </a:r>
          </a:p>
          <a:p>
            <a:r>
              <a:rPr lang="es-PE" dirty="0" smtClean="0"/>
              <a:t>Qué necesito informar a través de mi página web?</a:t>
            </a:r>
          </a:p>
          <a:p>
            <a:r>
              <a:rPr lang="es-PE" dirty="0" smtClean="0"/>
              <a:t>Cuál es el  fin principal de mi página web?</a:t>
            </a:r>
          </a:p>
          <a:p>
            <a:endParaRPr lang="es-PE" dirty="0" smtClean="0"/>
          </a:p>
          <a:p>
            <a:r>
              <a:rPr lang="es-PE" dirty="0" smtClean="0"/>
              <a:t>Caso:</a:t>
            </a:r>
          </a:p>
          <a:p>
            <a:endParaRPr lang="es-PE" dirty="0"/>
          </a:p>
          <a:p>
            <a:r>
              <a:rPr lang="es-PE" dirty="0" smtClean="0"/>
              <a:t>Necesito una página web donde pueda reforzar los conocimientos de mis alumnos después de clase. Les daré lecturas y</a:t>
            </a:r>
          </a:p>
          <a:p>
            <a:r>
              <a:rPr lang="es-PE" dirty="0"/>
              <a:t>v</a:t>
            </a:r>
            <a:r>
              <a:rPr lang="es-PE" dirty="0" smtClean="0"/>
              <a:t>ideos que complementan las lecciones aprendidas en clase.</a:t>
            </a:r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7435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Planeación:</a:t>
            </a:r>
          </a:p>
          <a:p>
            <a:endParaRPr lang="es-PE" dirty="0" smtClean="0"/>
          </a:p>
          <a:p>
            <a:r>
              <a:rPr lang="es-PE" dirty="0" smtClean="0"/>
              <a:t>La planeación de una página web no necesariamente comienza en una computadora, puede iniciar en una hoja de papel y</a:t>
            </a:r>
          </a:p>
          <a:p>
            <a:r>
              <a:rPr lang="es-PE" dirty="0" smtClean="0"/>
              <a:t>un lápiz</a:t>
            </a:r>
            <a:endParaRPr lang="es-PE" dirty="0"/>
          </a:p>
          <a:p>
            <a:endParaRPr lang="es-PE" dirty="0" smtClean="0"/>
          </a:p>
          <a:p>
            <a:r>
              <a:rPr lang="es-PE" dirty="0" smtClean="0"/>
              <a:t>Lecturas fáciles</a:t>
            </a:r>
          </a:p>
          <a:p>
            <a:r>
              <a:rPr lang="es-PE" dirty="0" smtClean="0"/>
              <a:t>Tipos de letras</a:t>
            </a:r>
          </a:p>
          <a:p>
            <a:r>
              <a:rPr lang="es-PE" dirty="0" smtClean="0"/>
              <a:t>No color amarillo</a:t>
            </a:r>
          </a:p>
          <a:p>
            <a:endParaRPr lang="es-P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445" y="1473741"/>
            <a:ext cx="5556069" cy="50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1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Elementos de una página web:</a:t>
            </a:r>
          </a:p>
          <a:p>
            <a:endParaRPr lang="es-PE" dirty="0" smtClean="0"/>
          </a:p>
          <a:p>
            <a:r>
              <a:rPr lang="es-PE" dirty="0"/>
              <a:t>Material </a:t>
            </a:r>
            <a:r>
              <a:rPr lang="es-PE" dirty="0" err="1"/>
              <a:t>design</a:t>
            </a:r>
            <a:r>
              <a:rPr lang="es-PE" dirty="0"/>
              <a:t>: Normativa de diseño creada por Google</a:t>
            </a:r>
          </a:p>
          <a:p>
            <a:r>
              <a:rPr lang="es-PE" dirty="0" err="1" smtClean="0"/>
              <a:t>Bootstrap</a:t>
            </a:r>
            <a:endParaRPr lang="es-PE" dirty="0" smtClean="0"/>
          </a:p>
          <a:p>
            <a:r>
              <a:rPr lang="es-PE" dirty="0" err="1" smtClean="0"/>
              <a:t>Moden</a:t>
            </a:r>
            <a:r>
              <a:rPr lang="es-PE" dirty="0" smtClean="0"/>
              <a:t> UI (Microsoft)</a:t>
            </a:r>
          </a:p>
          <a:p>
            <a:endParaRPr lang="es-PE" dirty="0"/>
          </a:p>
          <a:p>
            <a:r>
              <a:rPr lang="es-PE" dirty="0" smtClean="0"/>
              <a:t>Cajas de texto</a:t>
            </a:r>
          </a:p>
          <a:p>
            <a:r>
              <a:rPr lang="es-PE" dirty="0" smtClean="0"/>
              <a:t>Botones</a:t>
            </a:r>
          </a:p>
          <a:p>
            <a:r>
              <a:rPr lang="es-PE" dirty="0" smtClean="0"/>
              <a:t>Etiquetas</a:t>
            </a:r>
          </a:p>
          <a:p>
            <a:r>
              <a:rPr lang="es-PE" dirty="0" smtClean="0"/>
              <a:t>Tablas</a:t>
            </a:r>
          </a:p>
          <a:p>
            <a:r>
              <a:rPr lang="es-PE" dirty="0" smtClean="0"/>
              <a:t>Cuadros de diálogo</a:t>
            </a:r>
          </a:p>
          <a:p>
            <a:r>
              <a:rPr lang="es-PE" dirty="0" smtClean="0"/>
              <a:t>Listas</a:t>
            </a:r>
          </a:p>
          <a:p>
            <a:r>
              <a:rPr lang="es-PE" dirty="0" err="1" smtClean="0"/>
              <a:t>Menu</a:t>
            </a:r>
            <a:endParaRPr lang="es-PE" dirty="0" smtClean="0"/>
          </a:p>
          <a:p>
            <a:r>
              <a:rPr lang="es-PE" dirty="0" smtClean="0"/>
              <a:t>Barras de progreso</a:t>
            </a:r>
          </a:p>
          <a:p>
            <a:r>
              <a:rPr lang="es-PE" dirty="0" err="1" smtClean="0"/>
              <a:t>Switches</a:t>
            </a:r>
            <a:endParaRPr lang="es-PE" dirty="0" smtClean="0"/>
          </a:p>
          <a:p>
            <a:r>
              <a:rPr lang="es-PE" dirty="0" smtClean="0"/>
              <a:t>Deslizadores sliders</a:t>
            </a:r>
          </a:p>
          <a:p>
            <a:r>
              <a:rPr lang="es-PE" dirty="0" smtClean="0"/>
              <a:t>Formularios</a:t>
            </a:r>
          </a:p>
          <a:p>
            <a:endParaRPr lang="es-P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678" y="1254476"/>
            <a:ext cx="6704648" cy="54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2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Encabezado: Logo, título de la página web, navegador (se mantiene igual en todas las páginas)</a:t>
            </a:r>
          </a:p>
          <a:p>
            <a:r>
              <a:rPr lang="es-PE" dirty="0" smtClean="0"/>
              <a:t>Información de contacto: quien es la persona o empresa dueña de la página web</a:t>
            </a:r>
            <a:endParaRPr lang="es-PE" dirty="0"/>
          </a:p>
          <a:p>
            <a:r>
              <a:rPr lang="es-PE" dirty="0" smtClean="0"/>
              <a:t>Contenido: video, audio, texto, exámenes</a:t>
            </a:r>
          </a:p>
          <a:p>
            <a:r>
              <a:rPr lang="es-PE" dirty="0" smtClean="0"/>
              <a:t>Pie de página: avisos legales, preguntas frecuentes</a:t>
            </a:r>
          </a:p>
          <a:p>
            <a:r>
              <a:rPr lang="es-PE" dirty="0" smtClean="0"/>
              <a:t>Campos de búsqueda: buscar localmente</a:t>
            </a:r>
          </a:p>
          <a:p>
            <a:r>
              <a:rPr lang="es-PE" dirty="0" smtClean="0"/>
              <a:t>Botones de redes sociales</a:t>
            </a:r>
          </a:p>
          <a:p>
            <a:r>
              <a:rPr lang="es-PE" dirty="0" smtClean="0"/>
              <a:t>Sistemas de navegación global y local: Wikipedia (local: dentro de la misma página y global: navegación externa, </a:t>
            </a:r>
            <a:r>
              <a:rPr lang="es-PE" dirty="0" err="1" smtClean="0"/>
              <a:t>menu</a:t>
            </a:r>
            <a:r>
              <a:rPr lang="es-PE" dirty="0" smtClean="0"/>
              <a:t>)</a:t>
            </a:r>
          </a:p>
          <a:p>
            <a:endParaRPr lang="es-PE" dirty="0" smtClean="0"/>
          </a:p>
          <a:p>
            <a:r>
              <a:rPr lang="es-PE" dirty="0">
                <a:hlinkClick r:id="rId2"/>
              </a:rPr>
              <a:t>https://www.usability.gov</a:t>
            </a:r>
            <a:r>
              <a:rPr lang="es-PE" dirty="0" smtClean="0">
                <a:hlinkClick r:id="rId2"/>
              </a:rPr>
              <a:t>/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872" y="2367643"/>
            <a:ext cx="4423682" cy="43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9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Composición y espacio</a:t>
            </a:r>
          </a:p>
          <a:p>
            <a:endParaRPr lang="es-PE" dirty="0"/>
          </a:p>
          <a:p>
            <a:r>
              <a:rPr lang="es-PE" dirty="0" smtClean="0"/>
              <a:t>La composición consiste en dar orden a una serie de elementos con la finalidad de darles un significado</a:t>
            </a:r>
          </a:p>
          <a:p>
            <a:r>
              <a:rPr lang="es-PE" dirty="0" smtClean="0"/>
              <a:t>Espacio e iluminación (color adecuado) Dar prioridad a la información u objetos</a:t>
            </a:r>
          </a:p>
          <a:p>
            <a:endParaRPr lang="es-PE" dirty="0"/>
          </a:p>
          <a:p>
            <a:r>
              <a:rPr lang="es-PE" dirty="0"/>
              <a:t>Estudiar Gestalt: </a:t>
            </a:r>
            <a:r>
              <a:rPr lang="es-PE" dirty="0">
                <a:hlinkClick r:id="rId2"/>
              </a:rPr>
              <a:t>https://makeitworkvalencia.wordpress.com/2013/03/14/gestalt-y-diseno</a:t>
            </a:r>
            <a:r>
              <a:rPr lang="es-PE" dirty="0" smtClean="0">
                <a:hlinkClick r:id="rId2"/>
              </a:rPr>
              <a:t>/</a:t>
            </a:r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 err="1" smtClean="0"/>
              <a:t>Wireframming</a:t>
            </a:r>
            <a:r>
              <a:rPr lang="es-PE" dirty="0" smtClean="0"/>
              <a:t>: </a:t>
            </a:r>
          </a:p>
          <a:p>
            <a:endParaRPr lang="es-PE" dirty="0" smtClean="0"/>
          </a:p>
          <a:p>
            <a:r>
              <a:rPr lang="es-PE" dirty="0" smtClean="0"/>
              <a:t>Extraer la estructura visual del sitio web que se va a maquetar</a:t>
            </a:r>
          </a:p>
          <a:p>
            <a:r>
              <a:rPr lang="es-PE" dirty="0" smtClean="0"/>
              <a:t>Prioridad de la información que se colocará</a:t>
            </a:r>
            <a:endParaRPr lang="es-PE" dirty="0"/>
          </a:p>
          <a:p>
            <a:r>
              <a:rPr lang="es-PE" dirty="0" smtClean="0"/>
              <a:t>Uso de la página para el cliente</a:t>
            </a:r>
          </a:p>
          <a:p>
            <a:r>
              <a:rPr lang="es-PE" dirty="0" smtClean="0"/>
              <a:t>Orden de los elementos de la página web</a:t>
            </a:r>
            <a:endParaRPr lang="es-PE" dirty="0"/>
          </a:p>
          <a:p>
            <a:endParaRPr lang="es-P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44" y="2409689"/>
            <a:ext cx="2124075" cy="923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2134437"/>
            <a:ext cx="21145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Herramientas para hacer </a:t>
            </a:r>
            <a:r>
              <a:rPr lang="es-PE" dirty="0" err="1" smtClean="0"/>
              <a:t>wireframes</a:t>
            </a:r>
            <a:r>
              <a:rPr lang="es-PE" dirty="0" smtClean="0"/>
              <a:t>:</a:t>
            </a:r>
          </a:p>
          <a:p>
            <a:endParaRPr lang="es-PE" dirty="0"/>
          </a:p>
          <a:p>
            <a:r>
              <a:rPr lang="es-PE" dirty="0" smtClean="0"/>
              <a:t>Escritorio: </a:t>
            </a:r>
          </a:p>
          <a:p>
            <a:r>
              <a:rPr lang="es-PE" dirty="0" err="1" smtClean="0"/>
              <a:t>Pencil</a:t>
            </a:r>
            <a:r>
              <a:rPr lang="es-PE" dirty="0" smtClean="0"/>
              <a:t> </a:t>
            </a:r>
          </a:p>
          <a:p>
            <a:r>
              <a:rPr lang="es-PE" dirty="0">
                <a:hlinkClick r:id="rId2"/>
              </a:rPr>
              <a:t>http://pencil.evolus.vn/</a:t>
            </a:r>
            <a:endParaRPr lang="es-PE" dirty="0"/>
          </a:p>
          <a:p>
            <a:r>
              <a:rPr lang="es-PE" dirty="0" smtClean="0">
                <a:hlinkClick r:id="rId3"/>
              </a:rPr>
              <a:t>https</a:t>
            </a:r>
            <a:r>
              <a:rPr lang="es-PE" dirty="0">
                <a:hlinkClick r:id="rId3"/>
              </a:rPr>
              <a:t>://</a:t>
            </a:r>
            <a:r>
              <a:rPr lang="es-PE" dirty="0" smtClean="0">
                <a:hlinkClick r:id="rId3"/>
              </a:rPr>
              <a:t>www.youtube.com/results?search_query=evolus+pencil+tutorial</a:t>
            </a:r>
            <a:endParaRPr lang="es-PE" dirty="0" smtClean="0"/>
          </a:p>
          <a:p>
            <a:r>
              <a:rPr lang="es-PE" dirty="0" smtClean="0"/>
              <a:t>Sketch, Photoshop CC</a:t>
            </a:r>
          </a:p>
          <a:p>
            <a:endParaRPr lang="es-PE" dirty="0" smtClean="0"/>
          </a:p>
          <a:p>
            <a:r>
              <a:rPr lang="es-PE" dirty="0" smtClean="0"/>
              <a:t>Web: </a:t>
            </a:r>
          </a:p>
          <a:p>
            <a:r>
              <a:rPr lang="es-PE" dirty="0" err="1" smtClean="0"/>
              <a:t>Wireframe</a:t>
            </a:r>
            <a:r>
              <a:rPr lang="es-PE" dirty="0" smtClean="0"/>
              <a:t> </a:t>
            </a:r>
            <a:r>
              <a:rPr lang="es-PE" dirty="0"/>
              <a:t>CC </a:t>
            </a:r>
            <a:endParaRPr lang="es-PE" dirty="0" smtClean="0"/>
          </a:p>
          <a:p>
            <a:r>
              <a:rPr lang="es-PE" dirty="0" smtClean="0">
                <a:hlinkClick r:id="rId4"/>
              </a:rPr>
              <a:t>https</a:t>
            </a:r>
            <a:r>
              <a:rPr lang="es-PE" dirty="0">
                <a:hlinkClick r:id="rId4"/>
              </a:rPr>
              <a:t>://wireframe.cc</a:t>
            </a:r>
            <a:r>
              <a:rPr lang="es-PE" dirty="0" smtClean="0">
                <a:hlinkClick r:id="rId4"/>
              </a:rPr>
              <a:t>/</a:t>
            </a:r>
            <a:r>
              <a:rPr lang="es-PE" dirty="0" smtClean="0"/>
              <a:t> </a:t>
            </a:r>
          </a:p>
          <a:p>
            <a:r>
              <a:rPr lang="es-PE" dirty="0">
                <a:hlinkClick r:id="rId5"/>
              </a:rPr>
              <a:t>https://</a:t>
            </a:r>
            <a:r>
              <a:rPr lang="es-PE" dirty="0" smtClean="0">
                <a:hlinkClick r:id="rId5"/>
              </a:rPr>
              <a:t>www.youtube.com/results?search_query=wireframe.cc+tutorial</a:t>
            </a:r>
            <a:endParaRPr lang="es-PE" dirty="0" smtClean="0"/>
          </a:p>
          <a:p>
            <a:r>
              <a:rPr lang="es-PE" dirty="0" err="1" smtClean="0"/>
              <a:t>UIXpin</a:t>
            </a:r>
            <a:endParaRPr lang="es-PE" dirty="0" smtClean="0"/>
          </a:p>
          <a:p>
            <a:r>
              <a:rPr lang="es-PE" dirty="0" err="1" smtClean="0"/>
              <a:t>InvisionApp</a:t>
            </a:r>
            <a:endParaRPr lang="es-PE" dirty="0" smtClean="0"/>
          </a:p>
          <a:p>
            <a:endParaRPr lang="es-PE" dirty="0"/>
          </a:p>
          <a:p>
            <a:r>
              <a:rPr lang="es-PE" dirty="0" smtClean="0"/>
              <a:t>Herramientas para hacer páginas web: </a:t>
            </a:r>
            <a:endParaRPr lang="es-PE" dirty="0"/>
          </a:p>
          <a:p>
            <a:r>
              <a:rPr lang="es-PE" dirty="0" smtClean="0"/>
              <a:t>Sublime Text, Visual Studio, XDK IDE</a:t>
            </a:r>
          </a:p>
          <a:p>
            <a:r>
              <a:rPr lang="es-PE" dirty="0" smtClean="0"/>
              <a:t>Mozilla Firefox, Google Chrome, Google </a:t>
            </a:r>
            <a:r>
              <a:rPr lang="es-PE" dirty="0" err="1" smtClean="0"/>
              <a:t>Fonts</a:t>
            </a:r>
            <a:r>
              <a:rPr lang="es-PE" dirty="0" smtClean="0"/>
              <a:t> (copiar el  código en la </a:t>
            </a:r>
            <a:r>
              <a:rPr lang="es-PE" dirty="0"/>
              <a:t>página web: Montserrat), </a:t>
            </a:r>
            <a:r>
              <a:rPr lang="es-PE" dirty="0" smtClean="0"/>
              <a:t>Adobe Color CC, </a:t>
            </a:r>
            <a:r>
              <a:rPr lang="es-PE" dirty="0" err="1" smtClean="0"/>
              <a:t>CodePen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Guías:</a:t>
            </a:r>
          </a:p>
          <a:p>
            <a:r>
              <a:rPr lang="es-PE" dirty="0">
                <a:hlinkClick r:id="rId6"/>
              </a:rPr>
              <a:t>https://material.io/guidelines</a:t>
            </a:r>
            <a:r>
              <a:rPr lang="es-PE" dirty="0" smtClean="0">
                <a:hlinkClick r:id="rId6"/>
              </a:rPr>
              <a:t>/</a:t>
            </a:r>
            <a:endParaRPr lang="es-PE" dirty="0" smtClean="0"/>
          </a:p>
          <a:p>
            <a:r>
              <a:rPr lang="es-PE" dirty="0">
                <a:hlinkClick r:id="rId7"/>
              </a:rPr>
              <a:t>http://</a:t>
            </a:r>
            <a:r>
              <a:rPr lang="es-PE" dirty="0" smtClean="0">
                <a:hlinkClick r:id="rId7"/>
              </a:rPr>
              <a:t>www.materialise.com/en/home</a:t>
            </a:r>
            <a:endParaRPr lang="es-PE" dirty="0" smtClean="0"/>
          </a:p>
          <a:p>
            <a:r>
              <a:rPr lang="es-PE" dirty="0">
                <a:hlinkClick r:id="rId8"/>
              </a:rPr>
              <a:t>https://</a:t>
            </a:r>
            <a:r>
              <a:rPr lang="es-PE" dirty="0" smtClean="0">
                <a:hlinkClick r:id="rId8"/>
              </a:rPr>
              <a:t>docs.microsoft.com/en-us/windows/uwp/layout/design-and-ui-intro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1822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796</Words>
  <Application>Microsoft Office PowerPoint</Application>
  <PresentationFormat>Widescreen</PresentationFormat>
  <Paragraphs>184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Raul Rafael Garbin Pereira</dc:creator>
  <cp:lastModifiedBy>Raul Garbin</cp:lastModifiedBy>
  <cp:revision>136</cp:revision>
  <dcterms:created xsi:type="dcterms:W3CDTF">2017-03-02T17:04:38Z</dcterms:created>
  <dcterms:modified xsi:type="dcterms:W3CDTF">2017-03-10T01:12:34Z</dcterms:modified>
</cp:coreProperties>
</file>