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9" r:id="rId3"/>
    <p:sldId id="321" r:id="rId4"/>
    <p:sldId id="319" r:id="rId5"/>
    <p:sldId id="322" r:id="rId6"/>
    <p:sldId id="296" r:id="rId7"/>
    <p:sldId id="334" r:id="rId8"/>
    <p:sldId id="337" r:id="rId9"/>
    <p:sldId id="323" r:id="rId10"/>
    <p:sldId id="258" r:id="rId11"/>
    <p:sldId id="312" r:id="rId12"/>
    <p:sldId id="335" r:id="rId13"/>
    <p:sldId id="324" r:id="rId14"/>
    <p:sldId id="315" r:id="rId15"/>
    <p:sldId id="339" r:id="rId16"/>
    <p:sldId id="313" r:id="rId17"/>
    <p:sldId id="341" r:id="rId18"/>
    <p:sldId id="318" r:id="rId19"/>
    <p:sldId id="314" r:id="rId20"/>
    <p:sldId id="282" r:id="rId21"/>
    <p:sldId id="316" r:id="rId22"/>
    <p:sldId id="332" r:id="rId23"/>
    <p:sldId id="317" r:id="rId24"/>
    <p:sldId id="336" r:id="rId25"/>
    <p:sldId id="326" r:id="rId26"/>
    <p:sldId id="328" r:id="rId27"/>
    <p:sldId id="330" r:id="rId28"/>
    <p:sldId id="331" r:id="rId29"/>
    <p:sldId id="34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7762" autoAdjust="0"/>
  </p:normalViewPr>
  <p:slideViewPr>
    <p:cSldViewPr snapToGrid="0">
      <p:cViewPr varScale="1">
        <p:scale>
          <a:sx n="67" d="100"/>
          <a:sy n="67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9E9E-8B15-453F-A4D8-722865AA4FC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85DA-4F5E-4FE9-B497-213649DE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we are inherently trying to cross hurdles 1-3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E5EB8-2F98-BB4B-B4B8-0C1A225AFE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understand categorical variables versus continuous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85DA-4F5E-4FE9-B497-213649DE1C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Big sample sizes make for small standard errors, and hence larger t-statistics, and hence a greater likelihood of statistical significance.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Andrew had a number of schools where we found statistical significance, but the effect of the variable was tiny.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85DA-4F5E-4FE9-B497-213649DE1C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performance is kind of a trick question because it is really only good for comparing.  There is no inherent benchmark to compare it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85DA-4F5E-4FE9-B497-213649DE1C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0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68FC7F-D4D5-4693-8223-87BC4937170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EE13CEC-5483-468D-A653-E7278897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ylervigen.com/spurious-correl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752E47A-5FD8-4467-9351-C3B9F0B30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34F1A-987F-3A46-ACC1-61B47412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Regression models	</a:t>
            </a:r>
          </a:p>
        </p:txBody>
      </p:sp>
    </p:spTree>
    <p:extLst>
      <p:ext uri="{BB962C8B-B14F-4D97-AF65-F5344CB8AC3E}">
        <p14:creationId xmlns:p14="http://schemas.microsoft.com/office/powerpoint/2010/main" val="996309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“Controlling” for other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any observational study, multiple regression is by far the most common method in the social sciences.</a:t>
            </a:r>
          </a:p>
          <a:p>
            <a:r>
              <a:rPr lang="en-US" dirty="0"/>
              <a:t>How do we “control for” the effects of other variables in Experiments?</a:t>
            </a:r>
          </a:p>
          <a:p>
            <a:pPr lvl="1"/>
            <a:r>
              <a:rPr lang="en-US" dirty="0"/>
              <a:t>Random Assignment</a:t>
            </a:r>
          </a:p>
        </p:txBody>
      </p:sp>
    </p:spTree>
    <p:extLst>
      <p:ext uri="{BB962C8B-B14F-4D97-AF65-F5344CB8AC3E}">
        <p14:creationId xmlns:p14="http://schemas.microsoft.com/office/powerpoint/2010/main" val="21907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8CBB2-B341-413A-BB16-ADC2C3DAEBE6}"/>
              </a:ext>
            </a:extLst>
          </p:cNvPr>
          <p:cNvSpPr txBox="1"/>
          <p:nvPr/>
        </p:nvSpPr>
        <p:spPr>
          <a:xfrm>
            <a:off x="335280" y="2551837"/>
            <a:ext cx="3112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Multiple Regression on Gas Mileage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FC26C9-DE67-4F89-A647-323DB7F6B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24969"/>
              </p:ext>
            </p:extLst>
          </p:nvPr>
        </p:nvGraphicFramePr>
        <p:xfrm>
          <a:off x="4364651" y="833774"/>
          <a:ext cx="6323374" cy="5180928"/>
        </p:xfrm>
        <a:graphic>
          <a:graphicData uri="http://schemas.openxmlformats.org/drawingml/2006/table">
            <a:tbl>
              <a:tblPr firstRow="1" firstCol="1" bandRow="1"/>
              <a:tblGrid>
                <a:gridCol w="3161687">
                  <a:extLst>
                    <a:ext uri="{9D8B030D-6E8A-4147-A177-3AD203B41FA5}">
                      <a16:colId xmlns:a16="http://schemas.microsoft.com/office/drawing/2014/main" val="1078686796"/>
                    </a:ext>
                  </a:extLst>
                </a:gridCol>
                <a:gridCol w="3161687">
                  <a:extLst>
                    <a:ext uri="{9D8B030D-6E8A-4147-A177-3AD203B41FA5}">
                      <a16:colId xmlns:a16="http://schemas.microsoft.com/office/drawing/2014/main" val="3298614716"/>
                    </a:ext>
                  </a:extLst>
                </a:gridCol>
              </a:tblGrid>
              <a:tr h="148204">
                <a:tc gridSpan="2"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09599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Dependent variable: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58870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570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Life Expectancy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76392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642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Logged GPD per Capita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14.787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64444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(0.422)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07458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7100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Americas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7.015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913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(0.554)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536482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74475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Asia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5.912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6196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(0.477)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92775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004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9.577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828744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(0.604)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808595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645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Oceania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9.213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9053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(1.536)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53761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6214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2.317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4185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(1.359)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141392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13864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70903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1,704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9746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0.704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1104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Adjusted R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0.703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023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Residual Std. Error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7.038 (df = 1698)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2468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807.634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(df = 5; 1698)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53186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321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Note: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p&lt;0.01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02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31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F9EA67A-2CDD-4A20-B573-99ED196F442E}"/>
              </a:ext>
            </a:extLst>
          </p:cNvPr>
          <p:cNvSpPr txBox="1">
            <a:spLocks/>
          </p:cNvSpPr>
          <p:nvPr/>
        </p:nvSpPr>
        <p:spPr>
          <a:xfrm>
            <a:off x="4261931" y="1987552"/>
            <a:ext cx="7867075" cy="38861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Influence of GDP per Capita while controlling for Continent</a:t>
            </a:r>
          </a:p>
          <a:p>
            <a:endParaRPr lang="en-US" dirty="0"/>
          </a:p>
          <a:p>
            <a:r>
              <a:rPr lang="en-US" dirty="0"/>
              <a:t>Simultaneously, “Asia” tells us the difference of living in Asia, compared to Africa, while controlling for logged GDP per Capita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4F0468-4C1A-469E-97A3-BECF70C05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83979"/>
              </p:ext>
            </p:extLst>
          </p:nvPr>
        </p:nvGraphicFramePr>
        <p:xfrm>
          <a:off x="196688" y="838536"/>
          <a:ext cx="4152028" cy="5180928"/>
        </p:xfrm>
        <a:graphic>
          <a:graphicData uri="http://schemas.openxmlformats.org/drawingml/2006/table">
            <a:tbl>
              <a:tblPr firstRow="1" firstCol="1" bandRow="1"/>
              <a:tblGrid>
                <a:gridCol w="2076014">
                  <a:extLst>
                    <a:ext uri="{9D8B030D-6E8A-4147-A177-3AD203B41FA5}">
                      <a16:colId xmlns:a16="http://schemas.microsoft.com/office/drawing/2014/main" val="1078686796"/>
                    </a:ext>
                  </a:extLst>
                </a:gridCol>
                <a:gridCol w="2076014">
                  <a:extLst>
                    <a:ext uri="{9D8B030D-6E8A-4147-A177-3AD203B41FA5}">
                      <a16:colId xmlns:a16="http://schemas.microsoft.com/office/drawing/2014/main" val="3298614716"/>
                    </a:ext>
                  </a:extLst>
                </a:gridCol>
              </a:tblGrid>
              <a:tr h="148204">
                <a:tc gridSpan="2"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09599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Dependent variable: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58870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570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Life Expectancy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76392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642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Logged GDP per Capita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14.787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64444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(0.422)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07458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7100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Americas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7.015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913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(0.554)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536482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74475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Asia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5.912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6196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(0.477)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92775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004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9.577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828744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(0.604)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808595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645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Oceania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9.213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9053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(1.536)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53761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6214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2.317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4185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(1.359)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141392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13864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70903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1,704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9746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0.704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1104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Adjusted R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0.703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023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Residual Std. Error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7.038 (df = 1698)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2468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807.634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(df = 5; 1698)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53186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321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Note: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p&lt;0.01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02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18B62CE-359B-4514-8E1A-6D41C0492783}"/>
              </a:ext>
            </a:extLst>
          </p:cNvPr>
          <p:cNvSpPr txBox="1">
            <a:spLocks/>
          </p:cNvSpPr>
          <p:nvPr/>
        </p:nvSpPr>
        <p:spPr>
          <a:xfrm>
            <a:off x="4969321" y="1485900"/>
            <a:ext cx="6969760" cy="38861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</a:t>
            </a:r>
            <a:r>
              <a:rPr lang="en-US"/>
              <a:t>every unit increase </a:t>
            </a:r>
            <a:r>
              <a:rPr lang="en-US" dirty="0"/>
              <a:t>in GDP per capita, we expect an increase in life expectancy of 14.8 years, regardless of continent.</a:t>
            </a:r>
          </a:p>
          <a:p>
            <a:endParaRPr lang="en-US" dirty="0"/>
          </a:p>
          <a:p>
            <a:r>
              <a:rPr lang="en-US" dirty="0"/>
              <a:t>Simultaneously, we expect that countries in Asia will have a life expectancy that is 5.9 years longer than countries in Africa.</a:t>
            </a:r>
          </a:p>
          <a:p>
            <a:endParaRPr lang="en-US" dirty="0"/>
          </a:p>
          <a:p>
            <a:r>
              <a:rPr lang="en-US" dirty="0"/>
              <a:t>This is the key to crossing our fourth causal hurdle.</a:t>
            </a:r>
          </a:p>
          <a:p>
            <a:endParaRPr lang="en-US" dirty="0"/>
          </a:p>
          <a:p>
            <a:r>
              <a:rPr lang="en-US" dirty="0"/>
              <a:t>What does “Constant” (intercept) mean?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B9ED83-A971-4A8C-ACA1-D91B65D6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01221"/>
              </p:ext>
            </p:extLst>
          </p:nvPr>
        </p:nvGraphicFramePr>
        <p:xfrm>
          <a:off x="196688" y="838536"/>
          <a:ext cx="4152028" cy="5229825"/>
        </p:xfrm>
        <a:graphic>
          <a:graphicData uri="http://schemas.openxmlformats.org/drawingml/2006/table">
            <a:tbl>
              <a:tblPr firstRow="1" firstCol="1" bandRow="1"/>
              <a:tblGrid>
                <a:gridCol w="2076014">
                  <a:extLst>
                    <a:ext uri="{9D8B030D-6E8A-4147-A177-3AD203B41FA5}">
                      <a16:colId xmlns:a16="http://schemas.microsoft.com/office/drawing/2014/main" val="1078686796"/>
                    </a:ext>
                  </a:extLst>
                </a:gridCol>
                <a:gridCol w="2076014">
                  <a:extLst>
                    <a:ext uri="{9D8B030D-6E8A-4147-A177-3AD203B41FA5}">
                      <a16:colId xmlns:a16="http://schemas.microsoft.com/office/drawing/2014/main" val="3298614716"/>
                    </a:ext>
                  </a:extLst>
                </a:gridCol>
              </a:tblGrid>
              <a:tr h="148204">
                <a:tc gridSpan="2"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09599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Dependent variable: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58870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570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Life Expectancy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76392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642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Logged GDP per Capita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14.787</a:t>
                      </a:r>
                      <a:r>
                        <a:rPr lang="en-US" sz="1000" baseline="30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64444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(0.422)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07458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7100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Americas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7.015</a:t>
                      </a:r>
                      <a:r>
                        <a:rPr lang="en-US" sz="1000" baseline="30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913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(0.554)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536482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74475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Asia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5.912</a:t>
                      </a:r>
                      <a:r>
                        <a:rPr lang="en-US" sz="1000" baseline="30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6196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(0.477)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92775"/>
                  </a:ext>
                </a:extLst>
              </a:tr>
              <a:tr h="202525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004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9.577</a:t>
                      </a:r>
                      <a:r>
                        <a:rPr lang="en-US" sz="1000" baseline="30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828744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(0.604)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808595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645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Oceania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9.213</a:t>
                      </a:r>
                      <a:r>
                        <a:rPr lang="en-US" sz="1000" baseline="30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0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90537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(1.536)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53761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6214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2.317</a:t>
                      </a: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4185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(1.359)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141392"/>
                  </a:ext>
                </a:extLst>
              </a:tr>
              <a:tr h="148204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13864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70903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1,704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9746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0.704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1104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Adjusted R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0.703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0230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Residual Std. Error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7.038 (df = 1698)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24682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807.634</a:t>
                      </a:r>
                      <a:r>
                        <a:rPr lang="en-US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(df = 5; 1698)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53186"/>
                  </a:ext>
                </a:extLst>
              </a:tr>
              <a:tr h="148204">
                <a:tc gridSpan="2"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3218"/>
                  </a:ext>
                </a:extLst>
              </a:tr>
              <a:tr h="174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Note: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p&lt;0.01</a:t>
                      </a:r>
                    </a:p>
                  </a:txBody>
                  <a:tcPr marL="8234" marR="8234" marT="8234" marB="823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02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4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31109E-8849-4733-878F-45E3F7DAF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25400"/>
              </p:ext>
            </p:extLst>
          </p:nvPr>
        </p:nvGraphicFramePr>
        <p:xfrm>
          <a:off x="4130676" y="2262672"/>
          <a:ext cx="6651624" cy="2332656"/>
        </p:xfrm>
        <a:graphic>
          <a:graphicData uri="http://schemas.openxmlformats.org/drawingml/2006/table">
            <a:tbl>
              <a:tblPr firstRow="1" firstCol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3212993533"/>
                    </a:ext>
                  </a:extLst>
                </a:gridCol>
                <a:gridCol w="1995779">
                  <a:extLst>
                    <a:ext uri="{9D8B030D-6E8A-4147-A177-3AD203B41FA5}">
                      <a16:colId xmlns:a16="http://schemas.microsoft.com/office/drawing/2014/main" val="4216845105"/>
                    </a:ext>
                  </a:extLst>
                </a:gridCol>
                <a:gridCol w="2217445">
                  <a:extLst>
                    <a:ext uri="{9D8B030D-6E8A-4147-A177-3AD203B41FA5}">
                      <a16:colId xmlns:a16="http://schemas.microsoft.com/office/drawing/2014/main" val="1269001572"/>
                    </a:ext>
                  </a:extLst>
                </a:gridCol>
              </a:tblGrid>
              <a:tr h="22516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Predictors of First-Year Law School GPA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13515"/>
                  </a:ext>
                </a:extLst>
              </a:tr>
              <a:tr h="26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Coefficients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53945"/>
                  </a:ext>
                </a:extLst>
              </a:tr>
              <a:tr h="263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Undergraduate GPA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58832"/>
                  </a:ext>
                </a:extLst>
              </a:tr>
              <a:tr h="263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LSAT 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9484"/>
                  </a:ext>
                </a:extLst>
              </a:tr>
              <a:tr h="263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719472"/>
                  </a:ext>
                </a:extLst>
              </a:tr>
              <a:tr h="263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1676"/>
                  </a:ext>
                </a:extLst>
              </a:tr>
              <a:tr h="263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-4.248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18486"/>
                  </a:ext>
                </a:extLst>
              </a:tr>
              <a:tr h="26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Observations: 104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0.357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18443"/>
                  </a:ext>
                </a:extLst>
              </a:tr>
              <a:tr h="263437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 indicates significance at 0.1 level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79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5D96955-68C3-4A08-9561-BF915FB14292}"/>
              </a:ext>
            </a:extLst>
          </p:cNvPr>
          <p:cNvSpPr txBox="1"/>
          <p:nvPr/>
        </p:nvSpPr>
        <p:spPr>
          <a:xfrm>
            <a:off x="284480" y="1443841"/>
            <a:ext cx="2682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Let’s practice (team up)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Explain the coefficients to each other</a:t>
            </a:r>
          </a:p>
        </p:txBody>
      </p:sp>
    </p:spTree>
    <p:extLst>
      <p:ext uri="{BB962C8B-B14F-4D97-AF65-F5344CB8AC3E}">
        <p14:creationId xmlns:p14="http://schemas.microsoft.com/office/powerpoint/2010/main" val="43076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B50D6-8F64-4DD5-B99A-17F59C9B7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/>
              <a:t>Things to consider</a:t>
            </a:r>
          </a:p>
        </p:txBody>
      </p:sp>
      <p:pic>
        <p:nvPicPr>
          <p:cNvPr id="6" name="Graphic 5" descr="Light Bulb and Pencil">
            <a:extLst>
              <a:ext uri="{FF2B5EF4-FFF2-40B4-BE49-F238E27FC236}">
                <a16:creationId xmlns:a16="http://schemas.microsoft.com/office/drawing/2014/main" id="{8FCEF39F-98E9-46A9-B417-F9E76E5A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1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B6FD-67CB-4BA5-B145-D7DD2568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“But is it </a:t>
            </a:r>
            <a:r>
              <a:rPr lang="en-US"/>
              <a:t>significant?”</a:t>
            </a:r>
            <a:br>
              <a:rPr lang="en-US"/>
            </a:br>
            <a:r>
              <a:rPr lang="en-US"/>
              <a:t> ------------------ </a:t>
            </a:r>
            <a:br>
              <a:rPr lang="en-US"/>
            </a:br>
            <a:r>
              <a:rPr lang="en-US"/>
              <a:t>P-Values 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4CB3-7401-4A79-9CBE-CC85914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420525" cy="5498592"/>
          </a:xfrm>
        </p:spPr>
        <p:txBody>
          <a:bodyPr>
            <a:normAutofit/>
          </a:bodyPr>
          <a:lstStyle/>
          <a:p>
            <a:r>
              <a:rPr lang="en-US" dirty="0"/>
              <a:t>Easily one of the more difficult concepts for people to grasp (almost always an essay question on </a:t>
            </a:r>
            <a:r>
              <a:rPr lang="en-US"/>
              <a:t>my exams).</a:t>
            </a:r>
            <a:endParaRPr lang="en-US" dirty="0"/>
          </a:p>
          <a:p>
            <a:r>
              <a:rPr lang="en-US" dirty="0"/>
              <a:t>P-values are the most common statistical tool to evaluate a hypothesis.  Closest thing to a “bottom line” in statistics.</a:t>
            </a:r>
          </a:p>
          <a:p>
            <a:r>
              <a:rPr lang="en-US" dirty="0"/>
              <a:t>Likelihood of getting our result, if there was truly no relationship. Ranges from 0 to 1. </a:t>
            </a:r>
          </a:p>
          <a:p>
            <a:r>
              <a:rPr lang="en-US" dirty="0"/>
              <a:t>A p-value of .9 would indicate that there is a 90 percent chance of showing this trend if there was truly no relationship.</a:t>
            </a:r>
          </a:p>
          <a:p>
            <a:pPr lvl="1"/>
            <a:r>
              <a:rPr lang="en-US" dirty="0"/>
              <a:t>Very likely that there is NO relationship</a:t>
            </a:r>
          </a:p>
          <a:p>
            <a:r>
              <a:rPr lang="en-US" dirty="0"/>
              <a:t>A p-value of 0.05 would indicate there is a five percent probability of observing the outcome if there were no relationship.</a:t>
            </a:r>
          </a:p>
          <a:p>
            <a:pPr lvl="1"/>
            <a:r>
              <a:rPr lang="en-US" dirty="0"/>
              <a:t>Very likely to mean there is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1828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2C0F6-360B-48D7-A327-70E5B4D9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Understanding P-Values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8425D-222D-4236-A96B-CC78BB2FCB1E}"/>
              </a:ext>
            </a:extLst>
          </p:cNvPr>
          <p:cNvSpPr txBox="1"/>
          <p:nvPr/>
        </p:nvSpPr>
        <p:spPr>
          <a:xfrm>
            <a:off x="289249" y="2510395"/>
            <a:ext cx="4998962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Visually, how likely is it that we got the red line when in reality the true relationship is the blue line?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 social science, common levels include 0.1, 0.05, and 0.01.</a:t>
            </a:r>
          </a:p>
          <a:p>
            <a:pPr marL="274320"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274320"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To help, sometimes researchers will put a symbol to let you know if something is significant (“*”, “†”).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You are looking for numbers BELOW these cutoff points (0.03 is less than 0.05).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1A08C-05E4-423A-B5FC-A98BA71EE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800003"/>
            <a:ext cx="5238340" cy="52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68DEA-A4E0-4B80-987B-A471D882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/>
              <a:t>Practice: Which variables are significant at 0.1, 0.05, and 0.01 level?</a:t>
            </a:r>
            <a:br>
              <a:rPr lang="en-US" sz="3700" spc="-100" dirty="0"/>
            </a:br>
            <a:endParaRPr lang="en-US" sz="3700" spc="-100" dirty="0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AFFD5-F988-497B-BA18-24D15B7E0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"/>
          <a:stretch/>
        </p:blipFill>
        <p:spPr>
          <a:xfrm>
            <a:off x="4980747" y="1343024"/>
            <a:ext cx="6966861" cy="434454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A5034-1067-40A3-8DF3-9BD1D7124EA1}"/>
              </a:ext>
            </a:extLst>
          </p:cNvPr>
          <p:cNvSpPr txBox="1"/>
          <p:nvPr/>
        </p:nvSpPr>
        <p:spPr>
          <a:xfrm>
            <a:off x="619125" y="4438650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00" dirty="0"/>
              <a:t>For variables significant at the 0.05 level, interpret the coefficients.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7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C1D4A39-A122-41DA-BF9B-2313FB6B7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D120F8-C0F1-4CC6-B340-0B8F67C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9436D-36D2-4B17-A9F8-B7EE03BA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Goodness of fit (how good is our model?)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13EE6-492D-421F-A64B-8AC097E78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248" y="2510395"/>
                <a:ext cx="6451109" cy="3274586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is a popular indicator of a model’s performance.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ranges from 0 to 1 (0 meaning no relationship, 1 meaning a perfect relationship).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Question: What is a good/bad value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? 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No single answer.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is best used as a comparison on similar models.  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Which model is the best?</a:t>
                </a:r>
              </a:p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13EE6-492D-421F-A64B-8AC097E78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248" y="2510395"/>
                <a:ext cx="6451109" cy="3274586"/>
              </a:xfrm>
              <a:blipFill>
                <a:blip r:embed="rId2"/>
                <a:stretch>
                  <a:fillRect l="-661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7FD1AFFF-C63A-4D57-BF5D-DF20F2EE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01" y="759599"/>
            <a:ext cx="3454147" cy="258489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6CE0B53-0DC6-4ACB-AFBD-80BD6AE1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607640" y="3505358"/>
            <a:ext cx="3653069" cy="2584546"/>
          </a:xfrm>
          <a:prstGeom prst="rect">
            <a:avLst/>
          </a:prstGeom>
          <a:noFill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AF6EFCA-56DD-442E-9948-D162BEBBF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24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A01B-2D25-9F44-AC16-C17F2AFB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B8C3-98BD-3E43-9CF8-D69B7170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use models</a:t>
            </a:r>
          </a:p>
          <a:p>
            <a:r>
              <a:rPr lang="en-US" dirty="0"/>
              <a:t>Intuition behind OLS regression</a:t>
            </a:r>
          </a:p>
          <a:p>
            <a:r>
              <a:rPr lang="en-US" dirty="0"/>
              <a:t>How to read a regression table and evaluate a model</a:t>
            </a:r>
          </a:p>
          <a:p>
            <a:r>
              <a:rPr lang="en-US" dirty="0"/>
              <a:t>Making predictions</a:t>
            </a:r>
          </a:p>
          <a:p>
            <a:r>
              <a:rPr lang="en-US" dirty="0"/>
              <a:t>Bonus: introduction to logit models</a:t>
            </a:r>
          </a:p>
        </p:txBody>
      </p:sp>
    </p:spTree>
    <p:extLst>
      <p:ext uri="{BB962C8B-B14F-4D97-AF65-F5344CB8AC3E}">
        <p14:creationId xmlns:p14="http://schemas.microsoft.com/office/powerpoint/2010/main" val="311676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v. substantive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effects found in our model “big?”</a:t>
            </a:r>
          </a:p>
          <a:p>
            <a:r>
              <a:rPr lang="en-US" dirty="0"/>
              <a:t>It's tempting to answer, “Well of course they’re big. Both coefficients are statistically significant. Therefore, they’re big." That logic, although perhaps appealing, is faulty.</a:t>
            </a:r>
          </a:p>
          <a:p>
            <a:r>
              <a:rPr lang="en-US" dirty="0"/>
              <a:t>Math (that doesn’t need explaining here) makes it so that the larger the sample, the easier it is to get statistical significance.</a:t>
            </a:r>
          </a:p>
          <a:p>
            <a:r>
              <a:rPr lang="en-US" dirty="0"/>
              <a:t>But don't mistake this for a big substantive impact.</a:t>
            </a:r>
          </a:p>
          <a:p>
            <a:r>
              <a:rPr lang="en-US" dirty="0"/>
              <a:t>More of a judgement call that requires knowledge of the field.</a:t>
            </a:r>
          </a:p>
        </p:txBody>
      </p:sp>
    </p:spTree>
    <p:extLst>
      <p:ext uri="{BB962C8B-B14F-4D97-AF65-F5344CB8AC3E}">
        <p14:creationId xmlns:p14="http://schemas.microsoft.com/office/powerpoint/2010/main" val="37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EB0B-DBE6-4BAC-A89E-0E9DCC82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when looking at a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695B-4F70-4DE0-89F6-4331CF7B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dependent variable?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independent variables?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observations are included?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variables are </a:t>
            </a:r>
            <a:r>
              <a:rPr lang="en-US" i="1" dirty="0"/>
              <a:t>statistically </a:t>
            </a:r>
            <a:r>
              <a:rPr lang="en-US" dirty="0"/>
              <a:t>significant?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Of the statistically significant variables, which ones are </a:t>
            </a:r>
            <a:r>
              <a:rPr lang="en-US" i="1" dirty="0"/>
              <a:t>substantively</a:t>
            </a:r>
            <a:r>
              <a:rPr lang="en-US" dirty="0"/>
              <a:t> significant?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well does the overall model perform?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1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EAE9-6A2A-4A95-AF87-1231CAFA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</a:t>
            </a:r>
            <a:br>
              <a:rPr lang="en-US" dirty="0"/>
            </a:br>
            <a:r>
              <a:rPr lang="en-US" dirty="0"/>
              <a:t>-  DV?</a:t>
            </a:r>
            <a:br>
              <a:rPr lang="en-US" dirty="0"/>
            </a:br>
            <a:r>
              <a:rPr lang="en-US" dirty="0"/>
              <a:t>- IVs?</a:t>
            </a:r>
            <a:br>
              <a:rPr lang="en-US" dirty="0"/>
            </a:br>
            <a:r>
              <a:rPr lang="en-US" dirty="0"/>
              <a:t>- # of observations?</a:t>
            </a:r>
            <a:br>
              <a:rPr lang="en-US" dirty="0"/>
            </a:br>
            <a:r>
              <a:rPr lang="en-US" dirty="0"/>
              <a:t>- Statistically Significant?</a:t>
            </a:r>
            <a:br>
              <a:rPr lang="en-US" dirty="0"/>
            </a:br>
            <a:r>
              <a:rPr lang="en-US" dirty="0"/>
              <a:t>- Substantively Significant?</a:t>
            </a:r>
            <a:br>
              <a:rPr lang="en-US" dirty="0"/>
            </a:br>
            <a:r>
              <a:rPr lang="en-US" dirty="0"/>
              <a:t>- Model Performance?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F78022-2BD9-47FD-AD64-1EC54F7B9C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55980"/>
              </p:ext>
            </p:extLst>
          </p:nvPr>
        </p:nvGraphicFramePr>
        <p:xfrm>
          <a:off x="5288943" y="612775"/>
          <a:ext cx="7761287" cy="624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r:id="rId3" imgW="7913193" imgH="6122010" progId="Word.Document.12">
                  <p:embed/>
                </p:oleObj>
              </mc:Choice>
              <mc:Fallback>
                <p:oleObj name="Document" r:id="rId3" imgW="7913193" imgH="612201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6339FBE-33C2-4096-AE6A-2334A5EFC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8943" y="612775"/>
                        <a:ext cx="7761287" cy="624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83A1E2-09E0-4305-9C72-914C83BF7346}"/>
              </a:ext>
            </a:extLst>
          </p:cNvPr>
          <p:cNvSpPr txBox="1"/>
          <p:nvPr/>
        </p:nvSpPr>
        <p:spPr>
          <a:xfrm>
            <a:off x="291020" y="89555"/>
            <a:ext cx="440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Practice Together</a:t>
            </a:r>
          </a:p>
        </p:txBody>
      </p:sp>
    </p:spTree>
    <p:extLst>
      <p:ext uri="{BB962C8B-B14F-4D97-AF65-F5344CB8AC3E}">
        <p14:creationId xmlns:p14="http://schemas.microsoft.com/office/powerpoint/2010/main" val="2788984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5524-7604-43D9-BDD4-39F07B0F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93518"/>
            <a:ext cx="3454399" cy="5206863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</a:t>
            </a:r>
            <a:br>
              <a:rPr lang="en-US" dirty="0"/>
            </a:br>
            <a:r>
              <a:rPr lang="en-US" dirty="0"/>
              <a:t>-  DV?</a:t>
            </a:r>
            <a:br>
              <a:rPr lang="en-US" dirty="0"/>
            </a:br>
            <a:r>
              <a:rPr lang="en-US" dirty="0"/>
              <a:t>- IVs?</a:t>
            </a:r>
            <a:br>
              <a:rPr lang="en-US" dirty="0"/>
            </a:br>
            <a:r>
              <a:rPr lang="en-US" dirty="0"/>
              <a:t>- # of observations?</a:t>
            </a:r>
            <a:br>
              <a:rPr lang="en-US" dirty="0"/>
            </a:br>
            <a:r>
              <a:rPr lang="en-US" dirty="0"/>
              <a:t>- Statistically Significant?</a:t>
            </a:r>
            <a:br>
              <a:rPr lang="en-US" dirty="0"/>
            </a:br>
            <a:r>
              <a:rPr lang="en-US" dirty="0"/>
              <a:t>- Substantively Significant?</a:t>
            </a:r>
            <a:br>
              <a:rPr lang="en-US" dirty="0"/>
            </a:br>
            <a:r>
              <a:rPr lang="en-US" dirty="0"/>
              <a:t>- Model Performance?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32DB82-6C3E-44ED-9A45-1B86729EC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01360"/>
              </p:ext>
            </p:extLst>
          </p:nvPr>
        </p:nvGraphicFramePr>
        <p:xfrm>
          <a:off x="3596640" y="1178560"/>
          <a:ext cx="7945119" cy="4348482"/>
        </p:xfrm>
        <a:graphic>
          <a:graphicData uri="http://schemas.openxmlformats.org/drawingml/2006/table">
            <a:tbl>
              <a:tblPr firstRow="1" firstCol="1" bandRow="1"/>
              <a:tblGrid>
                <a:gridCol w="2912579">
                  <a:extLst>
                    <a:ext uri="{9D8B030D-6E8A-4147-A177-3AD203B41FA5}">
                      <a16:colId xmlns:a16="http://schemas.microsoft.com/office/drawing/2014/main" val="3212993533"/>
                    </a:ext>
                  </a:extLst>
                </a:gridCol>
                <a:gridCol w="2383884">
                  <a:extLst>
                    <a:ext uri="{9D8B030D-6E8A-4147-A177-3AD203B41FA5}">
                      <a16:colId xmlns:a16="http://schemas.microsoft.com/office/drawing/2014/main" val="4216845105"/>
                    </a:ext>
                  </a:extLst>
                </a:gridCol>
                <a:gridCol w="2648656">
                  <a:extLst>
                    <a:ext uri="{9D8B030D-6E8A-4147-A177-3AD203B41FA5}">
                      <a16:colId xmlns:a16="http://schemas.microsoft.com/office/drawing/2014/main" val="1269001572"/>
                    </a:ext>
                  </a:extLst>
                </a:gridCol>
              </a:tblGrid>
              <a:tr h="41973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Predictors of First-Year Law School GPA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13515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Coefficients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53945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Undergraduate GPA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588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LSAT Score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9484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0.595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71947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0.585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1676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-4.248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18486"/>
                  </a:ext>
                </a:extLst>
              </a:tr>
              <a:tr h="49109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Observations: 104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0.357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18443"/>
                  </a:ext>
                </a:extLst>
              </a:tr>
              <a:tr h="49109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 indicates significance at 0.1 level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797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591CF1-3E7F-4FE1-BB3E-DE88F025A5C1}"/>
              </a:ext>
            </a:extLst>
          </p:cNvPr>
          <p:cNvSpPr/>
          <p:nvPr/>
        </p:nvSpPr>
        <p:spPr>
          <a:xfrm>
            <a:off x="259603" y="157619"/>
            <a:ext cx="1654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39485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B01658-6451-4F31-8E27-9BB00A30C093}"/>
              </a:ext>
            </a:extLst>
          </p:cNvPr>
          <p:cNvSpPr/>
          <p:nvPr/>
        </p:nvSpPr>
        <p:spPr>
          <a:xfrm>
            <a:off x="171450" y="13053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output from the tables here, we can actually make predictions.  The formula using the previous table is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First Year GPA = 0.336(UGPA) + 0.039(LSAT) + 0.034(Male) + 0.052(White) – 4.248.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the intercept (“constant”) is the expected value you would get if all of your Independent Variables were 0.  This is almost never a substantively interesting coefficient, but necessary when making predictions like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expected first year GPA for a white female student coming in with a 3.5 UGPA and an LSAT of 153?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0.336(3.5) + 0.039(153) + 0.034(0) + 0.052(1) – 4.248  = 2.947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C7E2E-2EFF-4E7E-91B0-9D4F3114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53091"/>
              </p:ext>
            </p:extLst>
          </p:nvPr>
        </p:nvGraphicFramePr>
        <p:xfrm>
          <a:off x="6267450" y="1007110"/>
          <a:ext cx="5600700" cy="3757486"/>
        </p:xfrm>
        <a:graphic>
          <a:graphicData uri="http://schemas.openxmlformats.org/drawingml/2006/table">
            <a:tbl>
              <a:tblPr firstRow="1" firstCol="1" bandRow="1"/>
              <a:tblGrid>
                <a:gridCol w="2053145">
                  <a:extLst>
                    <a:ext uri="{9D8B030D-6E8A-4147-A177-3AD203B41FA5}">
                      <a16:colId xmlns:a16="http://schemas.microsoft.com/office/drawing/2014/main" val="3212993533"/>
                    </a:ext>
                  </a:extLst>
                </a:gridCol>
                <a:gridCol w="1680456">
                  <a:extLst>
                    <a:ext uri="{9D8B030D-6E8A-4147-A177-3AD203B41FA5}">
                      <a16:colId xmlns:a16="http://schemas.microsoft.com/office/drawing/2014/main" val="4216845105"/>
                    </a:ext>
                  </a:extLst>
                </a:gridCol>
                <a:gridCol w="1867099">
                  <a:extLst>
                    <a:ext uri="{9D8B030D-6E8A-4147-A177-3AD203B41FA5}">
                      <a16:colId xmlns:a16="http://schemas.microsoft.com/office/drawing/2014/main" val="1269001572"/>
                    </a:ext>
                  </a:extLst>
                </a:gridCol>
              </a:tblGrid>
              <a:tr h="23377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Predictors of First-Year Law School GPA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13515"/>
                  </a:ext>
                </a:extLst>
              </a:tr>
              <a:tr h="273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Coefficients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53945"/>
                  </a:ext>
                </a:extLst>
              </a:tr>
              <a:tr h="273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UGPA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58832"/>
                  </a:ext>
                </a:extLst>
              </a:tr>
              <a:tr h="273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LSAT Score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9484"/>
                  </a:ext>
                </a:extLst>
              </a:tr>
              <a:tr h="273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0.595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719472"/>
                  </a:ext>
                </a:extLst>
              </a:tr>
              <a:tr h="273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0.585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1676"/>
                  </a:ext>
                </a:extLst>
              </a:tr>
              <a:tr h="273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-4.248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18486"/>
                  </a:ext>
                </a:extLst>
              </a:tr>
              <a:tr h="27351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Observations: 104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0.357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18443"/>
                  </a:ext>
                </a:extLst>
              </a:tr>
              <a:tr h="27351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 indicates significance at 0.1 level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19CD-6C77-48C6-9D85-4A47298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Bonus: Making predictions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Get in groups of 2 and make a prediction.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52D279-F1AA-4886-8C03-DD3D00AB4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96781"/>
              </p:ext>
            </p:extLst>
          </p:nvPr>
        </p:nvGraphicFramePr>
        <p:xfrm>
          <a:off x="3657600" y="1123837"/>
          <a:ext cx="7945119" cy="4348482"/>
        </p:xfrm>
        <a:graphic>
          <a:graphicData uri="http://schemas.openxmlformats.org/drawingml/2006/table">
            <a:tbl>
              <a:tblPr firstRow="1" firstCol="1" bandRow="1"/>
              <a:tblGrid>
                <a:gridCol w="2912579">
                  <a:extLst>
                    <a:ext uri="{9D8B030D-6E8A-4147-A177-3AD203B41FA5}">
                      <a16:colId xmlns:a16="http://schemas.microsoft.com/office/drawing/2014/main" val="3212993533"/>
                    </a:ext>
                  </a:extLst>
                </a:gridCol>
                <a:gridCol w="2383884">
                  <a:extLst>
                    <a:ext uri="{9D8B030D-6E8A-4147-A177-3AD203B41FA5}">
                      <a16:colId xmlns:a16="http://schemas.microsoft.com/office/drawing/2014/main" val="4216845105"/>
                    </a:ext>
                  </a:extLst>
                </a:gridCol>
                <a:gridCol w="2648656">
                  <a:extLst>
                    <a:ext uri="{9D8B030D-6E8A-4147-A177-3AD203B41FA5}">
                      <a16:colId xmlns:a16="http://schemas.microsoft.com/office/drawing/2014/main" val="1269001572"/>
                    </a:ext>
                  </a:extLst>
                </a:gridCol>
              </a:tblGrid>
              <a:tr h="41973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Predictors of First-Year Law School GPA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13515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Coefficients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53945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Undergraduate GPA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5883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LSAT Score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9484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0.595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719472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0.585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1676"/>
                  </a:ext>
                </a:extLst>
              </a:tr>
              <a:tr h="491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-4.248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18486"/>
                  </a:ext>
                </a:extLst>
              </a:tr>
              <a:tr h="49109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Observations: 104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0.357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18443"/>
                  </a:ext>
                </a:extLst>
              </a:tr>
              <a:tr h="49109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 indicates significance at 0.1 level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1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169C-0470-4C5D-9A4D-6769A089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Models – A Sneak Peak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7A32-2EE8-4289-86BE-7C88D918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 only works under a set of strict assumptions.</a:t>
            </a:r>
          </a:p>
          <a:p>
            <a:r>
              <a:rPr lang="en-US" dirty="0"/>
              <a:t>One assumption is that the dependent variable is continuous (GPAs).</a:t>
            </a:r>
          </a:p>
          <a:p>
            <a:r>
              <a:rPr lang="en-US" dirty="0"/>
              <a:t>What happens when our dependent variable is limited?</a:t>
            </a:r>
          </a:p>
          <a:p>
            <a:pPr lvl="1"/>
            <a:r>
              <a:rPr lang="en-US" dirty="0"/>
              <a:t>Bar Passage: Pass/Fail</a:t>
            </a:r>
          </a:p>
          <a:p>
            <a:pPr lvl="1"/>
            <a:r>
              <a:rPr lang="en-US" dirty="0"/>
              <a:t>Admitted to law school: Yes/No</a:t>
            </a:r>
          </a:p>
          <a:p>
            <a:pPr lvl="1"/>
            <a:r>
              <a:rPr lang="en-US" dirty="0"/>
              <a:t>Took out loans, didn’t take out loans</a:t>
            </a:r>
          </a:p>
          <a:p>
            <a:r>
              <a:rPr lang="en-US" dirty="0"/>
              <a:t>For dichotomous dependent variables (2 outcomes) you need either a logit/</a:t>
            </a:r>
            <a:r>
              <a:rPr lang="en-US" dirty="0" err="1"/>
              <a:t>probit</a:t>
            </a:r>
            <a:r>
              <a:rPr lang="en-US" dirty="0"/>
              <a:t> model</a:t>
            </a:r>
          </a:p>
          <a:p>
            <a:r>
              <a:rPr lang="en-US" dirty="0"/>
              <a:t>Requires slightly different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36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A9DF04-6DB0-489A-BC9D-C4121CA51A6C}"/>
                  </a:ext>
                </a:extLst>
              </p:cNvPr>
              <p:cNvSpPr txBox="1"/>
              <p:nvPr/>
            </p:nvSpPr>
            <p:spPr>
              <a:xfrm>
                <a:off x="508000" y="934720"/>
                <a:ext cx="475488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coefficients in these models are logged-odds (not directly interpretable).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Instead you can determine: directionality (+ or -) and statistical significance.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you evaluate a model based off of AIC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Looking for lower values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A9DF04-6DB0-489A-BC9D-C4121CA5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934720"/>
                <a:ext cx="4754880" cy="4401205"/>
              </a:xfrm>
              <a:prstGeom prst="rect">
                <a:avLst/>
              </a:prstGeom>
              <a:blipFill>
                <a:blip r:embed="rId2"/>
                <a:stretch>
                  <a:fillRect l="-2308" t="-1247" r="-2692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C0D3A7-92B5-40F4-A4C7-46215671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42468"/>
              </p:ext>
            </p:extLst>
          </p:nvPr>
        </p:nvGraphicFramePr>
        <p:xfrm>
          <a:off x="6039120" y="48434"/>
          <a:ext cx="5644880" cy="6778581"/>
        </p:xfrm>
        <a:graphic>
          <a:graphicData uri="http://schemas.openxmlformats.org/drawingml/2006/table">
            <a:tbl>
              <a:tblPr firstRow="1" firstCol="1" bandRow="1"/>
              <a:tblGrid>
                <a:gridCol w="4558810">
                  <a:extLst>
                    <a:ext uri="{9D8B030D-6E8A-4147-A177-3AD203B41FA5}">
                      <a16:colId xmlns:a16="http://schemas.microsoft.com/office/drawing/2014/main" val="714604143"/>
                    </a:ext>
                  </a:extLst>
                </a:gridCol>
                <a:gridCol w="1086070">
                  <a:extLst>
                    <a:ext uri="{9D8B030D-6E8A-4147-A177-3AD203B41FA5}">
                      <a16:colId xmlns:a16="http://schemas.microsoft.com/office/drawing/2014/main" val="2633035330"/>
                    </a:ext>
                  </a:extLst>
                </a:gridCol>
              </a:tblGrid>
              <a:tr h="32730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Table B2: Examination of Bar Passage with Engagement Indicators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6761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Coefficient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63449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(P-Value)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426485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White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06263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(0.440)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04496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875694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(0.177)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263234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LSAT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213824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(0.905)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416913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Undergraduate GPA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30508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(0.526)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582888"/>
                  </a:ext>
                </a:extLst>
              </a:tr>
              <a:tr h="21175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Final GPA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8.043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83770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(0.001)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7722"/>
                  </a:ext>
                </a:extLst>
              </a:tr>
              <a:tr h="2036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Credit Hours: Doctrinal Bar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0.178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04709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(0.027)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162247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Credit Hours: Skill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556849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(0.448)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21111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Learning to Think Like a 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2247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(0.407)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901514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Student-Faculty Interaction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781058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(0.297)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73657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Student Advising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96578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(0.789)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94106"/>
                  </a:ext>
                </a:extLst>
              </a:tr>
              <a:tr h="2036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International Student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-3.875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58612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(0.016)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25474"/>
                  </a:ext>
                </a:extLst>
              </a:tr>
              <a:tr h="2036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Financial Counseling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-0.952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925127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(0.025)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008001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School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Dummy Variable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-0.352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41902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(0.713)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097822"/>
                  </a:ext>
                </a:extLst>
              </a:tr>
              <a:tr h="2036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-22.961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88849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(0.070)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025543"/>
                  </a:ext>
                </a:extLst>
              </a:tr>
              <a:tr h="182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Observations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21879"/>
                  </a:ext>
                </a:extLst>
              </a:tr>
              <a:tr h="182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 Likelihood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-28.772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4330"/>
                  </a:ext>
                </a:extLst>
              </a:tr>
              <a:tr h="182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Akaike Inf. Crit.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85.545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75776"/>
                  </a:ext>
                </a:extLst>
              </a:tr>
              <a:tr h="1828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 indicates statistical Significance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0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9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9DF04-6DB0-489A-BC9D-C4121CA51A6C}"/>
              </a:ext>
            </a:extLst>
          </p:cNvPr>
          <p:cNvSpPr txBox="1"/>
          <p:nvPr/>
        </p:nvSpPr>
        <p:spPr>
          <a:xfrm>
            <a:off x="508000" y="1605280"/>
            <a:ext cx="4754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Practice </a:t>
            </a:r>
            <a:br>
              <a:rPr lang="en-US" sz="2800" dirty="0"/>
            </a:br>
            <a:r>
              <a:rPr lang="en-US" sz="2800" dirty="0"/>
              <a:t>-  DV?</a:t>
            </a:r>
            <a:br>
              <a:rPr lang="en-US" sz="2800" dirty="0"/>
            </a:br>
            <a:r>
              <a:rPr lang="en-US" sz="2800" dirty="0"/>
              <a:t>- IVs?</a:t>
            </a:r>
            <a:br>
              <a:rPr lang="en-US" sz="2800" dirty="0"/>
            </a:br>
            <a:r>
              <a:rPr lang="en-US" sz="2800" dirty="0"/>
              <a:t>- # of observations?</a:t>
            </a:r>
            <a:br>
              <a:rPr lang="en-US" sz="2800" dirty="0"/>
            </a:br>
            <a:r>
              <a:rPr lang="en-US" sz="2800" dirty="0"/>
              <a:t>- Statistically Significant?</a:t>
            </a:r>
            <a:br>
              <a:rPr lang="en-US" sz="2800" dirty="0"/>
            </a:br>
            <a:r>
              <a:rPr lang="en-US" sz="2800" dirty="0"/>
              <a:t>- Substantively Significant?</a:t>
            </a:r>
            <a:br>
              <a:rPr lang="en-US" sz="2800" dirty="0"/>
            </a:br>
            <a:r>
              <a:rPr lang="en-US" sz="2800" dirty="0"/>
              <a:t>- Model Performance?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C0D3A7-92B5-40F4-A4C7-46215671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63027"/>
              </p:ext>
            </p:extLst>
          </p:nvPr>
        </p:nvGraphicFramePr>
        <p:xfrm>
          <a:off x="6039120" y="48434"/>
          <a:ext cx="5644880" cy="6778581"/>
        </p:xfrm>
        <a:graphic>
          <a:graphicData uri="http://schemas.openxmlformats.org/drawingml/2006/table">
            <a:tbl>
              <a:tblPr firstRow="1" firstCol="1" bandRow="1"/>
              <a:tblGrid>
                <a:gridCol w="4558810">
                  <a:extLst>
                    <a:ext uri="{9D8B030D-6E8A-4147-A177-3AD203B41FA5}">
                      <a16:colId xmlns:a16="http://schemas.microsoft.com/office/drawing/2014/main" val="714604143"/>
                    </a:ext>
                  </a:extLst>
                </a:gridCol>
                <a:gridCol w="1086070">
                  <a:extLst>
                    <a:ext uri="{9D8B030D-6E8A-4147-A177-3AD203B41FA5}">
                      <a16:colId xmlns:a16="http://schemas.microsoft.com/office/drawing/2014/main" val="2633035330"/>
                    </a:ext>
                  </a:extLst>
                </a:gridCol>
              </a:tblGrid>
              <a:tr h="32730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Table B2: Examination of Bar Passage with Engagement Indicators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6761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Variable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Coefficient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63449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(P-Value)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426485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White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06263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(0.440)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04496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-1.055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875694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(0.177)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263234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LSAT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213824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(0.905)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416913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Undergraduate GPA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30508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(0.526)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582888"/>
                  </a:ext>
                </a:extLst>
              </a:tr>
              <a:tr h="21175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Final GPA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8.043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83770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(0.001)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7722"/>
                  </a:ext>
                </a:extLst>
              </a:tr>
              <a:tr h="2036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Credit Hours: Doctrinal Bar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0.178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04709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(0.027)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162247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Credit Hours: Skill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556849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(0.448)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21111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Learning to Think Like a 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2247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(0.407)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901514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Student-Faculty Interaction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781058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(0.297)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73657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Student Advising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96578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(0.789)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94106"/>
                  </a:ext>
                </a:extLst>
              </a:tr>
              <a:tr h="2036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International Student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-3.875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58612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(0.016)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25474"/>
                  </a:ext>
                </a:extLst>
              </a:tr>
              <a:tr h="2036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Financial Counseling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-0.952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925127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(0.025)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008001"/>
                  </a:ext>
                </a:extLst>
              </a:tr>
              <a:tr h="1828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School Dummy Variable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-0.352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41902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(0.713)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097822"/>
                  </a:ext>
                </a:extLst>
              </a:tr>
              <a:tr h="20361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-22.961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88849"/>
                  </a:ext>
                </a:extLst>
              </a:tr>
              <a:tr h="182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(0.070)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025543"/>
                  </a:ext>
                </a:extLst>
              </a:tr>
              <a:tr h="182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Observations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21879"/>
                  </a:ext>
                </a:extLst>
              </a:tr>
              <a:tr h="182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 Likelihood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-28.772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4330"/>
                  </a:ext>
                </a:extLst>
              </a:tr>
              <a:tr h="182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Akaike Inf. Crit.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85.545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75776"/>
                  </a:ext>
                </a:extLst>
              </a:tr>
              <a:tr h="1828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 indicates statistical Significance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90" marR="47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0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30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9FED-6F50-485B-AFB0-489FA7C86063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2A060F0-DD14-46C0-9438-EE70A488B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2957-23D9-41E8-B3F3-D792E28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E704156D-79B5-4C66-9074-0C8390A40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BA6B54-FD0C-4B20-816F-3B6BEEA1D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90C7AB-40E9-481F-980A-EDD19EFF3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C1E8-D721-4879-AA79-551EF454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hlinkClick r:id="rId2"/>
              </a:rPr>
              <a:t>Spurious Correlation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0A6B2-3ACD-4A38-903E-C77888E19E22}"/>
              </a:ext>
            </a:extLst>
          </p:cNvPr>
          <p:cNvSpPr txBox="1"/>
          <p:nvPr/>
        </p:nvSpPr>
        <p:spPr>
          <a:xfrm>
            <a:off x="289249" y="2510395"/>
            <a:ext cx="4998962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Ministers’ salaries and the price of vodka</a:t>
            </a: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More doctors in a region -&gt; more people dying from disease</a:t>
            </a: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more you fundraise -&gt; less likely to win a congressional race.</a:t>
            </a: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8862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My own example at AccessLex: GPA change on bar passage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3ADD3AA-6CC0-4B1A-B4A3-98AD78A1E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839" y="758952"/>
            <a:ext cx="2842930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simpsons paradox drinking and exam">
            <a:extLst>
              <a:ext uri="{FF2B5EF4-FFF2-40B4-BE49-F238E27FC236}">
                <a16:creationId xmlns:a16="http://schemas.microsoft.com/office/drawing/2014/main" id="{6F44AA96-E80F-403D-AB4C-67895D520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845" y="1404886"/>
            <a:ext cx="2568918" cy="18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73D5959-733D-49EB-9C7B-0B65AD3B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1252" y="758952"/>
            <a:ext cx="2396659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C7689F-BE25-443E-B15D-45268CC4A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839" y="4115150"/>
            <a:ext cx="2842930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ABED1-2589-48AE-8F9D-778FCD06B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45" y="4614331"/>
            <a:ext cx="2568918" cy="99545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296173E-160F-42EA-B0C9-8E2804C9A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1252" y="2722807"/>
            <a:ext cx="2396659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ACA77-A282-47AD-8CFB-1E32A230E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72" y="3610298"/>
            <a:ext cx="2122819" cy="1592114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5FD8413-571F-456D-BB62-4C204826E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49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571C7-B041-46A6-81B3-CAEC9D367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dirty="0"/>
              <a:t>Intuition – Bivariate Regression</a:t>
            </a:r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E5513052-9A3E-4A6F-8022-66898C9E1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Someone draw me the line that best fits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182E6-8284-DD41-B46D-B0AAA0E0E95E}"/>
              </a:ext>
            </a:extLst>
          </p:cNvPr>
          <p:cNvSpPr txBox="1"/>
          <p:nvPr/>
        </p:nvSpPr>
        <p:spPr>
          <a:xfrm>
            <a:off x="346612" y="4531736"/>
            <a:ext cx="2916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me about the theory?</a:t>
            </a:r>
          </a:p>
          <a:p>
            <a:endParaRPr lang="en-US" dirty="0"/>
          </a:p>
          <a:p>
            <a:r>
              <a:rPr lang="en-US" dirty="0"/>
              <a:t>What’s the Dependent Variable (DV) and Independent Variable (IV)?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7E5F3-0374-4415-BCA8-CD19CE107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33632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632639-B30C-4E12-8187-12F8D1A7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053C7-7E23-43BB-9D59-81B408B4171B}"/>
              </a:ext>
            </a:extLst>
          </p:cNvPr>
          <p:cNvSpPr txBox="1"/>
          <p:nvPr/>
        </p:nvSpPr>
        <p:spPr>
          <a:xfrm>
            <a:off x="643467" y="190500"/>
            <a:ext cx="529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Own Guess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517E8-BE03-4433-A8D1-AE70E5569084}"/>
              </a:ext>
            </a:extLst>
          </p:cNvPr>
          <p:cNvSpPr txBox="1"/>
          <p:nvPr/>
        </p:nvSpPr>
        <p:spPr>
          <a:xfrm>
            <a:off x="6977591" y="206918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Regression 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36F52-9BEA-4F6E-A23F-F29DEE7FF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3" y="857250"/>
            <a:ext cx="5143500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9EC123-0947-4778-963D-C83F22AAD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FD0D9-BA5E-4F7D-AB59-2665A531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32162"/>
              </p:ext>
            </p:extLst>
          </p:nvPr>
        </p:nvGraphicFramePr>
        <p:xfrm>
          <a:off x="7363968" y="1612582"/>
          <a:ext cx="3819970" cy="3623310"/>
        </p:xfrm>
        <a:graphic>
          <a:graphicData uri="http://schemas.openxmlformats.org/drawingml/2006/table">
            <a:tbl>
              <a:tblPr firstRow="1" firstCol="1" bandRow="1"/>
              <a:tblGrid>
                <a:gridCol w="1909985">
                  <a:extLst>
                    <a:ext uri="{9D8B030D-6E8A-4147-A177-3AD203B41FA5}">
                      <a16:colId xmlns:a16="http://schemas.microsoft.com/office/drawing/2014/main" val="2471813007"/>
                    </a:ext>
                  </a:extLst>
                </a:gridCol>
                <a:gridCol w="1909985">
                  <a:extLst>
                    <a:ext uri="{9D8B030D-6E8A-4147-A177-3AD203B41FA5}">
                      <a16:colId xmlns:a16="http://schemas.microsoft.com/office/drawing/2014/main" val="18962618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72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Dependent variable: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491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lifeExp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14569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2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Logged GDP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 Capita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19.353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9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(0.343)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48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-9.101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402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(1.228)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602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7484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4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1,704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39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617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Adjusted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2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Residual Std. Error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7.620 (df = 1702)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8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3,192.273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(df = 1; 1702)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31058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54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p&lt;0.01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1981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03DB64-4D96-4894-B65C-DC0255656889}"/>
              </a:ext>
            </a:extLst>
          </p:cNvPr>
          <p:cNvSpPr txBox="1"/>
          <p:nvPr/>
        </p:nvSpPr>
        <p:spPr>
          <a:xfrm>
            <a:off x="841248" y="682752"/>
            <a:ext cx="4706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Interpretation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E9158-AFCB-44D9-B4B2-A7B8B2C4477D}"/>
              </a:ext>
            </a:extLst>
          </p:cNvPr>
          <p:cNvSpPr txBox="1"/>
          <p:nvPr/>
        </p:nvSpPr>
        <p:spPr>
          <a:xfrm>
            <a:off x="926592" y="1755648"/>
            <a:ext cx="39014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one-unit increase in GDP per capita (logged), we expect life expectancy to increase by 19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the only factor that influences life expectancy?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else can explain life expectancy?</a:t>
            </a:r>
          </a:p>
        </p:txBody>
      </p:sp>
    </p:spTree>
    <p:extLst>
      <p:ext uri="{BB962C8B-B14F-4D97-AF65-F5344CB8AC3E}">
        <p14:creationId xmlns:p14="http://schemas.microsoft.com/office/powerpoint/2010/main" val="165712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B50D6-8F64-4DD5-B99A-17F59C9B7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89431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1887</Words>
  <Application>Microsoft Office PowerPoint</Application>
  <PresentationFormat>Widescreen</PresentationFormat>
  <Paragraphs>437</Paragraphs>
  <Slides>29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Times New Roman</vt:lpstr>
      <vt:lpstr>Wingdings 2</vt:lpstr>
      <vt:lpstr>Frame</vt:lpstr>
      <vt:lpstr>Document</vt:lpstr>
      <vt:lpstr>Regression models </vt:lpstr>
      <vt:lpstr>What we will learn</vt:lpstr>
      <vt:lpstr>Why?</vt:lpstr>
      <vt:lpstr>Spurious Correlation</vt:lpstr>
      <vt:lpstr>Intuition – Bivariate Regression</vt:lpstr>
      <vt:lpstr>Someone draw me the line that best fits the data</vt:lpstr>
      <vt:lpstr>PowerPoint Presentation</vt:lpstr>
      <vt:lpstr>PowerPoint Presentation</vt:lpstr>
      <vt:lpstr>Multiple Regression</vt:lpstr>
      <vt:lpstr>“Controlling” for other factors</vt:lpstr>
      <vt:lpstr>PowerPoint Presentation</vt:lpstr>
      <vt:lpstr>PowerPoint Presentation</vt:lpstr>
      <vt:lpstr>PowerPoint Presentation</vt:lpstr>
      <vt:lpstr>PowerPoint Presentation</vt:lpstr>
      <vt:lpstr>Things to consider</vt:lpstr>
      <vt:lpstr>“But is it significant?”  ------------------  P-Values   </vt:lpstr>
      <vt:lpstr>Understanding P-Values</vt:lpstr>
      <vt:lpstr>Practice: Which variables are significant at 0.1, 0.05, and 0.01 level? </vt:lpstr>
      <vt:lpstr>Goodness of fit (how good is our model?)</vt:lpstr>
      <vt:lpstr>Statistical v. substantive significance</vt:lpstr>
      <vt:lpstr>Things to consider when looking at a Regression output</vt:lpstr>
      <vt:lpstr>Practice  -  DV? - IVs? - # of observations? - Statistically Significant? - Substantively Significant? - Model Performance?   </vt:lpstr>
      <vt:lpstr>Practice  -  DV? - IVs? - # of observations? - Statistically Significant? - Substantively Significant? - Model Performance?   </vt:lpstr>
      <vt:lpstr>PowerPoint Presentation</vt:lpstr>
      <vt:lpstr>Bonus: Making predictions  Get in groups of 2 and make a prediction.</vt:lpstr>
      <vt:lpstr>Logit Models – A Sneak Peak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 </dc:title>
  <dc:creator>Richard Gardiner</dc:creator>
  <cp:lastModifiedBy>Richard Gardiner</cp:lastModifiedBy>
  <cp:revision>8</cp:revision>
  <dcterms:created xsi:type="dcterms:W3CDTF">2019-06-13T19:05:23Z</dcterms:created>
  <dcterms:modified xsi:type="dcterms:W3CDTF">2019-06-14T18:00:04Z</dcterms:modified>
</cp:coreProperties>
</file>