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2961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8C4B9-A9F2-4AB6-AEA9-2FFBEEBACD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6AE4D-1495-4812-A623-285E5CC1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Carat is a continuous variable, the coefficient represents the difference in the predicted value of Price for each one-unit difference in Carat, if all other variables remains the same.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Cut is categorical we are treating it as a set of dummy variables with one group left out (Fair). The coefficient of 0.340 is the average difference between “Good” and “Fair.”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6AE4D-1495-4812-A623-285E5CC160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Solution: nonlinear transformations (logarithmic is common), model needs better fitting.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6AE4D-1495-4812-A623-285E5CC160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Solution: weighted least squares regression, robust (Huber-White/sandwich) standard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6AE4D-1495-4812-A623-285E5CC160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Solutions: Add important variables (seasonality, year, jurisdictions).  Include a lagged version of the dependent variable as a independent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6AE4D-1495-4812-A623-285E5CC160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Solutions: transform variables, using data reduction methods (indexing, PCA, factor analysis), exclude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6AE4D-1495-4812-A623-285E5CC160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Potential Solutions: add additional variables, transform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6AE4D-1495-4812-A623-285E5CC160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4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76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9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47FDD-8BEA-4297-B783-08D71E19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1" y="1113282"/>
            <a:ext cx="5591610" cy="2396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Applied regression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70E6B-A301-4AA2-A441-CAC2F9B1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5231513" cy="2052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Richard G. Gardiner</a:t>
            </a:r>
          </a:p>
        </p:txBody>
      </p:sp>
      <p:sp useBgFill="1">
        <p:nvSpPr>
          <p:cNvPr id="140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9F12-6FF4-4072-A63F-3C75C472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95" y="1136606"/>
            <a:ext cx="2574728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8007-C74A-4C50-B117-84F3DF67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two steps (summarize and divide)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056C8-E2A4-4724-A36D-704314019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Summarize (add) the numerator: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1.81</a:t>
                </a:r>
              </a:p>
              <a:p>
                <a:r>
                  <a:rPr lang="en-US" dirty="0"/>
                  <a:t>Summarize (add) the denominator: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0.790</a:t>
                </a:r>
              </a:p>
              <a:p>
                <a:r>
                  <a:rPr lang="en-US" dirty="0"/>
                  <a:t>Divide: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2.29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056C8-E2A4-4724-A36D-704314019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754" b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62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4B79D-D8EE-4E93-A624-364775950C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4B79D-D8EE-4E93-A624-364775950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EDEDB-4EC9-40DE-8F3A-6200A3E0F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12.26408 – 2.291271 * -0.1915088</a:t>
                </a:r>
              </a:p>
              <a:p>
                <a:r>
                  <a:rPr lang="en-US" dirty="0"/>
                  <a:t>12.70288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EDEDB-4EC9-40DE-8F3A-6200A3E0F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577-ED29-4CF7-8B04-F2E452C5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ourselves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5B0F77-1728-4129-AFBE-DB8E7832CF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8259" y="2814239"/>
            <a:ext cx="5141461" cy="26589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5D8A-F09E-488F-BA65-27856A61ED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Great! But let’s never do that again.</a:t>
            </a:r>
          </a:p>
          <a:p>
            <a:r>
              <a:rPr lang="en-US" dirty="0"/>
              <a:t>Minimal acceptable number of observations is 30, but even that is not reassuring.</a:t>
            </a:r>
          </a:p>
        </p:txBody>
      </p:sp>
    </p:spTree>
    <p:extLst>
      <p:ext uri="{BB962C8B-B14F-4D97-AF65-F5344CB8AC3E}">
        <p14:creationId xmlns:p14="http://schemas.microsoft.com/office/powerpoint/2010/main" val="21619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D591-52AD-4403-ABCF-0D7803EC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in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BADE3-6BE5-48F4-9B2D-262964B8F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R’s formula interface follows a consistent pattern:</a:t>
                </a:r>
              </a:p>
              <a:p>
                <a:pPr lvl="1"/>
                <a:r>
                  <a:rPr lang="en-US" dirty="0" err="1">
                    <a:solidFill>
                      <a:schemeClr val="tx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Model_Name</a:t>
                </a:r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lm</a:t>
                </a:r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(DV ~ IV_1 + IV2 + IV_3, data = YOUR_DATA)</a:t>
                </a:r>
              </a:p>
              <a:p>
                <a:r>
                  <a:rPr lang="en-US" dirty="0"/>
                  <a:t>Simple example: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BADE3-6BE5-48F4-9B2D-262964B8F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B2F396-3910-4C96-B026-8DA51347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802" y="3429000"/>
            <a:ext cx="462979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5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11C3-5645-44D2-A393-ACE8B6C0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results (4 aspects of 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67C1-E5A2-4D7F-8A1A-EFE5D9F33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Formula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Variable-level statistics</a:t>
            </a:r>
          </a:p>
          <a:p>
            <a:r>
              <a:rPr lang="en-US" dirty="0"/>
              <a:t>Model-level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8A875-D305-4A2E-AB20-27EEAEB4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03" y="1925401"/>
            <a:ext cx="5941391" cy="41898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EE8241-A44D-484D-9452-9F380B2B96C2}"/>
              </a:ext>
            </a:extLst>
          </p:cNvPr>
          <p:cNvSpPr/>
          <p:nvPr/>
        </p:nvSpPr>
        <p:spPr>
          <a:xfrm>
            <a:off x="5017604" y="2641600"/>
            <a:ext cx="4520096" cy="78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B88AE1-B966-4357-84D1-C40ADFE87F75}"/>
              </a:ext>
            </a:extLst>
          </p:cNvPr>
          <p:cNvSpPr/>
          <p:nvPr/>
        </p:nvSpPr>
        <p:spPr>
          <a:xfrm>
            <a:off x="5017604" y="3304686"/>
            <a:ext cx="4520096" cy="78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DC1667-EAA0-4A5B-A9B5-CADAB81AE635}"/>
              </a:ext>
            </a:extLst>
          </p:cNvPr>
          <p:cNvSpPr/>
          <p:nvPr/>
        </p:nvSpPr>
        <p:spPr>
          <a:xfrm>
            <a:off x="5017604" y="3821114"/>
            <a:ext cx="4748696" cy="1246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9DAF21-98B3-4A0B-A8AB-A049F7A2B11B}"/>
              </a:ext>
            </a:extLst>
          </p:cNvPr>
          <p:cNvSpPr/>
          <p:nvPr/>
        </p:nvSpPr>
        <p:spPr>
          <a:xfrm>
            <a:off x="4852504" y="5067300"/>
            <a:ext cx="6119190" cy="93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4004-17B6-4467-9A07-0771533C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Stargazer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8D33A-3705-4DBA-AD67-65C02507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29" y="1563614"/>
            <a:ext cx="3924848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C44F2-BE0D-4001-A9D6-4F2AFD34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541722"/>
            <a:ext cx="5163446" cy="3758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42AC2-88C4-492D-80AF-B6ECF76D7CCE}"/>
              </a:ext>
            </a:extLst>
          </p:cNvPr>
          <p:cNvSpPr txBox="1"/>
          <p:nvPr/>
        </p:nvSpPr>
        <p:spPr>
          <a:xfrm>
            <a:off x="861391" y="2097088"/>
            <a:ext cx="406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from previous brown bag: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DV?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IV(s)?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significant?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Interpret the coefficients.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“good” is the model?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does the model control for?</a:t>
            </a:r>
          </a:p>
        </p:txBody>
      </p:sp>
    </p:spTree>
    <p:extLst>
      <p:ext uri="{BB962C8B-B14F-4D97-AF65-F5344CB8AC3E}">
        <p14:creationId xmlns:p14="http://schemas.microsoft.com/office/powerpoint/2010/main" val="274648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15D2-9402-49BF-81B6-9D95A081FB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15D2-9402-49BF-81B6-9D95A081F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6F36C-279D-4DF4-B980-6BB531EFA7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64884" y="2862399"/>
            <a:ext cx="4650827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8461664-922A-4D79-B9AC-E3DAE6166C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41413" y="2862399"/>
                <a:ext cx="4875211" cy="3541714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gives us an idea of goodness of fit (comparing models).</a:t>
                </a:r>
              </a:p>
              <a:p>
                <a:r>
                  <a:rPr lang="en-US" dirty="0"/>
                  <a:t>Ranges from 0 to 1 indicating the proportion of the variation in the DV that is account for by the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8461664-922A-4D79-B9AC-E3DAE6166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41413" y="2862399"/>
                <a:ext cx="4875211" cy="3541714"/>
              </a:xfrm>
              <a:blipFill>
                <a:blip r:embed="rId4"/>
                <a:stretch>
                  <a:fillRect l="-2500" t="-2410" r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026443-27E9-4B7F-8053-37862B083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884" y="67165"/>
            <a:ext cx="3457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FC24-9A51-4A74-814E-1E3FEE7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D30-7CC9-470D-AFBF-C4C3E91A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780590" cy="3541714"/>
          </a:xfrm>
        </p:spPr>
        <p:txBody>
          <a:bodyPr>
            <a:normAutofit/>
          </a:bodyPr>
          <a:lstStyle/>
          <a:p>
            <a:r>
              <a:rPr lang="en-US" dirty="0"/>
              <a:t>Now lets control for the cut (potentially *confounding* factor).</a:t>
            </a:r>
          </a:p>
          <a:p>
            <a:r>
              <a:rPr lang="en-US" dirty="0"/>
              <a:t>Do so by adding it to the model</a:t>
            </a:r>
          </a:p>
          <a:p>
            <a:pPr lvl="1"/>
            <a:r>
              <a:rPr lang="en-US" dirty="0"/>
              <a:t>Ask yourself: are you really controlling for this variable.</a:t>
            </a:r>
          </a:p>
          <a:p>
            <a:pPr lvl="2"/>
            <a:r>
              <a:rPr lang="en-US" dirty="0"/>
              <a:t>Flight distance and toilet flushes.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3999FA-9A8B-400F-958E-CE4D880A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4593474"/>
            <a:ext cx="7886701" cy="13501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3F76346-73FC-41A1-A4DC-07185E105B62}"/>
              </a:ext>
            </a:extLst>
          </p:cNvPr>
          <p:cNvSpPr/>
          <p:nvPr/>
        </p:nvSpPr>
        <p:spPr>
          <a:xfrm>
            <a:off x="5052535" y="4815363"/>
            <a:ext cx="96012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6495-51AF-4D30-B2DE-B19D77EF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421" y="141985"/>
            <a:ext cx="9905998" cy="1478570"/>
          </a:xfrm>
        </p:spPr>
        <p:txBody>
          <a:bodyPr/>
          <a:lstStyle/>
          <a:p>
            <a:r>
              <a:rPr lang="en-US" dirty="0"/>
              <a:t>Interpreting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1DAD-35F7-4BCB-9ED9-FC19BAE5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3" y="1683028"/>
            <a:ext cx="4876248" cy="4108173"/>
          </a:xfrm>
        </p:spPr>
        <p:txBody>
          <a:bodyPr>
            <a:normAutofit/>
          </a:bodyPr>
          <a:lstStyle/>
          <a:p>
            <a:r>
              <a:rPr lang="en-US" dirty="0"/>
              <a:t>Interpret Carat in both models</a:t>
            </a:r>
          </a:p>
          <a:p>
            <a:r>
              <a:rPr lang="en-US" dirty="0"/>
              <a:t>Interpret “</a:t>
            </a:r>
            <a:r>
              <a:rPr lang="en-US" dirty="0" err="1"/>
              <a:t>cutVery</a:t>
            </a:r>
            <a:r>
              <a:rPr lang="en-US" dirty="0"/>
              <a:t> Good” in the second model (holdout category is “Fair”)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DA440-A2F3-479F-836C-053FA0DE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3028"/>
            <a:ext cx="5823442" cy="42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6A31-558C-4452-BDA0-66D15F5F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Evaluating Both Models</a:t>
            </a:r>
          </a:p>
        </p:txBody>
      </p:sp>
      <p:sp>
        <p:nvSpPr>
          <p:cNvPr id="11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DF265-F7F8-4C50-8C18-F504D91F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98" y="1147146"/>
            <a:ext cx="2985962" cy="2201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0FB41-30E6-4A85-A05D-F865D9063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657644"/>
            <a:ext cx="4635583" cy="1912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742FB-D268-4CD3-AA88-C016C560B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9957" y="2249487"/>
                <a:ext cx="4747087" cy="35417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500"/>
                  <a:t>Which one is better?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500"/>
                  <a:t>Why?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500"/>
                  <a:t>Note about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50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500"/>
                  <a:t>Penalizes for the increase of additional variables, which makes this the go-to statistic if you are comparing different numbers of variables. 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500"/>
                  <a:t>Needed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/>
                  <a:t>can only stay the same or go up, even if the two variables are not actually related.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742FB-D268-4CD3-AA88-C016C560B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9957" y="2249487"/>
                <a:ext cx="4747087" cy="3541714"/>
              </a:xfrm>
              <a:blipFill>
                <a:blip r:embed="rId5"/>
                <a:stretch>
                  <a:fillRect l="-900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2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A6ED-B84A-4ED4-8552-7261A5A0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7C3FC-72F6-47CB-8011-2B60C2D58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regression coefficients</a:t>
                </a:r>
              </a:p>
              <a:p>
                <a:r>
                  <a:rPr lang="en-US" dirty="0"/>
                  <a:t>How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Running a regression in R</a:t>
                </a:r>
              </a:p>
              <a:p>
                <a:r>
                  <a:rPr lang="en-US" dirty="0"/>
                  <a:t>Assumptions</a:t>
                </a:r>
              </a:p>
              <a:p>
                <a:r>
                  <a:rPr lang="en-US" dirty="0"/>
                  <a:t>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7C3FC-72F6-47CB-8011-2B60C2D58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8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1D3A-86E0-4C24-B347-E730D20B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It’s all about them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6E03-B090-4DF1-B370-CDC1F3B6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will not give a detailed approach to handling each assumption (or the mathematical proofs behind them).</a:t>
            </a:r>
          </a:p>
          <a:p>
            <a:r>
              <a:rPr lang="en-US" dirty="0"/>
              <a:t>Provides a brief explanation of each along with examples and tests.</a:t>
            </a:r>
          </a:p>
        </p:txBody>
      </p:sp>
    </p:spTree>
    <p:extLst>
      <p:ext uri="{BB962C8B-B14F-4D97-AF65-F5344CB8AC3E}">
        <p14:creationId xmlns:p14="http://schemas.microsoft.com/office/powerpoint/2010/main" val="420630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AEA2-4F90-4861-B09D-874F7AEC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D416-F6F7-455A-A22A-9AF4A718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that </a:t>
            </a:r>
            <a:r>
              <a:rPr lang="en-US"/>
              <a:t>the distances </a:t>
            </a:r>
            <a:r>
              <a:rPr lang="en-US" dirty="0"/>
              <a:t>between the regression line and the actual values are normally distributed.</a:t>
            </a:r>
          </a:p>
          <a:p>
            <a:r>
              <a:rPr lang="en-US" dirty="0"/>
              <a:t>Tests:</a:t>
            </a:r>
          </a:p>
          <a:p>
            <a:pPr lvl="1"/>
            <a:r>
              <a:rPr lang="en-US" dirty="0"/>
              <a:t>Test statistic: </a:t>
            </a:r>
            <a:r>
              <a:rPr lang="en-US" dirty="0" err="1"/>
              <a:t>Jarque-Bera</a:t>
            </a:r>
            <a:r>
              <a:rPr lang="en-US" dirty="0"/>
              <a:t> Normality test (using the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moments</a:t>
            </a:r>
            <a:r>
              <a:rPr lang="en-US" dirty="0"/>
              <a:t> package).</a:t>
            </a:r>
          </a:p>
          <a:p>
            <a:pPr lvl="2"/>
            <a:r>
              <a:rPr lang="en-US" dirty="0"/>
              <a:t>Null hypothesis: errors are normally distributed</a:t>
            </a:r>
          </a:p>
          <a:p>
            <a:pPr lvl="1"/>
            <a:r>
              <a:rPr lang="en-US" dirty="0"/>
              <a:t>Graphically: Q-Q Plot, histogram/density plot of residuals.</a:t>
            </a:r>
          </a:p>
          <a:p>
            <a:r>
              <a:rPr lang="en-US" dirty="0"/>
              <a:t>Common Reasons for violation: distributions of individual variables are not normal.  Linearity assumption is violated.</a:t>
            </a:r>
          </a:p>
          <a:p>
            <a:r>
              <a:rPr lang="en-US" dirty="0"/>
              <a:t>Note: potential solutions are available in the note section of each applicable slide.</a:t>
            </a:r>
          </a:p>
        </p:txBody>
      </p:sp>
    </p:spTree>
    <p:extLst>
      <p:ext uri="{BB962C8B-B14F-4D97-AF65-F5344CB8AC3E}">
        <p14:creationId xmlns:p14="http://schemas.microsoft.com/office/powerpoint/2010/main" val="15361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F2CD-298E-4C46-BA5E-E0CF9FA4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6D557-C8DB-4ABE-8022-4A0402EA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3" y="2593855"/>
            <a:ext cx="5174151" cy="3184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AD458-5143-451C-95F9-F1B9C624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54" y="1080052"/>
            <a:ext cx="654458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AEA2-4F90-4861-B09D-874F7AEC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Variance (Homoskedasticity)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D416-F6F7-455A-A22A-9AF4A7182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the residuals are constant across all predictions, time, and independent variables.</a:t>
            </a:r>
          </a:p>
          <a:p>
            <a:r>
              <a:rPr lang="en-US" dirty="0"/>
              <a:t>Tests:</a:t>
            </a:r>
          </a:p>
          <a:p>
            <a:pPr lvl="1"/>
            <a:r>
              <a:rPr lang="en-US" dirty="0"/>
              <a:t>Test statistic: non-constant variance score test (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car</a:t>
            </a:r>
            <a:r>
              <a:rPr lang="en-US" dirty="0"/>
              <a:t> package)</a:t>
            </a:r>
          </a:p>
          <a:p>
            <a:pPr lvl="1"/>
            <a:r>
              <a:rPr lang="en-US" dirty="0"/>
              <a:t>Graphically: graph residuals across predictions, time, and independent variables.</a:t>
            </a:r>
          </a:p>
          <a:p>
            <a:r>
              <a:rPr lang="en-US" dirty="0"/>
              <a:t>Common Reasons for violation: seasonality, under-fitted models, variables dealing with money.</a:t>
            </a:r>
          </a:p>
        </p:txBody>
      </p:sp>
    </p:spTree>
    <p:extLst>
      <p:ext uri="{BB962C8B-B14F-4D97-AF65-F5344CB8AC3E}">
        <p14:creationId xmlns:p14="http://schemas.microsoft.com/office/powerpoint/2010/main" val="22554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BB9D-837F-4A1C-9DD1-F4ADA1AE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Variance (Homoskedasticity)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AE141-E6BB-44B2-8B23-14E77911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" y="4343814"/>
            <a:ext cx="5839368" cy="2114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84477-ED4E-42FF-9F01-279ED0CE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785746"/>
            <a:ext cx="6011579" cy="46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9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E334-2924-4E35-A368-30CEB40E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(Autocorrelation)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55D8-CFC6-4C63-BB62-34D01149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assume that our errors are random. Autocorrelation is the presence of a relationship among the errors.</a:t>
            </a:r>
          </a:p>
          <a:p>
            <a:r>
              <a:rPr lang="en-US" dirty="0"/>
              <a:t>Tests:</a:t>
            </a:r>
          </a:p>
          <a:p>
            <a:pPr lvl="1"/>
            <a:r>
              <a:rPr lang="en-US" dirty="0"/>
              <a:t>Durbin Watson Test (null is no correlation)</a:t>
            </a:r>
          </a:p>
          <a:p>
            <a:pPr lvl="1"/>
            <a:r>
              <a:rPr lang="en-US" dirty="0"/>
              <a:t>Graphing across groups and across time</a:t>
            </a:r>
          </a:p>
          <a:p>
            <a:r>
              <a:rPr lang="en-US" dirty="0"/>
              <a:t>Common Reasons: This occurs primarily with times-series data. Example: the GDP of USA in 2018 is very similar to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2183-93B5-4184-96EB-E7776AC8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(Autocorrelation)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E013-9CB2-49EE-9C67-A071022E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US" dirty="0"/>
              <a:t>Test will give a DW statistic which will range from 0 to 4, with a score of 2 showing no autocorrelation.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45EDA-3653-487F-AC2D-AA34F359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07" y="4020344"/>
            <a:ext cx="500132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6376-7CF4-4734-BD07-293C7A70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2B45-78F4-443F-8DC0-D950F539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assume “no perfect multicollinearity</a:t>
            </a:r>
            <a:r>
              <a:rPr lang="en-US"/>
              <a:t>”, which is </a:t>
            </a:r>
            <a:r>
              <a:rPr lang="en-US" dirty="0"/>
              <a:t>rarely a problem. But high multicollinearity creates unstable models.  Occurs when one variable is linearly explained by another (or combination) independent variable.</a:t>
            </a:r>
          </a:p>
          <a:p>
            <a:r>
              <a:rPr lang="en-US" dirty="0"/>
              <a:t>Tests:</a:t>
            </a:r>
          </a:p>
          <a:p>
            <a:pPr lvl="1"/>
            <a:r>
              <a:rPr lang="en-US" dirty="0"/>
              <a:t>Statistical Test: Variance Inflation Factor (VIF). No p-values but scores (poke around 4-5, really be concerned at 10).</a:t>
            </a:r>
          </a:p>
          <a:p>
            <a:pPr lvl="1"/>
            <a:r>
              <a:rPr lang="en-US" dirty="0"/>
              <a:t>Graphically: Correlation matrices</a:t>
            </a:r>
          </a:p>
          <a:p>
            <a:r>
              <a:rPr lang="en-US" dirty="0"/>
              <a:t>Common Reasons: including all categories (instead of excluding baseline), including multiple variables that are basically capturing same concept.</a:t>
            </a:r>
          </a:p>
        </p:txBody>
      </p:sp>
    </p:spTree>
    <p:extLst>
      <p:ext uri="{BB962C8B-B14F-4D97-AF65-F5344CB8AC3E}">
        <p14:creationId xmlns:p14="http://schemas.microsoft.com/office/powerpoint/2010/main" val="14971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5A9-1643-4FB2-BA0F-9314A852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3D6E-F6D4-4F49-87EC-8DD24F2D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4" y="4214191"/>
            <a:ext cx="4239997" cy="2025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FADB9-FF8E-4A47-87C4-370F5BF3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97" y="1076776"/>
            <a:ext cx="4667901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D2CDD-5A16-4E36-801E-41A2CE84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117" y="2198811"/>
            <a:ext cx="60769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6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3EA-B0A2-44C4-9D36-ADAB0D5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Expected Value of 0 for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4EA8-D6DC-49FD-98AF-1B744E73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assume that our best guess for what the error is for a specific observation is zero. Otherwise, we will bias our model (will consistently be over/under optimistic for certain predictions).</a:t>
            </a:r>
          </a:p>
          <a:p>
            <a:r>
              <a:rPr lang="en-US" dirty="0"/>
              <a:t>Tests:</a:t>
            </a:r>
          </a:p>
          <a:p>
            <a:pPr lvl="1"/>
            <a:r>
              <a:rPr lang="en-US" dirty="0"/>
              <a:t>Statistical Tests: summary stats</a:t>
            </a:r>
          </a:p>
          <a:p>
            <a:pPr lvl="1"/>
            <a:r>
              <a:rPr lang="en-US" dirty="0"/>
              <a:t>Graphically: Boxplot, density plot, or histogram of residuals.</a:t>
            </a:r>
          </a:p>
          <a:p>
            <a:r>
              <a:rPr lang="en-US" dirty="0"/>
              <a:t>Common Reasons: underfit model (need to add additional variables).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AE8-2A67-4A9C-8F6B-49DF840A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410A-8210-4984-9744-2AEA04B2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501187" cy="3541714"/>
          </a:xfrm>
        </p:spPr>
        <p:txBody>
          <a:bodyPr/>
          <a:lstStyle/>
          <a:p>
            <a:r>
              <a:rPr lang="en-US" dirty="0"/>
              <a:t>Dataset of 53,814 diamonds</a:t>
            </a:r>
          </a:p>
          <a:p>
            <a:pPr lvl="1"/>
            <a:r>
              <a:rPr lang="en-US" dirty="0"/>
              <a:t>I have added a log2() transformation for both price and carat</a:t>
            </a:r>
          </a:p>
          <a:p>
            <a:r>
              <a:rPr lang="en-US" dirty="0"/>
              <a:t>Learn more by typing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?diamonds </a:t>
            </a:r>
            <a:r>
              <a:rPr lang="en-US" dirty="0"/>
              <a:t>into your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EDE63-7967-464A-B97E-D0A0C285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01" y="4333673"/>
            <a:ext cx="731622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EF85-4E85-43F5-A87A-2BFAA7C4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Expected Value of 0 for Errors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FC7200-799F-4760-9974-DAC2B4C5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5" y="1649059"/>
            <a:ext cx="6916115" cy="5058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52A20-A5AD-46D0-BB95-2E364D26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0" y="2422355"/>
            <a:ext cx="4894520" cy="35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EA09-4FDF-44B6-9394-5E4F51D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what we didn’t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4AD9-5AC7-4330-8910-64D83AD6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and leverage points.</a:t>
            </a:r>
          </a:p>
          <a:p>
            <a:r>
              <a:rPr lang="en-US" dirty="0"/>
              <a:t>Minimal Mathematical Assumptions (x must vary, more observations than IVs).</a:t>
            </a:r>
          </a:p>
          <a:p>
            <a:r>
              <a:rPr lang="en-US" dirty="0"/>
              <a:t>Properly specifying models.</a:t>
            </a:r>
          </a:p>
        </p:txBody>
      </p:sp>
    </p:spTree>
    <p:extLst>
      <p:ext uri="{BB962C8B-B14F-4D97-AF65-F5344CB8AC3E}">
        <p14:creationId xmlns:p14="http://schemas.microsoft.com/office/powerpoint/2010/main" val="376159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3081-3D1E-4396-AF70-589302A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7E4C-8901-40AF-88D1-C490BB5C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Results: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Coefficient Plots</a:t>
            </a:r>
          </a:p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Tables, text, graphs</a:t>
            </a:r>
          </a:p>
        </p:txBody>
      </p:sp>
    </p:spTree>
    <p:extLst>
      <p:ext uri="{BB962C8B-B14F-4D97-AF65-F5344CB8AC3E}">
        <p14:creationId xmlns:p14="http://schemas.microsoft.com/office/powerpoint/2010/main" val="69455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7CAB-B975-44B3-96B3-D3BDEB9E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F8962-5E4C-48F1-A1DF-73A894EE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032" y="309907"/>
            <a:ext cx="5982535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ADF11-3FFA-4C6B-A7C1-E877E06C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7" y="2097088"/>
            <a:ext cx="4693486" cy="4433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6511F-BBCB-4A00-948A-59E3AE1A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15" y="2915393"/>
            <a:ext cx="4948725" cy="36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7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2331-A27F-45C5-8CD1-8B020BA0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06C53-515E-4459-89AD-3AB6B78C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0" y="2398381"/>
            <a:ext cx="4829849" cy="376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70F50-7E0C-478E-8885-975AEF88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42" y="2398381"/>
            <a:ext cx="6159230" cy="37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6FF0-B617-4CC4-A7A0-F0576DBA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A1ED-9401-4513-9754-C4FCE1B1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3" y="2097088"/>
            <a:ext cx="5452397" cy="4313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A9AEC-8C6E-45DE-901E-2171B57C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42" y="2122169"/>
            <a:ext cx="5305910" cy="42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5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3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1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7F721BC-43A2-4021-A951-D93678F58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762" y="1136606"/>
            <a:ext cx="457729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6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AEC-9220-4284-8671-AC0414B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What is the connection between carat (weight) and price (USD)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E709-D543-4BFF-9078-0CF28816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871788" cy="3541714"/>
          </a:xfrm>
        </p:spPr>
        <p:txBody>
          <a:bodyPr/>
          <a:lstStyle/>
          <a:p>
            <a:r>
              <a:rPr lang="en-US"/>
              <a:t>Hypothesis?</a:t>
            </a:r>
          </a:p>
          <a:p>
            <a:r>
              <a:rPr lang="en-US"/>
              <a:t>Initial Findings?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C61C1-0E1A-4F14-B31C-01FA8A31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40" y="2097088"/>
            <a:ext cx="4283771" cy="4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379D-407C-4CB5-9336-0E114A9F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Bivariate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4FF5A-3AC7-4FF2-BEB8-8CE913ED9D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observation of the DV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y-intercept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coefficient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observation of the IV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error term (distance between line and the observation)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4FF5A-3AC7-4FF2-BEB8-8CE913ED9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5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007F68-6878-4589-A82B-A5688373F1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Can you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our diamonds dataset variables?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𝑐𝑎𝑟𝑎𝑡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007F68-6878-4589-A82B-A5688373F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77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12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9565-7B44-4AF8-BDC9-E3DC3256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OLS parameter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26F8A-5240-4A88-BA1D-8DD5B1DA8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8764587" cy="354171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These can look intimidating, but we can break them up.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26F8A-5240-4A88-BA1D-8DD5B1DA8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8764587" cy="3541714"/>
              </a:xfrm>
              <a:blipFill>
                <a:blip r:embed="rId2"/>
                <a:stretch>
                  <a:fillRect l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C115D-454F-4681-A556-977DB85F32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One step at a time (as groups)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C115D-454F-4681-A556-977DB85F3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063D6-48AA-40BF-A911-1E869D406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Group 1: Calculate the difference between the carat of each diamond against the mean of carat: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Group 2: Calculate the difference between price of each diamond against the mean of price: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063D6-48AA-40BF-A911-1E869D406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3D32E3-48FF-4600-B09C-66D8C5901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698" y="4346714"/>
            <a:ext cx="7741079" cy="18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2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819442-1A25-4924-A362-33078CA92C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One Step at a time (as Groups)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819442-1A25-4924-A362-33078CA92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DFC02-FFFE-4D69-A5DA-F8AA82873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1: Square the difference between observed carat and the mean of carat: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Group 2: Multiple the difference of carat and the difference of price: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DFC02-FFFE-4D69-A5DA-F8AA82873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D4D761-4429-4A8D-A4B3-A5395FAE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186" y="4258282"/>
            <a:ext cx="817428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6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48AC-1033-4979-BE3B-0239037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2E788-26CF-4C06-B9F5-B23CF292E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02" y="2531166"/>
            <a:ext cx="11391995" cy="3335974"/>
          </a:xfrm>
        </p:spPr>
      </p:pic>
    </p:spTree>
    <p:extLst>
      <p:ext uri="{BB962C8B-B14F-4D97-AF65-F5344CB8AC3E}">
        <p14:creationId xmlns:p14="http://schemas.microsoft.com/office/powerpoint/2010/main" val="86478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1289</Words>
  <Application>Microsoft Office PowerPoint</Application>
  <PresentationFormat>Widescreen</PresentationFormat>
  <Paragraphs>155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Tw Cen MT</vt:lpstr>
      <vt:lpstr>Circuit</vt:lpstr>
      <vt:lpstr>Applied regression (part 2)</vt:lpstr>
      <vt:lpstr>What we will learn</vt:lpstr>
      <vt:lpstr>Diamonds Dataset</vt:lpstr>
      <vt:lpstr>What is the connection between carat (weight) and price (USD)</vt:lpstr>
      <vt:lpstr>Formula for Bivariate OLS</vt:lpstr>
      <vt:lpstr>Calculating the OLS parameter estimates</vt:lpstr>
      <vt:lpstr>One step at a time (as groups) β=  (Σ_(i=1)^n (X_i- X ̅)(Y_i- Y ̅))/(Σ_(i=1)^n (X_i- X ̅ )^2 )</vt:lpstr>
      <vt:lpstr>One Step at a time (as Groups) β=  (Σ_(i=1)^n (X_i- X ̅)(Y_i- Y ̅))/(Σ_(i=1)^n (X_i- X ̅ )^2 )</vt:lpstr>
      <vt:lpstr>In R</vt:lpstr>
      <vt:lpstr>Last two steps (summarize and divide)</vt:lpstr>
      <vt:lpstr>α</vt:lpstr>
      <vt:lpstr>Let’s check ourselves</vt:lpstr>
      <vt:lpstr>OLS in R</vt:lpstr>
      <vt:lpstr>Viewing the results (4 aspects of summary)</vt:lpstr>
      <vt:lpstr>Stargazer</vt:lpstr>
      <vt:lpstr>R^2</vt:lpstr>
      <vt:lpstr>Controlling for Cut</vt:lpstr>
      <vt:lpstr>Interpreting the Difference</vt:lpstr>
      <vt:lpstr>Evaluating Both Models</vt:lpstr>
      <vt:lpstr>Assumptions: It’s all about them errors</vt:lpstr>
      <vt:lpstr>Normality</vt:lpstr>
      <vt:lpstr>Normality</vt:lpstr>
      <vt:lpstr>Constant Variance (Homoskedasticity)</vt:lpstr>
      <vt:lpstr>Constant Variance (Homoskedasticity)</vt:lpstr>
      <vt:lpstr>Independence (Autocorrelation)</vt:lpstr>
      <vt:lpstr>Independence (Autocorrelation)</vt:lpstr>
      <vt:lpstr>Multicollinearity</vt:lpstr>
      <vt:lpstr>Multicollinearity</vt:lpstr>
      <vt:lpstr>Conditional Expected Value of 0 for errors</vt:lpstr>
      <vt:lpstr>Conditional Expected Value of 0 for Errors</vt:lpstr>
      <vt:lpstr>Assumptions: what we didn’t cover</vt:lpstr>
      <vt:lpstr>Showing Results</vt:lpstr>
      <vt:lpstr>Model Results</vt:lpstr>
      <vt:lpstr>Predictions</vt:lpstr>
      <vt:lpstr>Predictions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regression (part 2)</dc:title>
  <dc:creator>Richard Gardiner</dc:creator>
  <cp:lastModifiedBy>Richard Gardiner</cp:lastModifiedBy>
  <cp:revision>13</cp:revision>
  <dcterms:created xsi:type="dcterms:W3CDTF">2019-07-22T15:43:44Z</dcterms:created>
  <dcterms:modified xsi:type="dcterms:W3CDTF">2019-08-02T15:10:56Z</dcterms:modified>
</cp:coreProperties>
</file>