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8141848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8141848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1418484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81418484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1418484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81418484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1418484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81418484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1418484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81418484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141848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8141848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81418484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81418484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81418484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81418484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81418484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81418484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81418484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81418484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81418484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81418484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141848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141848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81418484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81418484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141848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141848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141848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8141848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141848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141848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1418484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1418484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1418484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1418484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8141848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8141848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1418484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141848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hagesdb.org/api/genes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Exploring Biochemical Properties and Sequence Conservation to Optimize Purification and Efficacy</a:t>
            </a:r>
            <a:endParaRPr sz="3711"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671250" y="632275"/>
            <a:ext cx="78522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Identifying Top Lysin B Enzymes for Phage Therapy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600" y="32084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900"/>
              <a:t>Weak/Complex </a:t>
            </a:r>
            <a:r>
              <a:rPr lang="en" sz="2900"/>
              <a:t>Correlation of Features with Treatment Score</a:t>
            </a:r>
            <a:endParaRPr sz="29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Scatter plots illustrated how features influence the Treatment Score.</a:t>
            </a:r>
            <a:endParaRPr/>
          </a:p>
        </p:txBody>
      </p:sp>
      <p:pic>
        <p:nvPicPr>
          <p:cNvPr descr="image.png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75" y="1947225"/>
            <a:ext cx="2828250" cy="282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400" y="1812475"/>
            <a:ext cx="2974150" cy="2963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50" y="1798425"/>
            <a:ext cx="2974150" cy="2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625"/>
            <a:ext cx="8520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Correlation Heatmap Features vs. Treatment Score</a:t>
            </a:r>
            <a:endParaRPr sz="35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3750" y="1233725"/>
            <a:ext cx="44625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Quantify relationships between various features and the Treatment Score.</a:t>
            </a:r>
            <a:endParaRPr sz="1900"/>
          </a:p>
          <a:p>
            <a:pPr indent="-340201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Pearson Correlation Coefficients were computed for all features using a  Heatmap Correlation Matrix</a:t>
            </a:r>
            <a:endParaRPr sz="1900"/>
          </a:p>
          <a:p>
            <a:pPr indent="-340201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Strong Correlation</a:t>
            </a:r>
            <a:endParaRPr sz="1900"/>
          </a:p>
          <a:p>
            <a:pPr indent="-316706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Hydrophobicity Score</a:t>
            </a:r>
            <a:endParaRPr sz="1500"/>
          </a:p>
          <a:p>
            <a:pPr indent="-316706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Protein Length</a:t>
            </a:r>
            <a:endParaRPr sz="1500"/>
          </a:p>
          <a:p>
            <a:pPr indent="-340201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Weak Correlation</a:t>
            </a:r>
            <a:endParaRPr sz="1900"/>
          </a:p>
          <a:p>
            <a:pPr indent="-316706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Cluster Encoded</a:t>
            </a:r>
            <a:endParaRPr sz="1500"/>
          </a:p>
          <a:p>
            <a:pPr indent="-316706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sz="1500"/>
              <a:t>Instability Index</a:t>
            </a:r>
            <a:endParaRPr sz="1500"/>
          </a:p>
        </p:txBody>
      </p:sp>
      <p:pic>
        <p:nvPicPr>
          <p:cNvPr descr="image.png"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92" y="1353050"/>
            <a:ext cx="3873559" cy="3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Model Preprocessing</a:t>
            </a:r>
            <a:endParaRPr sz="35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100" y="1057875"/>
            <a:ext cx="3189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 Selection (X)</a:t>
            </a:r>
            <a:endParaRPr sz="19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Isoelectric Point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Aromaticity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Instability Index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Aliphatic Index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Gravy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Hydrophobicity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Molecular Weight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Protein Length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Hamming Distance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HostStrain Encoded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Target Variable (y)</a:t>
            </a:r>
            <a:endParaRPr sz="19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Treatment</a:t>
            </a:r>
            <a:r>
              <a:rPr lang="en"/>
              <a:t> Score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421025"/>
            <a:ext cx="4267200" cy="30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Model Selection, Training, and Performance Metrics</a:t>
            </a:r>
            <a:endParaRPr sz="35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50" y="2419350"/>
            <a:ext cx="6965400" cy="25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49100" y="1009250"/>
            <a:ext cx="8146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Evaluated multiple machine learning models for Treatment Score predictions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704400" y="1519850"/>
            <a:ext cx="3867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Closer to 0: better performance: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MSE, RMSE, MAE, MAPE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728300" y="1519850"/>
            <a:ext cx="38676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Closer to 1: better performance: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R², Explained Variance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106600" y="3672975"/>
            <a:ext cx="6965400" cy="38430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1" name="Google Shape;151;p25"/>
          <p:cNvCxnSpPr/>
          <p:nvPr/>
        </p:nvCxnSpPr>
        <p:spPr>
          <a:xfrm>
            <a:off x="8748825" y="3742175"/>
            <a:ext cx="7380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5"/>
          <p:cNvSpPr/>
          <p:nvPr/>
        </p:nvSpPr>
        <p:spPr>
          <a:xfrm>
            <a:off x="1106600" y="4053975"/>
            <a:ext cx="6965400" cy="38430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1"/>
              <a:t>Residual Analysis</a:t>
            </a:r>
            <a:endParaRPr sz="3511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28675"/>
            <a:ext cx="8520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for both models are close to 0, confirming high accuracy between observed and predicted values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62" y="2093625"/>
            <a:ext cx="6444474" cy="27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GridSearchCV</a:t>
            </a:r>
            <a:r>
              <a:rPr lang="en" sz="3500"/>
              <a:t> Model Tuning and Evaluation</a:t>
            </a:r>
            <a:endParaRPr sz="35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304875"/>
            <a:ext cx="42603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Forest:</a:t>
            </a:r>
            <a:endParaRPr sz="2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GridSearch Parameters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n_estimators: 300, max_depth: 20, min_samples_split: 2, min_samples_leaf: 1, max_features: 'sqrt'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Scores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RMSE: 0.00730 ± 0.00121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572000" y="1304875"/>
            <a:ext cx="42603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Gradient Boosting:</a:t>
            </a:r>
            <a:endParaRPr sz="20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GridSearch Parameters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n_estimators: 300, learning_rate: 0.05, max_depth: 5, min_samples_split: 2, min_samples_leaf: 4, subsample: 1.0, max_features: 'sqrt'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Scores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RMSE: 0.00549 ± 0.00091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03175" y="4039400"/>
            <a:ext cx="83901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Both models perform well, with Gradient Boosting showing slightly better metrics (lower MSE, RMSE, MAE, and higher R²).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Proceeding with Bayesian Optimization for further tuning of the Gradient Boosting model.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Gradient Boosting with Bayesian Optimization</a:t>
            </a:r>
            <a:endParaRPr sz="3500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68900" y="1000075"/>
            <a:ext cx="29220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Best Parameters: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n_estimators: 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learning_rate: 0.075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max_depth: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min_samples_split: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min_samples_leaf: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subsample: 0.641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max_features: 'log2'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343400" y="1364050"/>
            <a:ext cx="4260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Gradient Boosting with Bayesian Optimization further enhances model predictions, demonstrating improved accuracy across all metrics.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3223175"/>
            <a:ext cx="7466575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Feature Importance in Gradient Boosting</a:t>
            </a:r>
            <a:endParaRPr sz="3500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04800" y="1634000"/>
            <a:ext cx="41544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Hamming Distance and Protein Length are the most influential features in predicting the Treatment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important features include Gravy and Molecular Weight, which also contribute significantly to model performance.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03525"/>
            <a:ext cx="4267201" cy="25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Conclusion on Model Performance and Predictive Accuracy</a:t>
            </a:r>
            <a:endParaRPr sz="3100"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076275"/>
            <a:ext cx="85206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 sz="1917"/>
              <a:t>Key Findings:</a:t>
            </a:r>
            <a:endParaRPr sz="1917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Model: Gradient Boosting Regressor tuned with Bayesian Optimization.</a:t>
            </a:r>
            <a:endParaRPr sz="16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Lowest error metrics: MSE, RMSE, MAE.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Highest R² and Explained Variance scores.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Generalization: Strong performance consistency across training and test sets.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 Absolute Percentage Error (MAPE) was low, indicating close predictions to actual Treatment Scores.</a:t>
            </a:r>
            <a:endParaRPr/>
          </a:p>
          <a:p>
            <a:pPr indent="-350370" lvl="0" marL="457200" rtl="0" algn="l">
              <a:spcBef>
                <a:spcPts val="1000"/>
              </a:spcBef>
              <a:spcAft>
                <a:spcPts val="0"/>
              </a:spcAft>
              <a:buSzPts val="1918"/>
              <a:buChar char="●"/>
            </a:pPr>
            <a:r>
              <a:rPr lang="en" sz="1917"/>
              <a:t>Predicted Treatment Scores:</a:t>
            </a:r>
            <a:endParaRPr sz="1917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Ranged from 0.177 to 0.859, indicating effectiveness and variability in lysin proteins.</a:t>
            </a:r>
            <a:endParaRPr sz="16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Lower Bound (0.177): Less favorable for therapeutic efficacy and purification.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Upper Bound (0.859): Highly effective proteins with optimal biochemical properties.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Focus on Mycobacterium Lysin B </a:t>
            </a:r>
            <a:endParaRPr sz="35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159300" y="1228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Targeting Mycobacterium:</a:t>
            </a:r>
            <a:endParaRPr sz="20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Specific attention to lysins for Mycobacterium strains (e.g., tuberculosis, Mycobacterium abscessus).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Top-performing lysins exhibited high Treatment Scores, indicating their potential for effective purification and efficacy due to their sequence conservation, allowing for treatment across multiple bacterial strains.</a:t>
            </a:r>
            <a:endParaRPr sz="15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4750"/>
            <a:ext cx="4267199" cy="27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What is Lysin B and its role in bacteriophage therapy?</a:t>
            </a:r>
            <a:endParaRPr sz="33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81075"/>
            <a:ext cx="57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Lysin B 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Produced by bacteriophages and degrades the mycolic acid layer of bacterial cell walls, particularly in Mycobacteria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Therapeutic Applications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Effective lysins must be carefully selected for their ability to target bacteria while being easy to purify for scalable production.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These lysins can enhance other treatments, such as phages or antibiotics, through a combination of computational predictions and experimental validation.</a:t>
            </a:r>
            <a:endParaRPr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275" y="1788438"/>
            <a:ext cx="2736000" cy="260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Future Project Directions</a:t>
            </a:r>
            <a:endParaRPr sz="35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076275"/>
            <a:ext cx="85206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70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Incorporating Additional Features:</a:t>
            </a:r>
            <a:endParaRPr sz="2016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8"/>
              <a:t>Integrate biological features to enhance model accuracy:</a:t>
            </a:r>
            <a:endParaRPr sz="1608"/>
          </a:p>
          <a:p>
            <a:pPr indent="-32305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8"/>
              <a:t>Protein structural data (e.g., secondary or tertiary structure).</a:t>
            </a:r>
            <a:endParaRPr sz="1608"/>
          </a:p>
          <a:p>
            <a:pPr indent="-32305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8"/>
              <a:t>Post-translational modifications affecting stability.</a:t>
            </a:r>
            <a:endParaRPr sz="1608"/>
          </a:p>
          <a:p>
            <a:pPr indent="-323056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608"/>
              <a:t>Binding affinities between lysins and bacterial cell walls.</a:t>
            </a:r>
            <a:endParaRPr sz="160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70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Experimental Validation:</a:t>
            </a:r>
            <a:endParaRPr sz="2016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8"/>
              <a:t>Validate model predictions by testing top-predicted lysins on bacterial cultures.</a:t>
            </a:r>
            <a:endParaRPr sz="1608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8"/>
              <a:t>Assess ease of purification to ensure practical applications in drug development.</a:t>
            </a:r>
            <a:endParaRPr sz="1608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8"/>
              <a:t>Explore combination treatments with phage therapy or antibiotics for enhanced effectiveness.</a:t>
            </a:r>
            <a:endParaRPr sz="160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70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/>
              <a:t>Overall Objective:</a:t>
            </a:r>
            <a:endParaRPr sz="2016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8"/>
              <a:t>Combine computational predictions with experimental validation to identify effective lysins and improve treatment options.</a:t>
            </a:r>
            <a:endParaRPr sz="160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What are the Project Goals and Objectives?</a:t>
            </a:r>
            <a:endParaRPr sz="35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Goals: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Identify top-performing Lysin B enzymes by analyzing biochemical properties and sequence conservation across various bacteriophages.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Prioritize enzymes based on ease of purification and therapeutic potential against antibiotic-resistant Actinobacteria, particularly Mycobacteria.</a:t>
            </a:r>
            <a:endParaRPr sz="20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Objectives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Identify easily purifiable Lysin B enzymes, focusing on physicochemical properties.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Discover sequence conservation among Lysin B enzymes and phages.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Develop machine learning models to predict optimal Lysin B variants with desired properties and conservation</a:t>
            </a:r>
            <a:endParaRPr sz="2000"/>
          </a:p>
          <a:p>
            <a:pPr indent="-3365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sz="2000"/>
              <a:t>Guide the selection of effective Lysin B enzymes and corresponding phages for therapeutic use against Mycobacteria infections.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What Data are We Using?</a:t>
            </a:r>
            <a:endParaRPr sz="3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419775"/>
            <a:ext cx="8520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Source:	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primary data was fetched from the PhagesDB API: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https://phagesdb.org/api/genes/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PhagesDB is a online database dedicated to bacteriophages, including their genomic sequences, structural features, and biological characteristics. 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Preprocessing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Notes column was parsed in a Pandas DataFrame to identify entries related to Lysin B.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Rows containing "Lysin B" in the Notes field were filtered and saved into a new DataFrame.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Calculate a Treatment Score using Biochemical and Sequence Conservation Properties</a:t>
            </a:r>
            <a:endParaRPr sz="15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962" y="1086250"/>
            <a:ext cx="6598076" cy="11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What Additional Features are Important for our Analysis?</a:t>
            </a:r>
            <a:endParaRPr sz="31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00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Molecular Weight: Total mass; important for size and behavior.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Isoelectric Point (pI): pH with no net charge; affects solubility and purification.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Hydrophobicity: Water repulsion; impacts interaction with bacterial membranes.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Aliphatic Index: Indicates thermostability; higher values suggest greater stability.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Aromaticity: Proportion of aromatic amino acids; influences structural stability.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Instability Index: Predicts stability; lower values indicate higher stability.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Protein Length: Total amino acids; affects function and interactions.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Sequence Alignment (MSA): Identifies conserved regions of functional importance.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Sequence: Represents the most common amino acids at each position.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Hamming Distance: Measures similarity to the consensus sequence.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How do we Calculate Treatment Score?</a:t>
            </a:r>
            <a:endParaRPr sz="35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Score Categories:</a:t>
            </a:r>
            <a:endParaRPr sz="20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Stability: Instability Index, Isoelectric Point, Aliphatic Index, Aromaticity.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Hydrophobicity: Gravy Score and Hydrophobicity Score.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Size: Molecular Weight and Protein Length.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Similarity: Hamming Distance from consensus.</a:t>
            </a:r>
            <a:endParaRPr sz="15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 Treatment Score:</a:t>
            </a:r>
            <a:endParaRPr sz="20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Derived by averaging the four group scores (Stability, Hydrophobicity, Size, Similarity) to rank Lysin B proteins based on stability, solubility, size, and conservation suitability for therapeutic development.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6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Exploratory Analysis of Lysin B Protein Features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and Treatment Score Correlation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Explore distribution and variability of Lysin B protein features across different Host Strains.</a:t>
            </a:r>
            <a:endParaRPr sz="19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histogram and box plots for biochemical features across different host strains</a:t>
            </a:r>
            <a:endParaRPr sz="18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Examine how scaled and encoded features correlate with the Treatment Score of each Lysin B protein.</a:t>
            </a:r>
            <a:endParaRPr sz="19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scatter plots for each feature to visualize relationships with the Treatment Score.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Assessed whether relationships were linear or non-linear.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/>
              <a:t>Visualization of Biochemical Properties by Host Strain</a:t>
            </a:r>
            <a:endParaRPr sz="3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95375" y="1130100"/>
            <a:ext cx="42603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Histograms:</a:t>
            </a:r>
            <a:endParaRPr sz="17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Displayed distribution of values for each feature.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Kernel Density Estimate (KDE) overlaid to highlight probability density, differentiated by Host Strain using color coding.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723400" y="1130100"/>
            <a:ext cx="42603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46"/>
              <a:t>Box Plots:</a:t>
            </a:r>
            <a:endParaRPr sz="1646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Illustrated variability of each feature across different host strains.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Enabled comparison of spread and potential outliers in Lysin B protein properties.</a:t>
            </a:r>
            <a:endParaRPr sz="1250"/>
          </a:p>
        </p:txBody>
      </p:sp>
      <p:pic>
        <p:nvPicPr>
          <p:cNvPr descr="image.png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" y="3333350"/>
            <a:ext cx="4489600" cy="1388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775" y="3333350"/>
            <a:ext cx="4489566" cy="13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83950" y="2809150"/>
            <a:ext cx="8487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 features exhibited variability between host strains, while others remained more uniform.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Strong Positive Correlation of Features with Treatment Score</a:t>
            </a:r>
            <a:endParaRPr sz="29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Scatter plots illustrated how features influence the Treatment Score.</a:t>
            </a:r>
            <a:endParaRPr/>
          </a:p>
        </p:txBody>
      </p:sp>
      <p:pic>
        <p:nvPicPr>
          <p:cNvPr descr="image.png"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50" y="1798425"/>
            <a:ext cx="3086356" cy="297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850" y="1798413"/>
            <a:ext cx="2974150" cy="2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