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ba25df9c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ba25df9c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ba25df9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ba25df9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a25df9c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ba25df9c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ba25df9c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ba25df9c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a25df9c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ba25df9c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a25df9c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a25df9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a25df9c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a25df9c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a25df9c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ba25df9c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a25df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ba25df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ba25df9c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ba25df9c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a25df9c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ba25df9c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a25df9c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ba25df9c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Predicting Antibiotic Resistance in Salmonella enteritidis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Garlena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Exponential Smoothing Modeling Results</a:t>
            </a:r>
            <a:endParaRPr sz="35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685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Exponential Smoothing model forecasts indicate an upward trend in antibiotic resistance levels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trend is projected to continue over the next five years, emphasizing the importance of ongoing monitoring and intervention efforts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25" y="1762075"/>
            <a:ext cx="4224325" cy="22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Model Metrics Overview</a:t>
            </a:r>
            <a:endParaRPr sz="35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Random Forest model demonstrates strong performance with low MSE and MAE.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Both Exponential Smoothing and Holt's models are effective for forecasting trends, but they have a higher MAPE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2571750"/>
            <a:ext cx="70199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Conclusions</a:t>
            </a:r>
            <a:endParaRPr sz="38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provide valuable insights into predicting antibiotic resistance levels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Forest model demonstrated strong predictive capabilities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Exponential Smoothing model provides valuable forecasts, indicating an upward trend in antibiotic resistance levels over the next five years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trend stresses the importance of continuous monitoring and proactive public health strategies to mitigate the rising threat of antibiotic resistance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1"/>
              <a:t>Future Directions</a:t>
            </a:r>
            <a:endParaRPr sz="3511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research could focus on:</a:t>
            </a:r>
            <a:endParaRPr sz="20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Integrating additional data attributes, including geographical and demographic factors, as well as information on food outbreaks and salmonella-related hospitalizations.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Continuous validation of models with new data to ensure adaptability to evolving resistance patterns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Exploring advanced algorithms to enhance prediction accuracy and robustness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Monitoring long-term trends beyond 2028 to inform and guide public health strategies effectively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Project Introduction and Goal</a:t>
            </a:r>
            <a:endParaRPr sz="3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Antibiotic resistance poses a significant public health threat, complicating the treatment of bacterial infections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Salmonella enteritidis is a major cause of foodborne illness globally, exhibiting growing resistance to antibiotics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This project aims to develop a predictive model to analyze and forecast antibiotic resistance trends in Salmonella enteritidis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3471000"/>
            <a:ext cx="3228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Dataset Overview</a:t>
            </a:r>
            <a:endParaRPr sz="35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used in this study is sourced from the CDC National Antimicrobial Resistance Monitoring System (NARMS)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 in the dataset include: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Specimen ID: Unique identifier for each isolate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Antibiotic Conclusion Columns: Indicating susceptibility (S), intermediate (I), or resistance (R)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 and Region: Collection year and geographic region.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Group: Demographic information of the individual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1"/>
              <a:t>Data Wrangling</a:t>
            </a:r>
            <a:endParaRPr sz="351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cleaning and preparation involved:</a:t>
            </a:r>
            <a:endParaRPr sz="22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Examination of duplicates to ensure unique isolates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Removal of irrelevant columns and those with excessive missing data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Imputation of missing values using the most common entries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Filtering the dataset to focus on data from 2003 to 2023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The AR Level for each specimen was calculated by summing all counts of resistant (R) values across the antibiotic conclusion columns.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EDA: Sample Collection Trends</a:t>
            </a:r>
            <a:endParaRPr sz="35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35500" y="1685875"/>
            <a:ext cx="42603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 in sample collection by year and region suggest shifts in infection rates or surveillance efforts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dominance of stool specimens reflects clinical practices for testing gastrointestinal pathogens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Higher incidence of infections in younger populations highlights the need for targeted public health interventions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25" y="1685875"/>
            <a:ext cx="2189309" cy="150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965" y="1685875"/>
            <a:ext cx="2189309" cy="150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325" y="3273862"/>
            <a:ext cx="2189308" cy="150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965" y="3273861"/>
            <a:ext cx="2189308" cy="150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EDA: Antibiotic Susceptibility and Resistance</a:t>
            </a:r>
            <a:endParaRPr sz="35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81075"/>
            <a:ext cx="86292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 of susceptible strains underscores antibiotic effectiveness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Emerging resistance noted for Ampicillin (AMP), Fosfomycin (FIS), Nalidixic Acid (NAL), Streptomycin (STR), and Tetracycline (TET)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Intermediate resistance levels observed for Ciprofloxacin (CIP)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017" y="3190600"/>
            <a:ext cx="2820058" cy="173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958" y="3190600"/>
            <a:ext cx="2820058" cy="17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3190600"/>
            <a:ext cx="2820058" cy="173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EDA: </a:t>
            </a:r>
            <a:r>
              <a:rPr lang="en" sz="3500"/>
              <a:t>Susceptible vs. Resistant Counts Over Years</a:t>
            </a:r>
            <a:endParaRPr sz="35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81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counts of susceptible isolates (AR Level 0) consistently exceed those of resistant isolates (AR Level 1+)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However, a slight upward trend in resistant counts is observed from 2015 onward, raising concerns about increasing antibiotic resistance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Concurrently, there is a downward trend in susceptible counts, indicating a potential decline in antibiotic effectiveness </a:t>
            </a:r>
            <a:endParaRPr sz="1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946650"/>
            <a:ext cx="4267199" cy="211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Modeling Approaches</a:t>
            </a:r>
            <a:endParaRPr sz="35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following modeling techniques were utilized:</a:t>
            </a:r>
            <a:endParaRPr sz="2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Regressor: Trained to predict AR Levels using antibiotic conclusion features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Smoothing: Employed to forecast future trends in antibiotic resistance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Holt’s Method: Similar to Exponential Smoothing, used for trend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Random Forest Modeling Results</a:t>
            </a:r>
            <a:endParaRPr sz="35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04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results indicate strong predictive capabilities for the Random Forest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Forest achieved a Mean Squared Error (MSE) of 0.0313 and an R-squared value of 0.9781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Feature importance analysis revealed FIS Concl as a critical factor influencing predictio</a:t>
            </a:r>
            <a:r>
              <a:rPr lang="en"/>
              <a:t>ns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25" y="1688688"/>
            <a:ext cx="4267201" cy="26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