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5" r:id="rId4"/>
    <p:sldId id="266" r:id="rId5"/>
    <p:sldId id="267" r:id="rId6"/>
    <p:sldId id="258" r:id="rId7"/>
    <p:sldId id="259" r:id="rId8"/>
    <p:sldId id="268" r:id="rId9"/>
    <p:sldId id="269" r:id="rId10"/>
    <p:sldId id="270" r:id="rId11"/>
    <p:sldId id="271" r:id="rId12"/>
    <p:sldId id="257" r:id="rId13"/>
    <p:sldId id="260" r:id="rId14"/>
    <p:sldId id="261" r:id="rId15"/>
    <p:sldId id="263" r:id="rId16"/>
    <p:sldId id="264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B8872505-0EFB-4480-A59A-AFE89BDB10BB}">
          <p14:sldIdLst>
            <p14:sldId id="256"/>
          </p14:sldIdLst>
        </p14:section>
        <p14:section name="Tables" id="{BA078319-84DA-4119-B4C9-2386581B9C72}">
          <p14:sldIdLst>
            <p14:sldId id="262"/>
            <p14:sldId id="265"/>
            <p14:sldId id="266"/>
            <p14:sldId id="267"/>
            <p14:sldId id="258"/>
          </p14:sldIdLst>
        </p14:section>
        <p14:section name="Joins" id="{DF64791C-53E3-4629-B2BD-5C84DE67EB57}">
          <p14:sldIdLst>
            <p14:sldId id="259"/>
            <p14:sldId id="268"/>
            <p14:sldId id="269"/>
            <p14:sldId id="270"/>
            <p14:sldId id="271"/>
          </p14:sldIdLst>
        </p14:section>
        <p14:section name="Item information" id="{333E0F60-C7F7-497E-9CA7-1A5E87ABFEF9}">
          <p14:sldIdLst>
            <p14:sldId id="257"/>
            <p14:sldId id="260"/>
            <p14:sldId id="261"/>
            <p14:sldId id="263"/>
            <p14:sldId id="264"/>
            <p14:sldId id="272"/>
          </p14:sldIdLst>
        </p14:section>
        <p14:section name="Price" id="{A319713B-4D8F-4F81-AACD-1F877766AC55}">
          <p14:sldIdLst>
            <p14:sldId id="273"/>
          </p14:sldIdLst>
        </p14:section>
        <p14:section name="Model" id="{1285CAC7-C6AC-4542-87DF-031A34DB56BF}">
          <p14:sldIdLst>
            <p14:sldId id="274"/>
            <p14:sldId id="275"/>
            <p14:sldId id="276"/>
            <p14:sldId id="277"/>
          </p14:sldIdLst>
        </p14:section>
        <p14:section name="Contribution Margin" id="{452742E6-6292-478A-9F41-4676EBC99E7A}">
          <p14:sldIdLst>
            <p14:sldId id="278"/>
            <p14:sldId id="279"/>
            <p14:sldId id="280"/>
          </p14:sldIdLst>
        </p14:section>
        <p14:section name="Pricing Product" id="{579604D1-C6C7-475A-AD17-7355DF9DE017}">
          <p14:sldIdLst>
            <p14:sldId id="281"/>
          </p14:sldIdLst>
        </p14:section>
        <p14:section name="Model v2" id="{043EB87A-2979-4909-8297-7C50BB2DBF5F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32E20-2556-42E7-9F7A-48804B99F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BA59BC-26C0-4B33-A254-CB9D99EED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29FF9-789B-4B58-BE27-6974AA1CE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2BE0-858E-49D9-BCB7-177A98BBD867}" type="datetimeFigureOut">
              <a:rPr lang="en-US" smtClean="0"/>
              <a:t>29-Oct-21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EC641-1BD5-4097-853F-9582E002A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63597-4F85-47BF-B3DE-57ED1289D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DC416-E530-4432-B755-7AF3ED1E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42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F7106-592F-48C6-AE6F-2038B6837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CD82F-FA0F-4124-9F67-D2D0EC60B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7EEB2-4AA9-47D3-8A43-3B5E74547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2BE0-858E-49D9-BCB7-177A98BBD867}" type="datetimeFigureOut">
              <a:rPr lang="en-US" smtClean="0"/>
              <a:t>29-Oct-21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94024-2449-4CAB-A06D-CAC57B3CA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61BCA-397D-408D-AC36-D39674338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DC416-E530-4432-B755-7AF3ED1E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93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FBF6CF-18BB-489F-8930-0CC3D5AAB8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C2423E-CFA9-499E-A959-F47C7656D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F1F8E-049E-4883-9B44-C609A2773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2BE0-858E-49D9-BCB7-177A98BBD867}" type="datetimeFigureOut">
              <a:rPr lang="en-US" smtClean="0"/>
              <a:t>29-Oct-21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FE228-F260-4B0B-8375-82FE7E726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B61E9-CC50-42A6-ABB8-B7F634C6C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DC416-E530-4432-B755-7AF3ED1E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1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822D2-D1F2-43E0-95F2-A3BB7FC68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E5161-864D-46FA-B5E1-469C72862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0F1B5-AD49-498F-99A5-8AB241E11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2BE0-858E-49D9-BCB7-177A98BBD867}" type="datetimeFigureOut">
              <a:rPr lang="en-US" smtClean="0"/>
              <a:t>29-Oct-21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1BF1A-6208-4EFA-B0C2-FE5ED8D8D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8E64A-9778-4848-A988-CFEE90F09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DC416-E530-4432-B755-7AF3ED1E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5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6A233-3741-4155-8F8A-A7DE02CBC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D92B2-3CA6-4598-9062-FE8930BA4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1A018-FC48-4D16-9BDB-B5409BCA1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2BE0-858E-49D9-BCB7-177A98BBD867}" type="datetimeFigureOut">
              <a:rPr lang="en-US" smtClean="0"/>
              <a:t>29-Oct-21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B2C49-79C4-40C0-A39C-C3D080044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B386D-F72D-4487-9D04-E313F51D8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DC416-E530-4432-B755-7AF3ED1E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5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FC175-3686-41FD-8CDB-8DC68D87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03427-D6D4-4313-B35D-BC23493C36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88A5A2-BA18-43A1-8CA2-C3B39C4D0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635C8-0FB3-4015-8910-27CA11CD2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2BE0-858E-49D9-BCB7-177A98BBD867}" type="datetimeFigureOut">
              <a:rPr lang="en-US" smtClean="0"/>
              <a:t>29-Oct-21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D7E06-A1F9-4CC5-80B2-80889A1DE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B555C-4C09-4DD7-AF07-03EF22B26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DC416-E530-4432-B755-7AF3ED1E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98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D2262-02F1-4318-8FC8-8D24E0A5B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BF6AE-39FD-4C09-80C9-09772973A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5DEA4-45A9-4649-ABC2-BDFBFC284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EAB8AD-1A9B-4676-B1DE-21B963005B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554527-F5D9-441F-99D6-05DC2F3BD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0C75C3-5DBD-494F-A7E5-341139CC1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2BE0-858E-49D9-BCB7-177A98BBD867}" type="datetimeFigureOut">
              <a:rPr lang="en-US" smtClean="0"/>
              <a:t>29-Oct-21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53EF28-3317-4309-99E8-90D164590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C542BC-04C3-4267-8BA0-385EA13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DC416-E530-4432-B755-7AF3ED1E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4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3FF73-F4C7-4E23-BABC-77D1431F3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6947FC-ECB4-4DDE-B697-6073CCB16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2BE0-858E-49D9-BCB7-177A98BBD867}" type="datetimeFigureOut">
              <a:rPr lang="en-US" smtClean="0"/>
              <a:t>29-Oct-21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9D62CC-7D02-4806-B964-9D2164470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27E118-5351-400C-8A9A-0085D235F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DC416-E530-4432-B755-7AF3ED1E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41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38B7B9-873E-468F-BD39-CC244EC76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2BE0-858E-49D9-BCB7-177A98BBD867}" type="datetimeFigureOut">
              <a:rPr lang="en-US" smtClean="0"/>
              <a:t>29-Oct-21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5872A9-AA89-43CF-B978-A5646BF24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81E26-7114-4C88-A10F-D1266A5A4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DC416-E530-4432-B755-7AF3ED1E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64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0559E-3E9B-42A2-9C86-C3AF0C954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2EFB7-23E3-46BF-9F6D-75DEA5A9C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7D2CC-24D0-4F93-A1FC-9F6970894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00F3A-50A0-47DE-B449-C5525ACDD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2BE0-858E-49D9-BCB7-177A98BBD867}" type="datetimeFigureOut">
              <a:rPr lang="en-US" smtClean="0"/>
              <a:t>29-Oct-21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113592-024C-4730-9C99-12D740B9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57D9B-54AA-4429-AA17-42EB6CD56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DC416-E530-4432-B755-7AF3ED1E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04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612DA-6687-4430-9921-0E9F9F657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F88178-8A87-4590-B106-D89D43DF0E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D41473-6D8B-4EF0-8F60-50AB4BE21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BD36E-D2FA-4D60-B1EA-4665FA282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2BE0-858E-49D9-BCB7-177A98BBD867}" type="datetimeFigureOut">
              <a:rPr lang="en-US" smtClean="0"/>
              <a:t>29-Oct-21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D0DC9-D4E6-4B9B-82B2-F979C3F7F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9C62C-665A-4CE5-85A3-6522DBD63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DC416-E530-4432-B755-7AF3ED1E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4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16F921-D7F5-4A69-B176-25AACA1D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86CCF-D018-40C9-BD85-E39582348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9D03D-1F23-41E6-AE2E-094B1DDD57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72BE0-858E-49D9-BCB7-177A98BBD867}" type="datetimeFigureOut">
              <a:rPr lang="en-US" smtClean="0"/>
              <a:t>29-Oct-21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32F86-59F5-4668-A756-24AA8F77C8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F0F7A-2805-4358-A0AE-27A3773AC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DC416-E530-4432-B755-7AF3ED1E6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1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C3210-9D33-4FA9-B2A9-9180FE0878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Query Study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A47EAF-ECBA-4100-90CB-254EE3533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crm</a:t>
            </a:r>
            <a:r>
              <a:rPr lang="fr-FR" dirty="0">
                <a:solidFill>
                  <a:srgbClr val="C00000"/>
                </a:solidFill>
              </a:rPr>
              <a:t>_</a:t>
            </a:r>
            <a:r>
              <a:rPr lang="fr-FR" dirty="0" err="1">
                <a:solidFill>
                  <a:srgbClr val="C00000"/>
                </a:solidFill>
              </a:rPr>
              <a:t>data_models_log_ws_scope_v.sql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46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ACBF6-A62F-4F1B-9920-6724E9A70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With</a:t>
            </a:r>
            <a:r>
              <a:rPr lang="fr-FR" dirty="0"/>
              <a:t> RESULT_V2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5CA8E-EFC0-4240-8730-C28A06F82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 join </a:t>
            </a:r>
            <a:r>
              <a:rPr lang="en-US" dirty="0" err="1"/>
              <a:t>ns_model.pricing_product</a:t>
            </a:r>
            <a:r>
              <a:rPr lang="en-US" dirty="0"/>
              <a:t> </a:t>
            </a:r>
            <a:r>
              <a:rPr lang="en-US" dirty="0" err="1"/>
              <a:t>pp_encoding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        on 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result_v2.pricing_product_id = 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pp_encoding.pricing_product_id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440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441C6-4CCD-4565-AB50-7B5954B76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With</a:t>
            </a:r>
            <a:r>
              <a:rPr lang="fr-FR" dirty="0"/>
              <a:t> CUSTOMER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EB357-2A90-4B68-AB19-534F77670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    left join </a:t>
            </a:r>
            <a:r>
              <a:rPr lang="en-US" dirty="0" err="1"/>
              <a:t>ns_master.master_l_par_sf_s_sector</a:t>
            </a:r>
            <a:r>
              <a:rPr lang="en-US" dirty="0"/>
              <a:t> sector</a:t>
            </a:r>
            <a:br>
              <a:rPr lang="en-US" dirty="0"/>
            </a:br>
            <a:r>
              <a:rPr lang="en-US" dirty="0"/>
              <a:t>        on 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customer_encoding.sector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 = 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sector.value_code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    left join </a:t>
            </a:r>
            <a:r>
              <a:rPr lang="en-US" dirty="0" err="1"/>
              <a:t>ns_master.master_l_par_sf_s_branch</a:t>
            </a:r>
            <a:r>
              <a:rPr lang="en-US" dirty="0"/>
              <a:t> branch </a:t>
            </a:r>
            <a:br>
              <a:rPr lang="en-US" dirty="0"/>
            </a:br>
            <a:r>
              <a:rPr lang="en-US" dirty="0"/>
              <a:t>        on 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customer_encoding.branch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 = 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branch.value_code</a:t>
            </a:r>
            <a:r>
              <a:rPr lang="en-US" dirty="0"/>
              <a:t>     </a:t>
            </a:r>
          </a:p>
          <a:p>
            <a:pPr marL="0" indent="0">
              <a:buNone/>
            </a:pPr>
            <a:r>
              <a:rPr lang="en-US" dirty="0"/>
              <a:t>    left join ns_master.master_ydyn_cu56 </a:t>
            </a:r>
            <a:r>
              <a:rPr lang="en-US" dirty="0" err="1"/>
              <a:t>amds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        on 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customer_encoding.cu56 = 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amds.value_code</a:t>
            </a:r>
            <a:r>
              <a:rPr lang="en-US" dirty="0"/>
              <a:t>    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408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FA799-CB32-4332-858B-17AEFE85E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Items Details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5C09B-52EE-449D-A032-48CB30B40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        crm.D1SRCCRM_Y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OPPNMBR</a:t>
            </a:r>
            <a:r>
              <a:rPr lang="en-US" dirty="0"/>
              <a:t> as </a:t>
            </a:r>
            <a:r>
              <a:rPr lang="en-US" b="1" dirty="0"/>
              <a:t>RFQ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        crm.D1SRCCRM_Y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SQN</a:t>
            </a:r>
            <a:r>
              <a:rPr lang="en-US" dirty="0"/>
              <a:t> as </a:t>
            </a:r>
            <a:r>
              <a:rPr lang="en-US" b="1" dirty="0"/>
              <a:t>SQN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        crm.D1SRCCRM_YOPPNMBR + '_' + crm.D1SRCCRM_YSQN as </a:t>
            </a:r>
            <a:r>
              <a:rPr lang="en-US" b="1" dirty="0" err="1"/>
              <a:t>item_id</a:t>
            </a:r>
            <a:r>
              <a:rPr lang="en-US" dirty="0"/>
              <a:t>,             </a:t>
            </a:r>
          </a:p>
          <a:p>
            <a:pPr marL="0" indent="0">
              <a:buNone/>
            </a:pPr>
            <a:r>
              <a:rPr lang="en-US" dirty="0"/>
              <a:t>        crm.D1SRCCRM_Y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OPPTYPE</a:t>
            </a:r>
            <a:r>
              <a:rPr lang="en-US" dirty="0"/>
              <a:t> as </a:t>
            </a:r>
            <a:r>
              <a:rPr lang="en-US" b="1" dirty="0" err="1"/>
              <a:t>opportunity_type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        crm.D1SRCCRM_Y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PRCPER</a:t>
            </a:r>
            <a:r>
              <a:rPr lang="en-US" dirty="0"/>
              <a:t> as </a:t>
            </a:r>
            <a:r>
              <a:rPr lang="en-US" b="1" dirty="0" err="1"/>
              <a:t>price_commitment_period</a:t>
            </a:r>
            <a:r>
              <a:rPr lang="en-US" dirty="0"/>
              <a:t>, </a:t>
            </a:r>
          </a:p>
          <a:p>
            <a:pPr marL="0" indent="0">
              <a:buNone/>
            </a:pPr>
            <a:r>
              <a:rPr lang="en-US" dirty="0"/>
              <a:t>        crm.D1SRCCRM_Y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OPPTYPE</a:t>
            </a:r>
            <a:r>
              <a:rPr lang="en-US" dirty="0"/>
              <a:t> + ' ' + crm.D1SRCCRM_YPRCPER as </a:t>
            </a:r>
            <a:r>
              <a:rPr lang="en-US" b="1" dirty="0" err="1"/>
              <a:t>opportunity_type_and_commitment_period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        crm.D1SRCCRM_YRPOINS as </a:t>
            </a:r>
            <a:r>
              <a:rPr lang="en-US" b="1" dirty="0" err="1"/>
              <a:t>period_offered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        crm.D1SRCCRM_YQLISTAT as</a:t>
            </a:r>
            <a:r>
              <a:rPr lang="en-US" b="1" dirty="0"/>
              <a:t> </a:t>
            </a:r>
            <a:r>
              <a:rPr lang="en-US" b="1" dirty="0" err="1"/>
              <a:t>crm_status</a:t>
            </a:r>
            <a:r>
              <a:rPr lang="en-US" dirty="0"/>
              <a:t>,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459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23B46-0367-435B-BF47-AB25CE8DF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item cu/csu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10D46-C2AE-4AEF-9464-3BD0E84ED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for_cu_encoding.value_code</a:t>
            </a:r>
            <a:r>
              <a:rPr lang="en-US" dirty="0"/>
              <a:t> as </a:t>
            </a:r>
            <a:r>
              <a:rPr lang="en-US" b="1" dirty="0" err="1"/>
              <a:t>cu_id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for_cu_encoding.value</a:t>
            </a:r>
            <a:r>
              <a:rPr lang="en-US" dirty="0"/>
              <a:t> as </a:t>
            </a:r>
            <a:r>
              <a:rPr lang="en-US" b="1" dirty="0" err="1"/>
              <a:t>cu_name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for_csu_encoding.value_code</a:t>
            </a:r>
            <a:r>
              <a:rPr lang="en-US" dirty="0"/>
              <a:t> as </a:t>
            </a:r>
            <a:r>
              <a:rPr lang="en-US" b="1" dirty="0" err="1"/>
              <a:t>csu_id</a:t>
            </a:r>
            <a:r>
              <a:rPr lang="en-US" dirty="0"/>
              <a:t>, 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for_csu_encoding.value</a:t>
            </a:r>
            <a:r>
              <a:rPr lang="en-US" dirty="0"/>
              <a:t> as </a:t>
            </a:r>
            <a:r>
              <a:rPr lang="en-US" b="1" dirty="0" err="1"/>
              <a:t>csu_name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supra_region_encoding.value</a:t>
            </a:r>
            <a:r>
              <a:rPr lang="en-US" dirty="0"/>
              <a:t> as </a:t>
            </a:r>
            <a:r>
              <a:rPr lang="en-US" b="1" dirty="0" err="1"/>
              <a:t>supraregion</a:t>
            </a:r>
            <a:r>
              <a:rPr lang="en-US" dirty="0"/>
              <a:t>,   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087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B9748-050C-4024-A566-A897890CE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 family/sector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D4DF2-2BD7-41DC-AF3D-D763959C3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family_encoding.value_code</a:t>
            </a:r>
            <a:r>
              <a:rPr lang="en-US" dirty="0"/>
              <a:t> as </a:t>
            </a:r>
            <a:r>
              <a:rPr lang="en-US" b="1" dirty="0" err="1"/>
              <a:t>family_id</a:t>
            </a:r>
            <a:r>
              <a:rPr lang="en-US" dirty="0"/>
              <a:t>, 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family_encoding.value</a:t>
            </a:r>
            <a:r>
              <a:rPr lang="en-US" dirty="0"/>
              <a:t> as </a:t>
            </a:r>
            <a:r>
              <a:rPr lang="en-US" b="1" dirty="0" err="1"/>
              <a:t>family_name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sub_family_encoding.value_code</a:t>
            </a:r>
            <a:r>
              <a:rPr lang="en-US" dirty="0"/>
              <a:t> as </a:t>
            </a:r>
            <a:r>
              <a:rPr lang="en-US" b="1" dirty="0" err="1"/>
              <a:t>sub_family_id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sub_family_encoding.value</a:t>
            </a:r>
            <a:r>
              <a:rPr lang="en-US" dirty="0"/>
              <a:t> as </a:t>
            </a:r>
            <a:r>
              <a:rPr lang="en-US" b="1" dirty="0" err="1"/>
              <a:t>sub_family_name</a:t>
            </a:r>
            <a:r>
              <a:rPr lang="en-US" dirty="0"/>
              <a:t>,       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family_encoding.value</a:t>
            </a:r>
            <a:r>
              <a:rPr lang="en-US" dirty="0"/>
              <a:t> + ' ' + </a:t>
            </a:r>
            <a:r>
              <a:rPr lang="en-US" dirty="0" err="1"/>
              <a:t>for_csu_encoding.value</a:t>
            </a:r>
            <a:r>
              <a:rPr lang="en-US" dirty="0"/>
              <a:t> as </a:t>
            </a:r>
            <a:r>
              <a:rPr lang="en-US" b="1" dirty="0" err="1"/>
              <a:t>intersection_name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        case when failsafe_input.l_par_sf_ys_zzz172 is not null and </a:t>
            </a:r>
            <a:r>
              <a:rPr lang="en-US" dirty="0" err="1"/>
              <a:t>failsafe_input.yocmat_yodpprfam</a:t>
            </a:r>
            <a:r>
              <a:rPr lang="en-US" dirty="0"/>
              <a:t> is not null then 'yes' else 'no' end as </a:t>
            </a:r>
            <a:r>
              <a:rPr lang="en-US" b="1" dirty="0" err="1"/>
              <a:t>rolled_out_intersection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sector_encoding.value</a:t>
            </a:r>
            <a:r>
              <a:rPr lang="en-US" dirty="0"/>
              <a:t> as </a:t>
            </a:r>
            <a:r>
              <a:rPr lang="en-US" b="1" dirty="0"/>
              <a:t>sector</a:t>
            </a:r>
            <a:r>
              <a:rPr lang="en-US" dirty="0"/>
              <a:t>,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157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26F2B-D182-406E-81BB-7FDDA415B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 technical details              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ACD09-3396-4DB6-84B6-7DD76E837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        crm.D1SRCCRM_YCRM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QTYT</a:t>
            </a:r>
            <a:r>
              <a:rPr lang="en-US" dirty="0"/>
              <a:t> as </a:t>
            </a:r>
            <a:r>
              <a:rPr lang="en-US" b="1" dirty="0"/>
              <a:t>volume</a:t>
            </a:r>
            <a:r>
              <a:rPr lang="en-US" dirty="0"/>
              <a:t>, 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steel_grade_encoding.value_code</a:t>
            </a:r>
            <a:r>
              <a:rPr lang="en-US" dirty="0"/>
              <a:t> as </a:t>
            </a:r>
            <a:r>
              <a:rPr lang="en-US" b="1" dirty="0" err="1"/>
              <a:t>steel_grade_id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steel_grade_encoding.value</a:t>
            </a:r>
            <a:r>
              <a:rPr lang="en-US" dirty="0"/>
              <a:t> as </a:t>
            </a:r>
            <a:r>
              <a:rPr lang="en-US" b="1" dirty="0" err="1"/>
              <a:t>steel_grade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        crm.D1SRCCRM_Y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THICKNS</a:t>
            </a:r>
            <a:r>
              <a:rPr lang="en-US" dirty="0"/>
              <a:t> as </a:t>
            </a:r>
            <a:r>
              <a:rPr lang="en-US" b="1" dirty="0"/>
              <a:t>thickness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        crm.D1SRCCRM_Y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WIDTH</a:t>
            </a:r>
            <a:r>
              <a:rPr lang="en-US" dirty="0"/>
              <a:t> as </a:t>
            </a:r>
            <a:r>
              <a:rPr lang="en-US" b="1" dirty="0"/>
              <a:t>width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        crm.D1SRCCRM_Y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TNT</a:t>
            </a:r>
            <a:r>
              <a:rPr lang="en-US" dirty="0"/>
              <a:t>IND as </a:t>
            </a:r>
            <a:r>
              <a:rPr lang="en-US" b="1" dirty="0" err="1"/>
              <a:t>top_non_top</a:t>
            </a:r>
            <a:r>
              <a:rPr lang="en-US" dirty="0"/>
              <a:t>,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209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DA19F-5008-4CB7-952C-3C5091D22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 technical details for OC 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442B7-3A0C-4AA6-819E-DCEEE946D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        crm.D1SRCCRM_YCRM_C077 as</a:t>
            </a:r>
            <a:r>
              <a:rPr lang="en-US" b="1" dirty="0"/>
              <a:t> </a:t>
            </a:r>
            <a:r>
              <a:rPr lang="en-US" b="1" dirty="0" err="1"/>
              <a:t>organic_data_sheet_bottom</a:t>
            </a:r>
            <a:r>
              <a:rPr lang="en-US" dirty="0"/>
              <a:t>, </a:t>
            </a:r>
          </a:p>
          <a:p>
            <a:pPr marL="0" indent="0">
              <a:buNone/>
            </a:pPr>
            <a:r>
              <a:rPr lang="en-US" dirty="0"/>
              <a:t>        crm.D1SRCCRM_YCRMCO52 as </a:t>
            </a:r>
            <a:r>
              <a:rPr lang="en-US" b="1" dirty="0" err="1"/>
              <a:t>organic_data_sheet_top</a:t>
            </a:r>
            <a:r>
              <a:rPr lang="en-US" dirty="0"/>
              <a:t>, 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coating_specification_encoding.value_code</a:t>
            </a:r>
            <a:r>
              <a:rPr lang="en-US" dirty="0"/>
              <a:t> as </a:t>
            </a:r>
            <a:r>
              <a:rPr lang="en-US" b="1" dirty="0" err="1"/>
              <a:t>coating_specification_id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coating_specification_encoding.value</a:t>
            </a:r>
            <a:r>
              <a:rPr lang="en-US" dirty="0"/>
              <a:t> as </a:t>
            </a:r>
            <a:r>
              <a:rPr lang="en-US" b="1" dirty="0" err="1"/>
              <a:t>coating_specification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        crm.D1SRCCRM_YCRMCO75D as </a:t>
            </a:r>
            <a:r>
              <a:rPr lang="en-US" b="1" dirty="0" err="1"/>
              <a:t>color_cat_top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        crm.D1SRCCRM_YCRMCO81D as </a:t>
            </a:r>
            <a:r>
              <a:rPr lang="en-US" b="1" dirty="0" err="1"/>
              <a:t>color_cat_bottom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        crm.D1SRCCRM_YCRMCO78D as </a:t>
            </a:r>
            <a:r>
              <a:rPr lang="en-US" b="1" dirty="0" err="1"/>
              <a:t>color_std_top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        crm.D1SRCCRM_YCRMCO79D as </a:t>
            </a:r>
            <a:r>
              <a:rPr lang="en-US" b="1" dirty="0" err="1"/>
              <a:t>color_std_bottom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        case when v2.is_color_bottom_spot = 1 then 'yes' else 'no' end as </a:t>
            </a:r>
            <a:r>
              <a:rPr lang="en-US" b="1" dirty="0" err="1"/>
              <a:t>is_color_bottom_spot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        case when v2.is_color_top_spot = 1 then 'yes' else 'no' end as</a:t>
            </a:r>
            <a:r>
              <a:rPr lang="en-US" b="1" dirty="0"/>
              <a:t> </a:t>
            </a:r>
            <a:r>
              <a:rPr lang="en-US" b="1" dirty="0" err="1"/>
              <a:t>is_color_top_spot</a:t>
            </a:r>
            <a:r>
              <a:rPr lang="en-US" dirty="0"/>
              <a:t>,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849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87A9-4347-4454-8C71-7ED2FC702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 and 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428C6-2B05-4203-8984-14D74E84A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        crm.D1SRCCRM_YCRM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SFCC</a:t>
            </a:r>
            <a:r>
              <a:rPr lang="en-US" dirty="0"/>
              <a:t> as </a:t>
            </a:r>
            <a:r>
              <a:rPr lang="en-US" b="1" dirty="0" err="1"/>
              <a:t>customer_id</a:t>
            </a:r>
            <a:r>
              <a:rPr lang="en-US" dirty="0"/>
              <a:t>, -- </a:t>
            </a:r>
            <a:r>
              <a:rPr lang="en-US" dirty="0" err="1"/>
              <a:t>l_par_sf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sector.value</a:t>
            </a:r>
            <a:r>
              <a:rPr lang="en-US" dirty="0"/>
              <a:t> as </a:t>
            </a:r>
            <a:r>
              <a:rPr lang="en-US" b="1" dirty="0" err="1"/>
              <a:t>customer_sector</a:t>
            </a:r>
            <a:r>
              <a:rPr lang="en-US" dirty="0"/>
              <a:t>, 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branch.value</a:t>
            </a:r>
            <a:r>
              <a:rPr lang="en-US" dirty="0"/>
              <a:t> as </a:t>
            </a:r>
            <a:r>
              <a:rPr lang="en-US" b="1" dirty="0" err="1"/>
              <a:t>customer_branch</a:t>
            </a:r>
            <a:r>
              <a:rPr lang="en-US" dirty="0"/>
              <a:t>, </a:t>
            </a:r>
          </a:p>
          <a:p>
            <a:pPr marL="0" indent="0">
              <a:buNone/>
            </a:pPr>
            <a:r>
              <a:rPr lang="en-US" dirty="0"/>
              <a:t>        crm.D1SRCCRM_Y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MRKCL</a:t>
            </a:r>
            <a:r>
              <a:rPr lang="en-US" dirty="0"/>
              <a:t> as </a:t>
            </a:r>
            <a:r>
              <a:rPr lang="en-US" b="1" dirty="0" err="1"/>
              <a:t>cluster_market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        customer_encoding.name as </a:t>
            </a:r>
            <a:r>
              <a:rPr lang="en-US" b="1" dirty="0" err="1"/>
              <a:t>customer_name</a:t>
            </a:r>
            <a:r>
              <a:rPr lang="en-US" dirty="0"/>
              <a:t>, </a:t>
            </a:r>
          </a:p>
          <a:p>
            <a:pPr marL="0" indent="0">
              <a:buNone/>
            </a:pPr>
            <a:r>
              <a:rPr lang="en-US" dirty="0"/>
              <a:t>        v2.yl_lrd as </a:t>
            </a:r>
            <a:r>
              <a:rPr lang="en-US" b="1" dirty="0" err="1"/>
              <a:t>delivery_date</a:t>
            </a:r>
            <a:r>
              <a:rPr lang="en-US" dirty="0"/>
              <a:t>, -- </a:t>
            </a:r>
            <a:r>
              <a:rPr lang="en-US" dirty="0" err="1"/>
              <a:t>yl_lrd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       crm.D1SRCCRM_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YCRMSOLD_0COUNTRY</a:t>
            </a:r>
            <a:r>
              <a:rPr lang="en-US" dirty="0"/>
              <a:t> as </a:t>
            </a:r>
            <a:r>
              <a:rPr lang="en-US" b="1" dirty="0" err="1"/>
              <a:t>country_key_sold_to</a:t>
            </a:r>
            <a:r>
              <a:rPr lang="en-US" dirty="0"/>
              <a:t>,      </a:t>
            </a:r>
          </a:p>
          <a:p>
            <a:pPr marL="0" indent="0">
              <a:buNone/>
            </a:pPr>
            <a:r>
              <a:rPr lang="en-US" dirty="0"/>
              <a:t>        crm.D1SRCCRM_YCRM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ACCM</a:t>
            </a:r>
            <a:r>
              <a:rPr lang="en-US" dirty="0"/>
              <a:t> as </a:t>
            </a:r>
            <a:r>
              <a:rPr lang="en-US" b="1" dirty="0" err="1"/>
              <a:t>account_manager_code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        crm.D1SRCCRM_YQLI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CRBY</a:t>
            </a:r>
            <a:r>
              <a:rPr lang="en-US" dirty="0"/>
              <a:t> as </a:t>
            </a:r>
            <a:r>
              <a:rPr lang="en-US" b="1" dirty="0" err="1"/>
              <a:t>created_by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        crm.D1SRCCRM_Y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COMPLIST</a:t>
            </a:r>
            <a:r>
              <a:rPr lang="en-US" dirty="0"/>
              <a:t> as </a:t>
            </a:r>
            <a:r>
              <a:rPr lang="en-US" b="1" dirty="0" err="1"/>
              <a:t>competitors_list</a:t>
            </a:r>
            <a:r>
              <a:rPr lang="en-US" dirty="0"/>
              <a:t>,     </a:t>
            </a:r>
          </a:p>
          <a:p>
            <a:pPr marL="0" indent="0">
              <a:buNone/>
            </a:pPr>
            <a:r>
              <a:rPr lang="en-US" dirty="0"/>
              <a:t>        case when customer_encoding.cu56 in ('01','02','03') then 'AMDS' else 'Industry' end as </a:t>
            </a:r>
            <a:r>
              <a:rPr lang="en-US" b="1" dirty="0" err="1"/>
              <a:t>AMDS_flag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amds.value</a:t>
            </a:r>
            <a:r>
              <a:rPr lang="en-US" dirty="0"/>
              <a:t> as </a:t>
            </a:r>
            <a:r>
              <a:rPr lang="en-US" b="1" dirty="0" err="1"/>
              <a:t>AMDS_affiliation_name</a:t>
            </a:r>
            <a:r>
              <a:rPr lang="en-US" dirty="0"/>
              <a:t>,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221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A8350-77C8-4528-8D43-44C83829F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crm</a:t>
            </a:r>
            <a:r>
              <a:rPr lang="en-US" dirty="0"/>
              <a:t> price details           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42D25-5D12-4506-98F5-8AE498FF8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        crm.D1SRCCRM_YCALLDT as </a:t>
            </a:r>
            <a:r>
              <a:rPr lang="en-US" b="1" dirty="0" err="1"/>
              <a:t>call_date</a:t>
            </a:r>
            <a:r>
              <a:rPr lang="en-US" dirty="0"/>
              <a:t>,              </a:t>
            </a:r>
          </a:p>
          <a:p>
            <a:pPr marL="0" indent="0">
              <a:buNone/>
            </a:pPr>
            <a:r>
              <a:rPr lang="en-US" dirty="0"/>
              <a:t>        cast(crm.D1SRCCRM_YCALLDT_CALWEEK as int) as </a:t>
            </a:r>
            <a:r>
              <a:rPr lang="en-US" b="1" dirty="0" err="1"/>
              <a:t>call_week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        crm.D1SRCCRM_YCALLDT_CALYEAR as </a:t>
            </a:r>
            <a:r>
              <a:rPr lang="en-US" b="1" dirty="0" err="1"/>
              <a:t>call_year</a:t>
            </a:r>
            <a:r>
              <a:rPr lang="en-US" dirty="0"/>
              <a:t>,          </a:t>
            </a:r>
          </a:p>
          <a:p>
            <a:pPr marL="0" indent="0">
              <a:buNone/>
            </a:pPr>
            <a:r>
              <a:rPr lang="en-US" dirty="0"/>
              <a:t>        crm.D1SRCCRM_YEFFP as</a:t>
            </a:r>
            <a:r>
              <a:rPr lang="en-US" b="1" dirty="0"/>
              <a:t> </a:t>
            </a:r>
            <a:r>
              <a:rPr lang="en-US" b="1" dirty="0" err="1"/>
              <a:t>effective_price</a:t>
            </a:r>
            <a:r>
              <a:rPr lang="en-US" dirty="0"/>
              <a:t>, </a:t>
            </a:r>
          </a:p>
          <a:p>
            <a:pPr marL="0" indent="0">
              <a:buNone/>
            </a:pPr>
            <a:r>
              <a:rPr lang="en-US" dirty="0"/>
              <a:t>        crm.D1SRCCRM_YP0CURR as </a:t>
            </a:r>
            <a:r>
              <a:rPr lang="en-US" b="1" dirty="0" err="1"/>
              <a:t>effective_price_currency</a:t>
            </a:r>
            <a:r>
              <a:rPr lang="en-US" dirty="0"/>
              <a:t>, </a:t>
            </a:r>
          </a:p>
          <a:p>
            <a:pPr marL="0" indent="0">
              <a:buNone/>
            </a:pPr>
            <a:r>
              <a:rPr lang="en-US" dirty="0"/>
              <a:t>        crm.D1SRCCRM_YPRINSDT as </a:t>
            </a:r>
            <a:r>
              <a:rPr lang="en-US" b="1" dirty="0" err="1"/>
              <a:t>pi_date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        crm.D1SRCCRM_YPRINSTR as</a:t>
            </a:r>
            <a:r>
              <a:rPr lang="en-US" b="1" dirty="0"/>
              <a:t> </a:t>
            </a:r>
            <a:r>
              <a:rPr lang="en-US" b="1" dirty="0" err="1"/>
              <a:t>price_instruction</a:t>
            </a:r>
            <a:r>
              <a:rPr lang="en-US" dirty="0"/>
              <a:t>, </a:t>
            </a:r>
          </a:p>
          <a:p>
            <a:pPr marL="0" indent="0">
              <a:buNone/>
            </a:pPr>
            <a:r>
              <a:rPr lang="en-US" dirty="0"/>
              <a:t>        crm.D1SRCCRM_YP1 as </a:t>
            </a:r>
            <a:r>
              <a:rPr lang="en-US" b="1" dirty="0"/>
              <a:t>crm_p1</a:t>
            </a:r>
            <a:r>
              <a:rPr lang="en-US" dirty="0"/>
              <a:t>,                     </a:t>
            </a:r>
          </a:p>
          <a:p>
            <a:pPr marL="0" indent="0">
              <a:buNone/>
            </a:pPr>
            <a:r>
              <a:rPr lang="en-US" dirty="0"/>
              <a:t>        crm.D1SRCCRM_YPP1 as </a:t>
            </a:r>
            <a:r>
              <a:rPr lang="en-US" b="1" dirty="0"/>
              <a:t>crm_p1prime</a:t>
            </a:r>
            <a:r>
              <a:rPr lang="en-US" dirty="0"/>
              <a:t>,               -- 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recommended price from the 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offerbook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        crm.D1SRCCRM_YPP1 - crm.D1SRCCRM_YP1 as </a:t>
            </a:r>
            <a:r>
              <a:rPr lang="en-US" b="1" dirty="0" err="1"/>
              <a:t>crm_mb_plus_trans_extras</a:t>
            </a:r>
            <a:r>
              <a:rPr lang="en-US" dirty="0"/>
              <a:t>, --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 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tranport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 and 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miniar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 column is not complete</a:t>
            </a:r>
          </a:p>
          <a:p>
            <a:pPr marL="0" indent="0">
              <a:buNone/>
            </a:pPr>
            <a:r>
              <a:rPr lang="en-US" dirty="0"/>
              <a:t>        crm.D1SRCCRM_YEXTRAF as </a:t>
            </a:r>
            <a:r>
              <a:rPr lang="en-US" b="1" dirty="0" err="1"/>
              <a:t>full_extra</a:t>
            </a:r>
            <a:r>
              <a:rPr lang="en-US" dirty="0"/>
              <a:t>,             -- D1SRCCRM_YEXTRAF may differ from ns_model_v2.model_log_ws_crminput_v2.ydyn_e0</a:t>
            </a:r>
          </a:p>
          <a:p>
            <a:pPr marL="0" indent="0">
              <a:buNone/>
            </a:pPr>
            <a:r>
              <a:rPr lang="en-US" dirty="0"/>
              <a:t>        result_v2.full_extras as </a:t>
            </a:r>
            <a:r>
              <a:rPr lang="en-US" b="1" dirty="0"/>
              <a:t>crminput_v2_full_extra</a:t>
            </a:r>
            <a:r>
              <a:rPr lang="en-US" dirty="0"/>
              <a:t>,    -- corresponds to ns_model_v2.model_log_ws_crminput_v2.ydyn_e0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crm.RPCRM_CP_TCKF_RPRC_EQ_BP_EUROPE</a:t>
            </a:r>
            <a:r>
              <a:rPr lang="en-US" dirty="0"/>
              <a:t> as </a:t>
            </a:r>
            <a:r>
              <a:rPr lang="en-US" b="1" dirty="0"/>
              <a:t>BPEQ_EU</a:t>
            </a:r>
            <a:r>
              <a:rPr lang="en-US" dirty="0"/>
              <a:t>, -- BPEQ_EU_DELIVERED 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crm.RPCRM_CP_TCKF_RPRC_EQ_BP_CIAL</a:t>
            </a:r>
            <a:r>
              <a:rPr lang="en-US" dirty="0"/>
              <a:t> as </a:t>
            </a:r>
            <a:r>
              <a:rPr lang="en-US" b="1" dirty="0"/>
              <a:t>BPEQ_CIAL</a:t>
            </a:r>
            <a:r>
              <a:rPr lang="en-US" dirty="0"/>
              <a:t>, -- BPEQ_CIAL_DELIVERED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515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C36DB-F03F-4536-BACD-D7B45F5E6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FED3F-975A-4B80-B3C4-5FA2C55FF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    psafe.p1 as </a:t>
            </a:r>
            <a:r>
              <a:rPr lang="en-US" b="1" dirty="0"/>
              <a:t>p1</a:t>
            </a:r>
            <a:r>
              <a:rPr lang="en-US" dirty="0"/>
              <a:t>, </a:t>
            </a:r>
          </a:p>
          <a:p>
            <a:pPr marL="0" indent="0">
              <a:buNone/>
            </a:pPr>
            <a:r>
              <a:rPr lang="en-US" dirty="0"/>
              <a:t>    psafe.p1 + crm.D1SRCCRM_YPP1 -crm.D1SRCCRM_YP1 as </a:t>
            </a:r>
            <a:r>
              <a:rPr lang="en-US" b="1" dirty="0"/>
              <a:t>p1prime</a:t>
            </a:r>
            <a:r>
              <a:rPr lang="en-US" dirty="0"/>
              <a:t>,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399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677A6-605B-4F17-A84C-77C4777B7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Meaning of Name of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F5646-04A7-4C63-82C6-1BFA77D42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    ns_model_v2.model_log_ws_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result_v2 </a:t>
            </a:r>
            <a:r>
              <a:rPr lang="en-US" dirty="0"/>
              <a:t>result_v2 </a:t>
            </a:r>
          </a:p>
          <a:p>
            <a:pPr marL="0" indent="0">
              <a:buNone/>
            </a:pPr>
            <a:r>
              <a:rPr lang="en-US" dirty="0"/>
              <a:t>    ns_model_v2.model_log_ws_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cm</a:t>
            </a:r>
            <a:r>
              <a:rPr lang="en-US" dirty="0"/>
              <a:t> cm</a:t>
            </a:r>
          </a:p>
          <a:p>
            <a:pPr marL="0" indent="0">
              <a:buNone/>
            </a:pPr>
            <a:r>
              <a:rPr lang="en-US" dirty="0"/>
              <a:t>    ns_model_v2.model_log_ws_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model_type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dirty="0"/>
              <a:t>mt</a:t>
            </a:r>
          </a:p>
          <a:p>
            <a:pPr marL="0" indent="0">
              <a:buNone/>
            </a:pPr>
            <a:r>
              <a:rPr lang="en-US" dirty="0"/>
              <a:t>    ns_model_v2.model_log_ws_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absolutepstar</a:t>
            </a:r>
            <a:r>
              <a:rPr lang="en-US" dirty="0"/>
              <a:t> </a:t>
            </a:r>
            <a:r>
              <a:rPr lang="en-US" dirty="0" err="1"/>
              <a:t>absp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   ns_model_v2.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absolute_pstar_estimations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dirty="0" err="1"/>
              <a:t>abspe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   ns_model.master_l_par_sf_ys_zzz172 </a:t>
            </a:r>
            <a:r>
              <a:rPr lang="en-US" b="1" dirty="0" err="1"/>
              <a:t>for_csu_encoding</a:t>
            </a:r>
            <a:r>
              <a:rPr lang="en-US" b="1" dirty="0"/>
              <a:t> 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ns_master.master_yocmat_yodpprfam</a:t>
            </a:r>
            <a:r>
              <a:rPr lang="en-US" dirty="0"/>
              <a:t> </a:t>
            </a:r>
            <a:r>
              <a:rPr lang="en-US" b="1" dirty="0" err="1"/>
              <a:t>family_encoding</a:t>
            </a:r>
            <a:r>
              <a:rPr lang="en-US" b="1" dirty="0"/>
              <a:t> </a:t>
            </a:r>
          </a:p>
          <a:p>
            <a:pPr marL="0" indent="0">
              <a:buNone/>
            </a:pPr>
            <a:r>
              <a:rPr lang="en-US" dirty="0"/>
              <a:t>    ns_master.master_ydyn_cu74 </a:t>
            </a:r>
            <a:r>
              <a:rPr lang="en-US" b="1" dirty="0" err="1"/>
              <a:t>supra_region_encoding</a:t>
            </a:r>
            <a:r>
              <a:rPr lang="en-US" b="1" dirty="0"/>
              <a:t> 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ns_model.</a:t>
            </a:r>
            <a:r>
              <a:rPr lang="en-US" b="1" dirty="0" err="1"/>
              <a:t>pricing_product</a:t>
            </a:r>
            <a:r>
              <a:rPr lang="en-US" dirty="0"/>
              <a:t> </a:t>
            </a:r>
            <a:r>
              <a:rPr lang="en-US" dirty="0" err="1"/>
              <a:t>pp_encoding</a:t>
            </a: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ns_master.master_yocmat_yodpsubfa</a:t>
            </a:r>
            <a:r>
              <a:rPr lang="en-US" dirty="0"/>
              <a:t> </a:t>
            </a:r>
            <a:r>
              <a:rPr lang="en-US" b="1" dirty="0" err="1"/>
              <a:t>sub_family_encoding</a:t>
            </a:r>
            <a:r>
              <a:rPr lang="en-US" b="1" dirty="0"/>
              <a:t> 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ns_master.master_l_par_sf_s_sector</a:t>
            </a:r>
            <a:r>
              <a:rPr lang="en-US" dirty="0"/>
              <a:t> </a:t>
            </a:r>
            <a:r>
              <a:rPr lang="en-US" b="1" dirty="0" err="1"/>
              <a:t>sector_encoding</a:t>
            </a:r>
            <a:r>
              <a:rPr lang="en-US" b="1" dirty="0"/>
              <a:t> </a:t>
            </a:r>
          </a:p>
          <a:p>
            <a:pPr marL="0" indent="0">
              <a:buNone/>
            </a:pPr>
            <a:r>
              <a:rPr lang="en-US" dirty="0"/>
              <a:t>    ns_master.master_ydyn_qu02 </a:t>
            </a:r>
            <a:r>
              <a:rPr lang="en-US" b="1" dirty="0" err="1"/>
              <a:t>steel_grade_encoding</a:t>
            </a:r>
            <a:r>
              <a:rPr lang="en-US" b="1" dirty="0"/>
              <a:t> </a:t>
            </a:r>
          </a:p>
          <a:p>
            <a:pPr marL="0" indent="0">
              <a:buNone/>
            </a:pPr>
            <a:r>
              <a:rPr lang="en-US" dirty="0"/>
              <a:t>    ns_master.master_l_par_sf_ys_zzz143 </a:t>
            </a:r>
            <a:r>
              <a:rPr lang="en-US" b="1" dirty="0" err="1"/>
              <a:t>for_cu_encoding</a:t>
            </a:r>
            <a:r>
              <a:rPr lang="en-US" b="1" dirty="0"/>
              <a:t> </a:t>
            </a:r>
          </a:p>
          <a:p>
            <a:pPr marL="0" indent="0">
              <a:buNone/>
            </a:pPr>
            <a:r>
              <a:rPr lang="en-US" dirty="0"/>
              <a:t>    ns_master.master_ydyn_co25</a:t>
            </a:r>
            <a:r>
              <a:rPr lang="en-US" b="1" dirty="0"/>
              <a:t> </a:t>
            </a:r>
            <a:r>
              <a:rPr lang="en-US" b="1" dirty="0" err="1"/>
              <a:t>coating_specification_encoding</a:t>
            </a:r>
            <a:r>
              <a:rPr lang="en-US" b="1" dirty="0"/>
              <a:t> 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ns_master.customerdata_extended</a:t>
            </a:r>
            <a:r>
              <a:rPr lang="en-US" dirty="0"/>
              <a:t> </a:t>
            </a:r>
            <a:r>
              <a:rPr lang="en-US" b="1" dirty="0" err="1"/>
              <a:t>customer_encoding</a:t>
            </a:r>
            <a:r>
              <a:rPr lang="en-US" b="1" dirty="0"/>
              <a:t> 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ns_master.master_l_par_sf_s_sector</a:t>
            </a:r>
            <a:r>
              <a:rPr lang="en-US" dirty="0"/>
              <a:t> </a:t>
            </a:r>
            <a:r>
              <a:rPr lang="en-US" b="1" dirty="0"/>
              <a:t>sector</a:t>
            </a: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ns_master.master_l_par_sf_s_branch</a:t>
            </a:r>
            <a:r>
              <a:rPr lang="en-US" dirty="0"/>
              <a:t> </a:t>
            </a:r>
            <a:r>
              <a:rPr lang="en-US" b="1" dirty="0"/>
              <a:t>branch </a:t>
            </a:r>
          </a:p>
          <a:p>
            <a:pPr marL="0" indent="0">
              <a:buNone/>
            </a:pPr>
            <a:r>
              <a:rPr lang="en-US" dirty="0"/>
              <a:t>    ns_master.master_ydyn_cu56 </a:t>
            </a:r>
            <a:r>
              <a:rPr lang="en-US" b="1" dirty="0" err="1"/>
              <a:t>amds</a:t>
            </a:r>
            <a:r>
              <a:rPr lang="en-US" b="1" dirty="0"/>
              <a:t> </a:t>
            </a:r>
          </a:p>
          <a:p>
            <a:pPr marL="0" indent="0">
              <a:buNone/>
            </a:pPr>
            <a:r>
              <a:rPr lang="en-US" dirty="0"/>
              <a:t>    ns_model_v2.failsafe_management_input </a:t>
            </a:r>
            <a:r>
              <a:rPr lang="en-US" b="1" dirty="0" err="1"/>
              <a:t>failsafe_input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051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69D43-0EFB-4C05-BD1E-9F6B42162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absP</a:t>
            </a:r>
            <a:r>
              <a:rPr lang="en-US" dirty="0"/>
              <a:t>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7DB59-E8C8-4751-A4E3-2883F1F51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absp.absolute_pstar</a:t>
            </a:r>
            <a:r>
              <a:rPr lang="en-US" dirty="0"/>
              <a:t> as </a:t>
            </a:r>
            <a:r>
              <a:rPr lang="en-US" b="1" dirty="0" err="1"/>
              <a:t>mtm_absolute_pstar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absp.absolute_pstar</a:t>
            </a:r>
            <a:r>
              <a:rPr lang="en-US" dirty="0"/>
              <a:t> + crm.D1SRCCRM_YPP1 - crm.D1SRCCRM_YP1 as </a:t>
            </a:r>
            <a:r>
              <a:rPr lang="en-US" b="1" dirty="0" err="1"/>
              <a:t>mtm_absolute_pstarprime</a:t>
            </a:r>
            <a:r>
              <a:rPr lang="en-US" dirty="0"/>
              <a:t>, 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absp.absolute_pstar_</a:t>
            </a:r>
            <a:r>
              <a:rPr lang="en-US" b="1" dirty="0" err="1"/>
              <a:t>base_price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</a:p>
          <a:p>
            <a:pPr marL="0" indent="0">
              <a:buNone/>
            </a:pPr>
            <a:r>
              <a:rPr lang="en-US" dirty="0"/>
              <a:t>        case when </a:t>
            </a:r>
            <a:r>
              <a:rPr lang="en-US" dirty="0" err="1"/>
              <a:t>absp.is_magnet_applied</a:t>
            </a:r>
            <a:r>
              <a:rPr lang="en-US" dirty="0"/>
              <a:t> = 1 then </a:t>
            </a:r>
            <a:r>
              <a:rPr lang="en-US" dirty="0" err="1"/>
              <a:t>absp.absolute_pstar_base_price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           when </a:t>
            </a:r>
            <a:r>
              <a:rPr lang="en-US" dirty="0" err="1"/>
              <a:t>absp.is_magnet_applied</a:t>
            </a:r>
            <a:r>
              <a:rPr lang="en-US" dirty="0"/>
              <a:t> = 0 then </a:t>
            </a:r>
            <a:r>
              <a:rPr lang="en-US" dirty="0" err="1"/>
              <a:t>absp.absolute_pstar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       end as</a:t>
            </a:r>
            <a:r>
              <a:rPr lang="en-US" b="1" dirty="0"/>
              <a:t> </a:t>
            </a:r>
            <a:r>
              <a:rPr lang="en-US" b="1" dirty="0" err="1"/>
              <a:t>absolute_pstar</a:t>
            </a:r>
            <a:r>
              <a:rPr lang="en-US" dirty="0"/>
              <a:t>,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        (case when </a:t>
            </a:r>
            <a:r>
              <a:rPr lang="en-US" dirty="0" err="1"/>
              <a:t>absp.is_magnet_applied</a:t>
            </a:r>
            <a:r>
              <a:rPr lang="en-US" dirty="0"/>
              <a:t> = 1 then </a:t>
            </a:r>
            <a:r>
              <a:rPr lang="en-US" dirty="0" err="1"/>
              <a:t>absp.absolute_pstar_base_price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           when </a:t>
            </a:r>
            <a:r>
              <a:rPr lang="en-US" dirty="0" err="1"/>
              <a:t>absp.is_magnet_applied</a:t>
            </a:r>
            <a:r>
              <a:rPr lang="en-US" dirty="0"/>
              <a:t> = 0 then </a:t>
            </a:r>
            <a:r>
              <a:rPr lang="en-US" dirty="0" err="1"/>
              <a:t>absp.absolute_pstar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       end) + crm.D1SRCCRM_YPP1 - crm.D1SRCCRM_YP1 as </a:t>
            </a:r>
            <a:r>
              <a:rPr lang="en-US" b="1" dirty="0" err="1"/>
              <a:t>absolute_pstarprime</a:t>
            </a:r>
            <a:r>
              <a:rPr lang="en-US" dirty="0"/>
              <a:t>,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        case when </a:t>
            </a:r>
            <a:r>
              <a:rPr lang="en-US" dirty="0" err="1"/>
              <a:t>absp.absolute_pstar</a:t>
            </a:r>
            <a:r>
              <a:rPr lang="en-US" dirty="0"/>
              <a:t> is not null then 'yes' else 'no' end as</a:t>
            </a:r>
            <a:r>
              <a:rPr lang="en-US" b="1" dirty="0"/>
              <a:t> </a:t>
            </a:r>
            <a:r>
              <a:rPr lang="en-US" b="1" dirty="0" err="1"/>
              <a:t>is_absolute_pstar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        case when </a:t>
            </a:r>
            <a:r>
              <a:rPr lang="en-US" dirty="0" err="1"/>
              <a:t>absp.is_magnet_applied</a:t>
            </a:r>
            <a:r>
              <a:rPr lang="en-US" dirty="0"/>
              <a:t> = 1 then 'yes' else 'no' end as </a:t>
            </a:r>
            <a:r>
              <a:rPr lang="en-US" dirty="0" err="1"/>
              <a:t>is_</a:t>
            </a:r>
            <a:r>
              <a:rPr lang="en-US" b="1" dirty="0" err="1"/>
              <a:t>absPstar_magnet_applied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absp.absolute_</a:t>
            </a:r>
            <a:r>
              <a:rPr lang="en-US" b="1" dirty="0" err="1"/>
              <a:t>pstar_estimations_id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abspe.estimated_</a:t>
            </a:r>
            <a:r>
              <a:rPr lang="en-US" b="1" dirty="0" err="1"/>
              <a:t>base_price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abspe.threshold</a:t>
            </a:r>
            <a:r>
              <a:rPr lang="en-US" dirty="0"/>
              <a:t> as </a:t>
            </a:r>
            <a:r>
              <a:rPr lang="en-US" b="1" dirty="0" err="1"/>
              <a:t>absPstar_threshold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 err="1"/>
              <a:t>abspe.training_week</a:t>
            </a:r>
            <a:r>
              <a:rPr lang="en-US" dirty="0"/>
              <a:t> as </a:t>
            </a:r>
            <a:r>
              <a:rPr lang="en-US" b="1" dirty="0" err="1"/>
              <a:t>absPstar_training_week</a:t>
            </a:r>
            <a:r>
              <a:rPr lang="en-US" dirty="0"/>
              <a:t>,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78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B8F6B-21E2-436A-AA86-E6A89CE84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CM_psafe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7044D-F399-44B6-95F7-290116501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    </a:t>
            </a:r>
            <a:r>
              <a:rPr lang="en-US" sz="2400" dirty="0" err="1"/>
              <a:t>cm.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cm_psafe</a:t>
            </a:r>
            <a:r>
              <a:rPr lang="en-US" sz="2400" dirty="0"/>
              <a:t>,</a:t>
            </a:r>
          </a:p>
          <a:p>
            <a:pPr marL="0" indent="0">
              <a:buNone/>
            </a:pPr>
            <a:r>
              <a:rPr lang="en-US" sz="2400" dirty="0"/>
              <a:t>    </a:t>
            </a:r>
            <a:r>
              <a:rPr lang="en-US" sz="2400" dirty="0" err="1"/>
              <a:t>cm.cm_psafe</a:t>
            </a:r>
            <a:r>
              <a:rPr lang="en-US" sz="2400" dirty="0"/>
              <a:t> + crm.D1SRCCRM_YPP1 - crm.D1SRCCRM_YP1 as </a:t>
            </a:r>
            <a:r>
              <a:rPr lang="en-US" sz="2400" b="1" dirty="0" err="1"/>
              <a:t>cm_psafeprime</a:t>
            </a:r>
            <a:r>
              <a:rPr lang="en-US" sz="2400" dirty="0"/>
              <a:t>,</a:t>
            </a:r>
          </a:p>
          <a:p>
            <a:pPr marL="0" indent="0">
              <a:buNone/>
            </a:pPr>
            <a:r>
              <a:rPr lang="en-US" sz="2400" dirty="0"/>
              <a:t>    </a:t>
            </a:r>
            <a:r>
              <a:rPr lang="en-US" sz="2400" dirty="0" err="1"/>
              <a:t>cm.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sumcosteuroton</a:t>
            </a:r>
            <a:r>
              <a:rPr lang="en-US" sz="2400" dirty="0"/>
              <a:t>,</a:t>
            </a:r>
          </a:p>
          <a:p>
            <a:pPr marL="0" indent="0">
              <a:buNone/>
            </a:pPr>
            <a:r>
              <a:rPr lang="en-US" sz="2400" dirty="0"/>
              <a:t>    </a:t>
            </a:r>
            <a:r>
              <a:rPr lang="en-US" sz="2400" dirty="0" err="1"/>
              <a:t>cm.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redthreshold</a:t>
            </a:r>
            <a:r>
              <a:rPr lang="en-US" sz="2400" dirty="0"/>
              <a:t>,</a:t>
            </a:r>
          </a:p>
          <a:p>
            <a:pPr marL="0" indent="0">
              <a:buNone/>
            </a:pPr>
            <a:r>
              <a:rPr lang="en-US" sz="2400" dirty="0"/>
              <a:t>    </a:t>
            </a:r>
            <a:r>
              <a:rPr lang="en-US" sz="2400" dirty="0" err="1"/>
              <a:t>cm.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redthresholdprc</a:t>
            </a:r>
            <a:r>
              <a:rPr lang="en-US" sz="2400" dirty="0"/>
              <a:t>,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42446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89441-5004-4F8E-9BF2-AD39FF85A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 Booster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2CC5F-745D-4DD6-8D8C-63B68B2DA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cm.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cm_delta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 </a:t>
            </a:r>
            <a:r>
              <a:rPr lang="en-US" dirty="0"/>
              <a:t>as </a:t>
            </a:r>
            <a:r>
              <a:rPr lang="en-US" b="1" dirty="0"/>
              <a:t>p1_cm_delta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absp.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contribution_margin_booster</a:t>
            </a:r>
            <a:r>
              <a:rPr lang="en-US" dirty="0"/>
              <a:t> as </a:t>
            </a:r>
            <a:r>
              <a:rPr lang="en-US" b="1" dirty="0" err="1"/>
              <a:t>absPstar_cm_delta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    (case </a:t>
            </a:r>
            <a:br>
              <a:rPr lang="en-US" dirty="0"/>
            </a:br>
            <a:r>
              <a:rPr lang="en-US" dirty="0"/>
              <a:t>	when </a:t>
            </a:r>
            <a:r>
              <a:rPr lang="en-US" dirty="0" err="1"/>
              <a:t>mt.model_type</a:t>
            </a:r>
            <a:r>
              <a:rPr lang="en-US" dirty="0"/>
              <a:t> = '</a:t>
            </a:r>
            <a:r>
              <a:rPr lang="en-US" dirty="0" err="1"/>
              <a:t>AbsP</a:t>
            </a:r>
            <a:r>
              <a:rPr lang="en-US" dirty="0"/>
              <a:t>’ </a:t>
            </a:r>
            <a:br>
              <a:rPr lang="en-US" dirty="0"/>
            </a:br>
            <a:r>
              <a:rPr lang="en-US" dirty="0"/>
              <a:t>		then </a:t>
            </a:r>
            <a:r>
              <a:rPr lang="en-US" dirty="0" err="1"/>
              <a:t>absp.contribution_margin_booster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	else </a:t>
            </a:r>
            <a:r>
              <a:rPr lang="en-US" dirty="0" err="1"/>
              <a:t>cm.cm_delta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    end) as </a:t>
            </a:r>
            <a:r>
              <a:rPr lang="en-US" b="1" dirty="0" err="1"/>
              <a:t>cm_delta</a:t>
            </a:r>
            <a:r>
              <a:rPr lang="en-US" dirty="0"/>
              <a:t>,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235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709FA-E720-44E4-AD9F-C1AD67BA4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 Margin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AF2D5-0DD2-4B94-99B0-55AAC7E2A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        crm.D1CMCRM_YCRMCON_M as </a:t>
            </a:r>
            <a:r>
              <a:rPr lang="en-US" b="1" dirty="0" err="1"/>
              <a:t>contribution_margin</a:t>
            </a:r>
            <a:r>
              <a:rPr lang="en-US" dirty="0"/>
              <a:t>, </a:t>
            </a:r>
          </a:p>
          <a:p>
            <a:pPr marL="0" indent="0">
              <a:buNone/>
            </a:pPr>
            <a:r>
              <a:rPr lang="en-US" dirty="0"/>
              <a:t>        crm.D1CMCRM_YCRMVCBV + crm.D1CMCRM_YCRMVCDV + crm.D1CMCRM_YCRMVCZV + crm.D1CMCRM_YCRMVCFV+ crm.D1CMCRM_YCRMVCGV + crm.D1CMCRM_YCRMVCOV + crm.D1CMCRM_YCRMVCPV + crm.D1CMCRM_YCRMVCSV + crm.D1CMCRM_YCRMREBAV + psafe.p1*(crm.D1CMCRM_YCRMREBVP/100) + crm.D1CMCRM_YCRMTRAV as </a:t>
            </a:r>
            <a:r>
              <a:rPr lang="en-US" b="1" dirty="0" err="1"/>
              <a:t>cm_total_cost_calculated</a:t>
            </a:r>
            <a:r>
              <a:rPr lang="en-US" dirty="0"/>
              <a:t>,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38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83F0D-7F88-4078-A1D3-98AE8CFF2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 Margin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0F3E9-6778-4F8A-8CAA-8E892254F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            --  fixed costs</a:t>
            </a:r>
            <a:br>
              <a:rPr lang="en-US" dirty="0"/>
            </a:br>
            <a:r>
              <a:rPr lang="en-US" dirty="0"/>
              <a:t>        crm.D1CMCRM_YCRMCOSTP as </a:t>
            </a:r>
            <a:r>
              <a:rPr lang="en-US" b="1" dirty="0" err="1"/>
              <a:t>cm_cost_pc</a:t>
            </a:r>
            <a:r>
              <a:rPr lang="en-US" dirty="0"/>
              <a:t>, </a:t>
            </a:r>
          </a:p>
          <a:p>
            <a:pPr marL="0" indent="0">
              <a:buNone/>
            </a:pPr>
            <a:r>
              <a:rPr lang="en-US" dirty="0"/>
              <a:t>        crm.D1CMCRM_YCRMCOST as </a:t>
            </a:r>
            <a:r>
              <a:rPr lang="en-US" b="1" dirty="0" err="1"/>
              <a:t>cm_cost_EUR_T</a:t>
            </a:r>
            <a:r>
              <a:rPr lang="en-US" dirty="0"/>
              <a:t>, </a:t>
            </a:r>
          </a:p>
          <a:p>
            <a:pPr marL="0" indent="0">
              <a:buNone/>
            </a:pPr>
            <a:r>
              <a:rPr lang="en-US" dirty="0"/>
              <a:t>            -- rebate</a:t>
            </a:r>
          </a:p>
          <a:p>
            <a:pPr marL="0" indent="0">
              <a:buNone/>
            </a:pPr>
            <a:r>
              <a:rPr lang="en-US" dirty="0"/>
              <a:t>        crm.D1CMCRM_YCRMREBAV as </a:t>
            </a:r>
            <a:r>
              <a:rPr lang="en-US" b="1" dirty="0" err="1"/>
              <a:t>rebate_EUR_T</a:t>
            </a:r>
            <a:r>
              <a:rPr lang="en-US" dirty="0"/>
              <a:t>, </a:t>
            </a:r>
          </a:p>
          <a:p>
            <a:pPr marL="0" indent="0">
              <a:buNone/>
            </a:pPr>
            <a:r>
              <a:rPr lang="en-US" dirty="0"/>
              <a:t>        crm.D1CMCRM_YCRMREBVP as </a:t>
            </a:r>
            <a:r>
              <a:rPr lang="en-US" b="1" dirty="0" err="1"/>
              <a:t>rebate_pc</a:t>
            </a:r>
            <a:r>
              <a:rPr lang="en-US" dirty="0"/>
              <a:t>, </a:t>
            </a:r>
          </a:p>
          <a:p>
            <a:pPr marL="0" indent="0">
              <a:buNone/>
            </a:pPr>
            <a:r>
              <a:rPr lang="en-US" dirty="0"/>
              <a:t>        crm.D1CMCRM_YCRMTOTR as </a:t>
            </a:r>
            <a:r>
              <a:rPr lang="en-US" b="1" dirty="0" err="1"/>
              <a:t>rebate_total_EUR_T</a:t>
            </a:r>
            <a:r>
              <a:rPr lang="en-US" dirty="0"/>
              <a:t>, </a:t>
            </a:r>
          </a:p>
          <a:p>
            <a:pPr marL="0" indent="0">
              <a:buNone/>
            </a:pPr>
            <a:r>
              <a:rPr lang="en-US" dirty="0"/>
              <a:t>            -- transport</a:t>
            </a:r>
          </a:p>
          <a:p>
            <a:pPr marL="0" indent="0">
              <a:buNone/>
            </a:pPr>
            <a:r>
              <a:rPr lang="en-US" dirty="0"/>
              <a:t>        crm.D1CMCRM_YCRMTRAV as </a:t>
            </a:r>
            <a:r>
              <a:rPr lang="en-US" b="1" dirty="0" err="1"/>
              <a:t>transport_EUR_T</a:t>
            </a:r>
            <a:r>
              <a:rPr lang="en-US" dirty="0"/>
              <a:t>, </a:t>
            </a:r>
          </a:p>
          <a:p>
            <a:pPr marL="0" indent="0">
              <a:buNone/>
            </a:pPr>
            <a:r>
              <a:rPr lang="en-US" dirty="0"/>
              <a:t>        crm.D1CMCRM_YCRMTRAVP as </a:t>
            </a:r>
            <a:r>
              <a:rPr lang="en-US" b="1" dirty="0" err="1"/>
              <a:t>transport_pc</a:t>
            </a:r>
            <a:r>
              <a:rPr lang="en-US" dirty="0"/>
              <a:t>, </a:t>
            </a:r>
          </a:p>
          <a:p>
            <a:pPr marL="0" indent="0">
              <a:buNone/>
            </a:pPr>
            <a:r>
              <a:rPr lang="en-US" dirty="0"/>
              <a:t>            -- variable costs base</a:t>
            </a:r>
          </a:p>
          <a:p>
            <a:pPr marL="0" indent="0">
              <a:buNone/>
            </a:pPr>
            <a:r>
              <a:rPr lang="en-US" dirty="0"/>
              <a:t>        crm.D1CMCRM_YCRMVCBV as </a:t>
            </a:r>
            <a:r>
              <a:rPr lang="en-US" b="1" dirty="0" err="1"/>
              <a:t>variable_base_cost_EUR_T</a:t>
            </a:r>
            <a:r>
              <a:rPr lang="en-US" dirty="0"/>
              <a:t>, </a:t>
            </a:r>
          </a:p>
          <a:p>
            <a:pPr marL="0" indent="0">
              <a:buNone/>
            </a:pPr>
            <a:r>
              <a:rPr lang="en-US" dirty="0"/>
              <a:t>        crm.D1CMCRM_YCRMVCBVP as </a:t>
            </a:r>
            <a:r>
              <a:rPr lang="en-US" b="1" dirty="0" err="1"/>
              <a:t>variable_base_cost_pc</a:t>
            </a:r>
            <a:r>
              <a:rPr lang="en-US" dirty="0"/>
              <a:t>,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8249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71C8B-3BD3-4C75-AE27-9F5DF0F10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 costs extra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57214-0892-4179-998F-A7CA284C1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        crm.D1CMCRM_YCRMVCDV as </a:t>
            </a:r>
            <a:r>
              <a:rPr lang="en-US" b="1" dirty="0" err="1"/>
              <a:t>vc_coil_dimension_EUR_T</a:t>
            </a:r>
            <a:r>
              <a:rPr lang="en-US" dirty="0"/>
              <a:t>, </a:t>
            </a:r>
          </a:p>
          <a:p>
            <a:pPr marL="0" indent="0">
              <a:buNone/>
            </a:pPr>
            <a:r>
              <a:rPr lang="en-US" dirty="0"/>
              <a:t>        crm.D1CMCRM_YCRMVCDVP as </a:t>
            </a:r>
            <a:r>
              <a:rPr lang="en-US" b="1" dirty="0" err="1"/>
              <a:t>vc_coil_dimension_pc</a:t>
            </a:r>
            <a:r>
              <a:rPr lang="en-US" dirty="0"/>
              <a:t>, </a:t>
            </a:r>
          </a:p>
          <a:p>
            <a:pPr marL="0" indent="0">
              <a:buNone/>
            </a:pPr>
            <a:r>
              <a:rPr lang="en-US" dirty="0"/>
              <a:t>        crm.D1CMCRM_YCRMVCZV as </a:t>
            </a:r>
            <a:r>
              <a:rPr lang="en-US" b="1" dirty="0" err="1"/>
              <a:t>vc_extra_zinc_EUR_T</a:t>
            </a:r>
            <a:r>
              <a:rPr lang="en-US" dirty="0"/>
              <a:t>, </a:t>
            </a:r>
          </a:p>
          <a:p>
            <a:pPr marL="0" indent="0">
              <a:buNone/>
            </a:pPr>
            <a:r>
              <a:rPr lang="en-US" dirty="0"/>
              <a:t>        crm.D1CMCRM_YCRMVCZVP as </a:t>
            </a:r>
            <a:r>
              <a:rPr lang="en-US" b="1" dirty="0" err="1"/>
              <a:t>vc_extra_zinc_pc</a:t>
            </a:r>
            <a:r>
              <a:rPr lang="en-US" dirty="0"/>
              <a:t>, </a:t>
            </a:r>
          </a:p>
          <a:p>
            <a:pPr marL="0" indent="0">
              <a:buNone/>
            </a:pPr>
            <a:r>
              <a:rPr lang="en-US" dirty="0"/>
              <a:t>        crm.D1CMCRM_YCRMVCFV as </a:t>
            </a:r>
            <a:r>
              <a:rPr lang="en-US" b="1" dirty="0" err="1"/>
              <a:t>vc_form_EUR_T</a:t>
            </a:r>
            <a:r>
              <a:rPr lang="en-US" dirty="0"/>
              <a:t>, </a:t>
            </a:r>
          </a:p>
          <a:p>
            <a:pPr marL="0" indent="0">
              <a:buNone/>
            </a:pPr>
            <a:r>
              <a:rPr lang="en-US" dirty="0"/>
              <a:t>        crm.D1CMCRM_YCRMVCFVP as </a:t>
            </a:r>
            <a:r>
              <a:rPr lang="en-US" b="1" dirty="0" err="1"/>
              <a:t>vc_form_pc</a:t>
            </a:r>
            <a:r>
              <a:rPr lang="en-US" dirty="0"/>
              <a:t>, </a:t>
            </a:r>
          </a:p>
          <a:p>
            <a:pPr marL="0" indent="0">
              <a:buNone/>
            </a:pPr>
            <a:r>
              <a:rPr lang="en-US" dirty="0"/>
              <a:t>        crm.D1CMCRM_YCRMVCGV as </a:t>
            </a:r>
            <a:r>
              <a:rPr lang="en-US" b="1" dirty="0" err="1"/>
              <a:t>vc_grade_EUR_T</a:t>
            </a:r>
            <a:r>
              <a:rPr lang="en-US" dirty="0"/>
              <a:t>, </a:t>
            </a:r>
          </a:p>
          <a:p>
            <a:pPr marL="0" indent="0">
              <a:buNone/>
            </a:pPr>
            <a:r>
              <a:rPr lang="en-US" dirty="0"/>
              <a:t>        crm.D1CMCRM_YCRMVCGVP as </a:t>
            </a:r>
            <a:r>
              <a:rPr lang="en-US" b="1" dirty="0" err="1"/>
              <a:t>vc_grade_pc</a:t>
            </a:r>
            <a:r>
              <a:rPr lang="en-US" dirty="0"/>
              <a:t>, </a:t>
            </a:r>
          </a:p>
          <a:p>
            <a:pPr marL="0" indent="0">
              <a:buNone/>
            </a:pPr>
            <a:r>
              <a:rPr lang="en-US" dirty="0"/>
              <a:t>        crm.D1CMCRM_YCRMVCOV as </a:t>
            </a:r>
            <a:r>
              <a:rPr lang="en-US" b="1" dirty="0" err="1"/>
              <a:t>vc_other_quality_EUR_T</a:t>
            </a:r>
            <a:r>
              <a:rPr lang="en-US" dirty="0"/>
              <a:t>, </a:t>
            </a:r>
          </a:p>
          <a:p>
            <a:pPr marL="0" indent="0">
              <a:buNone/>
            </a:pPr>
            <a:r>
              <a:rPr lang="en-US" dirty="0"/>
              <a:t>        crm.D1CMCRM_YCRMVCOVP as </a:t>
            </a:r>
            <a:r>
              <a:rPr lang="en-US" b="1" dirty="0" err="1"/>
              <a:t>vc_other_quality_pc</a:t>
            </a:r>
            <a:r>
              <a:rPr lang="en-US" dirty="0"/>
              <a:t>, </a:t>
            </a:r>
          </a:p>
          <a:p>
            <a:pPr marL="0" indent="0">
              <a:buNone/>
            </a:pPr>
            <a:r>
              <a:rPr lang="en-US" dirty="0"/>
              <a:t>        crm.D1CMCRM_YCRMVCPV as </a:t>
            </a:r>
            <a:r>
              <a:rPr lang="en-US" b="1" dirty="0" err="1"/>
              <a:t>vc_packaging_EUR_T</a:t>
            </a:r>
            <a:r>
              <a:rPr lang="en-US" dirty="0"/>
              <a:t>, </a:t>
            </a:r>
          </a:p>
          <a:p>
            <a:pPr marL="0" indent="0">
              <a:buNone/>
            </a:pPr>
            <a:r>
              <a:rPr lang="en-US" dirty="0"/>
              <a:t>        crm.D1CMCRM_YCRMVCPVP as </a:t>
            </a:r>
            <a:r>
              <a:rPr lang="en-US" b="1" dirty="0" err="1"/>
              <a:t>vc_packaging_pc</a:t>
            </a:r>
            <a:r>
              <a:rPr lang="en-US" dirty="0"/>
              <a:t>, </a:t>
            </a:r>
          </a:p>
          <a:p>
            <a:pPr marL="0" indent="0">
              <a:buNone/>
            </a:pPr>
            <a:r>
              <a:rPr lang="en-US" dirty="0"/>
              <a:t>        crm.D1CMCRM_YCRMVCSV as </a:t>
            </a:r>
            <a:r>
              <a:rPr lang="en-US" b="1" dirty="0" err="1"/>
              <a:t>vc_surface_treatment_EUR_T</a:t>
            </a:r>
            <a:r>
              <a:rPr lang="en-US" dirty="0"/>
              <a:t>, </a:t>
            </a:r>
          </a:p>
          <a:p>
            <a:pPr marL="0" indent="0">
              <a:buNone/>
            </a:pPr>
            <a:r>
              <a:rPr lang="en-US" dirty="0"/>
              <a:t>        crm.D1CMCRM_YCRMVCSVP as </a:t>
            </a:r>
            <a:r>
              <a:rPr lang="en-US" b="1" dirty="0" err="1"/>
              <a:t>vc_surface_treatment_pc</a:t>
            </a:r>
            <a:r>
              <a:rPr lang="en-US" dirty="0"/>
              <a:t>,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0269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8DC66-4FA6-4501-BB4E-D24306EB6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 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846B-45B9-4D4E-89F4-842CB9674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     result_v2.pricing_product_id,</a:t>
            </a:r>
          </a:p>
          <a:p>
            <a:pPr marL="0" indent="0">
              <a:buNone/>
            </a:pPr>
            <a:r>
              <a:rPr lang="en-US" dirty="0"/>
              <a:t>     </a:t>
            </a:r>
            <a:r>
              <a:rPr lang="en-US" dirty="0" err="1"/>
              <a:t>pp_encoding.pricing_product_name</a:t>
            </a:r>
            <a:r>
              <a:rPr lang="en-US" dirty="0"/>
              <a:t>,       </a:t>
            </a:r>
          </a:p>
          <a:p>
            <a:pPr marL="0" indent="0">
              <a:buNone/>
            </a:pPr>
            <a:r>
              <a:rPr lang="en-US" dirty="0"/>
              <a:t>     result_v2.pi_delta, </a:t>
            </a:r>
          </a:p>
          <a:p>
            <a:pPr marL="0" indent="0">
              <a:buNone/>
            </a:pPr>
            <a:r>
              <a:rPr lang="en-US" dirty="0"/>
              <a:t>     v2.pir_date,</a:t>
            </a:r>
          </a:p>
          <a:p>
            <a:pPr marL="0" indent="0">
              <a:buNone/>
            </a:pPr>
            <a:r>
              <a:rPr lang="en-US" dirty="0"/>
              <a:t>     result_v2.commercial_base_price_delivered as </a:t>
            </a:r>
            <a:r>
              <a:rPr lang="en-US" b="1" dirty="0" err="1"/>
              <a:t>BPD_commercial</a:t>
            </a:r>
            <a:r>
              <a:rPr lang="en-US" dirty="0"/>
              <a:t>,  </a:t>
            </a:r>
          </a:p>
          <a:p>
            <a:pPr marL="0" indent="0">
              <a:buNone/>
            </a:pPr>
            <a:r>
              <a:rPr lang="en-US" dirty="0"/>
              <a:t>     crm.D1SRCCRM_YEFFP -  result_v2.full_extras  as </a:t>
            </a:r>
            <a:r>
              <a:rPr lang="en-US" b="1" dirty="0" err="1"/>
              <a:t>base_price_EU</a:t>
            </a:r>
            <a:r>
              <a:rPr lang="en-US" dirty="0"/>
              <a:t>, 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--</a:t>
            </a:r>
            <a:r>
              <a:rPr lang="en-US" dirty="0"/>
              <a:t> 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BPEQ EU Delivered: “Effective price” – “Full Extras as per AM price list”</a:t>
            </a:r>
          </a:p>
          <a:p>
            <a:pPr marL="0" indent="0">
              <a:buNone/>
            </a:pPr>
            <a:r>
              <a:rPr lang="en-US" dirty="0"/>
              <a:t>     crm.D1SRCCRM_YEFFP -  result_v2.full_extras - coalesce(result_v2.delta_extras_total,0) as </a:t>
            </a:r>
            <a:r>
              <a:rPr lang="en-US" b="1" dirty="0" err="1"/>
              <a:t>base_price_commercial</a:t>
            </a:r>
            <a:r>
              <a:rPr lang="en-US" dirty="0"/>
              <a:t>,           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 -- BPEQ 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Cial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 Delivered: “Effective price” – “Full Extras as per AM price list” – “BPEQ 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Cial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 relevant Deltas” (deviations on extras +    exception rules with flag)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3944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1AAEF-0463-4727-82AE-2803B74E4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88652-4D32-40E8-8DCD-14D842657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    coalesce(result_v2.delta_extras_total,0) as </a:t>
            </a:r>
            <a:r>
              <a:rPr lang="en-US" b="1" dirty="0"/>
              <a:t>deviations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    result_v2.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delta_transport_sold_to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    result_v2.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cpp</a:t>
            </a:r>
            <a:r>
              <a:rPr lang="en-US" dirty="0"/>
              <a:t> as </a:t>
            </a:r>
            <a:r>
              <a:rPr lang="en-US" b="1" dirty="0"/>
              <a:t>CPP</a:t>
            </a:r>
            <a:r>
              <a:rPr lang="en-US" dirty="0"/>
              <a:t>,   -- 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competition pricing powe</a:t>
            </a:r>
            <a:r>
              <a:rPr lang="en-US" dirty="0"/>
              <a:t>r    </a:t>
            </a:r>
          </a:p>
          <a:p>
            <a:pPr marL="0" indent="0">
              <a:buNone/>
            </a:pPr>
            <a:r>
              <a:rPr lang="en-US" dirty="0"/>
              <a:t>    result_v2.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random_factor</a:t>
            </a:r>
            <a:r>
              <a:rPr lang="en-US" dirty="0"/>
              <a:t>,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ps.pkl_model</a:t>
            </a:r>
            <a:r>
              <a:rPr lang="en-US" dirty="0"/>
              <a:t> as </a:t>
            </a:r>
            <a:r>
              <a:rPr lang="en-US" b="1" dirty="0" err="1"/>
              <a:t>pkl_model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    cast(</a:t>
            </a:r>
            <a:r>
              <a:rPr lang="en-US" dirty="0" err="1"/>
              <a:t>ps.pkl_week</a:t>
            </a:r>
            <a:r>
              <a:rPr lang="en-US" dirty="0"/>
              <a:t> as int) as </a:t>
            </a:r>
            <a:r>
              <a:rPr lang="en-US" b="1" dirty="0" err="1"/>
              <a:t>pkl_week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dirty="0" err="1"/>
              <a:t>ps.api_version</a:t>
            </a:r>
            <a:r>
              <a:rPr lang="en-US" dirty="0"/>
              <a:t> as </a:t>
            </a:r>
            <a:r>
              <a:rPr lang="en-US" b="1" dirty="0" err="1"/>
              <a:t>api_version</a:t>
            </a:r>
            <a:r>
              <a:rPr lang="en-US" dirty="0"/>
              <a:t>, 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    v2.item_creation_date as </a:t>
            </a:r>
            <a:r>
              <a:rPr lang="en-US" b="1" dirty="0"/>
              <a:t>v2_item_creation_date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    v2.creation_time as </a:t>
            </a:r>
            <a:r>
              <a:rPr lang="en-US" b="1" dirty="0"/>
              <a:t>v2_creation_time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    v2.offerdate as </a:t>
            </a:r>
            <a:r>
              <a:rPr lang="en-US" b="1" dirty="0"/>
              <a:t>v2_offerdate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    v2.discount_deal as </a:t>
            </a:r>
            <a:r>
              <a:rPr lang="en-US" b="1" dirty="0"/>
              <a:t>v2_discount_deal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671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74105-E2A7-4A30-B390-744B2C42C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40383-5A8B-42B7-9DA3-C52E1E7A4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(select v2_all.*</a:t>
            </a:r>
          </a:p>
          <a:p>
            <a:pPr marL="0" indent="0">
              <a:buNone/>
            </a:pPr>
            <a:r>
              <a:rPr lang="en-US" dirty="0"/>
              <a:t>        from ns_model_v2.model_log_ws_crminput_v2 v2_all</a:t>
            </a:r>
          </a:p>
          <a:p>
            <a:pPr marL="0" indent="0">
              <a:buNone/>
            </a:pPr>
            <a:r>
              <a:rPr lang="en-US" dirty="0"/>
              <a:t>            join </a:t>
            </a:r>
          </a:p>
          <a:p>
            <a:pPr marL="0" indent="0">
              <a:buNone/>
            </a:pPr>
            <a:r>
              <a:rPr lang="en-US" dirty="0"/>
              <a:t>                (select </a:t>
            </a:r>
            <a:r>
              <a:rPr lang="en-US" dirty="0" err="1"/>
              <a:t>l_ref_doc</a:t>
            </a:r>
            <a:r>
              <a:rPr lang="en-US" dirty="0"/>
              <a:t> as </a:t>
            </a:r>
            <a:r>
              <a:rPr lang="en-US" dirty="0" err="1"/>
              <a:t>max_l_ref_doc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               , </a:t>
            </a:r>
            <a:r>
              <a:rPr lang="en-US" dirty="0" err="1"/>
              <a:t>crmofferid</a:t>
            </a:r>
            <a:r>
              <a:rPr lang="en-US" dirty="0"/>
              <a:t> as </a:t>
            </a:r>
            <a:r>
              <a:rPr lang="en-US" dirty="0" err="1"/>
              <a:t>max_crmofferid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               , max(</a:t>
            </a:r>
            <a:r>
              <a:rPr lang="en-US" dirty="0" err="1"/>
              <a:t>creation_time</a:t>
            </a:r>
            <a:r>
              <a:rPr lang="en-US" dirty="0"/>
              <a:t>) as </a:t>
            </a:r>
            <a:r>
              <a:rPr lang="en-US" dirty="0" err="1"/>
              <a:t>max_creation_time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               from ns_model_v2.model_log_ws_crminput_v2</a:t>
            </a:r>
          </a:p>
          <a:p>
            <a:pPr marL="0" indent="0">
              <a:buNone/>
            </a:pPr>
            <a:r>
              <a:rPr lang="en-US" dirty="0"/>
              <a:t>                    where </a:t>
            </a:r>
            <a:r>
              <a:rPr lang="en-US" dirty="0" err="1"/>
              <a:t>l_pltyp</a:t>
            </a:r>
            <a:r>
              <a:rPr lang="en-US" dirty="0"/>
              <a:t> in ('86', '87','Z3')</a:t>
            </a:r>
          </a:p>
          <a:p>
            <a:pPr marL="0" indent="0">
              <a:buNone/>
            </a:pPr>
            <a:r>
              <a:rPr lang="en-US" dirty="0"/>
              <a:t>                    and </a:t>
            </a:r>
            <a:r>
              <a:rPr lang="en-US" dirty="0" err="1"/>
              <a:t>l_ref_doc</a:t>
            </a:r>
            <a:r>
              <a:rPr lang="en-US" dirty="0"/>
              <a:t> is not null</a:t>
            </a:r>
          </a:p>
          <a:p>
            <a:pPr marL="0" indent="0">
              <a:buNone/>
            </a:pPr>
            <a:r>
              <a:rPr lang="en-US" dirty="0"/>
              <a:t>                    and </a:t>
            </a:r>
            <a:r>
              <a:rPr lang="en-US" dirty="0" err="1"/>
              <a:t>crmofferid</a:t>
            </a:r>
            <a:r>
              <a:rPr lang="en-US" dirty="0"/>
              <a:t> not like '%000010'</a:t>
            </a:r>
          </a:p>
          <a:p>
            <a:pPr marL="0" indent="0">
              <a:buNone/>
            </a:pPr>
            <a:r>
              <a:rPr lang="en-US" dirty="0"/>
              <a:t>                group by </a:t>
            </a:r>
            <a:r>
              <a:rPr lang="en-US" dirty="0" err="1"/>
              <a:t>l_ref_doc</a:t>
            </a:r>
            <a:r>
              <a:rPr lang="en-US" dirty="0"/>
              <a:t>, </a:t>
            </a:r>
            <a:r>
              <a:rPr lang="en-US" dirty="0" err="1"/>
              <a:t>crmofferid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               )  v2_max</a:t>
            </a:r>
          </a:p>
          <a:p>
            <a:pPr marL="0" indent="0">
              <a:buNone/>
            </a:pPr>
            <a:r>
              <a:rPr lang="en-US" dirty="0"/>
              <a:t>            on v2_all.crmofferid = v2_max.max_crmofferid and v2_all.l_ref_doc = v2_max.max_l_ref_doc and v2_all.creation_time = v2_max.max_creation_time</a:t>
            </a:r>
          </a:p>
          <a:p>
            <a:pPr marL="0" indent="0">
              <a:buNone/>
            </a:pPr>
            <a:r>
              <a:rPr lang="en-US" dirty="0"/>
              <a:t>        ) v2 </a:t>
            </a:r>
          </a:p>
          <a:p>
            <a:r>
              <a:rPr lang="en-US" dirty="0"/>
              <a:t>V2 contains all information from </a:t>
            </a:r>
            <a:r>
              <a:rPr lang="en-US" i="1" dirty="0"/>
              <a:t>model_log_ws_crminput_v2 </a:t>
            </a:r>
            <a:r>
              <a:rPr lang="en-US" dirty="0"/>
              <a:t>for </a:t>
            </a:r>
            <a:r>
              <a:rPr lang="en-US" dirty="0" err="1"/>
              <a:t>l_pltyp</a:t>
            </a:r>
            <a:r>
              <a:rPr lang="en-US" dirty="0"/>
              <a:t> in ('86', '87','Z3’), ref doc not null, and offer id that don’t end by ‘000010’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953908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DD57B-8BDE-4AE1-8678-FCA0D1955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BD116-763B-4F3F-8DC8-BEF049D65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(select *</a:t>
            </a:r>
          </a:p>
          <a:p>
            <a:pPr marL="0" indent="0">
              <a:buNone/>
            </a:pPr>
            <a:r>
              <a:rPr lang="en-US" dirty="0"/>
              <a:t>        from ns_model_v2.model_log_ws_pstar</a:t>
            </a:r>
          </a:p>
          <a:p>
            <a:pPr marL="0" indent="0">
              <a:buNone/>
            </a:pPr>
            <a:r>
              <a:rPr lang="en-US" dirty="0"/>
              <a:t>        where ns_model_v2.model_log_ws_pstar.pstar is not null</a:t>
            </a:r>
          </a:p>
          <a:p>
            <a:pPr marL="0" indent="0">
              <a:buNone/>
            </a:pPr>
            <a:r>
              <a:rPr lang="en-US" dirty="0"/>
              <a:t>            and ns_model_v2.model_log_ws_pstar.pstar &lt; 3000</a:t>
            </a:r>
          </a:p>
          <a:p>
            <a:pPr marL="0" indent="0">
              <a:buNone/>
            </a:pPr>
            <a:r>
              <a:rPr lang="en-US" dirty="0"/>
              <a:t>            and 200 &lt; ns_model_v2.model_log_ws_pstar.pstar</a:t>
            </a:r>
          </a:p>
          <a:p>
            <a:pPr marL="0" indent="0">
              <a:buNone/>
            </a:pPr>
            <a:r>
              <a:rPr lang="en-US" dirty="0"/>
              <a:t>        ) </a:t>
            </a:r>
            <a:r>
              <a:rPr lang="en-US" dirty="0" err="1"/>
              <a:t>ps</a:t>
            </a:r>
            <a:endParaRPr lang="en-US" dirty="0"/>
          </a:p>
          <a:p>
            <a:r>
              <a:rPr lang="en-US" dirty="0"/>
              <a:t>PS is ns_model_v2.model_log_ws_pstar for which 200&lt;</a:t>
            </a:r>
            <a:r>
              <a:rPr lang="en-US" dirty="0" err="1"/>
              <a:t>pstar</a:t>
            </a:r>
            <a:r>
              <a:rPr lang="en-US" dirty="0"/>
              <a:t>&lt;3000</a:t>
            </a:r>
          </a:p>
        </p:txBody>
      </p:sp>
    </p:spTree>
    <p:extLst>
      <p:ext uri="{BB962C8B-B14F-4D97-AF65-F5344CB8AC3E}">
        <p14:creationId xmlns:p14="http://schemas.microsoft.com/office/powerpoint/2010/main" val="1804705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11F4E-6E01-404F-BA1C-F9D790415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PSAFE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059B8-06F9-48EC-AAB2-09E275DC1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(select * from ns_model_v2.model_log_ws_psafe where </a:t>
            </a:r>
            <a:r>
              <a:rPr lang="en-US" dirty="0" err="1"/>
              <a:t>is_prod</a:t>
            </a:r>
            <a:r>
              <a:rPr lang="en-US" dirty="0"/>
              <a:t> = 0) </a:t>
            </a:r>
            <a:r>
              <a:rPr lang="en-US" dirty="0" err="1"/>
              <a:t>psafe</a:t>
            </a:r>
            <a:endParaRPr lang="en-US" dirty="0"/>
          </a:p>
          <a:p>
            <a:r>
              <a:rPr lang="en-US" dirty="0"/>
              <a:t>PSAFE contains all results of </a:t>
            </a:r>
            <a:r>
              <a:rPr lang="en-US" dirty="0" err="1"/>
              <a:t>model_log_ws_psaf</a:t>
            </a:r>
            <a:r>
              <a:rPr lang="en-US" dirty="0"/>
              <a:t> that don’t come from PRD.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719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FD379-E8EC-4648-9A9C-76ACE7123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7EDAA-345F-47B9-BD4F-C8E48D9F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select *</a:t>
            </a:r>
          </a:p>
          <a:p>
            <a:pPr marL="0" indent="0">
              <a:buNone/>
            </a:pPr>
            <a:r>
              <a:rPr lang="en-US" dirty="0"/>
              <a:t>        from </a:t>
            </a:r>
            <a:r>
              <a:rPr lang="en-US" dirty="0" err="1"/>
              <a:t>ns_historical.crmdata_full</a:t>
            </a:r>
            <a:r>
              <a:rPr lang="en-US" dirty="0"/>
              <a:t> crm1 </a:t>
            </a:r>
          </a:p>
          <a:p>
            <a:pPr marL="0" indent="0">
              <a:buNone/>
            </a:pPr>
            <a:r>
              <a:rPr lang="en-US" dirty="0"/>
              <a:t>        where crm1.D1SRCCRM_YPRCPER in ('M', 'Q', 'S', 'Y','P') </a:t>
            </a:r>
          </a:p>
          <a:p>
            <a:pPr marL="0" indent="0">
              <a:buNone/>
            </a:pPr>
            <a:r>
              <a:rPr lang="en-US" dirty="0"/>
              <a:t>            and crm1.D1SRCCRM_YPTCCONTR = 'N'</a:t>
            </a:r>
          </a:p>
          <a:p>
            <a:pPr marL="0" indent="0">
              <a:buNone/>
            </a:pPr>
            <a:r>
              <a:rPr lang="en-US" dirty="0"/>
              <a:t>            and crm1.D1SRCCRM_YPTCORDER = 'N'</a:t>
            </a:r>
          </a:p>
          <a:p>
            <a:pPr marL="0" indent="0">
              <a:buNone/>
            </a:pPr>
            <a:r>
              <a:rPr lang="en-US" dirty="0"/>
              <a:t>            and crm1.D1SRCCRM_YDISCDEAL = 'N'</a:t>
            </a:r>
          </a:p>
          <a:p>
            <a:pPr marL="0" indent="0">
              <a:buNone/>
            </a:pPr>
            <a:r>
              <a:rPr lang="en-US" dirty="0"/>
              <a:t>            and crm1.D1SRCCRM_YFLQUAL = 'Y'</a:t>
            </a:r>
          </a:p>
          <a:p>
            <a:pPr marL="0" indent="0">
              <a:buNone/>
            </a:pPr>
            <a:r>
              <a:rPr lang="en-US" dirty="0"/>
              <a:t>            and crm1.D1SRCCRM_YPRFCL is not null</a:t>
            </a:r>
          </a:p>
          <a:p>
            <a:pPr marL="0" indent="0">
              <a:buNone/>
            </a:pPr>
            <a:r>
              <a:rPr lang="en-US" dirty="0"/>
              <a:t>            and crm1.D1SRCCRM_YEFFP &gt; 0</a:t>
            </a:r>
          </a:p>
          <a:p>
            <a:pPr marL="0" indent="0">
              <a:buNone/>
            </a:pPr>
            <a:r>
              <a:rPr lang="en-US" dirty="0"/>
              <a:t>            and crm1.D1SRCCRM_YCALLDT not in ('00000000')</a:t>
            </a:r>
          </a:p>
          <a:p>
            <a:pPr marL="0" indent="0">
              <a:buNone/>
            </a:pPr>
            <a:r>
              <a:rPr lang="en-US" dirty="0"/>
              <a:t>        ) </a:t>
            </a:r>
            <a:r>
              <a:rPr lang="en-US" dirty="0" err="1"/>
              <a:t>crm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730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45DD7-8517-45C0-BCFF-90164ACF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CRM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6D526-56F5-4716-9A88-3134FAB41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    left join </a:t>
            </a:r>
            <a:r>
              <a:rPr lang="en-US" dirty="0" err="1"/>
              <a:t>ns_master.master_yocmat_yodpsubfa</a:t>
            </a:r>
            <a:r>
              <a:rPr lang="en-US" dirty="0"/>
              <a:t> </a:t>
            </a:r>
            <a:r>
              <a:rPr lang="en-US" dirty="0" err="1"/>
              <a:t>sub_family_encoding</a:t>
            </a: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        on 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crm.D1SRCCRM_YCRMSFAM = 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sub_family_encoding.value_code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    left join </a:t>
            </a:r>
            <a:r>
              <a:rPr lang="en-US" dirty="0" err="1"/>
              <a:t>ns_master.master_l_par_sf_s_sector</a:t>
            </a:r>
            <a:r>
              <a:rPr lang="en-US" dirty="0"/>
              <a:t> </a:t>
            </a:r>
            <a:r>
              <a:rPr lang="en-US" dirty="0" err="1"/>
              <a:t>sector_encoding</a:t>
            </a: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        on 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crm.D1SRCCRM_YCRMSFCC_YSECTOR = 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sector_encoding.value_code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    left join ns_master.master_ydyn_qu02 </a:t>
            </a:r>
            <a:r>
              <a:rPr lang="en-US" dirty="0" err="1"/>
              <a:t>steel_grade_encoding</a:t>
            </a: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        on 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crm.D1SRCCRM_YCRMQU02 = 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steel_grade_encoding.value_code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    left join ns_master.master_l_par_sf_ys_zzz143 </a:t>
            </a:r>
            <a:r>
              <a:rPr lang="en-US" dirty="0" err="1"/>
              <a:t>for_cu_encoding</a:t>
            </a: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        on 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crm.D1SRCCRM_YCRMSFCC_YCRMZ143 = 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for_cu_encoding.value_code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  </a:t>
            </a:r>
          </a:p>
          <a:p>
            <a:pPr marL="0" indent="0">
              <a:buNone/>
            </a:pPr>
            <a:r>
              <a:rPr lang="en-US" dirty="0"/>
              <a:t>    left join ns_master.master_ydyn_co25 </a:t>
            </a:r>
            <a:r>
              <a:rPr lang="en-US" dirty="0" err="1"/>
              <a:t>coating_specification_encoding</a:t>
            </a: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        on 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crm.D1SRCCRM_YCRMCO25 = 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coating_specification_encoding.value_code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    </a:t>
            </a:r>
          </a:p>
          <a:p>
            <a:pPr marL="0" indent="0">
              <a:buNone/>
            </a:pPr>
            <a:r>
              <a:rPr lang="en-US" dirty="0"/>
              <a:t>    left join </a:t>
            </a:r>
            <a:r>
              <a:rPr lang="en-US" dirty="0" err="1"/>
              <a:t>ns_master.customerdata_extended</a:t>
            </a:r>
            <a:r>
              <a:rPr lang="en-US" dirty="0"/>
              <a:t> </a:t>
            </a:r>
            <a:r>
              <a:rPr lang="en-US" dirty="0" err="1"/>
              <a:t>customer_encoding</a:t>
            </a: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        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on crm.D1SRCCRM_YCRMSFCC = 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customer_encoding.SCUST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43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C671-968C-445D-8D1D-4A4BA5567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With</a:t>
            </a:r>
            <a:r>
              <a:rPr lang="fr-FR" dirty="0"/>
              <a:t> 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C5111-AC76-4F90-8519-6084DF260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    left join ns_model_v2.model_log_ws_absolutepstar </a:t>
            </a:r>
            <a:r>
              <a:rPr lang="en-US" dirty="0" err="1"/>
              <a:t>absp</a:t>
            </a:r>
            <a:br>
              <a:rPr lang="en-US" dirty="0"/>
            </a:br>
            <a:r>
              <a:rPr lang="en-US" dirty="0"/>
              <a:t>        on 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ps.sessionid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 = 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absp.session_id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 </a:t>
            </a:r>
            <a:br>
              <a:rPr lang="en-US" dirty="0"/>
            </a:br>
            <a:r>
              <a:rPr lang="en-US" dirty="0"/>
              <a:t>	and 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ps.pkl_family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 = 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absp.family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    left join ns_model.master_l_par_sf_ys_zzz172 </a:t>
            </a:r>
            <a:r>
              <a:rPr lang="en-US" dirty="0" err="1"/>
              <a:t>for_csu_encoding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        on 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ps.pkl_csu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 = 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for_csu_encoding.value_code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    left join </a:t>
            </a:r>
            <a:r>
              <a:rPr lang="en-US" dirty="0" err="1"/>
              <a:t>ns_master.master_yocmat_yodpprfam</a:t>
            </a:r>
            <a:r>
              <a:rPr lang="en-US" dirty="0"/>
              <a:t> </a:t>
            </a:r>
            <a:r>
              <a:rPr lang="en-US" dirty="0" err="1"/>
              <a:t>family_encoding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        on 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ps.pkl_family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 = 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family_encoding.value_code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    left join ns_model_v2.failsafe_management_input </a:t>
            </a:r>
            <a:r>
              <a:rPr lang="en-US" dirty="0" err="1"/>
              <a:t>failsafe_input</a:t>
            </a:r>
            <a:br>
              <a:rPr lang="en-US" dirty="0"/>
            </a:br>
            <a:r>
              <a:rPr lang="en-US" dirty="0"/>
              <a:t>        on 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ps.pkl_csu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 = failsafe_input.l_par_sf_ys_zzz172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	and 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ps.pkl_family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 = 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failsafe_input.yocmat_yodpprfam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004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7322F-3E17-409D-AEC3-263E88AA9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V2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84498-B3E2-4986-A65C-E4ADC99A0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    left join ns_master.master_ydyn_cu74 </a:t>
            </a:r>
            <a:r>
              <a:rPr lang="en-US" dirty="0" err="1"/>
              <a:t>supra_region_encoding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        on v2.supragregionsoldto = </a:t>
            </a:r>
            <a:r>
              <a:rPr lang="en-US" dirty="0" err="1"/>
              <a:t>supra_region_encoding.value_code</a:t>
            </a: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    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561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4919</Words>
  <Application>Microsoft Office PowerPoint</Application>
  <PresentationFormat>Widescreen</PresentationFormat>
  <Paragraphs>242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Query Study </vt:lpstr>
      <vt:lpstr>Meaning of Name of tables</vt:lpstr>
      <vt:lpstr>V2</vt:lpstr>
      <vt:lpstr>PS</vt:lpstr>
      <vt:lpstr>PSAFE</vt:lpstr>
      <vt:lpstr>CRM</vt:lpstr>
      <vt:lpstr>With CRM</vt:lpstr>
      <vt:lpstr>With PS</vt:lpstr>
      <vt:lpstr>With V2</vt:lpstr>
      <vt:lpstr>With RESULT_V2</vt:lpstr>
      <vt:lpstr>With CUSTOMER</vt:lpstr>
      <vt:lpstr>Items Details </vt:lpstr>
      <vt:lpstr>item cu/csu</vt:lpstr>
      <vt:lpstr>item family/sector</vt:lpstr>
      <vt:lpstr>item technical details               </vt:lpstr>
      <vt:lpstr>item technical details for OC products</vt:lpstr>
      <vt:lpstr>customer and manager</vt:lpstr>
      <vt:lpstr>crm price details            </vt:lpstr>
      <vt:lpstr>P1</vt:lpstr>
      <vt:lpstr>absP*</vt:lpstr>
      <vt:lpstr>CM_psafe</vt:lpstr>
      <vt:lpstr>CM Booster</vt:lpstr>
      <vt:lpstr>Contribution Margin</vt:lpstr>
      <vt:lpstr>Contribution Margin</vt:lpstr>
      <vt:lpstr>variable costs extra</vt:lpstr>
      <vt:lpstr>pricing product</vt:lpstr>
      <vt:lpstr>Model v2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Gbenou, Regis (Contractor)</dc:creator>
  <cp:lastModifiedBy>Gbenou, Regis (Contractor)</cp:lastModifiedBy>
  <cp:revision>47</cp:revision>
  <dcterms:created xsi:type="dcterms:W3CDTF">2021-10-22T06:16:33Z</dcterms:created>
  <dcterms:modified xsi:type="dcterms:W3CDTF">2021-10-29T11:33:05Z</dcterms:modified>
</cp:coreProperties>
</file>