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16" r:id="rId6"/>
    <p:sldId id="324" r:id="rId7"/>
    <p:sldId id="322" r:id="rId8"/>
    <p:sldId id="318" r:id="rId9"/>
    <p:sldId id="319" r:id="rId10"/>
    <p:sldId id="320" r:id="rId11"/>
    <p:sldId id="317" r:id="rId12"/>
    <p:sldId id="310" r:id="rId13"/>
    <p:sldId id="309" r:id="rId14"/>
    <p:sldId id="32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64781"/>
    <a:srgbClr val="5486B8"/>
    <a:srgbClr val="499211"/>
    <a:srgbClr val="EAB200"/>
    <a:srgbClr val="959B9E"/>
    <a:srgbClr val="FFFFFF"/>
    <a:srgbClr val="90C618"/>
    <a:srgbClr val="516986"/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1" autoAdjust="0"/>
    <p:restoredTop sz="97586" autoAdjust="0"/>
  </p:normalViewPr>
  <p:slideViewPr>
    <p:cSldViewPr snapToGrid="0">
      <p:cViewPr varScale="1">
        <p:scale>
          <a:sx n="70" d="100"/>
          <a:sy n="70" d="100"/>
        </p:scale>
        <p:origin x="1255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EAE83BB-09AD-41A4-B07E-E88C37AB1E23}" type="datetimeFigureOut">
              <a:rPr lang="en-US"/>
              <a:pPr>
                <a:defRPr/>
              </a:pPr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33EEF1F-71D7-4A54-9ED3-47C3CE0BF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55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6BB38C-C851-4C00-BB23-CE28ECF90525}" type="datetimeFigureOut">
              <a:rPr lang="en-US"/>
              <a:pPr>
                <a:defRPr/>
              </a:pPr>
              <a:t>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D567441-D8A8-48ED-85B5-AAD8D44A7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9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67441-D8A8-48ED-85B5-AAD8D44A74FA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7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67441-D8A8-48ED-85B5-AAD8D44A74FA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79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67441-D8A8-48ED-85B5-AAD8D44A74F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E5F66-9601-483C-B995-7E09102F2FE5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05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1189038"/>
            <a:ext cx="5445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62153" y="1751337"/>
            <a:ext cx="7355143" cy="942209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lang="en-US" sz="4000" b="0" dirty="0">
                <a:solidFill>
                  <a:schemeClr val="tx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62153" y="2689373"/>
            <a:ext cx="7356267" cy="604977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lang="en-US" dirty="0">
                <a:solidFill>
                  <a:schemeClr val="bg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8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/>
              </a:buClr>
              <a:buFont typeface="Arial"/>
              <a:buNone/>
              <a:defRPr sz="2000">
                <a:solidFill>
                  <a:srgbClr val="595959"/>
                </a:solidFill>
                <a:latin typeface="+mn-lt"/>
                <a:cs typeface="Segoe"/>
              </a:defRPr>
            </a:lvl1pPr>
            <a:lvl2pPr marL="342900" indent="-342900">
              <a:buClr>
                <a:schemeClr val="accent3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2pPr>
            <a:lvl3pPr marL="638175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3pPr>
            <a:lvl4pPr marL="922338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4pPr>
            <a:lvl5pPr marL="1189038" indent="-342900">
              <a:buClr>
                <a:schemeClr val="accent3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287E18-BE3A-4EBF-9680-4BAABA87F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8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9CE8-0076-4741-9769-3232C38C54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2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3CE80F-ADD2-4EF6-B65F-88D4669845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29845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662113"/>
            <a:ext cx="8229600" cy="462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975" y="6503988"/>
            <a:ext cx="284163" cy="365125"/>
          </a:xfrm>
          <a:prstGeom prst="rect">
            <a:avLst/>
          </a:prstGeom>
          <a:noFill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 b="1">
                <a:solidFill>
                  <a:schemeClr val="bg2"/>
                </a:solidFill>
              </a:defRPr>
            </a:lvl1pPr>
          </a:lstStyle>
          <a:p>
            <a:fld id="{3378046C-7DE8-466D-B9D6-B88C4A27B53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9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675" y="6511925"/>
            <a:ext cx="293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8" r:id="rId2"/>
    <p:sldLayoutId id="2147483879" r:id="rId3"/>
    <p:sldLayoutId id="2147483880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lang="en-US" sz="3600" kern="1200" dirty="0">
          <a:solidFill>
            <a:schemeClr val="bg2"/>
          </a:solidFill>
          <a:latin typeface="+mn-lt"/>
          <a:ea typeface="Segoe UI Light" pitchFamily="34" charset="0"/>
          <a:cs typeface="Segoe UI Light"/>
        </a:defRPr>
      </a:lvl1pPr>
      <a:lvl2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2pPr>
      <a:lvl3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3pPr>
      <a:lvl4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4pPr>
      <a:lvl5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5pPr>
      <a:lvl6pPr marL="4572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6pPr>
      <a:lvl7pPr marL="9144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7pPr>
      <a:lvl8pPr marL="13716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8pPr>
      <a:lvl9pPr marL="18288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defRPr sz="2800" kern="1200">
          <a:solidFill>
            <a:srgbClr val="595959"/>
          </a:solidFill>
          <a:latin typeface="+mn-lt"/>
          <a:ea typeface="Segoe"/>
          <a:cs typeface="Segoe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400" kern="1200" dirty="0">
          <a:solidFill>
            <a:srgbClr val="595959"/>
          </a:solidFill>
          <a:latin typeface="+mn-lt"/>
          <a:ea typeface="Segoe"/>
          <a:cs typeface="Segoe"/>
        </a:defRPr>
      </a:lvl2pPr>
      <a:lvl3pPr marL="638175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000" kern="1200" dirty="0">
          <a:solidFill>
            <a:srgbClr val="595959"/>
          </a:solidFill>
          <a:latin typeface="+mn-lt"/>
          <a:ea typeface="Segoe"/>
          <a:cs typeface="Segoe"/>
        </a:defRPr>
      </a:lvl3pPr>
      <a:lvl4pPr marL="922338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000" kern="1200" dirty="0">
          <a:solidFill>
            <a:srgbClr val="595959"/>
          </a:solidFill>
          <a:latin typeface="+mn-lt"/>
          <a:ea typeface="Segoe"/>
          <a:cs typeface="Segoe"/>
        </a:defRPr>
      </a:lvl4pPr>
      <a:lvl5pPr marL="1189038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000" kern="1200" dirty="0">
          <a:solidFill>
            <a:srgbClr val="595959"/>
          </a:solidFill>
          <a:latin typeface="+mn-lt"/>
          <a:ea typeface="Segoe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sp@sqlpass.de" TargetMode="External"/><Relationship Id="rId2" Type="http://schemas.openxmlformats.org/officeDocument/2006/relationships/hyperlink" Target="mailto:aes@sqlpass.de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qlpass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HQ@sqlpass.de?subject=Mitgliedsantra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ing.com/communities/groups/pass-deutschland-c68f-1015046" TargetMode="External"/><Relationship Id="rId2" Type="http://schemas.openxmlformats.org/officeDocument/2006/relationships/hyperlink" Target="https://www.facebook.com/SQLPASS.d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hyperlink" Target="https://www.sqlpass.de/Portals/0/PASSEssentials2016/2016-04-18%20PE%20Uwe%20Ricken%20Serveranalyse%20Datenblatt%20Web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aturda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962025" y="1751013"/>
            <a:ext cx="7354888" cy="942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>
                <a:solidFill>
                  <a:srgbClr val="516986"/>
                </a:solidFill>
                <a:ea typeface="+mj-ea"/>
              </a:rPr>
              <a:t/>
            </a:r>
            <a:br>
              <a:rPr dirty="0">
                <a:solidFill>
                  <a:srgbClr val="516986"/>
                </a:solidFill>
                <a:ea typeface="+mj-ea"/>
              </a:rPr>
            </a:br>
            <a:r>
              <a:rPr b="1" dirty="0" smtClean="0">
                <a:solidFill>
                  <a:srgbClr val="164781"/>
                </a:solidFill>
                <a:ea typeface="+mj-ea"/>
              </a:rPr>
              <a:t>PASS Community News</a:t>
            </a:r>
            <a:r>
              <a:rPr lang="en-US" b="1" dirty="0">
                <a:solidFill>
                  <a:srgbClr val="164781"/>
                </a:solidFill>
                <a:ea typeface="+mj-ea"/>
              </a:rPr>
              <a:t/>
            </a:r>
            <a:br>
              <a:rPr lang="en-US" b="1" dirty="0">
                <a:solidFill>
                  <a:srgbClr val="164781"/>
                </a:solidFill>
                <a:ea typeface="+mj-ea"/>
              </a:rPr>
            </a:br>
            <a:endParaRPr lang="de-DE" dirty="0">
              <a:solidFill>
                <a:srgbClr val="516986"/>
              </a:solidFill>
              <a:ea typeface="+mj-ea"/>
            </a:endParaRPr>
          </a:p>
        </p:txBody>
      </p:sp>
      <p:sp>
        <p:nvSpPr>
          <p:cNvPr id="3075" name="Subtitle 17"/>
          <p:cNvSpPr>
            <a:spLocks noGrp="1"/>
          </p:cNvSpPr>
          <p:nvPr>
            <p:ph type="subTitle" idx="1"/>
          </p:nvPr>
        </p:nvSpPr>
        <p:spPr>
          <a:xfrm>
            <a:off x="960438" y="3310678"/>
            <a:ext cx="7356475" cy="604838"/>
          </a:xfrm>
        </p:spPr>
        <p:txBody>
          <a:bodyPr/>
          <a:lstStyle/>
          <a:p>
            <a:pPr marL="0" indent="0" eaLnBrk="1" hangingPunct="1"/>
            <a:r>
              <a:rPr lang="en-US" b="1" dirty="0" smtClean="0">
                <a:solidFill>
                  <a:srgbClr val="164781"/>
                </a:solidFill>
                <a:cs typeface="Segoe"/>
              </a:rPr>
              <a:t>Stand: 14.01.2016 (RG Bayern)</a:t>
            </a:r>
            <a:endParaRPr b="1" dirty="0" smtClean="0">
              <a:solidFill>
                <a:srgbClr val="164781"/>
              </a:solidFill>
              <a:cs typeface="Sego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3429000" cy="2017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 Conference 2016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SAVE THE DATE!!!!</a:t>
            </a:r>
          </a:p>
          <a:p>
            <a:endParaRPr lang="de-DE" sz="6600" dirty="0"/>
          </a:p>
          <a:p>
            <a:endParaRPr lang="de-DE" sz="6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3" y="3111189"/>
            <a:ext cx="8915681" cy="15737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43902">
            <a:off x="4480107" y="3928992"/>
            <a:ext cx="285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3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Vorstellungsrunde</a:t>
            </a:r>
          </a:p>
        </p:txBody>
      </p:sp>
      <p:sp>
        <p:nvSpPr>
          <p:cNvPr id="1945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 dirty="0" smtClean="0"/>
              <a:t>Bitte stellt Euch </a:t>
            </a:r>
            <a:r>
              <a:rPr lang="de-DE" b="1" dirty="0" smtClean="0"/>
              <a:t>kurz</a:t>
            </a:r>
            <a:r>
              <a:rPr lang="de-DE" dirty="0" smtClean="0"/>
              <a:t> vor</a:t>
            </a:r>
          </a:p>
          <a:p>
            <a:pPr>
              <a:buFontTx/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i="1" dirty="0" smtClean="0"/>
              <a:t>„SELECT</a:t>
            </a:r>
            <a:br>
              <a:rPr lang="de-DE" sz="2000" i="1" dirty="0" smtClean="0"/>
            </a:br>
            <a:r>
              <a:rPr lang="de-DE" sz="2000" i="1" dirty="0" smtClean="0"/>
              <a:t>		Name</a:t>
            </a:r>
            <a:br>
              <a:rPr lang="de-DE" sz="2000" i="1" dirty="0" smtClean="0"/>
            </a:br>
            <a:r>
              <a:rPr lang="de-DE" sz="2000" i="1" dirty="0" smtClean="0"/>
              <a:t>	, 	Company</a:t>
            </a:r>
            <a:br>
              <a:rPr lang="de-DE" sz="2000" i="1" dirty="0" smtClean="0"/>
            </a:br>
            <a:r>
              <a:rPr lang="de-DE" sz="2000" i="1" dirty="0" smtClean="0"/>
              <a:t>	, 	Position</a:t>
            </a:r>
            <a:br>
              <a:rPr lang="de-DE" sz="2000" i="1" dirty="0" smtClean="0"/>
            </a:br>
            <a:r>
              <a:rPr lang="de-DE" sz="2000" i="1" dirty="0" smtClean="0"/>
              <a:t>	, 	SQL Server-Schwerpunkte</a:t>
            </a:r>
            <a:br>
              <a:rPr lang="de-DE" sz="2000" i="1" dirty="0" smtClean="0"/>
            </a:br>
            <a:r>
              <a:rPr lang="de-DE" sz="2000" i="1" dirty="0" smtClean="0"/>
              <a:t/>
            </a:r>
            <a:br>
              <a:rPr lang="de-DE" sz="2000" i="1" dirty="0" smtClean="0"/>
            </a:br>
            <a:r>
              <a:rPr lang="de-DE" sz="2000" i="1" dirty="0" smtClean="0"/>
              <a:t>FROM </a:t>
            </a:r>
            <a:r>
              <a:rPr lang="de-DE" sz="2000" i="1" dirty="0" err="1" smtClean="0"/>
              <a:t>my.Lebenslauf</a:t>
            </a:r>
            <a:r>
              <a:rPr lang="de-DE" sz="2000" i="1" dirty="0" smtClean="0"/>
              <a:t/>
            </a:r>
            <a:br>
              <a:rPr lang="de-DE" sz="2000" i="1" dirty="0" smtClean="0"/>
            </a:br>
            <a:r>
              <a:rPr lang="de-DE" sz="2000" i="1" dirty="0" smtClean="0"/>
              <a:t>NATURAL JOIN </a:t>
            </a:r>
            <a:r>
              <a:rPr lang="de-DE" sz="2000" i="1" dirty="0" err="1" smtClean="0"/>
              <a:t>Motivation.HierZuSein</a:t>
            </a:r>
            <a:r>
              <a:rPr lang="de-DE" sz="2000" i="1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7519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Zum Verein PASS Deutschland e.V.</a:t>
            </a:r>
            <a:r>
              <a:rPr lang="de-DE" dirty="0"/>
              <a:t> </a:t>
            </a:r>
            <a:r>
              <a:rPr lang="de-DE" dirty="0" smtClean="0"/>
              <a:t>und zu deiner Region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PASS Essentials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mtClean="0"/>
              <a:t>SQLSaturdays</a:t>
            </a:r>
            <a:endParaRPr lang="de-DE" dirty="0"/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PASS Deutschland Events (Camp, Konferenz)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Vorstellungsrunde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3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282121"/>
            <a:ext cx="8229600" cy="685800"/>
          </a:xfrm>
        </p:spPr>
        <p:txBody>
          <a:bodyPr/>
          <a:lstStyle/>
          <a:p>
            <a:r>
              <a:rPr lang="de-DE" dirty="0" smtClean="0"/>
              <a:t>Regionalgruppe Bayern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1558" y="1968865"/>
            <a:ext cx="3014241" cy="2219346"/>
          </a:xfrm>
        </p:spPr>
        <p:txBody>
          <a:bodyPr/>
          <a:lstStyle/>
          <a:p>
            <a:r>
              <a:rPr lang="de-DE" sz="1800" dirty="0" smtClean="0"/>
              <a:t>Andre Essing</a:t>
            </a:r>
            <a:br>
              <a:rPr lang="de-DE" sz="1800" dirty="0" smtClean="0"/>
            </a:br>
            <a:r>
              <a:rPr lang="de-DE" sz="1800" dirty="0" smtClean="0">
                <a:hlinkClick r:id="rId2"/>
              </a:rPr>
              <a:t>aes@sqlpass.de</a:t>
            </a:r>
            <a:endParaRPr lang="de-DE" sz="1800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sz="1800" dirty="0" smtClean="0"/>
              <a:t>Siegfried </a:t>
            </a:r>
            <a:r>
              <a:rPr lang="de-DE" sz="1800" dirty="0" smtClean="0"/>
              <a:t>Spuddig </a:t>
            </a:r>
            <a:r>
              <a:rPr lang="de-DE" sz="1800" dirty="0" smtClean="0">
                <a:hlinkClick r:id="rId3"/>
              </a:rPr>
              <a:t>ssp@sqlpass.de</a:t>
            </a:r>
            <a:endParaRPr lang="de-DE" sz="1800" dirty="0" smtClean="0"/>
          </a:p>
          <a:p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Eure RGVs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smtClean="0"/>
              <a:t>Neuigkeiten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9CE8-0076-4741-9769-3232C38C54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23775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Registrierung zu den Treffen mittels Eventbrite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Umfrage bezüglich künftiger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Umfrage bezüglich künftiger Termine</a:t>
            </a:r>
            <a:endParaRPr lang="de-DE"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65" y="1968865"/>
            <a:ext cx="975445" cy="9754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7607" b="13961"/>
          <a:stretch/>
        </p:blipFill>
        <p:spPr>
          <a:xfrm>
            <a:off x="451764" y="3195976"/>
            <a:ext cx="992235" cy="992235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451764" y="4439877"/>
            <a:ext cx="8235036" cy="4095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defRPr sz="1800" kern="1200">
                <a:solidFill>
                  <a:srgbClr val="FFFFFF"/>
                </a:solidFill>
                <a:latin typeface="+mn-lt"/>
                <a:ea typeface="Segoe"/>
                <a:cs typeface="Segoe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6381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922338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189038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C618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Geplante Termine</a:t>
            </a:r>
            <a:endParaRPr lang="de-DE" dirty="0"/>
          </a:p>
        </p:txBody>
      </p:sp>
      <p:sp>
        <p:nvSpPr>
          <p:cNvPr id="11" name="Content Placeholder 11"/>
          <p:cNvSpPr txBox="1">
            <a:spLocks/>
          </p:cNvSpPr>
          <p:nvPr/>
        </p:nvSpPr>
        <p:spPr bwMode="auto">
          <a:xfrm>
            <a:off x="454024" y="4942877"/>
            <a:ext cx="8232776" cy="156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lang="en-US" sz="1400" kern="1200" dirty="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14.02.2016 - Andre Essing - SQL </a:t>
            </a:r>
            <a:r>
              <a:rPr lang="de-DE" sz="1800" dirty="0"/>
              <a:t>Server Release Management - SPs, CUs und CODs, </a:t>
            </a:r>
            <a:r>
              <a:rPr lang="de-DE" sz="1800" dirty="0" smtClean="0"/>
              <a:t>ich verstehe nur Bahnhof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10.03.2016 - </a:t>
            </a:r>
            <a:r>
              <a:rPr lang="en-US" sz="1800" dirty="0" smtClean="0"/>
              <a:t>Stefan </a:t>
            </a:r>
            <a:r>
              <a:rPr lang="en-US" sz="1800" dirty="0" err="1"/>
              <a:t>Kirner</a:t>
            </a:r>
            <a:r>
              <a:rPr lang="en-US" sz="1800" dirty="0"/>
              <a:t> - Azure Data </a:t>
            </a:r>
            <a:r>
              <a:rPr lang="en-US" sz="1800" dirty="0" smtClean="0"/>
              <a:t>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07.04.2016 - </a:t>
            </a:r>
            <a:r>
              <a:rPr lang="de-DE" sz="1800" dirty="0"/>
              <a:t>Benjamin </a:t>
            </a:r>
            <a:r>
              <a:rPr lang="de-DE" sz="1800" dirty="0" err="1"/>
              <a:t>Weissman</a:t>
            </a:r>
            <a:r>
              <a:rPr lang="de-DE" sz="1800" dirty="0"/>
              <a:t> - </a:t>
            </a:r>
            <a:r>
              <a:rPr lang="de-DE" sz="1800" dirty="0" err="1"/>
              <a:t>enjoy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afternoon</a:t>
            </a:r>
            <a:r>
              <a:rPr lang="de-DE" sz="1800" dirty="0"/>
              <a:t> - Einführung in </a:t>
            </a:r>
            <a:r>
              <a:rPr lang="de-DE" sz="1800" dirty="0" err="1" smtClean="0"/>
              <a:t>Biml</a:t>
            </a: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12.05.2016 - </a:t>
            </a:r>
            <a:r>
              <a:rPr lang="de-DE" sz="1800" dirty="0"/>
              <a:t>Ernst </a:t>
            </a:r>
            <a:r>
              <a:rPr lang="de-DE" sz="1800" dirty="0" smtClean="0"/>
              <a:t>Hutsteiner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16.06.2016 - Erik </a:t>
            </a:r>
            <a:r>
              <a:rPr lang="de-DE" sz="1800" dirty="0"/>
              <a:t>Heinrich</a:t>
            </a:r>
          </a:p>
        </p:txBody>
      </p:sp>
    </p:spTree>
    <p:extLst>
      <p:ext uri="{BB962C8B-B14F-4D97-AF65-F5344CB8AC3E}">
        <p14:creationId xmlns:p14="http://schemas.microsoft.com/office/powerpoint/2010/main" val="42636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Webseite: </a:t>
            </a:r>
            <a:r>
              <a:rPr lang="de-DE" dirty="0" smtClean="0">
                <a:hlinkClick r:id="rId2"/>
              </a:rPr>
              <a:t>www.sqlpass.de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2198857"/>
            <a:ext cx="7547547" cy="3547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Ovale Legende 14"/>
          <p:cNvSpPr/>
          <p:nvPr/>
        </p:nvSpPr>
        <p:spPr>
          <a:xfrm>
            <a:off x="633583" y="1233881"/>
            <a:ext cx="2942335" cy="980088"/>
          </a:xfrm>
          <a:prstGeom prst="wedgeEllipseCallout">
            <a:avLst>
              <a:gd name="adj1" fmla="val 22466"/>
              <a:gd name="adj2" fmla="val 132177"/>
            </a:avLst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Informationen zu zukünftigen und bisherigen Treffen, Vorträgen usw.</a:t>
            </a:r>
          </a:p>
        </p:txBody>
      </p:sp>
      <p:sp>
        <p:nvSpPr>
          <p:cNvPr id="8" name="Ovale Legende 14"/>
          <p:cNvSpPr/>
          <p:nvPr/>
        </p:nvSpPr>
        <p:spPr>
          <a:xfrm>
            <a:off x="3774526" y="1233881"/>
            <a:ext cx="2942335" cy="980088"/>
          </a:xfrm>
          <a:prstGeom prst="wedgeEllipseCallout">
            <a:avLst>
              <a:gd name="adj1" fmla="val -34164"/>
              <a:gd name="adj2" fmla="val 13114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Mitgliedsbereich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49" y="3273855"/>
            <a:ext cx="2501831" cy="225630"/>
          </a:xfrm>
          <a:prstGeom prst="rect">
            <a:avLst/>
          </a:prstGeom>
        </p:spPr>
      </p:pic>
      <p:sp>
        <p:nvSpPr>
          <p:cNvPr id="10" name="Ovale Legende 14"/>
          <p:cNvSpPr/>
          <p:nvPr/>
        </p:nvSpPr>
        <p:spPr>
          <a:xfrm>
            <a:off x="2781618" y="4037282"/>
            <a:ext cx="4624864" cy="1359800"/>
          </a:xfrm>
          <a:prstGeom prst="wedgeEllipseCallout">
            <a:avLst>
              <a:gd name="adj1" fmla="val -31768"/>
              <a:gd name="adj2" fmla="val -10218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 Mitgliedsbereich</a:t>
            </a:r>
          </a:p>
          <a:p>
            <a:pPr marL="285750" indent="-285750">
              <a:buFontTx/>
              <a:buChar char="-"/>
              <a:defRPr/>
            </a:pP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Repository für Vorträge</a:t>
            </a:r>
          </a:p>
          <a:p>
            <a:pPr marL="285750" indent="-285750">
              <a:buFontTx/>
              <a:buChar char="-"/>
              <a:defRPr/>
            </a:pP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Newsletter-Archiv</a:t>
            </a:r>
          </a:p>
          <a:p>
            <a:pPr marL="285750" indent="-285750">
              <a:buFontTx/>
              <a:buChar char="-"/>
              <a:defRPr/>
            </a:pP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Promo </a:t>
            </a:r>
            <a:r>
              <a:rPr lang="de-DE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Codes </a:t>
            </a:r>
            <a:br>
              <a:rPr lang="de-DE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sz="12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Vergünstigungen </a:t>
            </a:r>
            <a:r>
              <a:rPr lang="de-DE" sz="12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für Veranstaltungen</a:t>
            </a:r>
          </a:p>
        </p:txBody>
      </p:sp>
    </p:spTree>
    <p:extLst>
      <p:ext uri="{BB962C8B-B14F-4D97-AF65-F5344CB8AC3E}">
        <p14:creationId xmlns:p14="http://schemas.microsoft.com/office/powerpoint/2010/main" val="10231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t>Mitglied werden</a:t>
            </a: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4955539" y="5429250"/>
            <a:ext cx="3863341" cy="93091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zh-C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Fax: </a:t>
            </a:r>
            <a:r>
              <a:rPr lang="de-DE" altLang="zh-CN" sz="20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06434 2184993</a:t>
            </a:r>
            <a:r>
              <a:rPr lang="de-DE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de-DE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altLang="zh-C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oder als </a:t>
            </a:r>
            <a:r>
              <a:rPr lang="de-DE" altLang="zh-C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PDF per Mail </a:t>
            </a:r>
            <a:r>
              <a:rPr lang="de-DE" altLang="zh-C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senden an </a:t>
            </a:r>
            <a:r>
              <a:rPr lang="de-DE" altLang="zh-CN" sz="1600" dirty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HQ@sqlpass.de</a:t>
            </a:r>
            <a:endParaRPr lang="de-DE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Inhaltsplatzhalter 2"/>
          <p:cNvSpPr>
            <a:spLocks noGrp="1"/>
          </p:cNvSpPr>
          <p:nvPr>
            <p:ph idx="1"/>
          </p:nvPr>
        </p:nvSpPr>
        <p:spPr>
          <a:xfrm>
            <a:off x="285750" y="3929063"/>
            <a:ext cx="4500563" cy="2143125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buFontTx/>
              <a:buAutoNum type="arabicPeriod"/>
              <a:defRPr/>
            </a:pP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Registrierung auf der Webseite, da ein Benutzer-</a:t>
            </a:r>
            <a:r>
              <a:rPr lang="de-DE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Account</a:t>
            </a: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benötigt wird. Man muss sich mindestens einmal angemeldet haben.</a:t>
            </a:r>
          </a:p>
          <a:p>
            <a:pPr>
              <a:lnSpc>
                <a:spcPct val="150000"/>
              </a:lnSpc>
              <a:buFontTx/>
              <a:buAutoNum type="arabicPeriod"/>
              <a:defRPr/>
            </a:pP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Herunterladen von : "Mitgliedsantrag inkl. Einwilligung gem. BDSG“</a:t>
            </a:r>
          </a:p>
          <a:p>
            <a:pPr>
              <a:lnSpc>
                <a:spcPct val="150000"/>
              </a:lnSpc>
              <a:buFontTx/>
              <a:buAutoNum type="arabicPeriod" startAt="3"/>
              <a:defRPr/>
            </a:pPr>
            <a:r>
              <a:rPr lang="de-DE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Das Dokument ausfüllen und senden an:</a:t>
            </a:r>
          </a:p>
        </p:txBody>
      </p:sp>
      <p:pic>
        <p:nvPicPr>
          <p:cNvPr id="15367" name="Picture 11" descr="C:\Users\TILLMA~1.DAT\AppData\Local\Temp\SNAGHTMLe0b03e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341438"/>
            <a:ext cx="4103688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lipse 11"/>
          <p:cNvSpPr/>
          <p:nvPr/>
        </p:nvSpPr>
        <p:spPr>
          <a:xfrm>
            <a:off x="428625" y="1971675"/>
            <a:ext cx="1428750" cy="285750"/>
          </a:xfrm>
          <a:prstGeom prst="ellipse">
            <a:avLst/>
          </a:prstGeom>
          <a:solidFill>
            <a:schemeClr val="accent1">
              <a:alpha val="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15646">
            <a:off x="4697335" y="862176"/>
            <a:ext cx="4024314" cy="2790499"/>
          </a:xfrm>
          <a:prstGeom prst="rect">
            <a:avLst/>
          </a:prstGeom>
        </p:spPr>
      </p:pic>
      <p:sp>
        <p:nvSpPr>
          <p:cNvPr id="9" name="Textfeld 7"/>
          <p:cNvSpPr txBox="1">
            <a:spLocks noChangeArrowheads="1"/>
          </p:cNvSpPr>
          <p:nvPr/>
        </p:nvSpPr>
        <p:spPr bwMode="auto">
          <a:xfrm>
            <a:off x="6118714" y="3798258"/>
            <a:ext cx="2545861" cy="26161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Bitte links und rechts unterschreiben!</a:t>
            </a:r>
            <a:endParaRPr lang="de-DE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8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Die PASS im Netz &amp; </a:t>
            </a:r>
            <a:r>
              <a:rPr lang="de-DE" sz="4000" dirty="0" err="1" smtClean="0"/>
              <a:t>Social</a:t>
            </a:r>
            <a:r>
              <a:rPr lang="de-DE" sz="4000" dirty="0" smtClean="0"/>
              <a:t> Media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www.sqlpass.de</a:t>
            </a:r>
          </a:p>
          <a:p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2"/>
              </a:rPr>
              <a:t>www.facebook.com/SQLPASS.de</a:t>
            </a:r>
            <a:endParaRPr lang="de-DE" dirty="0" smtClean="0"/>
          </a:p>
          <a:p>
            <a:endParaRPr lang="de-DE" dirty="0" smtClean="0">
              <a:hlinkClick r:id="rId3"/>
            </a:endParaRPr>
          </a:p>
          <a:p>
            <a:r>
              <a:rPr lang="de-DE" dirty="0" smtClean="0">
                <a:hlinkClick r:id="rId3"/>
              </a:rPr>
              <a:t>www.xing.com/communities/groups/pass-deutschland-c68f-1015046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Twitter: @</a:t>
            </a:r>
            <a:r>
              <a:rPr lang="de-DE" dirty="0" err="1" smtClean="0"/>
              <a:t>SQLPASS_de</a:t>
            </a:r>
            <a:r>
              <a:rPr lang="de-DE" dirty="0" smtClean="0"/>
              <a:t>, Hashtag: #</a:t>
            </a:r>
            <a:r>
              <a:rPr lang="de-DE" dirty="0" err="1" smtClean="0"/>
              <a:t>SQLPASS_de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2050" name="Picture 2" descr="http://www.appdated.de/wp-content/uploads/2013/02/ht_twitter_logo_jef_120321_wg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CFDFF"/>
              </a:clrFrom>
              <a:clrTo>
                <a:srgbClr val="FC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88960"/>
            <a:ext cx="1792764" cy="100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panzertruppe.com/xing/xing-logo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14" y="5237632"/>
            <a:ext cx="1557186" cy="61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blogcdn.com/www.autoblog.com/media/2012/12/faceboo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72" y="5075477"/>
            <a:ext cx="1984608" cy="11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38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Sprecher gesucht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endParaRPr lang="de-DE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388" name="Textfeld 3"/>
          <p:cNvSpPr txBox="1">
            <a:spLocks noChangeArrowheads="1"/>
          </p:cNvSpPr>
          <p:nvPr/>
        </p:nvSpPr>
        <p:spPr bwMode="auto">
          <a:xfrm rot="1083024">
            <a:off x="5465763" y="1804988"/>
            <a:ext cx="3546475" cy="6413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Wir suchen </a:t>
            </a: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immer Sprecher</a:t>
            </a:r>
            <a:b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für unsere Veranstaltungen </a:t>
            </a:r>
            <a:r>
              <a:rPr lang="de-DE" dirty="0"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0427" y="1693371"/>
            <a:ext cx="4558695" cy="455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7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PASS Essentials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75" y="1280160"/>
            <a:ext cx="8229600" cy="5003165"/>
          </a:xfrm>
        </p:spPr>
        <p:txBody>
          <a:bodyPr>
            <a:normAutofit fontScale="55000" lnSpcReduction="20000"/>
          </a:bodyPr>
          <a:lstStyle/>
          <a:p>
            <a:r>
              <a:rPr lang="de-DE" sz="2100" b="1" dirty="0"/>
              <a:t>Analyse eines Microsoft SQL Server auf Performanceprobleme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de-DE" dirty="0"/>
              <a:t>Karlsruhe, </a:t>
            </a:r>
            <a:r>
              <a:rPr lang="de-DE" dirty="0" err="1"/>
              <a:t>inovex</a:t>
            </a:r>
            <a:r>
              <a:rPr lang="de-DE" dirty="0"/>
              <a:t> GmbH </a:t>
            </a:r>
            <a:endParaRPr lang="de-DE" dirty="0" smtClean="0"/>
          </a:p>
          <a:p>
            <a:r>
              <a:rPr lang="de-DE" dirty="0"/>
              <a:t>18. April 2016, 09.00-16.30 Uhr </a:t>
            </a:r>
            <a:endParaRPr lang="de-DE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Sprecher: </a:t>
            </a:r>
            <a:r>
              <a:rPr lang="de-DE" dirty="0"/>
              <a:t>Uwe </a:t>
            </a:r>
            <a:r>
              <a:rPr lang="de-DE" dirty="0" smtClean="0"/>
              <a:t>Ricken 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/>
              <a:t>Kursinhalte: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Engpässe </a:t>
            </a:r>
            <a:r>
              <a:rPr lang="de-DE" dirty="0"/>
              <a:t>im Betriebssystem, die einen Microsoft SQL Server ausbremsen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Konfigurationseinstellungen </a:t>
            </a:r>
            <a:r>
              <a:rPr lang="de-DE" dirty="0"/>
              <a:t>einer Instanz von Microsoft 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TEMPDB </a:t>
            </a:r>
            <a:r>
              <a:rPr lang="de-DE" dirty="0"/>
              <a:t>– falsche Konfiguration und ihre Auswirkungen auf die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PLE </a:t>
            </a:r>
            <a:r>
              <a:rPr lang="de-DE" dirty="0"/>
              <a:t>– Analyse und Bewertung von „Page Life </a:t>
            </a:r>
            <a:r>
              <a:rPr lang="de-DE" dirty="0" err="1"/>
              <a:t>Expectancy</a:t>
            </a:r>
            <a:r>
              <a:rPr lang="de-DE" dirty="0"/>
              <a:t>“ im Zusammenhang mit verwendeten Datenbanken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Analyse </a:t>
            </a:r>
            <a:r>
              <a:rPr lang="de-DE" dirty="0"/>
              <a:t>der Belegung des </a:t>
            </a:r>
            <a:r>
              <a:rPr lang="de-DE" dirty="0" err="1"/>
              <a:t>Buffer</a:t>
            </a:r>
            <a:r>
              <a:rPr lang="de-DE" dirty="0"/>
              <a:t> Pool  pro Datenbank!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PFS-</a:t>
            </a:r>
            <a:r>
              <a:rPr lang="de-DE" dirty="0" err="1" smtClean="0"/>
              <a:t>Contention</a:t>
            </a:r>
            <a:r>
              <a:rPr lang="de-DE" dirty="0"/>
              <a:t>,  </a:t>
            </a:r>
            <a:r>
              <a:rPr lang="de-DE" dirty="0" err="1"/>
              <a:t>Locking</a:t>
            </a:r>
            <a:r>
              <a:rPr lang="de-DE" dirty="0"/>
              <a:t>, </a:t>
            </a:r>
            <a:r>
              <a:rPr lang="de-DE" dirty="0" err="1"/>
              <a:t>Blocking</a:t>
            </a:r>
            <a:r>
              <a:rPr lang="de-DE" dirty="0"/>
              <a:t>, Deadlocks – welche Möglichkeiten gibt es für die Beseitigung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Korrekte </a:t>
            </a:r>
            <a:r>
              <a:rPr lang="de-DE" dirty="0"/>
              <a:t>Datenbankeinstellungen (Datenbankdateien, Protokolldateien)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PERFMON </a:t>
            </a:r>
            <a:r>
              <a:rPr lang="de-DE" dirty="0"/>
              <a:t>– Einblicke in die Arbeitsweise des Microsoft SQL Server zur Performancebewertung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Analyse </a:t>
            </a:r>
            <a:r>
              <a:rPr lang="de-DE" dirty="0"/>
              <a:t>von 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Stats</a:t>
            </a:r>
            <a:r>
              <a:rPr lang="de-DE" dirty="0"/>
              <a:t> zur Bewertung von vorhandenen Engpässen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Anforderungen </a:t>
            </a:r>
            <a:r>
              <a:rPr lang="de-DE" dirty="0"/>
              <a:t>an eine Kundendokumentation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 smtClean="0"/>
              <a:t>Gliederung </a:t>
            </a:r>
            <a:r>
              <a:rPr lang="de-DE" dirty="0"/>
              <a:t>der Dokumentation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 smtClean="0"/>
              <a:t>Präsentation </a:t>
            </a:r>
            <a:r>
              <a:rPr lang="de-DE" dirty="0"/>
              <a:t>der Analyseergebnisse &amp; Handlungsempfehlungen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An </a:t>
            </a:r>
            <a:r>
              <a:rPr lang="de-DE" dirty="0"/>
              <a:t>konkreten Beispielen, die mit dem eigenen Laptop (mitgebracht incl. installierter Software) ebenfalls simuliert werden können, werden verschiedene Engpässe demonstriert, die es zu erkennen gilt. Wenn es um die Bewertung von </a:t>
            </a:r>
            <a:r>
              <a:rPr lang="de-DE" dirty="0" err="1"/>
              <a:t>Analyseer-gebnissen</a:t>
            </a:r>
            <a:r>
              <a:rPr lang="de-DE" dirty="0"/>
              <a:t> mittels 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Stats</a:t>
            </a:r>
            <a:r>
              <a:rPr lang="de-DE" dirty="0"/>
              <a:t> geht, so können solche Ergebnisse für jeden EIGENEN Server simultan im Workshop </a:t>
            </a:r>
            <a:r>
              <a:rPr lang="de-DE" dirty="0" err="1"/>
              <a:t>ausge</a:t>
            </a:r>
            <a:r>
              <a:rPr lang="de-DE" dirty="0"/>
              <a:t>-wertet werden</a:t>
            </a:r>
            <a:r>
              <a:rPr lang="de-DE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Weitere Information:</a:t>
            </a:r>
          </a:p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www.sqlpass.de/Portals/0/PASSEssentials2016/2016-04-18%20PE%20Uwe%20Ricken%20Serveranalyse%20Datenblatt%20Web.pdf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550" y="1620919"/>
            <a:ext cx="688293" cy="984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75" y="298450"/>
            <a:ext cx="2019300" cy="9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5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 txBox="1">
            <a:spLocks/>
          </p:cNvSpPr>
          <p:nvPr/>
        </p:nvSpPr>
        <p:spPr bwMode="auto">
          <a:xfrm>
            <a:off x="528637" y="299909"/>
            <a:ext cx="821300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n-CA" sz="4000" dirty="0" err="1">
                <a:solidFill>
                  <a:schemeClr val="bg2"/>
                </a:solidFill>
                <a:latin typeface="+mn-lt"/>
                <a:ea typeface="Segoe UI Light" pitchFamily="34" charset="0"/>
                <a:cs typeface="Segoe UI Light"/>
              </a:rPr>
              <a:t>SQLSaturdays</a:t>
            </a:r>
            <a:endParaRPr lang="en-CA" sz="4000" dirty="0">
              <a:solidFill>
                <a:schemeClr val="bg2"/>
              </a:solidFill>
              <a:latin typeface="+mn-lt"/>
              <a:ea typeface="Segoe UI Light" pitchFamily="34" charset="0"/>
              <a:cs typeface="Segoe UI Light"/>
            </a:endParaRPr>
          </a:p>
          <a:p>
            <a:pPr algn="ctr" eaLnBrk="1" hangingPunct="1">
              <a:lnSpc>
                <a:spcPts val="3500"/>
              </a:lnSpc>
            </a:pPr>
            <a:endParaRPr lang="en-CA" sz="3600" dirty="0" smtClean="0">
              <a:solidFill>
                <a:schemeClr val="bg2"/>
              </a:solidFill>
              <a:ea typeface="Segoe"/>
              <a:cs typeface="Segoe"/>
            </a:endParaRPr>
          </a:p>
          <a:p>
            <a:pPr algn="ctr" eaLnBrk="1" hangingPunct="1">
              <a:lnSpc>
                <a:spcPts val="3500"/>
              </a:lnSpc>
            </a:pPr>
            <a:endParaRPr lang="en-CA" sz="3600" dirty="0">
              <a:solidFill>
                <a:schemeClr val="bg2"/>
              </a:solidFill>
              <a:ea typeface="Segoe"/>
              <a:cs typeface="Segoe"/>
            </a:endParaRPr>
          </a:p>
        </p:txBody>
      </p:sp>
      <p:sp>
        <p:nvSpPr>
          <p:cNvPr id="4099" name="Content Placeholder 14"/>
          <p:cNvSpPr txBox="1">
            <a:spLocks/>
          </p:cNvSpPr>
          <p:nvPr/>
        </p:nvSpPr>
        <p:spPr bwMode="auto">
          <a:xfrm>
            <a:off x="528637" y="1069168"/>
            <a:ext cx="4040188" cy="409575"/>
          </a:xfrm>
          <a:prstGeom prst="rect">
            <a:avLst/>
          </a:prstGeom>
          <a:solidFill>
            <a:srgbClr val="49921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0C618"/>
              </a:buClr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FFFFFF"/>
                </a:solidFill>
                <a:ea typeface="Segoe"/>
                <a:cs typeface="Segoe"/>
              </a:rPr>
              <a:t>North </a:t>
            </a:r>
            <a:r>
              <a:rPr lang="en-US" b="1" dirty="0">
                <a:solidFill>
                  <a:srgbClr val="FFFFFF"/>
                </a:solidFill>
                <a:ea typeface="Segoe"/>
                <a:cs typeface="Segoe"/>
              </a:rPr>
              <a:t>America </a:t>
            </a:r>
          </a:p>
        </p:txBody>
      </p:sp>
      <p:sp>
        <p:nvSpPr>
          <p:cNvPr id="4100" name="Content Placeholder 15"/>
          <p:cNvSpPr txBox="1">
            <a:spLocks/>
          </p:cNvSpPr>
          <p:nvPr/>
        </p:nvSpPr>
        <p:spPr bwMode="auto">
          <a:xfrm>
            <a:off x="4568825" y="1069168"/>
            <a:ext cx="4040188" cy="4095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0C618"/>
              </a:buClr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FFFFFF"/>
                </a:solidFill>
                <a:ea typeface="Segoe"/>
                <a:cs typeface="Segoe"/>
              </a:rPr>
              <a:t>Europe / Middle East / Africa</a:t>
            </a:r>
            <a:endParaRPr lang="en-US" b="1" dirty="0">
              <a:solidFill>
                <a:srgbClr val="FFFFFF"/>
              </a:solidFill>
              <a:ea typeface="Segoe"/>
              <a:cs typeface="Segoe"/>
            </a:endParaRPr>
          </a:p>
        </p:txBody>
      </p:sp>
      <p:sp>
        <p:nvSpPr>
          <p:cNvPr id="12" name="Content Placeholder 12"/>
          <p:cNvSpPr txBox="1">
            <a:spLocks/>
          </p:cNvSpPr>
          <p:nvPr/>
        </p:nvSpPr>
        <p:spPr bwMode="auto">
          <a:xfrm>
            <a:off x="907386" y="1562202"/>
            <a:ext cx="3282690" cy="312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0900" eaLnBrk="1" fontAlgn="auto" hangingPunct="1">
              <a:lnSpc>
                <a:spcPct val="150000"/>
              </a:lnSpc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800" dirty="0" err="1" smtClean="0">
                <a:solidFill>
                  <a:schemeClr val="tx1"/>
                </a:solidFill>
                <a:ea typeface="+mn-ea"/>
              </a:rPr>
              <a:t>Eine</a:t>
            </a:r>
            <a:r>
              <a:rPr lang="en-US" sz="1800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a typeface="+mn-ea"/>
              </a:rPr>
              <a:t>ganze</a:t>
            </a:r>
            <a:r>
              <a:rPr lang="en-US" sz="1800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a typeface="+mn-ea"/>
              </a:rPr>
              <a:t>Menge</a:t>
            </a:r>
            <a:r>
              <a:rPr lang="en-US" sz="1800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ea typeface="+mn-ea"/>
                <a:sym typeface="Wingdings" panose="05000000000000000000" pitchFamily="2" charset="2"/>
              </a:rPr>
              <a:t></a:t>
            </a: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defTabSz="850900" eaLnBrk="1" fontAlgn="auto" hangingPunct="1">
              <a:lnSpc>
                <a:spcPct val="150000"/>
              </a:lnSpc>
              <a:spcAft>
                <a:spcPts val="0"/>
              </a:spcAft>
              <a:tabLst>
                <a:tab pos="1168400" algn="l"/>
              </a:tabLst>
              <a:defRPr/>
            </a:pP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defTabSz="850900" eaLnBrk="1" fontAlgn="auto" hangingPunct="1">
              <a:lnSpc>
                <a:spcPct val="150000"/>
              </a:lnSpc>
              <a:spcAft>
                <a:spcPts val="0"/>
              </a:spcAft>
              <a:tabLst>
                <a:tab pos="1168400" algn="l"/>
              </a:tabLst>
              <a:defRPr/>
            </a:pP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en-US" sz="18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  <p:sp>
        <p:nvSpPr>
          <p:cNvPr id="15" name="Content Placeholder 12"/>
          <p:cNvSpPr txBox="1">
            <a:spLocks/>
          </p:cNvSpPr>
          <p:nvPr/>
        </p:nvSpPr>
        <p:spPr bwMode="auto">
          <a:xfrm>
            <a:off x="5356225" y="1562202"/>
            <a:ext cx="3252788" cy="367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20.02. </a:t>
            </a:r>
            <a:r>
              <a:rPr lang="de-DE" sz="1800" dirty="0">
                <a:solidFill>
                  <a:schemeClr val="tx1"/>
                </a:solidFill>
              </a:rPr>
              <a:t>– </a:t>
            </a:r>
            <a:r>
              <a:rPr lang="de-DE" sz="1800" dirty="0" smtClean="0">
                <a:solidFill>
                  <a:schemeClr val="tx1"/>
                </a:solidFill>
                <a:ea typeface="+mn-ea"/>
              </a:rPr>
              <a:t>#485 – </a:t>
            </a:r>
            <a:r>
              <a:rPr lang="de-DE" sz="1800" dirty="0" err="1" smtClean="0">
                <a:solidFill>
                  <a:schemeClr val="tx1"/>
                </a:solidFill>
                <a:ea typeface="+mn-ea"/>
              </a:rPr>
              <a:t>Lisbon</a:t>
            </a:r>
            <a:endParaRPr lang="de-DE" sz="1800" dirty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27.02. </a:t>
            </a:r>
            <a:r>
              <a:rPr lang="de-DE" sz="1800" dirty="0">
                <a:solidFill>
                  <a:schemeClr val="tx1"/>
                </a:solidFill>
              </a:rPr>
              <a:t>–</a:t>
            </a:r>
            <a:r>
              <a:rPr lang="de-DE" sz="1800" dirty="0" smtClean="0">
                <a:solidFill>
                  <a:schemeClr val="tx1"/>
                </a:solidFill>
                <a:ea typeface="+mn-ea"/>
              </a:rPr>
              <a:t> #</a:t>
            </a:r>
            <a:r>
              <a:rPr lang="de-DE" sz="1800" dirty="0">
                <a:solidFill>
                  <a:schemeClr val="tx1"/>
                </a:solidFill>
                <a:ea typeface="+mn-ea"/>
              </a:rPr>
              <a:t>495 </a:t>
            </a:r>
            <a:r>
              <a:rPr lang="de-DE" sz="1800" dirty="0" smtClean="0">
                <a:solidFill>
                  <a:schemeClr val="tx1"/>
                </a:solidFill>
                <a:ea typeface="+mn-ea"/>
              </a:rPr>
              <a:t>– </a:t>
            </a:r>
            <a:r>
              <a:rPr lang="de-DE" sz="1800" dirty="0" err="1" smtClean="0">
                <a:solidFill>
                  <a:schemeClr val="tx1"/>
                </a:solidFill>
                <a:ea typeface="+mn-ea"/>
              </a:rPr>
              <a:t>Pordenone</a:t>
            </a:r>
            <a:endParaRPr lang="de-DE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12.03. </a:t>
            </a:r>
            <a:r>
              <a:rPr lang="de-DE" sz="1800" dirty="0">
                <a:solidFill>
                  <a:schemeClr val="tx1"/>
                </a:solidFill>
              </a:rPr>
              <a:t>–</a:t>
            </a:r>
            <a:r>
              <a:rPr lang="de-DE" sz="1800" dirty="0" smtClean="0">
                <a:solidFill>
                  <a:schemeClr val="tx1"/>
                </a:solidFill>
                <a:ea typeface="+mn-ea"/>
              </a:rPr>
              <a:t> #496 – </a:t>
            </a:r>
            <a:r>
              <a:rPr lang="de-DE" sz="1800" dirty="0" err="1" smtClean="0">
                <a:solidFill>
                  <a:schemeClr val="tx1"/>
                </a:solidFill>
                <a:ea typeface="+mn-ea"/>
              </a:rPr>
              <a:t>Exeter</a:t>
            </a:r>
            <a:endParaRPr lang="de-DE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19.03. </a:t>
            </a:r>
            <a:r>
              <a:rPr lang="de-DE" sz="1800" dirty="0">
                <a:solidFill>
                  <a:schemeClr val="tx1"/>
                </a:solidFill>
              </a:rPr>
              <a:t>–</a:t>
            </a:r>
            <a:r>
              <a:rPr lang="de-DE" sz="1800" dirty="0" smtClean="0">
                <a:solidFill>
                  <a:schemeClr val="tx1"/>
                </a:solidFill>
                <a:ea typeface="+mn-ea"/>
              </a:rPr>
              <a:t> #505 – </a:t>
            </a:r>
            <a:r>
              <a:rPr lang="de-DE" sz="1800" dirty="0" err="1" smtClean="0">
                <a:solidFill>
                  <a:schemeClr val="tx1"/>
                </a:solidFill>
                <a:ea typeface="+mn-ea"/>
              </a:rPr>
              <a:t>Belgium</a:t>
            </a:r>
            <a:endParaRPr lang="de-DE" sz="1800" dirty="0" smtClean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01.04.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smtClean="0">
                <a:solidFill>
                  <a:schemeClr val="tx1"/>
                </a:solidFill>
              </a:rPr>
              <a:t>– #494 – Vienna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04.04. </a:t>
            </a:r>
            <a:r>
              <a:rPr lang="de-DE" sz="1800" dirty="0" smtClean="0">
                <a:solidFill>
                  <a:schemeClr val="tx1"/>
                </a:solidFill>
              </a:rPr>
              <a:t>– #481 – Israel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21.05. </a:t>
            </a:r>
            <a:r>
              <a:rPr lang="de-DE" sz="1800" dirty="0" smtClean="0">
                <a:solidFill>
                  <a:schemeClr val="tx1"/>
                </a:solidFill>
              </a:rPr>
              <a:t>– #508 – </a:t>
            </a:r>
            <a:r>
              <a:rPr lang="de-DE" sz="1800" dirty="0" err="1" smtClean="0">
                <a:solidFill>
                  <a:schemeClr val="tx1"/>
                </a:solidFill>
              </a:rPr>
              <a:t>Kyiv</a:t>
            </a:r>
            <a:endParaRPr lang="de-DE" sz="1800" dirty="0" smtClean="0">
              <a:solidFill>
                <a:schemeClr val="tx1"/>
              </a:solidFill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04.06. </a:t>
            </a:r>
            <a:r>
              <a:rPr lang="de-DE" sz="1800" dirty="0">
                <a:solidFill>
                  <a:schemeClr val="tx1"/>
                </a:solidFill>
              </a:rPr>
              <a:t>–</a:t>
            </a:r>
            <a:r>
              <a:rPr lang="de-DE" sz="1800" dirty="0" smtClean="0">
                <a:solidFill>
                  <a:schemeClr val="tx1"/>
                </a:solidFill>
                <a:ea typeface="+mn-ea"/>
              </a:rPr>
              <a:t> #505 – Krasnodar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11.06. - #502 – Edinburgh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079500" algn="l"/>
              </a:tabLst>
              <a:defRPr/>
            </a:pPr>
            <a:r>
              <a:rPr lang="de-DE" sz="1800" dirty="0" smtClean="0">
                <a:solidFill>
                  <a:schemeClr val="tx1"/>
                </a:solidFill>
                <a:ea typeface="+mn-ea"/>
              </a:rPr>
              <a:t>18.06. - #516 - </a:t>
            </a:r>
            <a:r>
              <a:rPr lang="de-DE" sz="1800" dirty="0" err="1" smtClean="0">
                <a:solidFill>
                  <a:schemeClr val="tx1"/>
                </a:solidFill>
                <a:ea typeface="+mn-ea"/>
              </a:rPr>
              <a:t>Iceland</a:t>
            </a:r>
            <a:endParaRPr lang="de-DE" sz="1800" dirty="0" smtClean="0">
              <a:solidFill>
                <a:schemeClr val="tx1"/>
              </a:solidFill>
              <a:ea typeface="+mn-ea"/>
            </a:endParaRPr>
          </a:p>
        </p:txBody>
      </p:sp>
      <p:sp>
        <p:nvSpPr>
          <p:cNvPr id="4104" name="TextBox 1"/>
          <p:cNvSpPr txBox="1">
            <a:spLocks noChangeArrowheads="1"/>
          </p:cNvSpPr>
          <p:nvPr/>
        </p:nvSpPr>
        <p:spPr bwMode="auto">
          <a:xfrm>
            <a:off x="3943619" y="5165204"/>
            <a:ext cx="408375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ea typeface="Segoe"/>
                <a:cs typeface="Segoe"/>
              </a:rPr>
              <a:t>Visit </a:t>
            </a:r>
            <a:r>
              <a:rPr lang="en-US" sz="2000" b="1" dirty="0" smtClean="0">
                <a:solidFill>
                  <a:srgbClr val="5486B8"/>
                </a:solidFill>
                <a:latin typeface="+mn-lt"/>
                <a:cs typeface="Segoe"/>
                <a:hlinkClick r:id="rId3"/>
              </a:rPr>
              <a:t>www.sqlsaturday.com</a:t>
            </a:r>
            <a:r>
              <a:rPr lang="en-US" dirty="0" smtClean="0">
                <a:ea typeface="Segoe"/>
                <a:cs typeface="Segoe"/>
              </a:rPr>
              <a:t> </a:t>
            </a:r>
            <a:r>
              <a:rPr lang="en-US" dirty="0">
                <a:ea typeface="Segoe"/>
                <a:cs typeface="Segoe"/>
              </a:rPr>
              <a:t>to register for </a:t>
            </a:r>
            <a:r>
              <a:rPr lang="en-US" dirty="0" smtClean="0">
                <a:ea typeface="Segoe"/>
                <a:cs typeface="Segoe"/>
              </a:rPr>
              <a:t>a event </a:t>
            </a:r>
            <a:r>
              <a:rPr lang="en-US" dirty="0">
                <a:ea typeface="Segoe"/>
                <a:cs typeface="Segoe"/>
              </a:rPr>
              <a:t>near you!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1" y="5165204"/>
            <a:ext cx="2414027" cy="84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SS 2011_SpeakerTemplateDark">
  <a:themeElements>
    <a:clrScheme name="Custom 1">
      <a:dk1>
        <a:sysClr val="windowText" lastClr="000000"/>
      </a:dk1>
      <a:lt1>
        <a:sysClr val="window" lastClr="FFFFFF"/>
      </a:lt1>
      <a:dk2>
        <a:srgbClr val="164781"/>
      </a:dk2>
      <a:lt2>
        <a:srgbClr val="5486B8"/>
      </a:lt2>
      <a:accent1>
        <a:srgbClr val="A2C0D2"/>
      </a:accent1>
      <a:accent2>
        <a:srgbClr val="99D7CF"/>
      </a:accent2>
      <a:accent3>
        <a:srgbClr val="499211"/>
      </a:accent3>
      <a:accent4>
        <a:srgbClr val="90C618"/>
      </a:accent4>
      <a:accent5>
        <a:srgbClr val="5FA57A"/>
      </a:accent5>
      <a:accent6>
        <a:srgbClr val="D1040D"/>
      </a:accent6>
      <a:hlink>
        <a:srgbClr val="5486B8"/>
      </a:hlink>
      <a:folHlink>
        <a:srgbClr val="90C61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BE83DDD0D12B4FA3C76F2979A7CF15" ma:contentTypeVersion="2" ma:contentTypeDescription="Ein neues Dokument erstellen." ma:contentTypeScope="" ma:versionID="63865e7eb35a42d79d68020079489158">
  <xsd:schema xmlns:xsd="http://www.w3.org/2001/XMLSchema" xmlns:xs="http://www.w3.org/2001/XMLSchema" xmlns:p="http://schemas.microsoft.com/office/2006/metadata/properties" xmlns:ns2="2a804a05-350c-434f-85b5-87fb7676bbdb" targetNamespace="http://schemas.microsoft.com/office/2006/metadata/properties" ma:root="true" ma:fieldsID="f364a43904f88bc23b9e43169aaa82f2" ns2:_="">
    <xsd:import namespace="2a804a05-350c-434f-85b5-87fb7676bbd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804a05-350c-434f-85b5-87fb7676bb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74E294-B007-4226-A72E-E06011CB1CBC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2a804a05-350c-434f-85b5-87fb7676bbdb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4D04E4D-DAA0-4EA5-AF74-0C9A9866BB0A}"/>
</file>

<file path=customXml/itemProps3.xml><?xml version="1.0" encoding="utf-8"?>
<ds:datastoreItem xmlns:ds="http://schemas.openxmlformats.org/officeDocument/2006/customXml" ds:itemID="{1D2060CE-3198-49C5-AC3C-F0393A05C7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0</TotalTime>
  <Words>322</Words>
  <Application>Microsoft Office PowerPoint</Application>
  <PresentationFormat>On-screen Show (4:3)</PresentationFormat>
  <Paragraphs>112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Segoe</vt:lpstr>
      <vt:lpstr>Segoe UI</vt:lpstr>
      <vt:lpstr>Segoe UI Light</vt:lpstr>
      <vt:lpstr>Tahoma</vt:lpstr>
      <vt:lpstr>Wingdings</vt:lpstr>
      <vt:lpstr>PASS 2011_SpeakerTemplateDark</vt:lpstr>
      <vt:lpstr> PASS Community News </vt:lpstr>
      <vt:lpstr>Inhalt</vt:lpstr>
      <vt:lpstr>Regionalgruppe Bayern</vt:lpstr>
      <vt:lpstr>Webseite: www.sqlpass.de</vt:lpstr>
      <vt:lpstr>Mitglied werden</vt:lpstr>
      <vt:lpstr>Die PASS im Netz &amp; Social Media</vt:lpstr>
      <vt:lpstr>Sprecher gesucht</vt:lpstr>
      <vt:lpstr>PASS Essentials</vt:lpstr>
      <vt:lpstr>PowerPoint Presentation</vt:lpstr>
      <vt:lpstr>SQL Conference 2016</vt:lpstr>
      <vt:lpstr>Vorstellungsrunde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raquel</dc:creator>
  <cp:lastModifiedBy>André Essing</cp:lastModifiedBy>
  <cp:revision>611</cp:revision>
  <dcterms:created xsi:type="dcterms:W3CDTF">2011-05-03T05:22:43Z</dcterms:created>
  <dcterms:modified xsi:type="dcterms:W3CDTF">2016-01-14T15:30:36Z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0x010100ADBE83DDD0D12B4FA3C76F2979A7CF15</vt:lpwstr>
  </property>
</Properties>
</file>