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6" r:id="rId6"/>
    <p:sldId id="324" r:id="rId7"/>
    <p:sldId id="329" r:id="rId8"/>
    <p:sldId id="322" r:id="rId9"/>
    <p:sldId id="318" r:id="rId10"/>
    <p:sldId id="319" r:id="rId11"/>
    <p:sldId id="320" r:id="rId12"/>
    <p:sldId id="317" r:id="rId13"/>
    <p:sldId id="326" r:id="rId14"/>
    <p:sldId id="327" r:id="rId15"/>
    <p:sldId id="310" r:id="rId16"/>
    <p:sldId id="309" r:id="rId17"/>
    <p:sldId id="328" r:id="rId18"/>
    <p:sldId id="325" r:id="rId19"/>
    <p:sldId id="32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4781"/>
    <a:srgbClr val="5486B8"/>
    <a:srgbClr val="499211"/>
    <a:srgbClr val="EAB200"/>
    <a:srgbClr val="959B9E"/>
    <a:srgbClr val="FFFFFF"/>
    <a:srgbClr val="90C618"/>
    <a:srgbClr val="516986"/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7586" autoAdjust="0"/>
  </p:normalViewPr>
  <p:slideViewPr>
    <p:cSldViewPr snapToGrid="0">
      <p:cViewPr varScale="1">
        <p:scale>
          <a:sx n="81" d="100"/>
          <a:sy n="81" d="100"/>
        </p:scale>
        <p:origin x="132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4896471274426"/>
          <c:y val="5.9207286227790444E-2"/>
          <c:w val="0.48833503450957522"/>
          <c:h val="0.9098870830798441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Themen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Administration (DBA)</c:v>
                </c:pt>
                <c:pt idx="1">
                  <c:v>Business Intelligence (BI)</c:v>
                </c:pt>
                <c:pt idx="2">
                  <c:v>Entwicklung &amp; Operations (Dev-Ops)</c:v>
                </c:pt>
                <c:pt idx="3">
                  <c:v>Azure Data Platform (Cloud)</c:v>
                </c:pt>
                <c:pt idx="4">
                  <c:v>Big Data - NoSQL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3.87</c:v>
                </c:pt>
                <c:pt idx="2">
                  <c:v>3.25</c:v>
                </c:pt>
                <c:pt idx="3">
                  <c:v>2.46</c:v>
                </c:pt>
                <c:pt idx="4">
                  <c:v>2.46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C-411C-BE5F-F6DAD4BA1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2246223"/>
        <c:axId val="1672248719"/>
      </c:radarChart>
      <c:catAx>
        <c:axId val="1672246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2248719"/>
        <c:crosses val="autoZero"/>
        <c:auto val="1"/>
        <c:lblAlgn val="ctr"/>
        <c:lblOffset val="100"/>
        <c:noMultiLvlLbl val="0"/>
      </c:catAx>
      <c:valAx>
        <c:axId val="167224871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crossAx val="167224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Montag</cx:pt>
          <cx:pt idx="1">Dienstag</cx:pt>
          <cx:pt idx="2">Mittwoch</cx:pt>
          <cx:pt idx="3">Donnerstag</cx:pt>
          <cx:pt idx="4">Freitag</cx:pt>
        </cx:lvl>
      </cx:strDim>
      <cx:numDim type="size">
        <cx:f>Sheet1!$B$2:$B$6</cx:f>
        <cx:lvl ptCount="5" formatCode="General">
          <cx:pt idx="0">6</cx:pt>
          <cx:pt idx="1">1</cx:pt>
          <cx:pt idx="2">10</cx:pt>
          <cx:pt idx="3">25</cx:pt>
          <cx:pt idx="4">4</cx:pt>
        </cx:lvl>
      </cx:numDim>
    </cx:data>
  </cx:chartData>
  <cx:chart>
    <cx:plotArea>
      <cx:plotAreaRegion>
        <cx:series layoutId="treemap" uniqueId="{94899E66-2B45-40F3-9F14-AEB4A315EB06}">
          <cx:tx>
            <cx:txData>
              <cx:f>Sheet1!$B$1</cx:f>
              <cx:v>Wochentag</cx:v>
            </cx:txData>
          </cx:tx>
          <cx:dataLabels>
            <cx:visibility seriesName="0" categoryName="1" value="0"/>
          </cx:dataLabels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AE83BB-09AD-41A4-B07E-E88C37AB1E23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3EEF1F-71D7-4A54-9ED3-47C3CE0BF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6BB38C-C851-4C00-BB23-CE28ECF90525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67441-D8A8-48ED-85B5-AAD8D44A7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E5F66-9601-483C-B995-7E09102F2FE5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5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189038"/>
            <a:ext cx="5445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881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287E18-BE3A-4EBF-9680-4BAABA87F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61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9CE8-0076-4741-9769-3232C38C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93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CE80F-ADD2-4EF6-B65F-88D466984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93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2984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662113"/>
            <a:ext cx="82296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503988"/>
            <a:ext cx="284163" cy="365125"/>
          </a:xfrm>
          <a:prstGeom prst="rect">
            <a:avLst/>
          </a:prstGeom>
          <a:noFill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2"/>
                </a:solidFill>
              </a:defRPr>
            </a:lvl1pPr>
          </a:lstStyle>
          <a:p>
            <a:fld id="{3378046C-7DE8-466D-B9D6-B88C4A27B5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511925"/>
            <a:ext cx="293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8" r:id="rId2"/>
    <p:sldLayoutId id="2147483879" r:id="rId3"/>
    <p:sldLayoutId id="2147483880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3600" kern="1200" dirty="0">
          <a:solidFill>
            <a:schemeClr val="bg2"/>
          </a:solidFill>
          <a:latin typeface="+mn-lt"/>
          <a:ea typeface="Segoe UI Light" pitchFamily="34" charset="0"/>
          <a:cs typeface="Segoe UI Light"/>
        </a:defRPr>
      </a:lvl1pPr>
      <a:lvl2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2pPr>
      <a:lvl3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3pPr>
      <a:lvl4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4pPr>
      <a:lvl5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5pPr>
      <a:lvl6pPr marL="4572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6pPr>
      <a:lvl7pPr marL="9144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7pPr>
      <a:lvl8pPr marL="13716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8pPr>
      <a:lvl9pPr marL="18288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defRPr sz="2800" kern="1200">
          <a:solidFill>
            <a:srgbClr val="595959"/>
          </a:solidFill>
          <a:latin typeface="+mn-lt"/>
          <a:ea typeface="Segoe"/>
          <a:cs typeface="Segoe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2pPr>
      <a:lvl3pPr marL="638175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3pPr>
      <a:lvl4pPr marL="9223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4pPr>
      <a:lvl5pPr marL="11890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sp@sqlpass.de" TargetMode="External"/><Relationship Id="rId2" Type="http://schemas.openxmlformats.org/officeDocument/2006/relationships/hyperlink" Target="mailto:aes@sqlpass.d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qlpass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HQ@sqlpass.de?subject=Mitgliedsantr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g.com/communities/groups/pass-deutschland-c68f-1015046" TargetMode="External"/><Relationship Id="rId2" Type="http://schemas.openxmlformats.org/officeDocument/2006/relationships/hyperlink" Target="https://www.facebook.com/SQLPASS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pass.de/Events/PASSEssential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962025" y="1751013"/>
            <a:ext cx="7354888" cy="942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516986"/>
                </a:solidFill>
                <a:ea typeface="+mj-ea"/>
              </a:rPr>
              <a:t/>
            </a:r>
            <a:br>
              <a:rPr dirty="0">
                <a:solidFill>
                  <a:srgbClr val="516986"/>
                </a:solidFill>
                <a:ea typeface="+mj-ea"/>
              </a:rPr>
            </a:br>
            <a:r>
              <a:rPr b="1" dirty="0" smtClean="0">
                <a:solidFill>
                  <a:srgbClr val="164781"/>
                </a:solidFill>
                <a:ea typeface="+mj-ea"/>
              </a:rPr>
              <a:t>PASS Community News</a:t>
            </a:r>
            <a:r>
              <a:rPr lang="en-US" b="1" dirty="0">
                <a:solidFill>
                  <a:srgbClr val="164781"/>
                </a:solidFill>
                <a:ea typeface="+mj-ea"/>
              </a:rPr>
              <a:t/>
            </a:r>
            <a:br>
              <a:rPr lang="en-US" b="1" dirty="0">
                <a:solidFill>
                  <a:srgbClr val="164781"/>
                </a:solidFill>
                <a:ea typeface="+mj-ea"/>
              </a:rPr>
            </a:br>
            <a:endParaRPr lang="de-DE" dirty="0">
              <a:solidFill>
                <a:srgbClr val="516986"/>
              </a:solidFill>
              <a:ea typeface="+mj-ea"/>
            </a:endParaRPr>
          </a:p>
        </p:txBody>
      </p:sp>
      <p:sp>
        <p:nvSpPr>
          <p:cNvPr id="3075" name="Subtitle 17"/>
          <p:cNvSpPr>
            <a:spLocks noGrp="1"/>
          </p:cNvSpPr>
          <p:nvPr>
            <p:ph type="subTitle" idx="1"/>
          </p:nvPr>
        </p:nvSpPr>
        <p:spPr>
          <a:xfrm>
            <a:off x="960438" y="3310678"/>
            <a:ext cx="7356475" cy="604838"/>
          </a:xfrm>
        </p:spPr>
        <p:txBody>
          <a:bodyPr/>
          <a:lstStyle/>
          <a:p>
            <a:pPr marL="0" indent="0" eaLnBrk="1" hangingPunct="1"/>
            <a:r>
              <a:rPr lang="en-US" b="1" dirty="0" smtClean="0">
                <a:solidFill>
                  <a:srgbClr val="164781"/>
                </a:solidFill>
                <a:cs typeface="Segoe"/>
              </a:rPr>
              <a:t>Stand: 10.03.2016 (RG Bayern)</a:t>
            </a:r>
            <a:endParaRPr b="1" dirty="0" smtClean="0">
              <a:solidFill>
                <a:srgbClr val="164781"/>
              </a:solidFill>
              <a:cs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20170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0047829">
            <a:off x="1372123" y="4090079"/>
            <a:ext cx="78241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Azure Data Night</a:t>
            </a:r>
            <a:endParaRPr lang="en-US" sz="7200" b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der Umfrage - Wochentag</a:t>
            </a:r>
            <a:endParaRPr lang="de-DE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7910033"/>
                  </p:ext>
                </p:extLst>
              </p:nvPr>
            </p:nvGraphicFramePr>
            <p:xfrm>
              <a:off x="434975" y="1687458"/>
              <a:ext cx="8229600" cy="41133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975" y="1687458"/>
                <a:ext cx="8229600" cy="4113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219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der Umfrage - Themen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5877"/>
              </p:ext>
            </p:extLst>
          </p:nvPr>
        </p:nvGraphicFramePr>
        <p:xfrm>
          <a:off x="0" y="1298028"/>
          <a:ext cx="9143999" cy="525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528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528637" y="299909"/>
            <a:ext cx="821300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CA" sz="4000" dirty="0" smtClean="0">
                <a:solidFill>
                  <a:schemeClr val="bg2"/>
                </a:solidFill>
                <a:latin typeface="+mn-lt"/>
                <a:ea typeface="Segoe UI Light" pitchFamily="34" charset="0"/>
                <a:cs typeface="Segoe UI Light"/>
              </a:rPr>
              <a:t>SQL Saturdays</a:t>
            </a:r>
            <a:endParaRPr lang="en-CA" sz="4000" dirty="0">
              <a:solidFill>
                <a:schemeClr val="bg2"/>
              </a:solidFill>
              <a:latin typeface="+mn-lt"/>
              <a:ea typeface="Segoe UI Light" pitchFamily="34" charset="0"/>
              <a:cs typeface="Segoe UI Light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 smtClean="0">
              <a:solidFill>
                <a:schemeClr val="bg2"/>
              </a:solidFill>
              <a:ea typeface="Segoe"/>
              <a:cs typeface="Segoe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>
              <a:solidFill>
                <a:schemeClr val="bg2"/>
              </a:solidFill>
              <a:ea typeface="Segoe"/>
              <a:cs typeface="Segoe"/>
            </a:endParaRPr>
          </a:p>
        </p:txBody>
      </p:sp>
      <p:sp>
        <p:nvSpPr>
          <p:cNvPr id="4099" name="Content Placeholder 14"/>
          <p:cNvSpPr txBox="1">
            <a:spLocks/>
          </p:cNvSpPr>
          <p:nvPr/>
        </p:nvSpPr>
        <p:spPr bwMode="auto">
          <a:xfrm>
            <a:off x="528637" y="1069168"/>
            <a:ext cx="4040188" cy="409575"/>
          </a:xfrm>
          <a:prstGeom prst="rect">
            <a:avLst/>
          </a:prstGeom>
          <a:solidFill>
            <a:srgbClr val="49921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North </a:t>
            </a:r>
            <a:r>
              <a:rPr lang="en-US" b="1" dirty="0">
                <a:solidFill>
                  <a:srgbClr val="FFFFFF"/>
                </a:solidFill>
                <a:ea typeface="Segoe"/>
                <a:cs typeface="Segoe"/>
              </a:rPr>
              <a:t>America </a:t>
            </a:r>
          </a:p>
        </p:txBody>
      </p:sp>
      <p:sp>
        <p:nvSpPr>
          <p:cNvPr id="4100" name="Content Placeholder 15"/>
          <p:cNvSpPr txBox="1">
            <a:spLocks/>
          </p:cNvSpPr>
          <p:nvPr/>
        </p:nvSpPr>
        <p:spPr bwMode="auto">
          <a:xfrm>
            <a:off x="4568825" y="1069168"/>
            <a:ext cx="4040188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Europe / Middle East / Africa</a:t>
            </a:r>
            <a:endParaRPr lang="en-US" b="1" dirty="0">
              <a:solidFill>
                <a:srgbClr val="FFFFFF"/>
              </a:solidFill>
              <a:ea typeface="Segoe"/>
              <a:cs typeface="Segoe"/>
            </a:endParaRPr>
          </a:p>
        </p:txBody>
      </p:sp>
      <p:sp>
        <p:nvSpPr>
          <p:cNvPr id="12" name="Content Placeholder 12"/>
          <p:cNvSpPr txBox="1">
            <a:spLocks/>
          </p:cNvSpPr>
          <p:nvPr/>
        </p:nvSpPr>
        <p:spPr bwMode="auto">
          <a:xfrm>
            <a:off x="907386" y="1562202"/>
            <a:ext cx="3282690" cy="312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Eine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ganze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Menge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+mn-ea"/>
                <a:sym typeface="Wingdings" panose="05000000000000000000" pitchFamily="2" charset="2"/>
              </a:rPr>
              <a:t></a:t>
            </a: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4568825" y="1562202"/>
            <a:ext cx="4040188" cy="367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12.03.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#496 -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Exeter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19.03.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#505 -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Belgium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rgbClr val="FF0000"/>
                </a:solidFill>
                <a:ea typeface="+mn-ea"/>
              </a:rPr>
              <a:t>01.04.</a:t>
            </a:r>
            <a:r>
              <a:rPr lang="de-DE" sz="1800" dirty="0">
                <a:solidFill>
                  <a:srgbClr val="FF0000"/>
                </a:solidFill>
              </a:rPr>
              <a:t> -</a:t>
            </a:r>
            <a:r>
              <a:rPr lang="de-DE" sz="1800" dirty="0" smtClean="0">
                <a:solidFill>
                  <a:srgbClr val="FF0000"/>
                </a:solidFill>
              </a:rPr>
              <a:t> #494 - Vienna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21.05.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</a:rPr>
              <a:t> #508 - </a:t>
            </a:r>
            <a:r>
              <a:rPr lang="de-DE" sz="1800" dirty="0" err="1" smtClean="0">
                <a:solidFill>
                  <a:schemeClr val="tx1"/>
                </a:solidFill>
              </a:rPr>
              <a:t>Kyiv</a:t>
            </a:r>
            <a:endParaRPr lang="de-DE" sz="1800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04.06. - #505 - Krasnodar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rgbClr val="FF0000"/>
                </a:solidFill>
                <a:ea typeface="+mn-ea"/>
              </a:rPr>
              <a:t>11.06. - #525 - Rheinland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11.06. - #502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Edinburgh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18.06. - #501 - Dublin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25.06. - #510 - Paris</a:t>
            </a: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3943619" y="5165204"/>
            <a:ext cx="408375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ea typeface="Segoe"/>
                <a:cs typeface="Segoe"/>
              </a:rPr>
              <a:t>Visit </a:t>
            </a:r>
            <a:r>
              <a:rPr lang="en-US" sz="2000" b="1" dirty="0" smtClean="0">
                <a:solidFill>
                  <a:srgbClr val="5486B8"/>
                </a:solidFill>
                <a:latin typeface="+mn-lt"/>
                <a:cs typeface="Segoe"/>
                <a:hlinkClick r:id="rId3"/>
              </a:rPr>
              <a:t>www.sqlsaturday.com</a:t>
            </a:r>
            <a:r>
              <a:rPr lang="en-US" dirty="0" smtClean="0">
                <a:ea typeface="Segoe"/>
                <a:cs typeface="Segoe"/>
              </a:rPr>
              <a:t> </a:t>
            </a:r>
            <a:r>
              <a:rPr lang="en-US" dirty="0">
                <a:ea typeface="Segoe"/>
                <a:cs typeface="Segoe"/>
              </a:rPr>
              <a:t>to register for </a:t>
            </a:r>
            <a:r>
              <a:rPr lang="en-US" dirty="0" smtClean="0">
                <a:ea typeface="Segoe"/>
                <a:cs typeface="Segoe"/>
              </a:rPr>
              <a:t>a event </a:t>
            </a:r>
            <a:r>
              <a:rPr lang="en-US" dirty="0">
                <a:ea typeface="Segoe"/>
                <a:cs typeface="Segoe"/>
              </a:rPr>
              <a:t>near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" y="5165204"/>
            <a:ext cx="2414027" cy="8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Server Konferenz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SAVE THE DATE!!!!</a:t>
            </a:r>
          </a:p>
          <a:p>
            <a:endParaRPr lang="de-DE" sz="6600" dirty="0"/>
          </a:p>
          <a:p>
            <a:endParaRPr lang="de-DE" sz="6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3" y="3111189"/>
            <a:ext cx="8915681" cy="1573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43902">
            <a:off x="4480107" y="392899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051461"/>
              </p:ext>
            </p:extLst>
          </p:nvPr>
        </p:nvGraphicFramePr>
        <p:xfrm>
          <a:off x="434975" y="1441451"/>
          <a:ext cx="8229600" cy="35828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4087">
                  <a:extLst>
                    <a:ext uri="{9D8B030D-6E8A-4147-A177-3AD203B41FA5}">
                      <a16:colId xmlns:a16="http://schemas.microsoft.com/office/drawing/2014/main" val="4211985503"/>
                    </a:ext>
                  </a:extLst>
                </a:gridCol>
                <a:gridCol w="6315513">
                  <a:extLst>
                    <a:ext uri="{9D8B030D-6E8A-4147-A177-3AD203B41FA5}">
                      <a16:colId xmlns:a16="http://schemas.microsoft.com/office/drawing/2014/main" val="2450017878"/>
                    </a:ext>
                  </a:extLst>
                </a:gridCol>
              </a:tblGrid>
              <a:tr h="895707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18:30 – 18:45</a:t>
                      </a: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Begrüßung &amp; PASS Community News</a:t>
                      </a: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9973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18:45 – 19:45</a:t>
                      </a: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Azure</a:t>
                      </a:r>
                      <a:r>
                        <a:rPr lang="de-DE" dirty="0">
                          <a:effectLst/>
                        </a:rPr>
                        <a:t> Data Factory – Data Management für die </a:t>
                      </a:r>
                      <a:r>
                        <a:rPr lang="de-DE" dirty="0" smtClean="0">
                          <a:effectLst/>
                        </a:rPr>
                        <a:t>Cloud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Stefan Kirner</a:t>
                      </a: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236358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19:45 – 20:15</a:t>
                      </a:r>
                      <a:endParaRPr lang="de-DE" b="0">
                        <a:effectLst/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Networking </a:t>
                      </a:r>
                      <a:r>
                        <a:rPr lang="de-DE" dirty="0" err="1">
                          <a:effectLst/>
                        </a:rPr>
                        <a:t>and</a:t>
                      </a:r>
                      <a:r>
                        <a:rPr lang="de-DE" dirty="0">
                          <a:effectLst/>
                        </a:rPr>
                        <a:t> Fingerfood</a:t>
                      </a: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11552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20:15 – 21:15</a:t>
                      </a:r>
                      <a:endParaRPr lang="de-DE" b="0">
                        <a:effectLst/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Azure</a:t>
                      </a:r>
                      <a:r>
                        <a:rPr lang="de-DE" dirty="0">
                          <a:effectLst/>
                        </a:rPr>
                        <a:t> Data Lake </a:t>
                      </a:r>
                      <a:r>
                        <a:rPr lang="de-DE" dirty="0" smtClean="0">
                          <a:effectLst/>
                        </a:rPr>
                        <a:t>Analytics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Oliver Engels</a:t>
                      </a: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0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58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2540799"/>
            <a:ext cx="8229600" cy="2406639"/>
          </a:xfrm>
        </p:spPr>
      </p:pic>
    </p:spTree>
    <p:extLst>
      <p:ext uri="{BB962C8B-B14F-4D97-AF65-F5344CB8AC3E}">
        <p14:creationId xmlns:p14="http://schemas.microsoft.com/office/powerpoint/2010/main" val="1339235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Vorstellungsrunde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Bitte stellt Euch </a:t>
            </a:r>
            <a:r>
              <a:rPr lang="de-DE" b="1" dirty="0" smtClean="0"/>
              <a:t>kurz</a:t>
            </a:r>
            <a:r>
              <a:rPr lang="de-DE" dirty="0" smtClean="0"/>
              <a:t> vor</a:t>
            </a:r>
          </a:p>
          <a:p>
            <a:pPr>
              <a:buFontTx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i="1" dirty="0" smtClean="0"/>
              <a:t>„SELECT</a:t>
            </a:r>
            <a:br>
              <a:rPr lang="de-DE" sz="2000" i="1" dirty="0" smtClean="0"/>
            </a:br>
            <a:r>
              <a:rPr lang="de-DE" sz="2000" i="1" dirty="0" smtClean="0"/>
              <a:t>		Name</a:t>
            </a:r>
            <a:br>
              <a:rPr lang="de-DE" sz="2000" i="1" dirty="0" smtClean="0"/>
            </a:br>
            <a:r>
              <a:rPr lang="de-DE" sz="2000" i="1" dirty="0" smtClean="0"/>
              <a:t>	, 	Company</a:t>
            </a:r>
            <a:br>
              <a:rPr lang="de-DE" sz="2000" i="1" dirty="0" smtClean="0"/>
            </a:br>
            <a:r>
              <a:rPr lang="de-DE" sz="2000" i="1" dirty="0" smtClean="0"/>
              <a:t>	, 	Position</a:t>
            </a:r>
            <a:br>
              <a:rPr lang="de-DE" sz="2000" i="1" dirty="0" smtClean="0"/>
            </a:br>
            <a:r>
              <a:rPr lang="de-DE" sz="2000" i="1" dirty="0" smtClean="0"/>
              <a:t>	, 	SQL Server-Schwerpunkte</a:t>
            </a:r>
            <a:br>
              <a:rPr lang="de-DE" sz="2000" i="1" dirty="0" smtClean="0"/>
            </a:b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smtClean="0"/>
              <a:t>FROM </a:t>
            </a:r>
            <a:r>
              <a:rPr lang="de-DE" sz="2000" i="1" dirty="0" err="1" smtClean="0"/>
              <a:t>my.Lebenslauf</a:t>
            </a: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smtClean="0"/>
              <a:t>NATURAL JOIN </a:t>
            </a:r>
            <a:r>
              <a:rPr lang="de-DE" sz="2000" i="1" dirty="0" err="1" smtClean="0"/>
              <a:t>Motivation.HierZuSein</a:t>
            </a:r>
            <a:r>
              <a:rPr lang="de-DE" sz="2000" i="1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7519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Zum Verein PASS Deutschland e.V.</a:t>
            </a:r>
            <a:r>
              <a:rPr lang="de-DE" dirty="0"/>
              <a:t> </a:t>
            </a:r>
            <a:r>
              <a:rPr lang="de-DE" dirty="0" smtClean="0"/>
              <a:t>und zu deiner Region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PASS Essentials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mtClean="0"/>
              <a:t>SQLSaturdays</a:t>
            </a:r>
            <a:endParaRPr lang="de-DE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PASS Deutschland Events (Camp, Konferenz)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Vorstellungsrunde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937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82121"/>
            <a:ext cx="8229600" cy="685800"/>
          </a:xfrm>
        </p:spPr>
        <p:txBody>
          <a:bodyPr/>
          <a:lstStyle/>
          <a:p>
            <a:r>
              <a:rPr lang="de-DE" dirty="0" smtClean="0"/>
              <a:t>Regionalgruppe Bayern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558" y="1968865"/>
            <a:ext cx="3014241" cy="2219346"/>
          </a:xfrm>
        </p:spPr>
        <p:txBody>
          <a:bodyPr/>
          <a:lstStyle/>
          <a:p>
            <a:r>
              <a:rPr lang="de-DE" sz="1800" dirty="0" smtClean="0"/>
              <a:t>Andre Essing</a:t>
            </a:r>
            <a:br>
              <a:rPr lang="de-DE" sz="1800" dirty="0" smtClean="0"/>
            </a:br>
            <a:r>
              <a:rPr lang="de-DE" sz="1800" dirty="0" smtClean="0">
                <a:hlinkClick r:id="rId2"/>
              </a:rPr>
              <a:t>aes@sqlpass.de</a:t>
            </a:r>
            <a:endParaRPr lang="de-DE" sz="1800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sz="1800" dirty="0" smtClean="0"/>
              <a:t>Siegfried Spuddig </a:t>
            </a:r>
            <a:r>
              <a:rPr lang="de-DE" sz="1800" dirty="0" smtClean="0">
                <a:hlinkClick r:id="rId3"/>
              </a:rPr>
              <a:t>ssp@sqlpass.de</a:t>
            </a:r>
            <a:endParaRPr lang="de-DE" sz="1800" dirty="0" smtClean="0"/>
          </a:p>
          <a:p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Eure RGVs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Neuigkeiten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23775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PASS </a:t>
            </a:r>
            <a:r>
              <a:rPr lang="de-DE" sz="1800" dirty="0" smtClean="0"/>
              <a:t>Essential in </a:t>
            </a:r>
            <a:r>
              <a:rPr lang="de-DE" sz="1800" dirty="0" smtClean="0"/>
              <a:t>München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Micro-Event am </a:t>
            </a:r>
            <a:r>
              <a:rPr lang="de-DE" sz="1800" dirty="0" smtClean="0"/>
              <a:t>07.04.2016</a:t>
            </a:r>
            <a:endParaRPr lang="de-DE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5" y="1968865"/>
            <a:ext cx="975445" cy="975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7607" b="13961"/>
          <a:stretch/>
        </p:blipFill>
        <p:spPr>
          <a:xfrm>
            <a:off x="451764" y="3195976"/>
            <a:ext cx="992235" cy="992235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51764" y="4439877"/>
            <a:ext cx="8235036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defRPr sz="1800" kern="1200">
                <a:solidFill>
                  <a:srgbClr val="FFFFFF"/>
                </a:solidFill>
                <a:latin typeface="+mn-lt"/>
                <a:ea typeface="Segoe"/>
                <a:cs typeface="Segoe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6381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9223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1890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Geplante Termine</a:t>
            </a:r>
            <a:endParaRPr lang="de-DE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 bwMode="auto">
          <a:xfrm>
            <a:off x="454024" y="4942877"/>
            <a:ext cx="8232776" cy="156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07.04.2016 - </a:t>
            </a:r>
            <a:r>
              <a:rPr lang="de-DE" sz="1800" dirty="0" smtClean="0"/>
              <a:t>Benjamin </a:t>
            </a:r>
            <a:r>
              <a:rPr lang="de-DE" sz="1800" dirty="0"/>
              <a:t>Weissman - </a:t>
            </a:r>
            <a:r>
              <a:rPr lang="de-DE" sz="1800" dirty="0" err="1"/>
              <a:t>enjoy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afternoon</a:t>
            </a:r>
            <a:r>
              <a:rPr lang="de-DE" sz="1800" dirty="0"/>
              <a:t> - Einführung in </a:t>
            </a:r>
            <a:r>
              <a:rPr lang="de-DE" sz="1800" dirty="0" err="1" smtClean="0"/>
              <a:t>Biml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/>
              <a:t> </a:t>
            </a:r>
            <a:r>
              <a:rPr lang="de-DE" sz="1800" dirty="0" smtClean="0"/>
              <a:t>                    Andreas Wolter </a:t>
            </a:r>
            <a:r>
              <a:rPr lang="de-DE" sz="1800" dirty="0" smtClean="0"/>
              <a:t>– </a:t>
            </a:r>
            <a:r>
              <a:rPr lang="de-DE" sz="1800" dirty="0" err="1" smtClean="0"/>
              <a:t>Your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r>
              <a:rPr lang="de-DE" sz="1800" dirty="0" smtClean="0"/>
              <a:t>!!!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12.05.2016 - </a:t>
            </a:r>
            <a:r>
              <a:rPr lang="de-DE" sz="1800" dirty="0"/>
              <a:t>Ernst </a:t>
            </a:r>
            <a:r>
              <a:rPr lang="de-DE" sz="1800" dirty="0" smtClean="0"/>
              <a:t>Hutsteiner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16.06.2016 - Erik Heinrich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63631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 smtClean="0"/>
              <a:t>Worüber soll Andreas sprechen?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In-Memory </a:t>
            </a:r>
            <a:r>
              <a:rPr lang="de-DE" dirty="0"/>
              <a:t>in SQL Server 2016 (OLTP + Operational Analytics)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Security </a:t>
            </a:r>
            <a:r>
              <a:rPr lang="de-DE" dirty="0"/>
              <a:t>in SQL Server </a:t>
            </a:r>
            <a:r>
              <a:rPr lang="de-DE" dirty="0" smtClean="0"/>
              <a:t>2016</a:t>
            </a:r>
            <a:br>
              <a:rPr lang="de-DE" dirty="0" smtClean="0"/>
            </a:br>
            <a:r>
              <a:rPr lang="de-DE" dirty="0" smtClean="0"/>
              <a:t>Was </a:t>
            </a:r>
            <a:r>
              <a:rPr lang="de-DE" dirty="0"/>
              <a:t>sich hinter RLS, DM,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Encrypted</a:t>
            </a:r>
            <a:r>
              <a:rPr lang="de-DE" dirty="0" smtClean="0"/>
              <a:t> </a:t>
            </a:r>
            <a:r>
              <a:rPr lang="de-DE" dirty="0"/>
              <a:t>verbirgt und wie diese zusammenpassen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Performance </a:t>
            </a:r>
            <a:r>
              <a:rPr lang="de-DE" dirty="0" err="1"/>
              <a:t>Analyzing</a:t>
            </a:r>
            <a:r>
              <a:rPr lang="de-DE" dirty="0"/>
              <a:t> SQL Server </a:t>
            </a:r>
            <a:r>
              <a:rPr lang="de-DE" dirty="0" err="1"/>
              <a:t>workloads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DMVs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Xevents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SQL </a:t>
            </a:r>
            <a:r>
              <a:rPr lang="de-DE" dirty="0"/>
              <a:t>Server </a:t>
            </a:r>
            <a:r>
              <a:rPr lang="de-DE" dirty="0" smtClean="0"/>
              <a:t>Security</a:t>
            </a:r>
            <a:br>
              <a:rPr lang="de-DE" dirty="0" smtClean="0"/>
            </a:br>
            <a:r>
              <a:rPr lang="de-DE" dirty="0" smtClean="0"/>
              <a:t>Sicherheitsprinzipien</a:t>
            </a:r>
            <a:r>
              <a:rPr lang="de-DE" dirty="0"/>
              <a:t>,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&amp;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(Vortrag &amp; Diskussion)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740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Webseite: </a:t>
            </a:r>
            <a:r>
              <a:rPr lang="de-DE" dirty="0" smtClean="0">
                <a:hlinkClick r:id="rId2"/>
              </a:rPr>
              <a:t>www.sqlpass.de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2198857"/>
            <a:ext cx="7547547" cy="3547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e Legende 14"/>
          <p:cNvSpPr/>
          <p:nvPr/>
        </p:nvSpPr>
        <p:spPr>
          <a:xfrm>
            <a:off x="633583" y="1233881"/>
            <a:ext cx="2942335" cy="980088"/>
          </a:xfrm>
          <a:prstGeom prst="wedgeEllipseCallout">
            <a:avLst>
              <a:gd name="adj1" fmla="val 22466"/>
              <a:gd name="adj2" fmla="val 132177"/>
            </a:avLst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Informationen zu zukünftigen und bisherigen Treffen, Vorträgen usw.</a:t>
            </a:r>
          </a:p>
        </p:txBody>
      </p:sp>
      <p:sp>
        <p:nvSpPr>
          <p:cNvPr id="8" name="Ovale Legende 14"/>
          <p:cNvSpPr/>
          <p:nvPr/>
        </p:nvSpPr>
        <p:spPr>
          <a:xfrm>
            <a:off x="3774526" y="1233881"/>
            <a:ext cx="2942335" cy="980088"/>
          </a:xfrm>
          <a:prstGeom prst="wedgeEllipseCallout">
            <a:avLst>
              <a:gd name="adj1" fmla="val -34164"/>
              <a:gd name="adj2" fmla="val 1311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Mitgliedsbereich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9" y="3273855"/>
            <a:ext cx="2501831" cy="225630"/>
          </a:xfrm>
          <a:prstGeom prst="rect">
            <a:avLst/>
          </a:prstGeom>
        </p:spPr>
      </p:pic>
      <p:sp>
        <p:nvSpPr>
          <p:cNvPr id="10" name="Ovale Legende 14"/>
          <p:cNvSpPr/>
          <p:nvPr/>
        </p:nvSpPr>
        <p:spPr>
          <a:xfrm>
            <a:off x="2781618" y="4037282"/>
            <a:ext cx="4624864" cy="1359800"/>
          </a:xfrm>
          <a:prstGeom prst="wedgeEllipseCallout">
            <a:avLst>
              <a:gd name="adj1" fmla="val -31768"/>
              <a:gd name="adj2" fmla="val -10218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 Mitgliedsbereich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Repository für Vorträge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Newsletter-Archiv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Promo </a:t>
            </a:r>
            <a: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Codes </a:t>
            </a:r>
            <a:b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Vergünstigungen </a:t>
            </a: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für Veranstaltungen</a:t>
            </a:r>
          </a:p>
        </p:txBody>
      </p:sp>
    </p:spTree>
    <p:extLst>
      <p:ext uri="{BB962C8B-B14F-4D97-AF65-F5344CB8AC3E}">
        <p14:creationId xmlns:p14="http://schemas.microsoft.com/office/powerpoint/2010/main" val="1023149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t>Mitglied werden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955539" y="5429250"/>
            <a:ext cx="3863341" cy="93091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Fax: </a:t>
            </a:r>
            <a:r>
              <a:rPr lang="de-DE" altLang="zh-CN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06434 2184993</a:t>
            </a:r>
            <a: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oder als </a:t>
            </a:r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PDF per Mail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senden an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HQ@sqlpass.de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285750" y="3929063"/>
            <a:ext cx="4500563" cy="2143125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Registrierung auf der Webseite, da ein Benutzer-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Account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benötigt wird. Man muss sich mindestens einmal angemeldet haben.</a:t>
            </a: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Herunterladen von : "Mitgliedsantrag inkl. Einwilligung gem. BDSG“</a:t>
            </a:r>
          </a:p>
          <a:p>
            <a:pPr>
              <a:lnSpc>
                <a:spcPct val="150000"/>
              </a:lnSpc>
              <a:buFontTx/>
              <a:buAutoNum type="arabicPeriod" startAt="3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Das Dokument ausfüllen und senden an:</a:t>
            </a:r>
          </a:p>
        </p:txBody>
      </p:sp>
      <p:pic>
        <p:nvPicPr>
          <p:cNvPr id="15367" name="Picture 11" descr="C:\Users\TILLMA~1.DAT\AppData\Local\Temp\SNAGHTMLe0b03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41438"/>
            <a:ext cx="4103688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428625" y="1971675"/>
            <a:ext cx="1428750" cy="285750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5646">
            <a:off x="4697335" y="862176"/>
            <a:ext cx="4024314" cy="2790499"/>
          </a:xfrm>
          <a:prstGeom prst="rect">
            <a:avLst/>
          </a:prstGeom>
        </p:spPr>
      </p:pic>
      <p:sp>
        <p:nvSpPr>
          <p:cNvPr id="9" name="Textfeld 7"/>
          <p:cNvSpPr txBox="1">
            <a:spLocks noChangeArrowheads="1"/>
          </p:cNvSpPr>
          <p:nvPr/>
        </p:nvSpPr>
        <p:spPr bwMode="auto">
          <a:xfrm>
            <a:off x="6118714" y="3798258"/>
            <a:ext cx="2545861" cy="2616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Bitte links und rechts unterschreiben!</a:t>
            </a:r>
            <a:endParaRPr lang="de-DE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80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Die PASS im Netz &amp; </a:t>
            </a:r>
            <a:r>
              <a:rPr lang="de-DE" sz="4000" dirty="0" err="1" smtClean="0"/>
              <a:t>Social</a:t>
            </a:r>
            <a:r>
              <a:rPr lang="de-DE" sz="4000" dirty="0" smtClean="0"/>
              <a:t> Media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www.sqlpass.de</a:t>
            </a:r>
          </a:p>
          <a:p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www.facebook.com/SQLPASS.de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www.xing.com/communities/groups/pass-deutschland-c68f-1015046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Twitter: @</a:t>
            </a:r>
            <a:r>
              <a:rPr lang="de-DE" dirty="0" err="1" smtClean="0"/>
              <a:t>SQLPASS_de</a:t>
            </a:r>
            <a:r>
              <a:rPr lang="de-DE" dirty="0" smtClean="0"/>
              <a:t>, Hashtag: #</a:t>
            </a:r>
            <a:r>
              <a:rPr lang="de-DE" dirty="0" err="1" smtClean="0"/>
              <a:t>SQLPASS_de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0" name="Picture 2" descr="http://www.appdated.de/wp-content/uploads/2013/02/ht_twitter_logo_jef_120321_w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88960"/>
            <a:ext cx="1792764" cy="1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panzertruppe.com/xing/xing-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14" y="5237632"/>
            <a:ext cx="1557186" cy="6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logcdn.com/www.autoblog.com/media/2012/12/faceboo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72" y="5075477"/>
            <a:ext cx="1984608" cy="11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86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Sprecher gesucht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427" y="1693371"/>
            <a:ext cx="4558695" cy="455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76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 Essentials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280160"/>
            <a:ext cx="8229600" cy="5003165"/>
          </a:xfrm>
        </p:spPr>
        <p:txBody>
          <a:bodyPr>
            <a:noAutofit/>
          </a:bodyPr>
          <a:lstStyle/>
          <a:p>
            <a:r>
              <a:rPr lang="de-DE" sz="1200" b="1" dirty="0"/>
              <a:t>Analyse eines Microsoft SQL Server auf Performanceprobleme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de-DE" sz="1200" dirty="0" smtClean="0"/>
              <a:t>München, </a:t>
            </a:r>
            <a:r>
              <a:rPr lang="de-DE" sz="1200" dirty="0" err="1" smtClean="0"/>
              <a:t>Trivadis</a:t>
            </a:r>
            <a:r>
              <a:rPr lang="de-DE" sz="1200" dirty="0" smtClean="0"/>
              <a:t> GmbH </a:t>
            </a:r>
          </a:p>
          <a:p>
            <a:r>
              <a:rPr lang="de-DE" sz="1200" dirty="0" smtClean="0"/>
              <a:t>29. Juli 2016</a:t>
            </a:r>
            <a:r>
              <a:rPr lang="de-DE" sz="1200" dirty="0"/>
              <a:t>, 09.00-16.30 Uhr </a:t>
            </a:r>
            <a:endParaRPr lang="de-DE" sz="1200" dirty="0" smtClean="0"/>
          </a:p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Sprecher: </a:t>
            </a:r>
            <a:r>
              <a:rPr lang="de-DE" sz="1200" dirty="0"/>
              <a:t>Uwe </a:t>
            </a:r>
            <a:r>
              <a:rPr lang="de-DE" sz="1200" dirty="0" smtClean="0"/>
              <a:t>Ricken 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Kursinhalte: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Engpässe </a:t>
            </a:r>
            <a:r>
              <a:rPr lang="de-DE" sz="1200" dirty="0"/>
              <a:t>im Betriebssystem, die einen Microsoft SQL Server ausbremsen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Konfigurationseinstellungen </a:t>
            </a:r>
            <a:r>
              <a:rPr lang="de-DE" sz="1200" dirty="0"/>
              <a:t>einer Instanz von Microsoft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TEMPDB </a:t>
            </a:r>
            <a:r>
              <a:rPr lang="de-DE" sz="1200" dirty="0"/>
              <a:t>– falsche Konfiguration und ihre Auswirkungen auf die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PLE </a:t>
            </a:r>
            <a:r>
              <a:rPr lang="de-DE" sz="1200" dirty="0"/>
              <a:t>– Analyse und Bewertung von „Page Life </a:t>
            </a:r>
            <a:r>
              <a:rPr lang="de-DE" sz="1200" dirty="0" err="1"/>
              <a:t>Expectancy</a:t>
            </a:r>
            <a:r>
              <a:rPr lang="de-DE" sz="1200" dirty="0"/>
              <a:t>“ im Zusammenhang mit verwendeten Datenbanken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Analyse </a:t>
            </a:r>
            <a:r>
              <a:rPr lang="de-DE" sz="1200" dirty="0"/>
              <a:t>der Belegung des </a:t>
            </a:r>
            <a:r>
              <a:rPr lang="de-DE" sz="1200" dirty="0" err="1"/>
              <a:t>Buffer</a:t>
            </a:r>
            <a:r>
              <a:rPr lang="de-DE" sz="1200" dirty="0"/>
              <a:t> Pool  pro Datenbank!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PFS-</a:t>
            </a:r>
            <a:r>
              <a:rPr lang="de-DE" sz="1200" dirty="0" err="1" smtClean="0"/>
              <a:t>Contention</a:t>
            </a:r>
            <a:r>
              <a:rPr lang="de-DE" sz="1200" dirty="0"/>
              <a:t>,  </a:t>
            </a:r>
            <a:r>
              <a:rPr lang="de-DE" sz="1200" dirty="0" err="1"/>
              <a:t>Locking</a:t>
            </a:r>
            <a:r>
              <a:rPr lang="de-DE" sz="1200" dirty="0"/>
              <a:t>, </a:t>
            </a:r>
            <a:r>
              <a:rPr lang="de-DE" sz="1200" dirty="0" err="1"/>
              <a:t>Blocking</a:t>
            </a:r>
            <a:r>
              <a:rPr lang="de-DE" sz="1200" dirty="0"/>
              <a:t>, Deadlocks – welche Möglichkeiten gibt es für die Beseitigung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Korrekte </a:t>
            </a:r>
            <a:r>
              <a:rPr lang="de-DE" sz="1200" dirty="0"/>
              <a:t>Datenbankeinstellungen (Datenbankdateien, Protokolldateien)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PERFMON </a:t>
            </a:r>
            <a:r>
              <a:rPr lang="de-DE" sz="1200" dirty="0"/>
              <a:t>– Einblicke in die Arbeitsweise des Microsoft SQL Server zur Performancebewertung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Analyse </a:t>
            </a:r>
            <a:r>
              <a:rPr lang="de-DE" sz="1200" dirty="0"/>
              <a:t>von </a:t>
            </a:r>
            <a:r>
              <a:rPr lang="de-DE" sz="1200" dirty="0" err="1"/>
              <a:t>Wait</a:t>
            </a:r>
            <a:r>
              <a:rPr lang="de-DE" sz="1200" dirty="0"/>
              <a:t> </a:t>
            </a:r>
            <a:r>
              <a:rPr lang="de-DE" sz="1200" dirty="0" err="1"/>
              <a:t>Stats</a:t>
            </a:r>
            <a:r>
              <a:rPr lang="de-DE" sz="1200" dirty="0"/>
              <a:t> zur Bewertung von vorhandenen Engpässen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Anforderungen </a:t>
            </a:r>
            <a:r>
              <a:rPr lang="de-DE" sz="1200" dirty="0"/>
              <a:t>an eine Kundendokumentation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sz="1200" dirty="0" smtClean="0"/>
              <a:t>Gliederung </a:t>
            </a:r>
            <a:r>
              <a:rPr lang="de-DE" sz="1200" dirty="0"/>
              <a:t>der Dokumentation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sz="1200" dirty="0" smtClean="0"/>
              <a:t>Präsentation </a:t>
            </a:r>
            <a:r>
              <a:rPr lang="de-DE" sz="1200" dirty="0"/>
              <a:t>der Analyseergebnisse &amp; Handlungsempfehlungen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 </a:t>
            </a:r>
            <a:r>
              <a:rPr lang="de-DE" sz="1200" dirty="0"/>
              <a:t>konkreten Beispielen, die mit dem eigenen Laptop (mitgebracht incl. installierter Software) ebenfalls simuliert werden können, werden verschiedene Engpässe demonstriert, die es zu erkennen gilt. Wenn es um die Bewertung von </a:t>
            </a:r>
            <a:r>
              <a:rPr lang="de-DE" sz="1200" dirty="0" smtClean="0"/>
              <a:t>Analyseergebnissen </a:t>
            </a:r>
            <a:r>
              <a:rPr lang="de-DE" sz="1200" dirty="0"/>
              <a:t>mittels </a:t>
            </a:r>
            <a:r>
              <a:rPr lang="de-DE" sz="1200" dirty="0" err="1"/>
              <a:t>Wait</a:t>
            </a:r>
            <a:r>
              <a:rPr lang="de-DE" sz="1200" dirty="0"/>
              <a:t> </a:t>
            </a:r>
            <a:r>
              <a:rPr lang="de-DE" sz="1200" dirty="0" err="1"/>
              <a:t>Stats</a:t>
            </a:r>
            <a:r>
              <a:rPr lang="de-DE" sz="1200" dirty="0"/>
              <a:t> geht, so können solche Ergebnisse für jeden EIGENEN Server simultan im Workshop </a:t>
            </a:r>
            <a:r>
              <a:rPr lang="de-DE" sz="1200" dirty="0" smtClean="0"/>
              <a:t>ausgewertet </a:t>
            </a:r>
            <a:r>
              <a:rPr lang="de-DE" sz="1200" dirty="0"/>
              <a:t>werden</a:t>
            </a:r>
            <a:r>
              <a:rPr lang="de-DE" sz="1200" dirty="0" smtClean="0"/>
              <a:t>.</a:t>
            </a:r>
          </a:p>
          <a:p>
            <a:endParaRPr lang="de-DE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50" y="1620919"/>
            <a:ext cx="688293" cy="98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298450"/>
            <a:ext cx="2019300" cy="95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5742" y="1620919"/>
            <a:ext cx="532748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Weitere </a:t>
            </a:r>
            <a:r>
              <a:rPr lang="de-DE" sz="1100" dirty="0" smtClean="0"/>
              <a:t>Information und </a:t>
            </a:r>
            <a:r>
              <a:rPr lang="de-DE" sz="1100" dirty="0" err="1" smtClean="0"/>
              <a:t>registrierung</a:t>
            </a:r>
            <a:r>
              <a:rPr lang="de-DE" sz="1100" dirty="0" smtClean="0"/>
              <a:t>:</a:t>
            </a:r>
            <a:endParaRPr lang="de-DE" sz="1100" dirty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www.sqlpass.de/Events/PASSEssentials.aspx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75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Custom 1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5486B8"/>
      </a:hlink>
      <a:folHlink>
        <a:srgbClr val="90C61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BE83DDD0D12B4FA3C76F2979A7CF15" ma:contentTypeVersion="2" ma:contentTypeDescription="Ein neues Dokument erstellen." ma:contentTypeScope="" ma:versionID="63865e7eb35a42d79d68020079489158">
  <xsd:schema xmlns:xsd="http://www.w3.org/2001/XMLSchema" xmlns:xs="http://www.w3.org/2001/XMLSchema" xmlns:p="http://schemas.microsoft.com/office/2006/metadata/properties" xmlns:ns2="2a804a05-350c-434f-85b5-87fb7676bbdb" targetNamespace="http://schemas.microsoft.com/office/2006/metadata/properties" ma:root="true" ma:fieldsID="f364a43904f88bc23b9e43169aaa82f2" ns2:_="">
    <xsd:import namespace="2a804a05-350c-434f-85b5-87fb7676bb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04a05-350c-434f-85b5-87fb7676bb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0CA98A-F619-4E37-B0BA-2E808FC09028}"/>
</file>

<file path=customXml/itemProps2.xml><?xml version="1.0" encoding="utf-8"?>
<ds:datastoreItem xmlns:ds="http://schemas.openxmlformats.org/officeDocument/2006/customXml" ds:itemID="{1D2060CE-3198-49C5-AC3C-F0393A05C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74E294-B007-4226-A72E-E06011CB1CBC}">
  <ds:schemaRefs>
    <ds:schemaRef ds:uri="http://purl.org/dc/elements/1.1/"/>
    <ds:schemaRef ds:uri="2a804a05-350c-434f-85b5-87fb7676bbdb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0</TotalTime>
  <Words>346</Words>
  <Application>Microsoft Office PowerPoint</Application>
  <PresentationFormat>On-screen Show (4:3)</PresentationFormat>
  <Paragraphs>122</Paragraphs>
  <Slides>16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Roboto</vt:lpstr>
      <vt:lpstr>Segoe</vt:lpstr>
      <vt:lpstr>Segoe UI</vt:lpstr>
      <vt:lpstr>Segoe UI Light</vt:lpstr>
      <vt:lpstr>Tahoma</vt:lpstr>
      <vt:lpstr>Wingdings</vt:lpstr>
      <vt:lpstr>PASS 2011_SpeakerTemplateDark</vt:lpstr>
      <vt:lpstr> PASS Community News </vt:lpstr>
      <vt:lpstr>Inhalt</vt:lpstr>
      <vt:lpstr>Regionalgruppe Bayern</vt:lpstr>
      <vt:lpstr>Your choice! Worüber soll Andreas sprechen?</vt:lpstr>
      <vt:lpstr>Webseite: www.sqlpass.de</vt:lpstr>
      <vt:lpstr>Mitglied werden</vt:lpstr>
      <vt:lpstr>Die PASS im Netz &amp; Social Media</vt:lpstr>
      <vt:lpstr>Sprecher gesucht</vt:lpstr>
      <vt:lpstr>PASS Essentials</vt:lpstr>
      <vt:lpstr>Ergebnis der Umfrage - Wochentag</vt:lpstr>
      <vt:lpstr>Ergebnis der Umfrage - Themen</vt:lpstr>
      <vt:lpstr>PowerPoint Presentation</vt:lpstr>
      <vt:lpstr>SQL Server Konferenz 2016</vt:lpstr>
      <vt:lpstr>Agenda</vt:lpstr>
      <vt:lpstr>Vielen Dank!</vt:lpstr>
      <vt:lpstr>Vorstellungsrunde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</dc:creator>
  <cp:lastModifiedBy>André Essing</cp:lastModifiedBy>
  <cp:revision>636</cp:revision>
  <dcterms:created xsi:type="dcterms:W3CDTF">2011-05-03T05:22:43Z</dcterms:created>
  <dcterms:modified xsi:type="dcterms:W3CDTF">2016-03-09T18:47:57Z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0x010100ADBE83DDD0D12B4FA3C76F2979A7CF15</vt:lpwstr>
  </property>
</Properties>
</file>