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24" r:id="rId6"/>
    <p:sldId id="318" r:id="rId7"/>
    <p:sldId id="319" r:id="rId8"/>
    <p:sldId id="320" r:id="rId9"/>
    <p:sldId id="317" r:id="rId10"/>
    <p:sldId id="343" r:id="rId11"/>
    <p:sldId id="339" r:id="rId12"/>
    <p:sldId id="310" r:id="rId13"/>
    <p:sldId id="342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90C618"/>
    <a:srgbClr val="164781"/>
    <a:srgbClr val="5486B8"/>
    <a:srgbClr val="499211"/>
    <a:srgbClr val="EAB200"/>
    <a:srgbClr val="959B9E"/>
    <a:srgbClr val="516986"/>
    <a:srgbClr val="296A8E"/>
    <a:srgbClr val="105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5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EAE83BB-09AD-41A4-B07E-E88C37AB1E23}" type="datetimeFigureOut">
              <a:rPr lang="en-US"/>
              <a:pPr>
                <a:defRPr/>
              </a:pPr>
              <a:t>14.11.2019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733EEF1F-71D7-4A54-9ED3-47C3CE0BF47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552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16BB38C-C851-4C00-BB23-CE28ECF90525}" type="datetimeFigureOut">
              <a:rPr lang="en-US"/>
              <a:pPr>
                <a:defRPr/>
              </a:pPr>
              <a:t>14.11.2019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1D567441-D8A8-48ED-85B5-AAD8D44A74F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94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67441-D8A8-48ED-85B5-AAD8D44A74FA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71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Principal Software Engineer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für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SSAS + Power BI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67441-D8A8-48ED-85B5-AAD8D44A74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6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67441-D8A8-48ED-85B5-AAD8D44A74FA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7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1189038"/>
            <a:ext cx="54451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62153" y="1751337"/>
            <a:ext cx="7355143" cy="942209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lang="en-US" sz="4000" b="0" dirty="0">
                <a:solidFill>
                  <a:schemeClr val="tx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962153" y="2689373"/>
            <a:ext cx="7356267" cy="604977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lang="en-US" dirty="0">
                <a:solidFill>
                  <a:schemeClr val="bg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66881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Clr>
                <a:schemeClr val="accent3"/>
              </a:buClr>
              <a:buFont typeface="Arial"/>
              <a:buNone/>
              <a:defRPr sz="2000">
                <a:solidFill>
                  <a:srgbClr val="595959"/>
                </a:solidFill>
                <a:latin typeface="+mn-lt"/>
                <a:cs typeface="Segoe"/>
              </a:defRPr>
            </a:lvl1pPr>
            <a:lvl2pPr marL="342900" indent="-342900">
              <a:buClr>
                <a:schemeClr val="accent3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+mn-lt"/>
                <a:cs typeface="Segoe"/>
              </a:defRPr>
            </a:lvl2pPr>
            <a:lvl3pPr marL="638175" indent="-342900">
              <a:buClr>
                <a:schemeClr val="accent3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+mn-lt"/>
                <a:cs typeface="Segoe"/>
              </a:defRPr>
            </a:lvl3pPr>
            <a:lvl4pPr marL="922338" indent="-342900">
              <a:buClr>
                <a:schemeClr val="accent3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+mn-lt"/>
                <a:cs typeface="Segoe"/>
              </a:defRPr>
            </a:lvl4pPr>
            <a:lvl5pPr marL="1189038" indent="-342900">
              <a:buClr>
                <a:schemeClr val="accent3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287E18-BE3A-4EBF-9680-4BAABA87F37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8610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8865"/>
            <a:ext cx="4038600" cy="4015650"/>
          </a:xfrm>
        </p:spPr>
        <p:txBody>
          <a:bodyPr>
            <a:normAutofit/>
          </a:bodyPr>
          <a:lstStyle>
            <a:lvl1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8865"/>
            <a:ext cx="4038600" cy="4015650"/>
          </a:xfrm>
        </p:spPr>
        <p:txBody>
          <a:bodyPr rtlCol="0">
            <a:normAutofit/>
          </a:bodyPr>
          <a:lstStyle>
            <a:lvl1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1pPr>
            <a:lvl2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2pPr>
            <a:lvl3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3pPr>
            <a:lvl4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4pPr>
            <a:lvl5pPr marL="0" indent="0">
              <a:buClr>
                <a:schemeClr val="accent4"/>
              </a:buClr>
              <a:buNone/>
              <a:defRPr lang="en-US" sz="1400" dirty="0">
                <a:solidFill>
                  <a:srgbClr val="595959"/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1765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4636994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9CE8-0076-4741-9769-3232C38C540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2936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3CE80F-ADD2-4EF6-B65F-88D46698458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4937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34975" y="29845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4975" y="1662113"/>
            <a:ext cx="8229600" cy="462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975" y="6503988"/>
            <a:ext cx="284163" cy="365125"/>
          </a:xfrm>
          <a:prstGeom prst="rect">
            <a:avLst/>
          </a:prstGeom>
          <a:noFill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 b="1">
                <a:solidFill>
                  <a:schemeClr val="bg2"/>
                </a:solidFill>
              </a:defRPr>
            </a:lvl1pPr>
          </a:lstStyle>
          <a:p>
            <a:fld id="{3378046C-7DE8-466D-B9D6-B88C4A27B538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1029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675" y="6511925"/>
            <a:ext cx="2936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78" r:id="rId2"/>
    <p:sldLayoutId id="2147483879" r:id="rId3"/>
    <p:sldLayoutId id="2147483880" r:id="rId4"/>
  </p:sldLayoutIdLst>
  <p:transition>
    <p:fade/>
  </p:transition>
  <p:hf hdr="0" dt="0"/>
  <p:txStyles>
    <p:titleStyle>
      <a:lvl1pPr algn="l" defTabSz="457200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lang="en-US" sz="3600" kern="1200" dirty="0">
          <a:solidFill>
            <a:schemeClr val="bg2"/>
          </a:solidFill>
          <a:latin typeface="+mn-lt"/>
          <a:ea typeface="Segoe UI Light" pitchFamily="34" charset="0"/>
          <a:cs typeface="Segoe UI Light"/>
        </a:defRPr>
      </a:lvl1pPr>
      <a:lvl2pPr algn="l" defTabSz="457200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2pPr>
      <a:lvl3pPr algn="l" defTabSz="457200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3pPr>
      <a:lvl4pPr algn="l" defTabSz="457200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4pPr>
      <a:lvl5pPr algn="l" defTabSz="457200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5pPr>
      <a:lvl6pPr marL="457200" algn="l" defTabSz="457200" rtl="0" fontAlgn="base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6pPr>
      <a:lvl7pPr marL="914400" algn="l" defTabSz="457200" rtl="0" fontAlgn="base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7pPr>
      <a:lvl8pPr marL="1371600" algn="l" defTabSz="457200" rtl="0" fontAlgn="base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8pPr>
      <a:lvl9pPr marL="1828800" algn="l" defTabSz="457200" rtl="0" fontAlgn="base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0C618"/>
        </a:buClr>
        <a:buFont typeface="Arial" panose="020B0604020202020204" pitchFamily="34" charset="0"/>
        <a:defRPr sz="2800" kern="1200">
          <a:solidFill>
            <a:srgbClr val="595959"/>
          </a:solidFill>
          <a:latin typeface="+mn-lt"/>
          <a:ea typeface="Segoe"/>
          <a:cs typeface="Segoe"/>
        </a:defRPr>
      </a:lvl1pPr>
      <a:lvl2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0C618"/>
        </a:buClr>
        <a:buFont typeface="Arial" panose="020B0604020202020204" pitchFamily="34" charset="0"/>
        <a:buChar char="•"/>
        <a:defRPr lang="en-US" sz="2400" kern="1200" dirty="0">
          <a:solidFill>
            <a:srgbClr val="595959"/>
          </a:solidFill>
          <a:latin typeface="+mn-lt"/>
          <a:ea typeface="Segoe"/>
          <a:cs typeface="Segoe"/>
        </a:defRPr>
      </a:lvl2pPr>
      <a:lvl3pPr marL="638175" indent="-342900" algn="l" rtl="0" eaLnBrk="0" fontAlgn="base" hangingPunct="0">
        <a:spcBef>
          <a:spcPct val="20000"/>
        </a:spcBef>
        <a:spcAft>
          <a:spcPct val="0"/>
        </a:spcAft>
        <a:buClr>
          <a:srgbClr val="90C618"/>
        </a:buClr>
        <a:buFont typeface="Arial" panose="020B0604020202020204" pitchFamily="34" charset="0"/>
        <a:buChar char="•"/>
        <a:defRPr lang="en-US" sz="2000" kern="1200" dirty="0">
          <a:solidFill>
            <a:srgbClr val="595959"/>
          </a:solidFill>
          <a:latin typeface="+mn-lt"/>
          <a:ea typeface="Segoe"/>
          <a:cs typeface="Segoe"/>
        </a:defRPr>
      </a:lvl3pPr>
      <a:lvl4pPr marL="922338" indent="-342900" algn="l" rtl="0" eaLnBrk="0" fontAlgn="base" hangingPunct="0">
        <a:spcBef>
          <a:spcPct val="20000"/>
        </a:spcBef>
        <a:spcAft>
          <a:spcPct val="0"/>
        </a:spcAft>
        <a:buClr>
          <a:srgbClr val="90C618"/>
        </a:buClr>
        <a:buFont typeface="Arial" panose="020B0604020202020204" pitchFamily="34" charset="0"/>
        <a:buChar char="•"/>
        <a:defRPr lang="en-US" sz="2000" kern="1200" dirty="0">
          <a:solidFill>
            <a:srgbClr val="595959"/>
          </a:solidFill>
          <a:latin typeface="+mn-lt"/>
          <a:ea typeface="Segoe"/>
          <a:cs typeface="Segoe"/>
        </a:defRPr>
      </a:lvl4pPr>
      <a:lvl5pPr marL="1189038" indent="-342900" algn="l" rtl="0" eaLnBrk="0" fontAlgn="base" hangingPunct="0">
        <a:spcBef>
          <a:spcPct val="20000"/>
        </a:spcBef>
        <a:spcAft>
          <a:spcPct val="0"/>
        </a:spcAft>
        <a:buClr>
          <a:srgbClr val="90C618"/>
        </a:buClr>
        <a:buFont typeface="Arial" panose="020B0604020202020204" pitchFamily="34" charset="0"/>
        <a:buChar char="•"/>
        <a:defRPr lang="en-US" sz="2000" kern="1200" dirty="0">
          <a:solidFill>
            <a:srgbClr val="595959"/>
          </a:solidFill>
          <a:latin typeface="+mn-lt"/>
          <a:ea typeface="Segoe"/>
          <a:cs typeface="Segoe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ssp@sqlpass.de" TargetMode="External"/><Relationship Id="rId3" Type="http://schemas.openxmlformats.org/officeDocument/2006/relationships/hyperlink" Target="mailto:aes@sqlpass.de" TargetMode="External"/><Relationship Id="rId7" Type="http://schemas.openxmlformats.org/officeDocument/2006/relationships/hyperlink" Target="mailto:emo@sqlpass.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HQ@sqlpass.de?subject=Mitgliedsantra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ing.com/communities/groups/pass-deutschland-c68f-1015046" TargetMode="External"/><Relationship Id="rId2" Type="http://schemas.openxmlformats.org/officeDocument/2006/relationships/hyperlink" Target="https://www.facebook.com/SQLPASS.d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gif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pass.de/pass-essentials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atagrillen.com/" TargetMode="External"/><Relationship Id="rId3" Type="http://schemas.openxmlformats.org/officeDocument/2006/relationships/hyperlink" Target="https://www.sqlpass.de/all-events" TargetMode="External"/><Relationship Id="rId7" Type="http://schemas.openxmlformats.org/officeDocument/2006/relationships/hyperlink" Target="http://www.sqlkonferenz.de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lobalaibootcamp.com/" TargetMode="External"/><Relationship Id="rId5" Type="http://schemas.openxmlformats.org/officeDocument/2006/relationships/hyperlink" Target="http://www.passcamp.de/" TargetMode="External"/><Relationship Id="rId4" Type="http://schemas.openxmlformats.org/officeDocument/2006/relationships/image" Target="../media/image16.gif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aturday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ctrTitle"/>
          </p:nvPr>
        </p:nvSpPr>
        <p:spPr>
          <a:xfrm>
            <a:off x="962025" y="1751013"/>
            <a:ext cx="7354888" cy="9429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>
                <a:solidFill>
                  <a:srgbClr val="516986"/>
                </a:solidFill>
                <a:ea typeface="+mj-ea"/>
              </a:rPr>
              <a:t/>
            </a:r>
            <a:br>
              <a:rPr>
                <a:solidFill>
                  <a:srgbClr val="516986"/>
                </a:solidFill>
                <a:ea typeface="+mj-ea"/>
              </a:rPr>
            </a:br>
            <a:r>
              <a:rPr b="1">
                <a:solidFill>
                  <a:srgbClr val="164781"/>
                </a:solidFill>
                <a:ea typeface="+mj-ea"/>
              </a:rPr>
              <a:t>PASS Community News</a:t>
            </a:r>
            <a:r>
              <a:rPr lang="en-US" b="1">
                <a:solidFill>
                  <a:srgbClr val="164781"/>
                </a:solidFill>
                <a:ea typeface="+mj-ea"/>
              </a:rPr>
              <a:t/>
            </a:r>
            <a:br>
              <a:rPr lang="en-US" b="1">
                <a:solidFill>
                  <a:srgbClr val="164781"/>
                </a:solidFill>
                <a:ea typeface="+mj-ea"/>
              </a:rPr>
            </a:br>
            <a:endParaRPr lang="de-DE">
              <a:solidFill>
                <a:srgbClr val="516986"/>
              </a:solidFill>
              <a:ea typeface="+mj-ea"/>
            </a:endParaRPr>
          </a:p>
        </p:txBody>
      </p:sp>
      <p:sp>
        <p:nvSpPr>
          <p:cNvPr id="3075" name="Subtitle 17"/>
          <p:cNvSpPr>
            <a:spLocks noGrp="1"/>
          </p:cNvSpPr>
          <p:nvPr>
            <p:ph type="subTitle" idx="1"/>
          </p:nvPr>
        </p:nvSpPr>
        <p:spPr>
          <a:xfrm>
            <a:off x="960438" y="3310678"/>
            <a:ext cx="7356475" cy="604838"/>
          </a:xfrm>
        </p:spPr>
        <p:txBody>
          <a:bodyPr/>
          <a:lstStyle/>
          <a:p>
            <a:pPr marL="0" indent="0" eaLnBrk="1" hangingPunct="1"/>
            <a:r>
              <a:rPr lang="en-US" b="1" dirty="0" smtClean="0">
                <a:solidFill>
                  <a:srgbClr val="164781"/>
                </a:solidFill>
                <a:cs typeface="Segoe"/>
              </a:rPr>
              <a:t>14.11.2019 </a:t>
            </a:r>
            <a:r>
              <a:rPr lang="en-US" b="1" dirty="0">
                <a:solidFill>
                  <a:srgbClr val="164781"/>
                </a:solidFill>
                <a:cs typeface="Segoe"/>
              </a:rPr>
              <a:t>(RG Bayern)</a:t>
            </a:r>
            <a:endParaRPr b="1" dirty="0">
              <a:solidFill>
                <a:srgbClr val="164781"/>
              </a:solidFill>
              <a:cs typeface="Sego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4680" r="45791">
                        <a14:foregroundMark x1="33468" y1="38571" x2="34949" y2="44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3150"/>
          <a:stretch/>
        </p:blipFill>
        <p:spPr>
          <a:xfrm>
            <a:off x="5371360" y="2823123"/>
            <a:ext cx="3077542" cy="46446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60" y="318148"/>
            <a:ext cx="3460808" cy="163234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434975" y="6503988"/>
            <a:ext cx="404610" cy="365125"/>
          </a:xfrm>
        </p:spPr>
        <p:txBody>
          <a:bodyPr/>
          <a:lstStyle/>
          <a:p>
            <a:fld id="{A3287E18-BE3A-4EBF-9680-4BAABA87F37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el 7"/>
          <p:cNvSpPr>
            <a:spLocks noGrp="1"/>
          </p:cNvSpPr>
          <p:nvPr>
            <p:ph type="title"/>
          </p:nvPr>
        </p:nvSpPr>
        <p:spPr>
          <a:xfrm>
            <a:off x="434975" y="298450"/>
            <a:ext cx="8229600" cy="6858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1026" name="Picture 2" descr="Image result for microsof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1820"/>
            <a:ext cx="9154559" cy="410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814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5" y="282121"/>
            <a:ext cx="8229600" cy="685800"/>
          </a:xfrm>
        </p:spPr>
        <p:txBody>
          <a:bodyPr/>
          <a:lstStyle/>
          <a:p>
            <a:r>
              <a:rPr lang="de-DE" dirty="0" smtClean="0"/>
              <a:t>Regional Group </a:t>
            </a:r>
            <a:r>
              <a:rPr lang="de-DE" dirty="0"/>
              <a:t>Bayern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8383" y="1486221"/>
            <a:ext cx="2240763" cy="804087"/>
          </a:xfrm>
        </p:spPr>
        <p:txBody>
          <a:bodyPr/>
          <a:lstStyle/>
          <a:p>
            <a:r>
              <a:rPr lang="de-DE" sz="1800"/>
              <a:t>Andre Essing</a:t>
            </a:r>
            <a:br>
              <a:rPr lang="de-DE" sz="1800"/>
            </a:br>
            <a:r>
              <a:rPr lang="de-DE" sz="1800">
                <a:hlinkClick r:id="rId3"/>
              </a:rPr>
              <a:t>aes@sqlpass.de</a:t>
            </a:r>
            <a:endParaRPr lang="de-DE" sz="180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1765" y="911948"/>
            <a:ext cx="4040859" cy="409575"/>
          </a:xfrm>
        </p:spPr>
        <p:txBody>
          <a:bodyPr/>
          <a:lstStyle/>
          <a:p>
            <a:r>
              <a:rPr lang="de-DE" dirty="0" err="1" smtClean="0"/>
              <a:t>Your</a:t>
            </a:r>
            <a:r>
              <a:rPr lang="de-DE" dirty="0" smtClean="0"/>
              <a:t> Chapter </a:t>
            </a:r>
            <a:r>
              <a:rPr lang="de-DE" dirty="0" err="1" smtClean="0"/>
              <a:t>Leaders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1765" y="5120853"/>
            <a:ext cx="8212810" cy="409575"/>
          </a:xfrm>
        </p:spPr>
        <p:txBody>
          <a:bodyPr/>
          <a:lstStyle/>
          <a:p>
            <a:r>
              <a:rPr lang="de-DE" dirty="0" smtClean="0"/>
              <a:t>Updates</a:t>
            </a:r>
            <a:endParaRPr lang="de-DE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54024" y="5622082"/>
            <a:ext cx="4038600" cy="83832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PASS Essentials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SQL </a:t>
            </a:r>
            <a:r>
              <a:rPr lang="de-DE" sz="1800" dirty="0" err="1"/>
              <a:t>Saturdays</a:t>
            </a:r>
            <a:endParaRPr lang="de-DE" sz="1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65" y="1486221"/>
            <a:ext cx="975445" cy="9754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7607" b="13961"/>
          <a:stretch/>
        </p:blipFill>
        <p:spPr>
          <a:xfrm>
            <a:off x="451765" y="2640759"/>
            <a:ext cx="992235" cy="992235"/>
          </a:xfrm>
          <a:prstGeom prst="rect">
            <a:avLst/>
          </a:prstGeom>
        </p:spPr>
      </p:pic>
      <p:sp>
        <p:nvSpPr>
          <p:cNvPr id="10" name="Content Placeholder 5"/>
          <p:cNvSpPr txBox="1">
            <a:spLocks/>
          </p:cNvSpPr>
          <p:nvPr/>
        </p:nvSpPr>
        <p:spPr bwMode="auto">
          <a:xfrm>
            <a:off x="4675841" y="911948"/>
            <a:ext cx="3988734" cy="4095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C618"/>
              </a:buClr>
              <a:buFont typeface="Arial" panose="020B0604020202020204" pitchFamily="34" charset="0"/>
              <a:defRPr sz="1800" kern="1200">
                <a:solidFill>
                  <a:srgbClr val="FFFFFF"/>
                </a:solidFill>
                <a:latin typeface="+mn-lt"/>
                <a:ea typeface="Segoe"/>
                <a:cs typeface="Segoe"/>
              </a:defRPr>
            </a:lvl1pPr>
            <a:lvl2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C618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2pPr>
            <a:lvl3pPr marL="6381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C618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3pPr>
            <a:lvl4pPr marL="922338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C618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4pPr>
            <a:lvl5pPr marL="1189038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C618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Planned</a:t>
            </a:r>
            <a:r>
              <a:rPr lang="de-DE" dirty="0" smtClean="0"/>
              <a:t> </a:t>
            </a:r>
            <a:r>
              <a:rPr lang="de-DE" dirty="0" err="1" smtClean="0"/>
              <a:t>Meetups</a:t>
            </a:r>
            <a:endParaRPr lang="de-DE" dirty="0"/>
          </a:p>
        </p:txBody>
      </p:sp>
      <p:sp>
        <p:nvSpPr>
          <p:cNvPr id="11" name="Content Placeholder 11"/>
          <p:cNvSpPr txBox="1">
            <a:spLocks/>
          </p:cNvSpPr>
          <p:nvPr/>
        </p:nvSpPr>
        <p:spPr bwMode="auto">
          <a:xfrm>
            <a:off x="4531357" y="1413176"/>
            <a:ext cx="4277702" cy="361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1pPr>
            <a:lvl2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2pPr>
            <a:lvl3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3pPr>
            <a:lvl4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 panose="020B0604020202020204" pitchFamily="34" charset="0"/>
              <a:buNone/>
              <a:defRPr lang="en-US" sz="1400" kern="1200" dirty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900" b="1" dirty="0" smtClean="0"/>
              <a:t>12.12.2019</a:t>
            </a:r>
            <a:r>
              <a:rPr lang="de-DE" sz="1900" dirty="0" smtClean="0"/>
              <a:t/>
            </a:r>
            <a:br>
              <a:rPr lang="de-DE" sz="1900" dirty="0" smtClean="0"/>
            </a:br>
            <a:r>
              <a:rPr lang="en-US" sz="1900" dirty="0"/>
              <a:t>Monitoring service quality with artificial intelligence</a:t>
            </a:r>
            <a:r>
              <a:rPr lang="de-DE" sz="1900" dirty="0" smtClean="0"/>
              <a:t>- </a:t>
            </a:r>
            <a:r>
              <a:rPr lang="de-DE" sz="1900" i="1" dirty="0" smtClean="0"/>
              <a:t>Alexander Klein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900" b="1" dirty="0"/>
              <a:t>09.01.2020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900" b="1" dirty="0"/>
              <a:t>13.02.2020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900" b="1" dirty="0"/>
              <a:t>12.03.2020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900" b="1" dirty="0"/>
              <a:t>23.04.2020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900" b="1" dirty="0"/>
              <a:t>14.05.2020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900" b="1" dirty="0"/>
              <a:t>18.06.2020</a:t>
            </a:r>
            <a:endParaRPr lang="de-DE" sz="19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65" y="3812087"/>
            <a:ext cx="975446" cy="975446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478383" y="3792929"/>
            <a:ext cx="2422764" cy="77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1pPr>
            <a:lvl2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2pPr>
            <a:lvl3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3pPr>
            <a:lvl4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4pPr>
            <a:lvl5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Erik Monchen</a:t>
            </a:r>
            <a:r>
              <a:rPr lang="en-US"/>
              <a:t/>
            </a:r>
            <a:br>
              <a:rPr lang="en-US"/>
            </a:br>
            <a:r>
              <a:rPr lang="en-US" sz="1800">
                <a:hlinkClick r:id="rId7"/>
              </a:rPr>
              <a:t>emo@sqlpass.de</a:t>
            </a:r>
            <a:endParaRPr lang="en-US" sz="1800"/>
          </a:p>
          <a:p>
            <a:pPr marL="0" indent="0">
              <a:buFont typeface="Arial"/>
              <a:buNone/>
            </a:pPr>
            <a:endParaRPr lang="de-DE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1478384" y="2620574"/>
            <a:ext cx="2469363" cy="7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1pPr>
            <a:lvl2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2pPr>
            <a:lvl3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3pPr>
            <a:lvl4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4pPr>
            <a:lvl5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/>
              <a:t>Siegfried Spuddig </a:t>
            </a:r>
            <a:r>
              <a:rPr lang="de-DE" sz="1800">
                <a:hlinkClick r:id="rId8"/>
              </a:rPr>
              <a:t>ssp@sqlpass.de</a:t>
            </a:r>
            <a:endParaRPr lang="de-DE" sz="1800"/>
          </a:p>
        </p:txBody>
      </p:sp>
      <p:sp>
        <p:nvSpPr>
          <p:cNvPr id="15" name="Content Placeholder 11"/>
          <p:cNvSpPr txBox="1">
            <a:spLocks/>
          </p:cNvSpPr>
          <p:nvPr/>
        </p:nvSpPr>
        <p:spPr bwMode="auto">
          <a:xfrm>
            <a:off x="3384794" y="5622081"/>
            <a:ext cx="4038600" cy="83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1pPr>
            <a:lvl2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2pPr>
            <a:lvl3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3pPr>
            <a:lvl4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 panose="020B0604020202020204" pitchFamily="34" charset="0"/>
              <a:buNone/>
              <a:defRPr lang="en-US" sz="1400" kern="1200" dirty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SQL </a:t>
            </a:r>
            <a:r>
              <a:rPr lang="en-US" sz="1800" dirty="0" err="1"/>
              <a:t>Konferenz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PASS Camp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263631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D2BDDA-FC4D-4A88-9F4F-B1412C934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8" y="858615"/>
            <a:ext cx="5255685" cy="27976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Become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member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363" name="Text Box 7"/>
          <p:cNvSpPr txBox="1">
            <a:spLocks noChangeArrowheads="1"/>
          </p:cNvSpPr>
          <p:nvPr/>
        </p:nvSpPr>
        <p:spPr bwMode="auto">
          <a:xfrm>
            <a:off x="4955539" y="5429250"/>
            <a:ext cx="3863341" cy="9309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zh-C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Fax: </a:t>
            </a:r>
            <a:r>
              <a:rPr lang="de-DE" altLang="zh-CN" sz="20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06434 2184993</a:t>
            </a:r>
            <a:r>
              <a:rPr lang="de-DE" altLang="zh-CN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de-DE" altLang="zh-CN" sz="20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altLang="zh-CN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or</a:t>
            </a:r>
            <a:r>
              <a:rPr lang="de-DE" altLang="zh-CN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send a </a:t>
            </a:r>
            <a:r>
              <a:rPr lang="de-DE" altLang="zh-C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PDF per </a:t>
            </a:r>
            <a:r>
              <a:rPr lang="de-DE" altLang="zh-CN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E-Mail </a:t>
            </a:r>
            <a:r>
              <a:rPr lang="de-DE" altLang="zh-CN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to</a:t>
            </a:r>
            <a:r>
              <a:rPr lang="de-DE" altLang="zh-CN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altLang="zh-CN" sz="1600" dirty="0">
                <a:latin typeface="Tahoma" pitchFamily="34" charset="0"/>
                <a:ea typeface="Tahoma" pitchFamily="34" charset="0"/>
                <a:cs typeface="Tahoma" pitchFamily="34" charset="0"/>
                <a:hlinkClick r:id="rId3"/>
              </a:rPr>
              <a:t>HQ@sqlpass.de</a:t>
            </a:r>
            <a:endParaRPr lang="de-DE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Inhaltsplatzhalter 2"/>
          <p:cNvSpPr>
            <a:spLocks noGrp="1"/>
          </p:cNvSpPr>
          <p:nvPr>
            <p:ph idx="1"/>
          </p:nvPr>
        </p:nvSpPr>
        <p:spPr>
          <a:xfrm>
            <a:off x="285750" y="3929063"/>
            <a:ext cx="4500563" cy="2143125"/>
          </a:xfrm>
          <a:solidFill>
            <a:schemeClr val="bg1">
              <a:lumMod val="65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buFontTx/>
              <a:buAutoNum type="arabicPeriod"/>
              <a:defRPr/>
            </a:pP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Registration on </a:t>
            </a:r>
            <a:r>
              <a:rPr lang="de-DE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website</a:t>
            </a: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since</a:t>
            </a: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de-DE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user</a:t>
            </a: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account</a:t>
            </a: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is</a:t>
            </a: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needed</a:t>
            </a: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de-DE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You</a:t>
            </a: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have</a:t>
            </a: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to</a:t>
            </a: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</a:t>
            </a: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logged</a:t>
            </a: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on at least </a:t>
            </a:r>
            <a:r>
              <a:rPr lang="de-DE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once</a:t>
            </a: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de-DE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buFontTx/>
              <a:buAutoNum type="arabicPeriod"/>
              <a:defRPr/>
            </a:pP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Download form: </a:t>
            </a:r>
            <a:r>
              <a:rPr lang="de-DE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"Mitgliedsantrag inkl. Einwilligung gem. BDSG“</a:t>
            </a:r>
          </a:p>
          <a:p>
            <a:pPr>
              <a:lnSpc>
                <a:spcPct val="150000"/>
              </a:lnSpc>
              <a:buFontTx/>
              <a:buAutoNum type="arabicPeriod" startAt="3"/>
              <a:defRPr/>
            </a:pPr>
            <a:r>
              <a:rPr lang="de-DE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Complete</a:t>
            </a: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document</a:t>
            </a: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and</a:t>
            </a: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send </a:t>
            </a:r>
            <a:r>
              <a:rPr lang="de-DE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to</a:t>
            </a: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400" dirty="0">
                <a:latin typeface="Tahoma" pitchFamily="34" charset="0"/>
                <a:ea typeface="Tahoma" pitchFamily="34" charset="0"/>
                <a:cs typeface="Tahoma" pitchFamily="34" charset="0"/>
                <a:sym typeface="Wingdings" panose="05000000000000000000" pitchFamily="2" charset="2"/>
              </a:rPr>
              <a:t></a:t>
            </a:r>
            <a:endParaRPr lang="de-DE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1640605" y="1769966"/>
            <a:ext cx="1428750" cy="285750"/>
          </a:xfrm>
          <a:prstGeom prst="ellipse">
            <a:avLst/>
          </a:prstGeom>
          <a:solidFill>
            <a:schemeClr val="accent1">
              <a:alpha val="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15646">
            <a:off x="4697336" y="862173"/>
            <a:ext cx="4024314" cy="2790499"/>
          </a:xfrm>
          <a:prstGeom prst="rect">
            <a:avLst/>
          </a:prstGeom>
        </p:spPr>
      </p:pic>
      <p:sp>
        <p:nvSpPr>
          <p:cNvPr id="9" name="Textfeld 7"/>
          <p:cNvSpPr txBox="1">
            <a:spLocks noChangeArrowheads="1"/>
          </p:cNvSpPr>
          <p:nvPr/>
        </p:nvSpPr>
        <p:spPr bwMode="auto">
          <a:xfrm>
            <a:off x="6118714" y="3798258"/>
            <a:ext cx="2545861" cy="26161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Sign</a:t>
            </a:r>
            <a:r>
              <a:rPr lang="de-DE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on </a:t>
            </a:r>
            <a:r>
              <a:rPr lang="de-DE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left</a:t>
            </a:r>
            <a:r>
              <a:rPr lang="de-DE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and</a:t>
            </a:r>
            <a:r>
              <a:rPr lang="de-DE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right</a:t>
            </a:r>
            <a:r>
              <a:rPr lang="de-DE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side</a:t>
            </a:r>
            <a:r>
              <a:rPr lang="de-DE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!</a:t>
            </a:r>
            <a:endParaRPr lang="de-DE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E9E19A-0096-45AB-90A3-7EE06A80F69C}"/>
              </a:ext>
            </a:extLst>
          </p:cNvPr>
          <p:cNvSpPr/>
          <p:nvPr/>
        </p:nvSpPr>
        <p:spPr>
          <a:xfrm>
            <a:off x="549724" y="6190218"/>
            <a:ext cx="413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https://www.sqlpass.de/mitgliedschaft/</a:t>
            </a:r>
          </a:p>
        </p:txBody>
      </p:sp>
    </p:spTree>
    <p:extLst>
      <p:ext uri="{BB962C8B-B14F-4D97-AF65-F5344CB8AC3E}">
        <p14:creationId xmlns:p14="http://schemas.microsoft.com/office/powerpoint/2010/main" val="421618060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smtClean="0"/>
              <a:t>PASS on </a:t>
            </a:r>
            <a:r>
              <a:rPr lang="de-DE" sz="4000" dirty="0" err="1" smtClean="0"/>
              <a:t>the</a:t>
            </a:r>
            <a:r>
              <a:rPr lang="de-DE" sz="4000" dirty="0" smtClean="0"/>
              <a:t> </a:t>
            </a:r>
            <a:r>
              <a:rPr lang="de-DE" sz="4000" dirty="0" err="1" smtClean="0"/>
              <a:t>net</a:t>
            </a:r>
            <a:r>
              <a:rPr lang="de-DE" sz="4000" dirty="0" smtClean="0"/>
              <a:t> </a:t>
            </a:r>
            <a:r>
              <a:rPr lang="de-DE" sz="4000" dirty="0"/>
              <a:t>&amp; </a:t>
            </a:r>
            <a:r>
              <a:rPr lang="de-DE" sz="4000" dirty="0" err="1"/>
              <a:t>Social</a:t>
            </a:r>
            <a:r>
              <a:rPr lang="de-DE" sz="4000" dirty="0"/>
              <a:t>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>
                <a:hlinkClick r:id="rId2"/>
              </a:rPr>
              <a:t>www.sqlpass.de</a:t>
            </a:r>
          </a:p>
          <a:p>
            <a:endParaRPr lang="de-DE">
              <a:hlinkClick r:id="rId2"/>
            </a:endParaRPr>
          </a:p>
          <a:p>
            <a:r>
              <a:rPr lang="de-DE">
                <a:hlinkClick r:id="rId2"/>
              </a:rPr>
              <a:t>www.facebook.com/SQLPASS.de</a:t>
            </a:r>
            <a:endParaRPr lang="de-DE"/>
          </a:p>
          <a:p>
            <a:endParaRPr lang="de-DE">
              <a:hlinkClick r:id="rId3"/>
            </a:endParaRPr>
          </a:p>
          <a:p>
            <a:r>
              <a:rPr lang="de-DE">
                <a:hlinkClick r:id="rId3"/>
              </a:rPr>
              <a:t>www.xing.com/communities/groups/pass-deutschland-c68f-1015046</a:t>
            </a:r>
            <a:r>
              <a:rPr lang="de-DE"/>
              <a:t> </a:t>
            </a:r>
          </a:p>
          <a:p>
            <a:endParaRPr lang="de-DE"/>
          </a:p>
          <a:p>
            <a:r>
              <a:rPr lang="de-DE"/>
              <a:t>Twitter: @</a:t>
            </a:r>
            <a:r>
              <a:rPr lang="de-DE" err="1"/>
              <a:t>SQLPASS_de</a:t>
            </a:r>
            <a:r>
              <a:rPr lang="de-DE"/>
              <a:t>, Hashtag: #</a:t>
            </a:r>
            <a:r>
              <a:rPr lang="de-DE" err="1"/>
              <a:t>SQLPASS_de</a:t>
            </a:r>
            <a:endParaRPr lang="de-DE"/>
          </a:p>
          <a:p>
            <a:endParaRPr lang="de-DE"/>
          </a:p>
        </p:txBody>
      </p:sp>
      <p:pic>
        <p:nvPicPr>
          <p:cNvPr id="2050" name="Picture 2" descr="http://www.appdated.de/wp-content/uploads/2013/02/ht_twitter_logo_jef_120321_wg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CFDFF"/>
              </a:clrFrom>
              <a:clrTo>
                <a:srgbClr val="FCFD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88960"/>
            <a:ext cx="1792764" cy="100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panzertruppe.com/xing/xing-logo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614" y="5237632"/>
            <a:ext cx="1557186" cy="61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blogcdn.com/www.autoblog.com/media/2012/12/faceboo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72" y="5075477"/>
            <a:ext cx="1984608" cy="111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38668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Looking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speaker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!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0427" y="1693371"/>
            <a:ext cx="4558695" cy="455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7626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PASS Essentials</a:t>
            </a:r>
            <a:endParaRPr lang="de-DE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75" y="298450"/>
            <a:ext cx="2019300" cy="9524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19663" y="5616554"/>
            <a:ext cx="706022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>
                <a:hlinkClick r:id="rId3"/>
              </a:rPr>
              <a:t>https://www.sqlpass.de/pass-essentials</a:t>
            </a:r>
            <a:endParaRPr lang="de-DE" sz="2800" dirty="0"/>
          </a:p>
          <a:p>
            <a:endParaRPr lang="de-DE" dirty="0"/>
          </a:p>
        </p:txBody>
      </p:sp>
      <p:pic>
        <p:nvPicPr>
          <p:cNvPr id="1025" name="Picture 1" descr="minimier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93631"/>
            <a:ext cx="1143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351439"/>
              </p:ext>
            </p:extLst>
          </p:nvPr>
        </p:nvGraphicFramePr>
        <p:xfrm>
          <a:off x="241545" y="1317403"/>
          <a:ext cx="8616460" cy="1588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725">
                  <a:extLst>
                    <a:ext uri="{9D8B030D-6E8A-4147-A177-3AD203B41FA5}">
                      <a16:colId xmlns:a16="http://schemas.microsoft.com/office/drawing/2014/main" val="98166184"/>
                    </a:ext>
                  </a:extLst>
                </a:gridCol>
                <a:gridCol w="1649426">
                  <a:extLst>
                    <a:ext uri="{9D8B030D-6E8A-4147-A177-3AD203B41FA5}">
                      <a16:colId xmlns:a16="http://schemas.microsoft.com/office/drawing/2014/main" val="2133556531"/>
                    </a:ext>
                  </a:extLst>
                </a:gridCol>
                <a:gridCol w="5677309">
                  <a:extLst>
                    <a:ext uri="{9D8B030D-6E8A-4147-A177-3AD203B41FA5}">
                      <a16:colId xmlns:a16="http://schemas.microsoft.com/office/drawing/2014/main" val="3884167797"/>
                    </a:ext>
                  </a:extLst>
                </a:gridCol>
              </a:tblGrid>
              <a:tr h="308398">
                <a:tc>
                  <a:txBody>
                    <a:bodyPr/>
                    <a:lstStyle/>
                    <a:p>
                      <a:r>
                        <a:rPr lang="en-US" sz="1400"/>
                        <a:t>When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Where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What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843897"/>
                  </a:ext>
                </a:extLst>
              </a:tr>
              <a:tr h="30839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11.12.2019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Bad Camberg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Azure </a:t>
                      </a:r>
                      <a:r>
                        <a:rPr lang="de-DE" sz="1800" dirty="0" err="1" smtClean="0"/>
                        <a:t>Powershell</a:t>
                      </a:r>
                      <a:r>
                        <a:rPr lang="de-DE" sz="1800" dirty="0" smtClean="0"/>
                        <a:t> Scripting für Beginner – Patrick Heyde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670181"/>
                  </a:ext>
                </a:extLst>
              </a:tr>
              <a:tr h="30839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19.03.2020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Neuss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SQL Server Integration Services</a:t>
                      </a:r>
                      <a:r>
                        <a:rPr lang="de-DE" sz="1800" baseline="0" dirty="0" smtClean="0"/>
                        <a:t> in der Praxis </a:t>
                      </a:r>
                      <a:r>
                        <a:rPr lang="de-DE" sz="1800" baseline="0" dirty="0" smtClean="0"/>
                        <a:t>– Bernd Jungbluth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69163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A4F3D5B-BDF7-4AD2-B1BD-E7C5D65A3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970" y="398521"/>
            <a:ext cx="918882" cy="9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54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PASS </a:t>
            </a:r>
            <a:r>
              <a:rPr lang="en-US" sz="2800" dirty="0" smtClean="0"/>
              <a:t>Community and other Events</a:t>
            </a:r>
            <a:endParaRPr lang="de-DE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75" y="298450"/>
            <a:ext cx="2019300" cy="9524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19663" y="5616554"/>
            <a:ext cx="706022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hlinkClick r:id="rId3"/>
              </a:rPr>
              <a:t>https://www.sqlpass.de/all-events</a:t>
            </a:r>
            <a:r>
              <a:rPr lang="de-DE" sz="2800" dirty="0" smtClean="0"/>
              <a:t> </a:t>
            </a:r>
          </a:p>
          <a:p>
            <a:endParaRPr lang="de-DE" dirty="0"/>
          </a:p>
        </p:txBody>
      </p:sp>
      <p:pic>
        <p:nvPicPr>
          <p:cNvPr id="1025" name="Picture 1" descr="minimier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93631"/>
            <a:ext cx="1143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1970"/>
              </p:ext>
            </p:extLst>
          </p:nvPr>
        </p:nvGraphicFramePr>
        <p:xfrm>
          <a:off x="241545" y="1317403"/>
          <a:ext cx="8802702" cy="360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088">
                  <a:extLst>
                    <a:ext uri="{9D8B030D-6E8A-4147-A177-3AD203B41FA5}">
                      <a16:colId xmlns:a16="http://schemas.microsoft.com/office/drawing/2014/main" val="98166184"/>
                    </a:ext>
                  </a:extLst>
                </a:gridCol>
                <a:gridCol w="1521229">
                  <a:extLst>
                    <a:ext uri="{9D8B030D-6E8A-4147-A177-3AD203B41FA5}">
                      <a16:colId xmlns:a16="http://schemas.microsoft.com/office/drawing/2014/main" val="2133556531"/>
                    </a:ext>
                  </a:extLst>
                </a:gridCol>
                <a:gridCol w="4954385">
                  <a:extLst>
                    <a:ext uri="{9D8B030D-6E8A-4147-A177-3AD203B41FA5}">
                      <a16:colId xmlns:a16="http://schemas.microsoft.com/office/drawing/2014/main" val="3884167797"/>
                    </a:ext>
                  </a:extLst>
                </a:gridCol>
              </a:tblGrid>
              <a:tr h="308398">
                <a:tc>
                  <a:txBody>
                    <a:bodyPr/>
                    <a:lstStyle/>
                    <a:p>
                      <a:r>
                        <a:rPr lang="en-US" sz="1400" dirty="0"/>
                        <a:t>When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What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843897"/>
                  </a:ext>
                </a:extLst>
              </a:tr>
              <a:tr h="30839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03. – 05.</a:t>
                      </a:r>
                      <a:r>
                        <a:rPr lang="de-DE" sz="1800" baseline="0" dirty="0" smtClean="0"/>
                        <a:t>12.</a:t>
                      </a:r>
                      <a:r>
                        <a:rPr lang="de-DE" sz="1800" dirty="0" smtClean="0"/>
                        <a:t>2019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Seeheim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PASS Camp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hlinkClick r:id="rId5"/>
                        </a:rPr>
                        <a:t>www.passcamp.de</a:t>
                      </a:r>
                      <a:endParaRPr lang="de-DE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670181"/>
                  </a:ext>
                </a:extLst>
              </a:tr>
              <a:tr h="30839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14.12.2019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Bonn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Global AI </a:t>
                      </a:r>
                      <a:r>
                        <a:rPr lang="de-DE" sz="1800" dirty="0" err="1" smtClean="0"/>
                        <a:t>Bootcamp</a:t>
                      </a:r>
                      <a:r>
                        <a:rPr lang="de-DE" sz="1800" baseline="0" dirty="0" smtClean="0"/>
                        <a:t/>
                      </a:r>
                      <a:br>
                        <a:rPr lang="de-DE" sz="1800" baseline="0" dirty="0" smtClean="0"/>
                      </a:b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www.globalaibootcamp.com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691638"/>
                  </a:ext>
                </a:extLst>
              </a:tr>
              <a:tr h="30839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03. – 05.03.2020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Darmstadt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SQL Konferenz</a:t>
                      </a:r>
                      <a:r>
                        <a:rPr lang="de-DE" sz="1800" baseline="0" dirty="0" smtClean="0"/>
                        <a:t/>
                      </a:r>
                      <a:br>
                        <a:rPr lang="de-DE" sz="1800" baseline="0" dirty="0" smtClean="0"/>
                      </a:br>
                      <a:r>
                        <a:rPr lang="de-DE" sz="1800" baseline="0" dirty="0" smtClean="0">
                          <a:hlinkClick r:id="rId7"/>
                        </a:rPr>
                        <a:t>www.sqlkonferenz.de</a:t>
                      </a:r>
                      <a:endParaRPr lang="de-DE" sz="18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94976"/>
                  </a:ext>
                </a:extLst>
              </a:tr>
              <a:tr h="30839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28. – 29.05.2020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Lingen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i="0" dirty="0" err="1" smtClean="0"/>
                        <a:t>DataGrillen</a:t>
                      </a:r>
                      <a:r>
                        <a:rPr lang="de-DE" sz="1800" i="0" dirty="0" smtClean="0"/>
                        <a:t/>
                      </a:r>
                      <a:br>
                        <a:rPr lang="de-DE" sz="1800" i="0" dirty="0" smtClean="0"/>
                      </a:br>
                      <a:r>
                        <a:rPr lang="de-DE" sz="1800" i="0" dirty="0" smtClean="0">
                          <a:hlinkClick r:id="rId8"/>
                        </a:rPr>
                        <a:t>www.datagrillen.com</a:t>
                      </a:r>
                      <a:endParaRPr lang="de-DE" sz="1800" i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53776"/>
                  </a:ext>
                </a:extLst>
              </a:tr>
              <a:tr h="30839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xx.05.2020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St.Augustin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i="0" dirty="0" smtClean="0"/>
                        <a:t>SQL </a:t>
                      </a:r>
                      <a:r>
                        <a:rPr lang="de-DE" sz="1800" i="0" dirty="0" err="1" smtClean="0"/>
                        <a:t>Saturday</a:t>
                      </a:r>
                      <a:r>
                        <a:rPr lang="de-DE" sz="1800" i="0" dirty="0" smtClean="0"/>
                        <a:t> Rheinland</a:t>
                      </a:r>
                      <a:endParaRPr lang="de-DE" sz="1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443768"/>
                  </a:ext>
                </a:extLst>
              </a:tr>
              <a:tr h="30839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xx.10.2020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Munich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i="0" dirty="0" smtClean="0"/>
                        <a:t>SQL </a:t>
                      </a:r>
                      <a:r>
                        <a:rPr lang="de-DE" sz="1800" i="0" dirty="0" err="1" smtClean="0"/>
                        <a:t>Saturday</a:t>
                      </a:r>
                      <a:r>
                        <a:rPr lang="de-DE" sz="1800" i="0" dirty="0" smtClean="0"/>
                        <a:t> </a:t>
                      </a:r>
                      <a:r>
                        <a:rPr lang="de-DE" sz="1800" i="0" dirty="0" err="1" smtClean="0"/>
                        <a:t>Munich</a:t>
                      </a:r>
                      <a:endParaRPr lang="de-DE" sz="1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174158"/>
                  </a:ext>
                </a:extLst>
              </a:tr>
            </a:tbl>
          </a:graphicData>
        </a:graphic>
      </p:graphicFrame>
      <p:pic>
        <p:nvPicPr>
          <p:cNvPr id="8" name="Picture 2" descr="Image result for sold ou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291" y="1547003"/>
            <a:ext cx="1049967" cy="71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338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Precons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online!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4975" y="1187327"/>
            <a:ext cx="8229600" cy="65922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18. </a:t>
            </a:r>
            <a:r>
              <a:rPr lang="en-US" sz="3200" dirty="0" err="1"/>
              <a:t>Oktober</a:t>
            </a:r>
            <a:r>
              <a:rPr lang="en-US" sz="3200" dirty="0"/>
              <a:t> </a:t>
            </a:r>
            <a:r>
              <a:rPr lang="en-US" sz="3200" dirty="0" smtClean="0"/>
              <a:t>2019 </a:t>
            </a:r>
            <a:r>
              <a:rPr lang="en-US" sz="3200" dirty="0"/>
              <a:t>- </a:t>
            </a:r>
            <a:r>
              <a:rPr lang="de-DE" sz="2200" dirty="0">
                <a:solidFill>
                  <a:srgbClr val="90C618"/>
                </a:solidFill>
              </a:rPr>
              <a:t>http://</a:t>
            </a:r>
            <a:r>
              <a:rPr lang="de-DE" sz="2200" dirty="0" smtClean="0">
                <a:solidFill>
                  <a:srgbClr val="90C618"/>
                </a:solidFill>
              </a:rPr>
              <a:t>www.sqlsaturday.com/880</a:t>
            </a:r>
            <a:endParaRPr lang="de-DE" sz="2200" dirty="0">
              <a:solidFill>
                <a:srgbClr val="90C618"/>
              </a:solidFill>
            </a:endParaRPr>
          </a:p>
          <a:p>
            <a:endParaRPr lang="de-DE" sz="2200" dirty="0">
              <a:solidFill>
                <a:srgbClr val="90C618"/>
              </a:solidFill>
            </a:endParaRPr>
          </a:p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6DBC32-AACC-4611-9D4E-658EA5B84A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619" y="2848"/>
            <a:ext cx="1165394" cy="1165394"/>
          </a:xfrm>
          <a:prstGeom prst="rect">
            <a:avLst/>
          </a:prstGeom>
        </p:spPr>
      </p:pic>
      <p:pic>
        <p:nvPicPr>
          <p:cNvPr id="8" name="Grafik 4">
            <a:extLst>
              <a:ext uri="{FF2B5EF4-FFF2-40B4-BE49-F238E27FC236}">
                <a16:creationId xmlns:a16="http://schemas.microsoft.com/office/drawing/2014/main" id="{39801369-6911-4EE1-B60E-7A07569AC6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013" y="0"/>
            <a:ext cx="1987014" cy="11688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E6F256-6741-460E-94E5-7B92A976FA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80" r="45791">
                        <a14:foregroundMark x1="33468" y1="38571" x2="34949" y2="44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3150"/>
          <a:stretch/>
        </p:blipFill>
        <p:spPr>
          <a:xfrm>
            <a:off x="7068986" y="4633074"/>
            <a:ext cx="1853041" cy="27966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B7DC05-34B7-4806-8AC8-2C1FBEC2437D}"/>
              </a:ext>
            </a:extLst>
          </p:cNvPr>
          <p:cNvSpPr/>
          <p:nvPr/>
        </p:nvSpPr>
        <p:spPr>
          <a:xfrm>
            <a:off x="221939" y="1889550"/>
            <a:ext cx="870008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The SQL Server Workshop: SQL 2019, Big Data Clusters, and Azure Data</a:t>
            </a:r>
            <a:br>
              <a:rPr lang="en-US" sz="2000" b="1" dirty="0"/>
            </a:br>
            <a:r>
              <a:rPr lang="en-US" sz="2000" dirty="0" smtClean="0"/>
              <a:t>Bob Ward, Buck Woody, Anna Thomas, Benjamin </a:t>
            </a:r>
            <a:r>
              <a:rPr lang="en-US" sz="2000" dirty="0" err="1" smtClean="0"/>
              <a:t>Weissman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Modern Data Warehouse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Tillmann</a:t>
            </a:r>
            <a:r>
              <a:rPr lang="en-US" sz="2000" dirty="0"/>
              <a:t> </a:t>
            </a:r>
            <a:r>
              <a:rPr lang="en-US" sz="2000" dirty="0" err="1"/>
              <a:t>Eitelberg</a:t>
            </a:r>
            <a:r>
              <a:rPr lang="en-US" sz="2000" dirty="0"/>
              <a:t>, Gabi </a:t>
            </a:r>
            <a:r>
              <a:rPr lang="en-US" sz="2000" dirty="0" err="1"/>
              <a:t>Münster</a:t>
            </a:r>
            <a:r>
              <a:rPr lang="en-US" sz="2000" dirty="0"/>
              <a:t>, Oliver Engels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SQL Server on </a:t>
            </a:r>
            <a:r>
              <a:rPr lang="en-US" sz="2000" b="1" dirty="0" smtClean="0"/>
              <a:t>Linux</a:t>
            </a:r>
            <a:br>
              <a:rPr lang="en-US" sz="2000" b="1" dirty="0" smtClean="0"/>
            </a:br>
            <a:r>
              <a:rPr lang="en-US" sz="2000" dirty="0" smtClean="0"/>
              <a:t>Benjamin </a:t>
            </a:r>
            <a:r>
              <a:rPr lang="en-US" sz="2000" dirty="0" err="1"/>
              <a:t>Kettner</a:t>
            </a:r>
            <a:r>
              <a:rPr lang="en-US" sz="2000" dirty="0"/>
              <a:t> and Frank Geisler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Power BI Embedded Sample Solution with RLS Access to the </a:t>
            </a:r>
            <a:r>
              <a:rPr lang="en-US" sz="2000" b="1" dirty="0" err="1"/>
              <a:t>on-premise</a:t>
            </a:r>
            <a:r>
              <a:rPr lang="en-US" sz="2000" b="1" dirty="0"/>
              <a:t> </a:t>
            </a:r>
            <a:r>
              <a:rPr lang="en-US" sz="2000" b="1" dirty="0" smtClean="0"/>
              <a:t>Data</a:t>
            </a:r>
            <a:br>
              <a:rPr lang="en-US" sz="2000" b="1" dirty="0" smtClean="0"/>
            </a:br>
            <a:r>
              <a:rPr lang="en-US" sz="2000" dirty="0" smtClean="0"/>
              <a:t>Georg </a:t>
            </a:r>
            <a:r>
              <a:rPr lang="en-US" sz="2000" dirty="0" err="1"/>
              <a:t>Gamsjäger</a:t>
            </a:r>
            <a:endParaRPr lang="en-US" sz="2000" dirty="0"/>
          </a:p>
        </p:txBody>
      </p:sp>
      <p:pic>
        <p:nvPicPr>
          <p:cNvPr id="1026" name="Picture 2" descr="Image result for sold ou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470" y="1990487"/>
            <a:ext cx="1337556" cy="91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1165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 txBox="1">
            <a:spLocks/>
          </p:cNvSpPr>
          <p:nvPr/>
        </p:nvSpPr>
        <p:spPr bwMode="auto">
          <a:xfrm>
            <a:off x="528637" y="299909"/>
            <a:ext cx="8213009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n-CA" sz="4000">
                <a:solidFill>
                  <a:schemeClr val="bg2"/>
                </a:solidFill>
                <a:latin typeface="+mn-lt"/>
                <a:ea typeface="Segoe UI Light" pitchFamily="34" charset="0"/>
                <a:cs typeface="Segoe UI Light"/>
              </a:rPr>
              <a:t>SQL Saturdays</a:t>
            </a:r>
          </a:p>
          <a:p>
            <a:pPr algn="ctr" eaLnBrk="1" hangingPunct="1">
              <a:lnSpc>
                <a:spcPts val="3500"/>
              </a:lnSpc>
            </a:pPr>
            <a:endParaRPr lang="en-CA" sz="3600">
              <a:solidFill>
                <a:schemeClr val="bg2"/>
              </a:solidFill>
              <a:ea typeface="Segoe"/>
              <a:cs typeface="Segoe"/>
            </a:endParaRPr>
          </a:p>
          <a:p>
            <a:pPr algn="ctr" eaLnBrk="1" hangingPunct="1">
              <a:lnSpc>
                <a:spcPts val="3500"/>
              </a:lnSpc>
            </a:pPr>
            <a:endParaRPr lang="en-CA" sz="3600">
              <a:solidFill>
                <a:schemeClr val="bg2"/>
              </a:solidFill>
              <a:ea typeface="Segoe"/>
              <a:cs typeface="Segoe"/>
            </a:endParaRPr>
          </a:p>
        </p:txBody>
      </p:sp>
      <p:sp>
        <p:nvSpPr>
          <p:cNvPr id="4099" name="Content Placeholder 14"/>
          <p:cNvSpPr txBox="1">
            <a:spLocks/>
          </p:cNvSpPr>
          <p:nvPr/>
        </p:nvSpPr>
        <p:spPr bwMode="auto">
          <a:xfrm>
            <a:off x="528637" y="1069168"/>
            <a:ext cx="4040188" cy="409575"/>
          </a:xfrm>
          <a:prstGeom prst="rect">
            <a:avLst/>
          </a:prstGeom>
          <a:solidFill>
            <a:srgbClr val="49921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90C618"/>
              </a:buClr>
              <a:buFont typeface="Arial" panose="020B0604020202020204" pitchFamily="34" charset="0"/>
              <a:buNone/>
            </a:pPr>
            <a:r>
              <a:rPr lang="en-US" b="1">
                <a:solidFill>
                  <a:srgbClr val="FFFFFF"/>
                </a:solidFill>
                <a:ea typeface="Segoe"/>
                <a:cs typeface="Segoe"/>
              </a:rPr>
              <a:t>North America </a:t>
            </a:r>
          </a:p>
        </p:txBody>
      </p:sp>
      <p:sp>
        <p:nvSpPr>
          <p:cNvPr id="4100" name="Content Placeholder 15"/>
          <p:cNvSpPr txBox="1">
            <a:spLocks/>
          </p:cNvSpPr>
          <p:nvPr/>
        </p:nvSpPr>
        <p:spPr bwMode="auto">
          <a:xfrm>
            <a:off x="4568825" y="1069168"/>
            <a:ext cx="4040188" cy="4095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90C618"/>
              </a:buClr>
              <a:buFont typeface="Arial" panose="020B0604020202020204" pitchFamily="34" charset="0"/>
              <a:buNone/>
            </a:pPr>
            <a:r>
              <a:rPr lang="en-US" b="1">
                <a:solidFill>
                  <a:srgbClr val="FFFFFF"/>
                </a:solidFill>
                <a:ea typeface="Segoe"/>
                <a:cs typeface="Segoe"/>
              </a:rPr>
              <a:t>Europe / Middle East / Africa</a:t>
            </a:r>
          </a:p>
        </p:txBody>
      </p:sp>
      <p:sp>
        <p:nvSpPr>
          <p:cNvPr id="4104" name="TextBox 1"/>
          <p:cNvSpPr txBox="1">
            <a:spLocks noChangeArrowheads="1"/>
          </p:cNvSpPr>
          <p:nvPr/>
        </p:nvSpPr>
        <p:spPr bwMode="auto">
          <a:xfrm>
            <a:off x="2083308" y="2582207"/>
            <a:ext cx="5126384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3200">
                <a:ea typeface="Segoe"/>
                <a:cs typeface="Segoe"/>
              </a:rPr>
              <a:t>Visit </a:t>
            </a:r>
            <a:r>
              <a:rPr lang="en-US" sz="3600" b="1">
                <a:solidFill>
                  <a:srgbClr val="5486B8"/>
                </a:solidFill>
                <a:latin typeface="+mn-lt"/>
                <a:cs typeface="Segoe"/>
                <a:hlinkClick r:id="rId3"/>
              </a:rPr>
              <a:t>www.sqlsaturday.com</a:t>
            </a:r>
            <a:r>
              <a:rPr lang="en-US" sz="3200">
                <a:ea typeface="Segoe"/>
                <a:cs typeface="Segoe"/>
              </a:rPr>
              <a:t> to register for a event near you!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08A8DD-6E61-4F47-B9B1-5DD8BE2954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2606"/>
            <a:ext cx="1165394" cy="116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83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SS 2011_SpeakerTemplateDark">
  <a:themeElements>
    <a:clrScheme name="Custom 1">
      <a:dk1>
        <a:sysClr val="windowText" lastClr="000000"/>
      </a:dk1>
      <a:lt1>
        <a:sysClr val="window" lastClr="FFFFFF"/>
      </a:lt1>
      <a:dk2>
        <a:srgbClr val="164781"/>
      </a:dk2>
      <a:lt2>
        <a:srgbClr val="5486B8"/>
      </a:lt2>
      <a:accent1>
        <a:srgbClr val="A2C0D2"/>
      </a:accent1>
      <a:accent2>
        <a:srgbClr val="99D7CF"/>
      </a:accent2>
      <a:accent3>
        <a:srgbClr val="499211"/>
      </a:accent3>
      <a:accent4>
        <a:srgbClr val="90C618"/>
      </a:accent4>
      <a:accent5>
        <a:srgbClr val="5FA57A"/>
      </a:accent5>
      <a:accent6>
        <a:srgbClr val="D1040D"/>
      </a:accent6>
      <a:hlink>
        <a:srgbClr val="5486B8"/>
      </a:hlink>
      <a:folHlink>
        <a:srgbClr val="90C61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DBE83DDD0D12B4FA3C76F2979A7CF15" ma:contentTypeVersion="4" ma:contentTypeDescription="Ein neues Dokument erstellen." ma:contentTypeScope="" ma:versionID="aac1c3b2b21e6e044a8f83c2bc991fa4">
  <xsd:schema xmlns:xsd="http://www.w3.org/2001/XMLSchema" xmlns:xs="http://www.w3.org/2001/XMLSchema" xmlns:p="http://schemas.microsoft.com/office/2006/metadata/properties" xmlns:ns2="2a804a05-350c-434f-85b5-87fb7676bbdb" xmlns:ns3="c54b418e-1a96-4607-879a-98114147cf2e" targetNamespace="http://schemas.microsoft.com/office/2006/metadata/properties" ma:root="true" ma:fieldsID="2f73bbc6e4a867fbda80f52225684aa3" ns2:_="" ns3:_="">
    <xsd:import namespace="2a804a05-350c-434f-85b5-87fb7676bbdb"/>
    <xsd:import namespace="c54b418e-1a96-4607-879a-98114147cf2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804a05-350c-434f-85b5-87fb7676bbd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4b418e-1a96-4607-879a-98114147cf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2060CE-3198-49C5-AC3C-F0393A05C7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43C2E1-7DAE-4E1C-9D1B-7D6214D647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804a05-350c-434f-85b5-87fb7676bbdb"/>
    <ds:schemaRef ds:uri="c54b418e-1a96-4607-879a-98114147cf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74E294-B007-4226-A72E-E06011CB1CBC}">
  <ds:schemaRefs>
    <ds:schemaRef ds:uri="http://purl.org/dc/elements/1.1/"/>
    <ds:schemaRef ds:uri="http://schemas.microsoft.com/office/2006/documentManagement/types"/>
    <ds:schemaRef ds:uri="2a804a05-350c-434f-85b5-87fb7676bbdb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54b418e-1a96-4607-879a-98114147cf2e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Bildschirmpräsentation (4:3)</PresentationFormat>
  <Paragraphs>88</Paragraphs>
  <Slides>10</Slides>
  <Notes>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Arial</vt:lpstr>
      <vt:lpstr>Calibri</vt:lpstr>
      <vt:lpstr>Segoe</vt:lpstr>
      <vt:lpstr>Segoe UI</vt:lpstr>
      <vt:lpstr>Segoe UI Light</vt:lpstr>
      <vt:lpstr>Tahoma</vt:lpstr>
      <vt:lpstr>Wingdings</vt:lpstr>
      <vt:lpstr>PASS 2011_SpeakerTemplateDark</vt:lpstr>
      <vt:lpstr> PASS Community News </vt:lpstr>
      <vt:lpstr>Regional Group Bayern</vt:lpstr>
      <vt:lpstr>Become a member</vt:lpstr>
      <vt:lpstr>PASS on the net &amp; Social Media</vt:lpstr>
      <vt:lpstr>Looking for speaker!</vt:lpstr>
      <vt:lpstr>PASS Essentials</vt:lpstr>
      <vt:lpstr>PASS Community and other Events</vt:lpstr>
      <vt:lpstr>Precons now online!</vt:lpstr>
      <vt:lpstr>PowerPoint-Präsentation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 Community News</dc:title>
  <dc:creator>Monchen, Erik</dc:creator>
  <cp:lastModifiedBy>Erik Monchen</cp:lastModifiedBy>
  <cp:revision>72</cp:revision>
  <dcterms:modified xsi:type="dcterms:W3CDTF">2019-11-14T11:10:45Z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0x010100ADBE83DDD0D12B4FA3C76F2979A7CF15</vt:lpwstr>
  </property>
</Properties>
</file>