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1" r:id="rId1"/>
    <p:sldMasterId id="2147483827" r:id="rId2"/>
    <p:sldMasterId id="2147483840" r:id="rId3"/>
    <p:sldMasterId id="2147483842" r:id="rId4"/>
  </p:sldMasterIdLst>
  <p:notesMasterIdLst>
    <p:notesMasterId r:id="rId21"/>
  </p:notesMasterIdLst>
  <p:handoutMasterIdLst>
    <p:handoutMasterId r:id="rId22"/>
  </p:handoutMasterIdLst>
  <p:sldIdLst>
    <p:sldId id="260" r:id="rId5"/>
    <p:sldId id="326" r:id="rId6"/>
    <p:sldId id="308" r:id="rId7"/>
    <p:sldId id="309" r:id="rId8"/>
    <p:sldId id="324" r:id="rId9"/>
    <p:sldId id="327" r:id="rId10"/>
    <p:sldId id="332" r:id="rId11"/>
    <p:sldId id="311" r:id="rId12"/>
    <p:sldId id="313" r:id="rId13"/>
    <p:sldId id="312" r:id="rId14"/>
    <p:sldId id="325" r:id="rId15"/>
    <p:sldId id="333" r:id="rId16"/>
    <p:sldId id="330" r:id="rId17"/>
    <p:sldId id="319" r:id="rId18"/>
    <p:sldId id="334" r:id="rId19"/>
    <p:sldId id="329" r:id="rId2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8DF"/>
    <a:srgbClr val="A2CDE2"/>
    <a:srgbClr val="9BCFE9"/>
    <a:srgbClr val="B0D9EE"/>
    <a:srgbClr val="A0D8FE"/>
    <a:srgbClr val="B0DEFE"/>
    <a:srgbClr val="000000"/>
    <a:srgbClr val="5DBDFF"/>
    <a:srgbClr val="0386D7"/>
    <a:srgbClr val="FFBF9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82" autoAdjust="0"/>
    <p:restoredTop sz="84353" autoAdjust="0"/>
  </p:normalViewPr>
  <p:slideViewPr>
    <p:cSldViewPr snapToGrid="0">
      <p:cViewPr varScale="1">
        <p:scale>
          <a:sx n="77" d="100"/>
          <a:sy n="77" d="100"/>
        </p:scale>
        <p:origin x="-96" y="-414"/>
      </p:cViewPr>
      <p:guideLst>
        <p:guide orient="horz" pos="144"/>
        <p:guide orient="horz" pos="1488"/>
        <p:guide orient="horz" pos="1200"/>
        <p:guide orient="horz" pos="2304"/>
        <p:guide orient="horz" pos="892"/>
        <p:guide orient="horz" pos="4176"/>
        <p:guide pos="2880"/>
        <p:guide pos="244"/>
        <p:guide pos="462"/>
        <p:guide pos="5516"/>
        <p:guide pos="863"/>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p:scale>
          <a:sx n="100" d="100"/>
          <a:sy n="100" d="100"/>
        </p:scale>
        <p:origin x="-2100" y="9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12/16/2008</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4938" y="123825"/>
            <a:ext cx="3736975"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33350" y="2971800"/>
            <a:ext cx="6581775" cy="60579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cc281962.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15888" y="152400"/>
            <a:ext cx="2235200" cy="1676400"/>
          </a:xfrm>
        </p:spPr>
      </p:sp>
      <p:sp>
        <p:nvSpPr>
          <p:cNvPr id="13" name="Notes Placeholder 12"/>
          <p:cNvSpPr>
            <a:spLocks noGrp="1"/>
          </p:cNvSpPr>
          <p:nvPr>
            <p:ph type="body" idx="1"/>
          </p:nvPr>
        </p:nvSpPr>
        <p:spPr>
          <a:xfrm>
            <a:off x="133350" y="1924050"/>
            <a:ext cx="6581775" cy="710565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900" kern="1200" dirty="0" smtClean="0">
                <a:solidFill>
                  <a:schemeClr val="tx1"/>
                </a:solidFill>
                <a:latin typeface="Calibri" pitchFamily="34" charset="0"/>
                <a:ea typeface="+mn-ea"/>
                <a:cs typeface="+mn-cs"/>
              </a:rPr>
              <a:t>Setup</a:t>
            </a:r>
          </a:p>
          <a:p>
            <a:pPr lvl="1"/>
            <a:r>
              <a:rPr lang="en-US" sz="900" kern="1200" dirty="0" smtClean="0">
                <a:solidFill>
                  <a:schemeClr val="tx1"/>
                </a:solidFill>
                <a:latin typeface="Calibri" pitchFamily="34" charset="0"/>
                <a:ea typeface="+mn-ea"/>
                <a:cs typeface="+mn-cs"/>
              </a:rPr>
              <a:t>Load Providers</a:t>
            </a:r>
          </a:p>
          <a:p>
            <a:endParaRPr lang="en-US" sz="900" kern="1200" dirty="0" smtClean="0">
              <a:solidFill>
                <a:schemeClr val="tx1"/>
              </a:solidFill>
              <a:latin typeface="Calibri" pitchFamily="34" charset="0"/>
              <a:ea typeface="+mn-ea"/>
              <a:cs typeface="+mn-cs"/>
            </a:endParaRPr>
          </a:p>
          <a:p>
            <a:r>
              <a:rPr lang="en-US" sz="900" kern="1200" dirty="0" smtClean="0">
                <a:solidFill>
                  <a:schemeClr val="tx1"/>
                </a:solidFill>
                <a:latin typeface="Calibri" pitchFamily="34" charset="0"/>
                <a:ea typeface="+mn-ea"/>
                <a:cs typeface="+mn-cs"/>
              </a:rPr>
              <a:t>Control Mechanisms</a:t>
            </a:r>
          </a:p>
          <a:p>
            <a:pPr lvl="1"/>
            <a:r>
              <a:rPr lang="en-US" sz="900" kern="1200" dirty="0" smtClean="0">
                <a:solidFill>
                  <a:schemeClr val="tx1"/>
                </a:solidFill>
                <a:latin typeface="Calibri" pitchFamily="34" charset="0"/>
                <a:ea typeface="+mn-ea"/>
                <a:cs typeface="+mn-cs"/>
              </a:rPr>
              <a:t>Arguments ($</a:t>
            </a:r>
            <a:r>
              <a:rPr lang="en-US" sz="900" kern="1200" dirty="0" err="1" smtClean="0">
                <a:solidFill>
                  <a:schemeClr val="tx1"/>
                </a:solidFill>
                <a:latin typeface="Calibri" pitchFamily="34" charset="0"/>
                <a:ea typeface="+mn-ea"/>
                <a:cs typeface="+mn-cs"/>
              </a:rPr>
              <a:t>args</a:t>
            </a:r>
            <a:r>
              <a:rPr lang="en-US" sz="900" kern="1200" dirty="0" smtClean="0">
                <a:solidFill>
                  <a:schemeClr val="tx1"/>
                </a:solidFill>
                <a:latin typeface="Calibri" pitchFamily="34" charset="0"/>
                <a:ea typeface="+mn-ea"/>
                <a:cs typeface="+mn-cs"/>
              </a:rPr>
              <a:t>)</a:t>
            </a:r>
          </a:p>
          <a:p>
            <a:pPr lvl="1"/>
            <a:r>
              <a:rPr lang="en-US" sz="900" kern="1200" dirty="0" smtClean="0">
                <a:solidFill>
                  <a:schemeClr val="tx1"/>
                </a:solidFill>
                <a:latin typeface="Calibri" pitchFamily="34" charset="0"/>
                <a:ea typeface="+mn-ea"/>
                <a:cs typeface="+mn-cs"/>
              </a:rPr>
              <a:t>Text Driver File</a:t>
            </a:r>
          </a:p>
          <a:p>
            <a:pPr lvl="1"/>
            <a:r>
              <a:rPr lang="en-US" sz="900" kern="1200" dirty="0" smtClean="0">
                <a:solidFill>
                  <a:schemeClr val="tx1"/>
                </a:solidFill>
                <a:latin typeface="Calibri" pitchFamily="34" charset="0"/>
                <a:ea typeface="+mn-ea"/>
                <a:cs typeface="+mn-cs"/>
              </a:rPr>
              <a:t>XML Driver File </a:t>
            </a:r>
          </a:p>
          <a:p>
            <a:r>
              <a:rPr lang="en-US" sz="900" kern="1200" dirty="0" smtClean="0">
                <a:solidFill>
                  <a:schemeClr val="tx1"/>
                </a:solidFill>
                <a:latin typeface="Calibri" pitchFamily="34" charset="0"/>
                <a:ea typeface="+mn-ea"/>
                <a:cs typeface="+mn-cs"/>
              </a:rPr>
              <a:t> </a:t>
            </a:r>
          </a:p>
          <a:p>
            <a:r>
              <a:rPr lang="en-US" sz="900" kern="1200" dirty="0" smtClean="0">
                <a:solidFill>
                  <a:schemeClr val="tx1"/>
                </a:solidFill>
                <a:latin typeface="Calibri" pitchFamily="34" charset="0"/>
                <a:ea typeface="+mn-ea"/>
                <a:cs typeface="+mn-cs"/>
              </a:rPr>
              <a:t>Feedback Mechanisms</a:t>
            </a:r>
          </a:p>
          <a:p>
            <a:pPr lvl="1"/>
            <a:r>
              <a:rPr lang="en-US" sz="900" kern="1200" dirty="0" smtClean="0">
                <a:solidFill>
                  <a:schemeClr val="tx1"/>
                </a:solidFill>
                <a:latin typeface="Calibri" pitchFamily="34" charset="0"/>
                <a:ea typeface="+mn-ea"/>
                <a:cs typeface="+mn-cs"/>
              </a:rPr>
              <a:t>Logging</a:t>
            </a:r>
          </a:p>
          <a:p>
            <a:pPr lvl="1"/>
            <a:r>
              <a:rPr lang="en-US" sz="900" kern="1200" dirty="0" smtClean="0">
                <a:solidFill>
                  <a:schemeClr val="tx1"/>
                </a:solidFill>
                <a:latin typeface="Calibri" pitchFamily="34" charset="0"/>
                <a:ea typeface="+mn-ea"/>
                <a:cs typeface="+mn-cs"/>
              </a:rPr>
              <a:t>HTML</a:t>
            </a:r>
          </a:p>
          <a:p>
            <a:pPr lvl="1"/>
            <a:r>
              <a:rPr lang="en-US" sz="900" kern="1200" dirty="0" smtClean="0">
                <a:solidFill>
                  <a:schemeClr val="tx1"/>
                </a:solidFill>
                <a:latin typeface="Calibri" pitchFamily="34" charset="0"/>
                <a:ea typeface="+mn-ea"/>
                <a:cs typeface="+mn-cs"/>
              </a:rPr>
              <a:t>Mail</a:t>
            </a:r>
          </a:p>
          <a:p>
            <a:pPr lvl="1"/>
            <a:r>
              <a:rPr lang="en-US" sz="900" kern="1200" dirty="0" smtClean="0">
                <a:solidFill>
                  <a:schemeClr val="tx1"/>
                </a:solidFill>
                <a:latin typeface="Calibri" pitchFamily="34" charset="0"/>
                <a:ea typeface="+mn-ea"/>
                <a:cs typeface="+mn-cs"/>
              </a:rPr>
              <a:t>Balloons</a:t>
            </a:r>
          </a:p>
          <a:p>
            <a:pPr lvl="0"/>
            <a:endParaRPr lang="en-US" sz="900" kern="1200" dirty="0" smtClean="0">
              <a:solidFill>
                <a:schemeClr val="tx1"/>
              </a:solidFill>
              <a:latin typeface="Calibri" pitchFamily="34" charset="0"/>
              <a:ea typeface="+mn-ea"/>
              <a:cs typeface="+mn-cs"/>
            </a:endParaRPr>
          </a:p>
          <a:p>
            <a:pPr lvl="0"/>
            <a:r>
              <a:rPr lang="en-US" sz="900" kern="1200" dirty="0" smtClean="0">
                <a:solidFill>
                  <a:schemeClr val="tx1"/>
                </a:solidFill>
                <a:latin typeface="Calibri" pitchFamily="34" charset="0"/>
                <a:ea typeface="+mn-ea"/>
                <a:cs typeface="+mn-cs"/>
              </a:rPr>
              <a:t>Act</a:t>
            </a:r>
          </a:p>
          <a:p>
            <a:pPr lvl="1"/>
            <a:r>
              <a:rPr lang="en-US" sz="900" kern="1200" dirty="0" smtClean="0">
                <a:solidFill>
                  <a:schemeClr val="tx1"/>
                </a:solidFill>
                <a:latin typeface="Calibri" pitchFamily="34" charset="0"/>
                <a:ea typeface="+mn-ea"/>
                <a:cs typeface="+mn-cs"/>
              </a:rPr>
              <a:t>Perform SQL actions</a:t>
            </a:r>
          </a:p>
          <a:p>
            <a:pPr lvl="1"/>
            <a:r>
              <a:rPr lang="en-US" sz="900" kern="1200" dirty="0" smtClean="0">
                <a:solidFill>
                  <a:schemeClr val="tx1"/>
                </a:solidFill>
                <a:latin typeface="Calibri" pitchFamily="34" charset="0"/>
                <a:ea typeface="+mn-ea"/>
                <a:cs typeface="+mn-cs"/>
              </a:rPr>
              <a:t>Check disk space (Server), Check Database Space</a:t>
            </a:r>
          </a:p>
          <a:p>
            <a:pPr lvl="1"/>
            <a:r>
              <a:rPr lang="en-US" sz="900" kern="1200" dirty="0" smtClean="0">
                <a:solidFill>
                  <a:schemeClr val="tx1"/>
                </a:solidFill>
                <a:latin typeface="Calibri" pitchFamily="34" charset="0"/>
                <a:ea typeface="+mn-ea"/>
                <a:cs typeface="+mn-cs"/>
              </a:rPr>
              <a:t>Check backups</a:t>
            </a:r>
          </a:p>
          <a:p>
            <a:pPr lvl="1"/>
            <a:r>
              <a:rPr lang="en-US" sz="900" kern="1200" dirty="0" smtClean="0">
                <a:solidFill>
                  <a:schemeClr val="tx1"/>
                </a:solidFill>
                <a:latin typeface="Calibri" pitchFamily="34" charset="0"/>
                <a:ea typeface="+mn-ea"/>
                <a:cs typeface="+mn-cs"/>
              </a:rPr>
              <a:t>Job history </a:t>
            </a:r>
          </a:p>
          <a:p>
            <a:pPr lvl="1"/>
            <a:r>
              <a:rPr lang="en-US" sz="900" kern="1200" dirty="0" smtClean="0">
                <a:solidFill>
                  <a:schemeClr val="tx1"/>
                </a:solidFill>
                <a:latin typeface="Calibri" pitchFamily="34" charset="0"/>
                <a:ea typeface="+mn-ea"/>
                <a:cs typeface="+mn-cs"/>
              </a:rPr>
              <a:t>Script an Object</a:t>
            </a:r>
          </a:p>
          <a:p>
            <a:pPr lvl="1"/>
            <a:r>
              <a:rPr lang="en-US" sz="900" kern="1200" dirty="0" smtClean="0">
                <a:solidFill>
                  <a:schemeClr val="tx1"/>
                </a:solidFill>
                <a:latin typeface="Calibri" pitchFamily="34" charset="0"/>
                <a:ea typeface="+mn-ea"/>
                <a:cs typeface="+mn-cs"/>
              </a:rPr>
              <a:t>Compare objects</a:t>
            </a:r>
          </a:p>
          <a:p>
            <a:pPr lvl="1"/>
            <a:r>
              <a:rPr lang="en-US" sz="900" kern="1200" dirty="0" smtClean="0">
                <a:solidFill>
                  <a:schemeClr val="tx1"/>
                </a:solidFill>
                <a:latin typeface="Calibri" pitchFamily="34" charset="0"/>
                <a:ea typeface="+mn-ea"/>
                <a:cs typeface="+mn-cs"/>
              </a:rPr>
              <a:t>Get/set service info</a:t>
            </a:r>
          </a:p>
          <a:p>
            <a:pPr lvl="0"/>
            <a:r>
              <a:rPr lang="en-US" sz="900" kern="1200" dirty="0" smtClean="0">
                <a:solidFill>
                  <a:schemeClr val="tx1"/>
                </a:solidFill>
                <a:latin typeface="Calibri" pitchFamily="34" charset="0"/>
                <a:ea typeface="+mn-ea"/>
                <a:cs typeface="+mn-cs"/>
              </a:rPr>
              <a:t> </a:t>
            </a:r>
          </a:p>
          <a:p>
            <a:pPr lvl="0"/>
            <a:r>
              <a:rPr lang="en-US" sz="900" kern="1200" dirty="0" smtClean="0">
                <a:solidFill>
                  <a:schemeClr val="tx1"/>
                </a:solidFill>
                <a:latin typeface="Calibri" pitchFamily="34" charset="0"/>
                <a:ea typeface="+mn-ea"/>
                <a:cs typeface="+mn-cs"/>
              </a:rPr>
              <a:t>Workflow (Where and When)</a:t>
            </a:r>
          </a:p>
          <a:p>
            <a:pPr lvl="1"/>
            <a:r>
              <a:rPr lang="en-US" sz="900" kern="1200" dirty="0" smtClean="0">
                <a:solidFill>
                  <a:schemeClr val="tx1"/>
                </a:solidFill>
                <a:latin typeface="Calibri" pitchFamily="34" charset="0"/>
                <a:ea typeface="+mn-ea"/>
                <a:cs typeface="+mn-cs"/>
              </a:rPr>
              <a:t>Asynchronous function</a:t>
            </a:r>
          </a:p>
          <a:p>
            <a:pPr lvl="1"/>
            <a:r>
              <a:rPr lang="en-US" sz="900" kern="1200" dirty="0" smtClean="0">
                <a:solidFill>
                  <a:schemeClr val="tx1"/>
                </a:solidFill>
                <a:latin typeface="Calibri" pitchFamily="34" charset="0"/>
                <a:ea typeface="+mn-ea"/>
                <a:cs typeface="+mn-cs"/>
              </a:rPr>
              <a:t>Work across multiple servers</a:t>
            </a:r>
            <a:endParaRPr lang="en-US" sz="900" b="1" u="sng" dirty="0" smtClean="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b="1" u="sng" dirty="0" smtClean="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endParaRPr lang="en-US" sz="800"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pPr/>
              <a:t>12/16/2008 6:22 PM</a:t>
            </a:fld>
            <a:endParaRPr lang="en-US"/>
          </a:p>
        </p:txBody>
      </p:sp>
      <p:sp>
        <p:nvSpPr>
          <p:cNvPr id="6" name="Footer Placeholder 5"/>
          <p:cNvSpPr>
            <a:spLocks noGrp="1"/>
          </p:cNvSpPr>
          <p:nvPr>
            <p:ph type="ftr" sz="quarter" idx="12"/>
          </p:nvPr>
        </p:nvSpPr>
        <p:spPr>
          <a:xfrm>
            <a:off x="0" y="8685213"/>
            <a:ext cx="6172200" cy="457200"/>
          </a:xfrm>
          <a:prstGeom prst="rect">
            <a:avLst/>
          </a:prstGeom>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16</a:t>
            </a:fld>
            <a:endParaRPr lang="en-US" dirty="0"/>
          </a:p>
        </p:txBody>
      </p:sp>
      <p:sp>
        <p:nvSpPr>
          <p:cNvPr id="12" name="Slide Image Placeholder 11"/>
          <p:cNvSpPr>
            <a:spLocks noGrp="1" noRot="1" noChangeAspect="1"/>
          </p:cNvSpPr>
          <p:nvPr>
            <p:ph type="sldImg"/>
          </p:nvPr>
        </p:nvSpPr>
        <p:spPr>
          <a:xfrm>
            <a:off x="1535113" y="457200"/>
            <a:ext cx="3735387"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dirty="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hlinkClick r:id="rId3"/>
              </a:rPr>
              <a:t>http://msdn.microsoft.com/en-us/library/cc281962.aspx</a:t>
            </a:r>
            <a:r>
              <a:rPr lang="en-US" smtClean="0"/>
              <a:t> </a:t>
            </a:r>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http://blogs.msdn.com/mwories/archive/2008/06/14/SQL2008_5F00_Powershell.aspx </a:t>
            </a:r>
            <a:br>
              <a:rPr lang="en-US" dirty="0" smtClean="0"/>
            </a:br>
            <a:endParaRPr lang="en-US" dirty="0" smtClean="0"/>
          </a:p>
          <a:p>
            <a:r>
              <a:rPr lang="en-US" dirty="0" smtClean="0"/>
              <a:t>http://blogs.msdn.com/powershell/archive/2008/06/23/sql-minishells.aspx </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a:xfrm>
            <a:off x="3884613" y="0"/>
            <a:ext cx="2971800" cy="457200"/>
          </a:xfrm>
          <a:prstGeom prst="rect">
            <a:avLst/>
          </a:prstGeom>
        </p:spPr>
        <p:txBody>
          <a:bodyPr/>
          <a:lstStyle/>
          <a:p>
            <a:fld id="{3E09B167-73A4-44C7-9208-47BB23DDA610}" type="datetimeFigureOut">
              <a:rPr lang="en-US" smtClean="0"/>
              <a:pPr/>
              <a:t>12/16/2008</a:t>
            </a:fld>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pic>
        <p:nvPicPr>
          <p:cNvPr id="6" name="Picture 5" descr="TechEd IT Pro logo for title slide.png"/>
          <p:cNvPicPr>
            <a:picLocks noChangeAspect="1"/>
          </p:cNvPicPr>
          <p:nvPr userDrawn="1"/>
        </p:nvPicPr>
        <p:blipFill>
          <a:blip r:embed="rId2" cstate="email"/>
          <a:srcRect/>
          <a:stretch>
            <a:fillRect/>
          </a:stretch>
        </p:blipFill>
        <p:spPr bwMode="invGray">
          <a:xfrm>
            <a:off x="5943600" y="5257800"/>
            <a:ext cx="3200400" cy="1600200"/>
          </a:xfrm>
          <a:prstGeom prst="rect">
            <a:avLst/>
          </a:prstGeom>
        </p:spPr>
      </p:pic>
      <p:sp>
        <p:nvSpPr>
          <p:cNvPr id="8" name="Text Placeholder 7"/>
          <p:cNvSpPr>
            <a:spLocks noGrp="1"/>
          </p:cNvSpPr>
          <p:nvPr>
            <p:ph type="body" sz="quarter" idx="10" hasCustomPrompt="1"/>
          </p:nvPr>
        </p:nvSpPr>
        <p:spPr>
          <a:xfrm>
            <a:off x="733425" y="228600"/>
            <a:ext cx="3838575" cy="276999"/>
          </a:xfrm>
        </p:spPr>
        <p:txBody>
          <a:bodyPr/>
          <a:lstStyle>
            <a:lvl1pPr>
              <a:buFont typeface="Arial" pitchFamily="34" charset="0"/>
              <a:buNone/>
              <a:defRPr sz="2000">
                <a:solidFill>
                  <a:schemeClr val="tx1"/>
                </a:solidFill>
              </a:defRPr>
            </a:lvl1pPr>
          </a:lstStyle>
          <a:p>
            <a:pPr lvl="0"/>
            <a:r>
              <a:rPr lang="en-US" dirty="0" smtClean="0">
                <a:solidFill>
                  <a:schemeClr val="tx1"/>
                </a:solidFill>
              </a:rPr>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
        <p:nvSpPr>
          <p:cNvPr id="4" name="TextBox 3"/>
          <p:cNvSpPr txBox="1"/>
          <p:nvPr userDrawn="1"/>
        </p:nvSpPr>
        <p:spPr>
          <a:xfrm>
            <a:off x="1370013" y="1905000"/>
            <a:ext cx="6648572" cy="1477328"/>
          </a:xfrm>
          <a:prstGeom prst="rect">
            <a:avLst/>
          </a:prstGeom>
          <a:noFill/>
        </p:spPr>
        <p:txBody>
          <a:bodyPr wrap="square" rtlCol="0">
            <a:spAutoFit/>
          </a:bodyPr>
          <a:lstStyle/>
          <a:p>
            <a:pPr marL="0" marR="0" lvl="0" indent="0" algn="l" defTabSz="914363" rtl="0" eaLnBrk="1" fontAlgn="auto" latinLnBrk="0" hangingPunct="1">
              <a:lnSpc>
                <a:spcPct val="90000"/>
              </a:lnSpc>
              <a:spcBef>
                <a:spcPct val="20000"/>
              </a:spcBef>
              <a:spcAft>
                <a:spcPts val="0"/>
              </a:spcAft>
              <a:buClrTx/>
              <a:buSzPct val="120000"/>
              <a:buFont typeface="Arial" pitchFamily="34" charset="0"/>
              <a:buNone/>
              <a:tabLst/>
              <a:defRPr/>
            </a:pPr>
            <a:r>
              <a: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rPr>
              <a:t>Q &amp; A</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Outlin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ources for IT Professionals">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a:defRPr/>
            </a:pPr>
            <a:r>
              <a:rPr lang="en-US" dirty="0" smtClean="0"/>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val Slide">
    <p:spTree>
      <p:nvGrpSpPr>
        <p:cNvPr id="1" name=""/>
        <p:cNvGrpSpPr/>
        <p:nvPr/>
      </p:nvGrpSpPr>
      <p:grpSpPr>
        <a:xfrm>
          <a:off x="0" y="0"/>
          <a:ext cx="0" cy="0"/>
          <a:chOff x="0" y="0"/>
          <a:chExt cx="0" cy="0"/>
        </a:xfrm>
      </p:grpSpPr>
      <p:sp>
        <p:nvSpPr>
          <p:cNvPr id="17" name="Freeform 16"/>
          <p:cNvSpPr/>
          <p:nvPr userDrawn="1"/>
        </p:nvSpPr>
        <p:spPr bwMode="auto">
          <a:xfrm>
            <a:off x="-1" y="171450"/>
            <a:ext cx="10163175" cy="6686550"/>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10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 name="Freeform 17"/>
          <p:cNvSpPr/>
          <p:nvPr userDrawn="1"/>
        </p:nvSpPr>
        <p:spPr bwMode="auto">
          <a:xfrm>
            <a:off x="1" y="-82550"/>
            <a:ext cx="10109200" cy="6931025"/>
          </a:xfrm>
          <a:custGeom>
            <a:avLst/>
            <a:gdLst>
              <a:gd name="connsiteX0" fmla="*/ 0 w 6962775"/>
              <a:gd name="connsiteY0" fmla="*/ 0 h 3952875"/>
              <a:gd name="connsiteX1" fmla="*/ 6962775 w 6962775"/>
              <a:gd name="connsiteY1" fmla="*/ 3952875 h 3952875"/>
              <a:gd name="connsiteX2" fmla="*/ 6429375 w 6962775"/>
              <a:gd name="connsiteY2" fmla="*/ 3952875 h 3952875"/>
              <a:gd name="connsiteX3" fmla="*/ 0 w 6962775"/>
              <a:gd name="connsiteY3" fmla="*/ 552450 h 3952875"/>
              <a:gd name="connsiteX4" fmla="*/ 0 w 6962775"/>
              <a:gd name="connsiteY4" fmla="*/ 0 h 3952875"/>
              <a:gd name="connsiteX0" fmla="*/ 0 w 7188200"/>
              <a:gd name="connsiteY0" fmla="*/ 2978150 h 6931025"/>
              <a:gd name="connsiteX1" fmla="*/ 6962775 w 7188200"/>
              <a:gd name="connsiteY1" fmla="*/ 6931025 h 6931025"/>
              <a:gd name="connsiteX2" fmla="*/ 6429375 w 7188200"/>
              <a:gd name="connsiteY2" fmla="*/ 6931025 h 6931025"/>
              <a:gd name="connsiteX3" fmla="*/ 0 w 7188200"/>
              <a:gd name="connsiteY3" fmla="*/ 3530600 h 6931025"/>
              <a:gd name="connsiteX4" fmla="*/ 0 w 7188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 name="connsiteX0" fmla="*/ 0 w 10109200"/>
              <a:gd name="connsiteY0" fmla="*/ 2978150 h 6931025"/>
              <a:gd name="connsiteX1" fmla="*/ 6962775 w 10109200"/>
              <a:gd name="connsiteY1" fmla="*/ 6931025 h 6931025"/>
              <a:gd name="connsiteX2" fmla="*/ 6429375 w 10109200"/>
              <a:gd name="connsiteY2" fmla="*/ 6931025 h 6931025"/>
              <a:gd name="connsiteX3" fmla="*/ 0 w 10109200"/>
              <a:gd name="connsiteY3" fmla="*/ 3530600 h 6931025"/>
              <a:gd name="connsiteX4" fmla="*/ 0 w 10109200"/>
              <a:gd name="connsiteY4" fmla="*/ 2978150 h 6931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9200" h="6931025">
                <a:moveTo>
                  <a:pt x="0" y="2978150"/>
                </a:moveTo>
                <a:cubicBezTo>
                  <a:pt x="7188200" y="0"/>
                  <a:pt x="10109200" y="2984500"/>
                  <a:pt x="6962775" y="6931025"/>
                </a:cubicBezTo>
                <a:lnTo>
                  <a:pt x="6429375" y="6931025"/>
                </a:lnTo>
                <a:cubicBezTo>
                  <a:pt x="6924675" y="4321175"/>
                  <a:pt x="4371975" y="2511425"/>
                  <a:pt x="0" y="3530600"/>
                </a:cubicBezTo>
                <a:lnTo>
                  <a:pt x="0" y="2978150"/>
                </a:lnTo>
                <a:close/>
              </a:path>
            </a:pathLst>
          </a:custGeom>
          <a:gradFill flip="none" rotWithShape="1">
            <a:gsLst>
              <a:gs pos="0">
                <a:schemeClr val="tx2">
                  <a:alpha val="33000"/>
                </a:schemeClr>
              </a:gs>
              <a:gs pos="100000">
                <a:srgbClr val="000000">
                  <a:alpha val="10000"/>
                </a:srgbClr>
              </a:gs>
            </a:gsLst>
            <a:lin ang="2700000" scaled="1"/>
            <a:tileRect/>
          </a:gradFill>
          <a:ln w="9525">
            <a:noFill/>
            <a:miter lim="800000"/>
            <a:headEnd/>
            <a:tailEnd/>
          </a:ln>
        </p:spPr>
        <p:txBody>
          <a:bodyPr anchor="t" anchorCtr="0"/>
          <a:lstStyle/>
          <a:p>
            <a:pPr algn="ctr" defTabSz="914099" fontAlgn="base">
              <a:spcBef>
                <a:spcPct val="0"/>
              </a:spcBef>
              <a:spcAft>
                <a:spcPct val="0"/>
              </a:spcAft>
              <a:defRPr/>
            </a:pPr>
            <a:endParaRPr lang="en-US" sz="32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9" name="Picture 2"/>
          <p:cNvPicPr>
            <a:picLocks noChangeAspect="1" noChangeArrowheads="1"/>
          </p:cNvPicPr>
          <p:nvPr userDrawn="1"/>
        </p:nvPicPr>
        <p:blipFill>
          <a:blip r:embed="rId2" cstate="email"/>
          <a:srcRect/>
          <a:stretch>
            <a:fillRect/>
          </a:stretch>
        </p:blipFill>
        <p:spPr bwMode="auto">
          <a:xfrm>
            <a:off x="3870326" y="1066800"/>
            <a:ext cx="3521074" cy="2480060"/>
          </a:xfrm>
          <a:prstGeom prst="rect">
            <a:avLst/>
          </a:prstGeom>
          <a:noFill/>
          <a:ln>
            <a:noFill/>
          </a:ln>
          <a:effectLst>
            <a:reflection blurRad="6350" stA="52000" endA="300" endPos="35000" dir="5400000" sy="-100000" algn="bl" rotWithShape="0"/>
          </a:effectLst>
          <a:scene3d>
            <a:camera prst="perspectiveHeroicExtremeLeftFacing">
              <a:rot lat="643453" lon="234611" rev="21480000"/>
            </a:camera>
            <a:lightRig rig="threePt" dir="t"/>
          </a:scene3d>
        </p:spPr>
      </p:pic>
      <p:grpSp>
        <p:nvGrpSpPr>
          <p:cNvPr id="2" name="Group 16"/>
          <p:cNvGrpSpPr/>
          <p:nvPr userDrawn="1"/>
        </p:nvGrpSpPr>
        <p:grpSpPr>
          <a:xfrm>
            <a:off x="723900" y="600075"/>
            <a:ext cx="2170113" cy="4683411"/>
            <a:chOff x="723900" y="600075"/>
            <a:chExt cx="2170113" cy="4683411"/>
          </a:xfrm>
        </p:grpSpPr>
        <p:pic>
          <p:nvPicPr>
            <p:cNvPr id="21" name="Picture 20" descr="officeult.png"/>
            <p:cNvPicPr>
              <a:picLocks noChangeAspect="1"/>
            </p:cNvPicPr>
            <p:nvPr/>
          </p:nvPicPr>
          <p:blipFill>
            <a:blip r:embed="rId3" cstate="email"/>
            <a:stretch>
              <a:fillRect/>
            </a:stretch>
          </p:blipFill>
          <p:spPr>
            <a:xfrm>
              <a:off x="834724" y="2674613"/>
              <a:ext cx="1621402" cy="2608873"/>
            </a:xfrm>
            <a:prstGeom prst="rect">
              <a:avLst/>
            </a:prstGeom>
            <a:noFill/>
            <a:ln>
              <a:noFill/>
            </a:ln>
          </p:spPr>
        </p:pic>
        <p:pic>
          <p:nvPicPr>
            <p:cNvPr id="22" name="Picture 4" descr="C:\Documents and Settings\Jessica Mans\Desktop\In progress\TechEd\Ult07EN_3DP.png"/>
            <p:cNvPicPr>
              <a:picLocks noChangeAspect="1" noChangeArrowheads="1"/>
            </p:cNvPicPr>
            <p:nvPr/>
          </p:nvPicPr>
          <p:blipFill>
            <a:blip r:embed="rId4" cstate="email"/>
            <a:srcRect/>
            <a:stretch>
              <a:fillRect/>
            </a:stretch>
          </p:blipFill>
          <p:spPr bwMode="auto">
            <a:xfrm>
              <a:off x="723900" y="600075"/>
              <a:ext cx="2170113" cy="2392362"/>
            </a:xfrm>
            <a:prstGeom prst="rect">
              <a:avLst/>
            </a:prstGeom>
            <a:noFill/>
            <a:ln>
              <a:noFill/>
            </a:ln>
          </p:spPr>
        </p:pic>
      </p:grpSp>
      <p:sp>
        <p:nvSpPr>
          <p:cNvPr id="23" name="Wave 22"/>
          <p:cNvSpPr/>
          <p:nvPr userDrawn="1"/>
        </p:nvSpPr>
        <p:spPr bwMode="black">
          <a:xfrm>
            <a:off x="3657600" y="1699975"/>
            <a:ext cx="3505200" cy="1981200"/>
          </a:xfrm>
          <a:prstGeom prst="wave">
            <a:avLst>
              <a:gd name="adj1" fmla="val 15882"/>
              <a:gd name="adj2" fmla="val 9010"/>
            </a:avLst>
          </a:prstGeom>
          <a:gradFill flip="none" rotWithShape="1">
            <a:gsLst>
              <a:gs pos="0">
                <a:schemeClr val="tx2">
                  <a:alpha val="16000"/>
                </a:schemeClr>
              </a:gs>
              <a:gs pos="54000">
                <a:schemeClr val="tx2"/>
              </a:gs>
              <a:gs pos="100000">
                <a:schemeClr val="tx2">
                  <a:alpha val="0"/>
                </a:schemeClr>
              </a:gs>
            </a:gsLst>
            <a:lin ang="5400000" scaled="1"/>
            <a:tileRect/>
          </a:gradFill>
          <a:ln w="38100">
            <a:noFill/>
            <a:headEnd type="none" w="med" len="med"/>
            <a:tailEnd type="none" w="med" len="med"/>
          </a:ln>
          <a:effectLst>
            <a:softEdge rad="63500"/>
          </a:effectLst>
          <a:scene3d>
            <a:camera prst="orthographicFront">
              <a:rot lat="0" lon="0" rev="0"/>
            </a:camera>
            <a:lightRig rig="threePt" dir="t">
              <a:rot lat="0" lon="0" rev="9000000"/>
            </a:lightRig>
          </a:scene3d>
          <a:sp3d prstMaterial="flat">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lstStyle/>
          <a:p>
            <a:pPr algn="ctr" defTabSz="914099" fontAlgn="base">
              <a:lnSpc>
                <a:spcPts val="2400"/>
              </a:lnSpc>
              <a:spcBef>
                <a:spcPct val="0"/>
              </a:spcBef>
              <a:spcAft>
                <a:spcPct val="0"/>
              </a:spcAft>
            </a:pPr>
            <a:r>
              <a:rPr lang="en-US" sz="3600" dirty="0" smtClean="0">
                <a:solidFill>
                  <a:srgbClr val="FFFFFF"/>
                </a:solidFill>
                <a:effectLst>
                  <a:outerShdw blurRad="38100" dist="38100" dir="2700000" algn="tl">
                    <a:srgbClr val="000000">
                      <a:alpha val="43137"/>
                    </a:srgbClr>
                  </a:outerShdw>
                </a:effectLst>
                <a:latin typeface="+mj-lt"/>
              </a:rPr>
              <a:t>1 Year </a:t>
            </a:r>
            <a:r>
              <a:rPr lang="en-US" sz="2800" dirty="0" smtClean="0">
                <a:solidFill>
                  <a:srgbClr val="FFFFFF"/>
                </a:solidFill>
                <a:effectLst>
                  <a:outerShdw blurRad="38100" dist="38100" dir="2700000" algn="tl">
                    <a:srgbClr val="000000">
                      <a:alpha val="43137"/>
                    </a:srgbClr>
                  </a:outerShdw>
                </a:effectLst>
                <a:latin typeface="+mj-lt"/>
              </a:rPr>
              <a:t>Subscription!</a:t>
            </a:r>
          </a:p>
        </p:txBody>
      </p:sp>
      <p:pic>
        <p:nvPicPr>
          <p:cNvPr id="24" name="Picture 23" descr="Zune white front.PNG"/>
          <p:cNvPicPr>
            <a:picLocks noChangeAspect="1"/>
          </p:cNvPicPr>
          <p:nvPr userDrawn="1"/>
        </p:nvPicPr>
        <p:blipFill>
          <a:blip r:embed="rId5" cstate="email"/>
          <a:srcRect/>
          <a:stretch>
            <a:fillRect/>
          </a:stretch>
        </p:blipFill>
        <p:spPr>
          <a:xfrm>
            <a:off x="6553200" y="2667000"/>
            <a:ext cx="1563478" cy="3165089"/>
          </a:xfrm>
          <a:prstGeom prst="rect">
            <a:avLst/>
          </a:prstGeom>
          <a:noFill/>
          <a:ln>
            <a:noFill/>
          </a:ln>
          <a:effectLst/>
        </p:spPr>
      </p:pic>
      <p:pic>
        <p:nvPicPr>
          <p:cNvPr id="26" name="Picture 25" descr="TechNet.png"/>
          <p:cNvPicPr>
            <a:picLocks noChangeAspect="1"/>
          </p:cNvPicPr>
          <p:nvPr userDrawn="1"/>
        </p:nvPicPr>
        <p:blipFill>
          <a:blip r:embed="rId6" cstate="email"/>
          <a:stretch>
            <a:fillRect/>
          </a:stretch>
        </p:blipFill>
        <p:spPr>
          <a:xfrm>
            <a:off x="4038600" y="304800"/>
            <a:ext cx="3395663" cy="691481"/>
          </a:xfrm>
          <a:prstGeom prst="rect">
            <a:avLst/>
          </a:prstGeom>
        </p:spPr>
      </p:pic>
      <p:grpSp>
        <p:nvGrpSpPr>
          <p:cNvPr id="3" name="Group 17"/>
          <p:cNvGrpSpPr/>
          <p:nvPr userDrawn="1"/>
        </p:nvGrpSpPr>
        <p:grpSpPr>
          <a:xfrm>
            <a:off x="2009775" y="800100"/>
            <a:ext cx="2170113" cy="4685811"/>
            <a:chOff x="2009775" y="800100"/>
            <a:chExt cx="2170113" cy="4685811"/>
          </a:xfrm>
        </p:grpSpPr>
        <p:pic>
          <p:nvPicPr>
            <p:cNvPr id="28" name="Picture 27" descr="winvista.png"/>
            <p:cNvPicPr>
              <a:picLocks noChangeAspect="1"/>
            </p:cNvPicPr>
            <p:nvPr/>
          </p:nvPicPr>
          <p:blipFill>
            <a:blip r:embed="rId7" cstate="email"/>
            <a:stretch>
              <a:fillRect/>
            </a:stretch>
          </p:blipFill>
          <p:spPr>
            <a:xfrm>
              <a:off x="2142049" y="2877038"/>
              <a:ext cx="1621402" cy="2608873"/>
            </a:xfrm>
            <a:prstGeom prst="rect">
              <a:avLst/>
            </a:prstGeom>
          </p:spPr>
        </p:pic>
        <p:pic>
          <p:nvPicPr>
            <p:cNvPr id="29" name="Picture 3" descr="C:\Documents and Settings\Jessica Mans\Desktop\In progress\TechEd\V_UltEN_3DP.png"/>
            <p:cNvPicPr>
              <a:picLocks noChangeAspect="1" noChangeArrowheads="1"/>
            </p:cNvPicPr>
            <p:nvPr/>
          </p:nvPicPr>
          <p:blipFill>
            <a:blip r:embed="rId8" cstate="email"/>
            <a:srcRect/>
            <a:stretch>
              <a:fillRect/>
            </a:stretch>
          </p:blipFill>
          <p:spPr bwMode="auto">
            <a:xfrm>
              <a:off x="2009775" y="800100"/>
              <a:ext cx="2170113" cy="2392363"/>
            </a:xfrm>
            <a:prstGeom prst="rect">
              <a:avLst/>
            </a:prstGeom>
            <a:noFill/>
            <a:ln w="9525">
              <a:noFill/>
              <a:miter lim="800000"/>
              <a:headEnd/>
              <a:tailEnd/>
            </a:ln>
            <a:effectLst/>
          </p:spPr>
        </p:pic>
      </p:grpSp>
      <p:sp>
        <p:nvSpPr>
          <p:cNvPr id="30" name="Round Same Side Corner Rectangle 29"/>
          <p:cNvSpPr/>
          <p:nvPr userDrawn="1"/>
        </p:nvSpPr>
        <p:spPr bwMode="blackWhite">
          <a:xfrm rot="5400000">
            <a:off x="1429939" y="2380061"/>
            <a:ext cx="2443162" cy="5360192"/>
          </a:xfrm>
          <a:prstGeom prst="round2SameRect">
            <a:avLst>
              <a:gd name="adj1" fmla="val 50000"/>
              <a:gd name="adj2" fmla="val 0"/>
            </a:avLst>
          </a:prstGeom>
          <a:gradFill flip="none" rotWithShape="1">
            <a:gsLst>
              <a:gs pos="0">
                <a:srgbClr val="0270DB">
                  <a:alpha val="15294"/>
                </a:srgbClr>
              </a:gs>
              <a:gs pos="24000">
                <a:srgbClr val="0270DB">
                  <a:alpha val="64706"/>
                </a:srgbClr>
              </a:gs>
              <a:gs pos="35000">
                <a:srgbClr val="0270DB">
                  <a:alpha val="74902"/>
                </a:srgbClr>
              </a:gs>
              <a:gs pos="100000">
                <a:srgbClr val="0270DB">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val="C00000"/>
            </a:extrusionClr>
            <a:contourClr>
              <a:srgbClr val="FF9D17"/>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1" name="Rounded Rectangle 30"/>
          <p:cNvSpPr/>
          <p:nvPr userDrawn="1"/>
        </p:nvSpPr>
        <p:spPr bwMode="blackGray">
          <a:xfrm>
            <a:off x="1676400" y="4057650"/>
            <a:ext cx="3457575"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Complete an</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evaluation on</a:t>
            </a:r>
          </a:p>
          <a:p>
            <a:pPr lvl="0" defTabSz="914099" fontAlgn="base">
              <a:spcBef>
                <a:spcPct val="0"/>
              </a:spcBef>
              <a:spcAft>
                <a:spcPct val="0"/>
              </a:spcAft>
              <a:defRPr/>
            </a:pPr>
            <a:r>
              <a:rPr lang="en-US" sz="3600" dirty="0" err="1" smtClean="0">
                <a:solidFill>
                  <a:srgbClr val="FFFFFF"/>
                </a:solidFill>
                <a:effectLst>
                  <a:outerShdw blurRad="38100" dist="38100" dir="2700000" algn="tl">
                    <a:srgbClr val="000000">
                      <a:alpha val="43137"/>
                    </a:srgbClr>
                  </a:outerShdw>
                </a:effectLst>
                <a:latin typeface="Segoe" pitchFamily="34" charset="0"/>
              </a:rPr>
              <a:t>CommNet</a:t>
            </a:r>
            <a:r>
              <a:rPr lang="en-US" sz="3600" dirty="0" smtClean="0">
                <a:solidFill>
                  <a:srgbClr val="FFFFFF"/>
                </a:solidFill>
                <a:effectLst>
                  <a:outerShdw blurRad="38100" dist="38100" dir="2700000" algn="tl">
                    <a:srgbClr val="000000">
                      <a:alpha val="43137"/>
                    </a:srgbClr>
                  </a:outerShdw>
                </a:effectLst>
                <a:latin typeface="Segoe" pitchFamily="34" charset="0"/>
              </a:rPr>
              <a:t> and</a:t>
            </a:r>
          </a:p>
          <a:p>
            <a:pPr lvl="0" defTabSz="914099" fontAlgn="base">
              <a:spcBef>
                <a:spcPct val="0"/>
              </a:spcBef>
              <a:spcAft>
                <a:spcPct val="0"/>
              </a:spcAft>
              <a:defRPr/>
            </a:pPr>
            <a:r>
              <a:rPr lang="en-US" sz="3600" dirty="0" smtClean="0">
                <a:solidFill>
                  <a:srgbClr val="FFFFFF"/>
                </a:solidFill>
                <a:effectLst>
                  <a:outerShdw blurRad="38100" dist="38100" dir="2700000" algn="tl">
                    <a:srgbClr val="000000">
                      <a:alpha val="43137"/>
                    </a:srgbClr>
                  </a:outerShdw>
                </a:effectLst>
                <a:latin typeface="Segoe" pitchFamily="34" charset="0"/>
              </a:rPr>
              <a:t>enter to win!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childTnLst>
                                </p:cTn>
                              </p:par>
                              <p:par>
                                <p:cTn id="8" presetID="63" presetClass="path" presetSubtype="0" decel="50000" fill="hold" grpId="1" nodeType="withEffect">
                                  <p:stCondLst>
                                    <p:cond delay="0"/>
                                  </p:stCondLst>
                                  <p:childTnLst>
                                    <p:animMotion origin="layout" path="M -0.25 -1.48148E-6 L 3.33333E-6 -1.48148E-6 " pathEditMode="relative" rAng="0" ptsTypes="AA">
                                      <p:cBhvr>
                                        <p:cTn id="9" dur="1000" fill="hold"/>
                                        <p:tgtEl>
                                          <p:spTgt spid="30"/>
                                        </p:tgtEl>
                                        <p:attrNameLst>
                                          <p:attrName>ppt_x</p:attrName>
                                          <p:attrName>ppt_y</p:attrName>
                                        </p:attrNameLst>
                                      </p:cBhvr>
                                      <p:rCtr x="125" y="0"/>
                                    </p:animMotion>
                                  </p:childTnLst>
                                </p:cTn>
                              </p:par>
                              <p:par>
                                <p:cTn id="10" presetID="10"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childTnLst>
                                </p:cTn>
                              </p:par>
                              <p:par>
                                <p:cTn id="13" presetID="64" presetClass="path" presetSubtype="0" decel="50000" fill="hold" grpId="1" nodeType="withEffect">
                                  <p:stCondLst>
                                    <p:cond delay="0"/>
                                  </p:stCondLst>
                                  <p:childTnLst>
                                    <p:animMotion origin="layout" path="M 4.16667E-6 0.33334 L 4.16667E-6 -3.33333E-6 " pathEditMode="relative" rAng="0" ptsTypes="AA">
                                      <p:cBhvr>
                                        <p:cTn id="14" dur="1000" fill="hold"/>
                                        <p:tgtEl>
                                          <p:spTgt spid="31"/>
                                        </p:tgtEl>
                                        <p:attrNameLst>
                                          <p:attrName>ppt_x</p:attrName>
                                          <p:attrName>ppt_y</p:attrName>
                                        </p:attrNameLst>
                                      </p:cBhvr>
                                      <p:rCtr x="0" y="-167"/>
                                    </p:animMotion>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par>
                                <p:cTn id="27" presetID="10"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2000"/>
                                        <p:tgtEl>
                                          <p:spTgt spid="26"/>
                                        </p:tgtEl>
                                      </p:cBhvr>
                                    </p:animEffect>
                                  </p:childTnLst>
                                </p:cTn>
                              </p:par>
                            </p:childTnLst>
                          </p:cTn>
                        </p:par>
                        <p:par>
                          <p:cTn id="30" fill="hold">
                            <p:stCondLst>
                              <p:cond delay="4000"/>
                            </p:stCondLst>
                            <p:childTnLst>
                              <p:par>
                                <p:cTn id="31" presetID="53"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0" grpId="0" animBg="1"/>
      <p:bldP spid="30" grpId="1" animBg="1"/>
      <p:bldP spid="31" grpId="0"/>
      <p:bldP spid="31" grpId="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TE layout - user must hide slide">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dden Slid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
        <p:nvSpPr>
          <p:cNvPr id="8" name="Text Placeholder 7"/>
          <p:cNvSpPr>
            <a:spLocks noGrp="1"/>
          </p:cNvSpPr>
          <p:nvPr>
            <p:ph type="body" sz="quarter" idx="10" hasCustomPrompt="1"/>
          </p:nvPr>
        </p:nvSpPr>
        <p:spPr>
          <a:xfrm>
            <a:off x="733425" y="228600"/>
            <a:ext cx="3838575" cy="276999"/>
          </a:xfrm>
        </p:spPr>
        <p:txBody>
          <a:bodyPr/>
          <a:lstStyle>
            <a:lvl1pPr>
              <a:buFont typeface="Arial" pitchFamily="34" charset="0"/>
              <a:buNone/>
              <a:defRPr sz="2000">
                <a:solidFill>
                  <a:schemeClr val="tx1"/>
                </a:solidFill>
              </a:defRPr>
            </a:lvl1pPr>
          </a:lstStyle>
          <a:p>
            <a:pPr lvl="0"/>
            <a:r>
              <a:rPr lang="en-US" dirty="0" smtClean="0">
                <a:solidFill>
                  <a:schemeClr val="tx1"/>
                </a:solidFill>
              </a:rPr>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70014"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4"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3"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70014"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4"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3"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Q &amp; A">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1370013"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defRPr>
            </a:lvl1pPr>
          </a:lstStyle>
          <a:p>
            <a:pPr lvl="0"/>
            <a:r>
              <a:rPr lang="en-US" dirty="0" smtClean="0"/>
              <a:t>Q &amp; A</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Resources for IT Professionals">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Eval Slid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3617C05-FA09-47D7-A020-AC113372F16C}" type="datetimeFigureOut">
              <a:rPr lang="en-US" smtClean="0"/>
              <a:pPr/>
              <a:t>12/16/2008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FAFE58E-AA8A-45B7-A971-8FC4FA9CEC1A}"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
        <p:nvSpPr>
          <p:cNvPr id="8" name="Text Placeholder 7"/>
          <p:cNvSpPr>
            <a:spLocks noGrp="1"/>
          </p:cNvSpPr>
          <p:nvPr>
            <p:ph type="body" sz="quarter" idx="10" hasCustomPrompt="1"/>
          </p:nvPr>
        </p:nvSpPr>
        <p:spPr>
          <a:xfrm>
            <a:off x="733425" y="228600"/>
            <a:ext cx="3838575" cy="276999"/>
          </a:xfrm>
        </p:spPr>
        <p:txBody>
          <a:bodyPr/>
          <a:lstStyle>
            <a:lvl1pPr>
              <a:buFont typeface="Arial" pitchFamily="34" charset="0"/>
              <a:buNone/>
              <a:defRPr sz="2000">
                <a:solidFill>
                  <a:schemeClr val="tx1"/>
                </a:solidFill>
              </a:defRPr>
            </a:lvl1pPr>
          </a:lstStyle>
          <a:p>
            <a:pPr lvl="0"/>
            <a:r>
              <a:rPr lang="en-US" dirty="0" smtClean="0">
                <a:solidFill>
                  <a:schemeClr val="tx1"/>
                </a:solidFill>
              </a:rPr>
              <a:t>Session Code: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70014"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4"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3"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n w="3175">
                  <a:noFill/>
                </a:ln>
                <a:solidFill>
                  <a:srgbClr val="D70023"/>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descr="Title_bar_dark_RED_3.png"/>
          <p:cNvPicPr>
            <a:picLocks noChangeAspect="1"/>
          </p:cNvPicPr>
          <p:nvPr/>
        </p:nvPicPr>
        <p:blipFill>
          <a:blip r:embed="rId3"/>
          <a:stretch>
            <a:fillRect/>
          </a:stretch>
        </p:blipFill>
        <p:spPr>
          <a:xfrm>
            <a:off x="730250" y="4117087"/>
            <a:ext cx="8439150" cy="123825"/>
          </a:xfrm>
          <a:prstGeom prst="rect">
            <a:avLst/>
          </a:prstGeom>
        </p:spPr>
      </p:pic>
      <p:pic>
        <p:nvPicPr>
          <p:cNvPr id="7" name="Picture 3" descr="C:\Users\v-pakole\Desktop\READINESS KIT\TDM decks - p\SQL08_h_rgb_r.png"/>
          <p:cNvPicPr>
            <a:picLocks noChangeAspect="1" noChangeArrowheads="1"/>
          </p:cNvPicPr>
          <p:nvPr/>
        </p:nvPicPr>
        <p:blipFill>
          <a:blip r:embed="rId4"/>
          <a:srcRect/>
          <a:stretch>
            <a:fillRect/>
          </a:stretch>
        </p:blipFill>
        <p:spPr bwMode="auto">
          <a:xfrm>
            <a:off x="457199" y="533400"/>
            <a:ext cx="2952925" cy="609600"/>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514" y="649805"/>
            <a:ext cx="7043208" cy="1523494"/>
          </a:xfrm>
        </p:spPr>
        <p:txBody>
          <a:bodyPr anchor="ctr" anchorCtr="0">
            <a:noAutofit/>
          </a:bodyPr>
          <a:lstStyle>
            <a:lvl1pPr>
              <a:lnSpc>
                <a:spcPct val="90000"/>
              </a:lnSpc>
              <a:defRPr sz="5400">
                <a:solidFill>
                  <a:srgbClr val="D70023"/>
                </a:solidFill>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730250" y="4344988"/>
            <a:ext cx="7043208"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8" y="2729806"/>
            <a:ext cx="8040951" cy="1384994"/>
          </a:xfrm>
        </p:spPr>
        <p:txBody>
          <a:bodyPr anchor="b"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rgbClr val="D70023"/>
                </a:soli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15" name="Picture 14" descr="Title_bar_dark_RED_3.png"/>
          <p:cNvPicPr>
            <a:picLocks noChangeAspect="1"/>
          </p:cNvPicPr>
          <p:nvPr/>
        </p:nvPicPr>
        <p:blipFill>
          <a:blip r:embed="rId3"/>
          <a:stretch>
            <a:fillRect/>
          </a:stretch>
        </p:blipFill>
        <p:spPr>
          <a:xfrm>
            <a:off x="730250" y="4117087"/>
            <a:ext cx="8439150" cy="123825"/>
          </a:xfrm>
          <a:prstGeom prst="rect">
            <a:avLst/>
          </a:prstGeom>
        </p:spPr>
      </p:pic>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03680"/>
          </a:xfrm>
        </p:spPr>
        <p:txBody>
          <a:bodyPr/>
          <a:lstStyle>
            <a:lvl1pPr>
              <a:lnSpc>
                <a:spcPct val="90000"/>
              </a:lnSpc>
              <a:buSzPct val="130000"/>
              <a:buFont typeface="Arial" pitchFamily="34" charset="0"/>
              <a:buChar char="•"/>
              <a:defRPr lang="en-US" sz="3200" kern="1200" dirty="0" smtClean="0">
                <a:solidFill>
                  <a:schemeClr val="bg1">
                    <a:lumMod val="75000"/>
                  </a:schemeClr>
                </a:solidFill>
                <a:latin typeface="+mn-lt"/>
                <a:ea typeface="+mn-ea"/>
                <a:cs typeface="+mn-cs"/>
              </a:defRPr>
            </a:lvl1pPr>
            <a:lvl2pPr algn="l" defTabSz="914363" rtl="0" eaLnBrk="1" latinLnBrk="0" hangingPunct="1">
              <a:lnSpc>
                <a:spcPct val="90000"/>
              </a:lnSpc>
              <a:spcBef>
                <a:spcPct val="20000"/>
              </a:spcBef>
              <a:buClr>
                <a:srgbClr val="777777"/>
              </a:buClr>
              <a:buSzPct val="100000"/>
              <a:buFont typeface="Segoe" pitchFamily="34" charset="0"/>
              <a:buChar char="−"/>
              <a:defRPr lang="en-US" sz="2800" kern="1200" dirty="0" smtClean="0">
                <a:solidFill>
                  <a:schemeClr val="bg1">
                    <a:lumMod val="75000"/>
                  </a:schemeClr>
                </a:solidFill>
                <a:latin typeface="+mn-lt"/>
                <a:ea typeface="+mn-ea"/>
                <a:cs typeface="+mn-cs"/>
              </a:defRPr>
            </a:lvl2pPr>
            <a:lvl3pPr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bg1">
                    <a:lumMod val="75000"/>
                  </a:schemeClr>
                </a:solidFill>
                <a:latin typeface="+mn-lt"/>
                <a:ea typeface="+mn-ea"/>
                <a:cs typeface="+mn-cs"/>
              </a:defRPr>
            </a:lvl3pPr>
            <a:lvl4pPr algn="l" defTabSz="914363" rtl="0" eaLnBrk="1" latinLnBrk="0" hangingPunct="1">
              <a:lnSpc>
                <a:spcPct val="90000"/>
              </a:lnSpc>
              <a:spcBef>
                <a:spcPct val="20000"/>
              </a:spcBef>
              <a:buClr>
                <a:srgbClr val="777777"/>
              </a:buClr>
              <a:buSzPct val="100000"/>
              <a:buFont typeface="Segoe" pitchFamily="34" charset="0"/>
              <a:buChar char="−"/>
              <a:defRPr lang="en-US" sz="2400" kern="1200" dirty="0" smtClean="0">
                <a:solidFill>
                  <a:schemeClr val="bg1">
                    <a:lumMod val="75000"/>
                  </a:schemeClr>
                </a:solidFill>
                <a:latin typeface="+mn-lt"/>
                <a:ea typeface="+mn-ea"/>
                <a:cs typeface="+mn-cs"/>
              </a:defRPr>
            </a:lvl4pPr>
            <a:lvl5pPr algn="l" defTabSz="914363" rtl="0" eaLnBrk="1" latinLnBrk="0" hangingPunct="1">
              <a:lnSpc>
                <a:spcPct val="90000"/>
              </a:lnSpc>
              <a:spcBef>
                <a:spcPct val="20000"/>
              </a:spcBef>
              <a:buClr>
                <a:srgbClr val="777777"/>
              </a:buClr>
              <a:buSzPct val="100000"/>
              <a:buFont typeface="Segoe" pitchFamily="34" charset="0"/>
              <a:buChar char="−"/>
              <a:defRPr lang="en-US" sz="2400" kern="1200" dirty="0">
                <a:solidFill>
                  <a:schemeClr val="bg1">
                    <a:lumMod val="75000"/>
                  </a:schemeClr>
                </a:solidFill>
                <a:latin typeface="+mn-lt"/>
                <a:ea typeface="+mn-ea"/>
                <a:cs typeface="+mn-cs"/>
              </a:defRPr>
            </a:lvl5pPr>
          </a:lstStyle>
          <a:p>
            <a:pPr marL="457200" lvl="0" indent="-457200" algn="l" defTabSz="914363" rtl="0" eaLnBrk="1" latinLnBrk="0" hangingPunct="1">
              <a:lnSpc>
                <a:spcPct val="90000"/>
              </a:lnSpc>
              <a:spcBef>
                <a:spcPct val="20000"/>
              </a:spcBef>
              <a:buClr>
                <a:srgbClr val="777777"/>
              </a:buClr>
              <a:buSzPct val="130000"/>
              <a:buFontTx/>
              <a:buBlip>
                <a:blip r:embed="rId2"/>
              </a:buBlip>
            </a:pPr>
            <a:r>
              <a:rPr lang="en-US" smtClean="0"/>
              <a:t>Click to edit Master text styles</a:t>
            </a:r>
          </a:p>
          <a:p>
            <a:pPr marL="457200" lvl="1" indent="-457200" algn="l" defTabSz="914363" rtl="0" eaLnBrk="1" latinLnBrk="0" hangingPunct="1">
              <a:lnSpc>
                <a:spcPct val="90000"/>
              </a:lnSpc>
              <a:spcBef>
                <a:spcPct val="20000"/>
              </a:spcBef>
              <a:buClr>
                <a:srgbClr val="777777"/>
              </a:buClr>
              <a:buSzPct val="130000"/>
              <a:buFontTx/>
              <a:buBlip>
                <a:blip r:embed="rId2"/>
              </a:buBlip>
            </a:pPr>
            <a:r>
              <a:rPr lang="en-US" smtClean="0"/>
              <a:t>Second level</a:t>
            </a:r>
          </a:p>
          <a:p>
            <a:pPr marL="457200" lvl="2" indent="-457200" algn="l" defTabSz="914363" rtl="0" eaLnBrk="1" latinLnBrk="0" hangingPunct="1">
              <a:lnSpc>
                <a:spcPct val="90000"/>
              </a:lnSpc>
              <a:spcBef>
                <a:spcPct val="20000"/>
              </a:spcBef>
              <a:buClr>
                <a:srgbClr val="777777"/>
              </a:buClr>
              <a:buSzPct val="130000"/>
              <a:buFontTx/>
              <a:buBlip>
                <a:blip r:embed="rId2"/>
              </a:buBlip>
            </a:pPr>
            <a:r>
              <a:rPr lang="en-US" smtClean="0"/>
              <a:t>Third level</a:t>
            </a:r>
          </a:p>
          <a:p>
            <a:pPr marL="457200" lvl="3" indent="-457200" algn="l" defTabSz="914363" rtl="0" eaLnBrk="1" latinLnBrk="0" hangingPunct="1">
              <a:lnSpc>
                <a:spcPct val="90000"/>
              </a:lnSpc>
              <a:spcBef>
                <a:spcPct val="20000"/>
              </a:spcBef>
              <a:buClr>
                <a:srgbClr val="777777"/>
              </a:buClr>
              <a:buSzPct val="130000"/>
              <a:buFontTx/>
              <a:buBlip>
                <a:blip r:embed="rId2"/>
              </a:buBlip>
            </a:pPr>
            <a:r>
              <a:rPr lang="en-US" smtClean="0"/>
              <a:t>Fourth level</a:t>
            </a:r>
          </a:p>
          <a:p>
            <a:pPr marL="457200" lvl="4" indent="-457200" algn="l" defTabSz="914363" rtl="0" eaLnBrk="1" latinLnBrk="0" hangingPunct="1">
              <a:lnSpc>
                <a:spcPct val="90000"/>
              </a:lnSpc>
              <a:spcBef>
                <a:spcPct val="20000"/>
              </a:spcBef>
              <a:buClr>
                <a:srgbClr val="777777"/>
              </a:buClr>
              <a:buSzPct val="130000"/>
              <a:buFontTx/>
              <a:buBlip>
                <a:blip r:embed="rId2"/>
              </a:buBlip>
            </a:pPr>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250" y="1524505"/>
            <a:ext cx="7681913" cy="1523495"/>
          </a:xfrm>
        </p:spPr>
        <p:txBody>
          <a:bodyPr anchor="b" anchorCtr="0">
            <a:noAutofit/>
          </a:bodyPr>
          <a:lstStyle>
            <a:lvl1pPr>
              <a:lnSpc>
                <a:spcPct val="90000"/>
              </a:lnSpc>
              <a:defRPr sz="4800">
                <a:ln w="3175">
                  <a:noFill/>
                </a:ln>
                <a:solidFill>
                  <a:srgbClr val="D70023"/>
                </a:solidFill>
                <a:effectLst>
                  <a:outerShdw blurRad="38100" dist="38100" dir="2700000" algn="tl">
                    <a:srgbClr val="000000">
                      <a:alpha val="43137"/>
                    </a:srgbClr>
                  </a:outerShdw>
                </a:effectLst>
              </a:defRPr>
            </a:lvl1pPr>
          </a:lstStyle>
          <a:p>
            <a:r>
              <a:rPr lang="en-US" dirty="0" smtClean="0"/>
              <a:t>Event Name</a:t>
            </a:r>
            <a:endParaRPr lang="en-US" dirty="0"/>
          </a:p>
        </p:txBody>
      </p:sp>
      <p:sp>
        <p:nvSpPr>
          <p:cNvPr id="3" name="Subtitle 2"/>
          <p:cNvSpPr>
            <a:spLocks noGrp="1"/>
          </p:cNvSpPr>
          <p:nvPr>
            <p:ph type="subTitle" idx="1" hasCustomPrompt="1"/>
          </p:nvPr>
        </p:nvSpPr>
        <p:spPr>
          <a:xfrm>
            <a:off x="730249" y="5638800"/>
            <a:ext cx="7681913" cy="461665"/>
          </a:xfrm>
        </p:spPr>
        <p:txBody>
          <a:bodyPr>
            <a:noAutofit/>
          </a:bodyPr>
          <a:lstStyle>
            <a:lvl1pPr marL="0" indent="0" algn="l">
              <a:lnSpc>
                <a:spcPct val="90000"/>
              </a:lnSpc>
              <a:spcBef>
                <a:spcPts val="0"/>
              </a:spcBef>
              <a:buNone/>
              <a:defRPr sz="28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pic>
        <p:nvPicPr>
          <p:cNvPr id="8" name="Picture 3" descr="C:\Users\v-pakole\Desktop\READINESS KIT\TDM decks - p\SQL08_h_rgb_r.png"/>
          <p:cNvPicPr>
            <a:picLocks noChangeAspect="1" noChangeArrowheads="1"/>
          </p:cNvPicPr>
          <p:nvPr/>
        </p:nvPicPr>
        <p:blipFill>
          <a:blip r:embed="rId3"/>
          <a:srcRect/>
          <a:stretch>
            <a:fillRect/>
          </a:stretch>
        </p:blipFill>
        <p:spPr bwMode="auto">
          <a:xfrm>
            <a:off x="457200" y="381000"/>
            <a:ext cx="2971800" cy="613496"/>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WALKIN 2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0250" y="1524505"/>
            <a:ext cx="7681913" cy="1523495"/>
          </a:xfrm>
        </p:spPr>
        <p:txBody>
          <a:bodyPr anchor="b" anchorCtr="0">
            <a:noAutofit/>
          </a:bodyPr>
          <a:lstStyle>
            <a:lvl1pPr>
              <a:lnSpc>
                <a:spcPct val="90000"/>
              </a:lnSpc>
              <a:defRPr sz="4800">
                <a:ln w="3175">
                  <a:noFill/>
                </a:ln>
                <a:solidFill>
                  <a:srgbClr val="D70023"/>
                </a:solidFill>
                <a:effectLst>
                  <a:outerShdw blurRad="38100" dist="38100" dir="2700000" algn="tl">
                    <a:srgbClr val="000000">
                      <a:alpha val="43137"/>
                    </a:srgbClr>
                  </a:outerShdw>
                </a:effectLst>
              </a:defRPr>
            </a:lvl1pPr>
          </a:lstStyle>
          <a:p>
            <a:r>
              <a:rPr lang="en-US" dirty="0" smtClean="0"/>
              <a:t>Event Name</a:t>
            </a:r>
            <a:endParaRPr lang="en-US" dirty="0"/>
          </a:p>
        </p:txBody>
      </p:sp>
      <p:sp>
        <p:nvSpPr>
          <p:cNvPr id="3" name="Subtitle 2"/>
          <p:cNvSpPr>
            <a:spLocks noGrp="1"/>
          </p:cNvSpPr>
          <p:nvPr>
            <p:ph type="subTitle" idx="1" hasCustomPrompt="1"/>
          </p:nvPr>
        </p:nvSpPr>
        <p:spPr>
          <a:xfrm>
            <a:off x="730249" y="3272135"/>
            <a:ext cx="7681913" cy="461665"/>
          </a:xfrm>
        </p:spPr>
        <p:txBody>
          <a:bodyPr>
            <a:noAutofit/>
          </a:bodyPr>
          <a:lstStyle>
            <a:lvl1pPr marL="0" indent="0" algn="l">
              <a:lnSpc>
                <a:spcPct val="90000"/>
              </a:lnSpc>
              <a:spcBef>
                <a:spcPts val="0"/>
              </a:spcBef>
              <a:buNone/>
              <a:defRPr sz="2800">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Event Date | Location</a:t>
            </a:r>
            <a:endParaRPr lang="en-US" dirty="0"/>
          </a:p>
        </p:txBody>
      </p:sp>
      <p:cxnSp>
        <p:nvCxnSpPr>
          <p:cNvPr id="7" name="Straight Connector 6"/>
          <p:cNvCxnSpPr/>
          <p:nvPr/>
        </p:nvCxnSpPr>
        <p:spPr>
          <a:xfrm>
            <a:off x="0" y="3124200"/>
            <a:ext cx="45720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3" descr="C:\Users\v-pakole\Desktop\READINESS KIT\TDM decks - p\SQL08_h_rgb_r.png"/>
          <p:cNvPicPr>
            <a:picLocks noChangeAspect="1" noChangeArrowheads="1"/>
          </p:cNvPicPr>
          <p:nvPr/>
        </p:nvPicPr>
        <p:blipFill>
          <a:blip r:embed="rId3"/>
          <a:srcRect/>
          <a:stretch>
            <a:fillRect/>
          </a:stretch>
        </p:blipFill>
        <p:spPr bwMode="auto">
          <a:xfrm>
            <a:off x="685800" y="685800"/>
            <a:ext cx="3691157" cy="762000"/>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70014" y="381506"/>
            <a:ext cx="6994362" cy="1523494"/>
          </a:xfrm>
        </p:spPr>
        <p:txBody>
          <a:bodyPr anchor="b" anchorCtr="0">
            <a:noAutofit/>
          </a:bodyPr>
          <a:lstStyle>
            <a:lvl1pPr>
              <a:lnSpc>
                <a:spcPct val="90000"/>
              </a:lnSpc>
              <a:defRPr sz="48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0014" y="3657601"/>
            <a:ext cx="69943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70013" y="1905000"/>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B0DEFE"/>
                    </a:gs>
                    <a:gs pos="62000">
                      <a:srgbClr val="5DBDFF"/>
                    </a:gs>
                    <a:gs pos="88000">
                      <a:srgbClr val="0386D7"/>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9C8DF"/>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99C8DF"/>
              </a:solidFill>
              <a:effectLst/>
              <a:uLnTx/>
              <a:uFillTx/>
              <a:latin typeface="+mn-lt"/>
              <a:ea typeface="+mn-ea"/>
              <a:cs typeface="+mn-c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38664"/>
          </a:xfrm>
          <a:prstGeom prst="rect">
            <a:avLst/>
          </a:prstGeo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6"/>
          <p:cNvSpPr txBox="1">
            <a:spLocks/>
          </p:cNvSpPr>
          <p:nvPr userDrawn="1"/>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2.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3.xml"/><Relationship Id="rId1" Type="http://schemas.openxmlformats.org/officeDocument/2006/relationships/slideLayout" Target="../slideLayouts/slideLayout40.xml"/><Relationship Id="rId4" Type="http://schemas.openxmlformats.org/officeDocument/2006/relationships/image" Target="../media/image17.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theme" Target="../theme/theme4.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98" r:id="rId19"/>
    <p:sldLayoutId id="2147483794" r:id="rId20"/>
    <p:sldLayoutId id="2147483795" r:id="rId21"/>
    <p:sldLayoutId id="2147483796" r:id="rId22"/>
    <p:sldLayoutId id="2147483797" r:id="rId23"/>
    <p:sldLayoutId id="2147483813" r:id="rId24"/>
    <p:sldLayoutId id="2147483811" r:id="rId25"/>
    <p:sldLayoutId id="2147483812" r:id="rId26"/>
  </p:sldLayoutIdLst>
  <p:transition>
    <p:fade/>
  </p:transition>
  <p:txStyles>
    <p:titleStyle>
      <a:lvl1pPr algn="l" defTabSz="914363" rtl="0" eaLnBrk="1" latinLnBrk="0" hangingPunct="1">
        <a:lnSpc>
          <a:spcPct val="90000"/>
        </a:lnSpc>
        <a:spcBef>
          <a:spcPct val="0"/>
        </a:spcBef>
        <a:buNone/>
        <a:defRPr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28"/>
        </a:buBlip>
        <a:defRPr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28"/>
        </a:buBlip>
        <a:defRPr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28"/>
        </a:buBlip>
        <a:defRPr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28"/>
        </a:buBlip>
        <a:defRPr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28"/>
        </a:buBlip>
        <a:defRPr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26"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solidFill>
            <a:schemeClr val="bg1"/>
          </a:solidFill>
          <a:effectLst/>
          <a:latin typeface="Segoe" pitchFamily="34" charset="0"/>
          <a:ea typeface="+mn-ea"/>
          <a:cs typeface="Arial" charset="0"/>
        </a:defRPr>
      </a:lvl1pPr>
    </p:titleStyle>
    <p:bodyStyle>
      <a:lvl1pPr marL="457200" indent="-457200" algn="l" defTabSz="914363" rtl="0" eaLnBrk="1" latinLnBrk="0" hangingPunct="1">
        <a:lnSpc>
          <a:spcPct val="90000"/>
        </a:lnSpc>
        <a:spcBef>
          <a:spcPct val="20000"/>
        </a:spcBef>
        <a:buClr>
          <a:srgbClr val="777777"/>
        </a:buClr>
        <a:buSzPct val="130000"/>
        <a:buFontTx/>
        <a:buBlip>
          <a:blip r:embed="rId16"/>
        </a:buBlip>
        <a:defRPr sz="3200" kern="1200">
          <a:solidFill>
            <a:schemeClr val="bg1">
              <a:lumMod val="75000"/>
            </a:schemeClr>
          </a:solidFill>
          <a:latin typeface="+mn-lt"/>
          <a:ea typeface="+mn-ea"/>
          <a:cs typeface="+mn-cs"/>
        </a:defRPr>
      </a:lvl1pPr>
      <a:lvl2pPr marL="854075" indent="-396875" algn="l" defTabSz="914363" rtl="0" eaLnBrk="1" latinLnBrk="0" hangingPunct="1">
        <a:lnSpc>
          <a:spcPct val="90000"/>
        </a:lnSpc>
        <a:spcBef>
          <a:spcPct val="20000"/>
        </a:spcBef>
        <a:buClr>
          <a:srgbClr val="777777"/>
        </a:buClr>
        <a:buFontTx/>
        <a:buBlip>
          <a:blip r:embed="rId16"/>
        </a:buBlip>
        <a:defRPr sz="2800" kern="1200">
          <a:solidFill>
            <a:schemeClr val="bg1">
              <a:lumMod val="75000"/>
            </a:schemeClr>
          </a:solidFill>
          <a:latin typeface="+mn-lt"/>
          <a:ea typeface="+mn-ea"/>
          <a:cs typeface="+mn-cs"/>
        </a:defRPr>
      </a:lvl2pPr>
      <a:lvl3pPr marL="1258888" indent="-404813" algn="l" defTabSz="914363" rtl="0" eaLnBrk="1" latinLnBrk="0" hangingPunct="1">
        <a:lnSpc>
          <a:spcPct val="90000"/>
        </a:lnSpc>
        <a:spcBef>
          <a:spcPct val="20000"/>
        </a:spcBef>
        <a:buClr>
          <a:srgbClr val="777777"/>
        </a:buClr>
        <a:buFontTx/>
        <a:buBlip>
          <a:blip r:embed="rId16"/>
        </a:buBlip>
        <a:defRPr sz="2400" kern="1200">
          <a:solidFill>
            <a:schemeClr val="bg1">
              <a:lumMod val="75000"/>
            </a:schemeClr>
          </a:solidFill>
          <a:latin typeface="+mn-lt"/>
          <a:ea typeface="+mn-ea"/>
          <a:cs typeface="+mn-cs"/>
        </a:defRPr>
      </a:lvl3pPr>
      <a:lvl4pPr marL="1604963" indent="-346075" algn="l" defTabSz="914363" rtl="0" eaLnBrk="1" latinLnBrk="0" hangingPunct="1">
        <a:lnSpc>
          <a:spcPct val="90000"/>
        </a:lnSpc>
        <a:spcBef>
          <a:spcPct val="20000"/>
        </a:spcBef>
        <a:buClr>
          <a:srgbClr val="777777"/>
        </a:buClr>
        <a:buFontTx/>
        <a:buBlip>
          <a:blip r:embed="rId16"/>
        </a:buBlip>
        <a:defRPr sz="2400" kern="1200">
          <a:solidFill>
            <a:schemeClr val="bg1">
              <a:lumMod val="75000"/>
            </a:schemeClr>
          </a:solidFill>
          <a:latin typeface="+mn-lt"/>
          <a:ea typeface="+mn-ea"/>
          <a:cs typeface="+mn-cs"/>
        </a:defRPr>
      </a:lvl4pPr>
      <a:lvl5pPr marL="1941513" indent="-336550" algn="l" defTabSz="914363" rtl="0" eaLnBrk="1" latinLnBrk="0" hangingPunct="1">
        <a:lnSpc>
          <a:spcPct val="90000"/>
        </a:lnSpc>
        <a:spcBef>
          <a:spcPct val="20000"/>
        </a:spcBef>
        <a:buClr>
          <a:srgbClr val="777777"/>
        </a:buClr>
        <a:buFontTx/>
        <a:buBlip>
          <a:blip r:embed="rId16"/>
        </a:buBlip>
        <a:defRPr sz="2400" kern="1200">
          <a:solidFill>
            <a:schemeClr val="bg1">
              <a:lumMod val="75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4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solidFill>
            <a:schemeClr val="bg1"/>
          </a:solidFill>
          <a:effectLst/>
          <a:latin typeface="Segoe"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ServerBkg_dark_ppt-bottom.jpg"/>
          <p:cNvPicPr>
            <a:picLocks noChangeAspect="1"/>
          </p:cNvPicPr>
          <p:nvPr/>
        </p:nvPicPr>
        <p:blipFill>
          <a:blip r:embed="rId3"/>
          <a:stretch>
            <a:fillRect/>
          </a:stretch>
        </p:blipFill>
        <p:spPr>
          <a:xfrm>
            <a:off x="0" y="6566267"/>
            <a:ext cx="9144000" cy="291733"/>
          </a:xfrm>
          <a:prstGeom prst="rect">
            <a:avLst/>
          </a:prstGeom>
        </p:spPr>
      </p:pic>
      <p:sp>
        <p:nvSpPr>
          <p:cNvPr id="4" name="Title Placeholder 1"/>
          <p:cNvSpPr>
            <a:spLocks noGrp="1"/>
          </p:cNvSpPr>
          <p:nvPr>
            <p:ph type="title"/>
          </p:nvPr>
        </p:nvSpPr>
        <p:spPr>
          <a:xfrm>
            <a:off x="381000" y="230188"/>
            <a:ext cx="8382000" cy="677108"/>
          </a:xfrm>
          <a:prstGeom prst="rect">
            <a:avLst/>
          </a:prstGeom>
        </p:spPr>
        <p:txBody>
          <a:bodyPr vert="horz" wrap="square" lIns="0" tIns="0" rIns="0" bIns="0" rtlCol="0" anchor="t">
            <a:sp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843" r:id="rId1"/>
  </p:sldLayoutIdLst>
  <p:txStyles>
    <p:titleStyle>
      <a:lvl1pPr algn="l" defTabSz="457200" rtl="0" eaLnBrk="1" latinLnBrk="0" hangingPunct="1">
        <a:lnSpc>
          <a:spcPct val="90000"/>
        </a:lnSpc>
        <a:spcBef>
          <a:spcPct val="0"/>
        </a:spcBef>
        <a:buNone/>
        <a:defRPr sz="4800" kern="1200" spc="-150">
          <a:solidFill>
            <a:schemeClr val="tx1"/>
          </a:solidFill>
          <a:latin typeface="Sego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8.xml"/><Relationship Id="rId1" Type="http://schemas.openxmlformats.org/officeDocument/2006/relationships/themeOverride" Target="../theme/themeOverride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4srlzz" TargetMode="External"/><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hyperlink" Target="http://blogs.msdn.com/buckwood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0.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095" y="2428021"/>
            <a:ext cx="6647838" cy="1603248"/>
          </a:xfrm>
        </p:spPr>
        <p:txBody>
          <a:bodyPr/>
          <a:lstStyle/>
          <a:p>
            <a:r>
              <a:rPr lang="en-US" dirty="0" smtClean="0">
                <a:solidFill>
                  <a:schemeClr val="bg2"/>
                </a:solidFill>
              </a:rPr>
              <a:t>Advanced </a:t>
            </a:r>
            <a:r>
              <a:rPr lang="en-US" dirty="0" err="1" smtClean="0">
                <a:solidFill>
                  <a:schemeClr val="bg2"/>
                </a:solidFill>
              </a:rPr>
              <a:t>PowerShell</a:t>
            </a:r>
            <a:r>
              <a:rPr lang="en-US" sz="2400" dirty="0" err="1" smtClean="0">
                <a:solidFill>
                  <a:schemeClr val="bg2"/>
                </a:solidFill>
              </a:rPr>
              <a:t>tm</a:t>
            </a:r>
            <a:r>
              <a:rPr lang="en-US" dirty="0" smtClean="0">
                <a:solidFill>
                  <a:schemeClr val="bg2"/>
                </a:solidFill>
              </a:rPr>
              <a:t> </a:t>
            </a:r>
            <a:br>
              <a:rPr lang="en-US" dirty="0" smtClean="0">
                <a:solidFill>
                  <a:schemeClr val="bg2"/>
                </a:solidFill>
              </a:rPr>
            </a:br>
            <a:r>
              <a:rPr lang="en-US" dirty="0" smtClean="0">
                <a:solidFill>
                  <a:schemeClr val="bg2"/>
                </a:solidFill>
              </a:rPr>
              <a:t>for SQL Server</a:t>
            </a:r>
            <a:endParaRPr lang="en-US" dirty="0">
              <a:solidFill>
                <a:schemeClr val="bg2"/>
              </a:solidFill>
            </a:endParaRPr>
          </a:p>
        </p:txBody>
      </p:sp>
      <p:sp>
        <p:nvSpPr>
          <p:cNvPr id="3" name="Subtitle 2"/>
          <p:cNvSpPr>
            <a:spLocks noGrp="1"/>
          </p:cNvSpPr>
          <p:nvPr>
            <p:ph type="subTitle" idx="1"/>
          </p:nvPr>
        </p:nvSpPr>
        <p:spPr>
          <a:xfrm>
            <a:off x="734312" y="4278850"/>
            <a:ext cx="7013373" cy="925322"/>
          </a:xfrm>
        </p:spPr>
        <p:txBody>
          <a:bodyPr/>
          <a:lstStyle/>
          <a:p>
            <a:r>
              <a:rPr lang="en-US" sz="2800" dirty="0" smtClean="0">
                <a:solidFill>
                  <a:schemeClr val="bg1"/>
                </a:solidFill>
              </a:rPr>
              <a:t>Buck Woody – Microsoft “Real World DBA”</a:t>
            </a:r>
            <a:endParaRPr lang="en-US" dirty="0">
              <a:solidFill>
                <a:srgbClr val="00B0F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9492" y="234779"/>
            <a:ext cx="4819136" cy="498598"/>
          </a:xfrm>
        </p:spPr>
        <p:txBody>
          <a:bodyPr vert="horz" wrap="square" lIns="0" tIns="0" rIns="0" bIns="0" rtlCol="0" anchor="t">
            <a:spAutoFit/>
          </a:bodyPr>
          <a:lstStyle/>
          <a:p>
            <a:r>
              <a:rPr sz="3600">
                <a:solidFill>
                  <a:schemeClr val="bg2"/>
                </a:solidFill>
              </a:rPr>
              <a:t>SQL Server 2008</a:t>
            </a:r>
            <a:endParaRPr sz="3600">
              <a:solidFill>
                <a:schemeClr val="bg2"/>
              </a:solidFill>
            </a:endParaRPr>
          </a:p>
        </p:txBody>
      </p:sp>
      <p:sp>
        <p:nvSpPr>
          <p:cNvPr id="3" name="Text Placeholder 2"/>
          <p:cNvSpPr>
            <a:spLocks noGrp="1"/>
          </p:cNvSpPr>
          <p:nvPr>
            <p:ph idx="1"/>
          </p:nvPr>
        </p:nvSpPr>
        <p:spPr>
          <a:xfrm>
            <a:off x="1953766" y="2388234"/>
            <a:ext cx="5472645" cy="3098166"/>
          </a:xfrm>
        </p:spPr>
        <p:txBody>
          <a:bodyPr>
            <a:noAutofit/>
          </a:bodyPr>
          <a:lstStyle/>
          <a:p>
            <a:pPr marL="742950" indent="-742950">
              <a:buFont typeface="+mj-lt"/>
              <a:buAutoNum type="arabicPeriod"/>
            </a:pPr>
            <a:r>
              <a:rPr lang="en-US" sz="3600" dirty="0" smtClean="0">
                <a:solidFill>
                  <a:schemeClr val="bg1"/>
                </a:solidFill>
              </a:rPr>
              <a:t>sqlps.exe</a:t>
            </a:r>
          </a:p>
          <a:p>
            <a:pPr marL="742950" indent="-742950">
              <a:buFont typeface="+mj-lt"/>
              <a:buAutoNum type="arabicPeriod"/>
            </a:pPr>
            <a:r>
              <a:rPr lang="en-US" sz="3600" dirty="0" smtClean="0">
                <a:solidFill>
                  <a:schemeClr val="bg1"/>
                </a:solidFill>
              </a:rPr>
              <a:t>SSMS Integration</a:t>
            </a:r>
          </a:p>
          <a:p>
            <a:pPr marL="742950" indent="-742950">
              <a:buFont typeface="+mj-lt"/>
              <a:buAutoNum type="arabicPeriod"/>
            </a:pPr>
            <a:r>
              <a:rPr lang="en-US" sz="3600" dirty="0" smtClean="0">
                <a:solidFill>
                  <a:schemeClr val="bg1"/>
                </a:solidFill>
              </a:rPr>
              <a:t>SQL Server Agent</a:t>
            </a:r>
          </a:p>
          <a:p>
            <a:pPr marL="742950" indent="-742950">
              <a:buFont typeface="+mj-lt"/>
              <a:buAutoNum type="arabicPeriod"/>
            </a:pPr>
            <a:r>
              <a:rPr lang="en-US" sz="3600" dirty="0" smtClean="0">
                <a:solidFill>
                  <a:schemeClr val="bg1"/>
                </a:solidFill>
              </a:rPr>
              <a:t>Load the Provider</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856527" y="1640842"/>
            <a:ext cx="5483388" cy="2646953"/>
          </a:xfrm>
        </p:spPr>
        <p:txBody>
          <a:bodyPr/>
          <a:lstStyle/>
          <a:p>
            <a:pPr>
              <a:buFont typeface="Arial" pitchFamily="34" charset="0"/>
              <a:buChar char="•"/>
            </a:pPr>
            <a:r>
              <a:rPr lang="en-US" dirty="0" smtClean="0">
                <a:solidFill>
                  <a:schemeClr val="bg1"/>
                </a:solidFill>
              </a:rPr>
              <a:t> Setup</a:t>
            </a:r>
          </a:p>
          <a:p>
            <a:pPr>
              <a:buFont typeface="Arial" pitchFamily="34" charset="0"/>
              <a:buChar char="•"/>
            </a:pPr>
            <a:r>
              <a:rPr lang="en-US" dirty="0" smtClean="0">
                <a:solidFill>
                  <a:schemeClr val="bg1"/>
                </a:solidFill>
              </a:rPr>
              <a:t> Control Mechanisms</a:t>
            </a:r>
          </a:p>
          <a:p>
            <a:pPr>
              <a:buFont typeface="Arial" pitchFamily="34" charset="0"/>
              <a:buChar char="•"/>
            </a:pPr>
            <a:r>
              <a:rPr lang="en-US" dirty="0" smtClean="0">
                <a:solidFill>
                  <a:schemeClr val="bg1"/>
                </a:solidFill>
              </a:rPr>
              <a:t> Feedback Mechanisms</a:t>
            </a:r>
          </a:p>
          <a:p>
            <a:pPr>
              <a:buFont typeface="Arial" pitchFamily="34" charset="0"/>
              <a:buChar char="•"/>
            </a:pPr>
            <a:r>
              <a:rPr lang="en-US" dirty="0" smtClean="0">
                <a:solidFill>
                  <a:schemeClr val="bg1"/>
                </a:solidFill>
              </a:rPr>
              <a:t> Actions</a:t>
            </a:r>
          </a:p>
          <a:p>
            <a:pPr>
              <a:buFont typeface="Arial" pitchFamily="34" charset="0"/>
              <a:buChar char="•"/>
            </a:pPr>
            <a:r>
              <a:rPr lang="en-US" dirty="0" smtClean="0">
                <a:solidFill>
                  <a:schemeClr val="bg1"/>
                </a:solidFill>
              </a:rPr>
              <a:t> Workflow</a:t>
            </a:r>
          </a:p>
          <a:p>
            <a:pPr>
              <a:buFont typeface="Arial" pitchFamily="34" charset="0"/>
              <a:buChar char="•"/>
            </a:pPr>
            <a:endParaRPr lang="en-US" dirty="0" smtClean="0">
              <a:solidFill>
                <a:schemeClr val="bg1"/>
              </a:solidFill>
            </a:endParaRPr>
          </a:p>
        </p:txBody>
      </p:sp>
      <p:sp>
        <p:nvSpPr>
          <p:cNvPr id="8" name="Title 1"/>
          <p:cNvSpPr txBox="1">
            <a:spLocks/>
          </p:cNvSpPr>
          <p:nvPr/>
        </p:nvSpPr>
        <p:spPr bwMode="auto">
          <a:xfrm>
            <a:off x="192036" y="185352"/>
            <a:ext cx="4293467" cy="638556"/>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marL="0" marR="0" lvl="0" indent="0" defTabSz="914400" rtl="0" eaLnBrk="1" fontAlgn="base" latinLnBrk="0" hangingPunct="1">
              <a:lnSpc>
                <a:spcPct val="90000"/>
              </a:lnSpc>
              <a:spcBef>
                <a:spcPct val="0"/>
              </a:spcBef>
              <a:spcAft>
                <a:spcPct val="0"/>
              </a:spcAft>
              <a:buClrTx/>
              <a:buSzTx/>
              <a:buFontTx/>
              <a:buNone/>
              <a:tabLst/>
              <a:defRPr/>
            </a:pPr>
            <a:r>
              <a:rPr lang="en-US" sz="3600" spc="-150" dirty="0" smtClean="0">
                <a:ln w="3175">
                  <a:noFill/>
                </a:ln>
                <a:solidFill>
                  <a:schemeClr val="bg2"/>
                </a:solidFill>
                <a:latin typeface="Segoe" pitchFamily="34" charset="0"/>
                <a:cs typeface="Arial" charset="0"/>
              </a:rPr>
              <a:t>Practical Application</a:t>
            </a:r>
            <a:endParaRPr lang="en-US" sz="3600" spc="-150" dirty="0">
              <a:ln w="3175">
                <a:noFill/>
              </a:ln>
              <a:solidFill>
                <a:schemeClr val="bg2"/>
              </a:solidFill>
              <a:latin typeface="Segoe" pitchFamily="34" charset="0"/>
              <a:cs typeface="Arial"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427409" y="1339338"/>
            <a:ext cx="7151325" cy="738844"/>
          </a:xfrm>
        </p:spPr>
        <p:txBody>
          <a:bodyPr/>
          <a:lstStyle/>
          <a:p>
            <a:r>
              <a:rPr lang="en-US" sz="4400" dirty="0" smtClean="0">
                <a:solidFill>
                  <a:schemeClr val="bg1"/>
                </a:solidFill>
              </a:rPr>
              <a:t>Escaping (under the ~ key)</a:t>
            </a:r>
          </a:p>
          <a:p>
            <a:pPr>
              <a:buFont typeface="Arial" pitchFamily="34" charset="0"/>
              <a:buChar char="•"/>
            </a:pPr>
            <a:endParaRPr lang="en-US" sz="4400" dirty="0" smtClean="0">
              <a:solidFill>
                <a:schemeClr val="bg1"/>
              </a:solidFill>
            </a:endParaRPr>
          </a:p>
        </p:txBody>
      </p:sp>
      <p:pic>
        <p:nvPicPr>
          <p:cNvPr id="2050" name="Picture 2" descr="http://www.seoconsultants.com/windows/keyboard/images/keyboard4.png"/>
          <p:cNvPicPr>
            <a:picLocks noChangeAspect="1" noChangeArrowheads="1"/>
          </p:cNvPicPr>
          <p:nvPr/>
        </p:nvPicPr>
        <p:blipFill>
          <a:blip r:embed="rId3"/>
          <a:srcRect/>
          <a:stretch>
            <a:fillRect/>
          </a:stretch>
        </p:blipFill>
        <p:spPr bwMode="auto">
          <a:xfrm>
            <a:off x="263006" y="2772930"/>
            <a:ext cx="8572500" cy="2743200"/>
          </a:xfrm>
          <a:prstGeom prst="rect">
            <a:avLst/>
          </a:prstGeom>
          <a:noFill/>
        </p:spPr>
      </p:pic>
      <p:sp>
        <p:nvSpPr>
          <p:cNvPr id="6" name="Left Arrow 5"/>
          <p:cNvSpPr/>
          <p:nvPr/>
        </p:nvSpPr>
        <p:spPr>
          <a:xfrm rot="19463382">
            <a:off x="303154" y="2752657"/>
            <a:ext cx="2923278" cy="2498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192036" y="185352"/>
            <a:ext cx="4293467" cy="638556"/>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marL="0" marR="0" lvl="0" indent="0" defTabSz="914400" rtl="0" eaLnBrk="1" fontAlgn="base" latinLnBrk="0" hangingPunct="1">
              <a:lnSpc>
                <a:spcPct val="90000"/>
              </a:lnSpc>
              <a:spcBef>
                <a:spcPct val="0"/>
              </a:spcBef>
              <a:spcAft>
                <a:spcPct val="0"/>
              </a:spcAft>
              <a:buClrTx/>
              <a:buSzTx/>
              <a:buFontTx/>
              <a:buNone/>
              <a:tabLst/>
              <a:defRPr/>
            </a:pPr>
            <a:r>
              <a:rPr lang="en-US" sz="3600" spc="-150" dirty="0" smtClean="0">
                <a:ln w="3175">
                  <a:noFill/>
                </a:ln>
                <a:solidFill>
                  <a:schemeClr val="bg2"/>
                </a:solidFill>
                <a:latin typeface="Segoe" pitchFamily="34" charset="0"/>
                <a:cs typeface="Arial" charset="0"/>
              </a:rPr>
              <a:t>Practical Application</a:t>
            </a:r>
            <a:endParaRPr lang="en-US" sz="3600" spc="-150" dirty="0">
              <a:ln w="3175">
                <a:noFill/>
              </a:ln>
              <a:solidFill>
                <a:schemeClr val="bg2"/>
              </a:solidFill>
              <a:latin typeface="Segoe" pitchFamily="34" charset="0"/>
              <a:cs typeface="Arial" charset="0"/>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6" y="185352"/>
            <a:ext cx="6091880" cy="498598"/>
          </a:xfrm>
          <a:noFill/>
          <a:ln w="9525">
            <a:noFill/>
            <a:miter lim="800000"/>
            <a:headEnd/>
            <a:tailEnd/>
          </a:ln>
        </p:spPr>
        <p:txBody>
          <a:bodyPr vert="horz" wrap="square" lIns="0" tIns="0" rIns="0" bIns="0" numCol="1" anchor="b" anchorCtr="0" compatLnSpc="1">
            <a:prstTxWarp prst="textNoShape">
              <a:avLst/>
            </a:prstTxWarp>
            <a:normAutofit/>
          </a:bodyPr>
          <a:lstStyle/>
          <a:p>
            <a:pPr defTabSz="914400" fontAlgn="base">
              <a:spcAft>
                <a:spcPct val="0"/>
              </a:spcAft>
              <a:defRPr/>
            </a:pPr>
            <a:r>
              <a:rPr sz="3600">
                <a:solidFill>
                  <a:schemeClr val="bg2"/>
                </a:solidFill>
              </a:rPr>
              <a:t>PowerShell Script Framework</a:t>
            </a:r>
            <a:endParaRPr sz="3600">
              <a:solidFill>
                <a:schemeClr val="bg2"/>
              </a:solidFill>
            </a:endParaRPr>
          </a:p>
        </p:txBody>
      </p:sp>
      <p:sp>
        <p:nvSpPr>
          <p:cNvPr id="4" name="Content Placeholder 3"/>
          <p:cNvSpPr>
            <a:spLocks noGrp="1"/>
          </p:cNvSpPr>
          <p:nvPr>
            <p:ph idx="1"/>
          </p:nvPr>
        </p:nvSpPr>
        <p:spPr>
          <a:xfrm>
            <a:off x="2557305" y="2247358"/>
            <a:ext cx="5868238" cy="2609945"/>
          </a:xfrm>
        </p:spPr>
        <p:txBody>
          <a:bodyPr/>
          <a:lstStyle/>
          <a:p>
            <a:r>
              <a:rPr lang="en-US" dirty="0" smtClean="0"/>
              <a:t> Commenting</a:t>
            </a:r>
          </a:p>
          <a:p>
            <a:endParaRPr lang="en-US" dirty="0" smtClean="0"/>
          </a:p>
          <a:p>
            <a:r>
              <a:rPr lang="en-US" dirty="0" smtClean="0"/>
              <a:t> Logging and Notification</a:t>
            </a:r>
          </a:p>
          <a:p>
            <a:endParaRPr lang="en-US" dirty="0" smtClean="0"/>
          </a:p>
          <a:p>
            <a:r>
              <a:rPr lang="en-US" dirty="0" smtClean="0"/>
              <a:t> Error Trapping</a:t>
            </a:r>
            <a:endParaRPr lang="en-US" dirty="0"/>
          </a:p>
        </p:txBody>
      </p:sp>
      <p:sp>
        <p:nvSpPr>
          <p:cNvPr id="5" name="Rectangle 4"/>
          <p:cNvSpPr/>
          <p:nvPr/>
        </p:nvSpPr>
        <p:spPr>
          <a:xfrm>
            <a:off x="1883723" y="1975127"/>
            <a:ext cx="448717"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1505" name="Picture 1" descr="C:\Users\bwoody\Pictures\Presentation Art\Icons - Illustrations\_WINDOWS VISTA ICONS\Security Warning risk.png"/>
          <p:cNvPicPr>
            <a:picLocks noChangeAspect="1" noChangeArrowheads="1"/>
          </p:cNvPicPr>
          <p:nvPr/>
        </p:nvPicPr>
        <p:blipFill>
          <a:blip r:embed="rId3"/>
          <a:srcRect/>
          <a:stretch>
            <a:fillRect/>
          </a:stretch>
        </p:blipFill>
        <p:spPr bwMode="auto">
          <a:xfrm>
            <a:off x="1808295" y="4181954"/>
            <a:ext cx="736443" cy="736443"/>
          </a:xfrm>
          <a:prstGeom prst="rect">
            <a:avLst/>
          </a:prstGeom>
          <a:noFill/>
        </p:spPr>
      </p:pic>
      <p:pic>
        <p:nvPicPr>
          <p:cNvPr id="21506" name="Picture 2" descr="C:\Users\bwoody\Pictures\Presentation Art\Icons - Illustrations\_WINDOWS VISTA ICONS\Security windows secure safe.png"/>
          <p:cNvPicPr>
            <a:picLocks noChangeAspect="1" noChangeArrowheads="1"/>
          </p:cNvPicPr>
          <p:nvPr/>
        </p:nvPicPr>
        <p:blipFill>
          <a:blip r:embed="rId4"/>
          <a:srcRect/>
          <a:stretch>
            <a:fillRect/>
          </a:stretch>
        </p:blipFill>
        <p:spPr bwMode="auto">
          <a:xfrm>
            <a:off x="1747420" y="3120668"/>
            <a:ext cx="787192" cy="787192"/>
          </a:xfrm>
          <a:prstGeom prst="rect">
            <a:avLst/>
          </a:prstGeom>
          <a:noFill/>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8774" y="185352"/>
            <a:ext cx="4452079" cy="638556"/>
          </a:xfrm>
          <a:noFill/>
          <a:ln w="9525">
            <a:noFill/>
            <a:miter lim="800000"/>
            <a:headEnd/>
            <a:tailEnd/>
          </a:ln>
        </p:spPr>
        <p:txBody>
          <a:bodyPr vert="horz" wrap="square" lIns="0" tIns="0" rIns="0" bIns="0" numCol="1" rtlCol="0" anchor="b" anchorCtr="0" compatLnSpc="1">
            <a:prstTxWarp prst="textNoShape">
              <a:avLst/>
            </a:prstTxWarp>
            <a:normAutofit/>
          </a:bodyPr>
          <a:lstStyle/>
          <a:p>
            <a:pPr defTabSz="914400" fontAlgn="base">
              <a:spcAft>
                <a:spcPct val="0"/>
              </a:spcAft>
              <a:defRPr/>
            </a:pPr>
            <a:r>
              <a:rPr sz="3600">
                <a:solidFill>
                  <a:schemeClr val="bg2"/>
                </a:solidFill>
              </a:rPr>
              <a:t>SQL Server 2008</a:t>
            </a:r>
            <a:endParaRPr sz="3600">
              <a:solidFill>
                <a:schemeClr val="bg2"/>
              </a:solidFill>
            </a:endParaRPr>
          </a:p>
        </p:txBody>
      </p:sp>
      <p:sp>
        <p:nvSpPr>
          <p:cNvPr id="3" name="Text Placeholder 2"/>
          <p:cNvSpPr>
            <a:spLocks noGrp="1"/>
          </p:cNvSpPr>
          <p:nvPr>
            <p:ph idx="1"/>
          </p:nvPr>
        </p:nvSpPr>
        <p:spPr>
          <a:xfrm>
            <a:off x="698695" y="2226149"/>
            <a:ext cx="8133806" cy="3230105"/>
          </a:xfrm>
        </p:spPr>
        <p:txBody>
          <a:bodyPr>
            <a:noAutofit/>
          </a:bodyPr>
          <a:lstStyle/>
          <a:p>
            <a:pPr>
              <a:buNone/>
            </a:pPr>
            <a:r>
              <a:rPr lang="en-US" sz="4000" dirty="0" smtClean="0">
                <a:solidFill>
                  <a:schemeClr val="accent3"/>
                </a:solidFill>
              </a:rPr>
              <a:t>PowerShell Links: </a:t>
            </a:r>
            <a:r>
              <a:rPr lang="en-US" sz="4000" dirty="0" smtClean="0">
                <a:solidFill>
                  <a:schemeClr val="accent3"/>
                </a:solidFill>
                <a:hlinkClick r:id="rId3"/>
              </a:rPr>
              <a:t>http://tinyurl.com/4srlzz</a:t>
            </a:r>
            <a:endParaRPr lang="en-US" sz="4000" dirty="0" smtClean="0">
              <a:solidFill>
                <a:schemeClr val="accent3"/>
              </a:solidFill>
            </a:endParaRPr>
          </a:p>
          <a:p>
            <a:pPr>
              <a:buNone/>
            </a:pPr>
            <a:endParaRPr lang="en-US" sz="4000" dirty="0" smtClean="0">
              <a:solidFill>
                <a:schemeClr val="accent3"/>
              </a:solidFill>
            </a:endParaRPr>
          </a:p>
          <a:p>
            <a:pPr>
              <a:buNone/>
            </a:pPr>
            <a:r>
              <a:rPr lang="en-US" sz="4000" dirty="0" smtClean="0">
                <a:solidFill>
                  <a:schemeClr val="accent3"/>
                </a:solidFill>
              </a:rPr>
              <a:t>Presentation Materials: </a:t>
            </a:r>
            <a:r>
              <a:rPr lang="en-US" sz="4000" dirty="0" smtClean="0">
                <a:solidFill>
                  <a:schemeClr val="accent3"/>
                </a:solidFill>
                <a:hlinkClick r:id="rId4"/>
              </a:rPr>
              <a:t>http://blogs.msdn.com/buckwoody</a:t>
            </a:r>
            <a:r>
              <a:rPr lang="en-US" sz="4000" dirty="0" smtClean="0">
                <a:solidFill>
                  <a:schemeClr val="accent3"/>
                </a:solidFill>
              </a:rPr>
              <a:t>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44" y="185352"/>
            <a:ext cx="5067588" cy="580767"/>
          </a:xfrm>
          <a:noFill/>
          <a:ln w="9525">
            <a:noFill/>
            <a:miter lim="800000"/>
            <a:headEnd/>
            <a:tailEnd/>
          </a:ln>
        </p:spPr>
        <p:txBody>
          <a:bodyPr vert="horz" wrap="square" lIns="0" tIns="0" rIns="0" bIns="0" numCol="1" rtlCol="0" anchor="b" anchorCtr="0" compatLnSpc="1">
            <a:prstTxWarp prst="textNoShape">
              <a:avLst/>
            </a:prstTxWarp>
            <a:normAutofit/>
          </a:bodyPr>
          <a:lstStyle/>
          <a:p>
            <a:pPr defTabSz="914400" fontAlgn="base">
              <a:spcAft>
                <a:spcPct val="0"/>
              </a:spcAft>
              <a:defRPr/>
            </a:pPr>
            <a:r>
              <a:rPr sz="3600">
                <a:solidFill>
                  <a:schemeClr val="bg2"/>
                </a:solidFill>
              </a:rPr>
              <a:t>PowerShell Agenda</a:t>
            </a:r>
            <a:endParaRPr sz="3600">
              <a:solidFill>
                <a:schemeClr val="bg2"/>
              </a:solidFill>
            </a:endParaRPr>
          </a:p>
        </p:txBody>
      </p:sp>
      <p:sp>
        <p:nvSpPr>
          <p:cNvPr id="3" name="Text Placeholder 2"/>
          <p:cNvSpPr>
            <a:spLocks noGrp="1"/>
          </p:cNvSpPr>
          <p:nvPr>
            <p:ph idx="1"/>
          </p:nvPr>
        </p:nvSpPr>
        <p:spPr>
          <a:xfrm>
            <a:off x="1924802" y="2475104"/>
            <a:ext cx="6674081" cy="2860300"/>
          </a:xfrm>
        </p:spPr>
        <p:txBody>
          <a:bodyPr>
            <a:noAutofit/>
          </a:bodyPr>
          <a:lstStyle/>
          <a:p>
            <a:r>
              <a:rPr lang="en-US" sz="3200" dirty="0" smtClean="0">
                <a:solidFill>
                  <a:schemeClr val="bg1"/>
                </a:solidFill>
              </a:rPr>
              <a:t> An Overview PowerShell, on Windows, SQL Server 2000/2005 and SQL Server 2008 </a:t>
            </a:r>
          </a:p>
          <a:p>
            <a:r>
              <a:rPr lang="en-US" sz="3200" dirty="0" smtClean="0">
                <a:solidFill>
                  <a:schemeClr val="bg1"/>
                </a:solidFill>
              </a:rPr>
              <a:t>Some Practical Applications</a:t>
            </a:r>
          </a:p>
          <a:p>
            <a:r>
              <a:rPr lang="en-US" sz="3200" dirty="0" smtClean="0">
                <a:solidFill>
                  <a:schemeClr val="bg1"/>
                </a:solidFill>
              </a:rPr>
              <a:t>A PowerShell Script Framework</a:t>
            </a:r>
          </a:p>
        </p:txBody>
      </p:sp>
      <p:pic>
        <p:nvPicPr>
          <p:cNvPr id="29697" name="Picture 1" descr="C:\Users\bwoody\Pictures\Presentation Art\community-logo.png"/>
          <p:cNvPicPr>
            <a:picLocks noChangeAspect="1" noChangeArrowheads="1"/>
          </p:cNvPicPr>
          <p:nvPr/>
        </p:nvPicPr>
        <p:blipFill>
          <a:blip r:embed="rId3"/>
          <a:srcRect/>
          <a:stretch>
            <a:fillRect/>
          </a:stretch>
        </p:blipFill>
        <p:spPr bwMode="auto">
          <a:xfrm>
            <a:off x="0" y="2860915"/>
            <a:ext cx="1958858" cy="1094334"/>
          </a:xfrm>
          <a:prstGeom prst="rect">
            <a:avLst/>
          </a:prstGeom>
          <a:noFill/>
        </p:spPr>
      </p:pic>
      <p:sp>
        <p:nvSpPr>
          <p:cNvPr id="5" name="Text Placeholder 2"/>
          <p:cNvSpPr txBox="1">
            <a:spLocks/>
          </p:cNvSpPr>
          <p:nvPr/>
        </p:nvSpPr>
        <p:spPr bwMode="auto">
          <a:xfrm>
            <a:off x="2428442" y="1362770"/>
            <a:ext cx="5657222" cy="43697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228600" marR="0" lvl="0" indent="-228600" algn="r" defTabSz="914400" rtl="0" eaLnBrk="1" fontAlgn="base" latinLnBrk="0" hangingPunct="1">
              <a:lnSpc>
                <a:spcPct val="85000"/>
              </a:lnSpc>
              <a:spcBef>
                <a:spcPct val="35000"/>
              </a:spcBef>
              <a:spcAft>
                <a:spcPct val="10000"/>
              </a:spcAft>
              <a:buClr>
                <a:schemeClr val="accent1"/>
              </a:buClr>
              <a:buSzPct val="90000"/>
              <a:tabLst/>
              <a:defRPr/>
            </a:pPr>
            <a:r>
              <a:rPr kumimoji="0" lang="en-US" sz="2800" b="0" i="0" u="none" strike="noStrike" kern="0" cap="none" spc="0" normalizeH="0" baseline="0" noProof="0" dirty="0" smtClean="0">
                <a:ln>
                  <a:noFill/>
                </a:ln>
                <a:solidFill>
                  <a:srgbClr val="FF0000"/>
                </a:solidFill>
                <a:effectLst/>
                <a:uLnTx/>
                <a:uFillTx/>
                <a:latin typeface="+mn-lt"/>
                <a:ea typeface="+mn-ea"/>
                <a:cs typeface="+mn-cs"/>
              </a:rPr>
              <a:t>Did we </a:t>
            </a:r>
            <a:r>
              <a:rPr kumimoji="0" lang="en-US" sz="2800" b="0" i="0" u="none" strike="noStrike" kern="0" cap="none" spc="0" normalizeH="0" baseline="0" noProof="0" dirty="0" smtClean="0">
                <a:ln>
                  <a:noFill/>
                </a:ln>
                <a:solidFill>
                  <a:srgbClr val="FF0000"/>
                </a:solidFill>
                <a:effectLst/>
                <a:uLnTx/>
                <a:uFillTx/>
                <a:latin typeface="+mn-lt"/>
                <a:ea typeface="+mn-ea"/>
                <a:cs typeface="+mn-cs"/>
              </a:rPr>
              <a:t>accomplish </a:t>
            </a:r>
            <a:r>
              <a:rPr kumimoji="0" lang="en-US" sz="2800" b="0" i="0" u="none" strike="noStrike" kern="0" cap="none" spc="0" normalizeH="0" baseline="0" noProof="0" dirty="0" smtClean="0">
                <a:ln>
                  <a:noFill/>
                </a:ln>
                <a:solidFill>
                  <a:srgbClr val="FF0000"/>
                </a:solidFill>
                <a:effectLst/>
                <a:uLnTx/>
                <a:uFillTx/>
                <a:latin typeface="+mn-lt"/>
                <a:ea typeface="+mn-ea"/>
                <a:cs typeface="+mn-cs"/>
              </a:rPr>
              <a:t>a</a:t>
            </a:r>
            <a:r>
              <a:rPr kumimoji="0" lang="en-US" sz="2800" b="0" i="0" u="none" strike="noStrike" kern="0" cap="none" spc="0" normalizeH="0" noProof="0" dirty="0" smtClean="0">
                <a:ln>
                  <a:noFill/>
                </a:ln>
                <a:solidFill>
                  <a:srgbClr val="FF0000"/>
                </a:solidFill>
                <a:effectLst/>
                <a:uLnTx/>
                <a:uFillTx/>
                <a:latin typeface="+mn-lt"/>
                <a:ea typeface="+mn-ea"/>
                <a:cs typeface="+mn-cs"/>
              </a:rPr>
              <a:t>ll of this?</a:t>
            </a:r>
            <a:endParaRPr kumimoji="0" lang="en-US" sz="28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533400" y="4800600"/>
            <a:ext cx="8382000" cy="110798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1100" dirty="0">
                <a:solidFill>
                  <a:schemeClr val="accent4"/>
                </a:solidFill>
                <a:latin typeface="Calibri" pitchFamily="34" charset="0"/>
                <a:cs typeface="Arial" charset="0"/>
              </a:rPr>
              <a:t>© </a:t>
            </a:r>
            <a:r>
              <a:rPr lang="en-US" sz="1100" dirty="0" smtClean="0">
                <a:solidFill>
                  <a:schemeClr val="accent4"/>
                </a:solidFill>
                <a:latin typeface="Calibri" pitchFamily="34" charset="0"/>
                <a:cs typeface="Arial" charset="0"/>
              </a:rPr>
              <a:t>2008 Microsoft </a:t>
            </a:r>
            <a:r>
              <a:rPr lang="en-US" sz="1100" dirty="0">
                <a:solidFill>
                  <a:schemeClr val="accent4"/>
                </a:solidFill>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1100" dirty="0">
                <a:solidFill>
                  <a:schemeClr val="accent4"/>
                </a:solidFill>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1100" dirty="0" smtClean="0">
                <a:solidFill>
                  <a:schemeClr val="accent4"/>
                </a:solidFill>
                <a:latin typeface="Calibri" pitchFamily="34" charset="0"/>
                <a:cs typeface="Arial" charset="0"/>
              </a:rPr>
              <a:t>MICROSOFT </a:t>
            </a:r>
            <a:r>
              <a:rPr lang="en-US" sz="1100" dirty="0">
                <a:solidFill>
                  <a:schemeClr val="accent4"/>
                </a:solidFill>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19" y="148282"/>
            <a:ext cx="3930767" cy="556053"/>
          </a:xfrm>
        </p:spPr>
        <p:txBody>
          <a:bodyPr>
            <a:normAutofit/>
          </a:bodyPr>
          <a:lstStyle/>
          <a:p>
            <a:r>
              <a:rPr lang="en-US" sz="3600" dirty="0" smtClean="0">
                <a:solidFill>
                  <a:schemeClr val="bg2"/>
                </a:solidFill>
              </a:rPr>
              <a:t>PowerShell Agenda</a:t>
            </a:r>
            <a:endParaRPr lang="en-US" sz="3600" dirty="0">
              <a:solidFill>
                <a:schemeClr val="bg2"/>
              </a:solidFill>
            </a:endParaRPr>
          </a:p>
        </p:txBody>
      </p:sp>
      <p:sp>
        <p:nvSpPr>
          <p:cNvPr id="3" name="Text Placeholder 2"/>
          <p:cNvSpPr>
            <a:spLocks noGrp="1"/>
          </p:cNvSpPr>
          <p:nvPr>
            <p:ph idx="1"/>
          </p:nvPr>
        </p:nvSpPr>
        <p:spPr>
          <a:xfrm>
            <a:off x="1798656" y="1771990"/>
            <a:ext cx="6674081" cy="4206779"/>
          </a:xfrm>
        </p:spPr>
        <p:txBody>
          <a:bodyPr>
            <a:noAutofit/>
          </a:bodyPr>
          <a:lstStyle/>
          <a:p>
            <a:r>
              <a:rPr lang="en-US" sz="3200" dirty="0" smtClean="0">
                <a:solidFill>
                  <a:schemeClr val="bg1"/>
                </a:solidFill>
              </a:rPr>
              <a:t> An Overview PowerShell, on Windows, SQL Server 2000/2005 and SQL Server 2008 </a:t>
            </a:r>
          </a:p>
          <a:p>
            <a:endParaRPr lang="en-US" sz="3200" dirty="0" smtClean="0">
              <a:solidFill>
                <a:schemeClr val="bg1"/>
              </a:solidFill>
            </a:endParaRPr>
          </a:p>
          <a:p>
            <a:r>
              <a:rPr lang="en-US" sz="3200" dirty="0" smtClean="0">
                <a:solidFill>
                  <a:schemeClr val="bg1"/>
                </a:solidFill>
              </a:rPr>
              <a:t>Some Practical Applications</a:t>
            </a:r>
          </a:p>
          <a:p>
            <a:endParaRPr lang="en-US" sz="3200" dirty="0" smtClean="0">
              <a:solidFill>
                <a:schemeClr val="bg1"/>
              </a:solidFill>
            </a:endParaRPr>
          </a:p>
          <a:p>
            <a:r>
              <a:rPr lang="en-US" sz="3200" dirty="0" smtClean="0">
                <a:solidFill>
                  <a:schemeClr val="bg1"/>
                </a:solidFill>
              </a:rPr>
              <a:t>A PowerShell Script Framework</a:t>
            </a:r>
          </a:p>
        </p:txBody>
      </p:sp>
      <p:pic>
        <p:nvPicPr>
          <p:cNvPr id="29697" name="Picture 1" descr="C:\Users\bwoody\Pictures\Presentation Art\community-logo.png"/>
          <p:cNvPicPr>
            <a:picLocks noChangeAspect="1" noChangeArrowheads="1"/>
          </p:cNvPicPr>
          <p:nvPr/>
        </p:nvPicPr>
        <p:blipFill>
          <a:blip r:embed="rId3"/>
          <a:srcRect/>
          <a:stretch>
            <a:fillRect/>
          </a:stretch>
        </p:blipFill>
        <p:spPr bwMode="auto">
          <a:xfrm>
            <a:off x="0" y="2932342"/>
            <a:ext cx="1958858" cy="1094334"/>
          </a:xfrm>
          <a:prstGeom prst="rect">
            <a:avLst/>
          </a:prstGeom>
          <a:noFill/>
        </p:spPr>
      </p:pic>
      <p:sp>
        <p:nvSpPr>
          <p:cNvPr id="5" name="Text Placeholder 2"/>
          <p:cNvSpPr txBox="1">
            <a:spLocks/>
          </p:cNvSpPr>
          <p:nvPr/>
        </p:nvSpPr>
        <p:spPr bwMode="auto">
          <a:xfrm>
            <a:off x="2257756" y="893213"/>
            <a:ext cx="4752870" cy="43697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marL="228600" marR="0" lvl="0" indent="-228600" algn="r" defTabSz="914400" rtl="0" eaLnBrk="1" fontAlgn="base" latinLnBrk="0" hangingPunct="1">
              <a:lnSpc>
                <a:spcPct val="85000"/>
              </a:lnSpc>
              <a:spcBef>
                <a:spcPct val="35000"/>
              </a:spcBef>
              <a:spcAft>
                <a:spcPct val="10000"/>
              </a:spcAft>
              <a:buClr>
                <a:schemeClr val="accent1"/>
              </a:buClr>
              <a:buSzPct val="90000"/>
              <a:tabLst/>
              <a:defRPr/>
            </a:pPr>
            <a:r>
              <a:rPr kumimoji="0" lang="en-US" sz="2800" b="0" i="0" u="none" strike="noStrike" kern="0" cap="none" spc="0" normalizeH="0" baseline="0" noProof="0" dirty="0" smtClean="0">
                <a:ln>
                  <a:noFill/>
                </a:ln>
                <a:solidFill>
                  <a:srgbClr val="FF0000"/>
                </a:solidFill>
                <a:effectLst/>
                <a:uLnTx/>
                <a:uFillTx/>
                <a:latin typeface="+mn-lt"/>
                <a:ea typeface="+mn-ea"/>
                <a:cs typeface="+mn-cs"/>
              </a:rPr>
              <a:t>What will</a:t>
            </a:r>
            <a:r>
              <a:rPr kumimoji="0" lang="en-US" sz="2800" b="0" i="0" u="none" strike="noStrike" kern="0" cap="none" spc="0" normalizeH="0" noProof="0" dirty="0" smtClean="0">
                <a:ln>
                  <a:noFill/>
                </a:ln>
                <a:solidFill>
                  <a:srgbClr val="FF0000"/>
                </a:solidFill>
                <a:effectLst/>
                <a:uLnTx/>
                <a:uFillTx/>
                <a:latin typeface="+mn-lt"/>
                <a:ea typeface="+mn-ea"/>
                <a:cs typeface="+mn-cs"/>
              </a:rPr>
              <a:t> you </a:t>
            </a:r>
            <a:r>
              <a:rPr lang="en-US" sz="2800" kern="0" dirty="0" smtClean="0">
                <a:solidFill>
                  <a:srgbClr val="FF0000"/>
                </a:solidFill>
              </a:rPr>
              <a:t>learn</a:t>
            </a:r>
            <a:r>
              <a:rPr kumimoji="0" lang="en-US" sz="2800" b="0" i="0" u="none" strike="noStrike" kern="0" cap="none" spc="0" normalizeH="0" noProof="0" dirty="0" smtClean="0">
                <a:ln>
                  <a:noFill/>
                </a:ln>
                <a:solidFill>
                  <a:srgbClr val="FF0000"/>
                </a:solidFill>
                <a:effectLst/>
                <a:uLnTx/>
                <a:uFillTx/>
                <a:latin typeface="+mn-lt"/>
                <a:ea typeface="+mn-ea"/>
                <a:cs typeface="+mn-cs"/>
              </a:rPr>
              <a:t>?</a:t>
            </a:r>
            <a:endParaRPr kumimoji="0" lang="en-US" sz="2800" b="0"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28" y="148281"/>
            <a:ext cx="6631889" cy="498598"/>
          </a:xfrm>
        </p:spPr>
        <p:txBody>
          <a:bodyPr/>
          <a:lstStyle/>
          <a:p>
            <a:r>
              <a:rPr lang="en-US" sz="3600" dirty="0" smtClean="0">
                <a:solidFill>
                  <a:schemeClr val="bg2"/>
                </a:solidFill>
              </a:rPr>
              <a:t>PowerShell Overview</a:t>
            </a:r>
            <a:endParaRPr lang="en-US" sz="3600" dirty="0">
              <a:solidFill>
                <a:schemeClr val="bg2"/>
              </a:solidFill>
            </a:endParaRPr>
          </a:p>
        </p:txBody>
      </p:sp>
      <p:sp>
        <p:nvSpPr>
          <p:cNvPr id="3" name="Text Placeholder 2"/>
          <p:cNvSpPr>
            <a:spLocks noGrp="1"/>
          </p:cNvSpPr>
          <p:nvPr>
            <p:ph idx="1"/>
          </p:nvPr>
        </p:nvSpPr>
        <p:spPr>
          <a:xfrm>
            <a:off x="2230734" y="793821"/>
            <a:ext cx="6562412" cy="6064180"/>
          </a:xfrm>
        </p:spPr>
        <p:txBody>
          <a:bodyPr>
            <a:noAutofit/>
          </a:bodyPr>
          <a:lstStyle/>
          <a:p>
            <a:r>
              <a:rPr lang="en-US" sz="2800" dirty="0" smtClean="0">
                <a:solidFill>
                  <a:schemeClr val="accent3"/>
                </a:solidFill>
              </a:rPr>
              <a:t>PowerShell.exe </a:t>
            </a:r>
          </a:p>
          <a:p>
            <a:endParaRPr lang="en-US" sz="2800" dirty="0" smtClean="0">
              <a:solidFill>
                <a:schemeClr val="bg1"/>
              </a:solidFill>
            </a:endParaRPr>
          </a:p>
          <a:p>
            <a:r>
              <a:rPr lang="en-US" sz="2800" dirty="0" smtClean="0">
                <a:solidFill>
                  <a:schemeClr val="bg1"/>
                </a:solidFill>
              </a:rPr>
              <a:t>Getting help: </a:t>
            </a:r>
          </a:p>
          <a:p>
            <a:pPr lvl="1"/>
            <a:r>
              <a:rPr lang="en-US" dirty="0" smtClean="0">
                <a:solidFill>
                  <a:schemeClr val="accent2"/>
                </a:solidFill>
              </a:rPr>
              <a:t>get-help</a:t>
            </a:r>
          </a:p>
          <a:p>
            <a:pPr lvl="1"/>
            <a:r>
              <a:rPr lang="en-US" dirty="0" smtClean="0">
                <a:solidFill>
                  <a:schemeClr val="accent2"/>
                </a:solidFill>
              </a:rPr>
              <a:t>get-command</a:t>
            </a:r>
          </a:p>
          <a:p>
            <a:pPr lvl="1"/>
            <a:r>
              <a:rPr lang="en-US" dirty="0" smtClean="0">
                <a:solidFill>
                  <a:schemeClr val="accent2"/>
                </a:solidFill>
              </a:rPr>
              <a:t>get-member</a:t>
            </a:r>
          </a:p>
          <a:p>
            <a:endParaRPr lang="en-US" sz="2800" dirty="0" smtClean="0">
              <a:solidFill>
                <a:schemeClr val="bg1"/>
              </a:solidFill>
            </a:endParaRPr>
          </a:p>
          <a:p>
            <a:r>
              <a:rPr lang="en-US" sz="2800" dirty="0" err="1" smtClean="0">
                <a:solidFill>
                  <a:schemeClr val="bg1"/>
                </a:solidFill>
              </a:rPr>
              <a:t>Cmdlets</a:t>
            </a:r>
            <a:endParaRPr lang="en-US" sz="2800" dirty="0" smtClean="0">
              <a:solidFill>
                <a:schemeClr val="bg1"/>
              </a:solidFill>
            </a:endParaRPr>
          </a:p>
          <a:p>
            <a:endParaRPr lang="en-US" sz="2800" dirty="0" smtClean="0"/>
          </a:p>
          <a:p>
            <a:r>
              <a:rPr lang="en-US" sz="2800" dirty="0" smtClean="0"/>
              <a:t>Piping</a:t>
            </a:r>
          </a:p>
          <a:p>
            <a:endParaRPr lang="en-US" sz="2800" dirty="0" smtClean="0"/>
          </a:p>
          <a:p>
            <a:r>
              <a:rPr lang="en-US" sz="2800" dirty="0" smtClean="0">
                <a:solidFill>
                  <a:schemeClr val="bg1"/>
                </a:solidFill>
              </a:rPr>
              <a:t>Variables</a:t>
            </a:r>
          </a:p>
        </p:txBody>
      </p:sp>
      <p:pic>
        <p:nvPicPr>
          <p:cNvPr id="27649" name="Picture 1" descr="C:\Users\bwoody\Pictures\Presentation Art\Icons - Illustrations\_WINDOWS VISTA ICONS\Help Question mark.png"/>
          <p:cNvPicPr>
            <a:picLocks noChangeAspect="1" noChangeArrowheads="1"/>
          </p:cNvPicPr>
          <p:nvPr/>
        </p:nvPicPr>
        <p:blipFill>
          <a:blip r:embed="rId3"/>
          <a:srcRect/>
          <a:stretch>
            <a:fillRect/>
          </a:stretch>
        </p:blipFill>
        <p:spPr bwMode="auto">
          <a:xfrm>
            <a:off x="1683761" y="1893537"/>
            <a:ext cx="466585" cy="466585"/>
          </a:xfrm>
          <a:prstGeom prst="rect">
            <a:avLst/>
          </a:prstGeom>
          <a:noFill/>
        </p:spPr>
      </p:pic>
      <p:pic>
        <p:nvPicPr>
          <p:cNvPr id="27652" name="Picture 4" descr="C:\Users\bwoody\Pictures\Presentation Art\Icons - Illustrations\_WINDOWS VISTA ICONS\Cog Wheel Gear.png"/>
          <p:cNvPicPr>
            <a:picLocks noChangeAspect="1" noChangeArrowheads="1"/>
          </p:cNvPicPr>
          <p:nvPr/>
        </p:nvPicPr>
        <p:blipFill>
          <a:blip r:embed="rId4"/>
          <a:srcRect/>
          <a:stretch>
            <a:fillRect/>
          </a:stretch>
        </p:blipFill>
        <p:spPr bwMode="auto">
          <a:xfrm>
            <a:off x="1725210" y="4025744"/>
            <a:ext cx="546255" cy="546255"/>
          </a:xfrm>
          <a:prstGeom prst="rect">
            <a:avLst/>
          </a:prstGeom>
          <a:noFill/>
        </p:spPr>
      </p:pic>
      <p:pic>
        <p:nvPicPr>
          <p:cNvPr id="27654" name="Picture 6" descr="C:\Users\bwoody\Pictures\Presentation Art\Icons - Illustrations\_MSN ICONS\MSN icon pill button blue.png"/>
          <p:cNvPicPr>
            <a:picLocks noChangeAspect="1" noChangeArrowheads="1"/>
          </p:cNvPicPr>
          <p:nvPr/>
        </p:nvPicPr>
        <p:blipFill>
          <a:blip r:embed="rId5"/>
          <a:srcRect/>
          <a:stretch>
            <a:fillRect/>
          </a:stretch>
        </p:blipFill>
        <p:spPr bwMode="auto">
          <a:xfrm rot="16200000">
            <a:off x="1650763" y="5326572"/>
            <a:ext cx="611066" cy="126852"/>
          </a:xfrm>
          <a:prstGeom prst="rect">
            <a:avLst/>
          </a:prstGeom>
          <a:noFill/>
        </p:spPr>
      </p:pic>
      <p:pic>
        <p:nvPicPr>
          <p:cNvPr id="27655" name="Picture 7" descr="C:\Users\bwoody\Pictures\Presentation Art\Icons - Illustrations\money currency\dollar sign.png"/>
          <p:cNvPicPr>
            <a:picLocks noChangeAspect="1" noChangeArrowheads="1"/>
          </p:cNvPicPr>
          <p:nvPr/>
        </p:nvPicPr>
        <p:blipFill>
          <a:blip r:embed="rId6"/>
          <a:srcRect/>
          <a:stretch>
            <a:fillRect/>
          </a:stretch>
        </p:blipFill>
        <p:spPr bwMode="auto">
          <a:xfrm>
            <a:off x="1709598" y="6169771"/>
            <a:ext cx="470894" cy="688229"/>
          </a:xfrm>
          <a:prstGeom prst="rect">
            <a:avLst/>
          </a:prstGeom>
          <a:noFill/>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69" y="160638"/>
            <a:ext cx="4284104" cy="498598"/>
          </a:xfrm>
        </p:spPr>
        <p:txBody>
          <a:bodyPr vert="horz" wrap="square" lIns="0" tIns="0" rIns="0" bIns="0" rtlCol="0" anchor="t">
            <a:spAutoFit/>
          </a:bodyPr>
          <a:lstStyle/>
          <a:p>
            <a:r>
              <a:rPr sz="3600">
                <a:solidFill>
                  <a:schemeClr val="bg2"/>
                </a:solidFill>
              </a:rPr>
              <a:t>PowerShell Overview</a:t>
            </a:r>
            <a:endParaRPr sz="3600">
              <a:solidFill>
                <a:schemeClr val="bg2"/>
              </a:solidFill>
            </a:endParaRPr>
          </a:p>
        </p:txBody>
      </p:sp>
      <p:sp>
        <p:nvSpPr>
          <p:cNvPr id="3" name="Text Placeholder 2"/>
          <p:cNvSpPr>
            <a:spLocks noGrp="1"/>
          </p:cNvSpPr>
          <p:nvPr>
            <p:ph idx="1"/>
          </p:nvPr>
        </p:nvSpPr>
        <p:spPr>
          <a:xfrm>
            <a:off x="1376624" y="1838848"/>
            <a:ext cx="7471719" cy="4260501"/>
          </a:xfrm>
        </p:spPr>
        <p:txBody>
          <a:bodyPr>
            <a:noAutofit/>
          </a:bodyPr>
          <a:lstStyle/>
          <a:p>
            <a:r>
              <a:rPr lang="en-US" sz="3200" dirty="0" smtClean="0">
                <a:solidFill>
                  <a:schemeClr val="bg1"/>
                </a:solidFill>
              </a:rPr>
              <a:t>Providers</a:t>
            </a:r>
          </a:p>
          <a:p>
            <a:pPr lvl="1"/>
            <a:r>
              <a:rPr lang="en-US" sz="2800" dirty="0" smtClean="0">
                <a:solidFill>
                  <a:schemeClr val="bg1"/>
                </a:solidFill>
              </a:rPr>
              <a:t> Used for hierarchical object models or data</a:t>
            </a:r>
          </a:p>
          <a:p>
            <a:pPr lvl="1"/>
            <a:r>
              <a:rPr lang="en-US" sz="2800" dirty="0" smtClean="0">
                <a:solidFill>
                  <a:schemeClr val="bg1"/>
                </a:solidFill>
              </a:rPr>
              <a:t> Implements drives/paths similar to file system</a:t>
            </a:r>
          </a:p>
          <a:p>
            <a:pPr lvl="1"/>
            <a:r>
              <a:rPr lang="en-US" sz="2800" dirty="0" smtClean="0">
                <a:solidFill>
                  <a:schemeClr val="bg1"/>
                </a:solidFill>
              </a:rPr>
              <a:t> Built-in providers include </a:t>
            </a:r>
            <a:r>
              <a:rPr lang="en-US" sz="2800" dirty="0" err="1" smtClean="0">
                <a:solidFill>
                  <a:schemeClr val="accent3">
                    <a:lumMod val="40000"/>
                    <a:lumOff val="60000"/>
                  </a:schemeClr>
                </a:solidFill>
              </a:rPr>
              <a:t>FileSystem</a:t>
            </a:r>
            <a:r>
              <a:rPr lang="en-US" sz="2800" dirty="0" smtClean="0">
                <a:solidFill>
                  <a:schemeClr val="bg1"/>
                </a:solidFill>
              </a:rPr>
              <a:t> and </a:t>
            </a:r>
            <a:r>
              <a:rPr lang="en-US" sz="2800" dirty="0" smtClean="0">
                <a:solidFill>
                  <a:schemeClr val="accent3">
                    <a:lumMod val="40000"/>
                    <a:lumOff val="60000"/>
                  </a:schemeClr>
                </a:solidFill>
              </a:rPr>
              <a:t>Registry</a:t>
            </a:r>
          </a:p>
          <a:p>
            <a:pPr lvl="1"/>
            <a:endParaRPr lang="en-US" sz="2800" dirty="0" smtClean="0">
              <a:solidFill>
                <a:schemeClr val="accent6"/>
              </a:solidFill>
            </a:endParaRPr>
          </a:p>
          <a:p>
            <a:r>
              <a:rPr lang="en-US" sz="3200" dirty="0" smtClean="0">
                <a:solidFill>
                  <a:schemeClr val="bg1"/>
                </a:solidFill>
              </a:rPr>
              <a:t>Snap-ins</a:t>
            </a:r>
          </a:p>
          <a:p>
            <a:pPr lvl="1"/>
            <a:r>
              <a:rPr lang="en-US" sz="2800" dirty="0" smtClean="0">
                <a:solidFill>
                  <a:schemeClr val="bg1"/>
                </a:solidFill>
              </a:rPr>
              <a:t> Automatically registers providers and </a:t>
            </a:r>
            <a:r>
              <a:rPr lang="en-US" sz="2800" dirty="0" err="1" smtClean="0">
                <a:solidFill>
                  <a:schemeClr val="bg1"/>
                </a:solidFill>
              </a:rPr>
              <a:t>cmdlets</a:t>
            </a:r>
            <a:endParaRPr lang="en-US" sz="2800" dirty="0" smtClean="0">
              <a:solidFill>
                <a:schemeClr val="bg1"/>
              </a:solidFill>
            </a:endParaRPr>
          </a:p>
        </p:txBody>
      </p:sp>
      <p:pic>
        <p:nvPicPr>
          <p:cNvPr id="25601" name="Picture 1" descr="C:\Users\bwoody\Pictures\Presentation Art\Icons - Illustrations\_WINDOWS LIVE ICONS\Windows Live Passport ID identity Icon.png"/>
          <p:cNvPicPr>
            <a:picLocks noChangeAspect="1" noChangeArrowheads="1"/>
          </p:cNvPicPr>
          <p:nvPr/>
        </p:nvPicPr>
        <p:blipFill>
          <a:blip r:embed="rId3"/>
          <a:srcRect/>
          <a:stretch>
            <a:fillRect/>
          </a:stretch>
        </p:blipFill>
        <p:spPr bwMode="auto">
          <a:xfrm>
            <a:off x="631894" y="5129038"/>
            <a:ext cx="657798" cy="688957"/>
          </a:xfrm>
          <a:prstGeom prst="rect">
            <a:avLst/>
          </a:prstGeom>
          <a:noFill/>
        </p:spPr>
      </p:pic>
      <p:pic>
        <p:nvPicPr>
          <p:cNvPr id="25602" name="Picture 2" descr="C:\Users\bwoody\Pictures\Presentation Art\Icons - Illustrations\_XML ICONS\Folders files.png"/>
          <p:cNvPicPr>
            <a:picLocks noChangeAspect="1" noChangeArrowheads="1"/>
          </p:cNvPicPr>
          <p:nvPr/>
        </p:nvPicPr>
        <p:blipFill>
          <a:blip r:embed="rId4"/>
          <a:srcRect/>
          <a:stretch>
            <a:fillRect/>
          </a:stretch>
        </p:blipFill>
        <p:spPr bwMode="auto">
          <a:xfrm flipH="1">
            <a:off x="582803" y="1632946"/>
            <a:ext cx="693337" cy="834109"/>
          </a:xfrm>
          <a:prstGeom prst="rect">
            <a:avLst/>
          </a:prstGeom>
          <a:noFill/>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2442" y="172994"/>
            <a:ext cx="4305418" cy="498598"/>
          </a:xfrm>
        </p:spPr>
        <p:txBody>
          <a:bodyPr vert="horz" wrap="square" lIns="0" tIns="0" rIns="0" bIns="0" rtlCol="0" anchor="t">
            <a:spAutoFit/>
          </a:bodyPr>
          <a:lstStyle/>
          <a:p>
            <a:r>
              <a:rPr sz="3600">
                <a:solidFill>
                  <a:schemeClr val="bg2"/>
                </a:solidFill>
              </a:rPr>
              <a:t>PowerShell Overview</a:t>
            </a:r>
            <a:endParaRPr sz="3600">
              <a:solidFill>
                <a:schemeClr val="bg2"/>
              </a:solidFill>
            </a:endParaRPr>
          </a:p>
        </p:txBody>
      </p:sp>
      <p:sp>
        <p:nvSpPr>
          <p:cNvPr id="4" name="Rectangle 3"/>
          <p:cNvSpPr/>
          <p:nvPr/>
        </p:nvSpPr>
        <p:spPr>
          <a:xfrm>
            <a:off x="372689" y="2450885"/>
            <a:ext cx="8257389" cy="3108543"/>
          </a:xfrm>
          <a:prstGeom prst="rect">
            <a:avLst/>
          </a:prstGeom>
        </p:spPr>
        <p:txBody>
          <a:bodyPr wrap="none">
            <a:spAutoFit/>
          </a:bodyPr>
          <a:lstStyle/>
          <a:p>
            <a:r>
              <a:rPr lang="en-US" sz="2800" dirty="0" smtClean="0">
                <a:solidFill>
                  <a:schemeClr val="bg1"/>
                </a:solidFill>
              </a:rPr>
              <a:t>Free PowerShell Book: </a:t>
            </a:r>
            <a:r>
              <a:rPr lang="en-US" sz="2800" dirty="0" smtClean="0">
                <a:solidFill>
                  <a:schemeClr val="accent6"/>
                </a:solidFill>
              </a:rPr>
              <a:t>http://tinyurl.com/23ggao</a:t>
            </a:r>
          </a:p>
          <a:p>
            <a:r>
              <a:rPr lang="en-US" sz="2800" dirty="0" smtClean="0">
                <a:solidFill>
                  <a:schemeClr val="accent6"/>
                </a:solidFill>
              </a:rPr>
              <a:t> </a:t>
            </a:r>
          </a:p>
          <a:p>
            <a:r>
              <a:rPr lang="en-US" sz="2800" dirty="0" smtClean="0">
                <a:solidFill>
                  <a:schemeClr val="bg1"/>
                </a:solidFill>
              </a:rPr>
              <a:t>PowerShell </a:t>
            </a:r>
            <a:r>
              <a:rPr lang="en-US" sz="2800" dirty="0" err="1" smtClean="0">
                <a:solidFill>
                  <a:schemeClr val="bg1"/>
                </a:solidFill>
              </a:rPr>
              <a:t>QuickStart</a:t>
            </a:r>
            <a:r>
              <a:rPr lang="en-US" sz="2800" dirty="0" smtClean="0">
                <a:solidFill>
                  <a:schemeClr val="bg1"/>
                </a:solidFill>
              </a:rPr>
              <a:t>: </a:t>
            </a:r>
            <a:r>
              <a:rPr lang="en-US" sz="2800" dirty="0" smtClean="0">
                <a:solidFill>
                  <a:schemeClr val="accent6"/>
                </a:solidFill>
              </a:rPr>
              <a:t>http://tinyurl.com/5jlbu8</a:t>
            </a:r>
          </a:p>
          <a:p>
            <a:r>
              <a:rPr lang="en-US" sz="2800" dirty="0" smtClean="0">
                <a:solidFill>
                  <a:schemeClr val="accent6"/>
                </a:solidFill>
              </a:rPr>
              <a:t> </a:t>
            </a:r>
          </a:p>
          <a:p>
            <a:r>
              <a:rPr lang="en-US" sz="2800" dirty="0" smtClean="0">
                <a:solidFill>
                  <a:schemeClr val="bg1"/>
                </a:solidFill>
              </a:rPr>
              <a:t>PowerShell Cheat Sheet: </a:t>
            </a:r>
            <a:r>
              <a:rPr lang="en-US" sz="2800" dirty="0" smtClean="0">
                <a:solidFill>
                  <a:schemeClr val="accent6"/>
                </a:solidFill>
              </a:rPr>
              <a:t>http://tinyurl.com/6bgwtw</a:t>
            </a:r>
          </a:p>
          <a:p>
            <a:endParaRPr lang="en-US" sz="2800" dirty="0" smtClean="0">
              <a:solidFill>
                <a:schemeClr val="bg1"/>
              </a:solidFill>
            </a:endParaRPr>
          </a:p>
          <a:p>
            <a:endParaRPr lang="en-US" sz="28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64" y="160638"/>
            <a:ext cx="7008212" cy="498598"/>
          </a:xfrm>
        </p:spPr>
        <p:txBody>
          <a:bodyPr vert="horz" wrap="square" lIns="0" tIns="0" rIns="0" bIns="0" rtlCol="0" anchor="t">
            <a:spAutoFit/>
          </a:bodyPr>
          <a:lstStyle/>
          <a:p>
            <a:r>
              <a:rPr sz="3600">
                <a:solidFill>
                  <a:schemeClr val="bg2"/>
                </a:solidFill>
              </a:rPr>
              <a:t>SQL Server 2000 / 2005</a:t>
            </a:r>
            <a:endParaRPr sz="3600">
              <a:solidFill>
                <a:schemeClr val="bg2"/>
              </a:solidFill>
            </a:endParaRPr>
          </a:p>
        </p:txBody>
      </p:sp>
      <p:sp>
        <p:nvSpPr>
          <p:cNvPr id="3" name="Text Placeholder 2"/>
          <p:cNvSpPr>
            <a:spLocks noGrp="1"/>
          </p:cNvSpPr>
          <p:nvPr>
            <p:ph idx="1"/>
          </p:nvPr>
        </p:nvSpPr>
        <p:spPr>
          <a:xfrm>
            <a:off x="646617" y="2307499"/>
            <a:ext cx="7948246" cy="498903"/>
          </a:xfrm>
        </p:spPr>
        <p:txBody>
          <a:bodyPr>
            <a:noAutofit/>
          </a:bodyPr>
          <a:lstStyle/>
          <a:p>
            <a:pPr>
              <a:buNone/>
            </a:pPr>
            <a:r>
              <a:rPr lang="en-US" sz="3200" dirty="0" smtClean="0">
                <a:solidFill>
                  <a:schemeClr val="bg1"/>
                </a:solidFill>
              </a:rPr>
              <a:t>Loading the SQL Server SMO Assembly:</a:t>
            </a:r>
          </a:p>
        </p:txBody>
      </p:sp>
      <p:sp>
        <p:nvSpPr>
          <p:cNvPr id="4" name="Rectangle 3"/>
          <p:cNvSpPr/>
          <p:nvPr/>
        </p:nvSpPr>
        <p:spPr>
          <a:xfrm>
            <a:off x="0" y="3059695"/>
            <a:ext cx="9143999" cy="461665"/>
          </a:xfrm>
          <a:prstGeom prst="rect">
            <a:avLst/>
          </a:prstGeom>
        </p:spPr>
        <p:txBody>
          <a:bodyPr wrap="square">
            <a:spAutoFit/>
          </a:bodyPr>
          <a:lstStyle/>
          <a:p>
            <a:pPr algn="ctr"/>
            <a:r>
              <a:rPr lang="en-US" sz="2400" dirty="0" smtClean="0">
                <a:solidFill>
                  <a:schemeClr val="accent3">
                    <a:lumMod val="40000"/>
                    <a:lumOff val="60000"/>
                  </a:schemeClr>
                </a:solidFill>
                <a:latin typeface="Calibri" pitchFamily="34" charset="0"/>
              </a:rPr>
              <a:t>[</a:t>
            </a:r>
            <a:r>
              <a:rPr lang="en-US" sz="2400" dirty="0" err="1" smtClean="0">
                <a:solidFill>
                  <a:schemeClr val="accent3">
                    <a:lumMod val="40000"/>
                    <a:lumOff val="60000"/>
                  </a:schemeClr>
                </a:solidFill>
                <a:latin typeface="Calibri" pitchFamily="34" charset="0"/>
              </a:rPr>
              <a:t>reflection.assembly</a:t>
            </a:r>
            <a:r>
              <a:rPr lang="en-US" sz="2400" dirty="0" smtClean="0">
                <a:solidFill>
                  <a:schemeClr val="accent3">
                    <a:lumMod val="40000"/>
                    <a:lumOff val="60000"/>
                  </a:schemeClr>
                </a:solidFill>
                <a:latin typeface="Calibri" pitchFamily="34" charset="0"/>
              </a:rPr>
              <a:t>]::</a:t>
            </a:r>
            <a:r>
              <a:rPr lang="en-US" sz="2400" dirty="0" err="1" smtClean="0">
                <a:solidFill>
                  <a:schemeClr val="accent3">
                    <a:lumMod val="40000"/>
                    <a:lumOff val="60000"/>
                  </a:schemeClr>
                </a:solidFill>
                <a:latin typeface="Calibri" pitchFamily="34" charset="0"/>
              </a:rPr>
              <a:t>LoadWithPartialName</a:t>
            </a:r>
            <a:r>
              <a:rPr lang="en-US" sz="2400" dirty="0" smtClean="0">
                <a:solidFill>
                  <a:schemeClr val="accent3">
                    <a:lumMod val="40000"/>
                    <a:lumOff val="60000"/>
                  </a:schemeClr>
                </a:solidFill>
                <a:latin typeface="Calibri" pitchFamily="34" charset="0"/>
              </a:rPr>
              <a:t>("</a:t>
            </a:r>
            <a:r>
              <a:rPr lang="en-US" sz="2400" dirty="0" err="1" smtClean="0">
                <a:solidFill>
                  <a:schemeClr val="accent3">
                    <a:lumMod val="40000"/>
                    <a:lumOff val="60000"/>
                  </a:schemeClr>
                </a:solidFill>
                <a:latin typeface="Calibri" pitchFamily="34" charset="0"/>
              </a:rPr>
              <a:t>Microsoft.SqlServer.Smo</a:t>
            </a:r>
            <a:r>
              <a:rPr lang="en-US" sz="2400" dirty="0" smtClean="0">
                <a:solidFill>
                  <a:schemeClr val="accent3">
                    <a:lumMod val="40000"/>
                    <a:lumOff val="60000"/>
                  </a:schemeClr>
                </a:solidFill>
                <a:latin typeface="Calibri" pitchFamily="34" charset="0"/>
              </a:rPr>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9" y="160638"/>
            <a:ext cx="4337222" cy="498598"/>
          </a:xfrm>
        </p:spPr>
        <p:txBody>
          <a:bodyPr vert="horz" wrap="square" lIns="0" tIns="0" rIns="0" bIns="0" rtlCol="0" anchor="t">
            <a:spAutoFit/>
          </a:bodyPr>
          <a:lstStyle/>
          <a:p>
            <a:r>
              <a:rPr sz="3600">
                <a:solidFill>
                  <a:schemeClr val="bg2"/>
                </a:solidFill>
              </a:rPr>
              <a:t>SQL Server 2008</a:t>
            </a:r>
            <a:endParaRPr sz="3600">
              <a:solidFill>
                <a:schemeClr val="bg2"/>
              </a:solidFill>
            </a:endParaRPr>
          </a:p>
        </p:txBody>
      </p:sp>
      <p:sp>
        <p:nvSpPr>
          <p:cNvPr id="3" name="Text Placeholder 2"/>
          <p:cNvSpPr>
            <a:spLocks noGrp="1"/>
          </p:cNvSpPr>
          <p:nvPr>
            <p:ph idx="1"/>
          </p:nvPr>
        </p:nvSpPr>
        <p:spPr>
          <a:xfrm>
            <a:off x="172995" y="2122147"/>
            <a:ext cx="8711513" cy="682836"/>
          </a:xfrm>
        </p:spPr>
        <p:txBody>
          <a:bodyPr>
            <a:noAutofit/>
          </a:bodyPr>
          <a:lstStyle/>
          <a:p>
            <a:pPr>
              <a:buNone/>
            </a:pPr>
            <a:r>
              <a:rPr lang="en-US" dirty="0" smtClean="0">
                <a:solidFill>
                  <a:schemeClr val="bg1"/>
                </a:solidFill>
              </a:rPr>
              <a:t>Loading the SQL Server 2008 Provider:</a:t>
            </a:r>
          </a:p>
        </p:txBody>
      </p:sp>
      <p:sp>
        <p:nvSpPr>
          <p:cNvPr id="4" name="Rectangle 3"/>
          <p:cNvSpPr/>
          <p:nvPr/>
        </p:nvSpPr>
        <p:spPr>
          <a:xfrm>
            <a:off x="1" y="3183262"/>
            <a:ext cx="9143999" cy="1754326"/>
          </a:xfrm>
          <a:prstGeom prst="rect">
            <a:avLst/>
          </a:prstGeom>
        </p:spPr>
        <p:txBody>
          <a:bodyPr wrap="square">
            <a:spAutoFit/>
          </a:bodyPr>
          <a:lstStyle/>
          <a:p>
            <a:pPr algn="ctr"/>
            <a:r>
              <a:rPr lang="en-US" sz="3600" b="1" dirty="0" smtClean="0">
                <a:solidFill>
                  <a:schemeClr val="accent2"/>
                </a:solidFill>
              </a:rPr>
              <a:t>http://tinyurl.com/5o68dr</a:t>
            </a:r>
          </a:p>
          <a:p>
            <a:pPr algn="ctr"/>
            <a:endParaRPr lang="en-US" sz="3600" b="1" dirty="0" smtClean="0">
              <a:solidFill>
                <a:schemeClr val="accent2"/>
              </a:solidFill>
            </a:endParaRPr>
          </a:p>
          <a:p>
            <a:pPr algn="ctr"/>
            <a:r>
              <a:rPr lang="en-US" sz="3600" b="1" dirty="0" smtClean="0">
                <a:solidFill>
                  <a:schemeClr val="accent2"/>
                </a:solidFill>
              </a:rPr>
              <a:t>http://tinyurl.com/5aybf9</a:t>
            </a:r>
            <a:endParaRPr lang="en-US" sz="3600" dirty="0" smtClean="0">
              <a:solidFill>
                <a:schemeClr val="accent2"/>
              </a:solidFill>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57146" y="1143000"/>
            <a:ext cx="8458200" cy="5257800"/>
          </a:xfrm>
          <a:prstGeom prst="roundRect">
            <a:avLst>
              <a:gd name="adj" fmla="val 9033"/>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effectLst>
                  <a:outerShdw blurRad="38100" dist="38100" dir="2700000" algn="tl">
                    <a:srgbClr val="000000">
                      <a:alpha val="43137"/>
                    </a:srgbClr>
                  </a:outerShdw>
                </a:effectLst>
              </a:rPr>
              <a:t>SQLPS.exe</a:t>
            </a:r>
          </a:p>
        </p:txBody>
      </p:sp>
      <p:sp>
        <p:nvSpPr>
          <p:cNvPr id="17" name="Rounded Rectangle 16"/>
          <p:cNvSpPr/>
          <p:nvPr/>
        </p:nvSpPr>
        <p:spPr bwMode="auto">
          <a:xfrm>
            <a:off x="609600" y="1752600"/>
            <a:ext cx="3810000" cy="434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r>
              <a:rPr lang="en-US" sz="2400" dirty="0" err="1" smtClean="0">
                <a:solidFill>
                  <a:schemeClr val="tx1"/>
                </a:solidFill>
              </a:rPr>
              <a:t>SQLServer</a:t>
            </a:r>
            <a:r>
              <a:rPr lang="en-US" sz="2400" dirty="0" smtClean="0">
                <a:solidFill>
                  <a:schemeClr val="tx1"/>
                </a:solidFill>
              </a:rPr>
              <a:t>:&gt;</a:t>
            </a: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r>
              <a:rPr lang="en-US" sz="2400" dirty="0" smtClean="0">
                <a:solidFill>
                  <a:schemeClr val="tx1"/>
                </a:solidFill>
              </a:rPr>
              <a:t>Encode-</a:t>
            </a:r>
            <a:r>
              <a:rPr lang="en-US" sz="2400" dirty="0" err="1" smtClean="0">
                <a:solidFill>
                  <a:schemeClr val="tx1"/>
                </a:solidFill>
              </a:rPr>
              <a:t>SqlName</a:t>
            </a:r>
            <a:endParaRPr lang="en-US" sz="2400" dirty="0" smtClean="0">
              <a:solidFill>
                <a:schemeClr val="tx1"/>
              </a:solidFill>
            </a:endParaRPr>
          </a:p>
          <a:p>
            <a:pPr algn="ctr" defTabSz="914099" fontAlgn="base">
              <a:spcBef>
                <a:spcPct val="0"/>
              </a:spcBef>
              <a:spcAft>
                <a:spcPct val="0"/>
              </a:spcAft>
            </a:pPr>
            <a:r>
              <a:rPr lang="en-US" sz="2400" dirty="0" smtClean="0">
                <a:solidFill>
                  <a:schemeClr val="tx1"/>
                </a:solidFill>
              </a:rPr>
              <a:t>Decode-</a:t>
            </a:r>
            <a:r>
              <a:rPr lang="en-US" sz="2400" dirty="0" err="1" smtClean="0">
                <a:solidFill>
                  <a:schemeClr val="tx1"/>
                </a:solidFill>
              </a:rPr>
              <a:t>SqlName</a:t>
            </a:r>
            <a:endParaRPr lang="en-US" sz="2400" dirty="0" smtClean="0">
              <a:solidFill>
                <a:schemeClr val="tx1"/>
              </a:solidFill>
            </a:endParaRPr>
          </a:p>
          <a:p>
            <a:pPr algn="ctr" defTabSz="914099" fontAlgn="base">
              <a:spcBef>
                <a:spcPct val="0"/>
              </a:spcBef>
              <a:spcAft>
                <a:spcPct val="0"/>
              </a:spcAft>
            </a:pPr>
            <a:r>
              <a:rPr lang="en-US" sz="2400" dirty="0" smtClean="0">
                <a:solidFill>
                  <a:schemeClr val="tx1"/>
                </a:solidFill>
              </a:rPr>
              <a:t>Convert-</a:t>
            </a:r>
            <a:r>
              <a:rPr lang="en-US" sz="2400" dirty="0" err="1" smtClean="0">
                <a:solidFill>
                  <a:schemeClr val="tx1"/>
                </a:solidFill>
              </a:rPr>
              <a:t>UrnToPath</a:t>
            </a:r>
            <a:endParaRPr lang="en-US" sz="2400" dirty="0" smtClean="0">
              <a:solidFill>
                <a:schemeClr val="tx1"/>
              </a:solidFill>
            </a:endParaRPr>
          </a:p>
        </p:txBody>
      </p:sp>
      <p:sp>
        <p:nvSpPr>
          <p:cNvPr id="18" name="Rounded Rectangle 17"/>
          <p:cNvSpPr/>
          <p:nvPr/>
        </p:nvSpPr>
        <p:spPr bwMode="auto">
          <a:xfrm>
            <a:off x="4724401" y="1752600"/>
            <a:ext cx="3886200" cy="4343400"/>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r>
              <a:rPr lang="en-US" sz="2400" dirty="0" smtClean="0">
                <a:solidFill>
                  <a:schemeClr val="tx1"/>
                </a:solidFill>
              </a:rPr>
              <a:t>Invoke-</a:t>
            </a:r>
            <a:r>
              <a:rPr lang="en-US" sz="2400" dirty="0" err="1" smtClean="0">
                <a:solidFill>
                  <a:schemeClr val="tx1"/>
                </a:solidFill>
              </a:rPr>
              <a:t>Sqlcmd</a:t>
            </a:r>
            <a:endParaRPr lang="en-US" sz="2400" dirty="0" smtClean="0">
              <a:solidFill>
                <a:schemeClr val="tx1"/>
              </a:solidFill>
            </a:endParaRPr>
          </a:p>
          <a:p>
            <a:pPr algn="ctr" defTabSz="914099" fontAlgn="base">
              <a:spcBef>
                <a:spcPct val="0"/>
              </a:spcBef>
              <a:spcAft>
                <a:spcPct val="0"/>
              </a:spcAft>
            </a:pPr>
            <a:r>
              <a:rPr lang="en-US" sz="2400" dirty="0" smtClean="0">
                <a:solidFill>
                  <a:schemeClr val="tx1"/>
                </a:solidFill>
              </a:rPr>
              <a:t>Invoke-</a:t>
            </a:r>
            <a:r>
              <a:rPr lang="en-US" sz="2400" dirty="0" err="1" smtClean="0">
                <a:solidFill>
                  <a:schemeClr val="tx1"/>
                </a:solidFill>
              </a:rPr>
              <a:t>PolicyEvaluation</a:t>
            </a: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a:p>
            <a:pPr algn="ctr" defTabSz="914099" fontAlgn="base">
              <a:spcBef>
                <a:spcPct val="0"/>
              </a:spcBef>
              <a:spcAft>
                <a:spcPct val="0"/>
              </a:spcAft>
            </a:pPr>
            <a:endParaRPr lang="en-US" sz="2400" dirty="0" smtClean="0">
              <a:solidFill>
                <a:schemeClr val="tx1"/>
              </a:solidFill>
            </a:endParaRPr>
          </a:p>
        </p:txBody>
      </p:sp>
      <p:sp>
        <p:nvSpPr>
          <p:cNvPr id="20" name="TextBox 19"/>
          <p:cNvSpPr txBox="1"/>
          <p:nvPr/>
        </p:nvSpPr>
        <p:spPr>
          <a:xfrm>
            <a:off x="4751338" y="2767333"/>
            <a:ext cx="3733800" cy="276999"/>
          </a:xfrm>
          <a:prstGeom prst="rect">
            <a:avLst/>
          </a:prstGeom>
          <a:noFill/>
        </p:spPr>
        <p:txBody>
          <a:bodyPr wrap="square" rtlCol="0">
            <a:spAutoFit/>
          </a:bodyPr>
          <a:lstStyle/>
          <a:p>
            <a:pPr algn="ctr" defTabSz="914099" fontAlgn="base">
              <a:spcBef>
                <a:spcPct val="0"/>
              </a:spcBef>
              <a:spcAft>
                <a:spcPct val="0"/>
              </a:spcAft>
            </a:pPr>
            <a:r>
              <a:rPr lang="en-US" sz="1200" dirty="0" err="1" smtClean="0"/>
              <a:t>Microsoft.SqlServer.Management.PSSnapins.dll</a:t>
            </a:r>
            <a:endParaRPr lang="en-US" sz="1200" dirty="0" smtClean="0"/>
          </a:p>
        </p:txBody>
      </p:sp>
      <p:sp>
        <p:nvSpPr>
          <p:cNvPr id="21" name="TextBox 20"/>
          <p:cNvSpPr txBox="1"/>
          <p:nvPr/>
        </p:nvSpPr>
        <p:spPr>
          <a:xfrm>
            <a:off x="685965" y="2791552"/>
            <a:ext cx="3657600" cy="276999"/>
          </a:xfrm>
          <a:prstGeom prst="rect">
            <a:avLst/>
          </a:prstGeom>
          <a:noFill/>
        </p:spPr>
        <p:txBody>
          <a:bodyPr wrap="square" rtlCol="0">
            <a:spAutoFit/>
          </a:bodyPr>
          <a:lstStyle/>
          <a:p>
            <a:pPr algn="ctr" defTabSz="914099" fontAlgn="base">
              <a:spcBef>
                <a:spcPct val="0"/>
              </a:spcBef>
              <a:spcAft>
                <a:spcPct val="0"/>
              </a:spcAft>
            </a:pPr>
            <a:r>
              <a:rPr lang="en-US" sz="1200" dirty="0" err="1" smtClean="0"/>
              <a:t>Microsoft.SqlServer.Management.PSProvider.dll</a:t>
            </a:r>
            <a:endParaRPr lang="en-US" sz="1600" dirty="0" smtClean="0"/>
          </a:p>
        </p:txBody>
      </p:sp>
      <p:sp>
        <p:nvSpPr>
          <p:cNvPr id="9" name="TextBox 8"/>
          <p:cNvSpPr txBox="1"/>
          <p:nvPr/>
        </p:nvSpPr>
        <p:spPr>
          <a:xfrm>
            <a:off x="987552" y="1836751"/>
            <a:ext cx="3210975" cy="830997"/>
          </a:xfrm>
          <a:prstGeom prst="rect">
            <a:avLst/>
          </a:prstGeom>
          <a:noFill/>
        </p:spPr>
        <p:txBody>
          <a:bodyPr wrap="square" rtlCol="0">
            <a:spAutoFit/>
          </a:bodyPr>
          <a:lstStyle/>
          <a:p>
            <a:r>
              <a:rPr lang="en-US" sz="2400" dirty="0" smtClean="0"/>
              <a:t>SQL Server 2K8 </a:t>
            </a:r>
            <a:r>
              <a:rPr lang="en-US" sz="2400" dirty="0" err="1" smtClean="0"/>
              <a:t>Snapin</a:t>
            </a:r>
            <a:r>
              <a:rPr lang="en-US" sz="2400" dirty="0" smtClean="0"/>
              <a:t> - Provider</a:t>
            </a:r>
            <a:endParaRPr lang="en-US" sz="2400" dirty="0"/>
          </a:p>
        </p:txBody>
      </p:sp>
      <p:sp>
        <p:nvSpPr>
          <p:cNvPr id="10" name="TextBox 9"/>
          <p:cNvSpPr txBox="1"/>
          <p:nvPr/>
        </p:nvSpPr>
        <p:spPr>
          <a:xfrm>
            <a:off x="5136022" y="1840992"/>
            <a:ext cx="3143005" cy="830997"/>
          </a:xfrm>
          <a:prstGeom prst="rect">
            <a:avLst/>
          </a:prstGeom>
          <a:noFill/>
        </p:spPr>
        <p:txBody>
          <a:bodyPr wrap="square" rtlCol="0">
            <a:spAutoFit/>
          </a:bodyPr>
          <a:lstStyle/>
          <a:p>
            <a:r>
              <a:rPr lang="en-US" sz="2400" dirty="0" smtClean="0"/>
              <a:t>SQL Server </a:t>
            </a:r>
            <a:r>
              <a:rPr lang="en-US" sz="2400" dirty="0" err="1" smtClean="0"/>
              <a:t>Snapin</a:t>
            </a:r>
            <a:r>
              <a:rPr lang="en-US" sz="2400" dirty="0" smtClean="0"/>
              <a:t> – Command-let</a:t>
            </a:r>
            <a:endParaRPr lang="en-US" sz="2400" dirty="0"/>
          </a:p>
        </p:txBody>
      </p:sp>
      <p:sp>
        <p:nvSpPr>
          <p:cNvPr id="12" name="Title 1"/>
          <p:cNvSpPr>
            <a:spLocks noGrp="1"/>
          </p:cNvSpPr>
          <p:nvPr>
            <p:ph type="title"/>
          </p:nvPr>
        </p:nvSpPr>
        <p:spPr>
          <a:xfrm>
            <a:off x="197708" y="197708"/>
            <a:ext cx="4732638" cy="498598"/>
          </a:xfrm>
        </p:spPr>
        <p:txBody>
          <a:bodyPr vert="horz" wrap="square" lIns="0" tIns="0" rIns="0" bIns="0" rtlCol="0" anchor="t">
            <a:spAutoFit/>
          </a:bodyPr>
          <a:lstStyle/>
          <a:p>
            <a:r>
              <a:rPr sz="3600">
                <a:solidFill>
                  <a:schemeClr val="bg2"/>
                </a:solidFill>
              </a:rPr>
              <a:t>SQL Server 2008</a:t>
            </a:r>
            <a:endParaRPr sz="3600">
              <a:solidFill>
                <a:schemeClr val="bg2"/>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10065" y="234779"/>
            <a:ext cx="4633784" cy="498598"/>
          </a:xfrm>
        </p:spPr>
        <p:txBody>
          <a:bodyPr vert="horz" wrap="square" lIns="0" tIns="0" rIns="0" bIns="0" rtlCol="0" anchor="t">
            <a:spAutoFit/>
          </a:bodyPr>
          <a:lstStyle/>
          <a:p>
            <a:r>
              <a:rPr sz="3600">
                <a:solidFill>
                  <a:schemeClr val="bg2"/>
                </a:solidFill>
              </a:rPr>
              <a:t>SQL Server 2008</a:t>
            </a:r>
            <a:endParaRPr sz="3600">
              <a:solidFill>
                <a:schemeClr val="bg2"/>
              </a:solidFill>
            </a:endParaRPr>
          </a:p>
        </p:txBody>
      </p:sp>
      <p:sp>
        <p:nvSpPr>
          <p:cNvPr id="3" name="Text Placeholder 2"/>
          <p:cNvSpPr>
            <a:spLocks noGrp="1"/>
          </p:cNvSpPr>
          <p:nvPr>
            <p:ph idx="1"/>
          </p:nvPr>
        </p:nvSpPr>
        <p:spPr>
          <a:xfrm>
            <a:off x="356616" y="1498219"/>
            <a:ext cx="8382000" cy="1342517"/>
          </a:xfrm>
        </p:spPr>
        <p:txBody>
          <a:bodyPr>
            <a:normAutofit fontScale="85000" lnSpcReduction="20000"/>
          </a:bodyPr>
          <a:lstStyle/>
          <a:p>
            <a:r>
              <a:rPr lang="en-US" dirty="0" smtClean="0">
                <a:solidFill>
                  <a:schemeClr val="bg1"/>
                </a:solidFill>
              </a:rPr>
              <a:t>Implements a </a:t>
            </a:r>
            <a:r>
              <a:rPr lang="en-US" dirty="0" smtClean="0">
                <a:solidFill>
                  <a:schemeClr val="accent2"/>
                </a:solidFill>
              </a:rPr>
              <a:t>SQLSERVER:</a:t>
            </a:r>
            <a:r>
              <a:rPr lang="en-US" dirty="0" smtClean="0">
                <a:solidFill>
                  <a:schemeClr val="bg1"/>
                </a:solidFill>
              </a:rPr>
              <a:t> drive</a:t>
            </a:r>
          </a:p>
          <a:p>
            <a:r>
              <a:rPr lang="en-US" dirty="0" smtClean="0">
                <a:solidFill>
                  <a:schemeClr val="bg1"/>
                </a:solidFill>
              </a:rPr>
              <a:t>The </a:t>
            </a:r>
            <a:r>
              <a:rPr lang="en-US" dirty="0" smtClean="0">
                <a:solidFill>
                  <a:schemeClr val="accent2"/>
                </a:solidFill>
              </a:rPr>
              <a:t>SQLSERVER:</a:t>
            </a:r>
            <a:r>
              <a:rPr lang="en-US" dirty="0" smtClean="0">
                <a:solidFill>
                  <a:schemeClr val="bg1"/>
                </a:solidFill>
              </a:rPr>
              <a:t> drive implements four virtual folders to support SQL Server management object models</a:t>
            </a:r>
          </a:p>
        </p:txBody>
      </p:sp>
      <p:graphicFrame>
        <p:nvGraphicFramePr>
          <p:cNvPr id="5" name="Table 4"/>
          <p:cNvGraphicFramePr>
            <a:graphicFrameLocks noGrp="1"/>
          </p:cNvGraphicFramePr>
          <p:nvPr/>
        </p:nvGraphicFramePr>
        <p:xfrm>
          <a:off x="630388" y="3068759"/>
          <a:ext cx="8153401" cy="2565400"/>
        </p:xfrm>
        <a:graphic>
          <a:graphicData uri="http://schemas.openxmlformats.org/drawingml/2006/table">
            <a:tbl>
              <a:tblPr firstRow="1" bandRow="1">
                <a:tableStyleId>{1E171933-4619-4E11-9A3F-F7608DF75F80}</a:tableStyleId>
              </a:tblPr>
              <a:tblGrid>
                <a:gridCol w="2539532"/>
                <a:gridCol w="1901952"/>
                <a:gridCol w="3711917"/>
              </a:tblGrid>
              <a:tr h="370840">
                <a:tc>
                  <a:txBody>
                    <a:bodyPr/>
                    <a:lstStyle/>
                    <a:p>
                      <a:r>
                        <a:rPr lang="en-US" sz="1200" dirty="0" smtClean="0"/>
                        <a:t>Folder</a:t>
                      </a:r>
                      <a:endParaRPr lang="en-US" sz="1200" dirty="0"/>
                    </a:p>
                  </a:txBody>
                  <a:tcPr/>
                </a:tc>
                <a:tc>
                  <a:txBody>
                    <a:bodyPr/>
                    <a:lstStyle/>
                    <a:p>
                      <a:r>
                        <a:rPr lang="en-US" sz="1200" dirty="0" smtClean="0"/>
                        <a:t>Features</a:t>
                      </a:r>
                      <a:endParaRPr lang="en-US" sz="1200" dirty="0"/>
                    </a:p>
                  </a:txBody>
                  <a:tcPr/>
                </a:tc>
                <a:tc>
                  <a:txBody>
                    <a:bodyPr/>
                    <a:lstStyle/>
                    <a:p>
                      <a:r>
                        <a:rPr lang="en-US" sz="1200" dirty="0" smtClean="0"/>
                        <a:t>Object Models</a:t>
                      </a:r>
                      <a:endParaRPr lang="en-US" sz="1200" dirty="0"/>
                    </a:p>
                  </a:txBody>
                  <a:tcPr/>
                </a:tc>
              </a:tr>
              <a:tr h="370840">
                <a:tc>
                  <a:txBody>
                    <a:bodyPr/>
                    <a:lstStyle/>
                    <a:p>
                      <a:r>
                        <a:rPr lang="en-US" sz="1200" b="1" dirty="0" smtClean="0"/>
                        <a:t>SQLSERVER:\SQL</a:t>
                      </a:r>
                      <a:endParaRPr lang="en-US" sz="1200" b="1"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DB Engine</a:t>
                      </a:r>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Agent</a:t>
                      </a:r>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Service Broker</a:t>
                      </a:r>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Database</a:t>
                      </a:r>
                      <a:r>
                        <a:rPr lang="en-US" sz="1200" baseline="0" dirty="0" smtClean="0"/>
                        <a:t> Mail</a:t>
                      </a:r>
                      <a:endParaRPr lang="en-US" sz="1200" dirty="0" smtClean="0"/>
                    </a:p>
                  </a:txBody>
                  <a:tcPr/>
                </a:tc>
                <a:tc>
                  <a:txBody>
                    <a:bodyPr/>
                    <a:lstStyle/>
                    <a:p>
                      <a:r>
                        <a:rPr lang="en-US" sz="1200" dirty="0" err="1" smtClean="0"/>
                        <a:t>Microsoft.SqlServer.Management.SMO</a:t>
                      </a:r>
                      <a:endParaRPr lang="en-US" sz="1200"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Microsoft.SqlServer.Management.SMO.Agent</a:t>
                      </a:r>
                      <a:endParaRPr lang="en-US" sz="1200"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Microsoft.SqlServer.Management.SMO.Broker</a:t>
                      </a:r>
                      <a:endParaRPr lang="en-US" sz="1200"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Microsoft.SqlServer.Management.SMO.Mail</a:t>
                      </a:r>
                      <a:endParaRPr lang="en-US" sz="1200" dirty="0" smtClean="0"/>
                    </a:p>
                  </a:txBody>
                  <a:tcPr/>
                </a:tc>
              </a:tr>
              <a:tr h="370840">
                <a:tc>
                  <a:txBody>
                    <a:bodyPr/>
                    <a:lstStyle/>
                    <a:p>
                      <a:r>
                        <a:rPr lang="en-US" sz="1200" b="1" dirty="0" smtClean="0"/>
                        <a:t>SQLSERVER:\</a:t>
                      </a:r>
                      <a:r>
                        <a:rPr lang="en-US" sz="1200" b="1" dirty="0" err="1" smtClean="0"/>
                        <a:t>SQLPolicy</a:t>
                      </a:r>
                      <a:endParaRPr lang="en-US" sz="1200" b="1"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Policy-Based Management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Microsoft.SqlServer.Management.DMF</a:t>
                      </a:r>
                      <a:endParaRPr lang="en-US" sz="1200"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Microsoft.SqlServer.Management.Facets</a:t>
                      </a:r>
                      <a:endParaRPr lang="en-US" sz="1200" dirty="0" smtClean="0"/>
                    </a:p>
                  </a:txBody>
                  <a:tcPr/>
                </a:tc>
              </a:tr>
              <a:tr h="370840">
                <a:tc>
                  <a:txBody>
                    <a:bodyPr/>
                    <a:lstStyle/>
                    <a:p>
                      <a:r>
                        <a:rPr lang="en-US" sz="1200" b="1" dirty="0" smtClean="0"/>
                        <a:t>SQLSERVER:\</a:t>
                      </a:r>
                      <a:r>
                        <a:rPr lang="en-US" sz="1200" b="1" dirty="0" err="1" smtClean="0"/>
                        <a:t>SQLRegistration</a:t>
                      </a:r>
                      <a:endParaRPr lang="en-US" sz="1200" b="1"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Registered Servers</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Microsoft.SqlServer.Management.RegisteredServers</a:t>
                      </a:r>
                      <a:endParaRPr lang="en-US" sz="1200" dirty="0" smtClean="0"/>
                    </a:p>
                  </a:txBody>
                  <a:tcPr/>
                </a:tc>
              </a:tr>
              <a:tr h="370840">
                <a:tc>
                  <a:txBody>
                    <a:bodyPr/>
                    <a:lstStyle/>
                    <a:p>
                      <a:r>
                        <a:rPr lang="en-US" sz="1200" b="1" dirty="0" smtClean="0"/>
                        <a:t>SQLSERVER:\</a:t>
                      </a:r>
                      <a:r>
                        <a:rPr lang="en-US" sz="1200" b="1" dirty="0" err="1" smtClean="0"/>
                        <a:t>DataCollection</a:t>
                      </a:r>
                      <a:endParaRPr lang="en-US" sz="1200" b="1"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smtClean="0"/>
                        <a:t>Data Collector</a:t>
                      </a:r>
                      <a:endParaRPr lang="en-US" sz="1200"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Microsoft.SqlServer.Management.Collector</a:t>
                      </a:r>
                      <a:endParaRPr lang="en-US" sz="1200" dirty="0" smtClean="0"/>
                    </a:p>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err="1" smtClean="0"/>
                        <a:t>Microsoft.SqlServer.Management.CollectorEnum</a:t>
                      </a:r>
                      <a:endParaRPr lang="en-US" sz="1200" dirty="0"/>
                    </a:p>
                  </a:txBody>
                  <a:tcPr/>
                </a:tc>
              </a:tr>
            </a:tbl>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TechEd2008_ITPro_4-3">
  <a:themeElements>
    <a:clrScheme name="TechEd IT Pro - blue">
      <a:dk1>
        <a:srgbClr val="000000"/>
      </a:dk1>
      <a:lt1>
        <a:srgbClr val="FFFFFF"/>
      </a:lt1>
      <a:dk2>
        <a:srgbClr val="5F5F5F"/>
      </a:dk2>
      <a:lt2>
        <a:srgbClr val="4A93E4"/>
      </a:lt2>
      <a:accent1>
        <a:srgbClr val="FFC000"/>
      </a:accent1>
      <a:accent2>
        <a:srgbClr val="2DB557"/>
      </a:accent2>
      <a:accent3>
        <a:srgbClr val="DF8045"/>
      </a:accent3>
      <a:accent4>
        <a:srgbClr val="2A86DA"/>
      </a:accent4>
      <a:accent5>
        <a:srgbClr val="FF9929"/>
      </a:accent5>
      <a:accent6>
        <a:srgbClr val="808080"/>
      </a:accent6>
      <a:hlink>
        <a:srgbClr val="79AFEB"/>
      </a:hlink>
      <a:folHlink>
        <a:srgbClr val="F0ED7B"/>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4"/>
        </a:lnRef>
        <a:fillRef idx="3">
          <a:schemeClr val="accent4"/>
        </a:fillRef>
        <a:effectRef idx="3">
          <a:schemeClr val="accent4"/>
        </a:effectRef>
        <a:fontRef idx="minor">
          <a:schemeClr val="lt1"/>
        </a:fontRef>
      </a:style>
    </a:spDef>
  </a:objectDefaults>
  <a:extraClrSchemeLst/>
</a:theme>
</file>

<file path=ppt/theme/theme2.xml><?xml version="1.0" encoding="utf-8"?>
<a:theme xmlns:a="http://schemas.openxmlformats.org/drawingml/2006/main" name="SVR-dark-red">
  <a:themeElements>
    <a:clrScheme name="7-00270 Server ID 2">
      <a:dk1>
        <a:srgbClr val="000000"/>
      </a:dk1>
      <a:lt1>
        <a:srgbClr val="FFFFFF"/>
      </a:lt1>
      <a:dk2>
        <a:srgbClr val="050595"/>
      </a:dk2>
      <a:lt2>
        <a:srgbClr val="FFFF99"/>
      </a:lt2>
      <a:accent1>
        <a:srgbClr val="FFA514"/>
      </a:accent1>
      <a:accent2>
        <a:srgbClr val="5082B9"/>
      </a:accent2>
      <a:accent3>
        <a:srgbClr val="64BE46"/>
      </a:accent3>
      <a:accent4>
        <a:srgbClr val="D70023"/>
      </a:accent4>
      <a:accent5>
        <a:srgbClr val="F3E207"/>
      </a:accent5>
      <a:accent6>
        <a:srgbClr val="691987"/>
      </a:accent6>
      <a:hlink>
        <a:srgbClr val="D70023"/>
      </a:hlink>
      <a:folHlink>
        <a:srgbClr val="7DDDFF"/>
      </a:folHlink>
    </a:clrScheme>
    <a:fontScheme name="Blue-Purple TT">
      <a:majorFont>
        <a:latin typeface="Segoe"/>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6">
                <a:lumMod val="75000"/>
              </a:schemeClr>
            </a:gs>
            <a:gs pos="80000">
              <a:schemeClr val="accent6">
                <a:lumMod val="60000"/>
                <a:lumOff val="40000"/>
              </a:schemeClr>
            </a:gs>
            <a:gs pos="100000">
              <a:schemeClr val="accent6">
                <a:lumMod val="60000"/>
                <a:lumOff val="40000"/>
              </a:schemeClr>
            </a:gs>
          </a:gsLst>
        </a:gradFill>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err="1" smtClean="0">
            <a:solidFill>
              <a:schemeClr val="bg1"/>
            </a:solidFill>
            <a:effectLst>
              <a:outerShdw blurRad="38100" dist="38100" dir="2700000" algn="tl">
                <a:srgbClr val="000000">
                  <a:alpha val="43137"/>
                </a:srgbClr>
              </a:outerShdw>
            </a:effectLst>
            <a:latin typeface="Segoe" pitchFamily="34" charset="0"/>
          </a:defRPr>
        </a:defPPr>
      </a:lstStyle>
      <a:style>
        <a:lnRef idx="0">
          <a:schemeClr val="accent1"/>
        </a:lnRef>
        <a:fillRef idx="3">
          <a:schemeClr val="accent1"/>
        </a:fillRef>
        <a:effectRef idx="3">
          <a:schemeClr val="accent1"/>
        </a:effectRef>
        <a:fontRef idx="minor">
          <a:schemeClr val="lt1"/>
        </a:fontRef>
      </a:style>
    </a:spDef>
    <a:txDef>
      <a:spPr>
        <a:noFill/>
      </a:spPr>
      <a:bodyPr wrap="square" rtlCol="0">
        <a:spAutoFit/>
      </a:bodyPr>
      <a:lstStyle>
        <a:defPPr indent="-396875">
          <a:lnSpc>
            <a:spcPct val="90000"/>
          </a:lnSpc>
          <a:spcBef>
            <a:spcPct val="20000"/>
          </a:spcBef>
          <a:buClr>
            <a:srgbClr val="777777"/>
          </a:buClr>
          <a:defRPr sz="2400" dirty="0" err="1" smtClean="0">
            <a:solidFill>
              <a:schemeClr val="bg1">
                <a:lumMod val="75000"/>
              </a:schemeClr>
            </a:solidFill>
          </a:defRPr>
        </a:defPPr>
      </a:lstStyle>
    </a:txDef>
  </a:objectDefaults>
  <a:extraClrSchemeLst/>
</a:theme>
</file>

<file path=ppt/theme/theme3.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7-00270 Server ID 2">
    <a:dk1>
      <a:srgbClr val="000000"/>
    </a:dk1>
    <a:lt1>
      <a:srgbClr val="FFFFFF"/>
    </a:lt1>
    <a:dk2>
      <a:srgbClr val="050595"/>
    </a:dk2>
    <a:lt2>
      <a:srgbClr val="FFFF99"/>
    </a:lt2>
    <a:accent1>
      <a:srgbClr val="FFA514"/>
    </a:accent1>
    <a:accent2>
      <a:srgbClr val="5082B9"/>
    </a:accent2>
    <a:accent3>
      <a:srgbClr val="64BE46"/>
    </a:accent3>
    <a:accent4>
      <a:srgbClr val="D70023"/>
    </a:accent4>
    <a:accent5>
      <a:srgbClr val="F3E207"/>
    </a:accent5>
    <a:accent6>
      <a:srgbClr val="691987"/>
    </a:accent6>
    <a:hlink>
      <a:srgbClr val="D70023"/>
    </a:hlink>
    <a:folHlink>
      <a:srgbClr val="7DDDFF"/>
    </a:folHlink>
  </a:clrScheme>
</a:themeOverride>
</file>

<file path=docProps/app.xml><?xml version="1.0" encoding="utf-8"?>
<Properties xmlns="http://schemas.openxmlformats.org/officeDocument/2006/extended-properties" xmlns:vt="http://schemas.openxmlformats.org/officeDocument/2006/docPropsVTypes">
  <Template/>
  <TotalTime>1732</TotalTime>
  <Words>634</Words>
  <Application>Microsoft Office PowerPoint</Application>
  <PresentationFormat>On-screen Show (4:3)</PresentationFormat>
  <Paragraphs>179</Paragraphs>
  <Slides>16</Slides>
  <Notes>16</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1_TechEd2008_ITPro_4-3</vt:lpstr>
      <vt:lpstr>SVR-dark-red</vt:lpstr>
      <vt:lpstr>White with Courier font for code slides</vt:lpstr>
      <vt:lpstr>Office Theme</vt:lpstr>
      <vt:lpstr>Advanced PowerShelltm  for SQL Server</vt:lpstr>
      <vt:lpstr>PowerShell Agenda</vt:lpstr>
      <vt:lpstr>PowerShell Overview</vt:lpstr>
      <vt:lpstr>PowerShell Overview</vt:lpstr>
      <vt:lpstr>PowerShell Overview</vt:lpstr>
      <vt:lpstr>SQL Server 2000 / 2005</vt:lpstr>
      <vt:lpstr>SQL Server 2008</vt:lpstr>
      <vt:lpstr>SQL Server 2008</vt:lpstr>
      <vt:lpstr>SQL Server 2008</vt:lpstr>
      <vt:lpstr>SQL Server 2008</vt:lpstr>
      <vt:lpstr>Slide 11</vt:lpstr>
      <vt:lpstr>Slide 12</vt:lpstr>
      <vt:lpstr>PowerShell Script Framework</vt:lpstr>
      <vt:lpstr>SQL Server 2008</vt:lpstr>
      <vt:lpstr>PowerShell Agenda</vt:lpstr>
      <vt:lpstr>Slide 16</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Tech Ed 2008 TechEd Tech-Ed</dc:subject>
  <dc:creator>Richard L. Waymire</dc:creator>
  <cp:keywords>Technical, partners and customers, dev, developers, developer, IT IT Pro Pros Professionals,</cp:keywords>
  <dc:description>Template: Mary Feil-Jacobs (maryjf), Heather Tall, Slidework LLC, Claire Hoover, Silver Fox Productions
Formatting: Mark Johnson, Silver Fox Productions Inc.
Event Date: June 9-13, 2008
Event Location: Orlando, FL
Audience: Technical, partners and customers, dev, developers, developer, IT IT Pro Pros Professionals,</dc:description>
  <cp:lastModifiedBy>Buck Woody</cp:lastModifiedBy>
  <cp:revision>135</cp:revision>
  <dcterms:created xsi:type="dcterms:W3CDTF">2008-05-11T23:07:53Z</dcterms:created>
  <dcterms:modified xsi:type="dcterms:W3CDTF">2008-12-17T02:32:24Z</dcterms:modified>
</cp:coreProperties>
</file>