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64"/>
  </p:notesMasterIdLst>
  <p:handoutMasterIdLst>
    <p:handoutMasterId r:id="rId65"/>
  </p:handoutMasterIdLst>
  <p:sldIdLst>
    <p:sldId id="256" r:id="rId5"/>
    <p:sldId id="257" r:id="rId6"/>
    <p:sldId id="555" r:id="rId7"/>
    <p:sldId id="495" r:id="rId8"/>
    <p:sldId id="528" r:id="rId9"/>
    <p:sldId id="529" r:id="rId10"/>
    <p:sldId id="530" r:id="rId11"/>
    <p:sldId id="532" r:id="rId12"/>
    <p:sldId id="531" r:id="rId13"/>
    <p:sldId id="533" r:id="rId14"/>
    <p:sldId id="548" r:id="rId15"/>
    <p:sldId id="534" r:id="rId16"/>
    <p:sldId id="541" r:id="rId17"/>
    <p:sldId id="556" r:id="rId18"/>
    <p:sldId id="535" r:id="rId19"/>
    <p:sldId id="584" r:id="rId20"/>
    <p:sldId id="566" r:id="rId21"/>
    <p:sldId id="536" r:id="rId22"/>
    <p:sldId id="537" r:id="rId23"/>
    <p:sldId id="538" r:id="rId24"/>
    <p:sldId id="542" r:id="rId25"/>
    <p:sldId id="544" r:id="rId26"/>
    <p:sldId id="586" r:id="rId27"/>
    <p:sldId id="543" r:id="rId28"/>
    <p:sldId id="587" r:id="rId29"/>
    <p:sldId id="545" r:id="rId30"/>
    <p:sldId id="588" r:id="rId31"/>
    <p:sldId id="592" r:id="rId32"/>
    <p:sldId id="559" r:id="rId33"/>
    <p:sldId id="569" r:id="rId34"/>
    <p:sldId id="560" r:id="rId35"/>
    <p:sldId id="561" r:id="rId36"/>
    <p:sldId id="568" r:id="rId37"/>
    <p:sldId id="585" r:id="rId38"/>
    <p:sldId id="583" r:id="rId39"/>
    <p:sldId id="572" r:id="rId40"/>
    <p:sldId id="573" r:id="rId41"/>
    <p:sldId id="575" r:id="rId42"/>
    <p:sldId id="576" r:id="rId43"/>
    <p:sldId id="577" r:id="rId44"/>
    <p:sldId id="578" r:id="rId45"/>
    <p:sldId id="579" r:id="rId46"/>
    <p:sldId id="580" r:id="rId47"/>
    <p:sldId id="562" r:id="rId48"/>
    <p:sldId id="549" r:id="rId49"/>
    <p:sldId id="557" r:id="rId50"/>
    <p:sldId id="546" r:id="rId51"/>
    <p:sldId id="550" r:id="rId52"/>
    <p:sldId id="551" r:id="rId53"/>
    <p:sldId id="552" r:id="rId54"/>
    <p:sldId id="553" r:id="rId55"/>
    <p:sldId id="554" r:id="rId56"/>
    <p:sldId id="582" r:id="rId57"/>
    <p:sldId id="590" r:id="rId58"/>
    <p:sldId id="564" r:id="rId59"/>
    <p:sldId id="589" r:id="rId60"/>
    <p:sldId id="300" r:id="rId61"/>
    <p:sldId id="441" r:id="rId62"/>
    <p:sldId id="271" r:id="rId6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Epperson" initials="J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57B"/>
    <a:srgbClr val="9BD4FF"/>
    <a:srgbClr val="F6AE1E"/>
    <a:srgbClr val="FFFFFF"/>
    <a:srgbClr val="FF0066"/>
    <a:srgbClr val="000000"/>
    <a:srgbClr val="F3AF35"/>
    <a:srgbClr val="9C42E6"/>
    <a:srgbClr val="D1943B"/>
    <a:srgbClr val="D5B953"/>
  </p:clrMru>
</p:presentationPr>
</file>

<file path=ppt/tableStyles.xml><?xml version="1.0" encoding="utf-8"?>
<a:tblStyleLst xmlns:a="http://schemas.openxmlformats.org/drawingml/2006/main" def="{5C22544A-7EE6-4342-B048-85BDC9FD1C3A}">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1677" autoAdjust="0"/>
    <p:restoredTop sz="67444" autoAdjust="0"/>
  </p:normalViewPr>
  <p:slideViewPr>
    <p:cSldViewPr>
      <p:cViewPr>
        <p:scale>
          <a:sx n="90" d="100"/>
          <a:sy n="90" d="100"/>
        </p:scale>
        <p:origin x="-1284" y="-78"/>
      </p:cViewPr>
      <p:guideLst>
        <p:guide orient="horz" pos="144"/>
        <p:guide orient="horz" pos="895"/>
        <p:guide orient="horz" pos="1488"/>
        <p:guide orient="horz" pos="1200"/>
        <p:guide orient="horz" pos="2736"/>
        <p:guide orient="horz" pos="4176"/>
        <p:guide pos="2880"/>
        <p:guide pos="240"/>
        <p:guide pos="460"/>
        <p:guide pos="5520"/>
      </p:guideLst>
    </p:cSldViewPr>
  </p:slideViewPr>
  <p:outlineViewPr>
    <p:cViewPr>
      <p:scale>
        <a:sx n="33" d="100"/>
        <a:sy n="33" d="100"/>
      </p:scale>
      <p:origin x="0" y="4194"/>
    </p:cViewPr>
  </p:outlineViewPr>
  <p:notesTextViewPr>
    <p:cViewPr>
      <p:scale>
        <a:sx n="125" d="100"/>
        <a:sy n="125" d="100"/>
      </p:scale>
      <p:origin x="0" y="0"/>
    </p:cViewPr>
  </p:notesTextViewPr>
  <p:sorterViewPr>
    <p:cViewPr>
      <p:scale>
        <a:sx n="70" d="100"/>
        <a:sy n="70" d="100"/>
      </p:scale>
      <p:origin x="0" y="2664"/>
    </p:cViewPr>
  </p:sorterViewPr>
  <p:notesViewPr>
    <p:cSldViewPr showGuides="1">
      <p:cViewPr varScale="1">
        <p:scale>
          <a:sx n="83" d="100"/>
          <a:sy n="83" d="100"/>
        </p:scale>
        <p:origin x="-3108" y="533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10.193.29.199\mike\Results\Hyper-V%20Tes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10.193.29.199\mike\Results\Hyper-V%20Tes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de-DE"/>
  <c:chart>
    <c:title>
      <c:tx>
        <c:rich>
          <a:bodyPr/>
          <a:lstStyle/>
          <a:p>
            <a:pPr>
              <a:defRPr lang="en-US"/>
            </a:pPr>
            <a:r>
              <a:rPr lang="en-US"/>
              <a:t>Average Disk Latency in Seconds</a:t>
            </a:r>
          </a:p>
        </c:rich>
      </c:tx>
      <c:layout/>
    </c:title>
    <c:view3D>
      <c:rAngAx val="1"/>
    </c:view3D>
    <c:plotArea>
      <c:layout/>
      <c:bar3DChart>
        <c:barDir val="col"/>
        <c:grouping val="clustered"/>
        <c:ser>
          <c:idx val="0"/>
          <c:order val="0"/>
          <c:tx>
            <c:strRef>
              <c:f>'TPCE Workloads Root vs VM'!$C$1:$E$1</c:f>
              <c:strCache>
                <c:ptCount val="1"/>
                <c:pt idx="0">
                  <c:v>Root OS - Hyper-V Disabled</c:v>
                </c:pt>
              </c:strCache>
            </c:strRef>
          </c:tx>
          <c:cat>
            <c:strRef>
              <c:f>'TPCE Workloads Root vs VM'!$C$2:$E$2</c:f>
              <c:strCache>
                <c:ptCount val="3"/>
                <c:pt idx="0">
                  <c:v>Low OLTP Workload</c:v>
                </c:pt>
                <c:pt idx="1">
                  <c:v>Med OLTP Workload</c:v>
                </c:pt>
                <c:pt idx="2">
                  <c:v>High OLTP Workload</c:v>
                </c:pt>
              </c:strCache>
            </c:strRef>
          </c:cat>
          <c:val>
            <c:numRef>
              <c:f>'TPCE Workloads Root vs VM'!$C$7:$E$7</c:f>
              <c:numCache>
                <c:formatCode>General</c:formatCode>
                <c:ptCount val="3"/>
                <c:pt idx="0">
                  <c:v>5.0000000000000131E-3</c:v>
                </c:pt>
                <c:pt idx="1">
                  <c:v>6.0000000000000131E-3</c:v>
                </c:pt>
                <c:pt idx="2">
                  <c:v>6.0000000000000131E-3</c:v>
                </c:pt>
              </c:numCache>
            </c:numRef>
          </c:val>
        </c:ser>
        <c:ser>
          <c:idx val="1"/>
          <c:order val="1"/>
          <c:tx>
            <c:strRef>
              <c:f>'TPCE Workloads Root vs VM'!$F$1:$H$1</c:f>
              <c:strCache>
                <c:ptCount val="1"/>
                <c:pt idx="0">
                  <c:v>Root OS - Hyper-V Enabled</c:v>
                </c:pt>
              </c:strCache>
            </c:strRef>
          </c:tx>
          <c:val>
            <c:numRef>
              <c:f>'TPCE Workloads Root vs VM'!$F$7:$H$7</c:f>
              <c:numCache>
                <c:formatCode>General</c:formatCode>
                <c:ptCount val="3"/>
                <c:pt idx="0">
                  <c:v>5.0000000000000131E-3</c:v>
                </c:pt>
                <c:pt idx="1">
                  <c:v>6.0000000000000131E-3</c:v>
                </c:pt>
                <c:pt idx="2">
                  <c:v>6.0000000000000131E-3</c:v>
                </c:pt>
              </c:numCache>
            </c:numRef>
          </c:val>
        </c:ser>
        <c:ser>
          <c:idx val="2"/>
          <c:order val="2"/>
          <c:tx>
            <c:strRef>
              <c:f>'TPCE Workloads Root vs VM'!$C$14:$E$14</c:f>
              <c:strCache>
                <c:ptCount val="1"/>
                <c:pt idx="0">
                  <c:v>Single VM (Passthrough Disks)</c:v>
                </c:pt>
              </c:strCache>
            </c:strRef>
          </c:tx>
          <c:val>
            <c:numRef>
              <c:f>'TPCE Workloads Root vs VM'!$C$27:$E$27</c:f>
              <c:numCache>
                <c:formatCode>General</c:formatCode>
                <c:ptCount val="3"/>
                <c:pt idx="0">
                  <c:v>5.0000000000000131E-3</c:v>
                </c:pt>
                <c:pt idx="1">
                  <c:v>6.0000000000000131E-3</c:v>
                </c:pt>
                <c:pt idx="2">
                  <c:v>6.0000000000000131E-3</c:v>
                </c:pt>
              </c:numCache>
            </c:numRef>
          </c:val>
        </c:ser>
        <c:ser>
          <c:idx val="3"/>
          <c:order val="3"/>
          <c:tx>
            <c:strRef>
              <c:f>'TPCE Workloads Root vs VM'!$F$14:$H$14</c:f>
              <c:strCache>
                <c:ptCount val="1"/>
                <c:pt idx="0">
                  <c:v>Single VM (Fixed Size VHD)</c:v>
                </c:pt>
              </c:strCache>
            </c:strRef>
          </c:tx>
          <c:spPr>
            <a:solidFill>
              <a:srgbClr val="FF0000"/>
            </a:solidFill>
          </c:spPr>
          <c:val>
            <c:numRef>
              <c:f>'TPCE Workloads Root vs VM'!$F$27:$H$27</c:f>
              <c:numCache>
                <c:formatCode>General</c:formatCode>
                <c:ptCount val="3"/>
                <c:pt idx="0">
                  <c:v>6.0000000000000131E-3</c:v>
                </c:pt>
                <c:pt idx="1">
                  <c:v>7.0000000000000192E-3</c:v>
                </c:pt>
                <c:pt idx="2">
                  <c:v>8.0000000000000227E-3</c:v>
                </c:pt>
              </c:numCache>
            </c:numRef>
          </c:val>
        </c:ser>
        <c:shape val="box"/>
        <c:axId val="71362816"/>
        <c:axId val="73798400"/>
        <c:axId val="0"/>
      </c:bar3DChart>
      <c:catAx>
        <c:axId val="71362816"/>
        <c:scaling>
          <c:orientation val="minMax"/>
        </c:scaling>
        <c:axPos val="b"/>
        <c:majorTickMark val="none"/>
        <c:tickLblPos val="nextTo"/>
        <c:txPr>
          <a:bodyPr/>
          <a:lstStyle/>
          <a:p>
            <a:pPr>
              <a:defRPr lang="en-US"/>
            </a:pPr>
            <a:endParaRPr lang="de-DE"/>
          </a:p>
        </c:txPr>
        <c:crossAx val="73798400"/>
        <c:crosses val="autoZero"/>
        <c:auto val="1"/>
        <c:lblAlgn val="ctr"/>
        <c:lblOffset val="100"/>
      </c:catAx>
      <c:valAx>
        <c:axId val="73798400"/>
        <c:scaling>
          <c:orientation val="minMax"/>
        </c:scaling>
        <c:axPos val="l"/>
        <c:majorGridlines/>
        <c:numFmt formatCode="General" sourceLinked="1"/>
        <c:majorTickMark val="none"/>
        <c:tickLblPos val="nextTo"/>
        <c:txPr>
          <a:bodyPr/>
          <a:lstStyle/>
          <a:p>
            <a:pPr>
              <a:defRPr lang="en-US"/>
            </a:pPr>
            <a:endParaRPr lang="de-DE"/>
          </a:p>
        </c:txPr>
        <c:crossAx val="71362816"/>
        <c:crosses val="autoZero"/>
        <c:crossBetween val="between"/>
      </c:valAx>
    </c:plotArea>
    <c:legend>
      <c:legendPos val="r"/>
      <c:layout/>
      <c:txPr>
        <a:bodyPr/>
        <a:lstStyle/>
        <a:p>
          <a:pPr>
            <a:defRPr lang="en-US"/>
          </a:pPr>
          <a:endParaRPr lang="de-DE"/>
        </a:p>
      </c:txPr>
    </c:legend>
    <c:plotVisOnly val="1"/>
  </c:chart>
  <c:spPr>
    <a:ln>
      <a:solidFill>
        <a:schemeClr val="accent2">
          <a:lumMod val="20000"/>
          <a:lumOff val="80000"/>
        </a:schemeClr>
      </a:solidFill>
    </a:ln>
  </c:spPr>
  <c:txPr>
    <a:bodyPr/>
    <a:lstStyle/>
    <a:p>
      <a:pPr>
        <a:defRPr>
          <a:solidFill>
            <a:schemeClr val="bg1"/>
          </a:solidFill>
        </a:defRPr>
      </a:pPr>
      <a:endParaRPr lang="de-DE"/>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de-DE"/>
  <c:chart>
    <c:title>
      <c:tx>
        <c:rich>
          <a:bodyPr/>
          <a:lstStyle/>
          <a:p>
            <a:pPr>
              <a:defRPr lang="en-US"/>
            </a:pPr>
            <a:r>
              <a:rPr lang="en-US"/>
              <a:t> Reads Per Second for Data Volumes</a:t>
            </a:r>
          </a:p>
        </c:rich>
      </c:tx>
      <c:layout/>
    </c:title>
    <c:view3D>
      <c:rAngAx val="1"/>
    </c:view3D>
    <c:plotArea>
      <c:layout/>
      <c:bar3DChart>
        <c:barDir val="col"/>
        <c:grouping val="clustered"/>
        <c:ser>
          <c:idx val="0"/>
          <c:order val="0"/>
          <c:tx>
            <c:strRef>
              <c:f>'TPCE Workloads Root vs VM'!$C$1:$E$1</c:f>
              <c:strCache>
                <c:ptCount val="1"/>
                <c:pt idx="0">
                  <c:v>Root OS - Hyper-V Disabled</c:v>
                </c:pt>
              </c:strCache>
            </c:strRef>
          </c:tx>
          <c:cat>
            <c:strRef>
              <c:f>'TPCE Workloads Root vs VM'!$C$2:$E$2</c:f>
              <c:strCache>
                <c:ptCount val="3"/>
                <c:pt idx="0">
                  <c:v>Low OLTP Workload</c:v>
                </c:pt>
                <c:pt idx="1">
                  <c:v>Med OLTP Workload</c:v>
                </c:pt>
                <c:pt idx="2">
                  <c:v>High OLTP Workload</c:v>
                </c:pt>
              </c:strCache>
            </c:strRef>
          </c:cat>
          <c:val>
            <c:numRef>
              <c:f>'TPCE Workloads Root vs VM'!$C$8:$E$8</c:f>
              <c:numCache>
                <c:formatCode>General</c:formatCode>
                <c:ptCount val="3"/>
                <c:pt idx="0">
                  <c:v>1049</c:v>
                </c:pt>
                <c:pt idx="1">
                  <c:v>1619</c:v>
                </c:pt>
                <c:pt idx="2">
                  <c:v>1876</c:v>
                </c:pt>
              </c:numCache>
            </c:numRef>
          </c:val>
        </c:ser>
        <c:ser>
          <c:idx val="1"/>
          <c:order val="1"/>
          <c:tx>
            <c:strRef>
              <c:f>'TPCE Workloads Root vs VM'!$F$1:$H$1</c:f>
              <c:strCache>
                <c:ptCount val="1"/>
                <c:pt idx="0">
                  <c:v>Root OS - Hyper-V Enabled</c:v>
                </c:pt>
              </c:strCache>
            </c:strRef>
          </c:tx>
          <c:cat>
            <c:strRef>
              <c:f>'TPCE Workloads Root vs VM'!$C$2:$E$2</c:f>
              <c:strCache>
                <c:ptCount val="3"/>
                <c:pt idx="0">
                  <c:v>Low OLTP Workload</c:v>
                </c:pt>
                <c:pt idx="1">
                  <c:v>Med OLTP Workload</c:v>
                </c:pt>
                <c:pt idx="2">
                  <c:v>High OLTP Workload</c:v>
                </c:pt>
              </c:strCache>
            </c:strRef>
          </c:cat>
          <c:val>
            <c:numRef>
              <c:f>'TPCE Workloads Root vs VM'!$F$8:$H$8</c:f>
              <c:numCache>
                <c:formatCode>General</c:formatCode>
                <c:ptCount val="3"/>
                <c:pt idx="0">
                  <c:v>1052</c:v>
                </c:pt>
                <c:pt idx="1">
                  <c:v>1614</c:v>
                </c:pt>
                <c:pt idx="2">
                  <c:v>1965</c:v>
                </c:pt>
              </c:numCache>
            </c:numRef>
          </c:val>
        </c:ser>
        <c:ser>
          <c:idx val="2"/>
          <c:order val="2"/>
          <c:tx>
            <c:strRef>
              <c:f>'TPCE Workloads Root vs VM'!$C$14:$E$14</c:f>
              <c:strCache>
                <c:ptCount val="1"/>
                <c:pt idx="0">
                  <c:v>Single VM (Passthrough Disks)</c:v>
                </c:pt>
              </c:strCache>
            </c:strRef>
          </c:tx>
          <c:cat>
            <c:strRef>
              <c:f>'TPCE Workloads Root vs VM'!$C$2:$E$2</c:f>
              <c:strCache>
                <c:ptCount val="3"/>
                <c:pt idx="0">
                  <c:v>Low OLTP Workload</c:v>
                </c:pt>
                <c:pt idx="1">
                  <c:v>Med OLTP Workload</c:v>
                </c:pt>
                <c:pt idx="2">
                  <c:v>High OLTP Workload</c:v>
                </c:pt>
              </c:strCache>
            </c:strRef>
          </c:cat>
          <c:val>
            <c:numRef>
              <c:f>'TPCE Workloads Root vs VM'!$C$28:$E$28</c:f>
              <c:numCache>
                <c:formatCode>General</c:formatCode>
                <c:ptCount val="3"/>
                <c:pt idx="0">
                  <c:v>1053</c:v>
                </c:pt>
                <c:pt idx="1">
                  <c:v>1597</c:v>
                </c:pt>
                <c:pt idx="2">
                  <c:v>1880</c:v>
                </c:pt>
              </c:numCache>
            </c:numRef>
          </c:val>
        </c:ser>
        <c:ser>
          <c:idx val="3"/>
          <c:order val="3"/>
          <c:tx>
            <c:strRef>
              <c:f>'TPCE Workloads Root vs VM'!$F$14:$H$14</c:f>
              <c:strCache>
                <c:ptCount val="1"/>
                <c:pt idx="0">
                  <c:v>Single VM (Fixed Size VHD)</c:v>
                </c:pt>
              </c:strCache>
            </c:strRef>
          </c:tx>
          <c:spPr>
            <a:solidFill>
              <a:srgbClr val="FF0000"/>
            </a:solidFill>
          </c:spPr>
          <c:cat>
            <c:strRef>
              <c:f>'TPCE Workloads Root vs VM'!$C$2:$E$2</c:f>
              <c:strCache>
                <c:ptCount val="3"/>
                <c:pt idx="0">
                  <c:v>Low OLTP Workload</c:v>
                </c:pt>
                <c:pt idx="1">
                  <c:v>Med OLTP Workload</c:v>
                </c:pt>
                <c:pt idx="2">
                  <c:v>High OLTP Workload</c:v>
                </c:pt>
              </c:strCache>
            </c:strRef>
          </c:cat>
          <c:val>
            <c:numRef>
              <c:f>'TPCE Workloads Root vs VM'!$F$28:$H$28</c:f>
              <c:numCache>
                <c:formatCode>General</c:formatCode>
                <c:ptCount val="3"/>
                <c:pt idx="0">
                  <c:v>1051</c:v>
                </c:pt>
                <c:pt idx="1">
                  <c:v>1567</c:v>
                </c:pt>
                <c:pt idx="2">
                  <c:v>1831</c:v>
                </c:pt>
              </c:numCache>
            </c:numRef>
          </c:val>
        </c:ser>
        <c:shape val="box"/>
        <c:axId val="81003648"/>
        <c:axId val="81005568"/>
        <c:axId val="0"/>
      </c:bar3DChart>
      <c:catAx>
        <c:axId val="81003648"/>
        <c:scaling>
          <c:orientation val="minMax"/>
        </c:scaling>
        <c:axPos val="b"/>
        <c:majorTickMark val="none"/>
        <c:tickLblPos val="nextTo"/>
        <c:txPr>
          <a:bodyPr/>
          <a:lstStyle/>
          <a:p>
            <a:pPr>
              <a:defRPr lang="en-US"/>
            </a:pPr>
            <a:endParaRPr lang="de-DE"/>
          </a:p>
        </c:txPr>
        <c:crossAx val="81005568"/>
        <c:crosses val="autoZero"/>
        <c:auto val="1"/>
        <c:lblAlgn val="ctr"/>
        <c:lblOffset val="100"/>
      </c:catAx>
      <c:valAx>
        <c:axId val="81005568"/>
        <c:scaling>
          <c:orientation val="minMax"/>
        </c:scaling>
        <c:axPos val="l"/>
        <c:majorGridlines/>
        <c:numFmt formatCode="General" sourceLinked="1"/>
        <c:majorTickMark val="none"/>
        <c:tickLblPos val="nextTo"/>
        <c:txPr>
          <a:bodyPr/>
          <a:lstStyle/>
          <a:p>
            <a:pPr>
              <a:defRPr lang="en-US"/>
            </a:pPr>
            <a:endParaRPr lang="de-DE"/>
          </a:p>
        </c:txPr>
        <c:crossAx val="81003648"/>
        <c:crosses val="autoZero"/>
        <c:crossBetween val="between"/>
      </c:valAx>
    </c:plotArea>
    <c:legend>
      <c:legendPos val="r"/>
      <c:layout/>
      <c:txPr>
        <a:bodyPr/>
        <a:lstStyle/>
        <a:p>
          <a:pPr>
            <a:defRPr lang="en-US"/>
          </a:pPr>
          <a:endParaRPr lang="de-DE"/>
        </a:p>
      </c:txPr>
    </c:legend>
    <c:plotVisOnly val="1"/>
  </c:chart>
  <c:spPr>
    <a:ln>
      <a:solidFill>
        <a:schemeClr val="accent2">
          <a:lumMod val="20000"/>
          <a:lumOff val="80000"/>
        </a:schemeClr>
      </a:solidFill>
    </a:ln>
  </c:spPr>
  <c:txPr>
    <a:bodyPr/>
    <a:lstStyle/>
    <a:p>
      <a:pPr>
        <a:defRPr>
          <a:solidFill>
            <a:schemeClr val="bg1"/>
          </a:solidFill>
        </a:defRPr>
      </a:pPr>
      <a:endParaRPr lang="de-DE"/>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SQL Server Virtualization and Consolidation</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t>4/15/2009</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endParaRPr lang="en-US" sz="500" dirty="0" smtClean="0">
              <a:solidFill>
                <a:srgbClr val="000000"/>
              </a:solidFill>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dirty="0"/>
          </a:p>
        </p:txBody>
      </p:sp>
    </p:spTree>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SQL Server Virtualization and Consolidation</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t>4/15/2009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0" y="4343400"/>
            <a:ext cx="6858000" cy="4800600"/>
          </a:xfrm>
          <a:prstGeom prst="rect">
            <a:avLst/>
          </a:prstGeom>
        </p:spPr>
        <p:txBody>
          <a:bodyPr vert="horz" wrap="square"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hf ftr="0"/>
  <p:notesStyle>
    <a:lvl1pPr marL="0" algn="l" defTabSz="914363" rtl="0" eaLnBrk="1" latinLnBrk="0" hangingPunct="1">
      <a:lnSpc>
        <a:spcPct val="90000"/>
      </a:lnSpc>
      <a:spcAft>
        <a:spcPts val="333"/>
      </a:spcAft>
      <a:defRPr sz="11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11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11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11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11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itknowledgeexchange.techtarget.com/virtualization-pro/critical-esx-35-update-2-bug-gives-many-users-a-nasty-surpris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9" name="Datumsplatzhalter 8"/>
          <p:cNvSpPr>
            <a:spLocks noGrp="1"/>
          </p:cNvSpPr>
          <p:nvPr>
            <p:ph type="dt" idx="14"/>
          </p:nvPr>
        </p:nvSpPr>
        <p:spPr/>
        <p:txBody>
          <a:bodyPr/>
          <a:lstStyle/>
          <a:p>
            <a:r>
              <a:rPr lang="en-US" smtClean="0"/>
              <a:t>4/15/2009</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Foliennummernplatzhalter 4"/>
          <p:cNvSpPr>
            <a:spLocks noGrp="1"/>
          </p:cNvSpPr>
          <p:nvPr>
            <p:ph type="sldNum" sz="quarter" idx="11"/>
          </p:nvPr>
        </p:nvSpPr>
        <p:spPr/>
        <p:txBody>
          <a:bodyPr/>
          <a:lstStyle/>
          <a:p>
            <a:fld id="{8B263312-38AA-4E1E-B2B5-0F8F122B24FE}" type="slidenum">
              <a:rPr lang="en-US" smtClean="0"/>
              <a:pPr/>
              <a:t>10</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smtClean="0"/>
              <a:t>Just take</a:t>
            </a:r>
            <a:r>
              <a:rPr lang="en-US" baseline="0" dirty="0" smtClean="0"/>
              <a:t> 2 minutes to introduce myself and explain with the help of the slides what the PFE group within Microsoft does and what we offer.</a:t>
            </a:r>
            <a:endParaRPr lang="en-US" dirty="0"/>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Foliennummernplatzhalter 4"/>
          <p:cNvSpPr>
            <a:spLocks noGrp="1"/>
          </p:cNvSpPr>
          <p:nvPr>
            <p:ph type="sldNum" sz="quarter" idx="11"/>
          </p:nvPr>
        </p:nvSpPr>
        <p:spPr/>
        <p:txBody>
          <a:bodyPr/>
          <a:lstStyle/>
          <a:p>
            <a:fld id="{8B263312-38AA-4E1E-B2B5-0F8F122B24FE}" type="slidenum">
              <a:rPr lang="en-US" smtClean="0"/>
              <a:pPr/>
              <a:t>11</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Foliennummernplatzhalter 4"/>
          <p:cNvSpPr>
            <a:spLocks noGrp="1"/>
          </p:cNvSpPr>
          <p:nvPr>
            <p:ph type="sldNum" sz="quarter" idx="11"/>
          </p:nvPr>
        </p:nvSpPr>
        <p:spPr/>
        <p:txBody>
          <a:bodyPr/>
          <a:lstStyle/>
          <a:p>
            <a:fld id="{8B263312-38AA-4E1E-B2B5-0F8F122B24FE}" type="slidenum">
              <a:rPr lang="en-US" smtClean="0"/>
              <a:pPr/>
              <a:t>12</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Foliennummernplatzhalter 4"/>
          <p:cNvSpPr>
            <a:spLocks noGrp="1"/>
          </p:cNvSpPr>
          <p:nvPr>
            <p:ph type="sldNum" sz="quarter" idx="11"/>
          </p:nvPr>
        </p:nvSpPr>
        <p:spPr/>
        <p:txBody>
          <a:bodyPr/>
          <a:lstStyle/>
          <a:p>
            <a:fld id="{8B263312-38AA-4E1E-B2B5-0F8F122B24FE}" type="slidenum">
              <a:rPr lang="en-US" smtClean="0"/>
              <a:pPr/>
              <a:t>13</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fld id="{DDF44926-F6CC-42B9-A1E7-707A0743BA3A}" type="slidenum">
              <a:rPr lang="en-US" smtClean="0"/>
              <a:pPr/>
              <a:t>14</a:t>
            </a:fld>
            <a:endParaRPr lang="en-US"/>
          </a:p>
        </p:txBody>
      </p:sp>
      <p:sp>
        <p:nvSpPr>
          <p:cNvPr id="7" name="Notizenplatzhalter 6"/>
          <p:cNvSpPr>
            <a:spLocks noGrp="1"/>
          </p:cNvSpPr>
          <p:nvPr>
            <p:ph type="body" idx="1"/>
          </p:nvPr>
        </p:nvSpPr>
        <p:spPr/>
        <p:txBody>
          <a:bodyPr>
            <a:normAutofit/>
          </a:bodyPr>
          <a:lstStyle/>
          <a:p>
            <a:r>
              <a:rPr lang="en-US" dirty="0" smtClean="0"/>
              <a:t>Stress that the introduction to PFE and Me will take at most 2 minutes……</a:t>
            </a:r>
            <a:endParaRPr lang="en-US" dirty="0"/>
          </a:p>
        </p:txBody>
      </p:sp>
      <p:sp>
        <p:nvSpPr>
          <p:cNvPr id="16" name="Folienbildplatzhalter 15"/>
          <p:cNvSpPr>
            <a:spLocks noGrp="1" noRot="1" noChangeAspect="1"/>
          </p:cNvSpPr>
          <p:nvPr>
            <p:ph type="sldImg"/>
          </p:nvPr>
        </p:nvSpPr>
        <p:spPr/>
      </p:sp>
      <p:sp>
        <p:nvSpPr>
          <p:cNvPr id="17" name="Header Placeholder 3"/>
          <p:cNvSpPr>
            <a:spLocks noGrp="1"/>
          </p:cNvSpPr>
          <p:nvPr>
            <p:ph type="hdr" sz="quarter"/>
          </p:nvPr>
        </p:nvSpPr>
        <p:spPr>
          <a:xfrm>
            <a:off x="0" y="0"/>
            <a:ext cx="2971800" cy="457200"/>
          </a:xfrm>
        </p:spPr>
        <p:txBody>
          <a:bodyPr/>
          <a:lstStyle/>
          <a:p>
            <a:r>
              <a:rPr lang="en-US" smtClean="0"/>
              <a:t>SQL Server Virtualization and Consolidation</a:t>
            </a:r>
            <a:endParaRPr lang="en-US" dirty="0"/>
          </a:p>
        </p:txBody>
      </p:sp>
      <p:sp>
        <p:nvSpPr>
          <p:cNvPr id="8" name="Datumsplatzhalter 7"/>
          <p:cNvSpPr>
            <a:spLocks noGrp="1"/>
          </p:cNvSpPr>
          <p:nvPr>
            <p:ph type="dt" idx="10"/>
          </p:nvPr>
        </p:nvSpPr>
        <p:spPr/>
        <p:txBody>
          <a:bodyPr/>
          <a:lstStyle/>
          <a:p>
            <a:r>
              <a:rPr lang="en-US" smtClean="0"/>
              <a:t>4/15/2009</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Slide Number Placeholder 4"/>
          <p:cNvSpPr>
            <a:spLocks noGrp="1"/>
          </p:cNvSpPr>
          <p:nvPr>
            <p:ph type="sldNum" sz="quarter" idx="11"/>
          </p:nvPr>
        </p:nvSpPr>
        <p:spPr/>
        <p:txBody>
          <a:bodyPr/>
          <a:lstStyle/>
          <a:p>
            <a:fld id="{8B263312-38AA-4E1E-B2B5-0F8F122B24FE}" type="slidenum">
              <a:rPr lang="en-US" smtClean="0"/>
              <a:pPr/>
              <a:t>15</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smtClean="0"/>
              <a:t>These companies who supply server virtualization software to the marketplace have formally committed to participate in the Server Virtualization Validation Program. Microsoft is working with them to validate their solutions as platforms for Windows Server 2008.</a:t>
            </a:r>
            <a:endParaRPr lang="en-US" dirty="0"/>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Datumsplatzhalter 4"/>
          <p:cNvSpPr>
            <a:spLocks noGrp="1"/>
          </p:cNvSpPr>
          <p:nvPr>
            <p:ph type="dt" idx="11"/>
          </p:nvPr>
        </p:nvSpPr>
        <p:spPr/>
        <p:txBody>
          <a:bodyPr/>
          <a:lstStyle/>
          <a:p>
            <a:r>
              <a:rPr lang="en-US" smtClean="0"/>
              <a:t>4/15/2009</a:t>
            </a:r>
            <a:endParaRPr lang="en-US" dirty="0"/>
          </a:p>
        </p:txBody>
      </p:sp>
      <p:sp>
        <p:nvSpPr>
          <p:cNvPr id="6" name="Foliennummernplatzhalter 5"/>
          <p:cNvSpPr>
            <a:spLocks noGrp="1"/>
          </p:cNvSpPr>
          <p:nvPr>
            <p:ph type="sldNum" sz="quarter" idx="12"/>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In the older days of</a:t>
            </a:r>
            <a:r>
              <a:rPr lang="en-US" baseline="0" dirty="0" smtClean="0"/>
              <a:t> Virtualization and virtual server platforms such as Virtual PC and Virtual Server etc. The main hardware layer such as CPU was also virtualized– the actual server hardware was not used as a basis for the virtual machine or Guest Servers. This led to performance issues as the physical host servers were powerful machines but the virtual guest servers sitting on these were underpowered due to this virtual hardware layer. This stopped applications such as Exchange and SQL Server from using this technology in anything but test environments.</a:t>
            </a:r>
          </a:p>
          <a:p>
            <a:endParaRPr lang="en-US" baseline="0" dirty="0" smtClean="0"/>
          </a:p>
          <a:p>
            <a:r>
              <a:rPr lang="en-US" baseline="0" dirty="0" err="1" smtClean="0"/>
              <a:t>Nowdays</a:t>
            </a:r>
            <a:r>
              <a:rPr lang="en-US" baseline="0" dirty="0" smtClean="0"/>
              <a:t> most of the physical hardware is passed through directly to the virtual machines – so that for example the CPU resource is directly accessible from within the guest server this leads to much better performance for resource intensive applications such as SQL Server and means in turn that production systems could run off virtualized servers.</a:t>
            </a:r>
          </a:p>
          <a:p>
            <a:endParaRPr lang="en-US" baseline="0" dirty="0" smtClean="0"/>
          </a:p>
          <a:p>
            <a:r>
              <a:rPr lang="en-US" baseline="0" dirty="0" smtClean="0"/>
              <a:t>The maintenance of the virtual servers is also easier than that of physical servers in the case of the </a:t>
            </a:r>
          </a:p>
          <a:p>
            <a:endParaRPr lang="en-US" baseline="0" dirty="0" smtClean="0"/>
          </a:p>
          <a:p>
            <a:r>
              <a:rPr lang="en-US" baseline="0" dirty="0" smtClean="0"/>
              <a:t>With </a:t>
            </a:r>
            <a:r>
              <a:rPr lang="en-US" baseline="0" dirty="0" err="1" smtClean="0"/>
              <a:t>todays</a:t>
            </a:r>
            <a:r>
              <a:rPr lang="en-US" baseline="0" dirty="0" smtClean="0"/>
              <a:t> virtualization technology there is no longer in most normal situations and systems a performance penalty in terms of moving to a  virtual SQL Server. </a:t>
            </a:r>
          </a:p>
          <a:p>
            <a:endParaRPr lang="en-US" baseline="0" dirty="0" smtClean="0"/>
          </a:p>
          <a:p>
            <a:r>
              <a:rPr lang="en-US" baseline="0" dirty="0" smtClean="0"/>
              <a:t>The cost benefits of </a:t>
            </a:r>
            <a:r>
              <a:rPr lang="en-US" baseline="0" dirty="0" err="1" smtClean="0"/>
              <a:t>virtualizing</a:t>
            </a:r>
            <a:r>
              <a:rPr lang="en-US" baseline="0" dirty="0" smtClean="0"/>
              <a:t> SQL Server are multiple – licensing discussed later – hardware costs – power consumption – </a:t>
            </a:r>
            <a:r>
              <a:rPr lang="en-US" baseline="0" dirty="0" err="1" smtClean="0"/>
              <a:t>datacentre</a:t>
            </a:r>
            <a:r>
              <a:rPr lang="en-US" baseline="0" dirty="0" smtClean="0"/>
              <a:t> space.</a:t>
            </a:r>
          </a:p>
          <a:p>
            <a:endParaRPr lang="en-US" baseline="0" dirty="0" smtClean="0"/>
          </a:p>
          <a:p>
            <a:r>
              <a:rPr lang="en-US" baseline="0" dirty="0" smtClean="0"/>
              <a:t>With technology such as </a:t>
            </a:r>
            <a:r>
              <a:rPr lang="en-US" baseline="0" dirty="0" err="1" smtClean="0"/>
              <a:t>VMWare</a:t>
            </a:r>
            <a:r>
              <a:rPr lang="en-US" baseline="0" dirty="0" smtClean="0"/>
              <a:t> </a:t>
            </a:r>
            <a:r>
              <a:rPr lang="en-US" baseline="0" dirty="0" err="1" smtClean="0"/>
              <a:t>VMotion</a:t>
            </a:r>
            <a:r>
              <a:rPr lang="en-US" baseline="0" dirty="0" smtClean="0"/>
              <a:t> </a:t>
            </a:r>
            <a:r>
              <a:rPr lang="en-US" baseline="0" smtClean="0"/>
              <a:t>and Microsoft’s </a:t>
            </a:r>
            <a:r>
              <a:rPr lang="en-US" baseline="0" dirty="0" smtClean="0"/>
              <a:t>Live Migration the downtime needed by a SQL Server can be greatly reduced by moving to a virtual server solution as a physical hardware failure can be mitigated utilizing such technologies – also performance can be improved using these technologies as well.</a:t>
            </a:r>
          </a:p>
          <a:p>
            <a:endParaRPr lang="en-US" baseline="0" dirty="0" smtClean="0"/>
          </a:p>
          <a:p>
            <a:r>
              <a:rPr lang="en-US" baseline="0" dirty="0" smtClean="0"/>
              <a:t>Restart times are also normally faster on Virtualized SQL Servers – </a:t>
            </a:r>
          </a:p>
          <a:p>
            <a:endParaRPr lang="en-US" baseline="0" dirty="0" smtClean="0"/>
          </a:p>
          <a:p>
            <a:r>
              <a:rPr lang="en-US" baseline="0" dirty="0" smtClean="0"/>
              <a:t>Details of Microsoft`s internal project for moving some SQL Servers to Hyper-V</a:t>
            </a:r>
          </a:p>
          <a:p>
            <a:endParaRPr lang="en-US" baseline="0"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en-US" dirty="0" smtClean="0"/>
              <a:t>Previously SQL Server was not supported on Virtual Server / Virtual PC etc due to limitations of hardware virtualization as discussed. It is now supported however on Hyper V as well as </a:t>
            </a:r>
            <a:r>
              <a:rPr lang="en-US" dirty="0" err="1" smtClean="0"/>
              <a:t>VMWare</a:t>
            </a:r>
            <a:r>
              <a:rPr lang="en-US" dirty="0" smtClean="0"/>
              <a:t> – Clustering is not yet supported but it is coming –</a:t>
            </a:r>
            <a:r>
              <a:rPr lang="en-US" baseline="0" dirty="0" smtClean="0"/>
              <a:t> complex due to the amount of different options (guest clustering / host clustering or a mix or example)</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Slide Number Placeholder 4"/>
          <p:cNvSpPr>
            <a:spLocks noGrp="1"/>
          </p:cNvSpPr>
          <p:nvPr>
            <p:ph type="sldNum" sz="quarter" idx="11"/>
          </p:nvPr>
        </p:nvSpPr>
        <p:spPr/>
        <p:txBody>
          <a:bodyPr/>
          <a:lstStyle/>
          <a:p>
            <a:fld id="{8B263312-38AA-4E1E-B2B5-0F8F122B24FE}" type="slidenum">
              <a:rPr lang="en-US" smtClean="0"/>
              <a:pPr/>
              <a:t>18</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most common question is whether to use Pass Through</a:t>
            </a:r>
            <a:r>
              <a:rPr lang="en-US" baseline="0" dirty="0" smtClean="0"/>
              <a:t> or Virtual Hard Disks – performance metrics show us that there is little difference between one or the other until the disk IO system is heavily used in very large SQL Servers for example..</a:t>
            </a:r>
          </a:p>
          <a:p>
            <a:endParaRPr lang="en-US" baseline="0" dirty="0" smtClean="0"/>
          </a:p>
          <a:p>
            <a:r>
              <a:rPr lang="en-US" baseline="0" dirty="0" smtClean="0"/>
              <a:t>Pass through removes the need to go to the host servers disk system at all and allows the disk to be directly presented to the virtual server, this means that there is no need to go to the Virtualized I/O Layer on the host and so it is slightly faster, however the monitoring of the performance on pass through disks is harder as this will require the help of the storage team in the case of SAN storage.</a:t>
            </a:r>
          </a:p>
          <a:p>
            <a:endParaRPr lang="en-US" baseline="0" dirty="0" smtClean="0"/>
          </a:p>
          <a:p>
            <a:r>
              <a:rPr lang="en-US" baseline="0" dirty="0" smtClean="0"/>
              <a:t>Virtual Hard Disks should be set to a pre-determined size and not set to auto-grow as this has a serious effect on performance.</a:t>
            </a:r>
          </a:p>
          <a:p>
            <a:endParaRPr lang="en-US"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Correct disk offsets (1024K) and block sizes (normally 64K) should be set on the disks being used by SQL Server to ensure optimal performance. Here the interesting question of virtual hard disks comes up – should the offset and block size be important on the VHD so when formatting the virtual hard disk or only on the physical disk on the host server storage device????? – the answer is that it should be done on all levels if using VHD and also again make sure no auto grow enabled on VHD……. </a:t>
            </a:r>
          </a:p>
          <a:p>
            <a:endParaRPr lang="en-US" baseline="0" dirty="0" smtClean="0"/>
          </a:p>
          <a:p>
            <a:r>
              <a:rPr lang="en-US" baseline="0" dirty="0" smtClean="0"/>
              <a:t>The backup of the Virtual hard disk files from a host system makes the recovery of a virtual server using this storage method easier than recovering a VM using Pass Through disk </a:t>
            </a:r>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Slide Number Placeholder 4"/>
          <p:cNvSpPr>
            <a:spLocks noGrp="1"/>
          </p:cNvSpPr>
          <p:nvPr>
            <p:ph type="sldNum" sz="quarter" idx="11"/>
          </p:nvPr>
        </p:nvSpPr>
        <p:spPr/>
        <p:txBody>
          <a:bodyPr/>
          <a:lstStyle/>
          <a:p>
            <a:fld id="{8B263312-38AA-4E1E-B2B5-0F8F122B24FE}" type="slidenum">
              <a:rPr lang="en-US" smtClean="0"/>
              <a:pPr/>
              <a:t>19</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different vendors each with their own technologies</a:t>
            </a:r>
            <a:r>
              <a:rPr lang="en-US" baseline="0" dirty="0" smtClean="0"/>
              <a:t> – research……</a:t>
            </a:r>
          </a:p>
          <a:p>
            <a:endParaRPr lang="en-US" baseline="0" dirty="0" smtClean="0"/>
          </a:p>
          <a:p>
            <a:r>
              <a:rPr lang="en-US" baseline="0" dirty="0" smtClean="0"/>
              <a:t>Technologies such as SRDF (Shadow Copy) can impact performance but may be a business requirement for DR reasons.</a:t>
            </a:r>
          </a:p>
          <a:p>
            <a:endParaRPr lang="en-US" baseline="0" dirty="0" smtClean="0"/>
          </a:p>
          <a:p>
            <a:r>
              <a:rPr lang="en-US" baseline="0" dirty="0" smtClean="0"/>
              <a:t>The most important point is that like a physical SQL Server the SAN disk configuration for a virtual SQL Server must also be carefully considered and planned.</a:t>
            </a:r>
          </a:p>
          <a:p>
            <a:endParaRPr lang="en-US" baseline="0" dirty="0" smtClean="0"/>
          </a:p>
          <a:p>
            <a:r>
              <a:rPr lang="en-US" baseline="0" dirty="0" smtClean="0"/>
              <a:t>LUNS should be dedicated and zoned correctly for the purpose they are intended – do not rely on the old “but we have tons of Cache” line from the SAN storage team.</a:t>
            </a:r>
          </a:p>
          <a:p>
            <a:endParaRPr lang="en-US" baseline="0" dirty="0" smtClean="0"/>
          </a:p>
          <a:p>
            <a:r>
              <a:rPr lang="en-US" dirty="0" smtClean="0"/>
              <a:t>Avoid </a:t>
            </a:r>
            <a:r>
              <a:rPr lang="en-US" dirty="0" err="1" smtClean="0"/>
              <a:t>virtualizing</a:t>
            </a:r>
            <a:r>
              <a:rPr lang="en-US" dirty="0" smtClean="0"/>
              <a:t> servers that have (and utilize) more than 2 HBAs.</a:t>
            </a:r>
            <a:endParaRPr lang="en-US" baseline="0" dirty="0" smtClean="0"/>
          </a:p>
          <a:p>
            <a:endParaRPr lang="en-US" baseline="0" dirty="0" smtClean="0"/>
          </a:p>
          <a:p>
            <a:r>
              <a:rPr lang="en-US" dirty="0" smtClean="0"/>
              <a:t>Performance is paramount</a:t>
            </a:r>
            <a:r>
              <a:rPr lang="en-US" baseline="0" dirty="0" smtClean="0"/>
              <a:t> – RAID Groups should be defined and a base line for cost/performance should be established at the beginning of the project.</a:t>
            </a:r>
          </a:p>
          <a:p>
            <a:endParaRPr lang="en-US" baseline="0" dirty="0" smtClean="0"/>
          </a:p>
          <a:p>
            <a:r>
              <a:rPr lang="en-US" baseline="0" dirty="0" smtClean="0"/>
              <a:t>Work together with the Storage teams – make them aware of your concerns and thoughts but do not dictate to them – agree on a  constant Read/Write performance I/O value and allow them to facilitate this requirement. Be </a:t>
            </a:r>
            <a:r>
              <a:rPr lang="en-US" baseline="0" dirty="0" err="1" smtClean="0"/>
              <a:t>carefull</a:t>
            </a:r>
            <a:r>
              <a:rPr lang="en-US" baseline="0" dirty="0" smtClean="0"/>
              <a:t> that they are dedicating the disk resources presented to you though and you are not sharing your disk with Exchange for example.</a:t>
            </a:r>
          </a:p>
          <a:p>
            <a:endParaRPr lang="en-US" baseline="0" dirty="0" smtClean="0"/>
          </a:p>
          <a:p>
            <a:r>
              <a:rPr lang="en-US" baseline="0" dirty="0" smtClean="0"/>
              <a:t>Again make sure to get this right at the beginning as later on it will be very difficult if not impossible to change.</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Slide Number Placeholder 4"/>
          <p:cNvSpPr>
            <a:spLocks noGrp="1"/>
          </p:cNvSpPr>
          <p:nvPr>
            <p:ph type="sldNum" sz="quarter" idx="11"/>
          </p:nvPr>
        </p:nvSpPr>
        <p:spPr/>
        <p:txBody>
          <a:bodyPr/>
          <a:lstStyle/>
          <a:p>
            <a:fld id="{8B263312-38AA-4E1E-B2B5-0F8F122B24FE}" type="slidenum">
              <a:rPr lang="en-US" smtClean="0"/>
              <a:pPr/>
              <a:t>20</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6" name="Folienbildplatzhalter 15"/>
          <p:cNvSpPr>
            <a:spLocks noGrp="1" noRot="1" noChangeAspect="1"/>
          </p:cNvSpPr>
          <p:nvPr>
            <p:ph type="sldImg"/>
          </p:nvPr>
        </p:nvSpPr>
        <p:spPr/>
      </p:sp>
      <p:sp>
        <p:nvSpPr>
          <p:cNvPr id="21" name="Kopfzeilenplatzhalter 20"/>
          <p:cNvSpPr>
            <a:spLocks noGrp="1"/>
          </p:cNvSpPr>
          <p:nvPr>
            <p:ph type="hdr" sz="quarter" idx="14"/>
          </p:nvPr>
        </p:nvSpPr>
        <p:spPr/>
        <p:txBody>
          <a:bodyPr/>
          <a:lstStyle/>
          <a:p>
            <a:r>
              <a:rPr lang="en-US" smtClean="0"/>
              <a:t>SQL Server Virtualization and Consolidation</a:t>
            </a:r>
            <a:endParaRPr lang="en-US" dirty="0"/>
          </a:p>
        </p:txBody>
      </p:sp>
      <p:sp>
        <p:nvSpPr>
          <p:cNvPr id="6" name="Datumsplatzhalter 5"/>
          <p:cNvSpPr>
            <a:spLocks noGrp="1"/>
          </p:cNvSpPr>
          <p:nvPr>
            <p:ph type="dt" idx="15"/>
          </p:nvPr>
        </p:nvSpPr>
        <p:spPr/>
        <p:txBody>
          <a:bodyPr/>
          <a:lstStyle/>
          <a:p>
            <a:r>
              <a:rPr lang="en-US" smtClean="0"/>
              <a:t>4/15/2009</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Virtualization is not a replacement for a good disaster recovery plan however it can make recovery easier.</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backup of guest VM’s is easier than physical servers and the ability to find a host and place the backed up file(s) on this host and get the system back up and running is much faster than finding and rebuilding a physical server.</a:t>
            </a:r>
          </a:p>
          <a:p>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Slide Number Placeholder 4"/>
          <p:cNvSpPr>
            <a:spLocks noGrp="1"/>
          </p:cNvSpPr>
          <p:nvPr>
            <p:ph type="sldNum" sz="quarter" idx="11"/>
          </p:nvPr>
        </p:nvSpPr>
        <p:spPr/>
        <p:txBody>
          <a:bodyPr/>
          <a:lstStyle/>
          <a:p>
            <a:fld id="{8B263312-38AA-4E1E-B2B5-0F8F122B24FE}" type="slidenum">
              <a:rPr lang="en-US" smtClean="0"/>
              <a:pPr/>
              <a:t>21</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hardware</a:t>
            </a:r>
            <a:r>
              <a:rPr lang="en-US" baseline="0" dirty="0" smtClean="0"/>
              <a:t> limits for virtual machines such as maximum CPU, RAM and disk size allowed which need to be considered when looking at </a:t>
            </a:r>
            <a:r>
              <a:rPr lang="en-US" baseline="0" dirty="0" err="1" smtClean="0"/>
              <a:t>virtualiziing</a:t>
            </a:r>
            <a:r>
              <a:rPr lang="en-US" baseline="0" dirty="0" smtClean="0"/>
              <a:t> SQL Server.</a:t>
            </a:r>
          </a:p>
          <a:p>
            <a:endParaRPr lang="en-US" baseline="0" dirty="0" smtClean="0"/>
          </a:p>
          <a:p>
            <a:r>
              <a:rPr lang="en-US" baseline="0" dirty="0" smtClean="0"/>
              <a:t>Heavy OLTP systems can stretch even dedicated physical SQL Servers to their limits so they are clearly out of the scope of SQL Server virtualization.</a:t>
            </a:r>
          </a:p>
          <a:p>
            <a:endParaRPr lang="en-US" baseline="0" dirty="0" smtClean="0"/>
          </a:p>
          <a:p>
            <a:r>
              <a:rPr lang="en-US" baseline="0" dirty="0" smtClean="0"/>
              <a:t>The Virtual NIC’s are limited on certain vendors virtualization platforms so this needs consideration in the case of multiple NIC’s needed for specific operations on the SQL Server – such as backups etc.</a:t>
            </a:r>
          </a:p>
          <a:p>
            <a:endParaRPr lang="en-US" baseline="0" dirty="0" smtClean="0"/>
          </a:p>
          <a:p>
            <a:r>
              <a:rPr lang="en-US" baseline="0" dirty="0" smtClean="0"/>
              <a:t>When troubleshooting performance issues on the SQL Server the additional virtualization layer can become confusing and complex, take for example disk issues on a virtual hard disk, are the issues on the virtual hard disk or on the underlying hard disk on the host where the virtual hard disk is sitting?</a:t>
            </a:r>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Slide Number Placeholder 4"/>
          <p:cNvSpPr>
            <a:spLocks noGrp="1"/>
          </p:cNvSpPr>
          <p:nvPr>
            <p:ph type="sldNum" sz="quarter" idx="11"/>
          </p:nvPr>
        </p:nvSpPr>
        <p:spPr/>
        <p:txBody>
          <a:bodyPr/>
          <a:lstStyle/>
          <a:p>
            <a:fld id="{8B263312-38AA-4E1E-B2B5-0F8F122B24FE}" type="slidenum">
              <a:rPr lang="en-US" smtClean="0"/>
              <a:pPr/>
              <a:t>22</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the</a:t>
            </a:r>
            <a:r>
              <a:rPr lang="en-US" baseline="0" dirty="0" smtClean="0"/>
              <a:t> windows licensing is as follows, if I have a server which I wish to use as a Virtual Host and I install the Enterprise or Datacenter editions of Windows Server 2003 R2 or Windows Server 2008 on it I can install a further 4 virtual machines using the same OS / or lower if I am running Enterprise Edition or unlimited guest virtual machines in the case of datacenter edition. </a:t>
            </a:r>
          </a:p>
          <a:p>
            <a:endParaRPr lang="en-US" baseline="0" dirty="0" smtClean="0"/>
          </a:p>
          <a:p>
            <a:r>
              <a:rPr lang="en-US" baseline="0" dirty="0" smtClean="0"/>
              <a:t>AND YES VMWARE ALSO NOT JUST HYPER-V or VS.</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Slide Number Placeholder 4"/>
          <p:cNvSpPr>
            <a:spLocks noGrp="1"/>
          </p:cNvSpPr>
          <p:nvPr>
            <p:ph type="sldNum" sz="quarter" idx="11"/>
          </p:nvPr>
        </p:nvSpPr>
        <p:spPr/>
        <p:txBody>
          <a:bodyPr/>
          <a:lstStyle/>
          <a:p>
            <a:fld id="{8B263312-38AA-4E1E-B2B5-0F8F122B24FE}" type="slidenum">
              <a:rPr lang="en-US" smtClean="0"/>
              <a:pPr/>
              <a:t>23</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of these</a:t>
            </a:r>
            <a:r>
              <a:rPr lang="en-US" baseline="0" dirty="0" smtClean="0"/>
              <a:t> recommendations are in general for SQL Server disk management and not just for Virtual SQL servers.</a:t>
            </a:r>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Slide Number Placeholder 4"/>
          <p:cNvSpPr>
            <a:spLocks noGrp="1"/>
          </p:cNvSpPr>
          <p:nvPr>
            <p:ph type="sldNum" sz="quarter" idx="11"/>
          </p:nvPr>
        </p:nvSpPr>
        <p:spPr/>
        <p:txBody>
          <a:bodyPr/>
          <a:lstStyle/>
          <a:p>
            <a:fld id="{8B263312-38AA-4E1E-B2B5-0F8F122B24FE}" type="slidenum">
              <a:rPr lang="en-US" smtClean="0"/>
              <a:pPr/>
              <a:t>24</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Datumsplatzhalter 4"/>
          <p:cNvSpPr>
            <a:spLocks noGrp="1"/>
          </p:cNvSpPr>
          <p:nvPr>
            <p:ph type="dt" idx="11"/>
          </p:nvPr>
        </p:nvSpPr>
        <p:spPr/>
        <p:txBody>
          <a:bodyPr/>
          <a:lstStyle/>
          <a:p>
            <a:r>
              <a:rPr lang="en-US" smtClean="0"/>
              <a:t>4/15/2009</a:t>
            </a:r>
            <a:endParaRPr lang="en-US" dirty="0"/>
          </a:p>
        </p:txBody>
      </p:sp>
      <p:sp>
        <p:nvSpPr>
          <p:cNvPr id="6" name="Foliennummernplatzhalter 5"/>
          <p:cNvSpPr>
            <a:spLocks noGrp="1"/>
          </p:cNvSpPr>
          <p:nvPr>
            <p:ph type="sldNum" sz="quarter" idx="12"/>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 host’s CPU can change.  Your server can get moved from a 2ghz box to a 3ghz box without warning</a:t>
            </a:r>
          </a:p>
          <a:p>
            <a:endParaRPr lang="en-US" dirty="0" smtClean="0"/>
          </a:p>
          <a:p>
            <a:r>
              <a:rPr lang="en-US" dirty="0" smtClean="0"/>
              <a:t>New features and new versions of virtualization software come out at a breakneck pace, and like any other software, it’s got bugs.  A </a:t>
            </a:r>
            <a:r>
              <a:rPr lang="en-US" dirty="0" smtClean="0">
                <a:hlinkClick r:id="rId3"/>
              </a:rPr>
              <a:t>particularly nasty bug surfaced in VMware ESX v3.5 Update 2</a:t>
            </a:r>
            <a:r>
              <a:rPr lang="en-US" dirty="0" smtClean="0"/>
              <a:t> - on a certain date, VMware users couldn’t power on their servers because the licensing was expired - even if it wasn’t</a:t>
            </a:r>
          </a:p>
          <a:p>
            <a:endParaRPr lang="en-US" dirty="0" smtClean="0"/>
          </a:p>
          <a:p>
            <a:r>
              <a:rPr lang="en-US" dirty="0" smtClean="0"/>
              <a:t>Performance monitoring</a:t>
            </a:r>
            <a:r>
              <a:rPr lang="en-US" baseline="0" dirty="0" smtClean="0"/>
              <a:t> is more complex.</a:t>
            </a:r>
          </a:p>
          <a:p>
            <a:endParaRPr lang="en-US" baseline="0" dirty="0" smtClean="0"/>
          </a:p>
          <a:p>
            <a:r>
              <a:rPr lang="en-US" baseline="0" smtClean="0"/>
              <a:t>Disk – Disk – Disk….</a:t>
            </a:r>
            <a:endParaRPr lang="en-US" dirty="0" smtClean="0"/>
          </a:p>
          <a:p>
            <a:endParaRPr lang="en-US" dirty="0" smtClean="0"/>
          </a:p>
          <a:p>
            <a:r>
              <a:rPr lang="en-US" dirty="0" smtClean="0"/>
              <a:t>.</a:t>
            </a:r>
          </a:p>
          <a:p>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Date Placeholder 4"/>
          <p:cNvSpPr>
            <a:spLocks noGrp="1"/>
          </p:cNvSpPr>
          <p:nvPr>
            <p:ph type="dt" idx="11"/>
          </p:nvPr>
        </p:nvSpPr>
        <p:spPr/>
        <p:txBody>
          <a:bodyPr/>
          <a:lstStyle/>
          <a:p>
            <a:r>
              <a:rPr lang="en-US" smtClean="0"/>
              <a:t>4/15/2009</a:t>
            </a:r>
            <a:endParaRPr lang="en-US" dirty="0"/>
          </a:p>
        </p:txBody>
      </p:sp>
      <p:sp>
        <p:nvSpPr>
          <p:cNvPr id="6" name="Slide Number Placeholder 5"/>
          <p:cNvSpPr>
            <a:spLocks noGrp="1"/>
          </p:cNvSpPr>
          <p:nvPr>
            <p:ph type="sldNum" sz="quarter" idx="12"/>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smtClean="0"/>
              <a:t>Just take</a:t>
            </a:r>
            <a:r>
              <a:rPr lang="en-US" baseline="0" dirty="0" smtClean="0"/>
              <a:t> 2 minutes to introduce myself and explain with the help of the slides what the PFE group within Microsoft does and what we offer.</a:t>
            </a:r>
            <a:endParaRPr lang="en-US" dirty="0"/>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Foliennummernplatzhalter 4"/>
          <p:cNvSpPr>
            <a:spLocks noGrp="1"/>
          </p:cNvSpPr>
          <p:nvPr>
            <p:ph type="sldNum" sz="quarter" idx="11"/>
          </p:nvPr>
        </p:nvSpPr>
        <p:spPr/>
        <p:txBody>
          <a:bodyPr/>
          <a:lstStyle/>
          <a:p>
            <a:fld id="{8B263312-38AA-4E1E-B2B5-0F8F122B24FE}" type="slidenum">
              <a:rPr lang="en-US" smtClean="0"/>
              <a:pPr/>
              <a:t>28</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07E903-E2D4-41F2-A0B8-82E236E231C4}" type="slidenum">
              <a:rPr lang="en-US" smtClean="0"/>
              <a:pPr/>
              <a:t>29</a:t>
            </a:fld>
            <a:endParaRPr lang="en-US"/>
          </a:p>
        </p:txBody>
      </p:sp>
      <p:sp>
        <p:nvSpPr>
          <p:cNvPr id="5" name="Datumsplatzhalter 4"/>
          <p:cNvSpPr>
            <a:spLocks noGrp="1"/>
          </p:cNvSpPr>
          <p:nvPr>
            <p:ph type="dt" idx="11"/>
          </p:nvPr>
        </p:nvSpPr>
        <p:spPr/>
        <p:txBody>
          <a:bodyPr/>
          <a:lstStyle/>
          <a:p>
            <a:r>
              <a:rPr lang="en-US" smtClean="0"/>
              <a:t>4/15/2009</a:t>
            </a:r>
            <a:endParaRPr lang="en-US" dirty="0"/>
          </a:p>
        </p:txBody>
      </p:sp>
      <p:sp>
        <p:nvSpPr>
          <p:cNvPr id="6" name="Kopfzeilenplatzhalter 5"/>
          <p:cNvSpPr>
            <a:spLocks noGrp="1"/>
          </p:cNvSpPr>
          <p:nvPr>
            <p:ph type="hdr" sz="quarter" idx="12"/>
          </p:nvPr>
        </p:nvSpPr>
        <p:spPr/>
        <p:txBody>
          <a:bodyPr/>
          <a:lstStyle/>
          <a:p>
            <a:r>
              <a:rPr lang="en-US" smtClean="0"/>
              <a:t>SQL Server Virtualization and Consolidation</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A0FFD878-7425-44FB-AA95-7125CCEDC310}" type="slidenum">
              <a:rPr lang="en-US">
                <a:solidFill>
                  <a:prstClr val="black"/>
                </a:solidFill>
                <a:latin typeface="Calibri"/>
              </a:rPr>
              <a:pPr algn="r" rtl="0"/>
              <a:t>30</a:t>
            </a:fld>
            <a:endParaRPr lang="en-US" dirty="0">
              <a:solidFill>
                <a:prstClr val="black"/>
              </a:solidFill>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en-US" smtClean="0"/>
              <a:t>4/15/2009</a:t>
            </a:r>
            <a:endParaRPr lang="en-US"/>
          </a:p>
        </p:txBody>
      </p:sp>
      <p:sp>
        <p:nvSpPr>
          <p:cNvPr id="512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46ACFFA-6E2C-48E3-BF47-93CA9491B012}" type="slidenum">
              <a:rPr lang="en-US"/>
              <a:pPr fontAlgn="base">
                <a:spcBef>
                  <a:spcPct val="0"/>
                </a:spcBef>
                <a:spcAft>
                  <a:spcPct val="0"/>
                </a:spcAft>
              </a:pPr>
              <a:t>31</a:t>
            </a:fld>
            <a:endParaRPr lang="en-US"/>
          </a:p>
        </p:txBody>
      </p:sp>
      <p:sp>
        <p:nvSpPr>
          <p:cNvPr id="512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nSpc>
                <a:spcPct val="80000"/>
              </a:lnSpc>
              <a:spcBef>
                <a:spcPct val="0"/>
              </a:spcBef>
            </a:pPr>
            <a:r>
              <a:rPr lang="en-US" b="1" smtClean="0"/>
              <a:t>VSP = Virtualization Service Providers</a:t>
            </a:r>
          </a:p>
          <a:p>
            <a:pPr>
              <a:lnSpc>
                <a:spcPct val="80000"/>
              </a:lnSpc>
              <a:spcBef>
                <a:spcPct val="0"/>
              </a:spcBef>
            </a:pPr>
            <a:r>
              <a:rPr lang="en-US" b="1" smtClean="0"/>
              <a:t>VSC = Virtualization Service Clients</a:t>
            </a:r>
          </a:p>
          <a:p>
            <a:pPr>
              <a:lnSpc>
                <a:spcPct val="80000"/>
              </a:lnSpc>
              <a:spcBef>
                <a:spcPct val="0"/>
              </a:spcBef>
            </a:pPr>
            <a:endParaRPr lang="en-US" b="1" smtClean="0"/>
          </a:p>
          <a:p>
            <a:pPr>
              <a:lnSpc>
                <a:spcPct val="80000"/>
              </a:lnSpc>
              <a:spcBef>
                <a:spcPct val="0"/>
              </a:spcBef>
            </a:pPr>
            <a:endParaRPr lang="en-US" b="1" smtClean="0"/>
          </a:p>
        </p:txBody>
      </p:sp>
      <p:sp>
        <p:nvSpPr>
          <p:cNvPr id="7" name="Kopfzeilenplatzhalter 6"/>
          <p:cNvSpPr>
            <a:spLocks noGrp="1"/>
          </p:cNvSpPr>
          <p:nvPr>
            <p:ph type="hdr" sz="quarter" idx="10"/>
          </p:nvPr>
        </p:nvSpPr>
        <p:spPr/>
        <p:txBody>
          <a:bodyPr/>
          <a:lstStyle/>
          <a:p>
            <a:r>
              <a:rPr lang="en-US" smtClean="0"/>
              <a:t>SQL Server Virtualization and Consolidation</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fld id="{DDF44926-F6CC-42B9-A1E7-707A0743BA3A}" type="slidenum">
              <a:rPr lang="en-US" smtClean="0"/>
              <a:pPr/>
              <a:t>3</a:t>
            </a:fld>
            <a:endParaRPr lang="en-US"/>
          </a:p>
        </p:txBody>
      </p:sp>
      <p:sp>
        <p:nvSpPr>
          <p:cNvPr id="7" name="Notizenplatzhalter 6"/>
          <p:cNvSpPr>
            <a:spLocks noGrp="1"/>
          </p:cNvSpPr>
          <p:nvPr>
            <p:ph type="body" idx="1"/>
          </p:nvPr>
        </p:nvSpPr>
        <p:spPr/>
        <p:txBody>
          <a:bodyPr>
            <a:normAutofit/>
          </a:bodyPr>
          <a:lstStyle/>
          <a:p>
            <a:r>
              <a:rPr lang="en-US" dirty="0" smtClean="0"/>
              <a:t>Stress that the introduction to PFE and Me will take at most 2 minutes……</a:t>
            </a:r>
            <a:endParaRPr lang="en-US" dirty="0"/>
          </a:p>
        </p:txBody>
      </p:sp>
      <p:sp>
        <p:nvSpPr>
          <p:cNvPr id="16" name="Folienbildplatzhalter 15"/>
          <p:cNvSpPr>
            <a:spLocks noGrp="1" noRot="1" noChangeAspect="1"/>
          </p:cNvSpPr>
          <p:nvPr>
            <p:ph type="sldImg"/>
          </p:nvPr>
        </p:nvSpPr>
        <p:spPr/>
      </p:sp>
      <p:sp>
        <p:nvSpPr>
          <p:cNvPr id="17" name="Header Placeholder 3"/>
          <p:cNvSpPr>
            <a:spLocks noGrp="1"/>
          </p:cNvSpPr>
          <p:nvPr>
            <p:ph type="hdr" sz="quarter"/>
          </p:nvPr>
        </p:nvSpPr>
        <p:spPr>
          <a:xfrm>
            <a:off x="0" y="0"/>
            <a:ext cx="2971800" cy="457200"/>
          </a:xfrm>
        </p:spPr>
        <p:txBody>
          <a:bodyPr/>
          <a:lstStyle/>
          <a:p>
            <a:r>
              <a:rPr lang="en-US" smtClean="0"/>
              <a:t>SQL Server Virtualization and Consolidation</a:t>
            </a:r>
            <a:endParaRPr lang="en-US" dirty="0"/>
          </a:p>
        </p:txBody>
      </p:sp>
      <p:sp>
        <p:nvSpPr>
          <p:cNvPr id="8" name="Datumsplatzhalter 7"/>
          <p:cNvSpPr>
            <a:spLocks noGrp="1"/>
          </p:cNvSpPr>
          <p:nvPr>
            <p:ph type="dt" idx="10"/>
          </p:nvPr>
        </p:nvSpPr>
        <p:spPr/>
        <p:txBody>
          <a:bodyPr/>
          <a:lstStyle/>
          <a:p>
            <a:r>
              <a:rPr lang="en-US" smtClean="0"/>
              <a:t>4/15/2009</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Datumsplatzhalter 4"/>
          <p:cNvSpPr>
            <a:spLocks noGrp="1"/>
          </p:cNvSpPr>
          <p:nvPr>
            <p:ph type="dt" idx="11"/>
          </p:nvPr>
        </p:nvSpPr>
        <p:spPr/>
        <p:txBody>
          <a:bodyPr/>
          <a:lstStyle/>
          <a:p>
            <a:r>
              <a:rPr lang="en-US" smtClean="0"/>
              <a:t>4/15/2009</a:t>
            </a:r>
            <a:endParaRPr lang="en-US" dirty="0"/>
          </a:p>
        </p:txBody>
      </p:sp>
      <p:sp>
        <p:nvSpPr>
          <p:cNvPr id="6" name="Foliennummernplatzhalter 5"/>
          <p:cNvSpPr>
            <a:spLocks noGrp="1"/>
          </p:cNvSpPr>
          <p:nvPr>
            <p:ph type="sldNum" sz="quarter" idx="12"/>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r>
              <a:rPr lang="en-US" dirty="0" smtClean="0">
                <a:latin typeface="Arial" pitchFamily="34" charset="0"/>
              </a:rPr>
              <a:t>Knowing the support limits of various VM parameters can help you plan your “consolidation ratio”, which is the number of VMs that can be run on a specific host.</a:t>
            </a:r>
          </a:p>
          <a:p>
            <a:r>
              <a:rPr lang="en-US" dirty="0" smtClean="0">
                <a:latin typeface="Arial" pitchFamily="34" charset="0"/>
              </a:rPr>
              <a:t>Each parent can have up to 16 logical processors or cores.  With the 8:1 </a:t>
            </a:r>
            <a:r>
              <a:rPr lang="en-US" dirty="0" err="1" smtClean="0">
                <a:latin typeface="Arial" pitchFamily="34" charset="0"/>
              </a:rPr>
              <a:t>overcommit</a:t>
            </a:r>
            <a:r>
              <a:rPr lang="en-US" dirty="0" smtClean="0">
                <a:latin typeface="Arial" pitchFamily="34" charset="0"/>
              </a:rPr>
              <a:t> ratio, this means a parent can support up to 128 virtual processors.</a:t>
            </a:r>
          </a:p>
          <a:p>
            <a:r>
              <a:rPr lang="en-US" dirty="0" smtClean="0">
                <a:latin typeface="Arial" pitchFamily="34" charset="0"/>
              </a:rPr>
              <a:t>Hyper-V does not set a limit on the amount of RAM in a parent, so the limit is 2 TB, the same as Windows Server 2008</a:t>
            </a:r>
          </a:p>
          <a:p>
            <a:r>
              <a:rPr lang="en-US" dirty="0" smtClean="0">
                <a:latin typeface="Arial" pitchFamily="34" charset="0"/>
              </a:rPr>
              <a:t>Hyper-V also does not set a limit on the number of VMs that can be created, but the recommended maximum is 500.  Of course, those 500 could not all be running at the same time due to other resource constraints.</a:t>
            </a:r>
          </a:p>
          <a:p>
            <a:endParaRPr lang="en-US" dirty="0" smtClean="0">
              <a:latin typeface="Arial" pitchFamily="34" charset="0"/>
            </a:endParaRPr>
          </a:p>
          <a:p>
            <a:r>
              <a:rPr lang="en-US" dirty="0" smtClean="0">
                <a:latin typeface="Arial" pitchFamily="34" charset="0"/>
              </a:rPr>
              <a:t>A single VM can have up to four processors, depending on the guest OS.</a:t>
            </a:r>
          </a:p>
          <a:p>
            <a:r>
              <a:rPr lang="en-US" dirty="0" smtClean="0">
                <a:latin typeface="Arial" pitchFamily="34" charset="0"/>
              </a:rPr>
              <a:t>A single VM can have up to 64GB of RAM.</a:t>
            </a:r>
          </a:p>
          <a:p>
            <a:r>
              <a:rPr lang="en-US" dirty="0" smtClean="0">
                <a:latin typeface="Arial" pitchFamily="34" charset="0"/>
              </a:rPr>
              <a:t>A VM can have up to 4 SCSI controllers with 64 disks per controller and 2 IDE controllers with 2 disks per controller.</a:t>
            </a:r>
          </a:p>
          <a:p>
            <a:r>
              <a:rPr lang="en-US" dirty="0" smtClean="0">
                <a:latin typeface="Arial" pitchFamily="34" charset="0"/>
              </a:rPr>
              <a:t>A VM can have up to 8 enlightened NICs and 4 emulated.  For performance reasons, it is best to use enlightened NICs whenever possible.</a:t>
            </a:r>
          </a:p>
          <a:p>
            <a:r>
              <a:rPr lang="en-US" dirty="0" smtClean="0">
                <a:latin typeface="Arial" pitchFamily="34" charset="0"/>
              </a:rPr>
              <a:t>A VM can have up to 50 snapshots.</a:t>
            </a:r>
          </a:p>
          <a:p>
            <a:endParaRPr lang="en-US" dirty="0" smtClean="0">
              <a:latin typeface="Arial" pitchFamily="34" charset="0"/>
            </a:endParaRPr>
          </a:p>
        </p:txBody>
      </p:sp>
      <p:sp>
        <p:nvSpPr>
          <p:cNvPr id="64516" name="Slide Number Placeholder 3"/>
          <p:cNvSpPr>
            <a:spLocks noGrp="1"/>
          </p:cNvSpPr>
          <p:nvPr>
            <p:ph type="sldNum" sz="quarter" idx="5"/>
          </p:nvPr>
        </p:nvSpPr>
        <p:spPr>
          <a:noFill/>
        </p:spPr>
        <p:txBody>
          <a:bodyPr/>
          <a:lstStyle/>
          <a:p>
            <a:fld id="{3D00DB47-5708-4673-8F5D-060FF34B5258}" type="slidenum">
              <a:rPr lang="en-US" smtClean="0">
                <a:latin typeface="Arial" pitchFamily="34" charset="0"/>
              </a:rPr>
              <a:pPr/>
              <a:t>33</a:t>
            </a:fld>
            <a:endParaRPr 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A0FFD878-7425-44FB-AA95-7125CCEDC310}" type="slidenum">
              <a:rPr lang="en-US">
                <a:solidFill>
                  <a:prstClr val="black"/>
                </a:solidFill>
                <a:latin typeface="Calibri"/>
              </a:rPr>
              <a:pPr algn="r" rtl="0"/>
              <a:t>34</a:t>
            </a:fld>
            <a:endParaRPr lang="en-US" dirty="0">
              <a:solidFill>
                <a:prstClr val="black"/>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a:bodyPr>
          <a:lstStyle/>
          <a:p>
            <a:r>
              <a:rPr lang="en-US" b="1" dirty="0" smtClean="0"/>
              <a:t>Apply the best practices for optimizing performance for Hyper-V virtual machines</a:t>
            </a:r>
            <a:r>
              <a:rPr lang="en-US" dirty="0" smtClean="0"/>
              <a:t>. Regardless of the server workload that you deploy on a virtual machine, there is a consistent set of recommendations that you should apply for all virtual machines, including: </a:t>
            </a:r>
          </a:p>
          <a:p>
            <a:pPr lvl="1"/>
            <a:r>
              <a:rPr lang="en-US" dirty="0" smtClean="0"/>
              <a:t>Use Windows Server 2008 as the guest operating system whenever possible. </a:t>
            </a:r>
          </a:p>
          <a:p>
            <a:pPr lvl="1"/>
            <a:r>
              <a:rPr lang="en-US" dirty="0" smtClean="0"/>
              <a:t>Install the virtual machine integration components. </a:t>
            </a:r>
          </a:p>
          <a:p>
            <a:pPr lvl="1"/>
            <a:r>
              <a:rPr lang="en-US" dirty="0" smtClean="0"/>
              <a:t>Avoid over-committing CPU processor cores on heavily utilized virtual machines. </a:t>
            </a:r>
          </a:p>
          <a:p>
            <a:pPr lvl="1"/>
            <a:r>
              <a:rPr lang="en-US" dirty="0" smtClean="0"/>
              <a:t>Use pass-through disks or fixed virtual disks attached to SCSI controllers for best performance. </a:t>
            </a:r>
          </a:p>
          <a:p>
            <a:r>
              <a:rPr lang="en-US" b="1" dirty="0" smtClean="0"/>
              <a:t>Provision and manage virtual machines just like physical machines</a:t>
            </a:r>
            <a:r>
              <a:rPr lang="en-US" dirty="0" smtClean="0"/>
              <a:t>. In almost all cases, virtual machines require the same hardware resources as are required to run the server workload on a physical machine. The benefit of deploying virtual machines is that you can deploy the right level of hardware easily. For example, if the server workload is using only a fraction of a physical computer's resources, you can assign less hardware to the virtual machine without affecting server performance. </a:t>
            </a:r>
          </a:p>
          <a:p>
            <a:r>
              <a:rPr lang="en-US" b="1" dirty="0" smtClean="0"/>
              <a:t>Avoid over-provisioning the physical hosting environment as you start deploying virtual machines</a:t>
            </a:r>
            <a:r>
              <a:rPr lang="en-US" dirty="0" smtClean="0"/>
              <a:t>. When you design the physical hosting environment, ensure that you allow some excess capacity in case you need to add more capacity to some of the virtual machines. It is much easier to increase the hardware available to a virtual machine if you have extra resources available. </a:t>
            </a:r>
          </a:p>
          <a:p>
            <a:r>
              <a:rPr lang="en-US" b="1" dirty="0" smtClean="0"/>
              <a:t>Do not assume that you can </a:t>
            </a:r>
            <a:r>
              <a:rPr lang="en-US" b="1" dirty="0" err="1" smtClean="0"/>
              <a:t>virtualize</a:t>
            </a:r>
            <a:r>
              <a:rPr lang="en-US" b="1" dirty="0" smtClean="0"/>
              <a:t> all server roles and workloads</a:t>
            </a:r>
            <a:r>
              <a:rPr lang="en-US" dirty="0" smtClean="0"/>
              <a:t>. For each new server workload that you consider </a:t>
            </a:r>
            <a:r>
              <a:rPr lang="en-US" dirty="0" err="1" smtClean="0"/>
              <a:t>virtualizing</a:t>
            </a:r>
            <a:r>
              <a:rPr lang="en-US" dirty="0" smtClean="0"/>
              <a:t>, make sure that you understand all performance characteristics of the workload. In some cases, it may make more sense to deploy a physical server and use the application consolidation options rather than deploying the workload on a virtual machine. </a:t>
            </a:r>
          </a:p>
          <a:p>
            <a:r>
              <a:rPr lang="en-US" b="1" dirty="0" smtClean="0"/>
              <a:t>Test and monitor all server workloads</a:t>
            </a:r>
            <a:r>
              <a:rPr lang="en-US" dirty="0" smtClean="0"/>
              <a:t>. If you decide to deploy a new server workload on a virtual machine, ensure that you test the workload before deploying the virtual machines in a production environment. As you deploy the server, monitor the server performance to identify bottlenecks as soon as possible. </a:t>
            </a:r>
          </a:p>
          <a:p>
            <a:r>
              <a:rPr lang="en-US" b="1" dirty="0" smtClean="0"/>
              <a:t>Standardize and automate the configuration and deployment of the majority of virtual machines</a:t>
            </a:r>
            <a:r>
              <a:rPr lang="en-US" dirty="0" smtClean="0"/>
              <a:t>. As Microsoft IT solidifies the hardware and software requirements for a variety of server workloads, it is working on developing System Center Virtual Machine Manager templates to deploy the virtual machines. Microsoft IT wants to develop templates and automated processes to deploy 80 percent of all virtual machine requests without any direct administrator involvement. </a:t>
            </a:r>
          </a:p>
          <a:p>
            <a:r>
              <a:rPr lang="en-US" b="1" dirty="0" smtClean="0"/>
              <a:t>Carefully consider both application features and Hyper-V functionality when designing virtual machine deployments</a:t>
            </a:r>
            <a:r>
              <a:rPr lang="en-US" dirty="0" smtClean="0"/>
              <a:t>. For example, both SQL Server and Exchange Server 2007 provide built-in functionality to enable high availability. Hyper-V also provides high-availability options. When choosing between the two options, ensure that you understand the benefits and disadvantages of each option. </a:t>
            </a:r>
          </a:p>
          <a:p>
            <a:endParaRPr lang="en-US" dirty="0"/>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Datumsplatzhalter 4"/>
          <p:cNvSpPr>
            <a:spLocks noGrp="1"/>
          </p:cNvSpPr>
          <p:nvPr>
            <p:ph type="dt" idx="11"/>
          </p:nvPr>
        </p:nvSpPr>
        <p:spPr/>
        <p:txBody>
          <a:bodyPr/>
          <a:lstStyle/>
          <a:p>
            <a:r>
              <a:rPr lang="en-US" smtClean="0"/>
              <a:t>4/15/2009</a:t>
            </a:r>
            <a:endParaRPr lang="en-US" dirty="0"/>
          </a:p>
        </p:txBody>
      </p:sp>
      <p:sp>
        <p:nvSpPr>
          <p:cNvPr id="6" name="Foliennummernplatzhalter 5"/>
          <p:cNvSpPr>
            <a:spLocks noGrp="1"/>
          </p:cNvSpPr>
          <p:nvPr>
            <p:ph type="sldNum" sz="quarter" idx="12"/>
          </p:nvPr>
        </p:nvSpPr>
        <p:spPr/>
        <p:txBody>
          <a:bodyPr/>
          <a:lstStyle/>
          <a:p>
            <a:fld id="{8B263312-38AA-4E1E-B2B5-0F8F122B24FE}" type="slidenum">
              <a:rPr lang="en-US" smtClean="0"/>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25000" lnSpcReduction="20000"/>
          </a:bodyPr>
          <a:lstStyle/>
          <a:p>
            <a:r>
              <a:rPr lang="en-US" dirty="0" smtClean="0"/>
              <a:t>Virtualization is a major part of today’s data centers. The operating efficiencies offered by virtualization allow organizations to dramatically reduce operational effort and power consumption. </a:t>
            </a:r>
          </a:p>
          <a:p>
            <a:r>
              <a:rPr lang="en-US" dirty="0" smtClean="0"/>
              <a:t>Windows Server 2008 R2 provides the following virtualization types:</a:t>
            </a:r>
          </a:p>
          <a:p>
            <a:r>
              <a:rPr lang="en-US" b="1" dirty="0" smtClean="0"/>
              <a:t>Client and Server Virtualization Provided by Hyper-V</a:t>
            </a:r>
            <a:endParaRPr lang="en-US" dirty="0" smtClean="0"/>
          </a:p>
          <a:p>
            <a:r>
              <a:rPr lang="en-US" dirty="0" smtClean="0"/>
              <a:t>Hyper-V virtualizes the system resources of a physical computer. Computer virtualization allows you to provide a virtualized environment for operating systems and applications. When used alone, Hyper-V™ is typically used for server computer virtualization. When Hyper-V is used in conjunction with Virtual Desktop Infrastructure (VDI), Hyper-V is used for client computer virtualization.</a:t>
            </a:r>
          </a:p>
          <a:p>
            <a:r>
              <a:rPr lang="en-US" dirty="0" smtClean="0"/>
              <a:t>Windows Server 2008 server virtualization using Hyper-V technology has been an integral part of the operating system. Windows Server 2008 R2 introduces a new version of Hyper-V. Hyper-V in Windows Server 2008 R2 includes three core areas of improvement for creating dynamic virtual data centers:</a:t>
            </a:r>
          </a:p>
          <a:p>
            <a:r>
              <a:rPr lang="en-US" dirty="0" smtClean="0">
                <a:hlinkClick r:id="" action="ppaction://hlinkfile"/>
              </a:rPr>
              <a:t>Increased Availability for Virtual Data Centers</a:t>
            </a:r>
          </a:p>
          <a:p>
            <a:r>
              <a:rPr lang="en-US" dirty="0" smtClean="0"/>
              <a:t>One of the most important aspects of any data center is providing the highest possible availability for systems and applications. Virtual data centers are no exception to the need for consolidation, high availability and most of all sophisticated management tools. </a:t>
            </a:r>
          </a:p>
          <a:p>
            <a:r>
              <a:rPr lang="en-US" dirty="0" smtClean="0"/>
              <a:t>Hyper-V in Windows Server 2008 R2 includes the much-anticipated Live Migration feature, which allows you to move a virtual machine between two virtualization host servers without any interruption of service. The users connected to the virtual machine being moved might notice only a slight slowing in performance for a few moments. Otherwise, they will be unaware that the virtual machine was moved from one physical computer to another.</a:t>
            </a:r>
          </a:p>
          <a:p>
            <a:r>
              <a:rPr lang="en-US" b="1" dirty="0" smtClean="0"/>
              <a:t>Live Migration Support through Cluster Shared Volumes</a:t>
            </a:r>
            <a:endParaRPr lang="en-US" dirty="0" smtClean="0"/>
          </a:p>
          <a:p>
            <a:r>
              <a:rPr lang="en-US" dirty="0" smtClean="0"/>
              <a:t>Live Migration uses the new Cluster Shared Volumes (CSV) feature within Failover Clustering in Windows Server 2008 R2. The CSV volumes enable multiple nodes in the same failover cluster to concurrently access the same Logical Unit Number (LUN). From a VM’s perspective, each VM appears to actually own a LUN; however, the .</a:t>
            </a:r>
            <a:r>
              <a:rPr lang="en-US" dirty="0" err="1" smtClean="0"/>
              <a:t>vhd</a:t>
            </a:r>
            <a:r>
              <a:rPr lang="en-US" dirty="0" smtClean="0"/>
              <a:t> files for each VM are stored on the same CSV volume.</a:t>
            </a:r>
          </a:p>
          <a:p>
            <a:r>
              <a:rPr lang="en-US" b="1" dirty="0" smtClean="0"/>
              <a:t>Improved Cluster Node Connectivity Fault Tolerance</a:t>
            </a:r>
            <a:endParaRPr lang="en-US" dirty="0" smtClean="0"/>
          </a:p>
          <a:p>
            <a:r>
              <a:rPr lang="en-US" dirty="0" smtClean="0"/>
              <a:t>Because of the architecture of CSV, there is improved cluster node connectivity fault tolerance that directly affects VMs running on the cluster. The CSV architecture implements a mechanism, known as dynamic I/O redirection, where I/O can be rerouted within the failover cluster based on connection availability.</a:t>
            </a:r>
          </a:p>
          <a:p>
            <a:r>
              <a:rPr lang="en-US" b="1" dirty="0" smtClean="0"/>
              <a:t>Enhanced Cluster Validation Tool</a:t>
            </a:r>
            <a:endParaRPr lang="en-US" dirty="0" smtClean="0"/>
          </a:p>
          <a:p>
            <a:r>
              <a:rPr lang="en-US" dirty="0" smtClean="0"/>
              <a:t>Windows Server 2008 R2 includes a Best Practices Analyzer (BPA) for all major server roles, including Failover Clustering. This analyzer examines the best practices configuration settings for a cluster and cluster nodes. </a:t>
            </a:r>
          </a:p>
          <a:p>
            <a:r>
              <a:rPr lang="en-US" dirty="0" smtClean="0">
                <a:hlinkClick r:id="" action="ppaction://hlinkfile"/>
              </a:rPr>
              <a:t>Improved Management of Virtual Data Centers</a:t>
            </a:r>
          </a:p>
          <a:p>
            <a:r>
              <a:rPr lang="en-US" dirty="0" smtClean="0"/>
              <a:t>Even with all the efficiency gained from virtualization, virtual machines still need to be managed. The number of virtual machines tends to proliferate much faster than physical computers because machines typically do not require a hardware acquisition. Therefore, management of virtual data centers is even more imperative than ever before. Windows Server 2008 R2 includes the following improvements that will help you manage your virtual data center:</a:t>
            </a:r>
          </a:p>
          <a:p>
            <a:r>
              <a:rPr lang="en-US" dirty="0" smtClean="0"/>
              <a:t>Reduced effort for performing day-to-day Hyper-V administrative tasks by using the Hyper-V Management Console. </a:t>
            </a:r>
          </a:p>
          <a:p>
            <a:r>
              <a:rPr lang="en-US" dirty="0" smtClean="0"/>
              <a:t>Enhanced command-line interface and automated management of Hyper-V administrative tasks by using </a:t>
            </a:r>
            <a:r>
              <a:rPr lang="en-US" dirty="0" err="1" smtClean="0"/>
              <a:t>PowerShell</a:t>
            </a:r>
            <a:r>
              <a:rPr lang="en-US" dirty="0" smtClean="0"/>
              <a:t> </a:t>
            </a:r>
            <a:r>
              <a:rPr lang="en-US" dirty="0" err="1" smtClean="0"/>
              <a:t>cmdlets</a:t>
            </a:r>
            <a:r>
              <a:rPr lang="en-US" dirty="0" smtClean="0"/>
              <a:t>.</a:t>
            </a:r>
          </a:p>
          <a:p>
            <a:r>
              <a:rPr lang="en-US" dirty="0" smtClean="0"/>
              <a:t>Improved management of multiple Hyper-V servers in a virtual data center environment by using System Center Virtual Machine Manager 2008. </a:t>
            </a:r>
          </a:p>
          <a:p>
            <a:r>
              <a:rPr lang="en-US" dirty="0" smtClean="0">
                <a:hlinkClick r:id="" action="ppaction://hlinkfile"/>
              </a:rPr>
              <a:t>Simplified Method for Physical and Virtual Computer Deployments</a:t>
            </a:r>
          </a:p>
          <a:p>
            <a:r>
              <a:rPr lang="en-US" dirty="0" smtClean="0"/>
              <a:t>Historically, different methods have been used to deploy operating systems and applications to physical and virtual computers. For virtual computers, the .</a:t>
            </a:r>
            <a:r>
              <a:rPr lang="en-US" dirty="0" err="1" smtClean="0"/>
              <a:t>vhd</a:t>
            </a:r>
            <a:r>
              <a:rPr lang="en-US" dirty="0" smtClean="0"/>
              <a:t> file format has become a de facto standard for deploying and interchanging preconfigured operating systems and applications. Hyper-V in Windows Server 2008 R2 supports two important updates concerning .</a:t>
            </a:r>
            <a:r>
              <a:rPr lang="en-US" dirty="0" err="1" smtClean="0"/>
              <a:t>vhd</a:t>
            </a:r>
            <a:r>
              <a:rPr lang="en-US" dirty="0" smtClean="0"/>
              <a:t> files.</a:t>
            </a:r>
          </a:p>
          <a:p>
            <a:r>
              <a:rPr lang="en-US" dirty="0" smtClean="0"/>
              <a:t>Administrators can now add and remove </a:t>
            </a:r>
            <a:r>
              <a:rPr lang="en-US" dirty="0" err="1" smtClean="0"/>
              <a:t>vhd</a:t>
            </a:r>
            <a:r>
              <a:rPr lang="en-US" dirty="0" smtClean="0"/>
              <a:t> files, as well as pass-through disks attached to a virtual SCSI controller on a running VM, without requiring a reboot. This offers more flexibility when it comes to handling storage growth needs without requiring additional downtime. It also provides more flexibility in data center backup scenarios as well as new scenarios in complex Exchange and SQL Server deployments.</a:t>
            </a:r>
          </a:p>
          <a:p>
            <a:r>
              <a:rPr lang="en-US" dirty="0" smtClean="0"/>
              <a:t>Windows Server 2008 R2 supports the ability to boot a computer from a .</a:t>
            </a:r>
            <a:r>
              <a:rPr lang="en-US" dirty="0" err="1" smtClean="0"/>
              <a:t>vhd</a:t>
            </a:r>
            <a:r>
              <a:rPr lang="en-US" dirty="0" smtClean="0"/>
              <a:t> file stored on a local hard disk. This allows you to use preconfigured .</a:t>
            </a:r>
            <a:r>
              <a:rPr lang="en-US" dirty="0" err="1" smtClean="0"/>
              <a:t>vhd</a:t>
            </a:r>
            <a:r>
              <a:rPr lang="en-US" dirty="0" smtClean="0"/>
              <a:t> files for deploying virtual and physical computers. This helps reduce the number of images you need to manage and provides an easier method for test deployment prior to deployment in your production environment.</a:t>
            </a:r>
          </a:p>
          <a:p>
            <a:r>
              <a:rPr lang="en-US" b="1" dirty="0" smtClean="0"/>
              <a:t>Increased Performance and Hardware Support for Hyper-V Virtual Machines</a:t>
            </a:r>
            <a:endParaRPr lang="en-US" dirty="0" smtClean="0"/>
          </a:p>
          <a:p>
            <a:r>
              <a:rPr lang="en-US" dirty="0" smtClean="0"/>
              <a:t>Hyper-V in Windows Server 2008 R2 adds new performance enhancements that increase virtual machine performance and power consumption. Hyper-V now supports Second Level Address Translation (SLAT), which uses new features on today’s CPUs to improve VM performance while reducing processing load on the Windows Hypervisor. New Hyper-V VMs will also consume less power by virtue of the new Core Parking feature implemented in Windows Server 2008 R2.</a:t>
            </a:r>
          </a:p>
          <a:p>
            <a:r>
              <a:rPr lang="en-US" b="1" dirty="0" smtClean="0"/>
              <a:t>Improved Virtual Networking Performance</a:t>
            </a:r>
            <a:endParaRPr lang="en-US" dirty="0" smtClean="0"/>
          </a:p>
          <a:p>
            <a:r>
              <a:rPr lang="en-US" dirty="0" smtClean="0"/>
              <a:t>The new Hyper-V leverages several new networking technologies contained in Windows Server 2008 R2 to improve overall VM networking performance. Two key examples are TCP Offload support and the use of Jumbo Frames. TCP Offload allows a VM to dump its network processing load onto the NIC of the host computer. This works the same as in a physical TCP Offload scenario, Hyper-V™ extends this functionality into the virtual world. This benefits both CPU and overall network throughput performance, and it’s fully supported by Live Migration. </a:t>
            </a:r>
          </a:p>
          <a:p>
            <a:r>
              <a:rPr lang="en-US" dirty="0" smtClean="0"/>
              <a:t>Like TCP Offloading, support for Jumbo Frames was also introduced with Windows Server 2008. Hyper-V™ in Windows Server 2008 R2 simply extends this capability to VMs. So just like in physical network scenarios, Jumbo Frames add the same basic performance enhancements to virtual networking. That includes up to 6 times larger payloads per packet, which improves not only overall throughput but also reduces CPU utilization for large file transfers.  </a:t>
            </a:r>
          </a:p>
          <a:p>
            <a:r>
              <a:rPr lang="en-US" b="1" dirty="0" smtClean="0"/>
              <a:t>Presentation Virtualization</a:t>
            </a:r>
            <a:endParaRPr lang="en-US" dirty="0" smtClean="0"/>
          </a:p>
          <a:p>
            <a:r>
              <a:rPr lang="en-US" dirty="0" smtClean="0"/>
              <a:t>This type of virtualization provided by Remote Desktop Services’ </a:t>
            </a:r>
            <a:r>
              <a:rPr lang="en-US" dirty="0" err="1" smtClean="0"/>
              <a:t>RemoteApp</a:t>
            </a:r>
            <a:r>
              <a:rPr lang="en-US" dirty="0" smtClean="0"/>
              <a:t> (see below for more information on the Terminal Services’ name change in Windows Server 2008 R2) virtualizes a processing environment and isolates the processing from the graphics and I/O, making it possible to run an application in one location but have it be controlled in another.</a:t>
            </a:r>
          </a:p>
          <a:p>
            <a:r>
              <a:rPr lang="en-US" dirty="0" smtClean="0"/>
              <a:t>Terminal Services makes it possible to remotely run an application in one location but have it be controlled and managed in another. Microsoft has evolved this concept considerably in Windows Server 2008 R2, and renamed Terminal Services to Remote Desktop Services (RDS) to better reflect these new features and capabilities. The goal of RDS is to provide both users and administrators with both the features and the flexibility necessary to build the most robust access experience in any deployment scenario. </a:t>
            </a:r>
          </a:p>
          <a:p>
            <a:r>
              <a:rPr lang="en-US" dirty="0" smtClean="0"/>
              <a:t>To expand the Remote Desktop Services feature set, Microsoft has been investing in the Virtual Desktop Infrastructure, also known as VDI, in collaboration with our partners, which include Citrix, Unisys, HP, Quest, </a:t>
            </a:r>
            <a:r>
              <a:rPr lang="en-US" dirty="0" err="1" smtClean="0"/>
              <a:t>Ericom</a:t>
            </a:r>
            <a:r>
              <a:rPr lang="en-US" dirty="0" smtClean="0"/>
              <a:t> and several others. VDI is a centralized desktop delivery architecture, which allows customers to centralize the storage, execution and management of a Windows desktop in the data center. It enables Windows and other desktop environments to run and be managed in virtual machines on a centralized server. RDD and VDI addresses all these challenges with the following features:</a:t>
            </a:r>
          </a:p>
          <a:p>
            <a:r>
              <a:rPr lang="en-US" dirty="0" smtClean="0">
                <a:hlinkClick r:id="" action="ppaction://hlinkfile"/>
              </a:rPr>
              <a:t>Improved User Experience</a:t>
            </a:r>
          </a:p>
          <a:p>
            <a:r>
              <a:rPr lang="en-US" dirty="0" smtClean="0"/>
              <a:t>For both VDI and traditional remote desktop services the quality of user experience is more important than ever before. The version of VDI and remote desktop services in Windows Server 2008 improves the end user experience through new Remote Desktop Protocol capabilities. These new capabilities, enabled with Windows Server 2008 R2 in combination with Windows 7, help make the user experience for remote users almost identical to local users.</a:t>
            </a:r>
          </a:p>
          <a:p>
            <a:r>
              <a:rPr lang="en-US" dirty="0" smtClean="0">
                <a:hlinkClick r:id="" action="ppaction://hlinkfile"/>
              </a:rPr>
              <a:t>Improved </a:t>
            </a:r>
            <a:r>
              <a:rPr lang="en-US" dirty="0" err="1" smtClean="0">
                <a:hlinkClick r:id="" action="ppaction://hlinkfile"/>
              </a:rPr>
              <a:t>RemoteApp</a:t>
            </a:r>
            <a:r>
              <a:rPr lang="en-US" dirty="0" smtClean="0">
                <a:hlinkClick r:id="" action="ppaction://hlinkfile"/>
              </a:rPr>
              <a:t> and Desktop Connections</a:t>
            </a:r>
          </a:p>
          <a:p>
            <a:r>
              <a:rPr lang="en-US" dirty="0" smtClean="0"/>
              <a:t>New </a:t>
            </a:r>
            <a:r>
              <a:rPr lang="en-US" dirty="0" err="1" smtClean="0"/>
              <a:t>RemoteApp</a:t>
            </a:r>
            <a:r>
              <a:rPr lang="en-US" dirty="0" smtClean="0"/>
              <a:t> &amp; Desktop Connection (RAD) feeds provide a set of resources, such as </a:t>
            </a:r>
            <a:r>
              <a:rPr lang="en-US" dirty="0" err="1" smtClean="0"/>
              <a:t>RemoteApp</a:t>
            </a:r>
            <a:r>
              <a:rPr lang="en-US" dirty="0" smtClean="0"/>
              <a:t> programs and Remote Desktops. These feeds are presented to Windows 7 users via the new </a:t>
            </a:r>
            <a:r>
              <a:rPr lang="en-US" dirty="0" err="1" smtClean="0"/>
              <a:t>RemoteApp</a:t>
            </a:r>
            <a:r>
              <a:rPr lang="en-US" dirty="0" smtClean="0"/>
              <a:t> &amp; Desktop Connection control panel, and resources are tightly integrated into both the Start menu and the system tray. The improved </a:t>
            </a:r>
            <a:r>
              <a:rPr lang="en-US" dirty="0" err="1" smtClean="0"/>
              <a:t>RemoteApp</a:t>
            </a:r>
            <a:r>
              <a:rPr lang="en-US" dirty="0" smtClean="0"/>
              <a:t> and Desktop Connections features in Windows Server 2008 R2 and Windows 7 provide the following improvements:</a:t>
            </a:r>
          </a:p>
          <a:p>
            <a:r>
              <a:rPr lang="en-US" dirty="0" smtClean="0"/>
              <a:t>Extends Remote Desktop Services to provide tools to enable VDI</a:t>
            </a:r>
          </a:p>
          <a:p>
            <a:r>
              <a:rPr lang="en-US" dirty="0" smtClean="0"/>
              <a:t>Provides simplified publishing of, and access to, remote desktops and applications</a:t>
            </a:r>
          </a:p>
          <a:p>
            <a:r>
              <a:rPr lang="en-US" dirty="0" smtClean="0"/>
              <a:t>Improved integration with Windows 7 user interface</a:t>
            </a:r>
          </a:p>
          <a:p>
            <a:r>
              <a:rPr lang="en-US" dirty="0" smtClean="0"/>
              <a:t>Multimedia Redirection</a:t>
            </a:r>
          </a:p>
          <a:p>
            <a:r>
              <a:rPr lang="en-US" dirty="0" smtClean="0"/>
              <a:t>True multiple monitor support</a:t>
            </a:r>
          </a:p>
          <a:p>
            <a:r>
              <a:rPr lang="en-US" dirty="0" smtClean="0"/>
              <a:t>Audio Input &amp; Recording</a:t>
            </a:r>
          </a:p>
          <a:p>
            <a:r>
              <a:rPr lang="en-US" dirty="0" smtClean="0"/>
              <a:t>Aero Glass support</a:t>
            </a:r>
          </a:p>
          <a:p>
            <a:r>
              <a:rPr lang="en-US" dirty="0" smtClean="0"/>
              <a:t>Direct X redirection</a:t>
            </a:r>
          </a:p>
          <a:p>
            <a:r>
              <a:rPr lang="en-US" dirty="0" smtClean="0"/>
              <a:t>Improved audio/video synchronization</a:t>
            </a:r>
          </a:p>
          <a:p>
            <a:r>
              <a:rPr lang="en-US" dirty="0" smtClean="0"/>
              <a:t>Language Bar Redirection</a:t>
            </a:r>
          </a:p>
          <a:p>
            <a:r>
              <a:rPr lang="en-US" dirty="0" smtClean="0"/>
              <a:t>Task Scheduler</a:t>
            </a:r>
          </a:p>
          <a:p>
            <a:r>
              <a:rPr lang="en-US" dirty="0" smtClean="0">
                <a:hlinkClick r:id="" action="ppaction://hlinkfile"/>
              </a:rPr>
              <a:t>Improved </a:t>
            </a:r>
            <a:r>
              <a:rPr lang="en-US" dirty="0" err="1" smtClean="0">
                <a:hlinkClick r:id="" action="ppaction://hlinkfile"/>
              </a:rPr>
              <a:t>RemoteApp</a:t>
            </a:r>
            <a:r>
              <a:rPr lang="en-US" dirty="0" smtClean="0">
                <a:hlinkClick r:id="" action="ppaction://hlinkfile"/>
              </a:rPr>
              <a:t> and Desktop Management</a:t>
            </a:r>
          </a:p>
          <a:p>
            <a:r>
              <a:rPr lang="en-US" dirty="0" smtClean="0"/>
              <a:t>While RAD improves the end-user experience, RAD also reduces the desktop and application management effort by providing a dedicated management interface that lets IT managers assign remote resources to users quickly and dynamically. Windows Server 2008 R2 includes the following RAD management capabilities to help reduce administrative effort: </a:t>
            </a:r>
          </a:p>
          <a:p>
            <a:r>
              <a:rPr lang="en-US" dirty="0" err="1" smtClean="0"/>
              <a:t>RemoteApp</a:t>
            </a:r>
            <a:r>
              <a:rPr lang="en-US" dirty="0" smtClean="0"/>
              <a:t> &amp; Desktop Connections control panel applet</a:t>
            </a:r>
          </a:p>
          <a:p>
            <a:r>
              <a:rPr lang="en-US" dirty="0" smtClean="0"/>
              <a:t>Single administrative infrastructure</a:t>
            </a:r>
          </a:p>
          <a:p>
            <a:r>
              <a:rPr lang="en-US" dirty="0" smtClean="0"/>
              <a:t>Designed for computers that are domain members and standalone computers</a:t>
            </a:r>
          </a:p>
          <a:p>
            <a:r>
              <a:rPr lang="en-US" dirty="0" smtClean="0"/>
              <a:t>Always up to date</a:t>
            </a:r>
          </a:p>
          <a:p>
            <a:r>
              <a:rPr lang="en-US" dirty="0" smtClean="0"/>
              <a:t>Single sign-on experience within a workspace</a:t>
            </a:r>
          </a:p>
          <a:p>
            <a:r>
              <a:rPr lang="en-US" dirty="0" err="1" smtClean="0"/>
              <a:t>RemoteApp</a:t>
            </a:r>
            <a:r>
              <a:rPr lang="en-US" dirty="0" smtClean="0"/>
              <a:t> &amp; Desktop Web Access</a:t>
            </a:r>
          </a:p>
          <a:p>
            <a:r>
              <a:rPr lang="en-US" dirty="0" smtClean="0">
                <a:hlinkClick r:id="" action="ppaction://hlinkfile"/>
              </a:rPr>
              <a:t>Improved </a:t>
            </a:r>
            <a:r>
              <a:rPr lang="en-US" dirty="0" err="1" smtClean="0">
                <a:hlinkClick r:id="" action="ppaction://hlinkfile"/>
              </a:rPr>
              <a:t>RemoteApp</a:t>
            </a:r>
            <a:r>
              <a:rPr lang="en-US" dirty="0" smtClean="0">
                <a:hlinkClick r:id="" action="ppaction://hlinkfile"/>
              </a:rPr>
              <a:t> and Desktop Deployment</a:t>
            </a:r>
          </a:p>
          <a:p>
            <a:r>
              <a:rPr lang="en-US" dirty="0" smtClean="0"/>
              <a:t>Administrators faced with larger RAD deployment scenarios will also find additional management features in Windows Server 2008 R2’s Remote Desktop Services aimed at improving the management experience for all existing scenarios previously addressed by Terminal Services as well as the new scenarios available via RAD. These improved management features include:</a:t>
            </a:r>
          </a:p>
          <a:p>
            <a:r>
              <a:rPr lang="en-US" dirty="0" err="1" smtClean="0"/>
              <a:t>PowerShell</a:t>
            </a:r>
            <a:r>
              <a:rPr lang="en-US" dirty="0" smtClean="0"/>
              <a:t> Provider</a:t>
            </a:r>
          </a:p>
          <a:p>
            <a:r>
              <a:rPr lang="en-US" dirty="0" smtClean="0"/>
              <a:t>Profile Improvements</a:t>
            </a:r>
          </a:p>
          <a:p>
            <a:r>
              <a:rPr lang="en-US" dirty="0" smtClean="0"/>
              <a:t>Microsoft Installer (MSI) compatibility</a:t>
            </a:r>
          </a:p>
          <a:p>
            <a:r>
              <a:rPr lang="en-US" dirty="0" smtClean="0"/>
              <a:t>Remote Desktop Gateway</a:t>
            </a:r>
          </a:p>
          <a:p>
            <a:endParaRPr lang="en-US" dirty="0" smtClean="0"/>
          </a:p>
          <a:p>
            <a:endParaRPr lang="en-US" dirty="0"/>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Datumsplatzhalter 4"/>
          <p:cNvSpPr>
            <a:spLocks noGrp="1"/>
          </p:cNvSpPr>
          <p:nvPr>
            <p:ph type="dt" idx="11"/>
          </p:nvPr>
        </p:nvSpPr>
        <p:spPr/>
        <p:txBody>
          <a:bodyPr/>
          <a:lstStyle/>
          <a:p>
            <a:r>
              <a:rPr lang="en-US" smtClean="0"/>
              <a:t>4/15/2009</a:t>
            </a:r>
            <a:endParaRPr lang="en-US" dirty="0"/>
          </a:p>
        </p:txBody>
      </p:sp>
      <p:sp>
        <p:nvSpPr>
          <p:cNvPr id="6" name="Foliennummernplatzhalter 5"/>
          <p:cNvSpPr>
            <a:spLocks noGrp="1"/>
          </p:cNvSpPr>
          <p:nvPr>
            <p:ph type="sldNum" sz="quarter" idx="12"/>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4/16/2009 12:53 PM</a:t>
            </a:fld>
            <a:endParaRPr lang="en-US"/>
          </a:p>
        </p:txBody>
      </p:sp>
      <p:sp>
        <p:nvSpPr>
          <p:cNvPr id="6" name="Footer Placeholder 5"/>
          <p:cNvSpPr>
            <a:spLocks noGrp="1"/>
          </p:cNvSpPr>
          <p:nvPr>
            <p:ph type="ftr" sz="quarter" idx="12"/>
          </p:nvPr>
        </p:nvSpPr>
        <p:spPr>
          <a:xfrm>
            <a:off x="0" y="8685787"/>
            <a:ext cx="2971800" cy="456654"/>
          </a:xfrm>
          <a:prstGeom prst="rect">
            <a:avLst/>
          </a:prstGeom>
        </p:spPr>
        <p:txBody>
          <a:bodyPr/>
          <a:lstStyle/>
          <a:p>
            <a:r>
              <a:rPr lang="en-US" sz="800" dirty="0" smtClean="0"/>
              <a:t>MICROSOFT CONFIDENTIAL</a:t>
            </a:r>
          </a:p>
          <a:p>
            <a:r>
              <a:rPr lang="en-US" dirty="0" smtClean="0"/>
              <a:t>© 2006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4/16/2009 12:53 PM</a:t>
            </a:fld>
            <a:endParaRPr lang="en-US"/>
          </a:p>
        </p:txBody>
      </p:sp>
      <p:sp>
        <p:nvSpPr>
          <p:cNvPr id="6" name="Footer Placeholder 5"/>
          <p:cNvSpPr>
            <a:spLocks noGrp="1"/>
          </p:cNvSpPr>
          <p:nvPr>
            <p:ph type="ftr" sz="quarter" idx="12"/>
          </p:nvPr>
        </p:nvSpPr>
        <p:spPr/>
        <p:txBody>
          <a:bodyPr/>
          <a:lstStyle/>
          <a:p>
            <a:r>
              <a:rPr lang="en-US" sz="800" dirty="0" smtClean="0"/>
              <a:t>MICROSOFT CONFIDENTIAL</a:t>
            </a:r>
          </a:p>
          <a:p>
            <a:r>
              <a:rPr lang="en-US" dirty="0" smtClean="0"/>
              <a:t>© 2006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4/16/2009 12:53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4/16/2009 12:53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smtClean="0"/>
              <a:t>Just take</a:t>
            </a:r>
            <a:r>
              <a:rPr lang="en-US" baseline="0" dirty="0" smtClean="0"/>
              <a:t> 2 minutes to introduce myself and explain with the help of the slides what the PFE group within Microsoft does and what we offer.</a:t>
            </a:r>
            <a:endParaRPr lang="en-US" dirty="0"/>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Foliennummernplatzhalter 4"/>
          <p:cNvSpPr>
            <a:spLocks noGrp="1"/>
          </p:cNvSpPr>
          <p:nvPr>
            <p:ph type="sldNum" sz="quarter" idx="11"/>
          </p:nvPr>
        </p:nvSpPr>
        <p:spPr/>
        <p:txBody>
          <a:bodyPr/>
          <a:lstStyle/>
          <a:p>
            <a:fld id="{8B263312-38AA-4E1E-B2B5-0F8F122B24FE}" type="slidenum">
              <a:rPr lang="en-US" smtClean="0"/>
              <a:pPr/>
              <a:t>4</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US" smtClean="0">
              <a:latin typeface="Arial" pitchFamily="34" charset="0"/>
            </a:endParaRPr>
          </a:p>
        </p:txBody>
      </p:sp>
      <p:sp>
        <p:nvSpPr>
          <p:cNvPr id="94212" name="Slide Number Placeholder 3"/>
          <p:cNvSpPr>
            <a:spLocks noGrp="1"/>
          </p:cNvSpPr>
          <p:nvPr>
            <p:ph type="sldNum" sz="quarter" idx="5"/>
          </p:nvPr>
        </p:nvSpPr>
        <p:spPr>
          <a:noFill/>
        </p:spPr>
        <p:txBody>
          <a:bodyPr/>
          <a:lstStyle/>
          <a:p>
            <a:fld id="{E0C879DE-D3DE-4370-BE5E-D8C175E21159}" type="slidenum">
              <a:rPr lang="en-US" smtClean="0">
                <a:latin typeface="Arial" pitchFamily="34" charset="0"/>
              </a:rPr>
              <a:pPr/>
              <a:t>44</a:t>
            </a:fld>
            <a:endParaRPr lang="en-US" smtClean="0">
              <a:latin typeface="Arial" pitchFamily="34" charset="0"/>
            </a:endParaRPr>
          </a:p>
        </p:txBody>
      </p:sp>
      <p:sp>
        <p:nvSpPr>
          <p:cNvPr id="5" name="Datumsplatzhalter 4"/>
          <p:cNvSpPr>
            <a:spLocks noGrp="1"/>
          </p:cNvSpPr>
          <p:nvPr>
            <p:ph type="dt" idx="10"/>
          </p:nvPr>
        </p:nvSpPr>
        <p:spPr/>
        <p:txBody>
          <a:bodyPr/>
          <a:lstStyle/>
          <a:p>
            <a:r>
              <a:rPr lang="en-US" smtClean="0"/>
              <a:t>4/15/2009</a:t>
            </a:r>
            <a:endParaRPr lang="en-US" dirty="0"/>
          </a:p>
        </p:txBody>
      </p:sp>
      <p:sp>
        <p:nvSpPr>
          <p:cNvPr id="6" name="Kopfzeilenplatzhalter 5"/>
          <p:cNvSpPr>
            <a:spLocks noGrp="1"/>
          </p:cNvSpPr>
          <p:nvPr>
            <p:ph type="hdr" sz="quarter" idx="11"/>
          </p:nvPr>
        </p:nvSpPr>
        <p:spPr/>
        <p:txBody>
          <a:bodyPr/>
          <a:lstStyle/>
          <a:p>
            <a:r>
              <a:rPr lang="en-US" smtClean="0"/>
              <a:t>SQL Server Virtualization and Consolidation</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dirty="0"/>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Foliennummernplatzhalter 4"/>
          <p:cNvSpPr>
            <a:spLocks noGrp="1"/>
          </p:cNvSpPr>
          <p:nvPr>
            <p:ph type="sldNum" sz="quarter" idx="11"/>
          </p:nvPr>
        </p:nvSpPr>
        <p:spPr/>
        <p:txBody>
          <a:bodyPr/>
          <a:lstStyle/>
          <a:p>
            <a:fld id="{8B263312-38AA-4E1E-B2B5-0F8F122B24FE}" type="slidenum">
              <a:rPr lang="en-US" smtClean="0"/>
              <a:pPr/>
              <a:t>45</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dirty="0"/>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Datumsplatzhalter 4"/>
          <p:cNvSpPr>
            <a:spLocks noGrp="1"/>
          </p:cNvSpPr>
          <p:nvPr>
            <p:ph type="dt" idx="11"/>
          </p:nvPr>
        </p:nvSpPr>
        <p:spPr/>
        <p:txBody>
          <a:bodyPr/>
          <a:lstStyle/>
          <a:p>
            <a:r>
              <a:rPr lang="en-US" smtClean="0"/>
              <a:t>4/15/2009</a:t>
            </a:r>
            <a:endParaRPr lang="en-US" dirty="0"/>
          </a:p>
        </p:txBody>
      </p:sp>
      <p:sp>
        <p:nvSpPr>
          <p:cNvPr id="6" name="Foliennummernplatzhalter 5"/>
          <p:cNvSpPr>
            <a:spLocks noGrp="1"/>
          </p:cNvSpPr>
          <p:nvPr>
            <p:ph type="sldNum" sz="quarter" idx="12"/>
          </p:nvPr>
        </p:nvSpPr>
        <p:spPr/>
        <p:txBody>
          <a:bodyPr/>
          <a:lstStyle/>
          <a:p>
            <a:fld id="{8B263312-38AA-4E1E-B2B5-0F8F122B24FE}" type="slidenum">
              <a:rPr lang="en-US" smtClean="0"/>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Server level is looking at our environment and identifying</a:t>
            </a:r>
            <a:r>
              <a:rPr lang="en-US" baseline="0" dirty="0" smtClean="0"/>
              <a:t> potential SQL Servers which are heavily under utilized and who’s databases could be consolidated to running on a shared SQL Server.</a:t>
            </a:r>
          </a:p>
          <a:p>
            <a:endParaRPr lang="en-US" baseline="0" dirty="0" smtClean="0"/>
          </a:p>
          <a:p>
            <a:r>
              <a:rPr lang="en-US" baseline="0" dirty="0" smtClean="0"/>
              <a:t>Database level is identifying databases sitting on SQL Servers in the enterprise due to legacy </a:t>
            </a:r>
            <a:r>
              <a:rPr lang="en-US" baseline="0" dirty="0" err="1" smtClean="0"/>
              <a:t>requirments</a:t>
            </a:r>
            <a:r>
              <a:rPr lang="en-US" baseline="0" dirty="0" smtClean="0"/>
              <a:t> such as SA password needs which could be brought to either a shared instance or a dedicated instance of SQL Server on a shared server.</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Slide Number Placeholder 4"/>
          <p:cNvSpPr>
            <a:spLocks noGrp="1"/>
          </p:cNvSpPr>
          <p:nvPr>
            <p:ph type="sldNum" sz="quarter" idx="11"/>
          </p:nvPr>
        </p:nvSpPr>
        <p:spPr/>
        <p:txBody>
          <a:bodyPr/>
          <a:lstStyle/>
          <a:p>
            <a:fld id="{8B263312-38AA-4E1E-B2B5-0F8F122B24FE}" type="slidenum">
              <a:rPr lang="en-US" smtClean="0"/>
              <a:pPr/>
              <a:t>47</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dirty="0" smtClean="0"/>
              <a:t>There are huge cost savings to be made by </a:t>
            </a:r>
            <a:r>
              <a:rPr lang="en-US" dirty="0" err="1" smtClean="0"/>
              <a:t>decomissioning</a:t>
            </a:r>
            <a:r>
              <a:rPr lang="en-US" dirty="0" smtClean="0"/>
              <a:t> under</a:t>
            </a:r>
            <a:r>
              <a:rPr lang="en-US" baseline="0" dirty="0" smtClean="0"/>
              <a:t>-utilized SQL Servers and taking the databases hosted on these servers and moving them to a shared SQL Server.</a:t>
            </a:r>
          </a:p>
          <a:p>
            <a:endParaRPr lang="en-US" baseline="0" dirty="0" smtClean="0"/>
          </a:p>
          <a:p>
            <a:r>
              <a:rPr lang="en-US" baseline="0" dirty="0" smtClean="0"/>
              <a:t>Rack space, cooling, power, licensing and hardware costs can all be reduced by better understanding our SQL Server environment.</a:t>
            </a:r>
          </a:p>
          <a:p>
            <a:endParaRPr lang="en-US" baseline="0" dirty="0" smtClean="0"/>
          </a:p>
          <a:p>
            <a:r>
              <a:rPr lang="en-US" baseline="0" dirty="0" smtClean="0"/>
              <a:t>The less SQL Server installations in an environment the easier the administration of the environment is for DBA teams – less patching – less hardware issues etc.</a:t>
            </a:r>
          </a:p>
          <a:p>
            <a:endParaRPr lang="en-US" baseline="0" dirty="0" smtClean="0"/>
          </a:p>
          <a:p>
            <a:r>
              <a:rPr lang="en-US" baseline="0" dirty="0" smtClean="0"/>
              <a:t>Also by moving away from older database installations such as SQL Server 2000 to SQL Server 2005 or 2008 and even running these 2000 databases on the newer hardware and database system in 2000 compatibility mode the DBA is moving his/her skill sets onwards, staying up to date.</a:t>
            </a:r>
          </a:p>
          <a:p>
            <a:endParaRPr lang="en-US" baseline="0" dirty="0" smtClean="0"/>
          </a:p>
          <a:p>
            <a:r>
              <a:rPr lang="en-US" baseline="0" dirty="0" smtClean="0"/>
              <a:t>Of course all this requires that the application vendors agree to this and that the databases can be moved to newer versions using older compatibility modes.</a:t>
            </a:r>
          </a:p>
          <a:p>
            <a:endParaRPr lang="en-US" baseline="0" dirty="0" smtClean="0"/>
          </a:p>
          <a:p>
            <a:r>
              <a:rPr lang="en-US" sz="1100" b="1" kern="1200" dirty="0" smtClean="0">
                <a:solidFill>
                  <a:schemeClr val="tx1"/>
                </a:solidFill>
                <a:latin typeface="Segoe" pitchFamily="34" charset="0"/>
                <a:ea typeface="+mn-ea"/>
                <a:cs typeface="+mn-cs"/>
              </a:rPr>
              <a:t>Forces Driving Consolidation</a:t>
            </a:r>
          </a:p>
          <a:p>
            <a:r>
              <a:rPr lang="en-US" sz="1100" kern="1200" dirty="0" smtClean="0">
                <a:solidFill>
                  <a:schemeClr val="tx1"/>
                </a:solidFill>
                <a:latin typeface="Segoe" pitchFamily="34" charset="0"/>
                <a:ea typeface="+mn-ea"/>
                <a:cs typeface="+mn-cs"/>
              </a:rPr>
              <a:t>Organizations are turning to consolidation with increasing frequency, and not only because of the obvious financial benefits. Companies that consider server consolidation may do so for a number of very compelling reasons, including:</a:t>
            </a:r>
          </a:p>
          <a:p>
            <a:pPr lvl="0"/>
            <a:r>
              <a:rPr lang="en-US" sz="1100" b="1" kern="1200" dirty="0" smtClean="0">
                <a:solidFill>
                  <a:schemeClr val="tx1"/>
                </a:solidFill>
                <a:latin typeface="Segoe" pitchFamily="34" charset="0"/>
                <a:ea typeface="+mn-ea"/>
                <a:cs typeface="+mn-cs"/>
              </a:rPr>
              <a:t>Reduced overall total cost of ownership (TCO)</a:t>
            </a:r>
            <a:r>
              <a:rPr lang="en-US" sz="1100" kern="1200" dirty="0" smtClean="0">
                <a:solidFill>
                  <a:schemeClr val="tx1"/>
                </a:solidFill>
                <a:latin typeface="Segoe" pitchFamily="34" charset="0"/>
                <a:ea typeface="+mn-ea"/>
                <a:cs typeface="+mn-cs"/>
              </a:rPr>
              <a:t>. In the current economic climate, keeping costs down is imperative. Consolidation can help you to achieve this is several ways:</a:t>
            </a:r>
          </a:p>
          <a:p>
            <a:pPr lvl="0"/>
            <a:r>
              <a:rPr lang="en-US" sz="1100" b="1" kern="1200" dirty="0" smtClean="0">
                <a:solidFill>
                  <a:schemeClr val="tx1"/>
                </a:solidFill>
                <a:latin typeface="Segoe" pitchFamily="34" charset="0"/>
                <a:ea typeface="+mn-ea"/>
                <a:cs typeface="+mn-cs"/>
              </a:rPr>
              <a:t>Reduced administration</a:t>
            </a:r>
            <a:r>
              <a:rPr lang="en-US" sz="1100" kern="1200" dirty="0" smtClean="0">
                <a:solidFill>
                  <a:schemeClr val="tx1"/>
                </a:solidFill>
                <a:latin typeface="Segoe" pitchFamily="34" charset="0"/>
                <a:ea typeface="+mn-ea"/>
                <a:cs typeface="+mn-cs"/>
              </a:rPr>
              <a:t>. By standardizing and reducing the number of servers, businesses reduce the complexity of the infrastructure they must administer. Fewer support staff can therefore manage the same service demands. For international companies, this standardization also facilitates the provision of 24/7 support using worldwide support resources.</a:t>
            </a:r>
          </a:p>
          <a:p>
            <a:pPr lvl="0"/>
            <a:r>
              <a:rPr lang="en-US" sz="1100" b="1" kern="1200" dirty="0" smtClean="0">
                <a:solidFill>
                  <a:schemeClr val="tx1"/>
                </a:solidFill>
                <a:latin typeface="Segoe" pitchFamily="34" charset="0"/>
                <a:ea typeface="+mn-ea"/>
                <a:cs typeface="+mn-cs"/>
              </a:rPr>
              <a:t>Reduced operations costs</a:t>
            </a:r>
            <a:r>
              <a:rPr lang="en-US" sz="1100" kern="1200" dirty="0" smtClean="0">
                <a:solidFill>
                  <a:schemeClr val="tx1"/>
                </a:solidFill>
                <a:latin typeface="Segoe" pitchFamily="34" charset="0"/>
                <a:ea typeface="+mn-ea"/>
                <a:cs typeface="+mn-cs"/>
              </a:rPr>
              <a:t>.</a:t>
            </a:r>
            <a:r>
              <a:rPr lang="en-US" sz="1100" b="1" kern="1200" dirty="0" smtClean="0">
                <a:solidFill>
                  <a:schemeClr val="tx1"/>
                </a:solidFill>
                <a:latin typeface="Segoe" pitchFamily="34" charset="0"/>
                <a:ea typeface="+mn-ea"/>
                <a:cs typeface="+mn-cs"/>
              </a:rPr>
              <a:t> Increase in </a:t>
            </a:r>
            <a:r>
              <a:rPr lang="en-US" sz="1100" kern="1200" dirty="0" smtClean="0">
                <a:solidFill>
                  <a:schemeClr val="tx1"/>
                </a:solidFill>
                <a:latin typeface="Segoe" pitchFamily="34" charset="0"/>
                <a:ea typeface="+mn-ea"/>
                <a:cs typeface="+mn-cs"/>
              </a:rPr>
              <a:t>service capacity and growth are achieved with better utilization of resources. Typically, fewer servers are required, resulting in hardware and power savings. </a:t>
            </a:r>
          </a:p>
          <a:p>
            <a:pPr lvl="0"/>
            <a:r>
              <a:rPr lang="en-US" sz="1100" b="1" kern="1200" dirty="0" smtClean="0">
                <a:solidFill>
                  <a:schemeClr val="tx1"/>
                </a:solidFill>
                <a:latin typeface="Segoe" pitchFamily="34" charset="0"/>
                <a:ea typeface="+mn-ea"/>
                <a:cs typeface="+mn-cs"/>
              </a:rPr>
              <a:t>Reduced data center costs</a:t>
            </a:r>
            <a:r>
              <a:rPr lang="en-US" sz="1100" kern="1200" dirty="0" smtClean="0">
                <a:solidFill>
                  <a:schemeClr val="tx1"/>
                </a:solidFill>
                <a:latin typeface="Segoe" pitchFamily="34" charset="0"/>
                <a:ea typeface="+mn-ea"/>
                <a:cs typeface="+mn-cs"/>
              </a:rPr>
              <a:t>.</a:t>
            </a:r>
            <a:r>
              <a:rPr lang="en-US" sz="1100" b="1" kern="1200" dirty="0" smtClean="0">
                <a:solidFill>
                  <a:schemeClr val="tx1"/>
                </a:solidFill>
                <a:latin typeface="Segoe" pitchFamily="34" charset="0"/>
                <a:ea typeface="+mn-ea"/>
                <a:cs typeface="+mn-cs"/>
              </a:rPr>
              <a:t> </a:t>
            </a:r>
            <a:r>
              <a:rPr lang="en-US" sz="1100" kern="1200" dirty="0" smtClean="0">
                <a:solidFill>
                  <a:schemeClr val="tx1"/>
                </a:solidFill>
                <a:latin typeface="Segoe" pitchFamily="34" charset="0"/>
                <a:ea typeface="+mn-ea"/>
                <a:cs typeface="+mn-cs"/>
              </a:rPr>
              <a:t>Site space formerly used for IT services can be returned to the business, and existing facilities can be used more efficiently. </a:t>
            </a:r>
          </a:p>
          <a:p>
            <a:pPr lvl="0"/>
            <a:r>
              <a:rPr lang="en-US" sz="1100" b="1" kern="1200" dirty="0" smtClean="0">
                <a:solidFill>
                  <a:schemeClr val="tx1"/>
                </a:solidFill>
                <a:latin typeface="Segoe" pitchFamily="34" charset="0"/>
                <a:ea typeface="+mn-ea"/>
                <a:cs typeface="+mn-cs"/>
              </a:rPr>
              <a:t>Reduced revenue loss through higher uptime/availability</a:t>
            </a:r>
            <a:r>
              <a:rPr lang="en-US" sz="1100" kern="1200" dirty="0" smtClean="0">
                <a:solidFill>
                  <a:schemeClr val="tx1"/>
                </a:solidFill>
                <a:latin typeface="Segoe" pitchFamily="34" charset="0"/>
                <a:ea typeface="+mn-ea"/>
                <a:cs typeface="+mn-cs"/>
              </a:rPr>
              <a:t>. Consolidation reduces the cost of implementing high-availability solutions, which reduces revenue losses due to downtime.</a:t>
            </a:r>
          </a:p>
          <a:p>
            <a:pPr lvl="0"/>
            <a:r>
              <a:rPr lang="en-US" sz="1100" b="1" kern="1200" dirty="0" smtClean="0">
                <a:solidFill>
                  <a:schemeClr val="tx1"/>
                </a:solidFill>
                <a:latin typeface="Segoe" pitchFamily="34" charset="0"/>
                <a:ea typeface="+mn-ea"/>
                <a:cs typeface="+mn-cs"/>
              </a:rPr>
              <a:t>Improved service management</a:t>
            </a:r>
            <a:r>
              <a:rPr lang="en-US" sz="1100" kern="1200" dirty="0" smtClean="0">
                <a:solidFill>
                  <a:schemeClr val="tx1"/>
                </a:solidFill>
                <a:latin typeface="Segoe" pitchFamily="34" charset="0"/>
                <a:ea typeface="+mn-ea"/>
                <a:cs typeface="+mn-cs"/>
              </a:rPr>
              <a:t>.</a:t>
            </a:r>
            <a:r>
              <a:rPr lang="en-US" sz="1100" b="1" kern="1200" dirty="0" smtClean="0">
                <a:solidFill>
                  <a:schemeClr val="tx1"/>
                </a:solidFill>
                <a:latin typeface="Segoe" pitchFamily="34" charset="0"/>
                <a:ea typeface="+mn-ea"/>
                <a:cs typeface="+mn-cs"/>
              </a:rPr>
              <a:t> </a:t>
            </a:r>
            <a:r>
              <a:rPr lang="en-US" sz="1100" kern="1200" dirty="0" smtClean="0">
                <a:solidFill>
                  <a:schemeClr val="tx1"/>
                </a:solidFill>
                <a:latin typeface="Segoe" pitchFamily="34" charset="0"/>
                <a:ea typeface="+mn-ea"/>
                <a:cs typeface="+mn-cs"/>
              </a:rPr>
              <a:t>By standardizing and reducing the complexity of service infrastructure, organizations facilitate more effective service management processes, tools, and automated system administration. </a:t>
            </a:r>
          </a:p>
          <a:p>
            <a:pPr lvl="0"/>
            <a:r>
              <a:rPr lang="en-US" sz="1100" b="1" kern="1200" dirty="0" smtClean="0">
                <a:solidFill>
                  <a:schemeClr val="tx1"/>
                </a:solidFill>
                <a:latin typeface="Segoe" pitchFamily="34" charset="0"/>
                <a:ea typeface="+mn-ea"/>
                <a:cs typeface="+mn-cs"/>
              </a:rPr>
              <a:t>Simplified contingency planning solutions</a:t>
            </a:r>
            <a:r>
              <a:rPr lang="en-US" sz="1100" kern="1200" dirty="0" smtClean="0">
                <a:solidFill>
                  <a:schemeClr val="tx1"/>
                </a:solidFill>
                <a:latin typeface="Segoe" pitchFamily="34" charset="0"/>
                <a:ea typeface="+mn-ea"/>
                <a:cs typeface="+mn-cs"/>
              </a:rPr>
              <a:t>.</a:t>
            </a:r>
            <a:r>
              <a:rPr lang="en-US" sz="1100" b="1" kern="1200" dirty="0" smtClean="0">
                <a:solidFill>
                  <a:schemeClr val="tx1"/>
                </a:solidFill>
                <a:latin typeface="Segoe" pitchFamily="34" charset="0"/>
                <a:ea typeface="+mn-ea"/>
                <a:cs typeface="+mn-cs"/>
              </a:rPr>
              <a:t> </a:t>
            </a:r>
            <a:r>
              <a:rPr lang="en-US" sz="1100" kern="1200" dirty="0" smtClean="0">
                <a:solidFill>
                  <a:schemeClr val="tx1"/>
                </a:solidFill>
                <a:latin typeface="Segoe" pitchFamily="34" charset="0"/>
                <a:ea typeface="+mn-ea"/>
                <a:cs typeface="+mn-cs"/>
              </a:rPr>
              <a:t>A simpler service infrastructure means that more services can be restored when a site failure occurs. </a:t>
            </a:r>
          </a:p>
          <a:p>
            <a:pPr lvl="0"/>
            <a:r>
              <a:rPr lang="en-US" sz="1100" b="1" kern="1200" dirty="0" smtClean="0">
                <a:solidFill>
                  <a:schemeClr val="tx1"/>
                </a:solidFill>
                <a:latin typeface="Segoe" pitchFamily="34" charset="0"/>
                <a:ea typeface="+mn-ea"/>
                <a:cs typeface="+mn-cs"/>
              </a:rPr>
              <a:t>Reduced licensing costs</a:t>
            </a:r>
            <a:r>
              <a:rPr lang="en-US" sz="1100" kern="1200" dirty="0" smtClean="0">
                <a:solidFill>
                  <a:schemeClr val="tx1"/>
                </a:solidFill>
                <a:latin typeface="Segoe" pitchFamily="34" charset="0"/>
                <a:ea typeface="+mn-ea"/>
                <a:cs typeface="+mn-cs"/>
              </a:rPr>
              <a:t>. In most consolidation scenarios, licensing is reduced because there are fewer servers that require licenses. However, even when this is not the case, the other savings you make will still result in a lower TCO.</a:t>
            </a:r>
          </a:p>
          <a:p>
            <a:pPr lvl="0"/>
            <a:r>
              <a:rPr lang="en-US" sz="1100" b="1" kern="1200" dirty="0" smtClean="0">
                <a:solidFill>
                  <a:schemeClr val="tx1"/>
                </a:solidFill>
                <a:latin typeface="Segoe" pitchFamily="34" charset="0"/>
                <a:ea typeface="+mn-ea"/>
                <a:cs typeface="+mn-cs"/>
              </a:rPr>
              <a:t>Improved quality of service (</a:t>
            </a:r>
            <a:r>
              <a:rPr lang="en-US" sz="1100" b="1" kern="1200" dirty="0" err="1" smtClean="0">
                <a:solidFill>
                  <a:schemeClr val="tx1"/>
                </a:solidFill>
                <a:latin typeface="Segoe" pitchFamily="34" charset="0"/>
                <a:ea typeface="+mn-ea"/>
                <a:cs typeface="+mn-cs"/>
              </a:rPr>
              <a:t>QoS</a:t>
            </a:r>
            <a:r>
              <a:rPr lang="en-US" sz="1100" b="1" kern="1200" dirty="0" smtClean="0">
                <a:solidFill>
                  <a:schemeClr val="tx1"/>
                </a:solidFill>
                <a:latin typeface="Segoe" pitchFamily="34" charset="0"/>
                <a:ea typeface="+mn-ea"/>
                <a:cs typeface="+mn-cs"/>
              </a:rPr>
              <a:t>)</a:t>
            </a:r>
            <a:r>
              <a:rPr lang="en-US" sz="1100" kern="1200" dirty="0" smtClean="0">
                <a:solidFill>
                  <a:schemeClr val="tx1"/>
                </a:solidFill>
                <a:latin typeface="Segoe" pitchFamily="34" charset="0"/>
                <a:ea typeface="+mn-ea"/>
                <a:cs typeface="+mn-cs"/>
              </a:rPr>
              <a:t>. Consolidation improves up-time and can deliver better performing systems.</a:t>
            </a:r>
          </a:p>
          <a:p>
            <a:pPr lvl="0"/>
            <a:r>
              <a:rPr lang="en-US" sz="1100" b="1" kern="1200" dirty="0" smtClean="0">
                <a:solidFill>
                  <a:schemeClr val="tx1"/>
                </a:solidFill>
                <a:latin typeface="Segoe" pitchFamily="34" charset="0"/>
                <a:ea typeface="+mn-ea"/>
                <a:cs typeface="+mn-cs"/>
              </a:rPr>
              <a:t>Increased reliability and availability</a:t>
            </a:r>
            <a:r>
              <a:rPr lang="en-US" sz="1100" kern="1200" dirty="0" smtClean="0">
                <a:solidFill>
                  <a:schemeClr val="tx1"/>
                </a:solidFill>
                <a:latin typeface="Segoe" pitchFamily="34" charset="0"/>
                <a:ea typeface="+mn-ea"/>
                <a:cs typeface="+mn-cs"/>
              </a:rPr>
              <a:t>.</a:t>
            </a:r>
            <a:r>
              <a:rPr lang="en-US" sz="1100" b="1" kern="1200" dirty="0" smtClean="0">
                <a:solidFill>
                  <a:schemeClr val="tx1"/>
                </a:solidFill>
                <a:latin typeface="Segoe" pitchFamily="34" charset="0"/>
                <a:ea typeface="+mn-ea"/>
                <a:cs typeface="+mn-cs"/>
              </a:rPr>
              <a:t> </a:t>
            </a:r>
            <a:r>
              <a:rPr lang="en-US" sz="1100" kern="1200" dirty="0" smtClean="0">
                <a:solidFill>
                  <a:schemeClr val="tx1"/>
                </a:solidFill>
                <a:latin typeface="Segoe" pitchFamily="34" charset="0"/>
                <a:ea typeface="+mn-ea"/>
                <a:cs typeface="+mn-cs"/>
              </a:rPr>
              <a:t>Server consolidation makes it more economic to provide high-availability configurations and dedicated support staff. Organizations also benefit from implementing better storage management and service continuity solutions.</a:t>
            </a:r>
          </a:p>
          <a:p>
            <a:pPr lvl="0"/>
            <a:r>
              <a:rPr lang="en-US" sz="1100" b="1" kern="1200" dirty="0" smtClean="0">
                <a:solidFill>
                  <a:schemeClr val="tx1"/>
                </a:solidFill>
                <a:latin typeface="Segoe" pitchFamily="34" charset="0"/>
                <a:ea typeface="+mn-ea"/>
                <a:cs typeface="+mn-cs"/>
              </a:rPr>
              <a:t>Improved performance</a:t>
            </a:r>
            <a:r>
              <a:rPr lang="en-US" sz="1100" kern="1200" dirty="0" smtClean="0">
                <a:solidFill>
                  <a:schemeClr val="tx1"/>
                </a:solidFill>
                <a:latin typeface="Segoe" pitchFamily="34" charset="0"/>
                <a:ea typeface="+mn-ea"/>
                <a:cs typeface="+mn-cs"/>
              </a:rPr>
              <a:t>. Standardized systems deliver more predictable performance, and proprietary technologies such as data compression can improve query response times.</a:t>
            </a:r>
          </a:p>
          <a:p>
            <a:pPr lvl="0"/>
            <a:r>
              <a:rPr lang="en-US" sz="1100" b="1" kern="1200" dirty="0" smtClean="0">
                <a:solidFill>
                  <a:schemeClr val="tx1"/>
                </a:solidFill>
                <a:latin typeface="Segoe" pitchFamily="34" charset="0"/>
                <a:ea typeface="+mn-ea"/>
                <a:cs typeface="+mn-cs"/>
              </a:rPr>
              <a:t>Improved infrastructure agility</a:t>
            </a:r>
            <a:r>
              <a:rPr lang="en-US" sz="1100" kern="1200" dirty="0" smtClean="0">
                <a:solidFill>
                  <a:schemeClr val="tx1"/>
                </a:solidFill>
                <a:latin typeface="Segoe" pitchFamily="34" charset="0"/>
                <a:ea typeface="+mn-ea"/>
                <a:cs typeface="+mn-cs"/>
              </a:rPr>
              <a:t>.</a:t>
            </a:r>
            <a:r>
              <a:rPr lang="en-US" sz="1100" b="1" kern="1200" dirty="0" smtClean="0">
                <a:solidFill>
                  <a:schemeClr val="tx1"/>
                </a:solidFill>
                <a:latin typeface="Segoe" pitchFamily="34" charset="0"/>
                <a:ea typeface="+mn-ea"/>
                <a:cs typeface="+mn-cs"/>
              </a:rPr>
              <a:t> </a:t>
            </a:r>
            <a:r>
              <a:rPr lang="en-US" sz="1100" kern="1200" dirty="0" smtClean="0">
                <a:solidFill>
                  <a:schemeClr val="tx1"/>
                </a:solidFill>
                <a:latin typeface="Segoe" pitchFamily="34" charset="0"/>
                <a:ea typeface="+mn-ea"/>
                <a:cs typeface="+mn-cs"/>
              </a:rPr>
              <a:t>In uncertain times, flexibility and the ability to respond quickly to changing needs of the business can help to maintain the competitive edge. Consolidation results in a more standardized, centralized and dynamic infrastructure, which makes it possible for systems to be more responsive to change and to quickly adapt to business needs.</a:t>
            </a:r>
          </a:p>
          <a:p>
            <a:pPr lvl="0"/>
            <a:r>
              <a:rPr lang="en-US" sz="1100" b="1" kern="1200" dirty="0" smtClean="0">
                <a:solidFill>
                  <a:schemeClr val="tx1"/>
                </a:solidFill>
                <a:latin typeface="Segoe" pitchFamily="34" charset="0"/>
                <a:ea typeface="+mn-ea"/>
                <a:cs typeface="+mn-cs"/>
              </a:rPr>
              <a:t>Improved consistency</a:t>
            </a:r>
            <a:r>
              <a:rPr lang="en-US" sz="1100" kern="1200" dirty="0" smtClean="0">
                <a:solidFill>
                  <a:schemeClr val="tx1"/>
                </a:solidFill>
                <a:latin typeface="Segoe" pitchFamily="34" charset="0"/>
                <a:ea typeface="+mn-ea"/>
                <a:cs typeface="+mn-cs"/>
              </a:rPr>
              <a:t>. Consolidating on a single platform improves interoperability, and makes your systems more productive and easier to manage:</a:t>
            </a:r>
          </a:p>
          <a:p>
            <a:pPr lvl="0"/>
            <a:r>
              <a:rPr lang="en-US" sz="1100" b="1" kern="1200" dirty="0" smtClean="0">
                <a:solidFill>
                  <a:schemeClr val="tx1"/>
                </a:solidFill>
                <a:latin typeface="Segoe" pitchFamily="34" charset="0"/>
                <a:ea typeface="+mn-ea"/>
                <a:cs typeface="+mn-cs"/>
              </a:rPr>
              <a:t>Better integration</a:t>
            </a:r>
            <a:r>
              <a:rPr lang="en-US" sz="1100" kern="1200" dirty="0" smtClean="0">
                <a:solidFill>
                  <a:schemeClr val="tx1"/>
                </a:solidFill>
                <a:latin typeface="Segoe" pitchFamily="34" charset="0"/>
                <a:ea typeface="+mn-ea"/>
                <a:cs typeface="+mn-cs"/>
              </a:rPr>
              <a:t>. Using a single platform makes for better systems integration, which improves data consistency and reduces the complexity of tasks such as extract, transform, and load (ETL) operations.</a:t>
            </a:r>
          </a:p>
          <a:p>
            <a:pPr lvl="0"/>
            <a:r>
              <a:rPr lang="en-US" sz="1100" b="1" kern="1200" dirty="0" smtClean="0">
                <a:solidFill>
                  <a:schemeClr val="tx1"/>
                </a:solidFill>
                <a:latin typeface="Segoe" pitchFamily="34" charset="0"/>
                <a:ea typeface="+mn-ea"/>
                <a:cs typeface="+mn-cs"/>
              </a:rPr>
              <a:t>Centralized management</a:t>
            </a:r>
            <a:r>
              <a:rPr lang="en-US" sz="1100" kern="1200" dirty="0" smtClean="0">
                <a:solidFill>
                  <a:schemeClr val="tx1"/>
                </a:solidFill>
                <a:latin typeface="Segoe" pitchFamily="34" charset="0"/>
                <a:ea typeface="+mn-ea"/>
                <a:cs typeface="+mn-cs"/>
              </a:rPr>
              <a:t>. Because consolidation facilitates centralized management, it becomes easier to implement standard policies across your systems.</a:t>
            </a:r>
          </a:p>
          <a:p>
            <a:pPr lvl="0"/>
            <a:r>
              <a:rPr lang="en-US" sz="1100" b="1" kern="1200" dirty="0" smtClean="0">
                <a:solidFill>
                  <a:schemeClr val="tx1"/>
                </a:solidFill>
                <a:latin typeface="Segoe" pitchFamily="34" charset="0"/>
                <a:ea typeface="+mn-ea"/>
                <a:cs typeface="+mn-cs"/>
              </a:rPr>
              <a:t>Reduced carbon footprint</a:t>
            </a:r>
            <a:r>
              <a:rPr lang="en-US" sz="1100" kern="1200" dirty="0" smtClean="0">
                <a:solidFill>
                  <a:schemeClr val="tx1"/>
                </a:solidFill>
                <a:latin typeface="Segoe" pitchFamily="34" charset="0"/>
                <a:ea typeface="+mn-ea"/>
                <a:cs typeface="+mn-cs"/>
              </a:rPr>
              <a:t>. With greater emphasis on sustainability, many organizations are striving to reduce the environmental impact that their activities have. Consolidation enables organizations to reduce their energy consumption by using less hardware as well as by using that hardware more efficiently.</a:t>
            </a:r>
          </a:p>
          <a:p>
            <a:pPr lvl="0"/>
            <a:r>
              <a:rPr lang="en-US" sz="1100" b="1" kern="1200" dirty="0" smtClean="0">
                <a:solidFill>
                  <a:schemeClr val="tx1"/>
                </a:solidFill>
                <a:latin typeface="Segoe" pitchFamily="34" charset="0"/>
                <a:ea typeface="+mn-ea"/>
                <a:cs typeface="+mn-cs"/>
              </a:rPr>
              <a:t>Improved resource utilization</a:t>
            </a:r>
            <a:r>
              <a:rPr lang="en-US" sz="1100" kern="1200" dirty="0" smtClean="0">
                <a:solidFill>
                  <a:schemeClr val="tx1"/>
                </a:solidFill>
                <a:latin typeface="Segoe" pitchFamily="34" charset="0"/>
                <a:ea typeface="+mn-ea"/>
                <a:cs typeface="+mn-cs"/>
              </a:rPr>
              <a:t>. Organizations may already have the resources that they need in order to consolidate. It is not uncommon for companies that possess powerful servers to be using only a relatively small percentage of those servers’ capacity. Consolidating by using these servers enables a company to make more efficient use of their resources and requires no extra investment in hardware.</a:t>
            </a:r>
          </a:p>
          <a:p>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Slide Number Placeholder 4"/>
          <p:cNvSpPr>
            <a:spLocks noGrp="1"/>
          </p:cNvSpPr>
          <p:nvPr>
            <p:ph type="sldNum" sz="quarter" idx="11"/>
          </p:nvPr>
        </p:nvSpPr>
        <p:spPr/>
        <p:txBody>
          <a:bodyPr/>
          <a:lstStyle/>
          <a:p>
            <a:fld id="{8B263312-38AA-4E1E-B2B5-0F8F122B24FE}" type="slidenum">
              <a:rPr lang="en-US" smtClean="0"/>
              <a:pPr/>
              <a:t>48</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Autofit/>
          </a:bodyPr>
          <a:lstStyle/>
          <a:p>
            <a:r>
              <a:rPr lang="en-US" sz="1100" b="1" kern="1200" dirty="0" smtClean="0">
                <a:solidFill>
                  <a:schemeClr val="tx1"/>
                </a:solidFill>
                <a:latin typeface="Segoe" pitchFamily="34" charset="0"/>
                <a:ea typeface="+mn-ea"/>
                <a:cs typeface="+mn-cs"/>
              </a:rPr>
              <a:t>Multiple Databases Consolidated to a Single Database</a:t>
            </a:r>
          </a:p>
          <a:p>
            <a:r>
              <a:rPr lang="en-US" sz="1100" kern="1200" dirty="0" smtClean="0">
                <a:solidFill>
                  <a:schemeClr val="tx1"/>
                </a:solidFill>
                <a:latin typeface="Segoe" pitchFamily="34" charset="0"/>
                <a:ea typeface="+mn-ea"/>
                <a:cs typeface="+mn-cs"/>
              </a:rPr>
              <a:t>In some cases, it may be possible to consolidate multiple databases into a single database in a single instance</a:t>
            </a:r>
            <a:endParaRPr lang="en-US" sz="1100" b="1" kern="1200" dirty="0" smtClean="0">
              <a:solidFill>
                <a:schemeClr val="tx1"/>
              </a:solidFill>
              <a:latin typeface="Segoe" pitchFamily="34" charset="0"/>
              <a:ea typeface="+mn-ea"/>
              <a:cs typeface="+mn-cs"/>
            </a:endParaRPr>
          </a:p>
          <a:p>
            <a:r>
              <a:rPr lang="en-US" sz="1100" kern="1200" dirty="0" smtClean="0">
                <a:solidFill>
                  <a:schemeClr val="tx1"/>
                </a:solidFill>
                <a:latin typeface="Segoe" pitchFamily="34" charset="0"/>
                <a:ea typeface="+mn-ea"/>
                <a:cs typeface="+mn-cs"/>
              </a:rPr>
              <a:t>For example, separate departmental databases could be subsumed into a single database, assuming that there are no operational or security barriers to prevent this. Applications that query the existing databases will be able to query the consolidated database with, typically, minimal re-coding required. Maintaining just one database is generally simpler and more cost-effective than maintaining multiple databases because, typically, fewer servers are required, backup management can be simplified (although individual backups can take longer), and you can use Resource Governor to manage contention.</a:t>
            </a:r>
          </a:p>
          <a:p>
            <a:r>
              <a:rPr lang="en-US" sz="1100" b="1" kern="1200" dirty="0" smtClean="0">
                <a:solidFill>
                  <a:schemeClr val="tx1"/>
                </a:solidFill>
                <a:latin typeface="Segoe" pitchFamily="34" charset="0"/>
                <a:ea typeface="+mn-ea"/>
                <a:cs typeface="+mn-cs"/>
              </a:rPr>
              <a:t>Multiple Databases Consolidated to a SQL Server 2008 Instance</a:t>
            </a:r>
          </a:p>
          <a:p>
            <a:r>
              <a:rPr lang="en-US" sz="1100" kern="1200" dirty="0" smtClean="0">
                <a:solidFill>
                  <a:schemeClr val="tx1"/>
                </a:solidFill>
                <a:latin typeface="Segoe" pitchFamily="34" charset="0"/>
                <a:ea typeface="+mn-ea"/>
                <a:cs typeface="+mn-cs"/>
              </a:rPr>
              <a:t>Probably the simplest approach to consolidation is to use a single instance of SQL Server 2008 with multiple databases. This approach is suitable when all of your databases have similar security, manageability, and compatibility requirements, and your hardware can provide the required level of performance and scalability for the workloads that are generated in all of the databases. The benefits of this approach include lower licensing and administrative costs, because you need to license and manage only one instance. Also, because each SQL Server instance that you install requires its own resources in terms of memory, disk, and so on, running a single instance makes better use of the available hardware than running multiple instances.</a:t>
            </a:r>
          </a:p>
          <a:p>
            <a:r>
              <a:rPr lang="en-US" sz="1100" kern="1200" dirty="0" smtClean="0">
                <a:solidFill>
                  <a:schemeClr val="tx1"/>
                </a:solidFill>
                <a:latin typeface="Segoe" pitchFamily="34" charset="0"/>
                <a:ea typeface="+mn-ea"/>
                <a:cs typeface="+mn-cs"/>
              </a:rPr>
              <a:t>The number of databases that you can host will be dictated in part by the available hardware and the edition of SQL Server 2008 that you are using. SQL Server 2008 Standard Edition supports up to 4 CPUs; SQL Server 2008 Enterprise Edition is limited only by the limitations of the host operating system. Within a single instance, you can use Resource Governor to prioritize workloads and to prevent queries that dominate resource consumption and deny access to CPU and memory resources to other applications.</a:t>
            </a:r>
          </a:p>
          <a:p>
            <a:r>
              <a:rPr lang="en-US" sz="1100" b="1" kern="1200" dirty="0" smtClean="0">
                <a:solidFill>
                  <a:schemeClr val="tx1"/>
                </a:solidFill>
                <a:latin typeface="Segoe" pitchFamily="34" charset="0"/>
                <a:ea typeface="+mn-ea"/>
                <a:cs typeface="+mn-cs"/>
              </a:rPr>
              <a:t>Multiple SQL Server 2008 Instances per Physical Server</a:t>
            </a:r>
          </a:p>
          <a:p>
            <a:r>
              <a:rPr lang="en-US" sz="1100" kern="1200" dirty="0" smtClean="0">
                <a:solidFill>
                  <a:schemeClr val="tx1"/>
                </a:solidFill>
                <a:latin typeface="Segoe" pitchFamily="34" charset="0"/>
                <a:ea typeface="+mn-ea"/>
                <a:cs typeface="+mn-cs"/>
              </a:rPr>
              <a:t>A single-instance, multiple-database strategy may not always be appropriate, for example, in situations where you have databases with different security, manageability, or compatibility requirements. When this is the case, you can obtain the required level of isolation by running multiple instances of SQL Server 2008 concurrently on a single server to consolidate your data services. </a:t>
            </a:r>
          </a:p>
          <a:p>
            <a:r>
              <a:rPr lang="en-US" sz="1100" kern="1200" dirty="0" smtClean="0">
                <a:solidFill>
                  <a:schemeClr val="tx1"/>
                </a:solidFill>
                <a:latin typeface="Segoe" pitchFamily="34" charset="0"/>
                <a:ea typeface="+mn-ea"/>
                <a:cs typeface="+mn-cs"/>
              </a:rPr>
              <a:t>Security is tighter because each instance has its own set of services, and you can prevent users from accessing data not just by denying them access at the database level, but at the server instance level. Furthermore, the authentication mode for each instance (SQL Server and Microsoft Windows® or Windows only) can be configured separately. By selectively enabling features such as CLR integration on only the instances where they are required, you can maintain minimal surface area exposure. However, this strategy does not enable complete isolation, because the </a:t>
            </a:r>
            <a:r>
              <a:rPr lang="en-US" sz="1100" kern="1200" dirty="0" err="1" smtClean="0">
                <a:solidFill>
                  <a:schemeClr val="tx1"/>
                </a:solidFill>
                <a:latin typeface="Segoe" pitchFamily="34" charset="0"/>
                <a:ea typeface="+mn-ea"/>
                <a:cs typeface="+mn-cs"/>
              </a:rPr>
              <a:t>sysadmin</a:t>
            </a:r>
            <a:r>
              <a:rPr lang="en-US" sz="1100" kern="1200" dirty="0" smtClean="0">
                <a:solidFill>
                  <a:schemeClr val="tx1"/>
                </a:solidFill>
                <a:latin typeface="Segoe" pitchFamily="34" charset="0"/>
                <a:ea typeface="+mn-ea"/>
                <a:cs typeface="+mn-cs"/>
              </a:rPr>
              <a:t> role can still access all instances on the machine.</a:t>
            </a:r>
          </a:p>
          <a:p>
            <a:r>
              <a:rPr lang="en-US" sz="1100" kern="1200" dirty="0" smtClean="0">
                <a:solidFill>
                  <a:schemeClr val="tx1"/>
                </a:solidFill>
                <a:latin typeface="Segoe" pitchFamily="34" charset="0"/>
                <a:ea typeface="+mn-ea"/>
                <a:cs typeface="+mn-cs"/>
              </a:rPr>
              <a:t>Using this strategy, administrative functions such as backups of system databases are also isolated, and you can use Resource Governor within each instance to manage resource allocation for that instance. Using multiple instances to consolidate puts greater strain on the server, because each instance has its own resource requirements and you must take account of this when assessing your hardware requirements.</a:t>
            </a:r>
          </a:p>
          <a:p>
            <a:r>
              <a:rPr lang="en-US" sz="1100" kern="1200" dirty="0" smtClean="0">
                <a:solidFill>
                  <a:schemeClr val="tx1"/>
                </a:solidFill>
                <a:latin typeface="Segoe" pitchFamily="34" charset="0"/>
                <a:ea typeface="+mn-ea"/>
                <a:cs typeface="+mn-cs"/>
              </a:rPr>
              <a:t>The edition of SQL Server 2008 that you use will determine the maximum number of instances that you can host per server.  </a:t>
            </a:r>
          </a:p>
          <a:p>
            <a:r>
              <a:rPr lang="en-US" sz="1100" kern="1200" dirty="0" smtClean="0">
                <a:solidFill>
                  <a:schemeClr val="tx1"/>
                </a:solidFill>
                <a:latin typeface="Segoe" pitchFamily="34" charset="0"/>
                <a:ea typeface="+mn-ea"/>
                <a:cs typeface="+mn-cs"/>
              </a:rPr>
              <a:t>SQL Server 2008 Standard Edition = max. 16 instances*</a:t>
            </a:r>
          </a:p>
          <a:p>
            <a:r>
              <a:rPr lang="en-US" sz="1100" kern="1200" dirty="0" smtClean="0">
                <a:solidFill>
                  <a:schemeClr val="tx1"/>
                </a:solidFill>
                <a:latin typeface="Segoe" pitchFamily="34" charset="0"/>
                <a:ea typeface="+mn-ea"/>
                <a:cs typeface="+mn-cs"/>
              </a:rPr>
              <a:t>SQL Server 2008 Enterprise Edition = max 50 instances*</a:t>
            </a:r>
          </a:p>
          <a:p>
            <a:r>
              <a:rPr lang="en-US" sz="1100" kern="1200" dirty="0" smtClean="0">
                <a:solidFill>
                  <a:schemeClr val="tx1"/>
                </a:solidFill>
                <a:latin typeface="Segoe" pitchFamily="34" charset="0"/>
                <a:ea typeface="+mn-ea"/>
                <a:cs typeface="+mn-cs"/>
              </a:rPr>
              <a:t>        *Depending upon available system resources and workload</a:t>
            </a:r>
          </a:p>
          <a:p>
            <a:r>
              <a:rPr lang="en-US" sz="1100" b="1" kern="1200" dirty="0" smtClean="0">
                <a:solidFill>
                  <a:schemeClr val="tx1"/>
                </a:solidFill>
                <a:latin typeface="Segoe" pitchFamily="34" charset="0"/>
                <a:ea typeface="+mn-ea"/>
                <a:cs typeface="+mn-cs"/>
              </a:rPr>
              <a:t>Multiple Virtual Machines per Physical Server (Virtualization)</a:t>
            </a:r>
          </a:p>
          <a:p>
            <a:r>
              <a:rPr lang="en-US" sz="1100" kern="1200" dirty="0" smtClean="0">
                <a:solidFill>
                  <a:schemeClr val="tx1"/>
                </a:solidFill>
                <a:latin typeface="Segoe" pitchFamily="34" charset="0"/>
                <a:ea typeface="+mn-ea"/>
                <a:cs typeface="+mn-cs"/>
              </a:rPr>
              <a:t>For complete isolation at the operating system level, you can use a virtualization technology such as Microsoft Windows Hyper-V to host multiple virtual database servers on a single physical server. By using Microsoft Windows Server 2008 with the Hyper-V role, you can install multiple virtual operating systems on one computer and each of these virtual operating systems can host multiple instances of SQL Server 2008. By consolidating using virtualization, you achieve a good level of isolation between databases with different workloads, security requirements, manageability requirements, or compatibility requirements. The benefits are that you minimize the number of servers and licenses required and simplify the network infrastructure.</a:t>
            </a:r>
          </a:p>
          <a:p>
            <a:r>
              <a:rPr lang="en-US" sz="1100" kern="1200" dirty="0" smtClean="0">
                <a:solidFill>
                  <a:schemeClr val="tx1"/>
                </a:solidFill>
                <a:latin typeface="Segoe" pitchFamily="34" charset="0"/>
                <a:ea typeface="+mn-ea"/>
                <a:cs typeface="+mn-cs"/>
              </a:rPr>
              <a:t>The hard disks of each virtual machine (VM) exist either as VHD files on the host operating system, which makes them very easy to back up and move to other servers, or as pass-through disks, which are physical disks that are allocated for the sole use of the virtual machine, and which provide excellent I/O performance. VMs provide an ideal environment for development and testing, because you do not need to maintain test environments that consist of multiple physical servers, and deployment to a live environment is simplified.</a:t>
            </a:r>
          </a:p>
          <a:p>
            <a:r>
              <a:rPr lang="en-US" sz="1100" kern="1200" dirty="0" smtClean="0">
                <a:solidFill>
                  <a:schemeClr val="tx1"/>
                </a:solidFill>
                <a:latin typeface="Segoe" pitchFamily="34" charset="0"/>
                <a:ea typeface="+mn-ea"/>
                <a:cs typeface="+mn-cs"/>
              </a:rPr>
              <a:t>While you can install any edition of SQL Server in a VM, the licensing condition for SQL Server 2008 Enterprise Edition enables you to purchase one Windows license and one SQL Server license for each physical processor on the server, and run an </a:t>
            </a:r>
            <a:r>
              <a:rPr lang="en-US" sz="1100" i="1" kern="1200" dirty="0" smtClean="0">
                <a:solidFill>
                  <a:schemeClr val="tx1"/>
                </a:solidFill>
                <a:latin typeface="Segoe" pitchFamily="34" charset="0"/>
                <a:ea typeface="+mn-ea"/>
                <a:cs typeface="+mn-cs"/>
              </a:rPr>
              <a:t>unlimited</a:t>
            </a:r>
            <a:r>
              <a:rPr lang="en-US" sz="1100" kern="1200" dirty="0" smtClean="0">
                <a:solidFill>
                  <a:schemeClr val="tx1"/>
                </a:solidFill>
                <a:latin typeface="Segoe" pitchFamily="34" charset="0"/>
                <a:ea typeface="+mn-ea"/>
                <a:cs typeface="+mn-cs"/>
              </a:rPr>
              <a:t> number of VMs, each of which can host one or more SQL Server 2008 instances. This makes it possible for a single powerful server to host as many SQL Server instances as you require, and to add instances to it in the future without incurring extra licensing costs.</a:t>
            </a:r>
          </a:p>
          <a:p>
            <a:r>
              <a:rPr lang="en-US" sz="1100" kern="1200" dirty="0" smtClean="0">
                <a:solidFill>
                  <a:schemeClr val="tx1"/>
                </a:solidFill>
                <a:latin typeface="Segoe" pitchFamily="34" charset="0"/>
                <a:ea typeface="+mn-ea"/>
                <a:cs typeface="+mn-cs"/>
              </a:rPr>
              <a:t>You can migrate VMs between physical servers quickly and easily, and with minimal downtime. This enables administrators to improve performance by making optimal use of server resources, to scale databases as required, and to perform scheduled maintenance, all with little or no impact on users. Windows Server 2008 R2 Hyper-V offers two mechanisms for migrating VMs: Quick Migration and Live Migration. Quick migration involves saving, moving, and restoring a VM to a new machine, and its use will usually involve a short period of downtime. Live migration enables the migration of VMs with virtually no downtime using a “memory to memory” operation. You can use Live Migration with both VHDs and network-attached pass-through disks. </a:t>
            </a:r>
          </a:p>
          <a:p>
            <a:r>
              <a:rPr lang="en-US" sz="1100" kern="1200" dirty="0" smtClean="0">
                <a:solidFill>
                  <a:schemeClr val="tx1"/>
                </a:solidFill>
                <a:latin typeface="Segoe" pitchFamily="34" charset="0"/>
                <a:ea typeface="+mn-ea"/>
                <a:cs typeface="+mn-cs"/>
              </a:rPr>
              <a:t>Virtualization places a greater strain on servers than a simpler single or multiple instance strategy, and you need to carefully assess the impact of each virtual machine in terms of the resources it will consume. The AMD-V and Intel VT processor architectures that Windows Hyper-V leverages are designed specifically for virtualization, and they minimize the impact that running virtual machines has on a system.</a:t>
            </a:r>
          </a:p>
          <a:p>
            <a:endParaRPr lang="en-US" dirty="0"/>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Foliennummernplatzhalter 4"/>
          <p:cNvSpPr>
            <a:spLocks noGrp="1"/>
          </p:cNvSpPr>
          <p:nvPr>
            <p:ph type="sldNum" sz="quarter" idx="11"/>
          </p:nvPr>
        </p:nvSpPr>
        <p:spPr/>
        <p:txBody>
          <a:bodyPr/>
          <a:lstStyle/>
          <a:p>
            <a:fld id="{8B263312-38AA-4E1E-B2B5-0F8F122B24FE}" type="slidenum">
              <a:rPr lang="en-US" smtClean="0"/>
              <a:pPr/>
              <a:t>49</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Datumsplatzhalter 4"/>
          <p:cNvSpPr>
            <a:spLocks noGrp="1"/>
          </p:cNvSpPr>
          <p:nvPr>
            <p:ph type="dt" idx="11"/>
          </p:nvPr>
        </p:nvSpPr>
        <p:spPr/>
        <p:txBody>
          <a:bodyPr/>
          <a:lstStyle/>
          <a:p>
            <a:r>
              <a:rPr lang="en-US" smtClean="0"/>
              <a:t>4/15/2009</a:t>
            </a:r>
            <a:endParaRPr lang="en-US" dirty="0"/>
          </a:p>
        </p:txBody>
      </p:sp>
      <p:sp>
        <p:nvSpPr>
          <p:cNvPr id="6" name="Foliennummernplatzhalter 5"/>
          <p:cNvSpPr>
            <a:spLocks noGrp="1"/>
          </p:cNvSpPr>
          <p:nvPr>
            <p:ph type="sldNum" sz="quarter" idx="12"/>
          </p:nvPr>
        </p:nvSpPr>
        <p:spPr/>
        <p:txBody>
          <a:bodyPr/>
          <a:lstStyle/>
          <a:p>
            <a:fld id="{8B263312-38AA-4E1E-B2B5-0F8F122B24FE}" type="slidenum">
              <a:rPr lang="en-US" smtClean="0"/>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Datumsplatzhalter 4"/>
          <p:cNvSpPr>
            <a:spLocks noGrp="1"/>
          </p:cNvSpPr>
          <p:nvPr>
            <p:ph type="dt" idx="11"/>
          </p:nvPr>
        </p:nvSpPr>
        <p:spPr/>
        <p:txBody>
          <a:bodyPr/>
          <a:lstStyle/>
          <a:p>
            <a:r>
              <a:rPr lang="en-US" smtClean="0"/>
              <a:t>4/15/2009</a:t>
            </a:r>
            <a:endParaRPr lang="en-US" dirty="0"/>
          </a:p>
        </p:txBody>
      </p:sp>
      <p:sp>
        <p:nvSpPr>
          <p:cNvPr id="6" name="Foliennummernplatzhalter 5"/>
          <p:cNvSpPr>
            <a:spLocks noGrp="1"/>
          </p:cNvSpPr>
          <p:nvPr>
            <p:ph type="sldNum" sz="quarter" idx="12"/>
          </p:nvPr>
        </p:nvSpPr>
        <p:spPr/>
        <p:txBody>
          <a:bodyPr/>
          <a:lstStyle/>
          <a:p>
            <a:fld id="{8B263312-38AA-4E1E-B2B5-0F8F122B24FE}" type="slidenum">
              <a:rPr lang="en-US" smtClean="0"/>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 the onsite team of product specialists who work together with premier customers around the world to deliver both pro-active as well as re-active support for a whole</a:t>
            </a:r>
            <a:r>
              <a:rPr lang="en-US" baseline="0" dirty="0" smtClean="0"/>
              <a:t> host of Microsoft Technologies.</a:t>
            </a:r>
          </a:p>
          <a:p>
            <a:endParaRPr lang="en-US" baseline="0" dirty="0" smtClean="0"/>
          </a:p>
          <a:p>
            <a:r>
              <a:rPr lang="en-US" baseline="0" dirty="0" smtClean="0"/>
              <a:t>We work with companies ranging in sizes from a couple of hundred users and servers to very large organizations with hundreds of thousands of servers and users.</a:t>
            </a:r>
          </a:p>
          <a:p>
            <a:endParaRPr lang="en-US" baseline="0" dirty="0" smtClean="0"/>
          </a:p>
          <a:p>
            <a:r>
              <a:rPr lang="en-US" baseline="0" dirty="0" smtClean="0"/>
              <a:t>We are the eyes and ears of the product groups in the sense that we see first hand on the operating floor how the Microsoft technology products such as SQL Server are being used and what issues are being seen.</a:t>
            </a:r>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Slide Number Placeholder 4"/>
          <p:cNvSpPr>
            <a:spLocks noGrp="1"/>
          </p:cNvSpPr>
          <p:nvPr>
            <p:ph type="sldNum" sz="quarter" idx="11"/>
          </p:nvPr>
        </p:nvSpPr>
        <p:spPr/>
        <p:txBody>
          <a:bodyPr/>
          <a:lstStyle/>
          <a:p>
            <a:fld id="{8B263312-38AA-4E1E-B2B5-0F8F122B24FE}" type="slidenum">
              <a:rPr lang="en-US" smtClean="0"/>
              <a:pPr/>
              <a:t>5</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Slide Number Placeholder 4"/>
          <p:cNvSpPr>
            <a:spLocks noGrp="1"/>
          </p:cNvSpPr>
          <p:nvPr>
            <p:ph type="sldNum" sz="quarter" idx="11"/>
          </p:nvPr>
        </p:nvSpPr>
        <p:spPr/>
        <p:txBody>
          <a:bodyPr/>
          <a:lstStyle/>
          <a:p>
            <a:fld id="{8B263312-38AA-4E1E-B2B5-0F8F122B24FE}" type="slidenum">
              <a:rPr lang="en-US" smtClean="0"/>
              <a:pPr/>
              <a:t>52</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rtl="0"/>
            <a:r>
              <a:rPr lang="en-US" dirty="0" smtClean="0"/>
              <a:t>The current Microsoft IT application portfolio consists of about 1,300 applications. Today, more than 4,700 SQL Server instances with about 100,000 databases on dedicated hosts support the Microsoft application portfolio.</a:t>
            </a:r>
          </a:p>
          <a:p>
            <a:pPr rtl="0"/>
            <a:r>
              <a:rPr lang="en-US" dirty="0" smtClean="0"/>
              <a:t>Business units within Microsoft typically purchase dedicated hosts for their data-related application needs. However, data gathered from the </a:t>
            </a:r>
            <a:r>
              <a:rPr lang="en-US" dirty="0" err="1" smtClean="0"/>
              <a:t>RightSizing</a:t>
            </a:r>
            <a:r>
              <a:rPr lang="en-US" dirty="0" smtClean="0"/>
              <a:t> initiative indicates that the mean processor utilization across these hosts is below 10 percent. The underutilization of hardware taxes data-center resources such as space, power consumption, and cooling needs.</a:t>
            </a:r>
          </a:p>
          <a:p>
            <a:pPr rtl="0"/>
            <a:r>
              <a:rPr lang="en-US" dirty="0" smtClean="0"/>
              <a:t>The cost of providing manageability and availability for single databases or instances is higher than that of a standardized and virtualized approach. Such an approach offers significant opportunity to provide a highly manageable and available solution at scale for minimal expense. In addition to providing virtualization, one such opportunity is to establish a standard library of server builds and an approach for replacing the current manual build process of development, test, and production environments. Microsoft IT can use this pattern for SQL Server, as well as for other types of servers and applications, to further reduce operating expenses.</a:t>
            </a:r>
          </a:p>
          <a:p>
            <a:pPr rtl="0"/>
            <a:r>
              <a:rPr lang="en-US" dirty="0" smtClean="0"/>
              <a:t>This slide shows the effects of a 6-to-1 consolidation ratio as they pertain to resources. This ratio is an average that represents the savings that Microsoft IT found by consolidating resources. For example, where servers would have previously taken 6.8 rack units (RU), consolidation can provide the same computing and database resources in 0.62 RU.</a:t>
            </a:r>
          </a:p>
          <a:p>
            <a:endParaRPr lang="en-US" dirty="0"/>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Datumsplatzhalter 4"/>
          <p:cNvSpPr>
            <a:spLocks noGrp="1"/>
          </p:cNvSpPr>
          <p:nvPr>
            <p:ph type="dt" idx="11"/>
          </p:nvPr>
        </p:nvSpPr>
        <p:spPr/>
        <p:txBody>
          <a:bodyPr/>
          <a:lstStyle/>
          <a:p>
            <a:r>
              <a:rPr lang="en-US" smtClean="0"/>
              <a:t>4/15/2009</a:t>
            </a:r>
            <a:endParaRPr lang="en-US" dirty="0"/>
          </a:p>
        </p:txBody>
      </p:sp>
      <p:sp>
        <p:nvSpPr>
          <p:cNvPr id="6" name="Foliennummernplatzhalter 5"/>
          <p:cNvSpPr>
            <a:spLocks noGrp="1"/>
          </p:cNvSpPr>
          <p:nvPr>
            <p:ph type="sldNum" sz="quarter" idx="12"/>
          </p:nvPr>
        </p:nvSpPr>
        <p:spPr/>
        <p:txBody>
          <a:bodyPr/>
          <a:lstStyle/>
          <a:p>
            <a:fld id="{8B263312-38AA-4E1E-B2B5-0F8F122B24FE}" type="slidenum">
              <a:rPr lang="en-US" smtClean="0"/>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Any migration</a:t>
            </a:r>
            <a:r>
              <a:rPr lang="en-US" baseline="0" dirty="0" smtClean="0"/>
              <a:t> to a newer version of SQL Server may require code changes, also any migration to a new SQL Server in general may require code rewrite both at application and T-SQL levels if hard coded paths are included for example.</a:t>
            </a:r>
          </a:p>
          <a:p>
            <a:endParaRPr lang="en-US" baseline="0" dirty="0" smtClean="0"/>
          </a:p>
          <a:p>
            <a:r>
              <a:rPr lang="en-US" baseline="0" dirty="0" smtClean="0"/>
              <a:t>MDAC considerations need to be made if using multiple instances to consolidate SQL Server databases as only from MDAC version 2.6 are named instances allowed from connections.</a:t>
            </a:r>
          </a:p>
          <a:p>
            <a:endParaRPr lang="en-US" baseline="0" dirty="0" smtClean="0"/>
          </a:p>
          <a:p>
            <a:r>
              <a:rPr lang="en-US" baseline="0" dirty="0" smtClean="0"/>
              <a:t>Any connection strings either in code or in DSN Connections for example will have to be changed if databases are migrated.</a:t>
            </a:r>
          </a:p>
          <a:p>
            <a:endParaRPr lang="en-US" baseline="0" dirty="0" smtClean="0"/>
          </a:p>
          <a:p>
            <a:r>
              <a:rPr lang="en-US" baseline="0" dirty="0" smtClean="0"/>
              <a:t>Be careful not to go from a situation where you have a number of under utilized SQL Servers to placing them all on one “big new” SQL Server – carefully monitor the usage as instances and databases are added to the migration destination SQL Server and make sure not to overload this system also take in count future predicted growth. </a:t>
            </a:r>
          </a:p>
          <a:p>
            <a:endParaRPr lang="en-US" baseline="0" dirty="0" smtClean="0"/>
          </a:p>
          <a:p>
            <a:r>
              <a:rPr lang="en-US" baseline="0" dirty="0" smtClean="0"/>
              <a:t>Seems obvious but - All dependant objects must also be migrated as well as databases - so jobs, SQL logins, linked Servers etc must all be accounted for.</a:t>
            </a:r>
          </a:p>
          <a:p>
            <a:endParaRPr lang="en-US" baseline="0" dirty="0" smtClean="0"/>
          </a:p>
          <a:p>
            <a:r>
              <a:rPr lang="en-US" baseline="0" dirty="0" smtClean="0"/>
              <a:t>Test – Test – Test – As usual….. Test the migration and test again before migrating production. Also test by off-lining a database for a period before decommissioning the server in case there are rogue connections to the SQL Server not noted in previous observations.</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Date Placeholder 4"/>
          <p:cNvSpPr>
            <a:spLocks noGrp="1"/>
          </p:cNvSpPr>
          <p:nvPr>
            <p:ph type="dt" idx="11"/>
          </p:nvPr>
        </p:nvSpPr>
        <p:spPr/>
        <p:txBody>
          <a:bodyPr/>
          <a:lstStyle/>
          <a:p>
            <a:r>
              <a:rPr lang="en-US" smtClean="0"/>
              <a:t>4/15/2009</a:t>
            </a:r>
            <a:endParaRPr lang="en-US" dirty="0"/>
          </a:p>
        </p:txBody>
      </p:sp>
      <p:sp>
        <p:nvSpPr>
          <p:cNvPr id="6" name="Slide Number Placeholder 5"/>
          <p:cNvSpPr>
            <a:spLocks noGrp="1"/>
          </p:cNvSpPr>
          <p:nvPr>
            <p:ph type="sldNum" sz="quarter" idx="12"/>
          </p:nvPr>
        </p:nvSpPr>
        <p:spPr/>
        <p:txBody>
          <a:bodyPr/>
          <a:lstStyle/>
          <a:p>
            <a:fld id="{8B263312-38AA-4E1E-B2B5-0F8F122B24FE}" type="slidenum">
              <a:rPr lang="en-US" smtClean="0"/>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US" smtClean="0">
              <a:latin typeface="Arial" pitchFamily="34" charset="0"/>
            </a:endParaRPr>
          </a:p>
        </p:txBody>
      </p:sp>
      <p:sp>
        <p:nvSpPr>
          <p:cNvPr id="94212" name="Slide Number Placeholder 3"/>
          <p:cNvSpPr>
            <a:spLocks noGrp="1"/>
          </p:cNvSpPr>
          <p:nvPr>
            <p:ph type="sldNum" sz="quarter" idx="5"/>
          </p:nvPr>
        </p:nvSpPr>
        <p:spPr>
          <a:noFill/>
        </p:spPr>
        <p:txBody>
          <a:bodyPr/>
          <a:lstStyle/>
          <a:p>
            <a:fld id="{E0C879DE-D3DE-4370-BE5E-D8C175E21159}" type="slidenum">
              <a:rPr lang="en-US" smtClean="0">
                <a:latin typeface="Arial" pitchFamily="34" charset="0"/>
              </a:rPr>
              <a:pPr/>
              <a:t>55</a:t>
            </a:fld>
            <a:endParaRPr lang="en-US" smtClean="0">
              <a:latin typeface="Arial" pitchFamily="34" charset="0"/>
            </a:endParaRPr>
          </a:p>
        </p:txBody>
      </p:sp>
      <p:sp>
        <p:nvSpPr>
          <p:cNvPr id="5" name="Datumsplatzhalter 4"/>
          <p:cNvSpPr>
            <a:spLocks noGrp="1"/>
          </p:cNvSpPr>
          <p:nvPr>
            <p:ph type="dt" idx="10"/>
          </p:nvPr>
        </p:nvSpPr>
        <p:spPr/>
        <p:txBody>
          <a:bodyPr/>
          <a:lstStyle/>
          <a:p>
            <a:r>
              <a:rPr lang="en-US" smtClean="0"/>
              <a:t>4/15/2009</a:t>
            </a:r>
            <a:endParaRPr lang="en-US" dirty="0"/>
          </a:p>
        </p:txBody>
      </p:sp>
      <p:sp>
        <p:nvSpPr>
          <p:cNvPr id="6" name="Kopfzeilenplatzhalter 5"/>
          <p:cNvSpPr>
            <a:spLocks noGrp="1"/>
          </p:cNvSpPr>
          <p:nvPr>
            <p:ph type="hdr" sz="quarter" idx="11"/>
          </p:nvPr>
        </p:nvSpPr>
        <p:spPr/>
        <p:txBody>
          <a:bodyPr/>
          <a:lstStyle/>
          <a:p>
            <a:r>
              <a:rPr lang="en-US" smtClean="0"/>
              <a:t>SQL Server Virtualization and Consolidation</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Date Placeholder 4"/>
          <p:cNvSpPr>
            <a:spLocks noGrp="1"/>
          </p:cNvSpPr>
          <p:nvPr>
            <p:ph type="dt" idx="11"/>
          </p:nvPr>
        </p:nvSpPr>
        <p:spPr/>
        <p:txBody>
          <a:bodyPr/>
          <a:lstStyle/>
          <a:p>
            <a:r>
              <a:rPr lang="en-US" smtClean="0"/>
              <a:t>4/15/2009</a:t>
            </a:r>
            <a:endParaRPr lang="en-US" dirty="0"/>
          </a:p>
        </p:txBody>
      </p:sp>
      <p:sp>
        <p:nvSpPr>
          <p:cNvPr id="6" name="Slide Number Placeholder 5"/>
          <p:cNvSpPr>
            <a:spLocks noGrp="1"/>
          </p:cNvSpPr>
          <p:nvPr>
            <p:ph type="sldNum" sz="quarter" idx="12"/>
          </p:nvPr>
        </p:nvSpPr>
        <p:spPr/>
        <p:txBody>
          <a:bodyPr/>
          <a:lstStyle/>
          <a:p>
            <a:fld id="{8B263312-38AA-4E1E-B2B5-0F8F122B24FE}" type="slidenum">
              <a:rPr lang="en-US" smtClean="0"/>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D755AA-ED2D-403C-A5CE-3862349554EE}" type="slidenum">
              <a:rPr lang="en-US" smtClean="0"/>
              <a:pPr/>
              <a:t>57</a:t>
            </a:fld>
            <a:endParaRPr lang="en-US" dirty="0"/>
          </a:p>
        </p:txBody>
      </p:sp>
      <p:sp>
        <p:nvSpPr>
          <p:cNvPr id="6" name="Header Placeholder 3"/>
          <p:cNvSpPr>
            <a:spLocks noGrp="1"/>
          </p:cNvSpPr>
          <p:nvPr>
            <p:ph type="hdr" sz="quarter"/>
          </p:nvPr>
        </p:nvSpPr>
        <p:spPr>
          <a:xfrm>
            <a:off x="0" y="0"/>
            <a:ext cx="2971800" cy="457200"/>
          </a:xfrm>
        </p:spPr>
        <p:txBody>
          <a:bodyPr/>
          <a:lstStyle/>
          <a:p>
            <a:r>
              <a:rPr lang="en-US" smtClean="0"/>
              <a:t>SQL Server Virtualization and Consolidation</a:t>
            </a:r>
            <a:endParaRPr lang="en-US" dirty="0"/>
          </a:p>
        </p:txBody>
      </p:sp>
      <p:sp>
        <p:nvSpPr>
          <p:cNvPr id="7" name="Datumsplatzhalter 6"/>
          <p:cNvSpPr>
            <a:spLocks noGrp="1"/>
          </p:cNvSpPr>
          <p:nvPr>
            <p:ph type="dt" idx="11"/>
          </p:nvPr>
        </p:nvSpPr>
        <p:spPr/>
        <p:txBody>
          <a:bodyPr/>
          <a:lstStyle/>
          <a:p>
            <a:r>
              <a:rPr lang="en-US" smtClean="0"/>
              <a:t>4/15/2009</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8B263312-38AA-4E1E-B2B5-0F8F122B24FE}" type="slidenum">
              <a:rPr lang="en-US" smtClean="0"/>
              <a:pPr/>
              <a:t>58</a:t>
            </a:fld>
            <a:endParaRPr lang="en-US" dirty="0"/>
          </a:p>
        </p:txBody>
      </p:sp>
      <p:sp>
        <p:nvSpPr>
          <p:cNvPr id="6" name="Header Placeholder 3"/>
          <p:cNvSpPr>
            <a:spLocks noGrp="1"/>
          </p:cNvSpPr>
          <p:nvPr>
            <p:ph type="hdr" sz="quarter"/>
          </p:nvPr>
        </p:nvSpPr>
        <p:spPr>
          <a:xfrm>
            <a:off x="0" y="0"/>
            <a:ext cx="2971800" cy="457200"/>
          </a:xfrm>
        </p:spPr>
        <p:txBody>
          <a:bodyPr/>
          <a:lstStyle/>
          <a:p>
            <a:r>
              <a:rPr lang="en-US" smtClean="0"/>
              <a:t>SQL Server Virtualization and Consolidation</a:t>
            </a:r>
            <a:endParaRPr lang="en-US" dirty="0"/>
          </a:p>
        </p:txBody>
      </p:sp>
      <p:sp>
        <p:nvSpPr>
          <p:cNvPr id="7" name="Datumsplatzhalter 6"/>
          <p:cNvSpPr>
            <a:spLocks noGrp="1"/>
          </p:cNvSpPr>
          <p:nvPr>
            <p:ph type="dt" idx="11"/>
          </p:nvPr>
        </p:nvSpPr>
        <p:spPr/>
        <p:txBody>
          <a:bodyPr/>
          <a:lstStyle/>
          <a:p>
            <a:r>
              <a:rPr lang="en-US" smtClean="0"/>
              <a:t>4/15/2009</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59</a:t>
            </a:fld>
            <a:endParaRPr lang="en-US" dirty="0"/>
          </a:p>
        </p:txBody>
      </p:sp>
      <p:sp>
        <p:nvSpPr>
          <p:cNvPr id="9" name="Kopfzeilenplatzhalter 8"/>
          <p:cNvSpPr>
            <a:spLocks noGrp="1"/>
          </p:cNvSpPr>
          <p:nvPr>
            <p:ph type="hdr" sz="quarter" idx="14"/>
          </p:nvPr>
        </p:nvSpPr>
        <p:spPr/>
        <p:txBody>
          <a:bodyPr/>
          <a:lstStyle/>
          <a:p>
            <a:r>
              <a:rPr lang="en-US" smtClean="0"/>
              <a:t>SQL Server Virtualization and Consolidation</a:t>
            </a:r>
            <a:endParaRPr lang="en-US" dirty="0"/>
          </a:p>
        </p:txBody>
      </p:sp>
      <p:sp>
        <p:nvSpPr>
          <p:cNvPr id="10" name="Datumsplatzhalter 9"/>
          <p:cNvSpPr>
            <a:spLocks noGrp="1"/>
          </p:cNvSpPr>
          <p:nvPr>
            <p:ph type="dt" idx="15"/>
          </p:nvPr>
        </p:nvSpPr>
        <p:spPr/>
        <p:txBody>
          <a:bodyPr/>
          <a:lstStyle/>
          <a:p>
            <a:r>
              <a:rPr lang="en-US" smtClean="0"/>
              <a:t>4/15/2009</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offer both transactional (for short term) and Dedicated (for long term) support. A dedicated engineer</a:t>
            </a:r>
            <a:r>
              <a:rPr lang="en-US" baseline="0" dirty="0" smtClean="0"/>
              <a:t> can be onsite at a customer for longer term engagements.</a:t>
            </a:r>
          </a:p>
          <a:p>
            <a:endParaRPr lang="en-US" baseline="0" dirty="0" smtClean="0"/>
          </a:p>
          <a:p>
            <a:r>
              <a:rPr lang="en-US" dirty="0" smtClean="0"/>
              <a:t>We offer onsite technical expertise to resolve critical business issues relating to Microsoft products.</a:t>
            </a:r>
          </a:p>
          <a:p>
            <a:endParaRPr lang="en-US" dirty="0" smtClean="0"/>
          </a:p>
          <a:p>
            <a:r>
              <a:rPr lang="en-US" dirty="0" smtClean="0"/>
              <a:t>We also offer pro-active offerings to reduce the occurrence of critical situations such as trainings and workshops on Microsoft Technologies.</a:t>
            </a:r>
            <a:endParaRPr lang="en-US" dirty="0"/>
          </a:p>
        </p:txBody>
      </p:sp>
      <p:sp>
        <p:nvSpPr>
          <p:cNvPr id="4" name="Header Placeholder 3"/>
          <p:cNvSpPr>
            <a:spLocks noGrp="1"/>
          </p:cNvSpPr>
          <p:nvPr>
            <p:ph type="hdr" sz="quarter" idx="10"/>
          </p:nvPr>
        </p:nvSpPr>
        <p:spPr/>
        <p:txBody>
          <a:bodyPr/>
          <a:lstStyle/>
          <a:p>
            <a:r>
              <a:rPr lang="en-US" smtClean="0"/>
              <a:t>SQL Server Virtualization and Consolidation</a:t>
            </a:r>
            <a:endParaRPr lang="en-US" dirty="0"/>
          </a:p>
        </p:txBody>
      </p:sp>
      <p:sp>
        <p:nvSpPr>
          <p:cNvPr id="5" name="Slide Number Placeholder 4"/>
          <p:cNvSpPr>
            <a:spLocks noGrp="1"/>
          </p:cNvSpPr>
          <p:nvPr>
            <p:ph type="sldNum" sz="quarter" idx="11"/>
          </p:nvPr>
        </p:nvSpPr>
        <p:spPr/>
        <p:txBody>
          <a:bodyPr/>
          <a:lstStyle/>
          <a:p>
            <a:fld id="{8B263312-38AA-4E1E-B2B5-0F8F122B24FE}" type="slidenum">
              <a:rPr lang="en-US" smtClean="0"/>
              <a:pPr/>
              <a:t>6</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Foliennummernplatzhalter 4"/>
          <p:cNvSpPr>
            <a:spLocks noGrp="1"/>
          </p:cNvSpPr>
          <p:nvPr>
            <p:ph type="sldNum" sz="quarter" idx="11"/>
          </p:nvPr>
        </p:nvSpPr>
        <p:spPr/>
        <p:txBody>
          <a:bodyPr/>
          <a:lstStyle/>
          <a:p>
            <a:fld id="{8B263312-38AA-4E1E-B2B5-0F8F122B24FE}" type="slidenum">
              <a:rPr lang="en-US" smtClean="0"/>
              <a:pPr/>
              <a:t>7</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Foliennummernplatzhalter 4"/>
          <p:cNvSpPr>
            <a:spLocks noGrp="1"/>
          </p:cNvSpPr>
          <p:nvPr>
            <p:ph type="sldNum" sz="quarter" idx="11"/>
          </p:nvPr>
        </p:nvSpPr>
        <p:spPr/>
        <p:txBody>
          <a:bodyPr/>
          <a:lstStyle/>
          <a:p>
            <a:fld id="{8B263312-38AA-4E1E-B2B5-0F8F122B24FE}" type="slidenum">
              <a:rPr lang="en-US" smtClean="0"/>
              <a:pPr/>
              <a:t>8</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Kopfzeilenplatzhalter 3"/>
          <p:cNvSpPr>
            <a:spLocks noGrp="1"/>
          </p:cNvSpPr>
          <p:nvPr>
            <p:ph type="hdr" sz="quarter" idx="10"/>
          </p:nvPr>
        </p:nvSpPr>
        <p:spPr/>
        <p:txBody>
          <a:bodyPr/>
          <a:lstStyle/>
          <a:p>
            <a:r>
              <a:rPr lang="en-US" smtClean="0"/>
              <a:t>SQL Server Virtualization and Consolidation</a:t>
            </a:r>
            <a:endParaRPr lang="en-US" dirty="0"/>
          </a:p>
        </p:txBody>
      </p:sp>
      <p:sp>
        <p:nvSpPr>
          <p:cNvPr id="5" name="Foliennummernplatzhalter 4"/>
          <p:cNvSpPr>
            <a:spLocks noGrp="1"/>
          </p:cNvSpPr>
          <p:nvPr>
            <p:ph type="sldNum" sz="quarter" idx="11"/>
          </p:nvPr>
        </p:nvSpPr>
        <p:spPr/>
        <p:txBody>
          <a:bodyPr/>
          <a:lstStyle/>
          <a:p>
            <a:fld id="{8B263312-38AA-4E1E-B2B5-0F8F122B24FE}" type="slidenum">
              <a:rPr lang="en-US" smtClean="0"/>
              <a:pPr/>
              <a:t>9</a:t>
            </a:fld>
            <a:endParaRPr lang="en-US" dirty="0"/>
          </a:p>
        </p:txBody>
      </p:sp>
      <p:sp>
        <p:nvSpPr>
          <p:cNvPr id="6" name="Datumsplatzhalter 5"/>
          <p:cNvSpPr>
            <a:spLocks noGrp="1"/>
          </p:cNvSpPr>
          <p:nvPr>
            <p:ph type="dt" idx="12"/>
          </p:nvPr>
        </p:nvSpPr>
        <p:spPr/>
        <p:txBody>
          <a:bodyPr/>
          <a:lstStyle/>
          <a:p>
            <a:r>
              <a:rPr lang="en-US" smtClean="0"/>
              <a:t>4/15/2009</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590800"/>
            <a:ext cx="8032750" cy="1143000"/>
          </a:xfrm>
        </p:spPr>
        <p:txBody>
          <a:bodyPr anchor="ctr" anchorCtr="0">
            <a:noAutofit/>
          </a:bodyPr>
          <a:lstStyle>
            <a:lvl1pPr>
              <a:lnSpc>
                <a:spcPct val="90000"/>
              </a:lnSpc>
              <a:defRPr sz="4400"/>
            </a:lvl1pPr>
          </a:lstStyle>
          <a:p>
            <a:r>
              <a:rPr lang="en-US" noProof="0" smtClean="0"/>
              <a:t>Titelmasterformat durch Klicken bearbeiten</a:t>
            </a:r>
            <a:endParaRPr lang="en-US" noProof="0"/>
          </a:p>
        </p:txBody>
      </p:sp>
      <p:sp>
        <p:nvSpPr>
          <p:cNvPr id="3" name="Subtitle 2"/>
          <p:cNvSpPr>
            <a:spLocks noGrp="1"/>
          </p:cNvSpPr>
          <p:nvPr>
            <p:ph type="subTitle" idx="1"/>
          </p:nvPr>
        </p:nvSpPr>
        <p:spPr>
          <a:xfrm>
            <a:off x="730249" y="4344988"/>
            <a:ext cx="7681913" cy="461665"/>
          </a:xfrm>
        </p:spPr>
        <p:txBody>
          <a:bodyPr vert="horz" wrap="square" lIns="0" tIns="0" rIns="0" bIns="0" rtlCol="0" anchor="t" anchorCtr="0">
            <a:noAutofit/>
          </a:bodyPr>
          <a:lstStyle>
            <a:lvl1pPr marL="0" indent="0" algn="l" defTabSz="914363" rtl="0" eaLnBrk="1" latinLnBrk="0" hangingPunct="1">
              <a:lnSpc>
                <a:spcPct val="90000"/>
              </a:lnSpc>
              <a:spcBef>
                <a:spcPct val="0"/>
              </a:spcBef>
              <a:buFontTx/>
              <a:buNone/>
              <a:defRPr lang="en-US" sz="3600" b="0" kern="1200" cap="none"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noProof="0" smtClean="0"/>
              <a:t>Formatvorlage des Untertitelmasters durch Klicken bearbeiten</a:t>
            </a:r>
            <a:endParaRPr lang="en-US" noProof="0"/>
          </a:p>
        </p:txBody>
      </p:sp>
      <p:sp>
        <p:nvSpPr>
          <p:cNvPr id="4" name="TextBox 3"/>
          <p:cNvSpPr txBox="1"/>
          <p:nvPr userDrawn="1"/>
        </p:nvSpPr>
        <p:spPr>
          <a:xfrm>
            <a:off x="3352800" y="6490900"/>
            <a:ext cx="2438400" cy="276999"/>
          </a:xfrm>
          <a:prstGeom prst="rect">
            <a:avLst/>
          </a:prstGeom>
          <a:noFill/>
        </p:spPr>
        <p:txBody>
          <a:bodyPr wrap="square" rtlCol="0">
            <a:spAutoFit/>
          </a:bodyPr>
          <a:lstStyle/>
          <a:p>
            <a:pPr algn="ctr"/>
            <a:r>
              <a:rPr lang="en-US" sz="1200" noProof="0" smtClean="0">
                <a:solidFill>
                  <a:schemeClr val="tx1"/>
                </a:solidFill>
              </a:rPr>
              <a:t>Microsoft</a:t>
            </a:r>
            <a:r>
              <a:rPr lang="en-US" sz="1200" baseline="0" noProof="0" smtClean="0">
                <a:solidFill>
                  <a:schemeClr val="tx1"/>
                </a:solidFill>
              </a:rPr>
              <a:t> Confidential</a:t>
            </a:r>
            <a:endParaRPr lang="en-US" sz="1200" noProof="0" smtClean="0">
              <a:solidFill>
                <a:schemeClr val="tx1"/>
              </a:solidFill>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ata Layout">
    <p:bg>
      <p:bgPr>
        <a:blipFill dpi="0" rotWithShape="1">
          <a:blip r:embed="rId2"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Titelmasterformat durch Klicken bearbeiten</a:t>
            </a:r>
            <a:endParaRPr lang="en-US" noProof="0"/>
          </a:p>
        </p:txBody>
      </p:sp>
      <p:sp>
        <p:nvSpPr>
          <p:cNvPr id="3" name="Slide Number Placeholder 2"/>
          <p:cNvSpPr>
            <a:spLocks noGrp="1"/>
          </p:cNvSpPr>
          <p:nvPr>
            <p:ph type="sldNum" sz="quarter" idx="10"/>
          </p:nvPr>
        </p:nvSpPr>
        <p:spPr/>
        <p:txBody>
          <a:bodyPr/>
          <a:lstStyle/>
          <a:p>
            <a:fld id="{AA983A80-6BBA-4064-90A4-A44AD743098E}" type="slidenum">
              <a:rPr lang="en-US" noProof="0" smtClean="0"/>
              <a:pPr/>
              <a:t>‹#›</a:t>
            </a:fld>
            <a:endParaRPr lang="en-US" noProof="0"/>
          </a:p>
        </p:txBody>
      </p:sp>
      <p:sp>
        <p:nvSpPr>
          <p:cNvPr id="7" name="Text Placeholder 6"/>
          <p:cNvSpPr>
            <a:spLocks noGrp="1"/>
          </p:cNvSpPr>
          <p:nvPr>
            <p:ph type="body" sz="quarter" idx="11" hasCustomPrompt="1"/>
          </p:nvPr>
        </p:nvSpPr>
        <p:spPr>
          <a:xfrm>
            <a:off x="381000" y="1420813"/>
            <a:ext cx="8382000" cy="886397"/>
          </a:xfrm>
        </p:spPr>
        <p:txBody>
          <a:bodyPr/>
          <a:lstStyle>
            <a:lvl1pPr marL="0" indent="0">
              <a:buFont typeface="Arial" pitchFamily="34" charset="0"/>
              <a:buNone/>
              <a:defRPr/>
            </a:lvl1pPr>
          </a:lstStyle>
          <a:p>
            <a:r>
              <a:rPr lang="en-US" noProof="0" smtClean="0"/>
              <a:t>Use this layout to show slides that</a:t>
            </a:r>
            <a:br>
              <a:rPr lang="en-US" noProof="0" smtClean="0"/>
            </a:br>
            <a:r>
              <a:rPr lang="en-US" noProof="0" smtClean="0"/>
              <a:t>are data-driven, such as scorecards.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noProof="0" smtClean="0"/>
              <a:t>Titelmasterformat durch Klicken bearbeiten</a:t>
            </a:r>
            <a:endParaRPr lang="en-US" noProof="0"/>
          </a:p>
        </p:txBody>
      </p:sp>
      <p:sp>
        <p:nvSpPr>
          <p:cNvPr id="6" name="Text Placeholder 5"/>
          <p:cNvSpPr>
            <a:spLocks noGrp="1"/>
          </p:cNvSpPr>
          <p:nvPr>
            <p:ph type="body" sz="quarter" idx="10"/>
          </p:nvPr>
        </p:nvSpPr>
        <p:spPr bwMode="white">
          <a:xfrm>
            <a:off x="381000" y="1411552"/>
            <a:ext cx="8382000" cy="5303595"/>
          </a:xfrm>
        </p:spPr>
        <p:txBody>
          <a:bodyPr>
            <a:normAutofit/>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noProof="0" smtClean="0"/>
              <a:t>Titelmasterformat durch Klicken bearbeiten</a:t>
            </a:r>
            <a:endParaRPr lang="en-US" noProof="0"/>
          </a:p>
        </p:txBody>
      </p:sp>
      <p:sp>
        <p:nvSpPr>
          <p:cNvPr id="6" name="Text Placeholder 5"/>
          <p:cNvSpPr>
            <a:spLocks noGrp="1"/>
          </p:cNvSpPr>
          <p:nvPr>
            <p:ph type="body" sz="quarter" idx="10"/>
          </p:nvPr>
        </p:nvSpPr>
        <p:spPr bwMode="white">
          <a:xfrm>
            <a:off x="381000" y="1411552"/>
            <a:ext cx="8382000" cy="5017843"/>
          </a:xfrm>
        </p:spPr>
        <p:txBody>
          <a:bodyPr>
            <a:normAutofit/>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noProof="0" smtClean="0"/>
              <a:t>Textmasterformate durch Klicken bearbeiten</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7000" y="127000"/>
            <a:ext cx="8870950" cy="6953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7950" y="1584325"/>
            <a:ext cx="8915400" cy="2214563"/>
          </a:xfrm>
        </p:spPr>
        <p:txBody>
          <a:bodyPr/>
          <a:lstStyle/>
          <a:p>
            <a:pPr lvl="0"/>
            <a:endParaRPr lang="en-US" noProof="0" smtClean="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Services logo reverse.png"/>
          <p:cNvPicPr>
            <a:picLocks noChangeAspect="1"/>
          </p:cNvPicPr>
          <p:nvPr userDrawn="1"/>
        </p:nvPicPr>
        <p:blipFill>
          <a:blip r:embed="rId3" cstate="print"/>
          <a:stretch>
            <a:fillRect/>
          </a:stretch>
        </p:blipFill>
        <p:spPr>
          <a:xfrm>
            <a:off x="7656812" y="6608886"/>
            <a:ext cx="1334789" cy="230064"/>
          </a:xfrm>
          <a:prstGeom prst="rect">
            <a:avLst/>
          </a:prstGeom>
        </p:spPr>
      </p:pic>
      <p:sp>
        <p:nvSpPr>
          <p:cNvPr id="6" name="Title 1"/>
          <p:cNvSpPr txBox="1">
            <a:spLocks/>
          </p:cNvSpPr>
          <p:nvPr userDrawn="1"/>
        </p:nvSpPr>
        <p:spPr>
          <a:xfrm>
            <a:off x="381000" y="249237"/>
            <a:ext cx="8382000" cy="507832"/>
          </a:xfrm>
          <a:prstGeom prst="rect">
            <a:avLst/>
          </a:prstGeom>
        </p:spPr>
        <p:txBody>
          <a:bodyPr vert="horz" wrap="square" lIns="0" tIns="0" rIns="0" bIns="0" rtlCol="0" anchor="t">
            <a:spAutoFit/>
          </a:bodyPr>
          <a:lstStyle/>
          <a:p>
            <a:pPr marL="0" marR="0" lvl="0" indent="0" algn="l" defTabSz="914327" rtl="0" eaLnBrk="1" fontAlgn="auto" latinLnBrk="0" hangingPunct="1">
              <a:lnSpc>
                <a:spcPct val="90000"/>
              </a:lnSpc>
              <a:spcBef>
                <a:spcPct val="0"/>
              </a:spcBef>
              <a:spcAft>
                <a:spcPts val="0"/>
              </a:spcAft>
              <a:buClrTx/>
              <a:buSzTx/>
              <a:buFontTx/>
              <a:buNone/>
              <a:tabLst/>
              <a:defRPr/>
            </a:pPr>
            <a:r>
              <a:rPr lang="en-US" sz="3700" b="0" kern="1200" cap="none" spc="-125" noProof="0" dirty="0" smtClean="0">
                <a:ln w="3175">
                  <a:noFill/>
                </a:ln>
                <a:solidFill>
                  <a:schemeClr val="bg1"/>
                </a:solidFill>
                <a:effectLst>
                  <a:outerShdw blurRad="50800" dist="38100" dir="2700000" algn="tl" rotWithShape="0">
                    <a:prstClr val="black">
                      <a:alpha val="40000"/>
                    </a:prstClr>
                  </a:outerShdw>
                </a:effectLst>
                <a:latin typeface="Segoe" pitchFamily="34" charset="0"/>
                <a:ea typeface="+mn-ea"/>
                <a:cs typeface="Arial" charset="0"/>
              </a:rPr>
              <a:t>Click to edit Master title style</a:t>
            </a:r>
            <a:endParaRPr lang="en-US" sz="3700" b="0" kern="1200" cap="none" spc="-125" noProof="0" dirty="0">
              <a:ln w="3175">
                <a:noFill/>
              </a:ln>
              <a:solidFill>
                <a:schemeClr val="bg1"/>
              </a:solidFill>
              <a:effectLst>
                <a:outerShdw blurRad="50800" dist="38100" dir="2700000" algn="tl" rotWithShape="0">
                  <a:prstClr val="black">
                    <a:alpha val="40000"/>
                  </a:prstClr>
                </a:outerShdw>
              </a:effectLst>
              <a:latin typeface="Segoe" pitchFamily="34" charset="0"/>
              <a:ea typeface="+mn-ea"/>
              <a:cs typeface="Arial" charset="0"/>
            </a:endParaRPr>
          </a:p>
        </p:txBody>
      </p:sp>
      <p:sp>
        <p:nvSpPr>
          <p:cNvPr id="5" name="Slide Number Placeholder 4"/>
          <p:cNvSpPr>
            <a:spLocks noGrp="1"/>
          </p:cNvSpPr>
          <p:nvPr>
            <p:ph type="sldNum" sz="quarter" idx="4"/>
          </p:nvPr>
        </p:nvSpPr>
        <p:spPr>
          <a:xfrm>
            <a:off x="0" y="6542036"/>
            <a:ext cx="2132542" cy="365125"/>
          </a:xfrm>
          <a:prstGeom prst="rect">
            <a:avLst/>
          </a:prstGeom>
        </p:spPr>
        <p:txBody>
          <a:bodyPr vert="horz" lIns="76194" tIns="38097" rIns="76194" bIns="38097" rtlCol="0" anchor="ctr"/>
          <a:lstStyle>
            <a:lvl1pPr algn="l">
              <a:defRPr sz="1300">
                <a:solidFill>
                  <a:schemeClr val="bg1"/>
                </a:solidFill>
                <a:effectLst/>
              </a:defRPr>
            </a:lvl1pPr>
          </a:lstStyle>
          <a:p>
            <a:fld id="{CD9827E7-395E-4CD1-A088-A148ED57D9A3}" type="slidenum">
              <a:rPr lang="en-US" smtClean="0"/>
              <a:pPr/>
              <a:t>‹#›</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356350"/>
            <a:ext cx="2133600" cy="365125"/>
          </a:xfrm>
          <a:prstGeom prst="rect">
            <a:avLst/>
          </a:prstGeom>
        </p:spPr>
        <p:txBody>
          <a:bodyPr/>
          <a:lstStyle/>
          <a:p>
            <a:r>
              <a:rPr lang="en-US" dirty="0" smtClean="0"/>
              <a:t>Mar-2008</a:t>
            </a:r>
            <a:endParaRPr lang="en-US" dirty="0"/>
          </a:p>
        </p:txBody>
      </p:sp>
      <p:sp>
        <p:nvSpPr>
          <p:cNvPr id="7" name="Slide Number Placeholder 6"/>
          <p:cNvSpPr>
            <a:spLocks noGrp="1"/>
          </p:cNvSpPr>
          <p:nvPr>
            <p:ph type="sldNum" sz="quarter" idx="11"/>
          </p:nvPr>
        </p:nvSpPr>
        <p:spPr>
          <a:xfrm>
            <a:off x="6553200" y="6356350"/>
            <a:ext cx="2133600" cy="365125"/>
          </a:xfrm>
          <a:prstGeom prst="rect">
            <a:avLst/>
          </a:prstGeom>
        </p:spPr>
        <p:txBody>
          <a:bodyPr/>
          <a:lstStyle/>
          <a:p>
            <a:fld id="{EFD5A5E3-ED6D-4393-B150-D14B9F28E9C3}" type="slidenum">
              <a:rPr lang="en-US" smtClean="0"/>
              <a:pPr/>
              <a:t>‹#›</a:t>
            </a:fld>
            <a:endParaRPr lang="en-US"/>
          </a:p>
        </p:txBody>
      </p:sp>
      <p:sp>
        <p:nvSpPr>
          <p:cNvPr id="8" name="Footer Placeholder 7"/>
          <p:cNvSpPr>
            <a:spLocks noGrp="1"/>
          </p:cNvSpPr>
          <p:nvPr>
            <p:ph type="ftr" sz="quarter" idx="12"/>
          </p:nvPr>
        </p:nvSpPr>
        <p:spPr>
          <a:xfrm>
            <a:off x="3124200" y="6356350"/>
            <a:ext cx="2895600" cy="365125"/>
          </a:xfrm>
          <a:prstGeom prst="rect">
            <a:avLst/>
          </a:prstGeom>
        </p:spPr>
        <p:txBody>
          <a:bodyPr/>
          <a:lstStyle/>
          <a:p>
            <a:r>
              <a:rPr lang="en-US" smtClean="0"/>
              <a:t>Microsoft Developer &amp; Platform Evangelism</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026" name="Picture 2" descr="H:\SilverFox\2008.01.08_Microsoft\7-00238_MMS_Microsoft_Management_Summit_04-28\Template\MMS-2008_TitleBar.png"/>
          <p:cNvPicPr>
            <a:picLocks noChangeAspect="1" noChangeArrowheads="1"/>
          </p:cNvPicPr>
          <p:nvPr userDrawn="1"/>
        </p:nvPicPr>
        <p:blipFill>
          <a:blip r:embed="rId3" cstate="print"/>
          <a:srcRect/>
          <a:stretch>
            <a:fillRect/>
          </a:stretch>
        </p:blipFill>
        <p:spPr bwMode="auto">
          <a:xfrm>
            <a:off x="-1" y="1106487"/>
            <a:ext cx="9144001" cy="2779713"/>
          </a:xfrm>
          <a:prstGeom prst="rect">
            <a:avLst/>
          </a:prstGeom>
          <a:noFill/>
        </p:spPr>
      </p:pic>
      <p:sp>
        <p:nvSpPr>
          <p:cNvPr id="2" name="Title 1"/>
          <p:cNvSpPr>
            <a:spLocks noGrp="1"/>
          </p:cNvSpPr>
          <p:nvPr>
            <p:ph type="ctrTitle"/>
          </p:nvPr>
        </p:nvSpPr>
        <p:spPr>
          <a:xfrm>
            <a:off x="730250" y="1752600"/>
            <a:ext cx="7681913" cy="14957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358140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10"/>
          <p:cNvSpPr>
            <a:spLocks noGrp="1"/>
          </p:cNvSpPr>
          <p:nvPr>
            <p:ph type="body" sz="quarter" idx="10" hasCustomPrompt="1"/>
          </p:nvPr>
        </p:nvSpPr>
        <p:spPr>
          <a:xfrm>
            <a:off x="381000" y="228600"/>
            <a:ext cx="3429000" cy="276999"/>
          </a:xfrm>
        </p:spPr>
        <p:txBody>
          <a:bodyPr/>
          <a:lstStyle>
            <a:lvl1pPr marL="0" indent="0">
              <a:buFont typeface="Arial" pitchFamily="34" charset="0"/>
              <a:buNone/>
              <a:defRPr sz="2000"/>
            </a:lvl1pPr>
          </a:lstStyle>
          <a:p>
            <a:pPr lvl="0"/>
            <a:r>
              <a:rPr lang="en-US" dirty="0" smtClean="0"/>
              <a:t>Session Code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30250" y="4343400"/>
            <a:ext cx="7043208" cy="461665"/>
          </a:xfrm>
        </p:spPr>
        <p:txBody>
          <a:bodyPr vert="horz" wrap="square" lIns="0" tIns="0" rIns="0" bIns="0" rtlCol="0" anchor="t" anchorCtr="0">
            <a:noAutofit/>
          </a:bodyPr>
          <a:lstStyle>
            <a:lvl1pPr marL="0" indent="0" algn="l" defTabSz="914363" rtl="0" eaLnBrk="1" latinLnBrk="0" hangingPunct="1">
              <a:lnSpc>
                <a:spcPct val="90000"/>
              </a:lnSpc>
              <a:spcBef>
                <a:spcPct val="0"/>
              </a:spcBef>
              <a:buNone/>
              <a:defRPr lang="en-US" sz="3600" b="0" kern="1200" cap="none"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noProof="0" smtClean="0"/>
              <a:t>Name</a:t>
            </a:r>
          </a:p>
          <a:p>
            <a:r>
              <a:rPr lang="en-US" noProof="0" smtClean="0"/>
              <a:t>Title</a:t>
            </a:r>
          </a:p>
          <a:p>
            <a:r>
              <a:rPr lang="en-US" noProof="0" smtClean="0"/>
              <a:t>Group</a:t>
            </a:r>
            <a:endParaRPr lang="en-US" noProof="0"/>
          </a:p>
        </p:txBody>
      </p:sp>
      <p:sp>
        <p:nvSpPr>
          <p:cNvPr id="7" name="Text Placeholder 6"/>
          <p:cNvSpPr>
            <a:spLocks noGrp="1"/>
          </p:cNvSpPr>
          <p:nvPr>
            <p:ph type="body" sz="quarter" idx="10" hasCustomPrompt="1"/>
          </p:nvPr>
        </p:nvSpPr>
        <p:spPr>
          <a:xfrm>
            <a:off x="1072886" y="1301750"/>
            <a:ext cx="7690114" cy="1212850"/>
          </a:xfrm>
          <a:effectLst/>
        </p:spPr>
        <p:txBody>
          <a:bodyPr anchor="t" anchorCtr="0">
            <a:noAutofit/>
          </a:bodyPr>
          <a:lstStyle>
            <a:lvl1pPr marL="0" indent="0" algn="r">
              <a:buFont typeface="Arial" pitchFamily="34" charset="0"/>
              <a:buNone/>
              <a:defRPr kumimoji="0" lang="en-US" sz="8800" b="0" i="0" u="none" strike="noStrike" kern="1200" cap="none" spc="0" normalizeH="0" baseline="0" noProof="0" dirty="0" smtClean="0">
                <a:ln>
                  <a:noFill/>
                </a:ln>
                <a:solidFill>
                  <a:schemeClr val="tx1"/>
                </a:solidFill>
                <a:effectLst/>
                <a:uLnTx/>
                <a:uFillTx/>
                <a:latin typeface="Trebuchet MS" pitchFamily="34" charset="0"/>
                <a:ea typeface="+mn-ea"/>
                <a:cs typeface="+mn-cs"/>
              </a:defRPr>
            </a:lvl1pPr>
          </a:lstStyle>
          <a:p>
            <a:pPr marL="0" lvl="0" indent="0" algn="r" defTabSz="914363" rtl="0" eaLnBrk="1" latinLnBrk="0" hangingPunct="1">
              <a:lnSpc>
                <a:spcPct val="90000"/>
              </a:lnSpc>
              <a:spcBef>
                <a:spcPct val="20000"/>
              </a:spcBef>
              <a:buFont typeface="Arial" pitchFamily="34" charset="0"/>
              <a:buNone/>
            </a:pPr>
            <a:r>
              <a:rPr lang="en-US" noProof="0" smtClean="0"/>
              <a:t>demo</a:t>
            </a:r>
          </a:p>
        </p:txBody>
      </p:sp>
      <p:sp>
        <p:nvSpPr>
          <p:cNvPr id="5" name="Slide Number Placeholder 4"/>
          <p:cNvSpPr>
            <a:spLocks noGrp="1"/>
          </p:cNvSpPr>
          <p:nvPr>
            <p:ph type="sldNum" sz="quarter" idx="11"/>
          </p:nvPr>
        </p:nvSpPr>
        <p:spPr/>
        <p:txBody>
          <a:bodyPr/>
          <a:lstStyle>
            <a:lvl1pPr>
              <a:defRPr>
                <a:solidFill>
                  <a:schemeClr val="tx1"/>
                </a:solidFill>
              </a:defRPr>
            </a:lvl1pPr>
          </a:lstStyle>
          <a:p>
            <a:fld id="{AA983A80-6BBA-4064-90A4-A44AD743098E}" type="slidenum">
              <a:rPr lang="en-US" noProof="0" smtClean="0"/>
              <a:pPr/>
              <a:t>‹#›</a:t>
            </a:fld>
            <a:endParaRPr lang="en-US" noProof="0"/>
          </a:p>
        </p:txBody>
      </p:sp>
      <p:pic>
        <p:nvPicPr>
          <p:cNvPr id="6" name="Picture 5" descr="demo.png"/>
          <p:cNvPicPr>
            <a:picLocks noChangeAspect="1"/>
          </p:cNvPicPr>
          <p:nvPr userDrawn="1"/>
        </p:nvPicPr>
        <p:blipFill>
          <a:blip r:embed="rId3" cstate="email"/>
          <a:stretch>
            <a:fillRect/>
          </a:stretch>
        </p:blipFill>
        <p:spPr>
          <a:xfrm>
            <a:off x="2971800" y="2286000"/>
            <a:ext cx="6567055" cy="4572000"/>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Titelmasterformat durch Klicken bearbeiten</a:t>
            </a:r>
            <a:endParaRPr lang="en-US" noProof="0"/>
          </a:p>
        </p:txBody>
      </p:sp>
      <p:sp>
        <p:nvSpPr>
          <p:cNvPr id="6" name="Text Placeholder 5"/>
          <p:cNvSpPr>
            <a:spLocks noGrp="1"/>
          </p:cNvSpPr>
          <p:nvPr>
            <p:ph type="body" sz="quarter" idx="10"/>
          </p:nvPr>
        </p:nvSpPr>
        <p:spPr>
          <a:xfrm>
            <a:off x="381000" y="1411552"/>
            <a:ext cx="8382000" cy="2443746"/>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4" name="Slide Number Placeholder 3"/>
          <p:cNvSpPr>
            <a:spLocks noGrp="1"/>
          </p:cNvSpPr>
          <p:nvPr>
            <p:ph type="sldNum" sz="quarter" idx="4"/>
          </p:nvPr>
        </p:nvSpPr>
        <p:spPr>
          <a:xfrm>
            <a:off x="8763000" y="6584841"/>
            <a:ext cx="381000" cy="365125"/>
          </a:xfrm>
          <a:prstGeom prst="rect">
            <a:avLst/>
          </a:prstGeom>
        </p:spPr>
        <p:txBody>
          <a:bodyPr vert="horz" lIns="91440" tIns="45720" rIns="91440" bIns="45720" rtlCol="0" anchor="ctr"/>
          <a:lstStyle>
            <a:lvl1pPr algn="r">
              <a:defRPr sz="1200">
                <a:solidFill>
                  <a:schemeClr val="bg1"/>
                </a:solidFill>
              </a:defRPr>
            </a:lvl1pPr>
          </a:lstStyle>
          <a:p>
            <a:fld id="{AA983A80-6BBA-4064-90A4-A44AD743098E}" type="slidenum">
              <a:rPr lang="en-US" noProof="0" smtClean="0"/>
              <a:pPr/>
              <a:t>‹#›</a:t>
            </a:fld>
            <a:endParaRPr lang="en-US" noProof="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Titelmasterformat durch Klicken bearbeiten</a:t>
            </a:r>
            <a:endParaRPr lang="en-US" noProof="0"/>
          </a:p>
        </p:txBody>
      </p:sp>
      <p:sp>
        <p:nvSpPr>
          <p:cNvPr id="6" name="Text Placeholder 5"/>
          <p:cNvSpPr>
            <a:spLocks noGrp="1"/>
          </p:cNvSpPr>
          <p:nvPr>
            <p:ph type="body" sz="quarter" idx="10"/>
          </p:nvPr>
        </p:nvSpPr>
        <p:spPr>
          <a:xfrm>
            <a:off x="381000" y="1411552"/>
            <a:ext cx="8382000" cy="5232158"/>
          </a:xfrm>
        </p:spPr>
        <p:txBody>
          <a:bodyPr>
            <a:norm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4" name="Slide Number Placeholder 3"/>
          <p:cNvSpPr>
            <a:spLocks noGrp="1"/>
          </p:cNvSpPr>
          <p:nvPr>
            <p:ph type="sldNum" sz="quarter" idx="4"/>
          </p:nvPr>
        </p:nvSpPr>
        <p:spPr>
          <a:xfrm>
            <a:off x="8763000" y="6584841"/>
            <a:ext cx="381000" cy="365125"/>
          </a:xfrm>
          <a:prstGeom prst="rect">
            <a:avLst/>
          </a:prstGeom>
        </p:spPr>
        <p:txBody>
          <a:bodyPr vert="horz" lIns="91440" tIns="45720" rIns="91440" bIns="45720" rtlCol="0" anchor="ctr"/>
          <a:lstStyle>
            <a:lvl1pPr algn="r">
              <a:defRPr sz="1200">
                <a:solidFill>
                  <a:schemeClr val="bg1"/>
                </a:solidFill>
              </a:defRPr>
            </a:lvl1pPr>
          </a:lstStyle>
          <a:p>
            <a:fld id="{AA983A80-6BBA-4064-90A4-A44AD743098E}" type="slidenum">
              <a:rPr lang="en-US" noProof="0" smtClean="0"/>
              <a:pPr/>
              <a:t>‹#›</a:t>
            </a:fld>
            <a:endParaRPr lang="en-US" noProof="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Titelmasterformat durch Klicken bearbeiten</a:t>
            </a:r>
            <a:endParaRPr lang="en-US" noProof="0"/>
          </a:p>
        </p:txBody>
      </p:sp>
      <p:sp>
        <p:nvSpPr>
          <p:cNvPr id="3" name="Content Placeholder 2"/>
          <p:cNvSpPr>
            <a:spLocks noGrp="1"/>
          </p:cNvSpPr>
          <p:nvPr>
            <p:ph idx="1"/>
          </p:nvPr>
        </p:nvSpPr>
        <p:spPr>
          <a:xfrm>
            <a:off x="381000" y="1412875"/>
            <a:ext cx="8382000" cy="2443746"/>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4" name="Slide Number Placeholder 3"/>
          <p:cNvSpPr>
            <a:spLocks noGrp="1"/>
          </p:cNvSpPr>
          <p:nvPr>
            <p:ph type="sldNum" sz="quarter" idx="4"/>
          </p:nvPr>
        </p:nvSpPr>
        <p:spPr>
          <a:xfrm>
            <a:off x="8763000" y="6584841"/>
            <a:ext cx="381000" cy="365125"/>
          </a:xfrm>
          <a:prstGeom prst="rect">
            <a:avLst/>
          </a:prstGeom>
        </p:spPr>
        <p:txBody>
          <a:bodyPr vert="horz" lIns="91440" tIns="45720" rIns="91440" bIns="45720" rtlCol="0" anchor="ctr"/>
          <a:lstStyle>
            <a:lvl1pPr algn="r">
              <a:defRPr sz="1200">
                <a:solidFill>
                  <a:schemeClr val="bg2"/>
                </a:solidFill>
              </a:defRPr>
            </a:lvl1pPr>
          </a:lstStyle>
          <a:p>
            <a:fld id="{AA983A80-6BBA-4064-90A4-A44AD743098E}" type="slidenum">
              <a:rPr lang="en-US" noProof="0" smtClean="0"/>
              <a:pPr/>
              <a:t>‹#›</a:t>
            </a:fld>
            <a:endParaRPr lang="en-US" noProof="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Titelmasterformat durch Klicken bearbeiten</a:t>
            </a:r>
            <a:endParaRPr lang="en-US" noProof="0"/>
          </a:p>
        </p:txBody>
      </p:sp>
      <p:sp>
        <p:nvSpPr>
          <p:cNvPr id="3" name="Content Placeholder 2"/>
          <p:cNvSpPr>
            <a:spLocks noGrp="1"/>
          </p:cNvSpPr>
          <p:nvPr>
            <p:ph sz="half" idx="1"/>
          </p:nvPr>
        </p:nvSpPr>
        <p:spPr>
          <a:xfrm>
            <a:off x="381000" y="1411553"/>
            <a:ext cx="4114800" cy="2517612"/>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4" name="Content Placeholder 3"/>
          <p:cNvSpPr>
            <a:spLocks noGrp="1"/>
          </p:cNvSpPr>
          <p:nvPr>
            <p:ph sz="half" idx="2"/>
          </p:nvPr>
        </p:nvSpPr>
        <p:spPr>
          <a:xfrm>
            <a:off x="4648200" y="1411553"/>
            <a:ext cx="4114800" cy="2517612"/>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5" name="Slide Number Placeholder 3"/>
          <p:cNvSpPr>
            <a:spLocks noGrp="1"/>
          </p:cNvSpPr>
          <p:nvPr>
            <p:ph type="sldNum" sz="quarter" idx="4"/>
          </p:nvPr>
        </p:nvSpPr>
        <p:spPr>
          <a:xfrm>
            <a:off x="8763000" y="6584841"/>
            <a:ext cx="381000" cy="365125"/>
          </a:xfrm>
          <a:prstGeom prst="rect">
            <a:avLst/>
          </a:prstGeom>
        </p:spPr>
        <p:txBody>
          <a:bodyPr vert="horz" lIns="91440" tIns="45720" rIns="91440" bIns="45720" rtlCol="0" anchor="ctr"/>
          <a:lstStyle>
            <a:lvl1pPr algn="r">
              <a:defRPr sz="1200">
                <a:solidFill>
                  <a:schemeClr val="bg1"/>
                </a:solidFill>
              </a:defRPr>
            </a:lvl1pPr>
          </a:lstStyle>
          <a:p>
            <a:fld id="{AA983A80-6BBA-4064-90A4-A44AD743098E}" type="slidenum">
              <a:rPr lang="en-US" noProof="0" smtClean="0"/>
              <a:pPr/>
              <a:t>‹#›</a:t>
            </a:fld>
            <a:endParaRPr lang="en-US" noProof="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Titelmasterformat durch Klicken bearbeiten</a:t>
            </a:r>
            <a:endParaRPr lang="en-US" noProof="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noProof="0" smtClean="0"/>
              <a:t>Textmasterformate durch Klicken bearbeiten</a:t>
            </a:r>
          </a:p>
        </p:txBody>
      </p:sp>
      <p:sp>
        <p:nvSpPr>
          <p:cNvPr id="4" name="Content Placeholder 3"/>
          <p:cNvSpPr>
            <a:spLocks noGrp="1"/>
          </p:cNvSpPr>
          <p:nvPr>
            <p:ph sz="half" idx="2"/>
          </p:nvPr>
        </p:nvSpPr>
        <p:spPr>
          <a:xfrm>
            <a:off x="380999" y="2174875"/>
            <a:ext cx="4114800" cy="1855893"/>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noProof="0" smtClean="0"/>
              <a:t>Textmasterformate durch Klicken bearbeiten</a:t>
            </a:r>
          </a:p>
        </p:txBody>
      </p:sp>
      <p:sp>
        <p:nvSpPr>
          <p:cNvPr id="6" name="Content Placeholder 5"/>
          <p:cNvSpPr>
            <a:spLocks noGrp="1"/>
          </p:cNvSpPr>
          <p:nvPr>
            <p:ph sz="quarter" idx="4"/>
          </p:nvPr>
        </p:nvSpPr>
        <p:spPr>
          <a:xfrm>
            <a:off x="4645026" y="2174875"/>
            <a:ext cx="4117974" cy="185589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7" name="Slide Number Placeholder 3"/>
          <p:cNvSpPr>
            <a:spLocks noGrp="1"/>
          </p:cNvSpPr>
          <p:nvPr>
            <p:ph type="sldNum" sz="quarter" idx="10"/>
          </p:nvPr>
        </p:nvSpPr>
        <p:spPr>
          <a:xfrm>
            <a:off x="8763000" y="6584841"/>
            <a:ext cx="381000" cy="365125"/>
          </a:xfrm>
          <a:prstGeom prst="rect">
            <a:avLst/>
          </a:prstGeom>
        </p:spPr>
        <p:txBody>
          <a:bodyPr vert="horz" lIns="91440" tIns="45720" rIns="91440" bIns="45720" rtlCol="0" anchor="ctr"/>
          <a:lstStyle>
            <a:lvl1pPr algn="r">
              <a:defRPr sz="1200">
                <a:solidFill>
                  <a:schemeClr val="bg1"/>
                </a:solidFill>
              </a:defRPr>
            </a:lvl1pPr>
          </a:lstStyle>
          <a:p>
            <a:fld id="{AA983A80-6BBA-4064-90A4-A44AD743098E}" type="slidenum">
              <a:rPr lang="en-US" noProof="0" smtClean="0"/>
              <a:pPr/>
              <a:t>‹#›</a:t>
            </a:fld>
            <a:endParaRPr lang="en-US" noProof="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Titelmasterformat durch Klicken bearbeiten</a:t>
            </a:r>
            <a:endParaRPr lang="en-US" noProof="0"/>
          </a:p>
        </p:txBody>
      </p:sp>
      <p:sp>
        <p:nvSpPr>
          <p:cNvPr id="3" name="Slide Number Placeholder 3"/>
          <p:cNvSpPr>
            <a:spLocks noGrp="1"/>
          </p:cNvSpPr>
          <p:nvPr>
            <p:ph type="sldNum" sz="quarter" idx="4"/>
          </p:nvPr>
        </p:nvSpPr>
        <p:spPr>
          <a:xfrm>
            <a:off x="8763000" y="6584841"/>
            <a:ext cx="381000" cy="365125"/>
          </a:xfrm>
          <a:prstGeom prst="rect">
            <a:avLst/>
          </a:prstGeom>
        </p:spPr>
        <p:txBody>
          <a:bodyPr vert="horz" lIns="91440" tIns="45720" rIns="91440" bIns="45720" rtlCol="0" anchor="ctr"/>
          <a:lstStyle>
            <a:lvl1pPr algn="r">
              <a:defRPr sz="1200">
                <a:solidFill>
                  <a:schemeClr val="bg1"/>
                </a:solidFill>
              </a:defRPr>
            </a:lvl1pPr>
          </a:lstStyle>
          <a:p>
            <a:fld id="{AA983A80-6BBA-4064-90A4-A44AD743098E}" type="slidenum">
              <a:rPr lang="en-US" noProof="0" smtClean="0"/>
              <a:pPr/>
              <a:t>‹#›</a:t>
            </a:fld>
            <a:endParaRPr lang="en-US" noProof="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Slide Number Placeholder 3"/>
          <p:cNvSpPr>
            <a:spLocks noGrp="1"/>
          </p:cNvSpPr>
          <p:nvPr>
            <p:ph type="sldNum" sz="quarter" idx="4"/>
          </p:nvPr>
        </p:nvSpPr>
        <p:spPr>
          <a:xfrm>
            <a:off x="8763000" y="6584841"/>
            <a:ext cx="381000" cy="365125"/>
          </a:xfrm>
          <a:prstGeom prst="rect">
            <a:avLst/>
          </a:prstGeom>
        </p:spPr>
        <p:txBody>
          <a:bodyPr vert="horz" lIns="91440" tIns="45720" rIns="91440" bIns="45720" rtlCol="0" anchor="ctr"/>
          <a:lstStyle>
            <a:lvl1pPr algn="r">
              <a:defRPr sz="1200">
                <a:solidFill>
                  <a:schemeClr val="bg2"/>
                </a:solidFill>
              </a:defRPr>
            </a:lvl1pPr>
          </a:lstStyle>
          <a:p>
            <a:fld id="{AA983A80-6BBA-4064-90A4-A44AD743098E}" type="slidenum">
              <a:rPr lang="en-US" smtClean="0"/>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498598"/>
          </a:xfrm>
          <a:prstGeom prst="rect">
            <a:avLst/>
          </a:prstGeom>
        </p:spPr>
        <p:txBody>
          <a:bodyPr vert="horz" wrap="square" lIns="0" tIns="0" rIns="0" bIns="0" rtlCol="0" anchor="t">
            <a:sp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381000" y="1412875"/>
            <a:ext cx="8382000" cy="2000548"/>
          </a:xfrm>
          <a:prstGeom prst="rect">
            <a:avLst/>
          </a:prstGeom>
        </p:spPr>
        <p:txBody>
          <a:bodyPr vert="horz" lIns="0" tIns="0" rIns="0" bIns="0" rtlCol="0">
            <a:sp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Slide Number Placeholder 3"/>
          <p:cNvSpPr>
            <a:spLocks noGrp="1"/>
          </p:cNvSpPr>
          <p:nvPr>
            <p:ph type="sldNum" sz="quarter" idx="4"/>
          </p:nvPr>
        </p:nvSpPr>
        <p:spPr>
          <a:xfrm>
            <a:off x="8763000" y="6584841"/>
            <a:ext cx="381000" cy="365125"/>
          </a:xfrm>
          <a:prstGeom prst="rect">
            <a:avLst/>
          </a:prstGeom>
        </p:spPr>
        <p:txBody>
          <a:bodyPr vert="horz" lIns="91440" tIns="45720" rIns="91440" bIns="45720" rtlCol="0" anchor="ctr"/>
          <a:lstStyle>
            <a:lvl1pPr algn="r">
              <a:defRPr sz="1200">
                <a:solidFill>
                  <a:schemeClr val="bg1"/>
                </a:solidFill>
              </a:defRPr>
            </a:lvl1pPr>
          </a:lstStyle>
          <a:p>
            <a:fld id="{AA983A80-6BBA-4064-90A4-A44AD743098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722" r:id="rId4"/>
    <p:sldLayoutId id="2147483697" r:id="rId5"/>
    <p:sldLayoutId id="2147483698" r:id="rId6"/>
    <p:sldLayoutId id="2147483699" r:id="rId7"/>
    <p:sldLayoutId id="2147483700" r:id="rId8"/>
    <p:sldLayoutId id="2147483701" r:id="rId9"/>
    <p:sldLayoutId id="2147483727" r:id="rId10"/>
    <p:sldLayoutId id="2147483702" r:id="rId11"/>
    <p:sldLayoutId id="2147483703" r:id="rId12"/>
    <p:sldLayoutId id="2147483704" r:id="rId13"/>
    <p:sldLayoutId id="2147483728" r:id="rId14"/>
    <p:sldLayoutId id="2147483731" r:id="rId15"/>
    <p:sldLayoutId id="2147483733" r:id="rId16"/>
    <p:sldLayoutId id="2147483734" r:id="rId17"/>
    <p:sldLayoutId id="2147483735" r:id="rId18"/>
  </p:sldLayoutIdLst>
  <p:transition>
    <p:fade/>
  </p:transition>
  <p:hf hdr="0" ftr="0" dt="0"/>
  <p:txStyles>
    <p:titleStyle>
      <a:lvl1pPr algn="l" defTabSz="914363" rtl="0" eaLnBrk="1" latinLnBrk="0" hangingPunct="1">
        <a:lnSpc>
          <a:spcPct val="90000"/>
        </a:lnSpc>
        <a:spcBef>
          <a:spcPct val="0"/>
        </a:spcBef>
        <a:buNone/>
        <a:defRPr lang="en-US" sz="36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457200" indent="-457200" algn="l" defTabSz="914363" rtl="0" eaLnBrk="1" latinLnBrk="0" hangingPunct="1">
        <a:lnSpc>
          <a:spcPct val="90000"/>
        </a:lnSpc>
        <a:spcBef>
          <a:spcPct val="20000"/>
        </a:spcBef>
        <a:buFontTx/>
        <a:buBlip>
          <a:blip r:embed="rId21"/>
        </a:buBlip>
        <a:defRPr sz="3200" kern="1200">
          <a:solidFill>
            <a:schemeClr val="bg1"/>
          </a:solidFill>
          <a:latin typeface="+mn-lt"/>
          <a:ea typeface="+mn-ea"/>
          <a:cs typeface="+mn-cs"/>
        </a:defRPr>
      </a:lvl1pPr>
      <a:lvl2pPr marL="860425" indent="-403225" algn="l" defTabSz="914363" rtl="0" eaLnBrk="1" latinLnBrk="0" hangingPunct="1">
        <a:lnSpc>
          <a:spcPct val="90000"/>
        </a:lnSpc>
        <a:spcBef>
          <a:spcPct val="20000"/>
        </a:spcBef>
        <a:buFontTx/>
        <a:buBlip>
          <a:blip r:embed="rId22"/>
        </a:buBlip>
        <a:defRPr sz="2800" kern="1200">
          <a:solidFill>
            <a:schemeClr val="bg1"/>
          </a:solidFill>
          <a:latin typeface="+mn-lt"/>
          <a:ea typeface="+mn-ea"/>
          <a:cs typeface="+mn-cs"/>
        </a:defRPr>
      </a:lvl2pPr>
      <a:lvl3pPr marL="1257300" indent="-396875" algn="l" defTabSz="914363" rtl="0" eaLnBrk="1" latinLnBrk="0" hangingPunct="1">
        <a:lnSpc>
          <a:spcPct val="90000"/>
        </a:lnSpc>
        <a:spcBef>
          <a:spcPct val="20000"/>
        </a:spcBef>
        <a:buFontTx/>
        <a:buBlip>
          <a:blip r:embed="rId22"/>
        </a:buBlip>
        <a:defRPr sz="2400" kern="1200">
          <a:solidFill>
            <a:schemeClr val="bg1"/>
          </a:solidFill>
          <a:latin typeface="+mn-lt"/>
          <a:ea typeface="+mn-ea"/>
          <a:cs typeface="+mn-cs"/>
        </a:defRPr>
      </a:lvl3pPr>
      <a:lvl4pPr marL="1600200" indent="-342900" algn="l" defTabSz="914363" rtl="0" eaLnBrk="1" latinLnBrk="0" hangingPunct="1">
        <a:lnSpc>
          <a:spcPct val="90000"/>
        </a:lnSpc>
        <a:spcBef>
          <a:spcPct val="20000"/>
        </a:spcBef>
        <a:buFontTx/>
        <a:buBlip>
          <a:blip r:embed="rId22"/>
        </a:buBlip>
        <a:defRPr sz="2000" kern="1200">
          <a:solidFill>
            <a:schemeClr val="bg1"/>
          </a:solidFill>
          <a:latin typeface="+mn-lt"/>
          <a:ea typeface="+mn-ea"/>
          <a:cs typeface="+mn-cs"/>
        </a:defRPr>
      </a:lvl4pPr>
      <a:lvl5pPr marL="1943100" indent="-342900" algn="l" defTabSz="914363" rtl="0" eaLnBrk="1" latinLnBrk="0" hangingPunct="1">
        <a:lnSpc>
          <a:spcPct val="90000"/>
        </a:lnSpc>
        <a:spcBef>
          <a:spcPct val="20000"/>
        </a:spcBef>
        <a:buFontTx/>
        <a:buBlip>
          <a:blip r:embed="rId22"/>
        </a:buBlip>
        <a:defRPr sz="20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upport.microsoft.com/kb/956893/en-us"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27.xml"/><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29.xml"/><Relationship Id="rId16" Type="http://schemas.openxmlformats.org/officeDocument/2006/relationships/image" Target="../media/image53.png"/><Relationship Id="rId1" Type="http://schemas.openxmlformats.org/officeDocument/2006/relationships/slideLayout" Target="../slideLayouts/slideLayout4.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hyperlink" Target="http://www.microsoft.com/hyper-VServer"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61.gif"/><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63.png"/><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61.gif"/><Relationship Id="rId5" Type="http://schemas.openxmlformats.org/officeDocument/2006/relationships/image" Target="../media/image58.png"/><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hyperlink" Target="http://blogs.technet.com/jhoward/" TargetMode="External"/><Relationship Id="rId3" Type="http://schemas.openxmlformats.org/officeDocument/2006/relationships/hyperlink" Target="http://www.microsoft.com/whdc/system/sysperf/Perf_tun_srv.mspx" TargetMode="External"/><Relationship Id="rId7" Type="http://schemas.openxmlformats.org/officeDocument/2006/relationships/hyperlink" Target="http://blogs.technet.com/virtualization/"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hyperlink" Target="http://blogs.msdn.com/tvoellm/" TargetMode="External"/><Relationship Id="rId11" Type="http://schemas.openxmlformats.org/officeDocument/2006/relationships/hyperlink" Target="http://blogs.msdn.com/mikekol/" TargetMode="External"/><Relationship Id="rId5" Type="http://schemas.openxmlformats.org/officeDocument/2006/relationships/hyperlink" Target="http://www.vmware.com/files/pdf/SQLServerWorkloads.pdf" TargetMode="External"/><Relationship Id="rId10" Type="http://schemas.openxmlformats.org/officeDocument/2006/relationships/hyperlink" Target="http://blogs.technet.com/roblarson/default.aspx" TargetMode="External"/><Relationship Id="rId4" Type="http://schemas.openxmlformats.org/officeDocument/2006/relationships/hyperlink" Target="http://download.microsoft.com/download/d/9/4/d948f981-926e-40fa-a026-5bfcf076d9b9/SQL2008inHyperV2008.docx" TargetMode="External"/><Relationship Id="rId9" Type="http://schemas.openxmlformats.org/officeDocument/2006/relationships/hyperlink" Target="http://blogs.msdn.com/virtual_pc_guy/"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hyperlink" Target="http://technet.microsoft.com/en-us/library/dd557540.aspx"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hyperlink" Target="http://technet.microsoft.com/en-us/library/cc966486.aspx" TargetMode="External"/><Relationship Id="rId3" Type="http://schemas.openxmlformats.org/officeDocument/2006/relationships/hyperlink" Target="http://www.microsoft.com/sqlserver/2008/en/us/wp-sql-2008-server-consolidation.aspx" TargetMode="External"/><Relationship Id="rId7" Type="http://schemas.openxmlformats.org/officeDocument/2006/relationships/hyperlink" Target="http://www.microsoft.com/sqlserver/2008/en/us/server-consolidation.aspx"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hyperlink" Target="http://www.microsoft.com/sqlserver/2008/en/us/spotlight-on-cost.aspx" TargetMode="External"/><Relationship Id="rId5" Type="http://schemas.openxmlformats.org/officeDocument/2006/relationships/hyperlink" Target="http://technet.microsoft.com/en-us/library/dd557540.aspx" TargetMode="External"/><Relationship Id="rId4" Type="http://schemas.openxmlformats.org/officeDocument/2006/relationships/hyperlink" Target="http://www.microsoft.com/downloads/details.aspx?FamilyID=67240b76-3148-4e49-943d-4d9ea7f77730&amp;displaylang=en" TargetMode="External"/><Relationship Id="rId9" Type="http://schemas.openxmlformats.org/officeDocument/2006/relationships/hyperlink" Target="http://blogs.msdn.com/neilhut/archive/2008/08/25/sql-server-2008-consolidation-and-virtualization-at-ubs.aspx"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18" Type="http://schemas.openxmlformats.org/officeDocument/2006/relationships/image" Target="../media/image88.png"/><Relationship Id="rId3" Type="http://schemas.openxmlformats.org/officeDocument/2006/relationships/image" Target="../media/image73.jpeg"/><Relationship Id="rId21" Type="http://schemas.openxmlformats.org/officeDocument/2006/relationships/image" Target="../media/image91.png"/><Relationship Id="rId7" Type="http://schemas.openxmlformats.org/officeDocument/2006/relationships/image" Target="../media/image77.png"/><Relationship Id="rId12" Type="http://schemas.openxmlformats.org/officeDocument/2006/relationships/image" Target="../media/image82.png"/><Relationship Id="rId17" Type="http://schemas.openxmlformats.org/officeDocument/2006/relationships/image" Target="../media/image87.png"/><Relationship Id="rId25" Type="http://schemas.openxmlformats.org/officeDocument/2006/relationships/image" Target="../media/image95.png"/><Relationship Id="rId2" Type="http://schemas.openxmlformats.org/officeDocument/2006/relationships/notesSlide" Target="../notesSlides/notesSlide55.xml"/><Relationship Id="rId16" Type="http://schemas.openxmlformats.org/officeDocument/2006/relationships/image" Target="../media/image86.png"/><Relationship Id="rId20" Type="http://schemas.openxmlformats.org/officeDocument/2006/relationships/image" Target="../media/image90.png"/><Relationship Id="rId1" Type="http://schemas.openxmlformats.org/officeDocument/2006/relationships/slideLayout" Target="../slideLayouts/slideLayout14.xml"/><Relationship Id="rId6" Type="http://schemas.openxmlformats.org/officeDocument/2006/relationships/image" Target="../media/image76.png"/><Relationship Id="rId11" Type="http://schemas.openxmlformats.org/officeDocument/2006/relationships/image" Target="../media/image81.png"/><Relationship Id="rId24" Type="http://schemas.openxmlformats.org/officeDocument/2006/relationships/image" Target="../media/image94.png"/><Relationship Id="rId5" Type="http://schemas.openxmlformats.org/officeDocument/2006/relationships/image" Target="../media/image75.png"/><Relationship Id="rId15" Type="http://schemas.openxmlformats.org/officeDocument/2006/relationships/image" Target="../media/image85.png"/><Relationship Id="rId23" Type="http://schemas.openxmlformats.org/officeDocument/2006/relationships/image" Target="../media/image93.png"/><Relationship Id="rId10" Type="http://schemas.openxmlformats.org/officeDocument/2006/relationships/image" Target="../media/image80.png"/><Relationship Id="rId19" Type="http://schemas.openxmlformats.org/officeDocument/2006/relationships/image" Target="../media/image89.png"/><Relationship Id="rId4" Type="http://schemas.openxmlformats.org/officeDocument/2006/relationships/image" Target="../media/image74.png"/><Relationship Id="rId9" Type="http://schemas.openxmlformats.org/officeDocument/2006/relationships/image" Target="../media/image79.png"/><Relationship Id="rId14" Type="http://schemas.openxmlformats.org/officeDocument/2006/relationships/image" Target="../media/image84.png"/><Relationship Id="rId22" Type="http://schemas.openxmlformats.org/officeDocument/2006/relationships/image" Target="../media/image9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Text Placeholder 2"/>
          <p:cNvSpPr>
            <a:spLocks noGrp="1"/>
          </p:cNvSpPr>
          <p:nvPr>
            <p:ph type="body" sz="quarter" idx="10"/>
          </p:nvPr>
        </p:nvSpPr>
        <p:spPr/>
        <p:txBody>
          <a:bodyPr/>
          <a:lstStyle/>
          <a:p>
            <a:r>
              <a:rPr lang="en-US" dirty="0" smtClean="0"/>
              <a:t>Des FitzGerald</a:t>
            </a:r>
          </a:p>
          <a:p>
            <a:r>
              <a:rPr lang="en-US" dirty="0" smtClean="0"/>
              <a:t>Irish SQL Server PFE based out of Munich.</a:t>
            </a:r>
          </a:p>
          <a:p>
            <a:r>
              <a:rPr lang="en-US" dirty="0" smtClean="0"/>
              <a:t>SQL Server DBA/Consultant for 11 years.</a:t>
            </a:r>
          </a:p>
          <a:p>
            <a:r>
              <a:rPr lang="en-US" dirty="0" smtClean="0"/>
              <a:t>First started using SQL Server 6.5</a:t>
            </a:r>
          </a:p>
          <a:p>
            <a:r>
              <a:rPr lang="en-US" dirty="0" smtClean="0"/>
              <a:t>Worked in Blue Chip, Banking and </a:t>
            </a:r>
            <a:r>
              <a:rPr lang="en-US" dirty="0" err="1" smtClean="0"/>
              <a:t>Pharma</a:t>
            </a:r>
            <a:r>
              <a:rPr lang="en-US" dirty="0" smtClean="0"/>
              <a:t> industries before Microsoft.</a:t>
            </a:r>
          </a:p>
          <a:p>
            <a:endParaRPr lang="en-US" dirty="0" smtClean="0"/>
          </a:p>
          <a:p>
            <a:r>
              <a:rPr lang="en-US" dirty="0" smtClean="0"/>
              <a:t>Embarrassing Fact:- I used to work with Oracle but quickly moved to SQL Server. </a:t>
            </a:r>
            <a:r>
              <a:rPr lang="en-US" dirty="0" smtClean="0">
                <a:sym typeface="Wingdings" pitchFamily="2" charset="2"/>
              </a:rPr>
              <a:t></a:t>
            </a:r>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10</a:t>
            </a:fld>
            <a:endParaRPr lang="en-US" noProof="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smtClean="0"/>
              <a:t>SQL Server Virtualization</a:t>
            </a:r>
            <a:endParaRPr lang="en-US" dirty="0"/>
          </a:p>
        </p:txBody>
      </p:sp>
      <p:sp>
        <p:nvSpPr>
          <p:cNvPr id="6" name="Untertitel 5"/>
          <p:cNvSpPr>
            <a:spLocks noGrp="1"/>
          </p:cNvSpPr>
          <p:nvPr>
            <p:ph type="subTitle" idx="1"/>
          </p:nvPr>
        </p:nvSpPr>
        <p:spPr/>
        <p:txBody>
          <a:bodyPr/>
          <a:lstStyle/>
          <a:p>
            <a:r>
              <a:rPr smtClean="0"/>
              <a:t>Des FitzGerald</a:t>
            </a:r>
          </a:p>
          <a:p>
            <a:r>
              <a:rPr smtClean="0"/>
              <a:t>MSSQL Server - Premier Field Engineer</a:t>
            </a:r>
          </a:p>
          <a:p>
            <a:r>
              <a:rPr smtClean="0"/>
              <a:t>Microsoft </a:t>
            </a:r>
            <a:r>
              <a:rPr smtClean="0"/>
              <a:t>Corporation</a:t>
            </a:r>
          </a:p>
          <a:p>
            <a:r>
              <a:rPr smtClean="0"/>
              <a:t>dfitzger@microsoft.com</a:t>
            </a:r>
            <a:endParaRPr smtClean="0"/>
          </a:p>
        </p:txBody>
      </p:sp>
      <p:sp>
        <p:nvSpPr>
          <p:cNvPr id="4" name="Foliennummernplatzhalter 3"/>
          <p:cNvSpPr>
            <a:spLocks noGrp="1"/>
          </p:cNvSpPr>
          <p:nvPr>
            <p:ph type="sldNum" sz="quarter" idx="4294967295"/>
          </p:nvPr>
        </p:nvSpPr>
        <p:spPr>
          <a:xfrm>
            <a:off x="8763000" y="6584950"/>
            <a:ext cx="381000" cy="365125"/>
          </a:xfrm>
        </p:spPr>
        <p:txBody>
          <a:bodyPr/>
          <a:lstStyle/>
          <a:p>
            <a:fld id="{AA983A80-6BBA-4064-90A4-A44AD743098E}" type="slidenum">
              <a:rPr lang="en-US" noProof="0" smtClean="0"/>
              <a:pPr/>
              <a:t>11</a:t>
            </a:fld>
            <a:endParaRPr lang="en-US" noProof="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which will be answered today?</a:t>
            </a:r>
            <a:endParaRPr lang="en-US" dirty="0"/>
          </a:p>
        </p:txBody>
      </p:sp>
      <p:sp>
        <p:nvSpPr>
          <p:cNvPr id="3" name="Text Placeholder 2"/>
          <p:cNvSpPr>
            <a:spLocks noGrp="1"/>
          </p:cNvSpPr>
          <p:nvPr>
            <p:ph type="body" sz="quarter" idx="10"/>
          </p:nvPr>
        </p:nvSpPr>
        <p:spPr/>
        <p:txBody>
          <a:bodyPr>
            <a:normAutofit lnSpcReduction="10000"/>
          </a:bodyPr>
          <a:lstStyle/>
          <a:p>
            <a:r>
              <a:rPr lang="en-US" dirty="0" smtClean="0"/>
              <a:t>Should I really </a:t>
            </a:r>
            <a:r>
              <a:rPr lang="en-US" dirty="0" err="1" smtClean="0"/>
              <a:t>virtualize</a:t>
            </a:r>
            <a:r>
              <a:rPr lang="en-US" dirty="0" smtClean="0"/>
              <a:t> a production SQL Server?</a:t>
            </a:r>
          </a:p>
          <a:p>
            <a:r>
              <a:rPr lang="en-US" dirty="0" smtClean="0"/>
              <a:t>Is SQL Server supported running in a Virtual Environment?</a:t>
            </a:r>
          </a:p>
          <a:p>
            <a:r>
              <a:rPr lang="en-US" dirty="0" smtClean="0"/>
              <a:t>How </a:t>
            </a:r>
            <a:r>
              <a:rPr lang="en-US" dirty="0" err="1" smtClean="0"/>
              <a:t>performant</a:t>
            </a:r>
            <a:r>
              <a:rPr lang="en-US" dirty="0" smtClean="0"/>
              <a:t> is a Virtual SQL Server?</a:t>
            </a:r>
          </a:p>
          <a:p>
            <a:r>
              <a:rPr lang="en-US" dirty="0" smtClean="0"/>
              <a:t>What are the different disk options for a Virtual SQL Server?</a:t>
            </a:r>
          </a:p>
          <a:p>
            <a:r>
              <a:rPr lang="en-US" dirty="0" smtClean="0"/>
              <a:t>How does SQL Server Licensing work on a Virtual SQL Server?</a:t>
            </a:r>
          </a:p>
          <a:p>
            <a:r>
              <a:rPr lang="en-US" dirty="0" smtClean="0"/>
              <a:t>What about Clustering on a Virtual Platform?</a:t>
            </a:r>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12</a:t>
            </a:fld>
            <a:endParaRPr lang="en-US" noProof="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a:t>Questions which </a:t>
            </a:r>
            <a:r>
              <a:rPr smtClean="0"/>
              <a:t>will </a:t>
            </a:r>
            <a:r>
              <a:rPr b="1" smtClean="0">
                <a:solidFill>
                  <a:srgbClr val="FF0000"/>
                </a:solidFill>
              </a:rPr>
              <a:t>not</a:t>
            </a:r>
            <a:r>
              <a:rPr smtClean="0">
                <a:solidFill>
                  <a:srgbClr val="FF0000"/>
                </a:solidFill>
              </a:rPr>
              <a:t> </a:t>
            </a:r>
            <a:r>
              <a:rPr smtClean="0"/>
              <a:t>be </a:t>
            </a:r>
            <a:r>
              <a:rPr/>
              <a:t>answered today?</a:t>
            </a:r>
            <a:endParaRPr lang="en-US" dirty="0"/>
          </a:p>
        </p:txBody>
      </p:sp>
      <p:sp>
        <p:nvSpPr>
          <p:cNvPr id="3" name="Text Placeholder 2"/>
          <p:cNvSpPr>
            <a:spLocks noGrp="1"/>
          </p:cNvSpPr>
          <p:nvPr>
            <p:ph type="body" sz="quarter" idx="10"/>
          </p:nvPr>
        </p:nvSpPr>
        <p:spPr/>
        <p:txBody>
          <a:bodyPr/>
          <a:lstStyle/>
          <a:p>
            <a:r>
              <a:rPr lang="en-US" dirty="0" smtClean="0"/>
              <a:t>What is Virtualization?</a:t>
            </a:r>
          </a:p>
          <a:p>
            <a:r>
              <a:rPr lang="en-US" dirty="0" smtClean="0"/>
              <a:t>Which is better </a:t>
            </a:r>
            <a:r>
              <a:rPr lang="en-US" dirty="0" err="1" smtClean="0"/>
              <a:t>VMWare</a:t>
            </a:r>
            <a:r>
              <a:rPr lang="en-US" dirty="0" smtClean="0"/>
              <a:t> ESX or Microsoft Hyper-V?</a:t>
            </a:r>
          </a:p>
          <a:p>
            <a:r>
              <a:rPr lang="en-US" dirty="0" smtClean="0"/>
              <a:t>How much faster/slower will my database application run once on a Virtual SQL Server?</a:t>
            </a:r>
          </a:p>
          <a:p>
            <a:r>
              <a:rPr lang="en-US" dirty="0" smtClean="0"/>
              <a:t>When is Windows 2008 R2 (Hyper-V R2) being released?</a:t>
            </a:r>
          </a:p>
          <a:p>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13</a:t>
            </a:fld>
            <a:endParaRPr lang="en-US" noProof="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dirty="0" smtClean="0"/>
              <a:t>Agenda</a:t>
            </a:r>
            <a:endParaRPr lang="en-US" dirty="0"/>
          </a:p>
        </p:txBody>
      </p:sp>
      <p:sp>
        <p:nvSpPr>
          <p:cNvPr id="189443" name="Rectangle 3"/>
          <p:cNvSpPr>
            <a:spLocks noGrp="1" noChangeArrowheads="1"/>
          </p:cNvSpPr>
          <p:nvPr>
            <p:ph type="body" sz="quarter" idx="10"/>
          </p:nvPr>
        </p:nvSpPr>
        <p:spPr/>
        <p:txBody>
          <a:bodyPr>
            <a:normAutofit/>
          </a:bodyPr>
          <a:lstStyle/>
          <a:p>
            <a:r>
              <a:rPr lang="en-US" dirty="0" smtClean="0"/>
              <a:t>Overview</a:t>
            </a:r>
          </a:p>
          <a:p>
            <a:r>
              <a:rPr lang="en-US" dirty="0" smtClean="0"/>
              <a:t>Really Production Ready?</a:t>
            </a:r>
          </a:p>
          <a:p>
            <a:r>
              <a:rPr lang="en-US" dirty="0" smtClean="0"/>
              <a:t>Storage Considerations</a:t>
            </a:r>
          </a:p>
          <a:p>
            <a:r>
              <a:rPr lang="en-US" dirty="0" smtClean="0"/>
              <a:t>SAN Disk Considerations</a:t>
            </a:r>
          </a:p>
          <a:p>
            <a:r>
              <a:rPr lang="en-US" dirty="0" smtClean="0"/>
              <a:t>High Availability / Disaster Recovery</a:t>
            </a:r>
          </a:p>
          <a:p>
            <a:r>
              <a:rPr lang="en-US" dirty="0" smtClean="0"/>
              <a:t>Limitations</a:t>
            </a:r>
          </a:p>
          <a:p>
            <a:r>
              <a:rPr lang="en-US" dirty="0" smtClean="0"/>
              <a:t>Licensing</a:t>
            </a:r>
          </a:p>
          <a:p>
            <a:r>
              <a:rPr lang="en-US" dirty="0" smtClean="0"/>
              <a:t>Notes from the Field / Recommendations</a:t>
            </a:r>
          </a:p>
          <a:p>
            <a:endParaRPr lang="en-US" dirty="0" smtClean="0"/>
          </a:p>
          <a:p>
            <a:endParaRPr lang="en-US" dirty="0"/>
          </a:p>
        </p:txBody>
      </p:sp>
      <p:sp>
        <p:nvSpPr>
          <p:cNvPr id="4" name="Foliennummernplatzhalter 3"/>
          <p:cNvSpPr>
            <a:spLocks noGrp="1"/>
          </p:cNvSpPr>
          <p:nvPr>
            <p:ph type="sldNum" sz="quarter" idx="4"/>
          </p:nvPr>
        </p:nvSpPr>
        <p:spPr/>
        <p:txBody>
          <a:bodyPr/>
          <a:lstStyle/>
          <a:p>
            <a:fld id="{AA983A80-6BBA-4064-90A4-A44AD743098E}" type="slidenum">
              <a:rPr lang="en-US" noProof="0" smtClean="0"/>
              <a:pPr/>
              <a:t>14</a:t>
            </a:fld>
            <a:endParaRPr lang="en-US" noProof="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descr="http://www.virtualization.info/roadmap/Roadmap_2008.png"/>
          <p:cNvPicPr>
            <a:picLocks noChangeAspect="1" noChangeArrowheads="1"/>
          </p:cNvPicPr>
          <p:nvPr/>
        </p:nvPicPr>
        <p:blipFill>
          <a:blip r:embed="rId3"/>
          <a:srcRect b="16750"/>
          <a:stretch>
            <a:fillRect/>
          </a:stretch>
        </p:blipFill>
        <p:spPr bwMode="auto">
          <a:xfrm>
            <a:off x="142845" y="1000108"/>
            <a:ext cx="8731246" cy="5500727"/>
          </a:xfrm>
          <a:prstGeom prst="rect">
            <a:avLst/>
          </a:prstGeom>
          <a:noFill/>
        </p:spPr>
      </p:pic>
      <p:sp>
        <p:nvSpPr>
          <p:cNvPr id="2" name="Title 1"/>
          <p:cNvSpPr>
            <a:spLocks noGrp="1"/>
          </p:cNvSpPr>
          <p:nvPr>
            <p:ph type="title"/>
          </p:nvPr>
        </p:nvSpPr>
        <p:spPr/>
        <p:txBody>
          <a:bodyPr/>
          <a:lstStyle/>
          <a:p>
            <a:r>
              <a:rPr lang="en-US" dirty="0" smtClean="0"/>
              <a:t>Virtualization Vendors and Platforms	</a:t>
            </a:r>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15</a:t>
            </a:fld>
            <a:endParaRPr lang="en-US" noProof="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387798"/>
          </a:xfrm>
        </p:spPr>
        <p:txBody>
          <a:bodyPr/>
          <a:lstStyle/>
          <a:p>
            <a:r>
              <a:rPr lang="en-US" sz="2800" dirty="0" smtClean="0"/>
              <a:t>Virtual Machine Environment Competitive Comparisons</a:t>
            </a:r>
            <a:endParaRPr lang="en-US" sz="2800" dirty="0"/>
          </a:p>
        </p:txBody>
      </p:sp>
      <p:sp>
        <p:nvSpPr>
          <p:cNvPr id="4" name="Foliennummernplatzhalter 3"/>
          <p:cNvSpPr>
            <a:spLocks noGrp="1"/>
          </p:cNvSpPr>
          <p:nvPr>
            <p:ph type="sldNum" sz="quarter" idx="4"/>
          </p:nvPr>
        </p:nvSpPr>
        <p:spPr/>
        <p:txBody>
          <a:bodyPr/>
          <a:lstStyle/>
          <a:p>
            <a:fld id="{AA983A80-6BBA-4064-90A4-A44AD743098E}" type="slidenum">
              <a:rPr lang="en-US" noProof="0" smtClean="0"/>
              <a:pPr/>
              <a:t>16</a:t>
            </a:fld>
            <a:endParaRPr lang="en-US" noProof="0"/>
          </a:p>
        </p:txBody>
      </p:sp>
      <p:pic>
        <p:nvPicPr>
          <p:cNvPr id="5" name="Picture 2" descr="http://i.techrepublic.com.com/gallery/244840-498-386.jpg"/>
          <p:cNvPicPr>
            <a:picLocks noChangeAspect="1" noChangeArrowheads="1"/>
          </p:cNvPicPr>
          <p:nvPr/>
        </p:nvPicPr>
        <p:blipFill>
          <a:blip r:embed="rId2"/>
          <a:srcRect t="18230"/>
          <a:stretch>
            <a:fillRect/>
          </a:stretch>
        </p:blipFill>
        <p:spPr bwMode="auto">
          <a:xfrm>
            <a:off x="357157" y="1071546"/>
            <a:ext cx="8002733" cy="5072098"/>
          </a:xfrm>
          <a:prstGeom prst="rect">
            <a:avLst/>
          </a:prstGeom>
          <a:noFill/>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443198"/>
          </a:xfrm>
        </p:spPr>
        <p:txBody>
          <a:bodyPr/>
          <a:lstStyle/>
          <a:p>
            <a:r>
              <a:rPr sz="3200">
                <a:effectLst/>
              </a:rPr>
              <a:t>Windows Server Virtualization Validation </a:t>
            </a:r>
            <a:r>
              <a:rPr sz="3200" smtClean="0">
                <a:effectLst/>
              </a:rPr>
              <a:t>Program</a:t>
            </a:r>
            <a:endParaRPr lang="en-US" sz="3200" dirty="0">
              <a:effectLst/>
            </a:endParaRPr>
          </a:p>
        </p:txBody>
      </p:sp>
      <p:sp>
        <p:nvSpPr>
          <p:cNvPr id="3" name="Textplatzhalter 2"/>
          <p:cNvSpPr>
            <a:spLocks noGrp="1"/>
          </p:cNvSpPr>
          <p:nvPr>
            <p:ph type="body" sz="quarter" idx="10"/>
          </p:nvPr>
        </p:nvSpPr>
        <p:spPr>
          <a:xfrm>
            <a:off x="381000" y="1142984"/>
            <a:ext cx="8382000" cy="5232158"/>
          </a:xfrm>
        </p:spPr>
        <p:txBody>
          <a:bodyPr>
            <a:normAutofit fontScale="92500" lnSpcReduction="10000"/>
          </a:bodyPr>
          <a:lstStyle/>
          <a:p>
            <a:r>
              <a:rPr lang="en-US" b="1" dirty="0" smtClean="0"/>
              <a:t>Microsoft</a:t>
            </a:r>
          </a:p>
          <a:p>
            <a:r>
              <a:rPr lang="en-US" dirty="0" smtClean="0"/>
              <a:t>Cisco Systems, Inc.</a:t>
            </a:r>
          </a:p>
          <a:p>
            <a:r>
              <a:rPr lang="en-US" b="1" dirty="0" smtClean="0"/>
              <a:t>Citrix Systems, Inc.</a:t>
            </a:r>
          </a:p>
          <a:p>
            <a:r>
              <a:rPr lang="en-US" b="1" dirty="0" smtClean="0"/>
              <a:t>Novell, Inc.</a:t>
            </a:r>
          </a:p>
          <a:p>
            <a:r>
              <a:rPr lang="en-US" dirty="0" smtClean="0"/>
              <a:t>Oracle, USA Inc.</a:t>
            </a:r>
          </a:p>
          <a:p>
            <a:r>
              <a:rPr lang="en-US" dirty="0" smtClean="0"/>
              <a:t>Red Hat, Inc.</a:t>
            </a:r>
          </a:p>
          <a:p>
            <a:r>
              <a:rPr lang="en-US" dirty="0" smtClean="0"/>
              <a:t>Riverbed Technology, Inc.</a:t>
            </a:r>
          </a:p>
          <a:p>
            <a:r>
              <a:rPr lang="en-US" dirty="0" smtClean="0"/>
              <a:t>Sun Microsystems</a:t>
            </a:r>
          </a:p>
          <a:p>
            <a:r>
              <a:rPr lang="en-US" dirty="0" smtClean="0"/>
              <a:t>Unisys Corp.</a:t>
            </a:r>
          </a:p>
          <a:p>
            <a:r>
              <a:rPr lang="en-US" dirty="0" smtClean="0"/>
              <a:t>Virtual Iron Software </a:t>
            </a:r>
          </a:p>
          <a:p>
            <a:r>
              <a:rPr lang="en-US" b="1" dirty="0" smtClean="0"/>
              <a:t>VMware, Inc.</a:t>
            </a:r>
            <a:endParaRPr lang="en-US" b="1" dirty="0"/>
          </a:p>
        </p:txBody>
      </p:sp>
      <p:sp>
        <p:nvSpPr>
          <p:cNvPr id="4" name="Foliennummernplatzhalter 3"/>
          <p:cNvSpPr>
            <a:spLocks noGrp="1"/>
          </p:cNvSpPr>
          <p:nvPr>
            <p:ph type="sldNum" sz="quarter" idx="4"/>
          </p:nvPr>
        </p:nvSpPr>
        <p:spPr/>
        <p:txBody>
          <a:bodyPr/>
          <a:lstStyle/>
          <a:p>
            <a:fld id="{AA983A80-6BBA-4064-90A4-A44AD743098E}" type="slidenum">
              <a:rPr lang="en-US" noProof="0" smtClean="0"/>
              <a:pPr/>
              <a:t>17</a:t>
            </a:fld>
            <a:endParaRPr lang="en-US" noProof="0"/>
          </a:p>
        </p:txBody>
      </p:sp>
      <p:sp>
        <p:nvSpPr>
          <p:cNvPr id="5" name="Rechteck 4"/>
          <p:cNvSpPr/>
          <p:nvPr/>
        </p:nvSpPr>
        <p:spPr>
          <a:xfrm>
            <a:off x="357158" y="6215082"/>
            <a:ext cx="6858000" cy="369332"/>
          </a:xfrm>
          <a:prstGeom prst="rect">
            <a:avLst/>
          </a:prstGeom>
        </p:spPr>
        <p:txBody>
          <a:bodyPr wrap="square">
            <a:spAutoFit/>
          </a:bodyPr>
          <a:lstStyle/>
          <a:p>
            <a:r>
              <a:rPr lang="en-US" dirty="0" smtClean="0">
                <a:solidFill>
                  <a:schemeClr val="bg1"/>
                </a:solidFill>
              </a:rPr>
              <a:t>http://windowsservercatalog.com/svvp.aspx?svvppage=svvp.htm</a:t>
            </a:r>
            <a:endParaRPr lang="en-US" dirty="0">
              <a:solidFill>
                <a:schemeClr val="bg1"/>
              </a:solidFill>
            </a:endParaRPr>
          </a:p>
        </p:txBody>
      </p:sp>
      <p:pic>
        <p:nvPicPr>
          <p:cNvPr id="77825" name="Picture 1"/>
          <p:cNvPicPr>
            <a:picLocks noChangeAspect="1" noChangeArrowheads="1"/>
          </p:cNvPicPr>
          <p:nvPr/>
        </p:nvPicPr>
        <p:blipFill>
          <a:blip r:embed="rId3"/>
          <a:srcRect/>
          <a:stretch>
            <a:fillRect/>
          </a:stretch>
        </p:blipFill>
        <p:spPr bwMode="auto">
          <a:xfrm>
            <a:off x="5000628" y="857232"/>
            <a:ext cx="4143372" cy="128917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97196"/>
          </a:xfrm>
        </p:spPr>
        <p:txBody>
          <a:bodyPr/>
          <a:lstStyle/>
          <a:p>
            <a:r>
              <a:rPr/>
              <a:t>Really Production </a:t>
            </a:r>
            <a:r>
              <a:rPr smtClean="0"/>
              <a:t>Ready for SQL Server?</a:t>
            </a:r>
            <a:r>
              <a:rPr/>
              <a:t/>
            </a:r>
            <a:br>
              <a:rPr/>
            </a:br>
            <a:endParaRPr lang="en-US" dirty="0"/>
          </a:p>
        </p:txBody>
      </p:sp>
      <p:sp>
        <p:nvSpPr>
          <p:cNvPr id="3" name="Text Placeholder 2"/>
          <p:cNvSpPr>
            <a:spLocks noGrp="1"/>
          </p:cNvSpPr>
          <p:nvPr>
            <p:ph type="body" sz="quarter" idx="10"/>
          </p:nvPr>
        </p:nvSpPr>
        <p:spPr/>
        <p:txBody>
          <a:bodyPr>
            <a:normAutofit fontScale="92500"/>
          </a:bodyPr>
          <a:lstStyle/>
          <a:p>
            <a:r>
              <a:rPr lang="en-US" dirty="0" smtClean="0"/>
              <a:t>No longer virtualized Hardware</a:t>
            </a:r>
          </a:p>
          <a:p>
            <a:r>
              <a:rPr lang="en-US" dirty="0" smtClean="0"/>
              <a:t>Easier to maintain than physical hardware</a:t>
            </a:r>
          </a:p>
          <a:p>
            <a:r>
              <a:rPr lang="en-US" dirty="0" smtClean="0"/>
              <a:t>Fast performance</a:t>
            </a:r>
          </a:p>
          <a:p>
            <a:r>
              <a:rPr lang="en-US" dirty="0" smtClean="0"/>
              <a:t>Cost effective</a:t>
            </a:r>
          </a:p>
          <a:p>
            <a:r>
              <a:rPr lang="en-US" dirty="0" smtClean="0"/>
              <a:t>Reduces downtime</a:t>
            </a:r>
          </a:p>
          <a:p>
            <a:r>
              <a:rPr lang="en-US" dirty="0" smtClean="0"/>
              <a:t>Microsoft Internal Project</a:t>
            </a:r>
          </a:p>
          <a:p>
            <a:pPr lvl="1"/>
            <a:r>
              <a:rPr lang="en-US" dirty="0" smtClean="0"/>
              <a:t>Physical – Virtual</a:t>
            </a:r>
          </a:p>
          <a:p>
            <a:r>
              <a:rPr lang="en-US" dirty="0" smtClean="0"/>
              <a:t>Fully supported on multiple virtualization platforms </a:t>
            </a:r>
            <a:r>
              <a:rPr lang="en-US" dirty="0" smtClean="0">
                <a:hlinkClick r:id="rId3"/>
              </a:rPr>
              <a:t>http://support.microsoft.com/kb/956893/en-us</a:t>
            </a:r>
            <a:r>
              <a:rPr lang="en-US" dirty="0" smtClean="0"/>
              <a:t> </a:t>
            </a:r>
          </a:p>
          <a:p>
            <a:r>
              <a:rPr lang="en-US" dirty="0" smtClean="0"/>
              <a:t>Clustering of Guest OS is NOT supported (yet)</a:t>
            </a:r>
          </a:p>
          <a:p>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18</a:t>
            </a:fld>
            <a:endParaRPr lang="en-US" noProof="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Storage Considerations</a:t>
            </a:r>
            <a:endParaRPr lang="en-US" dirty="0"/>
          </a:p>
        </p:txBody>
      </p:sp>
      <p:sp>
        <p:nvSpPr>
          <p:cNvPr id="3" name="Text Placeholder 2"/>
          <p:cNvSpPr>
            <a:spLocks noGrp="1"/>
          </p:cNvSpPr>
          <p:nvPr>
            <p:ph type="body" sz="quarter" idx="10"/>
          </p:nvPr>
        </p:nvSpPr>
        <p:spPr>
          <a:xfrm>
            <a:off x="142844" y="928670"/>
            <a:ext cx="4857784" cy="5715040"/>
          </a:xfrm>
        </p:spPr>
        <p:txBody>
          <a:bodyPr>
            <a:noAutofit/>
          </a:bodyPr>
          <a:lstStyle/>
          <a:p>
            <a:r>
              <a:rPr lang="en-US" sz="1800" dirty="0" smtClean="0"/>
              <a:t>Options for disk management in Virtualized SQL Servers</a:t>
            </a:r>
          </a:p>
          <a:p>
            <a:pPr lvl="1"/>
            <a:r>
              <a:rPr lang="en-US" sz="1400" dirty="0" smtClean="0"/>
              <a:t>Pass Through Disk (Raw Device Mapping)</a:t>
            </a:r>
          </a:p>
          <a:p>
            <a:pPr lvl="1"/>
            <a:r>
              <a:rPr lang="en-US" sz="1400" dirty="0" smtClean="0"/>
              <a:t>Virtual Hard Disks (VHD, VMHD etc.)</a:t>
            </a:r>
          </a:p>
          <a:p>
            <a:pPr lvl="1"/>
            <a:r>
              <a:rPr lang="en-US" sz="1400" dirty="0" err="1" smtClean="0"/>
              <a:t>iSCSI</a:t>
            </a:r>
            <a:endParaRPr lang="en-US" sz="1400" dirty="0" smtClean="0"/>
          </a:p>
          <a:p>
            <a:r>
              <a:rPr lang="en-US" sz="1800" dirty="0" smtClean="0"/>
              <a:t>Pass through vs. Virtual HD</a:t>
            </a:r>
          </a:p>
          <a:p>
            <a:pPr lvl="1"/>
            <a:r>
              <a:rPr lang="en-US" sz="1400" dirty="0" err="1" smtClean="0"/>
              <a:t>Passthrough</a:t>
            </a:r>
            <a:r>
              <a:rPr lang="en-US" sz="1400" dirty="0" smtClean="0"/>
              <a:t> disks will provide optimal performance </a:t>
            </a:r>
          </a:p>
          <a:p>
            <a:pPr lvl="2"/>
            <a:r>
              <a:rPr lang="en-US" sz="1200" dirty="0" smtClean="0"/>
              <a:t>Bypasses the NTFS layer at the root</a:t>
            </a:r>
          </a:p>
          <a:p>
            <a:pPr lvl="2"/>
            <a:r>
              <a:rPr lang="en-US" sz="1200" dirty="0" smtClean="0"/>
              <a:t>Requests are passed to root over the </a:t>
            </a:r>
            <a:r>
              <a:rPr lang="en-US" sz="1200" dirty="0" err="1" smtClean="0"/>
              <a:t>VMBus</a:t>
            </a:r>
            <a:r>
              <a:rPr lang="en-US" sz="1200" dirty="0" smtClean="0"/>
              <a:t> directly to the VSP and down the device stack </a:t>
            </a:r>
          </a:p>
          <a:p>
            <a:pPr lvl="1"/>
            <a:r>
              <a:rPr lang="en-US" sz="1400" dirty="0" smtClean="0"/>
              <a:t>Observed minimal overhead with fixed length VHD </a:t>
            </a:r>
          </a:p>
          <a:p>
            <a:pPr lvl="1"/>
            <a:r>
              <a:rPr lang="en-US" sz="1400" dirty="0" smtClean="0"/>
              <a:t>VHD likely will provide more flexibility </a:t>
            </a:r>
          </a:p>
          <a:p>
            <a:pPr lvl="1"/>
            <a:r>
              <a:rPr lang="en-US" sz="1400" dirty="0" smtClean="0"/>
              <a:t>Use separate virtual SCSI controllers per VHD is the most optimal configuration for VHD</a:t>
            </a:r>
          </a:p>
          <a:p>
            <a:r>
              <a:rPr lang="en-US" sz="1800" dirty="0" smtClean="0"/>
              <a:t>Dynamic vs. Fixed VHD’s</a:t>
            </a:r>
          </a:p>
          <a:p>
            <a:pPr lvl="1"/>
            <a:r>
              <a:rPr lang="en-US" sz="1400" dirty="0" smtClean="0"/>
              <a:t>Fixed: space is reserved and allocated at creation</a:t>
            </a:r>
          </a:p>
          <a:p>
            <a:pPr lvl="1"/>
            <a:r>
              <a:rPr lang="en-US" sz="1400" dirty="0" smtClean="0"/>
              <a:t>Dynamic: space is allocated on demand </a:t>
            </a:r>
          </a:p>
          <a:p>
            <a:pPr lvl="2"/>
            <a:r>
              <a:rPr lang="en-US" sz="1200" dirty="0" smtClean="0"/>
              <a:t>Significant write penalty and not recommended for SQL Server workloads</a:t>
            </a:r>
          </a:p>
          <a:p>
            <a:r>
              <a:rPr lang="en-US" sz="1800" dirty="0" smtClean="0"/>
              <a:t>Performance</a:t>
            </a:r>
          </a:p>
          <a:p>
            <a:r>
              <a:rPr lang="en-US" sz="1800" dirty="0" smtClean="0"/>
              <a:t>Recoverability</a:t>
            </a:r>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19</a:t>
            </a:fld>
            <a:endParaRPr lang="en-US" noProof="0"/>
          </a:p>
        </p:txBody>
      </p:sp>
      <p:graphicFrame>
        <p:nvGraphicFramePr>
          <p:cNvPr id="5" name="Chart 3"/>
          <p:cNvGraphicFramePr/>
          <p:nvPr/>
        </p:nvGraphicFramePr>
        <p:xfrm>
          <a:off x="5029712" y="928670"/>
          <a:ext cx="4114288" cy="28119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4"/>
          <p:cNvGraphicFramePr/>
          <p:nvPr/>
        </p:nvGraphicFramePr>
        <p:xfrm>
          <a:off x="4857752" y="3786190"/>
          <a:ext cx="4286248" cy="2819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Server </a:t>
            </a:r>
            <a:br>
              <a:rPr lang="en-US" dirty="0" smtClean="0"/>
            </a:br>
            <a:r>
              <a:rPr lang="en-US" dirty="0" smtClean="0"/>
              <a:t>Virtualization and Consolidation</a:t>
            </a:r>
            <a:endParaRPr lang="en-US" dirty="0"/>
          </a:p>
        </p:txBody>
      </p:sp>
      <p:sp>
        <p:nvSpPr>
          <p:cNvPr id="3" name="Subtitle 2"/>
          <p:cNvSpPr>
            <a:spLocks noGrp="1"/>
          </p:cNvSpPr>
          <p:nvPr>
            <p:ph type="subTitle" idx="1"/>
          </p:nvPr>
        </p:nvSpPr>
        <p:spPr/>
        <p:txBody>
          <a:bodyPr/>
          <a:lstStyle/>
          <a:p>
            <a:pPr>
              <a:spcBef>
                <a:spcPct val="0"/>
              </a:spcBef>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Des FitzGerald</a:t>
            </a:r>
          </a:p>
          <a:p>
            <a:pPr>
              <a:spcBef>
                <a:spcPct val="0"/>
              </a:spcBef>
            </a:pPr>
            <a:r>
              <a:rPr smtClean="0"/>
              <a:t>Sylvio Hellmann</a:t>
            </a:r>
            <a:endPar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endParaRPr>
          </a:p>
          <a:p>
            <a:pPr>
              <a:spcBef>
                <a:spcPct val="0"/>
              </a:spcBef>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Premier Field Engineering</a:t>
            </a:r>
          </a:p>
          <a:p>
            <a:pPr>
              <a:spcBef>
                <a:spcPct val="0"/>
              </a:spcBef>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Microsoft Corporation</a:t>
            </a:r>
            <a:endPar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 Disk Considerations</a:t>
            </a:r>
            <a:endParaRPr lang="en-US" dirty="0"/>
          </a:p>
        </p:txBody>
      </p:sp>
      <p:sp>
        <p:nvSpPr>
          <p:cNvPr id="3" name="Text Placeholder 2"/>
          <p:cNvSpPr>
            <a:spLocks noGrp="1"/>
          </p:cNvSpPr>
          <p:nvPr>
            <p:ph type="body" sz="quarter" idx="10"/>
          </p:nvPr>
        </p:nvSpPr>
        <p:spPr/>
        <p:txBody>
          <a:bodyPr>
            <a:normAutofit/>
          </a:bodyPr>
          <a:lstStyle/>
          <a:p>
            <a:r>
              <a:rPr lang="en-US" dirty="0" smtClean="0"/>
              <a:t>Vendors and technologies</a:t>
            </a:r>
          </a:p>
          <a:p>
            <a:r>
              <a:rPr lang="en-US" dirty="0" smtClean="0"/>
              <a:t>Correct LUN configurations</a:t>
            </a:r>
          </a:p>
          <a:p>
            <a:r>
              <a:rPr lang="en-US" dirty="0" smtClean="0"/>
              <a:t>Correct Zoning</a:t>
            </a:r>
          </a:p>
          <a:p>
            <a:r>
              <a:rPr lang="en-US" dirty="0" smtClean="0"/>
              <a:t>Performance</a:t>
            </a:r>
          </a:p>
          <a:p>
            <a:r>
              <a:rPr lang="en-US" dirty="0" smtClean="0"/>
              <a:t>Storage Teams</a:t>
            </a:r>
          </a:p>
          <a:p>
            <a:r>
              <a:rPr lang="en-US" dirty="0" smtClean="0"/>
              <a:t>Plan - Plan – Plan</a:t>
            </a:r>
          </a:p>
          <a:p>
            <a:pPr>
              <a:buNone/>
            </a:pPr>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20</a:t>
            </a:fld>
            <a:endParaRPr lang="en-US" noProof="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Availability / Disaster Recovery </a:t>
            </a:r>
            <a:endParaRPr lang="en-US" dirty="0"/>
          </a:p>
        </p:txBody>
      </p:sp>
      <p:sp>
        <p:nvSpPr>
          <p:cNvPr id="3" name="Text Placeholder 2"/>
          <p:cNvSpPr>
            <a:spLocks noGrp="1"/>
          </p:cNvSpPr>
          <p:nvPr>
            <p:ph type="body" sz="quarter" idx="10"/>
          </p:nvPr>
        </p:nvSpPr>
        <p:spPr/>
        <p:txBody>
          <a:bodyPr/>
          <a:lstStyle/>
          <a:p>
            <a:r>
              <a:rPr lang="en-US" dirty="0" smtClean="0"/>
              <a:t>Virtualization is NOT a DR solution</a:t>
            </a:r>
          </a:p>
          <a:p>
            <a:r>
              <a:rPr lang="en-US" dirty="0" smtClean="0"/>
              <a:t>Can help in minimizing downtime of a critical SQL Server</a:t>
            </a:r>
          </a:p>
          <a:p>
            <a:r>
              <a:rPr lang="en-US" dirty="0" smtClean="0"/>
              <a:t>Clustering is NOT supported so this HA solution is not at the moment a virtualization strong point</a:t>
            </a:r>
          </a:p>
          <a:p>
            <a:r>
              <a:rPr lang="en-US" dirty="0" err="1" smtClean="0"/>
              <a:t>VMWare</a:t>
            </a:r>
            <a:r>
              <a:rPr lang="en-US" dirty="0" smtClean="0"/>
              <a:t> </a:t>
            </a:r>
            <a:r>
              <a:rPr lang="en-US" dirty="0" err="1" smtClean="0"/>
              <a:t>Vmotion</a:t>
            </a:r>
            <a:r>
              <a:rPr lang="en-US" dirty="0" smtClean="0"/>
              <a:t> and such technologies can help in better mitigating hardware failures or overloads</a:t>
            </a:r>
          </a:p>
          <a:p>
            <a:endParaRPr lang="en-US" dirty="0" smtClean="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21</a:t>
            </a:fld>
            <a:endParaRPr lang="en-US" noProof="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Text Placeholder 2"/>
          <p:cNvSpPr>
            <a:spLocks noGrp="1"/>
          </p:cNvSpPr>
          <p:nvPr>
            <p:ph type="body" sz="quarter" idx="10"/>
          </p:nvPr>
        </p:nvSpPr>
        <p:spPr/>
        <p:txBody>
          <a:bodyPr>
            <a:normAutofit/>
          </a:bodyPr>
          <a:lstStyle/>
          <a:p>
            <a:r>
              <a:rPr lang="en-US" dirty="0" smtClean="0"/>
              <a:t>Hardware limits on Virtual SQL Servers</a:t>
            </a:r>
            <a:endParaRPr lang="de-DE" dirty="0" smtClean="0"/>
          </a:p>
          <a:p>
            <a:pPr lvl="1"/>
            <a:r>
              <a:rPr lang="de-DE" dirty="0" err="1" smtClean="0"/>
              <a:t>Sufficient</a:t>
            </a:r>
            <a:r>
              <a:rPr lang="de-DE" dirty="0" smtClean="0"/>
              <a:t> </a:t>
            </a:r>
            <a:r>
              <a:rPr lang="de-DE" dirty="0" err="1" smtClean="0"/>
              <a:t>processor</a:t>
            </a:r>
            <a:r>
              <a:rPr lang="de-DE" dirty="0" smtClean="0"/>
              <a:t> </a:t>
            </a:r>
            <a:r>
              <a:rPr lang="de-DE" dirty="0" err="1" smtClean="0"/>
              <a:t>resources</a:t>
            </a:r>
            <a:endParaRPr lang="de-DE" dirty="0" smtClean="0"/>
          </a:p>
          <a:p>
            <a:pPr lvl="2"/>
            <a:r>
              <a:rPr lang="de-DE" dirty="0" smtClean="0"/>
              <a:t>max. 4 </a:t>
            </a:r>
            <a:r>
              <a:rPr lang="de-DE" dirty="0" err="1" smtClean="0"/>
              <a:t>with</a:t>
            </a:r>
            <a:r>
              <a:rPr lang="de-DE" dirty="0" smtClean="0"/>
              <a:t> Windows Server 2008</a:t>
            </a:r>
          </a:p>
          <a:p>
            <a:pPr lvl="2"/>
            <a:r>
              <a:rPr lang="de-DE" dirty="0" smtClean="0"/>
              <a:t>max. 2 </a:t>
            </a:r>
            <a:r>
              <a:rPr lang="de-DE" dirty="0" err="1" smtClean="0"/>
              <a:t>with</a:t>
            </a:r>
            <a:r>
              <a:rPr lang="de-DE" dirty="0" smtClean="0"/>
              <a:t> Windows Server 2003</a:t>
            </a:r>
          </a:p>
          <a:p>
            <a:pPr lvl="2"/>
            <a:r>
              <a:rPr lang="de-DE" dirty="0" smtClean="0"/>
              <a:t>max. 1 </a:t>
            </a:r>
            <a:r>
              <a:rPr lang="de-DE" dirty="0" err="1" smtClean="0"/>
              <a:t>for</a:t>
            </a:r>
            <a:r>
              <a:rPr lang="de-DE" dirty="0" smtClean="0"/>
              <a:t> </a:t>
            </a:r>
            <a:r>
              <a:rPr lang="de-DE" dirty="0" err="1" smtClean="0"/>
              <a:t>other</a:t>
            </a:r>
            <a:r>
              <a:rPr lang="de-DE" dirty="0" smtClean="0"/>
              <a:t> OS </a:t>
            </a:r>
          </a:p>
          <a:p>
            <a:pPr lvl="1"/>
            <a:r>
              <a:rPr lang="de-DE" dirty="0" smtClean="0"/>
              <a:t>Memory</a:t>
            </a:r>
          </a:p>
          <a:p>
            <a:pPr lvl="1"/>
            <a:r>
              <a:rPr lang="de-DE" dirty="0" smtClean="0"/>
              <a:t>Disk </a:t>
            </a:r>
            <a:r>
              <a:rPr lang="en-US" dirty="0" smtClean="0"/>
              <a:t>resources</a:t>
            </a:r>
          </a:p>
          <a:p>
            <a:r>
              <a:rPr lang="en-US" dirty="0" smtClean="0"/>
              <a:t>Heavy OLTP workloads still too much for virtualized SQL Servers</a:t>
            </a:r>
          </a:p>
          <a:p>
            <a:r>
              <a:rPr lang="en-US" dirty="0" smtClean="0"/>
              <a:t>Virtual Network Card issues and limits</a:t>
            </a:r>
          </a:p>
          <a:p>
            <a:r>
              <a:rPr lang="en-US" dirty="0" smtClean="0"/>
              <a:t>Another additional layer of complexity</a:t>
            </a:r>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22</a:t>
            </a:fld>
            <a:endParaRPr lang="en-US" noProof="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Licensing</a:t>
            </a:r>
            <a:endParaRPr lang="en-US" dirty="0"/>
          </a:p>
        </p:txBody>
      </p:sp>
      <p:sp>
        <p:nvSpPr>
          <p:cNvPr id="3" name="Text Placeholder 2"/>
          <p:cNvSpPr>
            <a:spLocks noGrp="1"/>
          </p:cNvSpPr>
          <p:nvPr>
            <p:ph type="body" sz="quarter" idx="10"/>
          </p:nvPr>
        </p:nvSpPr>
        <p:spPr/>
        <p:txBody>
          <a:bodyPr>
            <a:normAutofit fontScale="85000" lnSpcReduction="20000"/>
          </a:bodyPr>
          <a:lstStyle/>
          <a:p>
            <a:r>
              <a:rPr lang="en-US" dirty="0" smtClean="0"/>
              <a:t>SQL Server license requirements are the same as for physical box</a:t>
            </a:r>
          </a:p>
          <a:p>
            <a:r>
              <a:rPr lang="en-US" dirty="0" smtClean="0"/>
              <a:t>SQL Server Processor license required for each physical or virtual CPU</a:t>
            </a:r>
          </a:p>
          <a:p>
            <a:r>
              <a:rPr lang="en-US" dirty="0" smtClean="0"/>
              <a:t>Seat license / CAL for connections to virtual SQL Server as with Physical SQL Server</a:t>
            </a:r>
          </a:p>
          <a:p>
            <a:r>
              <a:rPr lang="en-US" dirty="0" smtClean="0"/>
              <a:t>Single Windows License (2003R2/2008) required for the Host Server if using Standard Edition (1 VM), Enterprise Edition (up to 4 VM’s) or </a:t>
            </a:r>
            <a:r>
              <a:rPr lang="en-US" dirty="0" err="1" smtClean="0"/>
              <a:t>Datacentre</a:t>
            </a:r>
            <a:r>
              <a:rPr lang="en-US" dirty="0" smtClean="0"/>
              <a:t> Edition (unlimited). No separate License required for the VM OS</a:t>
            </a:r>
          </a:p>
          <a:p>
            <a:r>
              <a:rPr lang="en-US" dirty="0" smtClean="0"/>
              <a:t>VM Licenses in above point are backward compatible as well so if you have a W2008 Enterprise License on the host server you can install Windows Server 2000/2003 Enterprise edition on the guest VM</a:t>
            </a:r>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23</a:t>
            </a:fld>
            <a:endParaRPr lang="en-US" noProof="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From the Field / Recommendations</a:t>
            </a:r>
            <a:endParaRPr lang="en-US" dirty="0"/>
          </a:p>
        </p:txBody>
      </p:sp>
      <p:sp>
        <p:nvSpPr>
          <p:cNvPr id="3" name="Text Placeholder 2"/>
          <p:cNvSpPr>
            <a:spLocks noGrp="1"/>
          </p:cNvSpPr>
          <p:nvPr>
            <p:ph type="body" sz="quarter" idx="10"/>
          </p:nvPr>
        </p:nvSpPr>
        <p:spPr/>
        <p:txBody>
          <a:bodyPr>
            <a:normAutofit fontScale="92500" lnSpcReduction="20000"/>
          </a:bodyPr>
          <a:lstStyle/>
          <a:p>
            <a:r>
              <a:rPr lang="en-US" dirty="0" smtClean="0"/>
              <a:t>No huge performance difference between Pass Through and Virtual Hard Disks so recommend using Virtual Hard Disks for ease of use and monitoring unless the system is highly transactional in which case probably not a good candidate for virtualization in the first place</a:t>
            </a:r>
          </a:p>
          <a:p>
            <a:r>
              <a:rPr lang="en-US" dirty="0" smtClean="0"/>
              <a:t>Plan for growth on each SQL Server being virtualized as you do for physical SQL Servers – this helps to plan the disk subsystem correctly</a:t>
            </a:r>
          </a:p>
          <a:p>
            <a:r>
              <a:rPr lang="en-US" dirty="0" smtClean="0"/>
              <a:t>When using Virtual Hard Disks (VHD, VMFS) then ensure that these disks are set and preconfigured to a size DO NOT use </a:t>
            </a:r>
            <a:r>
              <a:rPr lang="en-US" dirty="0" err="1" smtClean="0"/>
              <a:t>autogrow</a:t>
            </a:r>
            <a:r>
              <a:rPr lang="en-US" dirty="0" smtClean="0"/>
              <a:t> features</a:t>
            </a:r>
          </a:p>
          <a:p>
            <a:pPr>
              <a:buNone/>
            </a:pPr>
            <a:endParaRPr lang="en-US" dirty="0" smtClean="0"/>
          </a:p>
          <a:p>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24</a:t>
            </a:fld>
            <a:endParaRPr lang="en-US" noProof="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Notes From the Field / Recommendations</a:t>
            </a:r>
            <a:endParaRPr lang="en-US" dirty="0"/>
          </a:p>
        </p:txBody>
      </p:sp>
      <p:sp>
        <p:nvSpPr>
          <p:cNvPr id="3" name="Text Placeholder 2"/>
          <p:cNvSpPr>
            <a:spLocks noGrp="1"/>
          </p:cNvSpPr>
          <p:nvPr>
            <p:ph type="body" sz="quarter" idx="10"/>
          </p:nvPr>
        </p:nvSpPr>
        <p:spPr/>
        <p:txBody>
          <a:bodyPr>
            <a:normAutofit lnSpcReduction="10000"/>
          </a:bodyPr>
          <a:lstStyle/>
          <a:p>
            <a:r>
              <a:rPr lang="en-US" dirty="0" smtClean="0"/>
              <a:t>Correctly format the disks (whether VHD or pass through) correct block sizes and offset (not for W2008) should be set at all relevant levels to ensure optimal performance</a:t>
            </a:r>
          </a:p>
          <a:p>
            <a:r>
              <a:rPr lang="en-US" dirty="0" smtClean="0"/>
              <a:t>Correctly zone the disks on the SAN side, dedicate spindles in the form of a LUN to an individual SQL Server and again dedicate separate LUNS for Data, Log, Backup and </a:t>
            </a:r>
            <a:r>
              <a:rPr lang="en-US" dirty="0" err="1" smtClean="0"/>
              <a:t>TempDB</a:t>
            </a:r>
            <a:r>
              <a:rPr lang="en-US" dirty="0" smtClean="0"/>
              <a:t> when possible</a:t>
            </a:r>
          </a:p>
          <a:p>
            <a:r>
              <a:rPr lang="en-US" dirty="0" smtClean="0"/>
              <a:t>Pay attention to RAID Groups and RAID according to pre defined cost/performance values</a:t>
            </a:r>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25</a:t>
            </a:fld>
            <a:endParaRPr lang="en-US" noProof="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Notes From the Field / Recommendations</a:t>
            </a:r>
            <a:endParaRPr lang="en-US" dirty="0"/>
          </a:p>
        </p:txBody>
      </p:sp>
      <p:sp>
        <p:nvSpPr>
          <p:cNvPr id="3" name="Text Placeholder 2"/>
          <p:cNvSpPr>
            <a:spLocks noGrp="1"/>
          </p:cNvSpPr>
          <p:nvPr>
            <p:ph type="body" sz="quarter" idx="10"/>
          </p:nvPr>
        </p:nvSpPr>
        <p:spPr/>
        <p:txBody>
          <a:bodyPr>
            <a:normAutofit/>
          </a:bodyPr>
          <a:lstStyle/>
          <a:p>
            <a:r>
              <a:rPr lang="en-US" dirty="0" smtClean="0"/>
              <a:t>Never believe the “Huge Cache” line from certain groups</a:t>
            </a:r>
          </a:p>
          <a:p>
            <a:r>
              <a:rPr lang="en-US" dirty="0" smtClean="0"/>
              <a:t>Work together with the Storage teams to find best solutions and agree upon acceptable performance levels before hand</a:t>
            </a:r>
          </a:p>
          <a:p>
            <a:r>
              <a:rPr lang="en-US" dirty="0" smtClean="0"/>
              <a:t>Patch Management can be difficult to coordinate on Virtual Servers – get the strategy correct to minimize unwanted downtime of SQL Server</a:t>
            </a:r>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26</a:t>
            </a:fld>
            <a:endParaRPr lang="en-US" noProof="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Notes From the Field / Recommendations</a:t>
            </a:r>
            <a:endParaRPr lang="en-US" dirty="0"/>
          </a:p>
        </p:txBody>
      </p:sp>
      <p:sp>
        <p:nvSpPr>
          <p:cNvPr id="3" name="Text Placeholder 2"/>
          <p:cNvSpPr>
            <a:spLocks noGrp="1"/>
          </p:cNvSpPr>
          <p:nvPr>
            <p:ph type="body" sz="quarter" idx="10"/>
          </p:nvPr>
        </p:nvSpPr>
        <p:spPr/>
        <p:txBody>
          <a:bodyPr>
            <a:normAutofit fontScale="92500"/>
          </a:bodyPr>
          <a:lstStyle/>
          <a:p>
            <a:r>
              <a:rPr lang="en-US" dirty="0" smtClean="0"/>
              <a:t>Although SQL Server clusters can be setup in a virtual environment it is not supported and can have issues (heartbeat, Virtual NICs) so for anything but test DO NOT attempt</a:t>
            </a:r>
          </a:p>
          <a:p>
            <a:r>
              <a:rPr lang="en-US" dirty="0" smtClean="0"/>
              <a:t>A production SQL Server is perfectly capable of being run in a virtual environment. It is being done on a large scale and also even in Microsoft – HOWEVER it is not the holy grail there are limitations. </a:t>
            </a:r>
          </a:p>
          <a:p>
            <a:r>
              <a:rPr lang="en-US" dirty="0" smtClean="0"/>
              <a:t>Virtual SQL Servers save money and this may get you a bigger bonus or even save jobs </a:t>
            </a:r>
            <a:r>
              <a:rPr lang="en-US" dirty="0" smtClean="0">
                <a:sym typeface="Wingdings" pitchFamily="2" charset="2"/>
              </a:rPr>
              <a:t></a:t>
            </a:r>
            <a:endParaRPr lang="en-US" dirty="0" smtClean="0"/>
          </a:p>
          <a:p>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27</a:t>
            </a:fld>
            <a:endParaRPr lang="en-US" noProof="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smtClean="0"/>
              <a:t>Microsoft Virtualization Solutions</a:t>
            </a:r>
            <a:br>
              <a:rPr smtClean="0"/>
            </a:br>
            <a:r>
              <a:rPr smtClean="0"/>
              <a:t>Microsoft Hyper-V</a:t>
            </a:r>
            <a:endParaRPr lang="en-US" dirty="0"/>
          </a:p>
        </p:txBody>
      </p:sp>
      <p:sp>
        <p:nvSpPr>
          <p:cNvPr id="6" name="Untertitel 5"/>
          <p:cNvSpPr>
            <a:spLocks noGrp="1"/>
          </p:cNvSpPr>
          <p:nvPr>
            <p:ph type="subTitle" idx="1"/>
          </p:nvPr>
        </p:nvSpPr>
        <p:spPr>
          <a:xfrm>
            <a:off x="714348" y="4357694"/>
            <a:ext cx="7681913" cy="461665"/>
          </a:xfrm>
        </p:spPr>
        <p:txBody>
          <a:bodyPr/>
          <a:lstStyle/>
          <a:p>
            <a:r>
              <a:rPr smtClean="0"/>
              <a:t>Sylvio Hellmann</a:t>
            </a:r>
          </a:p>
          <a:p>
            <a:r>
              <a:rPr smtClean="0"/>
              <a:t>MSSQL Server - Premier Field Engineer</a:t>
            </a:r>
          </a:p>
          <a:p>
            <a:r>
              <a:rPr smtClean="0"/>
              <a:t>Microsoft </a:t>
            </a:r>
            <a:r>
              <a:rPr smtClean="0"/>
              <a:t>Corporation</a:t>
            </a:r>
          </a:p>
          <a:p>
            <a:r>
              <a:rPr smtClean="0"/>
              <a:t>sylvioh@microsoft.com</a:t>
            </a:r>
            <a:endParaRPr smtClean="0"/>
          </a:p>
          <a:p>
            <a:endParaRPr lang="en-US" dirty="0"/>
          </a:p>
        </p:txBody>
      </p:sp>
      <p:sp>
        <p:nvSpPr>
          <p:cNvPr id="4" name="Foliennummernplatzhalter 3"/>
          <p:cNvSpPr>
            <a:spLocks noGrp="1"/>
          </p:cNvSpPr>
          <p:nvPr>
            <p:ph type="sldNum" sz="quarter" idx="4294967295"/>
          </p:nvPr>
        </p:nvSpPr>
        <p:spPr>
          <a:xfrm>
            <a:off x="8763000" y="6584950"/>
            <a:ext cx="381000" cy="365125"/>
          </a:xfrm>
        </p:spPr>
        <p:txBody>
          <a:bodyPr/>
          <a:lstStyle/>
          <a:p>
            <a:fld id="{AA983A80-6BBA-4064-90A4-A44AD743098E}" type="slidenum">
              <a:rPr lang="en-US" noProof="0" smtClean="0"/>
              <a:pPr/>
              <a:t>28</a:t>
            </a:fld>
            <a:endParaRPr lang="en-US" noProof="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Picture 6" descr="C:\Program Files\Microsoft Resource DVD Artwork\DVD_ART\Artwork_Imagery\Shapes and Graphics\Connectors\connector stars - gold 5.png"/>
          <p:cNvPicPr>
            <a:picLocks noChangeAspect="1" noChangeArrowheads="1"/>
          </p:cNvPicPr>
          <p:nvPr/>
        </p:nvPicPr>
        <p:blipFill>
          <a:blip r:embed="rId3" cstate="email"/>
          <a:srcRect/>
          <a:stretch>
            <a:fillRect/>
          </a:stretch>
        </p:blipFill>
        <p:spPr bwMode="auto">
          <a:xfrm rot="19701868">
            <a:off x="2673925" y="2174781"/>
            <a:ext cx="3962400" cy="3771900"/>
          </a:xfrm>
          <a:prstGeom prst="rect">
            <a:avLst/>
          </a:prstGeom>
          <a:noFill/>
        </p:spPr>
      </p:pic>
      <p:grpSp>
        <p:nvGrpSpPr>
          <p:cNvPr id="2" name="Group 67"/>
          <p:cNvGrpSpPr/>
          <p:nvPr/>
        </p:nvGrpSpPr>
        <p:grpSpPr>
          <a:xfrm>
            <a:off x="3769301" y="3568149"/>
            <a:ext cx="2262188" cy="880175"/>
            <a:chOff x="3686175" y="3752150"/>
            <a:chExt cx="2262188" cy="880175"/>
          </a:xfrm>
          <a:solidFill>
            <a:schemeClr val="accent5">
              <a:lumMod val="60000"/>
              <a:lumOff val="40000"/>
            </a:schemeClr>
          </a:solidFill>
        </p:grpSpPr>
        <p:pic>
          <p:nvPicPr>
            <p:cNvPr id="111" name="Picture 10" descr="Logo-Systems-Center"/>
            <p:cNvPicPr>
              <a:picLocks noChangeAspect="1" noChangeArrowheads="1"/>
            </p:cNvPicPr>
            <p:nvPr/>
          </p:nvPicPr>
          <p:blipFill>
            <a:blip r:embed="rId4" cstate="email">
              <a:duotone>
                <a:prstClr val="black"/>
                <a:schemeClr val="bg1">
                  <a:tint val="45000"/>
                  <a:satMod val="400000"/>
                </a:schemeClr>
              </a:duotone>
              <a:lum bright="-40000"/>
            </a:blip>
            <a:srcRect/>
            <a:stretch>
              <a:fillRect/>
            </a:stretch>
          </p:blipFill>
          <p:spPr bwMode="auto">
            <a:xfrm>
              <a:off x="3810000" y="4054475"/>
              <a:ext cx="2138363" cy="577850"/>
            </a:xfrm>
            <a:prstGeom prst="rect">
              <a:avLst/>
            </a:prstGeom>
            <a:noFill/>
            <a:ln w="9525">
              <a:noFill/>
              <a:miter lim="800000"/>
              <a:headEnd/>
              <a:tailEnd/>
            </a:ln>
          </p:spPr>
        </p:pic>
        <p:sp>
          <p:nvSpPr>
            <p:cNvPr id="112" name="Rectangle 19"/>
            <p:cNvSpPr>
              <a:spLocks noChangeArrowheads="1"/>
            </p:cNvSpPr>
            <p:nvPr/>
          </p:nvSpPr>
          <p:spPr bwMode="auto">
            <a:xfrm>
              <a:off x="3686175" y="3752150"/>
              <a:ext cx="1622425" cy="339725"/>
            </a:xfrm>
            <a:prstGeom prst="rect">
              <a:avLst/>
            </a:prstGeom>
            <a:noFill/>
            <a:ln w="9525">
              <a:noFill/>
              <a:miter lim="800000"/>
              <a:headEnd/>
              <a:tailEnd/>
            </a:ln>
          </p:spPr>
          <p:txBody>
            <a:bodyPr>
              <a:spAutoFit/>
            </a:bodyPr>
            <a:lstStyle/>
            <a:p>
              <a:pPr algn="ctr" eaLnBrk="0" hangingPunct="0">
                <a:lnSpc>
                  <a:spcPct val="90000"/>
                </a:lnSpc>
                <a:defRPr/>
              </a:pPr>
              <a:r>
                <a:rPr lang="en-US" sz="1800" b="1" dirty="0">
                  <a:solidFill>
                    <a:schemeClr val="bg1"/>
                  </a:solidFill>
                  <a:latin typeface="Segoe" pitchFamily="34" charset="0"/>
                </a:rPr>
                <a:t>Management</a:t>
              </a:r>
            </a:p>
          </p:txBody>
        </p:sp>
      </p:grpSp>
      <p:grpSp>
        <p:nvGrpSpPr>
          <p:cNvPr id="3" name="Group 62"/>
          <p:cNvGrpSpPr/>
          <p:nvPr/>
        </p:nvGrpSpPr>
        <p:grpSpPr>
          <a:xfrm>
            <a:off x="407677" y="4592781"/>
            <a:ext cx="3353685" cy="1676400"/>
            <a:chOff x="338840" y="4876800"/>
            <a:chExt cx="3353685" cy="1676400"/>
          </a:xfrm>
        </p:grpSpPr>
        <p:pic>
          <p:nvPicPr>
            <p:cNvPr id="115" name="Picture 7" descr="Desktop-Virtual"/>
            <p:cNvPicPr>
              <a:picLocks noChangeAspect="1" noChangeArrowheads="1"/>
            </p:cNvPicPr>
            <p:nvPr/>
          </p:nvPicPr>
          <p:blipFill>
            <a:blip r:embed="rId5" cstate="email"/>
            <a:srcRect/>
            <a:stretch>
              <a:fillRect/>
            </a:stretch>
          </p:blipFill>
          <p:spPr bwMode="auto">
            <a:xfrm>
              <a:off x="2286000" y="4995863"/>
              <a:ext cx="1406525" cy="1557337"/>
            </a:xfrm>
            <a:prstGeom prst="rect">
              <a:avLst/>
            </a:prstGeom>
            <a:noFill/>
            <a:ln w="9525">
              <a:noFill/>
              <a:miter lim="800000"/>
              <a:headEnd/>
              <a:tailEnd/>
            </a:ln>
          </p:spPr>
        </p:pic>
        <p:pic>
          <p:nvPicPr>
            <p:cNvPr id="116" name="Picture 12" descr="Logo-Virtual-PC"/>
            <p:cNvPicPr>
              <a:picLocks noChangeAspect="1" noChangeArrowheads="1"/>
            </p:cNvPicPr>
            <p:nvPr/>
          </p:nvPicPr>
          <p:blipFill>
            <a:blip r:embed="rId6"/>
            <a:srcRect/>
            <a:stretch>
              <a:fillRect/>
            </a:stretch>
          </p:blipFill>
          <p:spPr bwMode="auto">
            <a:xfrm>
              <a:off x="435944" y="5410200"/>
              <a:ext cx="936625" cy="365125"/>
            </a:xfrm>
            <a:prstGeom prst="rect">
              <a:avLst/>
            </a:prstGeom>
            <a:noFill/>
            <a:ln w="9525">
              <a:noFill/>
              <a:miter lim="800000"/>
              <a:headEnd/>
              <a:tailEnd/>
            </a:ln>
          </p:spPr>
        </p:pic>
        <p:sp>
          <p:nvSpPr>
            <p:cNvPr id="117" name="Rectangle 21"/>
            <p:cNvSpPr>
              <a:spLocks noChangeArrowheads="1"/>
            </p:cNvSpPr>
            <p:nvPr/>
          </p:nvSpPr>
          <p:spPr bwMode="auto">
            <a:xfrm>
              <a:off x="338840" y="4876800"/>
              <a:ext cx="1638300" cy="535531"/>
            </a:xfrm>
            <a:prstGeom prst="rect">
              <a:avLst/>
            </a:prstGeom>
            <a:noFill/>
            <a:ln w="9525">
              <a:noFill/>
              <a:miter lim="800000"/>
              <a:headEnd/>
              <a:tailEnd/>
            </a:ln>
          </p:spPr>
          <p:txBody>
            <a:bodyPr>
              <a:spAutoFit/>
            </a:bodyPr>
            <a:lstStyle/>
            <a:p>
              <a:pPr eaLnBrk="0" hangingPunct="0">
                <a:lnSpc>
                  <a:spcPct val="90000"/>
                </a:lnSpc>
              </a:pPr>
              <a:r>
                <a:rPr lang="en-US" sz="1600" b="1" dirty="0">
                  <a:solidFill>
                    <a:schemeClr val="bg1"/>
                  </a:solidFill>
                  <a:latin typeface="Segoe" pitchFamily="34" charset="0"/>
                </a:rPr>
                <a:t>Desktop Virtualization</a:t>
              </a:r>
            </a:p>
          </p:txBody>
        </p:sp>
      </p:grpSp>
      <p:grpSp>
        <p:nvGrpSpPr>
          <p:cNvPr id="4" name="Group 69"/>
          <p:cNvGrpSpPr/>
          <p:nvPr/>
        </p:nvGrpSpPr>
        <p:grpSpPr>
          <a:xfrm>
            <a:off x="3512125" y="4464197"/>
            <a:ext cx="685800" cy="838200"/>
            <a:chOff x="3429000" y="4648200"/>
            <a:chExt cx="685800" cy="838200"/>
          </a:xfrm>
        </p:grpSpPr>
        <p:sp>
          <p:nvSpPr>
            <p:cNvPr id="120" name="Oval 119"/>
            <p:cNvSpPr/>
            <p:nvPr/>
          </p:nvSpPr>
          <p:spPr bwMode="auto">
            <a:xfrm>
              <a:off x="3429000" y="5257800"/>
              <a:ext cx="228600" cy="228600"/>
            </a:xfrm>
            <a:prstGeom prst="ellipse">
              <a:avLst/>
            </a:prstGeom>
            <a:gradFill flip="none" rotWithShape="1">
              <a:gsLst>
                <a:gs pos="0">
                  <a:schemeClr val="accent3">
                    <a:lumMod val="20000"/>
                    <a:lumOff val="80000"/>
                  </a:schemeClr>
                </a:gs>
                <a:gs pos="25000">
                  <a:schemeClr val="accent3">
                    <a:lumMod val="40000"/>
                    <a:lumOff val="60000"/>
                  </a:schemeClr>
                </a:gs>
                <a:gs pos="38000">
                  <a:schemeClr val="accent1"/>
                </a:gs>
                <a:gs pos="55000">
                  <a:schemeClr val="accent1">
                    <a:lumMod val="60000"/>
                    <a:lumOff val="40000"/>
                  </a:schemeClr>
                </a:gs>
                <a:gs pos="80000">
                  <a:schemeClr val="accent5">
                    <a:lumMod val="40000"/>
                    <a:lumOff val="60000"/>
                  </a:schemeClr>
                </a:gs>
                <a:gs pos="88000">
                  <a:schemeClr val="accent2">
                    <a:shade val="63000"/>
                    <a:satMod val="160000"/>
                  </a:schemeClr>
                </a:gs>
                <a:gs pos="100000">
                  <a:schemeClr val="accent2">
                    <a:tint val="99555"/>
                    <a:satMod val="155000"/>
                  </a:schemeClr>
                </a:gs>
              </a:gsLst>
              <a:path path="circle">
                <a:fillToRect l="100000" t="100000"/>
              </a:path>
              <a:tileRect r="-100000" b="-100000"/>
            </a:gradFill>
            <a:ln>
              <a:solidFill>
                <a:schemeClr val="accent3">
                  <a:lumMod val="60000"/>
                  <a:lumOff val="40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sp>
          <p:nvSpPr>
            <p:cNvPr id="121" name="Oval 120"/>
            <p:cNvSpPr/>
            <p:nvPr/>
          </p:nvSpPr>
          <p:spPr bwMode="auto">
            <a:xfrm>
              <a:off x="3581400" y="5054600"/>
              <a:ext cx="228600" cy="228600"/>
            </a:xfrm>
            <a:prstGeom prst="ellipse">
              <a:avLst/>
            </a:prstGeom>
            <a:gradFill flip="none" rotWithShape="1">
              <a:gsLst>
                <a:gs pos="0">
                  <a:schemeClr val="accent3">
                    <a:lumMod val="20000"/>
                    <a:lumOff val="80000"/>
                  </a:schemeClr>
                </a:gs>
                <a:gs pos="25000">
                  <a:schemeClr val="accent3">
                    <a:lumMod val="40000"/>
                    <a:lumOff val="60000"/>
                  </a:schemeClr>
                </a:gs>
                <a:gs pos="38000">
                  <a:schemeClr val="accent1"/>
                </a:gs>
                <a:gs pos="55000">
                  <a:schemeClr val="accent1">
                    <a:lumMod val="60000"/>
                    <a:lumOff val="40000"/>
                  </a:schemeClr>
                </a:gs>
                <a:gs pos="80000">
                  <a:schemeClr val="accent5">
                    <a:lumMod val="40000"/>
                    <a:lumOff val="60000"/>
                  </a:schemeClr>
                </a:gs>
                <a:gs pos="88000">
                  <a:schemeClr val="accent2">
                    <a:shade val="63000"/>
                    <a:satMod val="160000"/>
                  </a:schemeClr>
                </a:gs>
                <a:gs pos="100000">
                  <a:schemeClr val="accent2">
                    <a:tint val="99555"/>
                    <a:satMod val="155000"/>
                  </a:schemeClr>
                </a:gs>
              </a:gsLst>
              <a:path path="circle">
                <a:fillToRect l="100000" t="100000"/>
              </a:path>
              <a:tileRect r="-100000" b="-100000"/>
            </a:gradFill>
            <a:ln>
              <a:solidFill>
                <a:schemeClr val="accent3">
                  <a:lumMod val="60000"/>
                  <a:lumOff val="40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sp>
          <p:nvSpPr>
            <p:cNvPr id="122" name="Oval 121"/>
            <p:cNvSpPr/>
            <p:nvPr/>
          </p:nvSpPr>
          <p:spPr bwMode="auto">
            <a:xfrm>
              <a:off x="3733800" y="4851400"/>
              <a:ext cx="228600" cy="228600"/>
            </a:xfrm>
            <a:prstGeom prst="ellipse">
              <a:avLst/>
            </a:prstGeom>
            <a:gradFill flip="none" rotWithShape="1">
              <a:gsLst>
                <a:gs pos="0">
                  <a:schemeClr val="accent3">
                    <a:lumMod val="20000"/>
                    <a:lumOff val="80000"/>
                  </a:schemeClr>
                </a:gs>
                <a:gs pos="25000">
                  <a:schemeClr val="accent3">
                    <a:lumMod val="40000"/>
                    <a:lumOff val="60000"/>
                  </a:schemeClr>
                </a:gs>
                <a:gs pos="38000">
                  <a:schemeClr val="accent1"/>
                </a:gs>
                <a:gs pos="55000">
                  <a:schemeClr val="accent1">
                    <a:lumMod val="60000"/>
                    <a:lumOff val="40000"/>
                  </a:schemeClr>
                </a:gs>
                <a:gs pos="80000">
                  <a:schemeClr val="accent5">
                    <a:lumMod val="40000"/>
                    <a:lumOff val="60000"/>
                  </a:schemeClr>
                </a:gs>
                <a:gs pos="88000">
                  <a:schemeClr val="accent2">
                    <a:shade val="63000"/>
                    <a:satMod val="160000"/>
                  </a:schemeClr>
                </a:gs>
                <a:gs pos="100000">
                  <a:schemeClr val="accent2">
                    <a:tint val="99555"/>
                    <a:satMod val="155000"/>
                  </a:schemeClr>
                </a:gs>
              </a:gsLst>
              <a:path path="circle">
                <a:fillToRect l="100000" t="100000"/>
              </a:path>
              <a:tileRect r="-100000" b="-100000"/>
            </a:gradFill>
            <a:ln>
              <a:solidFill>
                <a:schemeClr val="accent3">
                  <a:lumMod val="60000"/>
                  <a:lumOff val="40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sp>
          <p:nvSpPr>
            <p:cNvPr id="123" name="Oval 122"/>
            <p:cNvSpPr/>
            <p:nvPr/>
          </p:nvSpPr>
          <p:spPr bwMode="auto">
            <a:xfrm>
              <a:off x="3886200" y="4648200"/>
              <a:ext cx="228600" cy="228600"/>
            </a:xfrm>
            <a:prstGeom prst="ellipse">
              <a:avLst/>
            </a:prstGeom>
            <a:gradFill flip="none" rotWithShape="1">
              <a:gsLst>
                <a:gs pos="0">
                  <a:schemeClr val="accent3">
                    <a:lumMod val="20000"/>
                    <a:lumOff val="80000"/>
                  </a:schemeClr>
                </a:gs>
                <a:gs pos="25000">
                  <a:schemeClr val="accent3">
                    <a:lumMod val="40000"/>
                    <a:lumOff val="60000"/>
                  </a:schemeClr>
                </a:gs>
                <a:gs pos="38000">
                  <a:schemeClr val="accent1"/>
                </a:gs>
                <a:gs pos="55000">
                  <a:schemeClr val="accent1">
                    <a:lumMod val="60000"/>
                    <a:lumOff val="40000"/>
                  </a:schemeClr>
                </a:gs>
                <a:gs pos="80000">
                  <a:schemeClr val="accent5">
                    <a:lumMod val="40000"/>
                    <a:lumOff val="60000"/>
                  </a:schemeClr>
                </a:gs>
                <a:gs pos="88000">
                  <a:schemeClr val="accent2">
                    <a:shade val="63000"/>
                    <a:satMod val="160000"/>
                  </a:schemeClr>
                </a:gs>
                <a:gs pos="100000">
                  <a:schemeClr val="accent2">
                    <a:tint val="99555"/>
                    <a:satMod val="155000"/>
                  </a:schemeClr>
                </a:gs>
              </a:gsLst>
              <a:path path="circle">
                <a:fillToRect l="100000" t="100000"/>
              </a:path>
              <a:tileRect r="-100000" b="-100000"/>
            </a:gradFill>
            <a:ln>
              <a:solidFill>
                <a:schemeClr val="accent3">
                  <a:lumMod val="60000"/>
                  <a:lumOff val="40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grpSp>
      <p:grpSp>
        <p:nvGrpSpPr>
          <p:cNvPr id="5" name="Group 61"/>
          <p:cNvGrpSpPr/>
          <p:nvPr/>
        </p:nvGrpSpPr>
        <p:grpSpPr>
          <a:xfrm>
            <a:off x="5264726" y="4798469"/>
            <a:ext cx="3101469" cy="1875528"/>
            <a:chOff x="5181600" y="4982472"/>
            <a:chExt cx="3101469" cy="1875528"/>
          </a:xfrm>
        </p:grpSpPr>
        <p:pic>
          <p:nvPicPr>
            <p:cNvPr id="125" name="Picture 5" descr="Desktop-SoftGrid"/>
            <p:cNvPicPr>
              <a:picLocks noChangeAspect="1" noChangeArrowheads="1"/>
            </p:cNvPicPr>
            <p:nvPr/>
          </p:nvPicPr>
          <p:blipFill>
            <a:blip r:embed="rId7" cstate="email"/>
            <a:srcRect/>
            <a:stretch>
              <a:fillRect/>
            </a:stretch>
          </p:blipFill>
          <p:spPr bwMode="auto">
            <a:xfrm>
              <a:off x="5181600" y="5135562"/>
              <a:ext cx="1590675" cy="1722438"/>
            </a:xfrm>
            <a:prstGeom prst="rect">
              <a:avLst/>
            </a:prstGeom>
            <a:noFill/>
            <a:ln w="9525">
              <a:noFill/>
              <a:miter lim="800000"/>
              <a:headEnd/>
              <a:tailEnd/>
            </a:ln>
          </p:spPr>
        </p:pic>
        <p:sp>
          <p:nvSpPr>
            <p:cNvPr id="126" name="Rectangle 20"/>
            <p:cNvSpPr>
              <a:spLocks noChangeArrowheads="1"/>
            </p:cNvSpPr>
            <p:nvPr/>
          </p:nvSpPr>
          <p:spPr bwMode="auto">
            <a:xfrm>
              <a:off x="6533644" y="4982472"/>
              <a:ext cx="1749425" cy="535531"/>
            </a:xfrm>
            <a:prstGeom prst="rect">
              <a:avLst/>
            </a:prstGeom>
            <a:noFill/>
            <a:ln w="9525">
              <a:noFill/>
              <a:miter lim="800000"/>
              <a:headEnd/>
              <a:tailEnd/>
            </a:ln>
          </p:spPr>
          <p:txBody>
            <a:bodyPr>
              <a:spAutoFit/>
            </a:bodyPr>
            <a:lstStyle/>
            <a:p>
              <a:pPr eaLnBrk="0" hangingPunct="0">
                <a:lnSpc>
                  <a:spcPct val="90000"/>
                </a:lnSpc>
              </a:pPr>
              <a:r>
                <a:rPr lang="en-US" sz="1600" b="1" dirty="0">
                  <a:solidFill>
                    <a:schemeClr val="bg1"/>
                  </a:solidFill>
                  <a:latin typeface="Segoe" pitchFamily="34" charset="0"/>
                </a:rPr>
                <a:t>Application Virtualization</a:t>
              </a:r>
            </a:p>
          </p:txBody>
        </p:sp>
      </p:grpSp>
      <p:grpSp>
        <p:nvGrpSpPr>
          <p:cNvPr id="6" name="Group 74"/>
          <p:cNvGrpSpPr/>
          <p:nvPr/>
        </p:nvGrpSpPr>
        <p:grpSpPr>
          <a:xfrm>
            <a:off x="4953001" y="4768997"/>
            <a:ext cx="409575" cy="457200"/>
            <a:chOff x="4869875" y="4953000"/>
            <a:chExt cx="409575" cy="457200"/>
          </a:xfrm>
        </p:grpSpPr>
        <p:sp>
          <p:nvSpPr>
            <p:cNvPr id="129" name="Cube 128"/>
            <p:cNvSpPr/>
            <p:nvPr/>
          </p:nvSpPr>
          <p:spPr bwMode="auto">
            <a:xfrm>
              <a:off x="4869875" y="4953000"/>
              <a:ext cx="228600" cy="228600"/>
            </a:xfrm>
            <a:prstGeom prst="cub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sp>
          <p:nvSpPr>
            <p:cNvPr id="130" name="Oval 129"/>
            <p:cNvSpPr/>
            <p:nvPr/>
          </p:nvSpPr>
          <p:spPr bwMode="auto">
            <a:xfrm>
              <a:off x="5050850" y="5181600"/>
              <a:ext cx="228600" cy="228600"/>
            </a:xfrm>
            <a:prstGeom prst="ellipse">
              <a:avLst/>
            </a:prstGeom>
            <a:gradFill flip="none" rotWithShape="1">
              <a:gsLst>
                <a:gs pos="0">
                  <a:schemeClr val="accent3">
                    <a:lumMod val="20000"/>
                    <a:lumOff val="80000"/>
                  </a:schemeClr>
                </a:gs>
                <a:gs pos="25000">
                  <a:schemeClr val="accent3">
                    <a:lumMod val="40000"/>
                    <a:lumOff val="60000"/>
                  </a:schemeClr>
                </a:gs>
                <a:gs pos="38000">
                  <a:schemeClr val="accent1"/>
                </a:gs>
                <a:gs pos="55000">
                  <a:schemeClr val="accent1">
                    <a:lumMod val="60000"/>
                    <a:lumOff val="40000"/>
                  </a:schemeClr>
                </a:gs>
                <a:gs pos="80000">
                  <a:schemeClr val="accent5">
                    <a:lumMod val="40000"/>
                    <a:lumOff val="60000"/>
                  </a:schemeClr>
                </a:gs>
                <a:gs pos="88000">
                  <a:schemeClr val="accent2">
                    <a:shade val="63000"/>
                    <a:satMod val="160000"/>
                  </a:schemeClr>
                </a:gs>
                <a:gs pos="100000">
                  <a:schemeClr val="accent2">
                    <a:tint val="99555"/>
                    <a:satMod val="155000"/>
                  </a:schemeClr>
                </a:gs>
              </a:gsLst>
              <a:path path="circle">
                <a:fillToRect l="100000" t="100000"/>
              </a:path>
              <a:tileRect r="-100000" b="-100000"/>
            </a:gradFill>
            <a:ln>
              <a:solidFill>
                <a:schemeClr val="accent3">
                  <a:lumMod val="60000"/>
                  <a:lumOff val="40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grpSp>
      <p:grpSp>
        <p:nvGrpSpPr>
          <p:cNvPr id="7" name="Group 56"/>
          <p:cNvGrpSpPr/>
          <p:nvPr/>
        </p:nvGrpSpPr>
        <p:grpSpPr>
          <a:xfrm>
            <a:off x="154606" y="2383778"/>
            <a:ext cx="3195595" cy="1722438"/>
            <a:chOff x="71480" y="2567781"/>
            <a:chExt cx="3195595" cy="1722438"/>
          </a:xfrm>
        </p:grpSpPr>
        <p:pic>
          <p:nvPicPr>
            <p:cNvPr id="132" name="Picture 11" descr="Logo-Terminal-Services"/>
            <p:cNvPicPr>
              <a:picLocks noChangeAspect="1" noChangeArrowheads="1"/>
            </p:cNvPicPr>
            <p:nvPr/>
          </p:nvPicPr>
          <p:blipFill>
            <a:blip r:embed="rId8" cstate="email"/>
            <a:srcRect/>
            <a:stretch>
              <a:fillRect/>
            </a:stretch>
          </p:blipFill>
          <p:spPr bwMode="auto">
            <a:xfrm>
              <a:off x="152400" y="3344863"/>
              <a:ext cx="1520825" cy="339725"/>
            </a:xfrm>
            <a:prstGeom prst="rect">
              <a:avLst/>
            </a:prstGeom>
            <a:noFill/>
            <a:ln w="9525">
              <a:noFill/>
              <a:miter lim="800000"/>
              <a:headEnd/>
              <a:tailEnd/>
            </a:ln>
          </p:spPr>
        </p:pic>
        <p:sp>
          <p:nvSpPr>
            <p:cNvPr id="133" name="Rectangle 22"/>
            <p:cNvSpPr>
              <a:spLocks noChangeArrowheads="1"/>
            </p:cNvSpPr>
            <p:nvPr/>
          </p:nvSpPr>
          <p:spPr bwMode="auto">
            <a:xfrm>
              <a:off x="71480" y="2754313"/>
              <a:ext cx="1600200" cy="535531"/>
            </a:xfrm>
            <a:prstGeom prst="rect">
              <a:avLst/>
            </a:prstGeom>
            <a:noFill/>
            <a:ln w="9525">
              <a:noFill/>
              <a:miter lim="800000"/>
              <a:headEnd/>
              <a:tailEnd/>
            </a:ln>
          </p:spPr>
          <p:txBody>
            <a:bodyPr>
              <a:spAutoFit/>
            </a:bodyPr>
            <a:lstStyle/>
            <a:p>
              <a:pPr eaLnBrk="0" hangingPunct="0">
                <a:lnSpc>
                  <a:spcPct val="90000"/>
                </a:lnSpc>
              </a:pPr>
              <a:r>
                <a:rPr lang="en-US" sz="1600" b="1" dirty="0">
                  <a:solidFill>
                    <a:schemeClr val="bg1"/>
                  </a:solidFill>
                  <a:latin typeface="Segoe" pitchFamily="34" charset="0"/>
                </a:rPr>
                <a:t>Presentation Virtualization</a:t>
              </a:r>
            </a:p>
          </p:txBody>
        </p:sp>
        <p:pic>
          <p:nvPicPr>
            <p:cNvPr id="134" name="Picture 6" descr="Desktop-TS-Client"/>
            <p:cNvPicPr>
              <a:picLocks noChangeAspect="1" noChangeArrowheads="1"/>
            </p:cNvPicPr>
            <p:nvPr/>
          </p:nvPicPr>
          <p:blipFill>
            <a:blip r:embed="rId9" cstate="email"/>
            <a:srcRect/>
            <a:stretch>
              <a:fillRect/>
            </a:stretch>
          </p:blipFill>
          <p:spPr bwMode="auto">
            <a:xfrm>
              <a:off x="1676400" y="2567781"/>
              <a:ext cx="1590675" cy="1722438"/>
            </a:xfrm>
            <a:prstGeom prst="rect">
              <a:avLst/>
            </a:prstGeom>
            <a:noFill/>
            <a:ln w="9525">
              <a:noFill/>
              <a:miter lim="800000"/>
              <a:headEnd/>
              <a:tailEnd/>
            </a:ln>
          </p:spPr>
        </p:pic>
      </p:grpSp>
      <p:grpSp>
        <p:nvGrpSpPr>
          <p:cNvPr id="8" name="Group 70"/>
          <p:cNvGrpSpPr/>
          <p:nvPr/>
        </p:nvGrpSpPr>
        <p:grpSpPr>
          <a:xfrm>
            <a:off x="3238001" y="3480522"/>
            <a:ext cx="466725" cy="323850"/>
            <a:chOff x="3154875" y="3664525"/>
            <a:chExt cx="466725" cy="323850"/>
          </a:xfrm>
        </p:grpSpPr>
        <p:sp>
          <p:nvSpPr>
            <p:cNvPr id="136" name="Oval 135"/>
            <p:cNvSpPr/>
            <p:nvPr/>
          </p:nvSpPr>
          <p:spPr bwMode="auto">
            <a:xfrm>
              <a:off x="3154875" y="3664525"/>
              <a:ext cx="228600" cy="228600"/>
            </a:xfrm>
            <a:prstGeom prst="ellipse">
              <a:avLst/>
            </a:prstGeom>
            <a:gradFill flip="none" rotWithShape="1">
              <a:gsLst>
                <a:gs pos="0">
                  <a:schemeClr val="accent3">
                    <a:lumMod val="20000"/>
                    <a:lumOff val="80000"/>
                  </a:schemeClr>
                </a:gs>
                <a:gs pos="25000">
                  <a:schemeClr val="accent3">
                    <a:lumMod val="40000"/>
                    <a:lumOff val="60000"/>
                  </a:schemeClr>
                </a:gs>
                <a:gs pos="38000">
                  <a:schemeClr val="accent1"/>
                </a:gs>
                <a:gs pos="55000">
                  <a:schemeClr val="accent1">
                    <a:lumMod val="60000"/>
                    <a:lumOff val="40000"/>
                  </a:schemeClr>
                </a:gs>
                <a:gs pos="80000">
                  <a:schemeClr val="accent5">
                    <a:lumMod val="40000"/>
                    <a:lumOff val="60000"/>
                  </a:schemeClr>
                </a:gs>
                <a:gs pos="88000">
                  <a:schemeClr val="accent2">
                    <a:shade val="63000"/>
                    <a:satMod val="160000"/>
                  </a:schemeClr>
                </a:gs>
                <a:gs pos="100000">
                  <a:schemeClr val="accent2">
                    <a:tint val="99555"/>
                    <a:satMod val="155000"/>
                  </a:schemeClr>
                </a:gs>
              </a:gsLst>
              <a:path path="circle">
                <a:fillToRect l="100000" t="100000"/>
              </a:path>
              <a:tileRect r="-100000" b="-100000"/>
            </a:gradFill>
            <a:ln>
              <a:solidFill>
                <a:schemeClr val="accent3">
                  <a:lumMod val="60000"/>
                  <a:lumOff val="40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sp>
          <p:nvSpPr>
            <p:cNvPr id="137" name="Oval 136"/>
            <p:cNvSpPr/>
            <p:nvPr/>
          </p:nvSpPr>
          <p:spPr bwMode="auto">
            <a:xfrm>
              <a:off x="3393000" y="3759775"/>
              <a:ext cx="228600" cy="228600"/>
            </a:xfrm>
            <a:prstGeom prst="ellipse">
              <a:avLst/>
            </a:prstGeom>
            <a:gradFill flip="none" rotWithShape="1">
              <a:gsLst>
                <a:gs pos="0">
                  <a:schemeClr val="accent3">
                    <a:lumMod val="20000"/>
                    <a:lumOff val="80000"/>
                  </a:schemeClr>
                </a:gs>
                <a:gs pos="25000">
                  <a:schemeClr val="accent3">
                    <a:lumMod val="40000"/>
                    <a:lumOff val="60000"/>
                  </a:schemeClr>
                </a:gs>
                <a:gs pos="38000">
                  <a:schemeClr val="accent1"/>
                </a:gs>
                <a:gs pos="55000">
                  <a:schemeClr val="accent1">
                    <a:lumMod val="60000"/>
                    <a:lumOff val="40000"/>
                  </a:schemeClr>
                </a:gs>
                <a:gs pos="80000">
                  <a:schemeClr val="accent5">
                    <a:lumMod val="40000"/>
                    <a:lumOff val="60000"/>
                  </a:schemeClr>
                </a:gs>
                <a:gs pos="88000">
                  <a:schemeClr val="accent2">
                    <a:shade val="63000"/>
                    <a:satMod val="160000"/>
                  </a:schemeClr>
                </a:gs>
                <a:gs pos="100000">
                  <a:schemeClr val="accent2">
                    <a:tint val="99555"/>
                    <a:satMod val="155000"/>
                  </a:schemeClr>
                </a:gs>
              </a:gsLst>
              <a:path path="circle">
                <a:fillToRect l="100000" t="100000"/>
              </a:path>
              <a:tileRect r="-100000" b="-100000"/>
            </a:gradFill>
            <a:ln>
              <a:solidFill>
                <a:schemeClr val="accent3">
                  <a:lumMod val="60000"/>
                  <a:lumOff val="40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grpSp>
      <p:grpSp>
        <p:nvGrpSpPr>
          <p:cNvPr id="9" name="Group 73"/>
          <p:cNvGrpSpPr/>
          <p:nvPr/>
        </p:nvGrpSpPr>
        <p:grpSpPr>
          <a:xfrm>
            <a:off x="5264725" y="3594949"/>
            <a:ext cx="1085850" cy="447675"/>
            <a:chOff x="5181600" y="3778950"/>
            <a:chExt cx="1085850" cy="447675"/>
          </a:xfrm>
        </p:grpSpPr>
        <p:sp>
          <p:nvSpPr>
            <p:cNvPr id="139" name="Cube 138"/>
            <p:cNvSpPr/>
            <p:nvPr/>
          </p:nvSpPr>
          <p:spPr bwMode="auto">
            <a:xfrm>
              <a:off x="6038850" y="3778950"/>
              <a:ext cx="228600" cy="228600"/>
            </a:xfrm>
            <a:prstGeom prst="cub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sp>
          <p:nvSpPr>
            <p:cNvPr id="140" name="Cube 139"/>
            <p:cNvSpPr/>
            <p:nvPr/>
          </p:nvSpPr>
          <p:spPr bwMode="auto">
            <a:xfrm>
              <a:off x="5181600" y="3998025"/>
              <a:ext cx="228600" cy="228600"/>
            </a:xfrm>
            <a:prstGeom prst="cub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sp>
          <p:nvSpPr>
            <p:cNvPr id="141" name="Oval 140"/>
            <p:cNvSpPr/>
            <p:nvPr/>
          </p:nvSpPr>
          <p:spPr bwMode="auto">
            <a:xfrm>
              <a:off x="5505450" y="3902775"/>
              <a:ext cx="228600" cy="228600"/>
            </a:xfrm>
            <a:prstGeom prst="ellipse">
              <a:avLst/>
            </a:prstGeom>
            <a:gradFill flip="none" rotWithShape="1">
              <a:gsLst>
                <a:gs pos="0">
                  <a:schemeClr val="accent3">
                    <a:lumMod val="20000"/>
                    <a:lumOff val="80000"/>
                  </a:schemeClr>
                </a:gs>
                <a:gs pos="25000">
                  <a:schemeClr val="accent3">
                    <a:lumMod val="40000"/>
                    <a:lumOff val="60000"/>
                  </a:schemeClr>
                </a:gs>
                <a:gs pos="38000">
                  <a:schemeClr val="accent1"/>
                </a:gs>
                <a:gs pos="55000">
                  <a:schemeClr val="accent1">
                    <a:lumMod val="60000"/>
                    <a:lumOff val="40000"/>
                  </a:schemeClr>
                </a:gs>
                <a:gs pos="80000">
                  <a:schemeClr val="accent5">
                    <a:lumMod val="40000"/>
                    <a:lumOff val="60000"/>
                  </a:schemeClr>
                </a:gs>
                <a:gs pos="88000">
                  <a:schemeClr val="accent2">
                    <a:shade val="63000"/>
                    <a:satMod val="160000"/>
                  </a:schemeClr>
                </a:gs>
                <a:gs pos="100000">
                  <a:schemeClr val="accent2">
                    <a:tint val="99555"/>
                    <a:satMod val="155000"/>
                  </a:schemeClr>
                </a:gs>
              </a:gsLst>
              <a:path path="circle">
                <a:fillToRect l="100000" t="100000"/>
              </a:path>
              <a:tileRect r="-100000" b="-100000"/>
            </a:gradFill>
            <a:ln>
              <a:solidFill>
                <a:schemeClr val="accent3">
                  <a:lumMod val="60000"/>
                  <a:lumOff val="40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sp>
          <p:nvSpPr>
            <p:cNvPr id="142" name="Oval 141"/>
            <p:cNvSpPr/>
            <p:nvPr/>
          </p:nvSpPr>
          <p:spPr bwMode="auto">
            <a:xfrm>
              <a:off x="5791200" y="3845625"/>
              <a:ext cx="228600" cy="228600"/>
            </a:xfrm>
            <a:prstGeom prst="ellipse">
              <a:avLst/>
            </a:prstGeom>
            <a:gradFill flip="none" rotWithShape="1">
              <a:gsLst>
                <a:gs pos="0">
                  <a:schemeClr val="accent3">
                    <a:lumMod val="20000"/>
                    <a:lumOff val="80000"/>
                  </a:schemeClr>
                </a:gs>
                <a:gs pos="25000">
                  <a:schemeClr val="accent3">
                    <a:lumMod val="40000"/>
                    <a:lumOff val="60000"/>
                  </a:schemeClr>
                </a:gs>
                <a:gs pos="38000">
                  <a:schemeClr val="accent1"/>
                </a:gs>
                <a:gs pos="55000">
                  <a:schemeClr val="accent1">
                    <a:lumMod val="60000"/>
                    <a:lumOff val="40000"/>
                  </a:schemeClr>
                </a:gs>
                <a:gs pos="80000">
                  <a:schemeClr val="accent5">
                    <a:lumMod val="40000"/>
                    <a:lumOff val="60000"/>
                  </a:schemeClr>
                </a:gs>
                <a:gs pos="88000">
                  <a:schemeClr val="accent2">
                    <a:shade val="63000"/>
                    <a:satMod val="160000"/>
                  </a:schemeClr>
                </a:gs>
                <a:gs pos="100000">
                  <a:schemeClr val="accent2">
                    <a:tint val="99555"/>
                    <a:satMod val="155000"/>
                  </a:schemeClr>
                </a:gs>
              </a:gsLst>
              <a:path path="circle">
                <a:fillToRect l="100000" t="100000"/>
              </a:path>
              <a:tileRect r="-100000" b="-100000"/>
            </a:gradFill>
            <a:ln>
              <a:solidFill>
                <a:schemeClr val="accent3">
                  <a:lumMod val="60000"/>
                  <a:lumOff val="40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grpSp>
      <p:grpSp>
        <p:nvGrpSpPr>
          <p:cNvPr id="10" name="Group 60"/>
          <p:cNvGrpSpPr/>
          <p:nvPr/>
        </p:nvGrpSpPr>
        <p:grpSpPr>
          <a:xfrm>
            <a:off x="6208428" y="1905000"/>
            <a:ext cx="2935572" cy="2000918"/>
            <a:chOff x="6125303" y="2112963"/>
            <a:chExt cx="2935572" cy="2000918"/>
          </a:xfrm>
        </p:grpSpPr>
        <p:pic>
          <p:nvPicPr>
            <p:cNvPr id="144" name="Picture 13" descr="Logo-Virtual-Server-2005-R2"/>
            <p:cNvPicPr>
              <a:picLocks noChangeAspect="1" noChangeArrowheads="1"/>
            </p:cNvPicPr>
            <p:nvPr/>
          </p:nvPicPr>
          <p:blipFill>
            <a:blip r:embed="rId10" cstate="email">
              <a:lum bright="-40000"/>
            </a:blip>
            <a:srcRect/>
            <a:stretch>
              <a:fillRect/>
            </a:stretch>
          </p:blipFill>
          <p:spPr bwMode="auto">
            <a:xfrm>
              <a:off x="7397175" y="3467946"/>
              <a:ext cx="1663700" cy="322263"/>
            </a:xfrm>
            <a:prstGeom prst="rect">
              <a:avLst/>
            </a:prstGeom>
            <a:noFill/>
            <a:ln w="9525">
              <a:noFill/>
              <a:miter lim="800000"/>
              <a:headEnd/>
              <a:tailEnd/>
            </a:ln>
          </p:spPr>
        </p:pic>
        <p:pic>
          <p:nvPicPr>
            <p:cNvPr id="145" name="Picture 15" descr="Server-Physical-Single"/>
            <p:cNvPicPr>
              <a:picLocks noChangeAspect="1" noChangeArrowheads="1"/>
            </p:cNvPicPr>
            <p:nvPr/>
          </p:nvPicPr>
          <p:blipFill>
            <a:blip r:embed="rId11" cstate="email">
              <a:lum bright="-40000"/>
            </a:blip>
            <a:srcRect/>
            <a:stretch>
              <a:fillRect/>
            </a:stretch>
          </p:blipFill>
          <p:spPr bwMode="auto">
            <a:xfrm>
              <a:off x="6125303" y="3152063"/>
              <a:ext cx="1212850" cy="961818"/>
            </a:xfrm>
            <a:prstGeom prst="rect">
              <a:avLst/>
            </a:prstGeom>
            <a:noFill/>
            <a:ln w="9525">
              <a:noFill/>
              <a:miter lim="800000"/>
              <a:headEnd/>
              <a:tailEnd/>
            </a:ln>
          </p:spPr>
        </p:pic>
        <p:sp>
          <p:nvSpPr>
            <p:cNvPr id="147" name="Rectangle 19"/>
            <p:cNvSpPr>
              <a:spLocks noChangeArrowheads="1"/>
            </p:cNvSpPr>
            <p:nvPr/>
          </p:nvSpPr>
          <p:spPr bwMode="auto">
            <a:xfrm>
              <a:off x="6324600" y="2112963"/>
              <a:ext cx="2689225" cy="535531"/>
            </a:xfrm>
            <a:prstGeom prst="rect">
              <a:avLst/>
            </a:prstGeom>
            <a:noFill/>
            <a:ln w="9525">
              <a:noFill/>
              <a:miter lim="800000"/>
              <a:headEnd/>
              <a:tailEnd/>
            </a:ln>
          </p:spPr>
          <p:txBody>
            <a:bodyPr>
              <a:spAutoFit/>
            </a:bodyPr>
            <a:lstStyle/>
            <a:p>
              <a:pPr algn="ctr" eaLnBrk="0" hangingPunct="0">
                <a:lnSpc>
                  <a:spcPct val="90000"/>
                </a:lnSpc>
              </a:pPr>
              <a:r>
                <a:rPr lang="en-US" sz="1600" b="1" dirty="0" smtClean="0">
                  <a:solidFill>
                    <a:schemeClr val="bg1"/>
                  </a:solidFill>
                  <a:latin typeface="Segoe" pitchFamily="34" charset="0"/>
                </a:rPr>
                <a:t>Server/Desktop </a:t>
              </a:r>
              <a:r>
                <a:rPr lang="en-US" sz="1600" b="1" dirty="0">
                  <a:solidFill>
                    <a:schemeClr val="bg1"/>
                  </a:solidFill>
                  <a:latin typeface="Segoe" pitchFamily="34" charset="0"/>
                </a:rPr>
                <a:t>Virtualization</a:t>
              </a:r>
            </a:p>
          </p:txBody>
        </p:sp>
        <p:pic>
          <p:nvPicPr>
            <p:cNvPr id="148" name="Picture 147" descr="\\.PSF\Parallels Share\Virtualization PPT\Windows-Server-2008-Logo.png"/>
            <p:cNvPicPr>
              <a:picLocks noChangeAspect="1" noChangeArrowheads="1"/>
            </p:cNvPicPr>
            <p:nvPr/>
          </p:nvPicPr>
          <p:blipFill>
            <a:blip r:embed="rId12" cstate="email">
              <a:lum bright="-40000"/>
            </a:blip>
            <a:srcRect/>
            <a:stretch>
              <a:fillRect/>
            </a:stretch>
          </p:blipFill>
          <p:spPr bwMode="auto">
            <a:xfrm>
              <a:off x="7345877" y="2638301"/>
              <a:ext cx="1651000" cy="250825"/>
            </a:xfrm>
            <a:prstGeom prst="rect">
              <a:avLst/>
            </a:prstGeom>
            <a:noFill/>
            <a:ln w="9525">
              <a:noFill/>
              <a:miter lim="800000"/>
              <a:headEnd/>
              <a:tailEnd/>
            </a:ln>
          </p:spPr>
        </p:pic>
        <p:grpSp>
          <p:nvGrpSpPr>
            <p:cNvPr id="11" name="Group 58"/>
            <p:cNvGrpSpPr/>
            <p:nvPr/>
          </p:nvGrpSpPr>
          <p:grpSpPr>
            <a:xfrm>
              <a:off x="7445827" y="3039165"/>
              <a:ext cx="1460663" cy="345288"/>
              <a:chOff x="6780811" y="4139897"/>
              <a:chExt cx="2363189" cy="558640"/>
            </a:xfrm>
          </p:grpSpPr>
          <p:pic>
            <p:nvPicPr>
              <p:cNvPr id="150" name="Picture 2" descr="C:\Users\shlotito\Documents\IMAGES- LOGOS\New Folder\HyperV-Svr-1_bL_r.png"/>
              <p:cNvPicPr>
                <a:picLocks noChangeAspect="1" noChangeArrowheads="1"/>
              </p:cNvPicPr>
              <p:nvPr/>
            </p:nvPicPr>
            <p:blipFill>
              <a:blip r:embed="rId13" cstate="print">
                <a:lum bright="-40000" contrast="100000"/>
              </a:blip>
              <a:srcRect r="59737" b="3790"/>
              <a:stretch>
                <a:fillRect/>
              </a:stretch>
            </p:blipFill>
            <p:spPr bwMode="auto">
              <a:xfrm>
                <a:off x="6828355" y="4139897"/>
                <a:ext cx="701322" cy="158971"/>
              </a:xfrm>
              <a:prstGeom prst="rect">
                <a:avLst/>
              </a:prstGeom>
              <a:noFill/>
              <a:ln>
                <a:noFill/>
              </a:ln>
              <a:effectLst/>
            </p:spPr>
          </p:pic>
          <p:pic>
            <p:nvPicPr>
              <p:cNvPr id="151" name="Picture 2" descr="C:\Users\shlotito\Documents\IMAGES- LOGOS\New Folder\HyperV-Svr-1_bL_r.png"/>
              <p:cNvPicPr>
                <a:picLocks noChangeAspect="1" noChangeArrowheads="1"/>
              </p:cNvPicPr>
              <p:nvPr/>
            </p:nvPicPr>
            <p:blipFill>
              <a:blip r:embed="rId14">
                <a:lum bright="-40000" contrast="100000"/>
              </a:blip>
              <a:srcRect l="39245" b="-12816"/>
              <a:stretch>
                <a:fillRect/>
              </a:stretch>
            </p:blipFill>
            <p:spPr bwMode="auto">
              <a:xfrm>
                <a:off x="6780811" y="4282266"/>
                <a:ext cx="2363189" cy="416271"/>
              </a:xfrm>
              <a:prstGeom prst="rect">
                <a:avLst/>
              </a:prstGeom>
              <a:noFill/>
              <a:ln>
                <a:noFill/>
              </a:ln>
              <a:effectLst/>
            </p:spPr>
          </p:pic>
        </p:grpSp>
      </p:grpSp>
      <p:grpSp>
        <p:nvGrpSpPr>
          <p:cNvPr id="12" name="Group 72"/>
          <p:cNvGrpSpPr/>
          <p:nvPr/>
        </p:nvGrpSpPr>
        <p:grpSpPr>
          <a:xfrm>
            <a:off x="4586226" y="2492524"/>
            <a:ext cx="257175" cy="962025"/>
            <a:chOff x="4503100" y="2676525"/>
            <a:chExt cx="257175" cy="962025"/>
          </a:xfrm>
        </p:grpSpPr>
        <p:sp>
          <p:nvSpPr>
            <p:cNvPr id="153" name="Cube 52"/>
            <p:cNvSpPr/>
            <p:nvPr/>
          </p:nvSpPr>
          <p:spPr bwMode="auto">
            <a:xfrm>
              <a:off x="4531675" y="2676525"/>
              <a:ext cx="228600" cy="228600"/>
            </a:xfrm>
            <a:prstGeom prst="cub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sp>
          <p:nvSpPr>
            <p:cNvPr id="154" name="Cube 153"/>
            <p:cNvSpPr/>
            <p:nvPr/>
          </p:nvSpPr>
          <p:spPr bwMode="auto">
            <a:xfrm>
              <a:off x="4517388" y="3043238"/>
              <a:ext cx="228600" cy="228600"/>
            </a:xfrm>
            <a:prstGeom prst="cub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sp>
          <p:nvSpPr>
            <p:cNvPr id="155" name="Cube 154"/>
            <p:cNvSpPr/>
            <p:nvPr/>
          </p:nvSpPr>
          <p:spPr bwMode="auto">
            <a:xfrm>
              <a:off x="4503100" y="3409950"/>
              <a:ext cx="228600" cy="228600"/>
            </a:xfrm>
            <a:prstGeom prst="cub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bg1"/>
                </a:solidFill>
                <a:effectLst/>
                <a:latin typeface="Segoe" pitchFamily="34" charset="0"/>
              </a:endParaRPr>
            </a:p>
          </p:txBody>
        </p:sp>
      </p:grpSp>
      <p:grpSp>
        <p:nvGrpSpPr>
          <p:cNvPr id="13" name="Group 59"/>
          <p:cNvGrpSpPr/>
          <p:nvPr/>
        </p:nvGrpSpPr>
        <p:grpSpPr>
          <a:xfrm>
            <a:off x="2826326" y="1350962"/>
            <a:ext cx="3043672" cy="1620838"/>
            <a:chOff x="2743200" y="1394690"/>
            <a:chExt cx="3043672" cy="1620838"/>
          </a:xfrm>
        </p:grpSpPr>
        <p:sp>
          <p:nvSpPr>
            <p:cNvPr id="157" name="Rectangle 156"/>
            <p:cNvSpPr/>
            <p:nvPr/>
          </p:nvSpPr>
          <p:spPr>
            <a:xfrm>
              <a:off x="2743200" y="1524000"/>
              <a:ext cx="1471365" cy="535531"/>
            </a:xfrm>
            <a:prstGeom prst="rect">
              <a:avLst/>
            </a:prstGeom>
          </p:spPr>
          <p:txBody>
            <a:bodyPr wrap="none">
              <a:spAutoFit/>
            </a:bodyPr>
            <a:lstStyle/>
            <a:p>
              <a:pPr eaLnBrk="0" hangingPunct="0">
                <a:lnSpc>
                  <a:spcPct val="90000"/>
                </a:lnSpc>
              </a:pPr>
              <a:r>
                <a:rPr lang="en-US" sz="1600" b="1" dirty="0" smtClean="0">
                  <a:solidFill>
                    <a:schemeClr val="bg1"/>
                  </a:solidFill>
                  <a:latin typeface="Segoe" pitchFamily="34" charset="0"/>
                </a:rPr>
                <a:t>Profile</a:t>
              </a:r>
            </a:p>
            <a:p>
              <a:pPr eaLnBrk="0" hangingPunct="0">
                <a:lnSpc>
                  <a:spcPct val="90000"/>
                </a:lnSpc>
              </a:pPr>
              <a:r>
                <a:rPr lang="en-US" sz="1600" b="1" dirty="0" smtClean="0">
                  <a:solidFill>
                    <a:schemeClr val="bg1"/>
                  </a:solidFill>
                  <a:latin typeface="Segoe" pitchFamily="34" charset="0"/>
                </a:rPr>
                <a:t>Virtualization</a:t>
              </a:r>
              <a:endParaRPr lang="en-US" sz="1600" b="1" dirty="0">
                <a:solidFill>
                  <a:schemeClr val="bg1"/>
                </a:solidFill>
                <a:latin typeface="Segoe" pitchFamily="34" charset="0"/>
              </a:endParaRPr>
            </a:p>
          </p:txBody>
        </p:sp>
        <p:sp>
          <p:nvSpPr>
            <p:cNvPr id="158" name="Rectangle 157"/>
            <p:cNvSpPr/>
            <p:nvPr/>
          </p:nvSpPr>
          <p:spPr>
            <a:xfrm>
              <a:off x="2743200" y="1993612"/>
              <a:ext cx="2286000" cy="430887"/>
            </a:xfrm>
            <a:prstGeom prst="rect">
              <a:avLst/>
            </a:prstGeom>
          </p:spPr>
          <p:txBody>
            <a:bodyPr wrap="square">
              <a:spAutoFit/>
            </a:bodyPr>
            <a:lstStyle/>
            <a:p>
              <a:r>
                <a:rPr lang="en-US" sz="1100" b="1" dirty="0" smtClean="0">
                  <a:solidFill>
                    <a:schemeClr val="bg1"/>
                  </a:solidFill>
                  <a:latin typeface="Segoe" pitchFamily="34" charset="0"/>
                </a:rPr>
                <a:t>Document Redirection</a:t>
              </a:r>
            </a:p>
            <a:p>
              <a:r>
                <a:rPr lang="en-US" sz="1100" b="1" dirty="0" smtClean="0">
                  <a:solidFill>
                    <a:schemeClr val="bg1"/>
                  </a:solidFill>
                  <a:latin typeface="Segoe" pitchFamily="34" charset="0"/>
                </a:rPr>
                <a:t>Offline files</a:t>
              </a:r>
              <a:endParaRPr lang="en-US" sz="1100" b="1" dirty="0">
                <a:solidFill>
                  <a:schemeClr val="bg1"/>
                </a:solidFill>
                <a:latin typeface="Segoe" pitchFamily="34" charset="0"/>
              </a:endParaRPr>
            </a:p>
          </p:txBody>
        </p:sp>
        <p:pic>
          <p:nvPicPr>
            <p:cNvPr id="159" name="Picture 3"/>
            <p:cNvPicPr>
              <a:picLocks noChangeAspect="1" noChangeArrowheads="1"/>
            </p:cNvPicPr>
            <p:nvPr/>
          </p:nvPicPr>
          <p:blipFill>
            <a:blip r:embed="rId15"/>
            <a:srcRect/>
            <a:stretch>
              <a:fillRect/>
            </a:stretch>
          </p:blipFill>
          <p:spPr bwMode="auto">
            <a:xfrm>
              <a:off x="3897747" y="1394690"/>
              <a:ext cx="1889125" cy="1620838"/>
            </a:xfrm>
            <a:prstGeom prst="rect">
              <a:avLst/>
            </a:prstGeom>
            <a:noFill/>
            <a:ln w="9525">
              <a:noFill/>
              <a:miter lim="800000"/>
              <a:headEnd/>
              <a:tailEnd/>
            </a:ln>
            <a:effectLst/>
          </p:spPr>
        </p:pic>
      </p:grpSp>
      <p:pic>
        <p:nvPicPr>
          <p:cNvPr id="56" name="Picture 6" descr="DTP-OptPack-SA_wh.png"/>
          <p:cNvPicPr>
            <a:picLocks noChangeAspect="1"/>
          </p:cNvPicPr>
          <p:nvPr/>
        </p:nvPicPr>
        <p:blipFill>
          <a:blip r:embed="rId16"/>
          <a:srcRect/>
          <a:stretch>
            <a:fillRect/>
          </a:stretch>
        </p:blipFill>
        <p:spPr bwMode="auto">
          <a:xfrm>
            <a:off x="6864925" y="5334002"/>
            <a:ext cx="2106990" cy="353033"/>
          </a:xfrm>
          <a:prstGeom prst="rect">
            <a:avLst/>
          </a:prstGeom>
          <a:noFill/>
          <a:ln w="9525">
            <a:noFill/>
            <a:miter lim="800000"/>
            <a:headEnd/>
            <a:tailEnd/>
          </a:ln>
        </p:spPr>
      </p:pic>
      <p:sp>
        <p:nvSpPr>
          <p:cNvPr id="58" name="Title 24"/>
          <p:cNvSpPr txBox="1">
            <a:spLocks/>
          </p:cNvSpPr>
          <p:nvPr/>
        </p:nvSpPr>
        <p:spPr bwMode="auto">
          <a:xfrm>
            <a:off x="304800" y="76200"/>
            <a:ext cx="8839200" cy="10525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lang="en-US" sz="2800" spc="-300" dirty="0">
              <a:ln w="3175">
                <a:noFill/>
              </a:ln>
              <a:solidFill>
                <a:schemeClr val="bg1"/>
              </a:solidFill>
              <a:latin typeface="+mj-lt"/>
              <a:ea typeface="+mj-ea"/>
              <a:cs typeface="+mj-cs"/>
            </a:endParaRPr>
          </a:p>
        </p:txBody>
      </p:sp>
      <p:pic>
        <p:nvPicPr>
          <p:cNvPr id="68" name="Picture 16" descr="Servers-Virtual-Two"/>
          <p:cNvPicPr>
            <a:picLocks noChangeAspect="1" noChangeArrowheads="1"/>
          </p:cNvPicPr>
          <p:nvPr/>
        </p:nvPicPr>
        <p:blipFill>
          <a:blip r:embed="rId17" cstate="email"/>
          <a:srcRect/>
          <a:stretch>
            <a:fillRect/>
          </a:stretch>
        </p:blipFill>
        <p:spPr bwMode="auto">
          <a:xfrm>
            <a:off x="6172200" y="2518018"/>
            <a:ext cx="1212850" cy="1124001"/>
          </a:xfrm>
          <a:prstGeom prst="rect">
            <a:avLst/>
          </a:prstGeom>
          <a:noFill/>
          <a:ln w="9525">
            <a:noFill/>
            <a:miter lim="800000"/>
            <a:headEnd/>
            <a:tailEnd/>
          </a:ln>
        </p:spPr>
      </p:pic>
      <p:grpSp>
        <p:nvGrpSpPr>
          <p:cNvPr id="14" name="Group 66"/>
          <p:cNvGrpSpPr/>
          <p:nvPr/>
        </p:nvGrpSpPr>
        <p:grpSpPr>
          <a:xfrm>
            <a:off x="6324600" y="2441818"/>
            <a:ext cx="824626" cy="642937"/>
            <a:chOff x="6407587" y="2709863"/>
            <a:chExt cx="824626" cy="642937"/>
          </a:xfrm>
        </p:grpSpPr>
        <p:pic>
          <p:nvPicPr>
            <p:cNvPr id="70" name="Picture 7" descr="Desktop-Virtual"/>
            <p:cNvPicPr>
              <a:picLocks noChangeAspect="1" noChangeArrowheads="1"/>
            </p:cNvPicPr>
            <p:nvPr/>
          </p:nvPicPr>
          <p:blipFill>
            <a:blip r:embed="rId18" cstate="email"/>
            <a:srcRect/>
            <a:stretch>
              <a:fillRect/>
            </a:stretch>
          </p:blipFill>
          <p:spPr bwMode="auto">
            <a:xfrm>
              <a:off x="6629400" y="2709863"/>
              <a:ext cx="374213" cy="414337"/>
            </a:xfrm>
            <a:prstGeom prst="rect">
              <a:avLst/>
            </a:prstGeom>
            <a:noFill/>
            <a:ln w="9525">
              <a:noFill/>
              <a:miter lim="800000"/>
              <a:headEnd/>
              <a:tailEnd/>
            </a:ln>
          </p:spPr>
        </p:pic>
        <p:pic>
          <p:nvPicPr>
            <p:cNvPr id="71" name="Picture 7" descr="Desktop-Virtual"/>
            <p:cNvPicPr>
              <a:picLocks noChangeAspect="1" noChangeArrowheads="1"/>
            </p:cNvPicPr>
            <p:nvPr/>
          </p:nvPicPr>
          <p:blipFill>
            <a:blip r:embed="rId18" cstate="email"/>
            <a:srcRect/>
            <a:stretch>
              <a:fillRect/>
            </a:stretch>
          </p:blipFill>
          <p:spPr bwMode="auto">
            <a:xfrm>
              <a:off x="6858000" y="2786063"/>
              <a:ext cx="374213" cy="414337"/>
            </a:xfrm>
            <a:prstGeom prst="rect">
              <a:avLst/>
            </a:prstGeom>
            <a:noFill/>
            <a:ln w="9525">
              <a:noFill/>
              <a:miter lim="800000"/>
              <a:headEnd/>
              <a:tailEnd/>
            </a:ln>
          </p:spPr>
        </p:pic>
        <p:pic>
          <p:nvPicPr>
            <p:cNvPr id="72" name="Picture 7" descr="Desktop-Virtual"/>
            <p:cNvPicPr>
              <a:picLocks noChangeAspect="1" noChangeArrowheads="1"/>
            </p:cNvPicPr>
            <p:nvPr/>
          </p:nvPicPr>
          <p:blipFill>
            <a:blip r:embed="rId18" cstate="email"/>
            <a:srcRect/>
            <a:stretch>
              <a:fillRect/>
            </a:stretch>
          </p:blipFill>
          <p:spPr bwMode="auto">
            <a:xfrm>
              <a:off x="6407587" y="2862263"/>
              <a:ext cx="374213" cy="414337"/>
            </a:xfrm>
            <a:prstGeom prst="rect">
              <a:avLst/>
            </a:prstGeom>
            <a:noFill/>
            <a:ln w="9525">
              <a:noFill/>
              <a:miter lim="800000"/>
              <a:headEnd/>
              <a:tailEnd/>
            </a:ln>
          </p:spPr>
        </p:pic>
        <p:pic>
          <p:nvPicPr>
            <p:cNvPr id="73" name="Picture 7" descr="Desktop-Virtual"/>
            <p:cNvPicPr>
              <a:picLocks noChangeAspect="1" noChangeArrowheads="1"/>
            </p:cNvPicPr>
            <p:nvPr/>
          </p:nvPicPr>
          <p:blipFill>
            <a:blip r:embed="rId18" cstate="email"/>
            <a:srcRect/>
            <a:stretch>
              <a:fillRect/>
            </a:stretch>
          </p:blipFill>
          <p:spPr bwMode="auto">
            <a:xfrm>
              <a:off x="6636187" y="2938463"/>
              <a:ext cx="374213" cy="414337"/>
            </a:xfrm>
            <a:prstGeom prst="rect">
              <a:avLst/>
            </a:prstGeom>
            <a:noFill/>
            <a:ln w="9525">
              <a:noFill/>
              <a:miter lim="800000"/>
              <a:headEnd/>
              <a:tailEnd/>
            </a:ln>
          </p:spPr>
        </p:pic>
      </p:grpSp>
      <p:sp>
        <p:nvSpPr>
          <p:cNvPr id="74" name="Rectangle 18"/>
          <p:cNvSpPr>
            <a:spLocks noChangeArrowheads="1"/>
          </p:cNvSpPr>
          <p:nvPr/>
        </p:nvSpPr>
        <p:spPr bwMode="auto">
          <a:xfrm>
            <a:off x="381000" y="838202"/>
            <a:ext cx="8382000" cy="590931"/>
          </a:xfrm>
          <a:prstGeom prst="rect">
            <a:avLst/>
          </a:prstGeom>
          <a:noFill/>
          <a:ln w="9525">
            <a:noFill/>
            <a:miter lim="800000"/>
            <a:headEnd/>
            <a:tailEnd/>
          </a:ln>
        </p:spPr>
        <p:txBody>
          <a:bodyPr wrap="square">
            <a:spAutoFit/>
          </a:bodyPr>
          <a:lstStyle/>
          <a:p>
            <a:pPr algn="ctr" eaLnBrk="0" hangingPunct="0">
              <a:lnSpc>
                <a:spcPct val="90000"/>
              </a:lnSpc>
            </a:pPr>
            <a:r>
              <a:rPr lang="en-US" sz="1800" dirty="0">
                <a:solidFill>
                  <a:schemeClr val="bg1"/>
                </a:solidFill>
              </a:rPr>
              <a:t>A comprehensive set of virtualization products, from the data center to </a:t>
            </a:r>
            <a:r>
              <a:rPr lang="en-US" dirty="0" smtClean="0">
                <a:solidFill>
                  <a:schemeClr val="bg1"/>
                </a:solidFill>
              </a:rPr>
              <a:t>desktop assets – both virtual and physical – are managed from a single platform</a:t>
            </a:r>
          </a:p>
        </p:txBody>
      </p:sp>
      <p:sp>
        <p:nvSpPr>
          <p:cNvPr id="75" name="Title 24"/>
          <p:cNvSpPr>
            <a:spLocks noGrp="1"/>
          </p:cNvSpPr>
          <p:nvPr>
            <p:ph type="title"/>
          </p:nvPr>
        </p:nvSpPr>
        <p:spPr/>
        <p:txBody>
          <a:bodyPr/>
          <a:lstStyle/>
          <a:p>
            <a:r>
              <a:rPr lang="en-US" smtClean="0"/>
              <a:t>Microsoft Virtualization Solutions</a:t>
            </a:r>
            <a:endParaRPr lang="en-US" dirty="0"/>
          </a:p>
        </p:txBody>
      </p:sp>
      <p:pic>
        <p:nvPicPr>
          <p:cNvPr id="1026" name="Picture 2"/>
          <p:cNvPicPr>
            <a:picLocks noChangeAspect="1" noChangeArrowheads="1"/>
          </p:cNvPicPr>
          <p:nvPr/>
        </p:nvPicPr>
        <p:blipFill>
          <a:blip r:embed="rId19"/>
          <a:srcRect/>
          <a:stretch>
            <a:fillRect/>
          </a:stretch>
        </p:blipFill>
        <p:spPr bwMode="auto">
          <a:xfrm>
            <a:off x="533401" y="5562602"/>
            <a:ext cx="1524000" cy="469479"/>
          </a:xfrm>
          <a:prstGeom prst="rect">
            <a:avLst/>
          </a:prstGeom>
          <a:noFill/>
          <a:ln w="9525">
            <a:noFill/>
            <a:miter lim="800000"/>
            <a:headEnd/>
            <a:tailEnd/>
          </a:ln>
          <a:effectLst/>
        </p:spPr>
      </p:pic>
      <p:pic>
        <p:nvPicPr>
          <p:cNvPr id="76" name="Picture 2" descr="C:\Users\chajones\Desktop\Logo-MSAV.png"/>
          <p:cNvPicPr>
            <a:picLocks noChangeAspect="1" noChangeArrowheads="1"/>
          </p:cNvPicPr>
          <p:nvPr/>
        </p:nvPicPr>
        <p:blipFill>
          <a:blip r:embed="rId20"/>
          <a:srcRect/>
          <a:stretch>
            <a:fillRect/>
          </a:stretch>
        </p:blipFill>
        <p:spPr bwMode="invGray">
          <a:xfrm>
            <a:off x="7010401" y="5791200"/>
            <a:ext cx="1524000" cy="395786"/>
          </a:xfrm>
          <a:prstGeom prst="rect">
            <a:avLst/>
          </a:prstGeom>
          <a:noFill/>
        </p:spPr>
      </p:pic>
      <p:sp>
        <p:nvSpPr>
          <p:cNvPr id="77" name="TextBox 56"/>
          <p:cNvSpPr txBox="1"/>
          <p:nvPr/>
        </p:nvSpPr>
        <p:spPr>
          <a:xfrm>
            <a:off x="6952130" y="6142164"/>
            <a:ext cx="2344270" cy="307777"/>
          </a:xfrm>
          <a:prstGeom prst="rect">
            <a:avLst/>
          </a:prstGeom>
          <a:noFill/>
        </p:spPr>
        <p:txBody>
          <a:bodyPr wrap="square" rtlCol="0">
            <a:spAutoFit/>
          </a:bodyPr>
          <a:lstStyle/>
          <a:p>
            <a:r>
              <a:rPr lang="en-US" sz="1400" b="1" dirty="0" smtClean="0">
                <a:solidFill>
                  <a:schemeClr val="bg1"/>
                </a:solidFill>
              </a:rPr>
              <a:t>(Formerly </a:t>
            </a:r>
            <a:r>
              <a:rPr lang="en-US" sz="1400" b="1" dirty="0" err="1" smtClean="0">
                <a:solidFill>
                  <a:schemeClr val="bg1"/>
                </a:solidFill>
              </a:rPr>
              <a:t>SoftGrid</a:t>
            </a:r>
            <a:r>
              <a:rPr lang="en-US" sz="1400" b="1" dirty="0" smtClean="0">
                <a:solidFill>
                  <a:schemeClr val="bg1"/>
                </a:solidFill>
              </a:rPr>
              <a:t>)</a:t>
            </a:r>
            <a:endParaRPr lang="en-US" sz="1400" b="1" dirty="0">
              <a:solidFill>
                <a:schemeClr val="bg1"/>
              </a:solidFill>
            </a:endParaRPr>
          </a:p>
        </p:txBody>
      </p:sp>
      <p:pic>
        <p:nvPicPr>
          <p:cNvPr id="78" name="Picture 5" descr="Calista_Tech_Logo.png"/>
          <p:cNvPicPr>
            <a:picLocks noChangeAspect="1"/>
          </p:cNvPicPr>
          <p:nvPr/>
        </p:nvPicPr>
        <p:blipFill>
          <a:blip r:embed="rId21"/>
          <a:stretch>
            <a:fillRect/>
          </a:stretch>
        </p:blipFill>
        <p:spPr>
          <a:xfrm>
            <a:off x="8305801" y="4267200"/>
            <a:ext cx="770965" cy="360366"/>
          </a:xfrm>
          <a:prstGeom prst="rect">
            <a:avLst/>
          </a:prstGeom>
          <a:noFill/>
          <a:ln>
            <a:noFill/>
          </a:ln>
        </p:spPr>
      </p:pic>
      <p:pic>
        <p:nvPicPr>
          <p:cNvPr id="79" name="Picture 5" descr="Calista_Tech_Logo.png"/>
          <p:cNvPicPr>
            <a:picLocks noChangeAspect="1"/>
          </p:cNvPicPr>
          <p:nvPr/>
        </p:nvPicPr>
        <p:blipFill>
          <a:blip r:embed="rId21"/>
          <a:stretch>
            <a:fillRect/>
          </a:stretch>
        </p:blipFill>
        <p:spPr>
          <a:xfrm>
            <a:off x="228600" y="3518647"/>
            <a:ext cx="770965" cy="360366"/>
          </a:xfrm>
          <a:prstGeom prst="rect">
            <a:avLst/>
          </a:prstGeom>
          <a:noFill/>
          <a:ln>
            <a:noFill/>
          </a:ln>
        </p:spPr>
      </p:pic>
      <p:grpSp>
        <p:nvGrpSpPr>
          <p:cNvPr id="15" name="グループ化 66"/>
          <p:cNvGrpSpPr/>
          <p:nvPr/>
        </p:nvGrpSpPr>
        <p:grpSpPr>
          <a:xfrm>
            <a:off x="7162802" y="3657600"/>
            <a:ext cx="1895497" cy="779584"/>
            <a:chOff x="7162800" y="4114801"/>
            <a:chExt cx="1895497" cy="779584"/>
          </a:xfrm>
        </p:grpSpPr>
        <p:sp>
          <p:nvSpPr>
            <p:cNvPr id="65" name="TextBox 117"/>
            <p:cNvSpPr txBox="1"/>
            <p:nvPr/>
          </p:nvSpPr>
          <p:spPr>
            <a:xfrm>
              <a:off x="7440546" y="4463498"/>
              <a:ext cx="1617751" cy="430887"/>
            </a:xfrm>
            <a:prstGeom prst="rect">
              <a:avLst/>
            </a:prstGeom>
            <a:noFill/>
          </p:spPr>
          <p:txBody>
            <a:bodyPr wrap="none" rtlCol="0">
              <a:spAutoFit/>
            </a:bodyPr>
            <a:lstStyle/>
            <a:p>
              <a:r>
                <a:rPr lang="en-US" sz="1100" b="1" dirty="0" smtClean="0">
                  <a:solidFill>
                    <a:schemeClr val="bg1"/>
                  </a:solidFill>
                  <a:latin typeface="+mn-lt"/>
                </a:rPr>
                <a:t>Centralized  Desktop </a:t>
              </a:r>
              <a:br>
                <a:rPr lang="en-US" sz="1100" b="1" dirty="0" smtClean="0">
                  <a:solidFill>
                    <a:schemeClr val="bg1"/>
                  </a:solidFill>
                  <a:latin typeface="+mn-lt"/>
                </a:rPr>
              </a:br>
              <a:endParaRPr lang="en-US" sz="1100" b="1" dirty="0">
                <a:solidFill>
                  <a:schemeClr val="bg1"/>
                </a:solidFill>
                <a:latin typeface="+mn-lt"/>
              </a:endParaRPr>
            </a:p>
          </p:txBody>
        </p:sp>
        <p:pic>
          <p:nvPicPr>
            <p:cNvPr id="66" name="Picture 12" descr="wV-enterprise-K_h_rgb_r"/>
            <p:cNvPicPr>
              <a:picLocks noChangeAspect="1" noChangeArrowheads="1"/>
            </p:cNvPicPr>
            <p:nvPr/>
          </p:nvPicPr>
          <p:blipFill>
            <a:blip r:embed="rId22"/>
            <a:srcRect/>
            <a:stretch>
              <a:fillRect/>
            </a:stretch>
          </p:blipFill>
          <p:spPr bwMode="auto">
            <a:xfrm>
              <a:off x="7162800" y="4114801"/>
              <a:ext cx="1599284" cy="381000"/>
            </a:xfrm>
            <a:prstGeom prst="rect">
              <a:avLst/>
            </a:prstGeom>
            <a:noFill/>
            <a:ln w="9525">
              <a:noFill/>
              <a:miter lim="800000"/>
              <a:headEnd/>
              <a:tailEnd/>
            </a:ln>
          </p:spPr>
        </p:pic>
      </p:grpSp>
      <p:pic>
        <p:nvPicPr>
          <p:cNvPr id="69" name="Picture 68" descr="citrix.png"/>
          <p:cNvPicPr>
            <a:picLocks noChangeAspect="1"/>
          </p:cNvPicPr>
          <p:nvPr/>
        </p:nvPicPr>
        <p:blipFill>
          <a:blip r:embed="rId23" cstate="print">
            <a:lum bright="100000"/>
          </a:blip>
          <a:stretch>
            <a:fillRect/>
          </a:stretch>
        </p:blipFill>
        <p:spPr>
          <a:xfrm>
            <a:off x="7239000" y="4267202"/>
            <a:ext cx="876300" cy="344487"/>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smtClean="0"/>
              <a:t>Agenda</a:t>
            </a:r>
            <a:endParaRPr lang="en-US" dirty="0"/>
          </a:p>
        </p:txBody>
      </p:sp>
      <p:sp>
        <p:nvSpPr>
          <p:cNvPr id="189443" name="Rectangle 3"/>
          <p:cNvSpPr>
            <a:spLocks noGrp="1" noChangeArrowheads="1"/>
          </p:cNvSpPr>
          <p:nvPr>
            <p:ph type="body" sz="quarter" idx="10"/>
          </p:nvPr>
        </p:nvSpPr>
        <p:spPr/>
        <p:txBody>
          <a:bodyPr/>
          <a:lstStyle/>
          <a:p>
            <a:r>
              <a:rPr lang="en-US" smtClean="0"/>
              <a:t>Introduction</a:t>
            </a:r>
          </a:p>
          <a:p>
            <a:r>
              <a:rPr lang="en-US" smtClean="0"/>
              <a:t>Virtualization</a:t>
            </a:r>
          </a:p>
          <a:p>
            <a:r>
              <a:rPr lang="en-US" smtClean="0"/>
              <a:t>Consolidation</a:t>
            </a:r>
          </a:p>
          <a:p>
            <a:endParaRPr lang="en-US" smtClean="0"/>
          </a:p>
          <a:p>
            <a:endParaRPr lang="en-US" dirty="0"/>
          </a:p>
        </p:txBody>
      </p:sp>
      <p:sp>
        <p:nvSpPr>
          <p:cNvPr id="4" name="Foliennummernplatzhalter 3"/>
          <p:cNvSpPr>
            <a:spLocks noGrp="1"/>
          </p:cNvSpPr>
          <p:nvPr>
            <p:ph type="sldNum" sz="quarter" idx="4"/>
          </p:nvPr>
        </p:nvSpPr>
        <p:spPr/>
        <p:txBody>
          <a:bodyPr/>
          <a:lstStyle/>
          <a:p>
            <a:fld id="{AA983A80-6BBA-4064-90A4-A44AD743098E}" type="slidenum">
              <a:rPr lang="en-US" noProof="0" smtClean="0"/>
              <a:pPr/>
              <a:t>3</a:t>
            </a:fld>
            <a:endParaRPr lang="en-US" noProof="0"/>
          </a:p>
        </p:txBody>
      </p:sp>
      <p:sp>
        <p:nvSpPr>
          <p:cNvPr id="5" name="Textplatzhalter 2"/>
          <p:cNvSpPr txBox="1">
            <a:spLocks/>
          </p:cNvSpPr>
          <p:nvPr/>
        </p:nvSpPr>
        <p:spPr>
          <a:xfrm>
            <a:off x="381000" y="3143248"/>
            <a:ext cx="8382000" cy="3357586"/>
          </a:xfrm>
          <a:prstGeom prst="rect">
            <a:avLst/>
          </a:prstGeom>
        </p:spPr>
        <p:txBody>
          <a:bodyPr vert="horz" lIns="0" tIns="0" rIns="0" bIns="0" rtlCol="0">
            <a:noAutofit/>
          </a:bodyPr>
          <a:lstStyle/>
          <a:p>
            <a:pPr marL="0" marR="0" lvl="0" indent="0" algn="l" defTabSz="914363" rtl="0" eaLnBrk="1" fontAlgn="auto" latinLnBrk="0" hangingPunct="1">
              <a:lnSpc>
                <a:spcPct val="9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bg1"/>
                </a:solidFill>
                <a:effectLst/>
                <a:uLnTx/>
                <a:uFillTx/>
                <a:latin typeface="+mn-lt"/>
                <a:ea typeface="+mn-ea"/>
                <a:cs typeface="+mn-cs"/>
              </a:rPr>
              <a:t>What are the top database initiatives you are currently pursuing for your enterprise databases?</a:t>
            </a:r>
          </a:p>
          <a:p>
            <a:pPr marL="0" marR="0" lvl="0" indent="0" algn="l" defTabSz="914363" rtl="0" eaLnBrk="1" fontAlgn="auto" latinLnBrk="0" hangingPunct="1">
              <a:lnSpc>
                <a:spcPct val="9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363" rtl="0" eaLnBrk="1" fontAlgn="auto" latinLnBrk="0" hangingPunct="1">
              <a:lnSpc>
                <a:spcPct val="90000"/>
              </a:lnSpc>
              <a:spcBef>
                <a:spcPct val="20000"/>
              </a:spcBef>
              <a:spcAft>
                <a:spcPts val="0"/>
              </a:spcAft>
              <a:buClrTx/>
              <a:buSzTx/>
              <a:buFontTx/>
              <a:buNone/>
              <a:tabLst/>
              <a:defRPr/>
            </a:pPr>
            <a:r>
              <a:rPr kumimoji="0" lang="en-US" sz="1400" b="0" i="0" u="none" strike="noStrike" kern="1200" cap="none" spc="0" normalizeH="0" baseline="0" noProof="0" dirty="0" smtClean="0">
                <a:ln>
                  <a:noFill/>
                </a:ln>
                <a:solidFill>
                  <a:schemeClr val="bg1"/>
                </a:solidFill>
                <a:effectLst/>
                <a:uLnTx/>
                <a:uFillTx/>
                <a:latin typeface="+mn-lt"/>
                <a:ea typeface="+mn-ea"/>
                <a:cs typeface="+mn-cs"/>
              </a:rPr>
              <a:t>Based on research published in a recent Forrester Consulting report( June 2008 “The Forrester Wave™: IT Consolidation Consultancies, Q2 2008” )</a:t>
            </a:r>
          </a:p>
        </p:txBody>
      </p:sp>
      <p:graphicFrame>
        <p:nvGraphicFramePr>
          <p:cNvPr id="6" name="Tabelle 5"/>
          <p:cNvGraphicFramePr>
            <a:graphicFrameLocks noGrp="1"/>
          </p:cNvGraphicFramePr>
          <p:nvPr/>
        </p:nvGraphicFramePr>
        <p:xfrm>
          <a:off x="357158" y="3786190"/>
          <a:ext cx="7215238" cy="1577340"/>
        </p:xfrm>
        <a:graphic>
          <a:graphicData uri="http://schemas.openxmlformats.org/drawingml/2006/table">
            <a:tbl>
              <a:tblPr/>
              <a:tblGrid>
                <a:gridCol w="6176966"/>
                <a:gridCol w="1038272"/>
              </a:tblGrid>
              <a:tr h="0">
                <a:tc>
                  <a:txBody>
                    <a:bodyPr/>
                    <a:lstStyle/>
                    <a:p>
                      <a:pPr>
                        <a:lnSpc>
                          <a:spcPct val="115000"/>
                        </a:lnSpc>
                        <a:spcAft>
                          <a:spcPts val="1000"/>
                        </a:spcAft>
                      </a:pPr>
                      <a:r>
                        <a:rPr lang="en-US" sz="1800" dirty="0">
                          <a:solidFill>
                            <a:schemeClr val="bg1"/>
                          </a:solidFill>
                          <a:latin typeface="Arial"/>
                          <a:ea typeface="Calibri"/>
                        </a:rPr>
                        <a:t>Database standardization</a:t>
                      </a:r>
                      <a:endParaRPr lang="en-US" sz="2000" dirty="0">
                        <a:solidFill>
                          <a:schemeClr val="bg1"/>
                        </a:solidFill>
                        <a:latin typeface="Arial"/>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a:solidFill>
                            <a:schemeClr val="bg1"/>
                          </a:solidFill>
                          <a:latin typeface="Arial"/>
                          <a:ea typeface="Calibri"/>
                        </a:rPr>
                        <a:t>43.9%</a:t>
                      </a:r>
                      <a:endParaRPr lang="en-US" sz="2000">
                        <a:solidFill>
                          <a:schemeClr val="bg1"/>
                        </a:solidFill>
                        <a:latin typeface="Arial"/>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800" dirty="0">
                          <a:solidFill>
                            <a:schemeClr val="bg1"/>
                          </a:solidFill>
                          <a:latin typeface="Arial"/>
                          <a:ea typeface="Calibri"/>
                        </a:rPr>
                        <a:t>Clustering and </a:t>
                      </a:r>
                      <a:r>
                        <a:rPr lang="en-US" sz="1800" b="1" dirty="0">
                          <a:solidFill>
                            <a:schemeClr val="bg1"/>
                          </a:solidFill>
                          <a:latin typeface="Arial"/>
                          <a:ea typeface="Calibri"/>
                        </a:rPr>
                        <a:t>virtualization</a:t>
                      </a:r>
                      <a:endParaRPr lang="en-US" sz="2000" b="1" dirty="0">
                        <a:solidFill>
                          <a:schemeClr val="bg1"/>
                        </a:solidFill>
                        <a:latin typeface="Arial"/>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b="1" dirty="0">
                          <a:solidFill>
                            <a:schemeClr val="bg1"/>
                          </a:solidFill>
                          <a:latin typeface="Arial"/>
                          <a:ea typeface="Calibri"/>
                        </a:rPr>
                        <a:t>41.2%</a:t>
                      </a:r>
                      <a:endParaRPr lang="en-US" sz="2000" b="1" dirty="0">
                        <a:solidFill>
                          <a:schemeClr val="bg1"/>
                        </a:solidFill>
                        <a:latin typeface="Arial"/>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800">
                          <a:solidFill>
                            <a:schemeClr val="bg1"/>
                          </a:solidFill>
                          <a:latin typeface="Arial"/>
                          <a:ea typeface="Calibri"/>
                        </a:rPr>
                        <a:t>Automate database administration</a:t>
                      </a:r>
                      <a:endParaRPr lang="en-US" sz="2000">
                        <a:solidFill>
                          <a:schemeClr val="bg1"/>
                        </a:solidFill>
                        <a:latin typeface="Arial"/>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a:solidFill>
                            <a:schemeClr val="bg1"/>
                          </a:solidFill>
                          <a:latin typeface="Arial"/>
                          <a:ea typeface="Calibri"/>
                        </a:rPr>
                        <a:t>38.5%</a:t>
                      </a:r>
                      <a:endParaRPr lang="en-US" sz="2000">
                        <a:solidFill>
                          <a:schemeClr val="bg1"/>
                        </a:solidFill>
                        <a:latin typeface="Arial"/>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800" b="1" dirty="0">
                          <a:solidFill>
                            <a:schemeClr val="bg1"/>
                          </a:solidFill>
                          <a:latin typeface="Arial"/>
                          <a:ea typeface="Calibri"/>
                        </a:rPr>
                        <a:t>Database consolidation</a:t>
                      </a:r>
                      <a:endParaRPr lang="en-US" sz="2000" b="1" dirty="0">
                        <a:solidFill>
                          <a:schemeClr val="bg1"/>
                        </a:solidFill>
                        <a:latin typeface="Arial"/>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b="1" dirty="0">
                          <a:solidFill>
                            <a:schemeClr val="bg1"/>
                          </a:solidFill>
                          <a:latin typeface="Arial"/>
                          <a:ea typeface="Calibri"/>
                        </a:rPr>
                        <a:t>37.2%</a:t>
                      </a:r>
                      <a:endParaRPr lang="en-US" sz="2000" b="1" dirty="0">
                        <a:solidFill>
                          <a:schemeClr val="bg1"/>
                        </a:solidFill>
                        <a:latin typeface="Arial"/>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800" dirty="0">
                          <a:solidFill>
                            <a:schemeClr val="bg1"/>
                          </a:solidFill>
                          <a:latin typeface="Arial"/>
                          <a:ea typeface="Calibri"/>
                        </a:rPr>
                        <a:t>Database archiving (information life-cycle management)</a:t>
                      </a:r>
                      <a:endParaRPr lang="en-US" sz="2000" dirty="0">
                        <a:solidFill>
                          <a:schemeClr val="bg1"/>
                        </a:solidFill>
                        <a:latin typeface="Arial"/>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dirty="0">
                          <a:solidFill>
                            <a:schemeClr val="bg1"/>
                          </a:solidFill>
                          <a:latin typeface="Arial"/>
                          <a:ea typeface="Calibri"/>
                        </a:rPr>
                        <a:t>33.1%</a:t>
                      </a:r>
                      <a:endParaRPr lang="en-US" sz="2000" dirty="0">
                        <a:solidFill>
                          <a:schemeClr val="bg1"/>
                        </a:solidFill>
                        <a:latin typeface="Arial"/>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bwMode="auto">
          <a:xfrm>
            <a:off x="4648200" y="1905000"/>
            <a:ext cx="3657600" cy="2819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4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sp>
        <p:nvSpPr>
          <p:cNvPr id="48" name="Rounded Rectangle 47"/>
          <p:cNvSpPr/>
          <p:nvPr/>
        </p:nvSpPr>
        <p:spPr bwMode="auto">
          <a:xfrm>
            <a:off x="685800" y="1828800"/>
            <a:ext cx="3505200" cy="2895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rtl="0" fontAlgn="base">
              <a:spcBef>
                <a:spcPct val="0"/>
              </a:spcBef>
              <a:spcAft>
                <a:spcPct val="0"/>
              </a:spcAft>
            </a:pPr>
            <a:endParaRPr lang="en-US" sz="2400" kern="1200" dirty="0">
              <a:solidFill>
                <a:srgbClr val="FFFFFF"/>
              </a:solidFill>
              <a:effectLst>
                <a:outerShdw blurRad="38100" dist="38100" dir="2700000" algn="tl">
                  <a:srgbClr val="000000">
                    <a:alpha val="43137"/>
                  </a:srgbClr>
                </a:outerShdw>
              </a:effectLst>
              <a:latin typeface="Segoe" pitchFamily="34" charset="0"/>
              <a:ea typeface="+mn-ea"/>
              <a:cs typeface="+mn-cs"/>
            </a:endParaRPr>
          </a:p>
        </p:txBody>
      </p:sp>
      <p:sp>
        <p:nvSpPr>
          <p:cNvPr id="2" name="Title 1"/>
          <p:cNvSpPr>
            <a:spLocks noGrp="1"/>
          </p:cNvSpPr>
          <p:nvPr>
            <p:ph type="title"/>
          </p:nvPr>
        </p:nvSpPr>
        <p:spPr/>
        <p:txBody>
          <a:bodyPr>
            <a:noAutofit/>
          </a:bodyPr>
          <a:lstStyle/>
          <a:p>
            <a:r>
              <a:rPr sz="3600" smtClean="0"/>
              <a:t>What is Microsoft Hyper-V Server? </a:t>
            </a:r>
            <a:endParaRPr lang="en-US" sz="3600" dirty="0"/>
          </a:p>
        </p:txBody>
      </p:sp>
      <p:sp>
        <p:nvSpPr>
          <p:cNvPr id="10" name="TextBox 9"/>
          <p:cNvSpPr txBox="1"/>
          <p:nvPr/>
        </p:nvSpPr>
        <p:spPr>
          <a:xfrm>
            <a:off x="1676400" y="3962400"/>
            <a:ext cx="1752600" cy="381000"/>
          </a:xfrm>
          <a:prstGeom prst="rect">
            <a:avLst/>
          </a:prstGeom>
          <a:noFill/>
        </p:spPr>
        <p:txBody>
          <a:bodyPr wrap="square" rtlCol="0">
            <a:spAutoFit/>
          </a:bodyPr>
          <a:lstStyle/>
          <a:p>
            <a:pPr algn="l" rtl="0"/>
            <a:endParaRPr lang="en-US" kern="1200" dirty="0">
              <a:solidFill>
                <a:srgbClr val="FFFFFF"/>
              </a:solidFill>
              <a:latin typeface="Segoe"/>
              <a:ea typeface="+mn-ea"/>
              <a:cs typeface="+mn-cs"/>
            </a:endParaRPr>
          </a:p>
        </p:txBody>
      </p:sp>
      <p:sp>
        <p:nvSpPr>
          <p:cNvPr id="12" name="TextBox 11"/>
          <p:cNvSpPr txBox="1"/>
          <p:nvPr/>
        </p:nvSpPr>
        <p:spPr>
          <a:xfrm>
            <a:off x="762000" y="1143000"/>
            <a:ext cx="3505200" cy="646331"/>
          </a:xfrm>
          <a:prstGeom prst="rect">
            <a:avLst/>
          </a:prstGeom>
          <a:noFill/>
        </p:spPr>
        <p:txBody>
          <a:bodyPr wrap="square" rtlCol="0">
            <a:spAutoFit/>
          </a:bodyPr>
          <a:lstStyle/>
          <a:p>
            <a:pPr algn="ctr" rtl="0"/>
            <a:r>
              <a:rPr lang="en-US" b="1" kern="1200" dirty="0">
                <a:solidFill>
                  <a:schemeClr val="bg1"/>
                </a:solidFill>
                <a:latin typeface="Segoe"/>
                <a:ea typeface="+mn-ea"/>
                <a:cs typeface="+mn-cs"/>
              </a:rPr>
              <a:t>Microsoft Hyper-V Server</a:t>
            </a:r>
          </a:p>
          <a:p>
            <a:pPr algn="ctr" rtl="0"/>
            <a:r>
              <a:rPr lang="en-US" b="1" kern="1200" dirty="0">
                <a:solidFill>
                  <a:schemeClr val="bg1"/>
                </a:solidFill>
                <a:latin typeface="Segoe"/>
                <a:ea typeface="+mn-ea"/>
                <a:cs typeface="+mn-cs"/>
              </a:rPr>
              <a:t>(HVS)</a:t>
            </a:r>
          </a:p>
        </p:txBody>
      </p:sp>
      <p:sp>
        <p:nvSpPr>
          <p:cNvPr id="39" name="TextBox 38"/>
          <p:cNvSpPr txBox="1"/>
          <p:nvPr/>
        </p:nvSpPr>
        <p:spPr>
          <a:xfrm>
            <a:off x="897467" y="4971871"/>
            <a:ext cx="3310467" cy="1200329"/>
          </a:xfrm>
          <a:prstGeom prst="rect">
            <a:avLst/>
          </a:prstGeom>
          <a:noFill/>
        </p:spPr>
        <p:txBody>
          <a:bodyPr wrap="square" rtlCol="0">
            <a:spAutoFit/>
          </a:bodyPr>
          <a:lstStyle/>
          <a:p>
            <a:pPr algn="ctr" rtl="0"/>
            <a:r>
              <a:rPr lang="en-US" kern="1200" dirty="0">
                <a:solidFill>
                  <a:schemeClr val="bg1"/>
                </a:solidFill>
                <a:latin typeface="Segoe"/>
                <a:ea typeface="+mn-ea"/>
                <a:cs typeface="+mn-cs"/>
              </a:rPr>
              <a:t>Contains Windows hypervisor and other components, including base kernel and driver technologies.  </a:t>
            </a:r>
          </a:p>
        </p:txBody>
      </p:sp>
      <p:grpSp>
        <p:nvGrpSpPr>
          <p:cNvPr id="3" name="Group 112"/>
          <p:cNvGrpSpPr/>
          <p:nvPr/>
        </p:nvGrpSpPr>
        <p:grpSpPr>
          <a:xfrm>
            <a:off x="848785" y="1981200"/>
            <a:ext cx="3215809" cy="2362200"/>
            <a:chOff x="6096000" y="1143000"/>
            <a:chExt cx="2516720" cy="2362200"/>
          </a:xfrm>
        </p:grpSpPr>
        <p:sp>
          <p:nvSpPr>
            <p:cNvPr id="33" name="Rectangle 4"/>
            <p:cNvSpPr>
              <a:spLocks noChangeArrowheads="1"/>
            </p:cNvSpPr>
            <p:nvPr/>
          </p:nvSpPr>
          <p:spPr bwMode="auto">
            <a:xfrm>
              <a:off x="6172200" y="2895600"/>
              <a:ext cx="2438400" cy="228600"/>
            </a:xfrm>
            <a:prstGeom prst="rect">
              <a:avLst/>
            </a:prstGeom>
            <a:solidFill>
              <a:srgbClr val="92D050"/>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pPr algn="ctr" rtl="0"/>
              <a:r>
                <a:rPr lang="en-US" sz="1600" b="1" kern="1200" dirty="0">
                  <a:solidFill>
                    <a:srgbClr val="FFFFFF"/>
                  </a:solidFill>
                  <a:latin typeface="Segoe"/>
                  <a:ea typeface="+mn-ea"/>
                  <a:cs typeface="+mn-cs"/>
                </a:rPr>
                <a:t>Windows hypervisor</a:t>
              </a:r>
            </a:p>
          </p:txBody>
        </p:sp>
        <p:sp>
          <p:nvSpPr>
            <p:cNvPr id="34" name="Rectangle 5"/>
            <p:cNvSpPr>
              <a:spLocks noChangeArrowheads="1"/>
            </p:cNvSpPr>
            <p:nvPr/>
          </p:nvSpPr>
          <p:spPr bwMode="auto">
            <a:xfrm>
              <a:off x="7010400" y="2057400"/>
              <a:ext cx="685800" cy="762000"/>
            </a:xfrm>
            <a:prstGeom prst="rect">
              <a:avLst/>
            </a:prstGeom>
            <a:solidFill>
              <a:schemeClr val="accent5">
                <a:lumMod val="50000"/>
              </a:schemeClr>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pPr algn="ctr" rtl="0"/>
              <a:r>
                <a:rPr lang="en-US" sz="1200" b="1" kern="1200" dirty="0">
                  <a:solidFill>
                    <a:srgbClr val="FFFFFF"/>
                  </a:solidFill>
                  <a:latin typeface="Segoe"/>
                  <a:ea typeface="+mn-ea"/>
                  <a:cs typeface="+mn-cs"/>
                </a:rPr>
                <a:t>Windows</a:t>
              </a:r>
              <a:br>
                <a:rPr lang="en-US" sz="1200" b="1" kern="1200" dirty="0">
                  <a:solidFill>
                    <a:srgbClr val="FFFFFF"/>
                  </a:solidFill>
                  <a:latin typeface="Segoe"/>
                  <a:ea typeface="+mn-ea"/>
                  <a:cs typeface="+mn-cs"/>
                </a:rPr>
              </a:br>
              <a:r>
                <a:rPr lang="en-US" sz="1200" b="1" kern="1200" dirty="0">
                  <a:solidFill>
                    <a:srgbClr val="FFFFFF"/>
                  </a:solidFill>
                  <a:latin typeface="Segoe"/>
                  <a:ea typeface="+mn-ea"/>
                  <a:cs typeface="+mn-cs"/>
                </a:rPr>
                <a:t>or Linux</a:t>
              </a:r>
            </a:p>
          </p:txBody>
        </p:sp>
        <p:sp>
          <p:nvSpPr>
            <p:cNvPr id="35" name="Rectangle 9"/>
            <p:cNvSpPr>
              <a:spLocks noChangeArrowheads="1"/>
            </p:cNvSpPr>
            <p:nvPr/>
          </p:nvSpPr>
          <p:spPr bwMode="auto">
            <a:xfrm>
              <a:off x="6172200" y="3200400"/>
              <a:ext cx="2438400" cy="304800"/>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lgn="ctr">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pPr algn="ctr" rtl="0"/>
              <a:r>
                <a:rPr lang="en-US" sz="1600" b="1" kern="1200" dirty="0">
                  <a:solidFill>
                    <a:srgbClr val="FFFFFF"/>
                  </a:solidFill>
                  <a:latin typeface="Segoe"/>
                  <a:ea typeface="+mn-ea"/>
                  <a:cs typeface="+mn-cs"/>
                </a:rPr>
                <a:t>Hardware</a:t>
              </a:r>
            </a:p>
          </p:txBody>
        </p:sp>
        <p:sp>
          <p:nvSpPr>
            <p:cNvPr id="36" name="Rectangle 5"/>
            <p:cNvSpPr>
              <a:spLocks noChangeArrowheads="1"/>
            </p:cNvSpPr>
            <p:nvPr/>
          </p:nvSpPr>
          <p:spPr bwMode="auto">
            <a:xfrm>
              <a:off x="6172200" y="2419290"/>
              <a:ext cx="762000" cy="400110"/>
            </a:xfrm>
            <a:prstGeom prst="rect">
              <a:avLst/>
            </a:prstGeom>
            <a:solidFill>
              <a:srgbClr val="92D050"/>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algn="ctr" rtl="0"/>
              <a:r>
                <a:rPr lang="en-US" sz="1000" b="1" kern="1200" dirty="0">
                  <a:solidFill>
                    <a:srgbClr val="FFFFFF"/>
                  </a:solidFill>
                  <a:latin typeface="Segoe"/>
                  <a:ea typeface="+mn-ea"/>
                  <a:cs typeface="+mn-cs"/>
                </a:rPr>
                <a:t>Parent Partition</a:t>
              </a:r>
            </a:p>
          </p:txBody>
        </p:sp>
        <p:sp>
          <p:nvSpPr>
            <p:cNvPr id="37" name="Rectangle 6"/>
            <p:cNvSpPr>
              <a:spLocks noChangeArrowheads="1"/>
            </p:cNvSpPr>
            <p:nvPr/>
          </p:nvSpPr>
          <p:spPr bwMode="auto">
            <a:xfrm>
              <a:off x="7772400" y="2057400"/>
              <a:ext cx="762000" cy="762000"/>
            </a:xfrm>
            <a:prstGeom prst="rect">
              <a:avLst/>
            </a:prstGeom>
            <a:solidFill>
              <a:schemeClr val="accent5">
                <a:lumMod val="50000"/>
              </a:schemeClr>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pPr algn="ctr" rtl="0"/>
              <a:r>
                <a:rPr lang="en-US" sz="1200" b="1" kern="1200" dirty="0">
                  <a:solidFill>
                    <a:srgbClr val="FFFFFF"/>
                  </a:solidFill>
                  <a:latin typeface="Segoe"/>
                  <a:ea typeface="+mn-ea"/>
                  <a:cs typeface="+mn-cs"/>
                </a:rPr>
                <a:t>Windows </a:t>
              </a:r>
            </a:p>
            <a:p>
              <a:pPr algn="ctr" rtl="0"/>
              <a:r>
                <a:rPr lang="en-US" sz="1200" b="1" kern="1200" dirty="0">
                  <a:solidFill>
                    <a:srgbClr val="FFFFFF"/>
                  </a:solidFill>
                  <a:latin typeface="Segoe"/>
                  <a:ea typeface="+mn-ea"/>
                  <a:cs typeface="+mn-cs"/>
                </a:rPr>
                <a:t>or Linux</a:t>
              </a:r>
            </a:p>
          </p:txBody>
        </p:sp>
        <p:grpSp>
          <p:nvGrpSpPr>
            <p:cNvPr id="4" name="Group 73"/>
            <p:cNvGrpSpPr/>
            <p:nvPr/>
          </p:nvGrpSpPr>
          <p:grpSpPr>
            <a:xfrm>
              <a:off x="6096000" y="2133600"/>
              <a:ext cx="2516720" cy="1067484"/>
              <a:chOff x="6248399" y="1446597"/>
              <a:chExt cx="2649178" cy="1067484"/>
            </a:xfrm>
          </p:grpSpPr>
          <p:grpSp>
            <p:nvGrpSpPr>
              <p:cNvPr id="5" name="Group 65"/>
              <p:cNvGrpSpPr/>
              <p:nvPr/>
            </p:nvGrpSpPr>
            <p:grpSpPr>
              <a:xfrm>
                <a:off x="6248401" y="1446597"/>
                <a:ext cx="2649176" cy="1067484"/>
                <a:chOff x="6400006" y="1446662"/>
                <a:chExt cx="1883762" cy="763932"/>
              </a:xfrm>
            </p:grpSpPr>
            <p:cxnSp>
              <p:nvCxnSpPr>
                <p:cNvPr id="77" name="Straight Connector 76"/>
                <p:cNvCxnSpPr/>
                <p:nvPr/>
              </p:nvCxnSpPr>
              <p:spPr>
                <a:xfrm>
                  <a:off x="6400799" y="2208517"/>
                  <a:ext cx="1881383"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6134100" y="1714500"/>
                  <a:ext cx="5334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00800" y="1446662"/>
                  <a:ext cx="626597" cy="113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782718" y="1714500"/>
                  <a:ext cx="534194" cy="79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043362" y="1981201"/>
                  <a:ext cx="1238820" cy="12061"/>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8168674" y="2095500"/>
                  <a:ext cx="2286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rot="5400000" flipH="1" flipV="1">
                <a:off x="6058798" y="2323796"/>
                <a:ext cx="379203" cy="1"/>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p:nvPr/>
          </p:nvCxnSpPr>
          <p:spPr>
            <a:xfrm rot="16200000" flipV="1">
              <a:off x="6157289" y="1828799"/>
              <a:ext cx="457200" cy="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147352" y="1143000"/>
              <a:ext cx="1676400" cy="523220"/>
            </a:xfrm>
            <a:prstGeom prst="rect">
              <a:avLst/>
            </a:prstGeom>
            <a:noFill/>
          </p:spPr>
          <p:txBody>
            <a:bodyPr wrap="square" rtlCol="0">
              <a:spAutoFit/>
            </a:bodyPr>
            <a:lstStyle/>
            <a:p>
              <a:pPr algn="l" rtl="0"/>
              <a:r>
                <a:rPr lang="en-US" sz="1400" b="1" kern="1200" dirty="0">
                  <a:solidFill>
                    <a:srgbClr val="FF0000"/>
                  </a:solidFill>
                  <a:latin typeface="Segoe"/>
                  <a:ea typeface="+mn-ea"/>
                  <a:cs typeface="+mn-cs"/>
                </a:rPr>
                <a:t>Microsoft Hyper-V Server</a:t>
              </a:r>
            </a:p>
          </p:txBody>
        </p:sp>
      </p:grpSp>
      <p:sp>
        <p:nvSpPr>
          <p:cNvPr id="8" name="TextBox 7"/>
          <p:cNvSpPr txBox="1"/>
          <p:nvPr/>
        </p:nvSpPr>
        <p:spPr>
          <a:xfrm>
            <a:off x="4648200" y="1219200"/>
            <a:ext cx="3479073" cy="646331"/>
          </a:xfrm>
          <a:prstGeom prst="rect">
            <a:avLst/>
          </a:prstGeom>
          <a:noFill/>
        </p:spPr>
        <p:txBody>
          <a:bodyPr wrap="square" rtlCol="0">
            <a:spAutoFit/>
          </a:bodyPr>
          <a:lstStyle/>
          <a:p>
            <a:pPr algn="ctr" rtl="0"/>
            <a:r>
              <a:rPr lang="en-US" b="1" kern="1200" dirty="0">
                <a:solidFill>
                  <a:schemeClr val="bg1"/>
                </a:solidFill>
                <a:latin typeface="Segoe"/>
                <a:ea typeface="+mn-ea"/>
                <a:cs typeface="+mn-cs"/>
              </a:rPr>
              <a:t>Hyper-V, feature of </a:t>
            </a:r>
          </a:p>
          <a:p>
            <a:pPr algn="ctr" rtl="0"/>
            <a:r>
              <a:rPr lang="en-US" b="1" kern="1200" dirty="0">
                <a:solidFill>
                  <a:schemeClr val="bg1"/>
                </a:solidFill>
                <a:latin typeface="Segoe"/>
                <a:ea typeface="+mn-ea"/>
                <a:cs typeface="+mn-cs"/>
              </a:rPr>
              <a:t>Windows Server 2008</a:t>
            </a:r>
          </a:p>
        </p:txBody>
      </p:sp>
      <p:sp>
        <p:nvSpPr>
          <p:cNvPr id="40" name="TextBox 39"/>
          <p:cNvSpPr txBox="1"/>
          <p:nvPr/>
        </p:nvSpPr>
        <p:spPr>
          <a:xfrm>
            <a:off x="4788626" y="4971871"/>
            <a:ext cx="3376749" cy="923330"/>
          </a:xfrm>
          <a:prstGeom prst="rect">
            <a:avLst/>
          </a:prstGeom>
          <a:noFill/>
        </p:spPr>
        <p:txBody>
          <a:bodyPr wrap="square" rtlCol="0">
            <a:spAutoFit/>
          </a:bodyPr>
          <a:lstStyle/>
          <a:p>
            <a:pPr algn="ctr" rtl="0"/>
            <a:r>
              <a:rPr lang="en-US" kern="1200" dirty="0">
                <a:solidFill>
                  <a:schemeClr val="bg1"/>
                </a:solidFill>
                <a:latin typeface="Segoe"/>
                <a:ea typeface="+mn-ea"/>
                <a:cs typeface="+mn-cs"/>
              </a:rPr>
              <a:t>Available as a role in Server Core or full installation of Windows Server 2008</a:t>
            </a:r>
          </a:p>
        </p:txBody>
      </p:sp>
      <p:cxnSp>
        <p:nvCxnSpPr>
          <p:cNvPr id="84" name="Straight Arrow Connector 83"/>
          <p:cNvCxnSpPr/>
          <p:nvPr/>
        </p:nvCxnSpPr>
        <p:spPr>
          <a:xfrm rot="5400000" flipH="1" flipV="1">
            <a:off x="5143500" y="2705100"/>
            <a:ext cx="381000" cy="158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876800" y="2286000"/>
            <a:ext cx="990600" cy="307777"/>
          </a:xfrm>
          <a:prstGeom prst="rect">
            <a:avLst/>
          </a:prstGeom>
          <a:noFill/>
        </p:spPr>
        <p:txBody>
          <a:bodyPr wrap="square" rtlCol="0">
            <a:spAutoFit/>
          </a:bodyPr>
          <a:lstStyle/>
          <a:p>
            <a:pPr algn="l" rtl="0"/>
            <a:r>
              <a:rPr lang="en-US" sz="1400" b="1" kern="1200" dirty="0">
                <a:solidFill>
                  <a:srgbClr val="FF0000"/>
                </a:solidFill>
                <a:latin typeface="Segoe"/>
                <a:ea typeface="+mn-ea"/>
                <a:cs typeface="+mn-cs"/>
              </a:rPr>
              <a:t>Hyper-V</a:t>
            </a:r>
          </a:p>
        </p:txBody>
      </p:sp>
      <p:sp>
        <p:nvSpPr>
          <p:cNvPr id="26" name="Rectangle 5"/>
          <p:cNvSpPr>
            <a:spLocks noChangeArrowheads="1"/>
          </p:cNvSpPr>
          <p:nvPr/>
        </p:nvSpPr>
        <p:spPr bwMode="auto">
          <a:xfrm>
            <a:off x="6015111" y="2895600"/>
            <a:ext cx="920931" cy="762000"/>
          </a:xfrm>
          <a:prstGeom prst="rect">
            <a:avLst/>
          </a:prstGeom>
          <a:solidFill>
            <a:schemeClr val="accent5">
              <a:lumMod val="50000"/>
            </a:schemeClr>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pPr algn="ctr" rtl="0"/>
            <a:r>
              <a:rPr lang="en-US" sz="1200" b="1" kern="1200" dirty="0">
                <a:solidFill>
                  <a:srgbClr val="FFFFFF"/>
                </a:solidFill>
                <a:latin typeface="Segoe"/>
                <a:ea typeface="+mn-ea"/>
                <a:cs typeface="+mn-cs"/>
              </a:rPr>
              <a:t>Windows</a:t>
            </a:r>
          </a:p>
          <a:p>
            <a:pPr algn="ctr" rtl="0"/>
            <a:r>
              <a:rPr lang="en-US" sz="1200" b="1" kern="1200" dirty="0">
                <a:solidFill>
                  <a:srgbClr val="FFFFFF"/>
                </a:solidFill>
                <a:latin typeface="Segoe"/>
                <a:ea typeface="+mn-ea"/>
                <a:cs typeface="+mn-cs"/>
              </a:rPr>
              <a:t>or Linux</a:t>
            </a:r>
          </a:p>
        </p:txBody>
      </p:sp>
      <p:sp>
        <p:nvSpPr>
          <p:cNvPr id="28" name="Rectangle 9"/>
          <p:cNvSpPr>
            <a:spLocks noChangeArrowheads="1"/>
          </p:cNvSpPr>
          <p:nvPr/>
        </p:nvSpPr>
        <p:spPr bwMode="auto">
          <a:xfrm>
            <a:off x="4889529" y="4038600"/>
            <a:ext cx="3274422" cy="304800"/>
          </a:xfrm>
          <a:prstGeom prst="rect">
            <a:avLst/>
          </a:prstGeom>
          <a:gradFill rotWithShape="1">
            <a:gsLst>
              <a:gs pos="0">
                <a:schemeClr val="accent2"/>
              </a:gs>
              <a:gs pos="50000">
                <a:schemeClr val="accent2">
                  <a:gamma/>
                  <a:tint val="73725"/>
                  <a:invGamma/>
                </a:schemeClr>
              </a:gs>
              <a:gs pos="100000">
                <a:schemeClr val="accent2"/>
              </a:gs>
            </a:gsLst>
            <a:lin ang="2700000" scaled="1"/>
          </a:gradFill>
          <a:ln w="9525" algn="ctr">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pPr algn="ctr" rtl="0"/>
            <a:r>
              <a:rPr lang="en-US" sz="1600" b="1" kern="1200" dirty="0">
                <a:solidFill>
                  <a:srgbClr val="FFFFFF"/>
                </a:solidFill>
                <a:latin typeface="Segoe"/>
                <a:ea typeface="+mn-ea"/>
                <a:cs typeface="+mn-cs"/>
              </a:rPr>
              <a:t>Hardware</a:t>
            </a:r>
          </a:p>
        </p:txBody>
      </p:sp>
      <p:sp>
        <p:nvSpPr>
          <p:cNvPr id="31" name="Rectangle 5"/>
          <p:cNvSpPr>
            <a:spLocks noChangeArrowheads="1"/>
          </p:cNvSpPr>
          <p:nvPr/>
        </p:nvSpPr>
        <p:spPr bwMode="auto">
          <a:xfrm>
            <a:off x="4889529" y="3103602"/>
            <a:ext cx="1023257" cy="553998"/>
          </a:xfrm>
          <a:prstGeom prst="rect">
            <a:avLst/>
          </a:prstGeom>
          <a:solidFill>
            <a:schemeClr val="bg1"/>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algn="ctr" rtl="0"/>
            <a:r>
              <a:rPr lang="en-US" sz="1000" b="1" kern="1200" dirty="0">
                <a:solidFill>
                  <a:srgbClr val="FFFFFF"/>
                </a:solidFill>
                <a:latin typeface="Segoe"/>
                <a:ea typeface="+mn-ea"/>
                <a:cs typeface="+mn-cs"/>
              </a:rPr>
              <a:t>Windows (parent partition)</a:t>
            </a:r>
          </a:p>
        </p:txBody>
      </p:sp>
      <p:sp>
        <p:nvSpPr>
          <p:cNvPr id="32" name="Rectangle 6"/>
          <p:cNvSpPr>
            <a:spLocks noChangeArrowheads="1"/>
          </p:cNvSpPr>
          <p:nvPr/>
        </p:nvSpPr>
        <p:spPr bwMode="auto">
          <a:xfrm>
            <a:off x="7038368" y="2895600"/>
            <a:ext cx="1023257" cy="762000"/>
          </a:xfrm>
          <a:prstGeom prst="rect">
            <a:avLst/>
          </a:prstGeom>
          <a:solidFill>
            <a:schemeClr val="accent5">
              <a:lumMod val="50000"/>
            </a:schemeClr>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pPr algn="ctr" rtl="0"/>
            <a:r>
              <a:rPr lang="en-US" sz="1200" b="1" kern="1200" dirty="0">
                <a:solidFill>
                  <a:srgbClr val="FFFFFF"/>
                </a:solidFill>
                <a:latin typeface="Segoe"/>
                <a:ea typeface="+mn-ea"/>
                <a:cs typeface="+mn-cs"/>
              </a:rPr>
              <a:t>Windows</a:t>
            </a:r>
            <a:br>
              <a:rPr lang="en-US" sz="1200" b="1" kern="1200" dirty="0">
                <a:solidFill>
                  <a:srgbClr val="FFFFFF"/>
                </a:solidFill>
                <a:latin typeface="Segoe"/>
                <a:ea typeface="+mn-ea"/>
                <a:cs typeface="+mn-cs"/>
              </a:rPr>
            </a:br>
            <a:r>
              <a:rPr lang="en-US" sz="1200" b="1" kern="1200" dirty="0">
                <a:solidFill>
                  <a:srgbClr val="FFFFFF"/>
                </a:solidFill>
                <a:latin typeface="Segoe"/>
                <a:ea typeface="+mn-ea"/>
                <a:cs typeface="+mn-cs"/>
              </a:rPr>
              <a:t>or Linux</a:t>
            </a:r>
          </a:p>
        </p:txBody>
      </p:sp>
      <p:sp>
        <p:nvSpPr>
          <p:cNvPr id="42" name="Rectangle 4"/>
          <p:cNvSpPr>
            <a:spLocks noChangeArrowheads="1"/>
          </p:cNvSpPr>
          <p:nvPr/>
        </p:nvSpPr>
        <p:spPr bwMode="auto">
          <a:xfrm>
            <a:off x="4889529" y="3733800"/>
            <a:ext cx="3172097" cy="228600"/>
          </a:xfrm>
          <a:prstGeom prst="rect">
            <a:avLst/>
          </a:prstGeom>
          <a:solidFill>
            <a:srgbClr val="92D050"/>
          </a:solidFill>
          <a:ln w="9525">
            <a:solidFill>
              <a:schemeClr val="tx1"/>
            </a:solidFill>
            <a:miter lim="800000"/>
            <a:headEnd/>
            <a:tailEnd/>
          </a:ln>
          <a:effectLst/>
        </p:spPr>
        <p:txBody>
          <a:bodyPr vert="horz" wrap="none" lIns="91440" tIns="45720" rIns="91440" bIns="45720" numCol="1" anchor="ctr" anchorCtr="0" compatLnSpc="1">
            <a:prstTxWarp prst="textNoShape">
              <a:avLst/>
            </a:prstTxWarp>
          </a:bodyPr>
          <a:lstStyle/>
          <a:p>
            <a:pPr algn="ctr" rtl="0"/>
            <a:r>
              <a:rPr lang="en-US" sz="1600" b="1" kern="1200" dirty="0">
                <a:solidFill>
                  <a:srgbClr val="FFFFFF"/>
                </a:solidFill>
                <a:latin typeface="Segoe"/>
                <a:ea typeface="+mn-ea"/>
                <a:cs typeface="+mn-cs"/>
              </a:rPr>
              <a:t>Windows hypervisor</a:t>
            </a:r>
          </a:p>
        </p:txBody>
      </p:sp>
      <p:grpSp>
        <p:nvGrpSpPr>
          <p:cNvPr id="6" name="Group 99"/>
          <p:cNvGrpSpPr/>
          <p:nvPr/>
        </p:nvGrpSpPr>
        <p:grpSpPr>
          <a:xfrm>
            <a:off x="4787203" y="2971116"/>
            <a:ext cx="3379595" cy="1067484"/>
            <a:chOff x="6248399" y="1446597"/>
            <a:chExt cx="2649178" cy="1067484"/>
          </a:xfrm>
        </p:grpSpPr>
        <p:grpSp>
          <p:nvGrpSpPr>
            <p:cNvPr id="7" name="Group 65"/>
            <p:cNvGrpSpPr/>
            <p:nvPr/>
          </p:nvGrpSpPr>
          <p:grpSpPr>
            <a:xfrm>
              <a:off x="6248395" y="1446597"/>
              <a:ext cx="2649174" cy="1067484"/>
              <a:chOff x="6400006" y="1446662"/>
              <a:chExt cx="1883762" cy="763932"/>
            </a:xfrm>
          </p:grpSpPr>
          <p:cxnSp>
            <p:nvCxnSpPr>
              <p:cNvPr id="103" name="Straight Connector 102"/>
              <p:cNvCxnSpPr/>
              <p:nvPr/>
            </p:nvCxnSpPr>
            <p:spPr>
              <a:xfrm>
                <a:off x="6400799" y="2208517"/>
                <a:ext cx="1881383"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flipH="1" flipV="1">
                <a:off x="6134100" y="1714500"/>
                <a:ext cx="5334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400800" y="1446662"/>
                <a:ext cx="626597" cy="113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6782718" y="1714500"/>
                <a:ext cx="534194" cy="79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043362" y="1981201"/>
                <a:ext cx="1238820" cy="12061"/>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8168674" y="2095500"/>
                <a:ext cx="2286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102" name="Straight Connector 101"/>
            <p:cNvCxnSpPr/>
            <p:nvPr/>
          </p:nvCxnSpPr>
          <p:spPr>
            <a:xfrm rot="5400000" flipH="1" flipV="1">
              <a:off x="6058798" y="2323796"/>
              <a:ext cx="379203" cy="1"/>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smtClean="0"/>
              <a:t>Hyper-V Architecture</a:t>
            </a:r>
          </a:p>
        </p:txBody>
      </p:sp>
      <p:grpSp>
        <p:nvGrpSpPr>
          <p:cNvPr id="2" name="Group 51"/>
          <p:cNvGrpSpPr>
            <a:grpSpLocks/>
          </p:cNvGrpSpPr>
          <p:nvPr/>
        </p:nvGrpSpPr>
        <p:grpSpPr bwMode="auto">
          <a:xfrm>
            <a:off x="7239000" y="84138"/>
            <a:ext cx="1858963" cy="1916511"/>
            <a:chOff x="4580" y="741"/>
            <a:chExt cx="1255" cy="1526"/>
          </a:xfrm>
        </p:grpSpPr>
        <p:pic>
          <p:nvPicPr>
            <p:cNvPr id="3148" name="Picture 52" descr="Vivid purple box"/>
            <p:cNvPicPr>
              <a:picLocks noChangeAspect="1" noChangeArrowheads="1"/>
            </p:cNvPicPr>
            <p:nvPr/>
          </p:nvPicPr>
          <p:blipFill>
            <a:blip r:embed="rId3"/>
            <a:srcRect/>
            <a:stretch>
              <a:fillRect/>
            </a:stretch>
          </p:blipFill>
          <p:spPr bwMode="auto">
            <a:xfrm>
              <a:off x="4580" y="741"/>
              <a:ext cx="1167" cy="1526"/>
            </a:xfrm>
            <a:prstGeom prst="rect">
              <a:avLst/>
            </a:prstGeom>
            <a:noFill/>
            <a:ln w="9525">
              <a:noFill/>
              <a:miter lim="800000"/>
              <a:headEnd/>
              <a:tailEnd/>
            </a:ln>
          </p:spPr>
        </p:pic>
        <p:sp>
          <p:nvSpPr>
            <p:cNvPr id="83" name="Rectangle 53"/>
            <p:cNvSpPr>
              <a:spLocks noChangeArrowheads="1"/>
            </p:cNvSpPr>
            <p:nvPr/>
          </p:nvSpPr>
          <p:spPr bwMode="auto">
            <a:xfrm>
              <a:off x="4686" y="896"/>
              <a:ext cx="651" cy="206"/>
            </a:xfrm>
            <a:prstGeom prst="rect">
              <a:avLst/>
            </a:prstGeom>
            <a:noFill/>
            <a:ln w="3175">
              <a:noFill/>
              <a:miter lim="800000"/>
              <a:headEnd/>
              <a:tailEnd/>
            </a:ln>
            <a:effectLst/>
          </p:spPr>
          <p:txBody>
            <a:bodyPr wrap="none" lIns="92075" tIns="46038" rIns="92075" bIns="46038">
              <a:spAutoFit/>
            </a:bodyPr>
            <a:lstStyle/>
            <a:p>
              <a:pPr fontAlgn="auto">
                <a:lnSpc>
                  <a:spcPct val="90000"/>
                </a:lnSpc>
                <a:spcBef>
                  <a:spcPct val="30000"/>
                </a:spcBef>
                <a:spcAft>
                  <a:spcPts val="0"/>
                </a:spcAft>
                <a:defRPr/>
              </a:pPr>
              <a:r>
                <a:rPr lang="en-US" sz="1200">
                  <a:effectLst>
                    <a:outerShdw blurRad="38100" dist="38100" dir="2700000" algn="tl">
                      <a:srgbClr val="000000">
                        <a:alpha val="43137"/>
                      </a:srgbClr>
                    </a:outerShdw>
                  </a:effectLst>
                  <a:latin typeface="Calibri" pitchFamily="34" charset="0"/>
                </a:rPr>
                <a:t>Provided by:</a:t>
              </a:r>
            </a:p>
          </p:txBody>
        </p:sp>
        <p:sp>
          <p:nvSpPr>
            <p:cNvPr id="84" name="Rectangle 54"/>
            <p:cNvSpPr>
              <a:spLocks noChangeArrowheads="1"/>
            </p:cNvSpPr>
            <p:nvPr/>
          </p:nvSpPr>
          <p:spPr bwMode="auto">
            <a:xfrm>
              <a:off x="4903" y="1178"/>
              <a:ext cx="242" cy="206"/>
            </a:xfrm>
            <a:prstGeom prst="rect">
              <a:avLst/>
            </a:prstGeom>
            <a:noFill/>
            <a:ln w="9525">
              <a:noFill/>
              <a:miter lim="800000"/>
              <a:headEnd/>
              <a:tailEnd/>
            </a:ln>
            <a:effectLst/>
          </p:spPr>
          <p:txBody>
            <a:bodyPr wrap="none" lIns="92075" tIns="46038" rIns="92075" bIns="46038">
              <a:spAutoFit/>
            </a:bodyPr>
            <a:lstStyle/>
            <a:p>
              <a:pPr fontAlgn="auto">
                <a:lnSpc>
                  <a:spcPct val="90000"/>
                </a:lnSpc>
                <a:spcBef>
                  <a:spcPct val="30000"/>
                </a:spcBef>
                <a:spcAft>
                  <a:spcPts val="0"/>
                </a:spcAft>
                <a:defRPr/>
              </a:pPr>
              <a:r>
                <a:rPr lang="en-US" sz="1200" dirty="0">
                  <a:effectLst>
                    <a:outerShdw blurRad="38100" dist="38100" dir="2700000" algn="tl">
                      <a:srgbClr val="000000">
                        <a:alpha val="43137"/>
                      </a:srgbClr>
                    </a:outerShdw>
                  </a:effectLst>
                  <a:latin typeface="Calibri" pitchFamily="34" charset="0"/>
                </a:rPr>
                <a:t>OS</a:t>
              </a:r>
            </a:p>
          </p:txBody>
        </p:sp>
        <p:sp>
          <p:nvSpPr>
            <p:cNvPr id="85" name="Rectangle 55"/>
            <p:cNvSpPr>
              <a:spLocks noChangeArrowheads="1"/>
            </p:cNvSpPr>
            <p:nvPr/>
          </p:nvSpPr>
          <p:spPr bwMode="auto">
            <a:xfrm>
              <a:off x="4903" y="1724"/>
              <a:ext cx="880" cy="206"/>
            </a:xfrm>
            <a:prstGeom prst="rect">
              <a:avLst/>
            </a:prstGeom>
            <a:noFill/>
            <a:ln w="3175">
              <a:noFill/>
              <a:miter lim="800000"/>
              <a:headEnd/>
              <a:tailEnd/>
            </a:ln>
            <a:effectLst/>
          </p:spPr>
          <p:txBody>
            <a:bodyPr lIns="92075" tIns="46038" rIns="92075" bIns="46038">
              <a:spAutoFit/>
            </a:bodyPr>
            <a:lstStyle/>
            <a:p>
              <a:pPr fontAlgn="auto">
                <a:lnSpc>
                  <a:spcPct val="90000"/>
                </a:lnSpc>
                <a:spcBef>
                  <a:spcPct val="30000"/>
                </a:spcBef>
                <a:spcAft>
                  <a:spcPts val="0"/>
                </a:spcAft>
                <a:defRPr/>
              </a:pPr>
              <a:endParaRPr lang="en-US" sz="1200" dirty="0">
                <a:effectLst>
                  <a:outerShdw blurRad="38100" dist="38100" dir="2700000" algn="tl">
                    <a:srgbClr val="000000">
                      <a:alpha val="43137"/>
                    </a:srgbClr>
                  </a:outerShdw>
                </a:effectLst>
                <a:latin typeface="Calibri" pitchFamily="34" charset="0"/>
              </a:endParaRPr>
            </a:p>
          </p:txBody>
        </p:sp>
        <p:sp>
          <p:nvSpPr>
            <p:cNvPr id="86" name="Rectangle 56"/>
            <p:cNvSpPr>
              <a:spLocks noChangeArrowheads="1"/>
            </p:cNvSpPr>
            <p:nvPr/>
          </p:nvSpPr>
          <p:spPr bwMode="auto">
            <a:xfrm>
              <a:off x="4903" y="1771"/>
              <a:ext cx="684" cy="206"/>
            </a:xfrm>
            <a:prstGeom prst="rect">
              <a:avLst/>
            </a:prstGeom>
            <a:noFill/>
            <a:ln w="3175">
              <a:noFill/>
              <a:miter lim="800000"/>
              <a:headEnd/>
              <a:tailEnd/>
            </a:ln>
            <a:effectLst/>
          </p:spPr>
          <p:txBody>
            <a:bodyPr wrap="none" lIns="92075" tIns="46038" rIns="92075" bIns="46038">
              <a:spAutoFit/>
            </a:bodyPr>
            <a:lstStyle/>
            <a:p>
              <a:pPr fontAlgn="auto">
                <a:lnSpc>
                  <a:spcPct val="90000"/>
                </a:lnSpc>
                <a:spcBef>
                  <a:spcPct val="30000"/>
                </a:spcBef>
                <a:spcAft>
                  <a:spcPts val="0"/>
                </a:spcAft>
                <a:defRPr/>
              </a:pPr>
              <a:r>
                <a:rPr lang="en-US" sz="1200" dirty="0">
                  <a:effectLst>
                    <a:outerShdw blurRad="38100" dist="38100" dir="2700000" algn="tl">
                      <a:srgbClr val="000000">
                        <a:alpha val="43137"/>
                      </a:srgbClr>
                    </a:outerShdw>
                  </a:effectLst>
                  <a:latin typeface="Calibri" pitchFamily="34" charset="0"/>
                </a:rPr>
                <a:t>ISV/IHV/OEM</a:t>
              </a:r>
            </a:p>
          </p:txBody>
        </p:sp>
        <p:sp>
          <p:nvSpPr>
            <p:cNvPr id="87" name="Rectangle 57"/>
            <p:cNvSpPr>
              <a:spLocks noChangeArrowheads="1"/>
            </p:cNvSpPr>
            <p:nvPr/>
          </p:nvSpPr>
          <p:spPr bwMode="auto">
            <a:xfrm>
              <a:off x="4903" y="1405"/>
              <a:ext cx="932" cy="206"/>
            </a:xfrm>
            <a:prstGeom prst="rect">
              <a:avLst/>
            </a:prstGeom>
            <a:noFill/>
            <a:ln w="3175">
              <a:noFill/>
              <a:miter lim="800000"/>
              <a:headEnd/>
              <a:tailEnd/>
            </a:ln>
            <a:effectLst/>
          </p:spPr>
          <p:txBody>
            <a:bodyPr lIns="92075" tIns="46038" rIns="92075" bIns="46038">
              <a:spAutoFit/>
            </a:bodyPr>
            <a:lstStyle/>
            <a:p>
              <a:pPr fontAlgn="auto">
                <a:lnSpc>
                  <a:spcPct val="90000"/>
                </a:lnSpc>
                <a:spcBef>
                  <a:spcPct val="30000"/>
                </a:spcBef>
                <a:spcAft>
                  <a:spcPts val="0"/>
                </a:spcAft>
                <a:defRPr/>
              </a:pPr>
              <a:r>
                <a:rPr lang="en-US" sz="1200" dirty="0" smtClean="0">
                  <a:effectLst>
                    <a:outerShdw blurRad="38100" dist="38100" dir="2700000" algn="tl">
                      <a:srgbClr val="000000">
                        <a:alpha val="43137"/>
                      </a:srgbClr>
                    </a:outerShdw>
                  </a:effectLst>
                  <a:latin typeface="Calibri" pitchFamily="34" charset="0"/>
                </a:rPr>
                <a:t>Hyper-V</a:t>
              </a:r>
              <a:endParaRPr lang="en-US" sz="1200" dirty="0">
                <a:effectLst>
                  <a:outerShdw blurRad="38100" dist="38100" dir="2700000" algn="tl">
                    <a:srgbClr val="000000">
                      <a:alpha val="43137"/>
                    </a:srgbClr>
                  </a:outerShdw>
                </a:effectLst>
                <a:latin typeface="Calibri" pitchFamily="34" charset="0"/>
              </a:endParaRPr>
            </a:p>
          </p:txBody>
        </p:sp>
        <p:pic>
          <p:nvPicPr>
            <p:cNvPr id="3154" name="Picture 58" descr="cooltools-shape"/>
            <p:cNvPicPr>
              <a:picLocks noChangeAspect="1" noChangeArrowheads="1"/>
            </p:cNvPicPr>
            <p:nvPr/>
          </p:nvPicPr>
          <p:blipFill>
            <a:blip r:embed="rId4"/>
            <a:srcRect/>
            <a:stretch>
              <a:fillRect/>
            </a:stretch>
          </p:blipFill>
          <p:spPr bwMode="auto">
            <a:xfrm>
              <a:off x="4651" y="1120"/>
              <a:ext cx="296" cy="287"/>
            </a:xfrm>
            <a:prstGeom prst="rect">
              <a:avLst/>
            </a:prstGeom>
            <a:noFill/>
            <a:ln w="9525">
              <a:noFill/>
              <a:miter lim="800000"/>
              <a:headEnd/>
              <a:tailEnd/>
            </a:ln>
          </p:spPr>
        </p:pic>
        <p:pic>
          <p:nvPicPr>
            <p:cNvPr id="3155" name="Picture 59" descr="cooltools-shape"/>
            <p:cNvPicPr>
              <a:picLocks noChangeAspect="1" noChangeArrowheads="1"/>
            </p:cNvPicPr>
            <p:nvPr/>
          </p:nvPicPr>
          <p:blipFill>
            <a:blip r:embed="rId5"/>
            <a:srcRect/>
            <a:stretch>
              <a:fillRect/>
            </a:stretch>
          </p:blipFill>
          <p:spPr bwMode="auto">
            <a:xfrm>
              <a:off x="4651" y="1427"/>
              <a:ext cx="296" cy="287"/>
            </a:xfrm>
            <a:prstGeom prst="rect">
              <a:avLst/>
            </a:prstGeom>
            <a:noFill/>
            <a:ln w="9525">
              <a:noFill/>
              <a:miter lim="800000"/>
              <a:headEnd/>
              <a:tailEnd/>
            </a:ln>
          </p:spPr>
        </p:pic>
        <p:pic>
          <p:nvPicPr>
            <p:cNvPr id="3157" name="Picture 61" descr="VIVID--RED"/>
            <p:cNvPicPr>
              <a:picLocks noChangeAspect="1" noChangeArrowheads="1"/>
            </p:cNvPicPr>
            <p:nvPr/>
          </p:nvPicPr>
          <p:blipFill>
            <a:blip r:embed="rId6"/>
            <a:srcRect/>
            <a:stretch>
              <a:fillRect/>
            </a:stretch>
          </p:blipFill>
          <p:spPr bwMode="auto">
            <a:xfrm>
              <a:off x="4609" y="1698"/>
              <a:ext cx="387" cy="342"/>
            </a:xfrm>
            <a:prstGeom prst="rect">
              <a:avLst/>
            </a:prstGeom>
            <a:noFill/>
            <a:ln w="9525">
              <a:noFill/>
              <a:miter lim="800000"/>
              <a:headEnd/>
              <a:tailEnd/>
            </a:ln>
          </p:spPr>
        </p:pic>
      </p:grpSp>
      <p:pic>
        <p:nvPicPr>
          <p:cNvPr id="3076" name="Picture 3" descr="Vivid Blue round edge Rect horiz thin"/>
          <p:cNvPicPr>
            <a:picLocks noChangeAspect="1" noChangeArrowheads="1"/>
          </p:cNvPicPr>
          <p:nvPr/>
        </p:nvPicPr>
        <p:blipFill>
          <a:blip r:embed="rId7"/>
          <a:srcRect/>
          <a:stretch>
            <a:fillRect/>
          </a:stretch>
        </p:blipFill>
        <p:spPr bwMode="auto">
          <a:xfrm>
            <a:off x="466725" y="5745163"/>
            <a:ext cx="7524750" cy="574675"/>
          </a:xfrm>
          <a:prstGeom prst="rect">
            <a:avLst/>
          </a:prstGeom>
          <a:noFill/>
          <a:ln w="9525">
            <a:noFill/>
            <a:miter lim="800000"/>
            <a:headEnd/>
            <a:tailEnd/>
          </a:ln>
        </p:spPr>
      </p:pic>
      <p:sp>
        <p:nvSpPr>
          <p:cNvPr id="373764" name="Line 4"/>
          <p:cNvSpPr>
            <a:spLocks noChangeShapeType="1"/>
          </p:cNvSpPr>
          <p:nvPr/>
        </p:nvSpPr>
        <p:spPr bwMode="auto">
          <a:xfrm flipH="1">
            <a:off x="400050" y="5106988"/>
            <a:ext cx="7900988" cy="55562"/>
          </a:xfrm>
          <a:prstGeom prst="line">
            <a:avLst/>
          </a:prstGeom>
          <a:noFill/>
          <a:ln w="28575">
            <a:solidFill>
              <a:schemeClr val="accent4"/>
            </a:solidFill>
            <a:prstDash val="dash"/>
            <a:round/>
            <a:headEn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sz="1600" b="1">
              <a:effectLst>
                <a:outerShdw blurRad="38100" dist="38100" dir="2700000" algn="tl">
                  <a:srgbClr val="000000">
                    <a:alpha val="43137"/>
                  </a:srgbClr>
                </a:outerShdw>
              </a:effectLst>
              <a:latin typeface="Calibri" pitchFamily="34" charset="0"/>
            </a:endParaRPr>
          </a:p>
        </p:txBody>
      </p:sp>
      <p:pic>
        <p:nvPicPr>
          <p:cNvPr id="3078" name="Picture 6" descr="Vivid Blue round edge Rect horiz thin"/>
          <p:cNvPicPr>
            <a:picLocks noChangeAspect="1" noChangeArrowheads="1"/>
          </p:cNvPicPr>
          <p:nvPr/>
        </p:nvPicPr>
        <p:blipFill>
          <a:blip r:embed="rId7"/>
          <a:srcRect/>
          <a:stretch>
            <a:fillRect/>
          </a:stretch>
        </p:blipFill>
        <p:spPr bwMode="auto">
          <a:xfrm>
            <a:off x="457200" y="5257800"/>
            <a:ext cx="7526338" cy="574675"/>
          </a:xfrm>
          <a:prstGeom prst="rect">
            <a:avLst/>
          </a:prstGeom>
          <a:noFill/>
          <a:ln w="9525">
            <a:noFill/>
            <a:miter lim="800000"/>
            <a:headEnd/>
            <a:tailEnd/>
          </a:ln>
        </p:spPr>
      </p:pic>
      <p:sp>
        <p:nvSpPr>
          <p:cNvPr id="373767" name="Rectangle 7"/>
          <p:cNvSpPr>
            <a:spLocks noChangeArrowheads="1"/>
          </p:cNvSpPr>
          <p:nvPr/>
        </p:nvSpPr>
        <p:spPr bwMode="grayWhite">
          <a:xfrm>
            <a:off x="609600" y="5416550"/>
            <a:ext cx="7159625" cy="233363"/>
          </a:xfrm>
          <a:prstGeom prst="rect">
            <a:avLst/>
          </a:prstGeom>
          <a:noFill/>
          <a:ln w="3175" algn="ctr">
            <a:noFill/>
            <a:miter lim="800000"/>
            <a:headEnd/>
            <a:tailEnd/>
          </a:ln>
          <a:effectLst/>
        </p:spPr>
        <p:txBody>
          <a:bodyPr wrap="none" anchor="ctr"/>
          <a:lstStyle/>
          <a:p>
            <a:pPr algn="ctr" fontAlgn="auto">
              <a:lnSpc>
                <a:spcPct val="90000"/>
              </a:lnSpc>
              <a:spcBef>
                <a:spcPct val="30000"/>
              </a:spcBef>
              <a:spcAft>
                <a:spcPts val="0"/>
              </a:spcAft>
              <a:defRPr/>
            </a:pPr>
            <a:r>
              <a:rPr lang="en-US" sz="1600" b="1" dirty="0" smtClean="0">
                <a:latin typeface="Calibri" pitchFamily="34" charset="0"/>
              </a:rPr>
              <a:t>Hyper - V</a:t>
            </a:r>
            <a:endParaRPr lang="en-US" sz="1600" b="1" dirty="0">
              <a:latin typeface="Calibri" pitchFamily="34" charset="0"/>
            </a:endParaRPr>
          </a:p>
        </p:txBody>
      </p:sp>
      <p:sp>
        <p:nvSpPr>
          <p:cNvPr id="373768" name="Rectangle 8"/>
          <p:cNvSpPr>
            <a:spLocks noChangeArrowheads="1"/>
          </p:cNvSpPr>
          <p:nvPr/>
        </p:nvSpPr>
        <p:spPr bwMode="invGray">
          <a:xfrm>
            <a:off x="838200" y="5762625"/>
            <a:ext cx="6861175" cy="549275"/>
          </a:xfrm>
          <a:prstGeom prst="rect">
            <a:avLst/>
          </a:prstGeom>
          <a:noFill/>
          <a:ln w="3175">
            <a:noFill/>
            <a:miter lim="800000"/>
            <a:headEnd/>
            <a:tailEnd/>
          </a:ln>
          <a:effectLst/>
        </p:spPr>
        <p:txBody>
          <a:bodyPr wrap="none" anchor="ctr"/>
          <a:lstStyle/>
          <a:p>
            <a:pPr algn="ctr" fontAlgn="auto">
              <a:lnSpc>
                <a:spcPct val="90000"/>
              </a:lnSpc>
              <a:spcBef>
                <a:spcPct val="30000"/>
              </a:spcBef>
              <a:spcAft>
                <a:spcPts val="0"/>
              </a:spcAft>
              <a:defRPr/>
            </a:pPr>
            <a:r>
              <a:rPr lang="en-US" sz="1600" b="1" dirty="0">
                <a:latin typeface="Calibri" pitchFamily="34" charset="0"/>
              </a:rPr>
              <a:t>“Designed for Windows” Server Hardware</a:t>
            </a:r>
          </a:p>
        </p:txBody>
      </p:sp>
      <p:grpSp>
        <p:nvGrpSpPr>
          <p:cNvPr id="3" name="Group 27"/>
          <p:cNvGrpSpPr>
            <a:grpSpLocks/>
          </p:cNvGrpSpPr>
          <p:nvPr/>
        </p:nvGrpSpPr>
        <p:grpSpPr bwMode="auto">
          <a:xfrm>
            <a:off x="2514600" y="2209800"/>
            <a:ext cx="1692275" cy="2533650"/>
            <a:chOff x="2259" y="1379"/>
            <a:chExt cx="1167" cy="1649"/>
          </a:xfrm>
        </p:grpSpPr>
        <p:pic>
          <p:nvPicPr>
            <p:cNvPr id="3135" name="Picture 28" descr="Vivid green box"/>
            <p:cNvPicPr>
              <a:picLocks noChangeAspect="1" noChangeArrowheads="1"/>
            </p:cNvPicPr>
            <p:nvPr/>
          </p:nvPicPr>
          <p:blipFill>
            <a:blip r:embed="rId8"/>
            <a:srcRect/>
            <a:stretch>
              <a:fillRect/>
            </a:stretch>
          </p:blipFill>
          <p:spPr bwMode="auto">
            <a:xfrm>
              <a:off x="2293" y="2060"/>
              <a:ext cx="1066" cy="968"/>
            </a:xfrm>
            <a:prstGeom prst="rect">
              <a:avLst/>
            </a:prstGeom>
            <a:noFill/>
            <a:ln w="9525">
              <a:noFill/>
              <a:miter lim="800000"/>
              <a:headEnd/>
              <a:tailEnd/>
            </a:ln>
          </p:spPr>
        </p:pic>
        <p:sp>
          <p:nvSpPr>
            <p:cNvPr id="373789" name="Text Box 29"/>
            <p:cNvSpPr txBox="1">
              <a:spLocks noChangeArrowheads="1"/>
            </p:cNvSpPr>
            <p:nvPr/>
          </p:nvSpPr>
          <p:spPr bwMode="auto">
            <a:xfrm>
              <a:off x="2301" y="2162"/>
              <a:ext cx="1125" cy="258"/>
            </a:xfrm>
            <a:prstGeom prst="rect">
              <a:avLst/>
            </a:prstGeom>
            <a:noFill/>
            <a:ln w="3175" algn="ctr">
              <a:noFill/>
              <a:miter lim="800000"/>
              <a:headEnd/>
              <a:tailEnd/>
            </a:ln>
            <a:effectLst/>
          </p:spPr>
          <p:txBody>
            <a:bodyPr>
              <a:spAutoFit/>
            </a:bodyPr>
            <a:lstStyle/>
            <a:p>
              <a:pPr fontAlgn="auto">
                <a:lnSpc>
                  <a:spcPct val="90000"/>
                </a:lnSpc>
                <a:spcBef>
                  <a:spcPct val="30000"/>
                </a:spcBef>
                <a:spcAft>
                  <a:spcPts val="0"/>
                </a:spcAft>
                <a:defRPr/>
              </a:pPr>
              <a:r>
                <a:rPr lang="en-US" sz="1100" b="1" dirty="0">
                  <a:latin typeface="Calibri" pitchFamily="34" charset="0"/>
                </a:rPr>
                <a:t>Windows Server 2003, </a:t>
              </a:r>
              <a:r>
                <a:rPr lang="en-US" sz="1100" b="1" dirty="0" smtClean="0">
                  <a:latin typeface="Calibri" pitchFamily="34" charset="0"/>
                </a:rPr>
                <a:t>2008</a:t>
              </a:r>
              <a:endParaRPr lang="en-US" sz="1100" b="1" dirty="0">
                <a:latin typeface="Calibri" pitchFamily="34" charset="0"/>
              </a:endParaRPr>
            </a:p>
          </p:txBody>
        </p:sp>
        <p:grpSp>
          <p:nvGrpSpPr>
            <p:cNvPr id="4" name="Group 30"/>
            <p:cNvGrpSpPr>
              <a:grpSpLocks/>
            </p:cNvGrpSpPr>
            <p:nvPr/>
          </p:nvGrpSpPr>
          <p:grpSpPr bwMode="auto">
            <a:xfrm>
              <a:off x="2259" y="1379"/>
              <a:ext cx="1107" cy="710"/>
              <a:chOff x="2176" y="1575"/>
              <a:chExt cx="1130" cy="621"/>
            </a:xfrm>
          </p:grpSpPr>
          <p:pic>
            <p:nvPicPr>
              <p:cNvPr id="3144" name="Picture 31" descr="VIVID--RED"/>
              <p:cNvPicPr>
                <a:picLocks noChangeAspect="1" noChangeArrowheads="1"/>
              </p:cNvPicPr>
              <p:nvPr/>
            </p:nvPicPr>
            <p:blipFill>
              <a:blip r:embed="rId9"/>
              <a:srcRect/>
              <a:stretch>
                <a:fillRect/>
              </a:stretch>
            </p:blipFill>
            <p:spPr bwMode="auto">
              <a:xfrm>
                <a:off x="2176" y="1575"/>
                <a:ext cx="1130" cy="621"/>
              </a:xfrm>
              <a:prstGeom prst="rect">
                <a:avLst/>
              </a:prstGeom>
              <a:noFill/>
              <a:ln w="9525">
                <a:noFill/>
                <a:miter lim="800000"/>
                <a:headEnd/>
                <a:tailEnd/>
              </a:ln>
            </p:spPr>
          </p:pic>
          <p:sp>
            <p:nvSpPr>
              <p:cNvPr id="373792" name="Text Box 32"/>
              <p:cNvSpPr txBox="1">
                <a:spLocks noChangeArrowheads="1"/>
              </p:cNvSpPr>
              <p:nvPr/>
            </p:nvSpPr>
            <p:spPr bwMode="auto">
              <a:xfrm>
                <a:off x="2583" y="1824"/>
                <a:ext cx="330" cy="175"/>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sz="1400" b="1" dirty="0" smtClean="0">
                    <a:latin typeface="Calibri" pitchFamily="34" charset="0"/>
                  </a:rPr>
                  <a:t>SQL</a:t>
                </a:r>
                <a:endParaRPr lang="en-US" sz="1400" b="1" dirty="0">
                  <a:latin typeface="Calibri" pitchFamily="34" charset="0"/>
                </a:endParaRPr>
              </a:p>
            </p:txBody>
          </p:sp>
        </p:grpSp>
        <p:grpSp>
          <p:nvGrpSpPr>
            <p:cNvPr id="5" name="Group 33"/>
            <p:cNvGrpSpPr>
              <a:grpSpLocks/>
            </p:cNvGrpSpPr>
            <p:nvPr/>
          </p:nvGrpSpPr>
          <p:grpSpPr bwMode="auto">
            <a:xfrm>
              <a:off x="2363" y="2480"/>
              <a:ext cx="606" cy="409"/>
              <a:chOff x="-138" y="2223"/>
              <a:chExt cx="755" cy="355"/>
            </a:xfrm>
          </p:grpSpPr>
          <p:pic>
            <p:nvPicPr>
              <p:cNvPr id="3142" name="Picture 34" descr="Vivid green box"/>
              <p:cNvPicPr>
                <a:picLocks noChangeAspect="1" noChangeArrowheads="1"/>
              </p:cNvPicPr>
              <p:nvPr/>
            </p:nvPicPr>
            <p:blipFill>
              <a:blip r:embed="rId10"/>
              <a:srcRect/>
              <a:stretch>
                <a:fillRect/>
              </a:stretch>
            </p:blipFill>
            <p:spPr bwMode="auto">
              <a:xfrm>
                <a:off x="-138" y="2223"/>
                <a:ext cx="755" cy="355"/>
              </a:xfrm>
              <a:prstGeom prst="rect">
                <a:avLst/>
              </a:prstGeom>
              <a:noFill/>
              <a:ln w="9525">
                <a:noFill/>
                <a:miter lim="800000"/>
                <a:headEnd/>
                <a:tailEnd/>
              </a:ln>
            </p:spPr>
          </p:pic>
          <p:sp>
            <p:nvSpPr>
              <p:cNvPr id="373795" name="Rectangle 35"/>
              <p:cNvSpPr>
                <a:spLocks noChangeArrowheads="1"/>
              </p:cNvSpPr>
              <p:nvPr/>
            </p:nvSpPr>
            <p:spPr bwMode="auto">
              <a:xfrm>
                <a:off x="-77" y="2236"/>
                <a:ext cx="634" cy="326"/>
              </a:xfrm>
              <a:prstGeom prst="rect">
                <a:avLst/>
              </a:prstGeom>
              <a:noFill/>
              <a:ln w="3175" algn="ctr">
                <a:noFill/>
                <a:miter lim="800000"/>
                <a:headEnd/>
                <a:tailEnd/>
              </a:ln>
              <a:effectLst/>
            </p:spPr>
            <p:txBody>
              <a:bodyPr wrap="none" anchor="ctr"/>
              <a:lstStyle/>
              <a:p>
                <a:pPr fontAlgn="auto">
                  <a:lnSpc>
                    <a:spcPct val="90000"/>
                  </a:lnSpc>
                  <a:spcBef>
                    <a:spcPct val="30000"/>
                  </a:spcBef>
                  <a:spcAft>
                    <a:spcPts val="0"/>
                  </a:spcAft>
                  <a:defRPr/>
                </a:pPr>
                <a:r>
                  <a:rPr lang="en-US" sz="1100" b="1" dirty="0">
                    <a:latin typeface="Calibri" pitchFamily="34" charset="0"/>
                  </a:rPr>
                  <a:t>Windows</a:t>
                </a:r>
                <a:br>
                  <a:rPr lang="en-US" sz="1100" b="1" dirty="0">
                    <a:latin typeface="Calibri" pitchFamily="34" charset="0"/>
                  </a:rPr>
                </a:br>
                <a:r>
                  <a:rPr lang="en-US" sz="1100" b="1" dirty="0">
                    <a:latin typeface="Calibri" pitchFamily="34" charset="0"/>
                  </a:rPr>
                  <a:t>Kernel</a:t>
                </a:r>
              </a:p>
            </p:txBody>
          </p:sp>
        </p:grpSp>
        <p:grpSp>
          <p:nvGrpSpPr>
            <p:cNvPr id="6" name="Group 36"/>
            <p:cNvGrpSpPr>
              <a:grpSpLocks/>
            </p:cNvGrpSpPr>
            <p:nvPr/>
          </p:nvGrpSpPr>
          <p:grpSpPr bwMode="auto">
            <a:xfrm>
              <a:off x="2969" y="2594"/>
              <a:ext cx="347" cy="266"/>
              <a:chOff x="249" y="1970"/>
              <a:chExt cx="347" cy="266"/>
            </a:xfrm>
          </p:grpSpPr>
          <p:pic>
            <p:nvPicPr>
              <p:cNvPr id="3140" name="Picture 37" descr="Vivid blue box"/>
              <p:cNvPicPr>
                <a:picLocks noChangeAspect="1" noChangeArrowheads="1"/>
              </p:cNvPicPr>
              <p:nvPr/>
            </p:nvPicPr>
            <p:blipFill>
              <a:blip r:embed="rId11"/>
              <a:srcRect/>
              <a:stretch>
                <a:fillRect/>
              </a:stretch>
            </p:blipFill>
            <p:spPr bwMode="auto">
              <a:xfrm>
                <a:off x="249" y="1970"/>
                <a:ext cx="347" cy="266"/>
              </a:xfrm>
              <a:prstGeom prst="rect">
                <a:avLst/>
              </a:prstGeom>
              <a:noFill/>
              <a:ln w="9525">
                <a:noFill/>
                <a:miter lim="800000"/>
                <a:headEnd/>
                <a:tailEnd/>
              </a:ln>
            </p:spPr>
          </p:pic>
          <p:sp>
            <p:nvSpPr>
              <p:cNvPr id="373798" name="Rectangle 38"/>
              <p:cNvSpPr>
                <a:spLocks noChangeArrowheads="1"/>
              </p:cNvSpPr>
              <p:nvPr/>
            </p:nvSpPr>
            <p:spPr bwMode="grayWhite">
              <a:xfrm>
                <a:off x="302" y="1988"/>
                <a:ext cx="266" cy="206"/>
              </a:xfrm>
              <a:prstGeom prst="rect">
                <a:avLst/>
              </a:prstGeom>
              <a:noFill/>
              <a:ln w="3175" algn="ctr">
                <a:noFill/>
                <a:miter lim="800000"/>
                <a:headEnd/>
                <a:tailEnd/>
              </a:ln>
              <a:effectLst/>
            </p:spPr>
            <p:txBody>
              <a:bodyPr wrap="none" anchor="b" anchorCtr="1"/>
              <a:lstStyle/>
              <a:p>
                <a:pPr algn="r" fontAlgn="auto">
                  <a:lnSpc>
                    <a:spcPct val="90000"/>
                  </a:lnSpc>
                  <a:spcBef>
                    <a:spcPct val="30000"/>
                  </a:spcBef>
                  <a:spcAft>
                    <a:spcPts val="0"/>
                  </a:spcAft>
                  <a:defRPr/>
                </a:pPr>
                <a:r>
                  <a:rPr lang="en-US" sz="1200" b="1" dirty="0">
                    <a:latin typeface="Calibri" pitchFamily="34" charset="0"/>
                  </a:rPr>
                  <a:t>VSC</a:t>
                </a:r>
              </a:p>
            </p:txBody>
          </p:sp>
        </p:grpSp>
      </p:grpSp>
      <p:grpSp>
        <p:nvGrpSpPr>
          <p:cNvPr id="7" name="Group 101"/>
          <p:cNvGrpSpPr>
            <a:grpSpLocks/>
          </p:cNvGrpSpPr>
          <p:nvPr/>
        </p:nvGrpSpPr>
        <p:grpSpPr bwMode="auto">
          <a:xfrm>
            <a:off x="466725" y="3298825"/>
            <a:ext cx="2020888" cy="1725613"/>
            <a:chOff x="542604" y="3298375"/>
            <a:chExt cx="2020953" cy="1726187"/>
          </a:xfrm>
        </p:grpSpPr>
        <p:grpSp>
          <p:nvGrpSpPr>
            <p:cNvPr id="8" name="Group 18"/>
            <p:cNvGrpSpPr>
              <a:grpSpLocks/>
            </p:cNvGrpSpPr>
            <p:nvPr/>
          </p:nvGrpSpPr>
          <p:grpSpPr bwMode="auto">
            <a:xfrm>
              <a:off x="542604" y="3298375"/>
              <a:ext cx="2020953" cy="1486609"/>
              <a:chOff x="877" y="2075"/>
              <a:chExt cx="1394" cy="968"/>
            </a:xfrm>
          </p:grpSpPr>
          <p:pic>
            <p:nvPicPr>
              <p:cNvPr id="3127" name="Picture 19" descr="Vivid green box"/>
              <p:cNvPicPr>
                <a:picLocks noChangeAspect="1" noChangeArrowheads="1"/>
              </p:cNvPicPr>
              <p:nvPr/>
            </p:nvPicPr>
            <p:blipFill>
              <a:blip r:embed="rId8"/>
              <a:srcRect/>
              <a:stretch>
                <a:fillRect/>
              </a:stretch>
            </p:blipFill>
            <p:spPr bwMode="auto">
              <a:xfrm>
                <a:off x="877" y="2075"/>
                <a:ext cx="1394" cy="968"/>
              </a:xfrm>
              <a:prstGeom prst="rect">
                <a:avLst/>
              </a:prstGeom>
              <a:noFill/>
              <a:ln w="9525">
                <a:noFill/>
                <a:miter lim="800000"/>
                <a:headEnd/>
                <a:tailEnd/>
              </a:ln>
            </p:spPr>
          </p:pic>
          <p:grpSp>
            <p:nvGrpSpPr>
              <p:cNvPr id="9" name="Group 20"/>
              <p:cNvGrpSpPr>
                <a:grpSpLocks/>
              </p:cNvGrpSpPr>
              <p:nvPr/>
            </p:nvGrpSpPr>
            <p:grpSpPr bwMode="auto">
              <a:xfrm>
                <a:off x="1053" y="2472"/>
                <a:ext cx="606" cy="409"/>
                <a:chOff x="-336" y="2223"/>
                <a:chExt cx="755" cy="355"/>
              </a:xfrm>
            </p:grpSpPr>
            <p:pic>
              <p:nvPicPr>
                <p:cNvPr id="3133" name="Picture 21" descr="Vivid green box"/>
                <p:cNvPicPr>
                  <a:picLocks noChangeAspect="1" noChangeArrowheads="1"/>
                </p:cNvPicPr>
                <p:nvPr/>
              </p:nvPicPr>
              <p:blipFill>
                <a:blip r:embed="rId10"/>
                <a:srcRect/>
                <a:stretch>
                  <a:fillRect/>
                </a:stretch>
              </p:blipFill>
              <p:spPr bwMode="auto">
                <a:xfrm>
                  <a:off x="-336" y="2223"/>
                  <a:ext cx="755" cy="355"/>
                </a:xfrm>
                <a:prstGeom prst="rect">
                  <a:avLst/>
                </a:prstGeom>
                <a:noFill/>
                <a:ln w="9525">
                  <a:noFill/>
                  <a:miter lim="800000"/>
                  <a:headEnd/>
                  <a:tailEnd/>
                </a:ln>
              </p:spPr>
            </p:pic>
            <p:sp>
              <p:nvSpPr>
                <p:cNvPr id="373782" name="Rectangle 22"/>
                <p:cNvSpPr>
                  <a:spLocks noChangeArrowheads="1"/>
                </p:cNvSpPr>
                <p:nvPr/>
              </p:nvSpPr>
              <p:spPr bwMode="auto">
                <a:xfrm>
                  <a:off x="-274" y="2236"/>
                  <a:ext cx="633" cy="327"/>
                </a:xfrm>
                <a:prstGeom prst="rect">
                  <a:avLst/>
                </a:prstGeom>
                <a:noFill/>
                <a:ln w="3175" algn="ctr">
                  <a:noFill/>
                  <a:miter lim="800000"/>
                  <a:headEnd/>
                  <a:tailEnd/>
                </a:ln>
                <a:effectLst/>
              </p:spPr>
              <p:txBody>
                <a:bodyPr wrap="none" anchor="ctr"/>
                <a:lstStyle/>
                <a:p>
                  <a:pPr fontAlgn="auto">
                    <a:lnSpc>
                      <a:spcPct val="90000"/>
                    </a:lnSpc>
                    <a:spcBef>
                      <a:spcPct val="30000"/>
                    </a:spcBef>
                    <a:spcAft>
                      <a:spcPts val="0"/>
                    </a:spcAft>
                    <a:defRPr/>
                  </a:pPr>
                  <a:r>
                    <a:rPr lang="en-US" sz="1100" b="1" dirty="0">
                      <a:latin typeface="Calibri" pitchFamily="34" charset="0"/>
                    </a:rPr>
                    <a:t>Windows</a:t>
                  </a:r>
                  <a:br>
                    <a:rPr lang="en-US" sz="1100" b="1" dirty="0">
                      <a:latin typeface="Calibri" pitchFamily="34" charset="0"/>
                    </a:rPr>
                  </a:br>
                  <a:r>
                    <a:rPr lang="en-US" sz="1100" b="1" dirty="0">
                      <a:latin typeface="Calibri" pitchFamily="34" charset="0"/>
                    </a:rPr>
                    <a:t>Kernel</a:t>
                  </a:r>
                </a:p>
              </p:txBody>
            </p:sp>
          </p:grpSp>
          <p:sp>
            <p:nvSpPr>
              <p:cNvPr id="373783" name="Text Box 23"/>
              <p:cNvSpPr txBox="1">
                <a:spLocks noChangeArrowheads="1"/>
              </p:cNvSpPr>
              <p:nvPr/>
            </p:nvSpPr>
            <p:spPr bwMode="auto">
              <a:xfrm>
                <a:off x="1081" y="2178"/>
                <a:ext cx="1127" cy="159"/>
              </a:xfrm>
              <a:prstGeom prst="rect">
                <a:avLst/>
              </a:prstGeom>
              <a:noFill/>
              <a:ln w="3175" algn="ctr">
                <a:noFill/>
                <a:miter lim="800000"/>
                <a:headEnd/>
                <a:tailEnd/>
              </a:ln>
              <a:effectLst/>
            </p:spPr>
            <p:txBody>
              <a:bodyPr>
                <a:spAutoFit/>
              </a:bodyPr>
              <a:lstStyle/>
              <a:p>
                <a:pPr fontAlgn="auto">
                  <a:lnSpc>
                    <a:spcPct val="90000"/>
                  </a:lnSpc>
                  <a:spcBef>
                    <a:spcPct val="30000"/>
                  </a:spcBef>
                  <a:spcAft>
                    <a:spcPts val="0"/>
                  </a:spcAft>
                  <a:defRPr/>
                </a:pPr>
                <a:r>
                  <a:rPr lang="en-US" sz="1100" b="1" dirty="0" smtClean="0">
                    <a:latin typeface="Calibri" pitchFamily="34" charset="0"/>
                  </a:rPr>
                  <a:t>Windows Server 2008</a:t>
                </a:r>
                <a:endParaRPr lang="en-US" sz="1100" b="1" dirty="0">
                  <a:latin typeface="Calibri" pitchFamily="34" charset="0"/>
                </a:endParaRPr>
              </a:p>
            </p:txBody>
          </p:sp>
          <p:grpSp>
            <p:nvGrpSpPr>
              <p:cNvPr id="10" name="Group 24"/>
              <p:cNvGrpSpPr>
                <a:grpSpLocks/>
              </p:cNvGrpSpPr>
              <p:nvPr/>
            </p:nvGrpSpPr>
            <p:grpSpPr bwMode="auto">
              <a:xfrm>
                <a:off x="1734" y="2602"/>
                <a:ext cx="347" cy="266"/>
                <a:chOff x="174" y="1970"/>
                <a:chExt cx="347" cy="266"/>
              </a:xfrm>
            </p:grpSpPr>
            <p:pic>
              <p:nvPicPr>
                <p:cNvPr id="3131" name="Picture 25" descr="Vivid blue box"/>
                <p:cNvPicPr>
                  <a:picLocks noChangeAspect="1" noChangeArrowheads="1"/>
                </p:cNvPicPr>
                <p:nvPr/>
              </p:nvPicPr>
              <p:blipFill>
                <a:blip r:embed="rId11"/>
                <a:srcRect/>
                <a:stretch>
                  <a:fillRect/>
                </a:stretch>
              </p:blipFill>
              <p:spPr bwMode="auto">
                <a:xfrm>
                  <a:off x="174" y="1970"/>
                  <a:ext cx="347" cy="266"/>
                </a:xfrm>
                <a:prstGeom prst="rect">
                  <a:avLst/>
                </a:prstGeom>
                <a:noFill/>
                <a:ln w="9525">
                  <a:noFill/>
                  <a:miter lim="800000"/>
                  <a:headEnd/>
                  <a:tailEnd/>
                </a:ln>
              </p:spPr>
            </p:pic>
            <p:sp>
              <p:nvSpPr>
                <p:cNvPr id="373786" name="Rectangle 26"/>
                <p:cNvSpPr>
                  <a:spLocks noChangeArrowheads="1"/>
                </p:cNvSpPr>
                <p:nvPr/>
              </p:nvSpPr>
              <p:spPr bwMode="grayWhite">
                <a:xfrm>
                  <a:off x="225" y="1987"/>
                  <a:ext cx="268" cy="207"/>
                </a:xfrm>
                <a:prstGeom prst="rect">
                  <a:avLst/>
                </a:prstGeom>
                <a:noFill/>
                <a:ln w="3175" algn="ctr">
                  <a:noFill/>
                  <a:miter lim="800000"/>
                  <a:headEnd/>
                  <a:tailEnd/>
                </a:ln>
                <a:effectLst/>
              </p:spPr>
              <p:txBody>
                <a:bodyPr wrap="none" anchor="b" anchorCtr="1"/>
                <a:lstStyle/>
                <a:p>
                  <a:pPr algn="r" fontAlgn="auto">
                    <a:lnSpc>
                      <a:spcPct val="90000"/>
                    </a:lnSpc>
                    <a:spcBef>
                      <a:spcPct val="30000"/>
                    </a:spcBef>
                    <a:spcAft>
                      <a:spcPts val="0"/>
                    </a:spcAft>
                    <a:defRPr/>
                  </a:pPr>
                  <a:r>
                    <a:rPr lang="en-US" sz="1200" b="1" dirty="0">
                      <a:latin typeface="Calibri" pitchFamily="34" charset="0"/>
                    </a:rPr>
                    <a:t>VSP</a:t>
                  </a:r>
                </a:p>
              </p:txBody>
            </p:sp>
          </p:grpSp>
        </p:grpSp>
        <p:grpSp>
          <p:nvGrpSpPr>
            <p:cNvPr id="11" name="Group 39"/>
            <p:cNvGrpSpPr>
              <a:grpSpLocks/>
            </p:cNvGrpSpPr>
            <p:nvPr/>
          </p:nvGrpSpPr>
          <p:grpSpPr bwMode="auto">
            <a:xfrm>
              <a:off x="1597751" y="4718947"/>
              <a:ext cx="939439" cy="305615"/>
              <a:chOff x="1467" y="3163"/>
              <a:chExt cx="1024" cy="301"/>
            </a:xfrm>
          </p:grpSpPr>
          <p:pic>
            <p:nvPicPr>
              <p:cNvPr id="3125" name="Picture 40" descr="Vivid blue box"/>
              <p:cNvPicPr>
                <a:picLocks noChangeAspect="1" noChangeArrowheads="1"/>
              </p:cNvPicPr>
              <p:nvPr/>
            </p:nvPicPr>
            <p:blipFill>
              <a:blip r:embed="rId12"/>
              <a:srcRect/>
              <a:stretch>
                <a:fillRect/>
              </a:stretch>
            </p:blipFill>
            <p:spPr bwMode="auto">
              <a:xfrm>
                <a:off x="1467" y="3163"/>
                <a:ext cx="1024" cy="301"/>
              </a:xfrm>
              <a:prstGeom prst="rect">
                <a:avLst/>
              </a:prstGeom>
              <a:noFill/>
              <a:ln w="9525">
                <a:noFill/>
                <a:miter lim="800000"/>
                <a:headEnd/>
                <a:tailEnd/>
              </a:ln>
            </p:spPr>
          </p:pic>
          <p:sp>
            <p:nvSpPr>
              <p:cNvPr id="373801" name="Rectangle 41"/>
              <p:cNvSpPr>
                <a:spLocks noChangeArrowheads="1"/>
              </p:cNvSpPr>
              <p:nvPr/>
            </p:nvSpPr>
            <p:spPr bwMode="grayWhite">
              <a:xfrm>
                <a:off x="1601" y="3198"/>
                <a:ext cx="758" cy="213"/>
              </a:xfrm>
              <a:prstGeom prst="rect">
                <a:avLst/>
              </a:prstGeom>
              <a:noFill/>
              <a:ln w="3175" algn="ctr">
                <a:noFill/>
                <a:miter lim="800000"/>
                <a:headEnd/>
                <a:tailEnd/>
              </a:ln>
              <a:effectLst/>
            </p:spPr>
            <p:txBody>
              <a:bodyPr wrap="none" anchor="ctr"/>
              <a:lstStyle/>
              <a:p>
                <a:pPr fontAlgn="auto">
                  <a:lnSpc>
                    <a:spcPct val="90000"/>
                  </a:lnSpc>
                  <a:spcBef>
                    <a:spcPct val="30000"/>
                  </a:spcBef>
                  <a:spcAft>
                    <a:spcPts val="0"/>
                  </a:spcAft>
                  <a:defRPr/>
                </a:pPr>
                <a:r>
                  <a:rPr lang="en-US" sz="1400" b="1" dirty="0" err="1">
                    <a:latin typeface="Calibri" pitchFamily="34" charset="0"/>
                  </a:rPr>
                  <a:t>VMBus</a:t>
                </a:r>
                <a:endParaRPr lang="en-US" sz="1400" b="1" dirty="0">
                  <a:latin typeface="Calibri" pitchFamily="34" charset="0"/>
                </a:endParaRPr>
              </a:p>
            </p:txBody>
          </p:sp>
        </p:grpSp>
      </p:grpSp>
      <p:sp>
        <p:nvSpPr>
          <p:cNvPr id="27678" name="Line 48"/>
          <p:cNvSpPr>
            <a:spLocks noChangeShapeType="1"/>
          </p:cNvSpPr>
          <p:nvPr/>
        </p:nvSpPr>
        <p:spPr bwMode="auto">
          <a:xfrm flipH="1" flipV="1">
            <a:off x="2492375" y="2019300"/>
            <a:ext cx="46038" cy="3105150"/>
          </a:xfrm>
          <a:prstGeom prst="line">
            <a:avLst/>
          </a:prstGeom>
          <a:noFill/>
          <a:ln w="28575">
            <a:solidFill>
              <a:schemeClr val="accent4"/>
            </a:solidFill>
            <a:prstDash val="lgDash"/>
            <a:round/>
            <a:headEnd/>
            <a:tailEnd/>
          </a:ln>
        </p:spPr>
        <p:txBody>
          <a:bodyPr wrap="none" anchor="ctr"/>
          <a:lstStyle/>
          <a:p>
            <a:pPr fontAlgn="auto">
              <a:spcBef>
                <a:spcPts val="0"/>
              </a:spcBef>
              <a:spcAft>
                <a:spcPts val="0"/>
              </a:spcAft>
              <a:defRPr/>
            </a:pPr>
            <a:endParaRPr lang="en-US">
              <a:effectLst>
                <a:outerShdw blurRad="38100" dist="38100" dir="2700000" algn="tl">
                  <a:srgbClr val="000000">
                    <a:alpha val="43137"/>
                  </a:srgbClr>
                </a:outerShdw>
              </a:effectLst>
              <a:latin typeface="Calibri" pitchFamily="34" charset="0"/>
            </a:endParaRPr>
          </a:p>
        </p:txBody>
      </p:sp>
      <p:sp>
        <p:nvSpPr>
          <p:cNvPr id="3088" name="Text Box 50"/>
          <p:cNvSpPr txBox="1">
            <a:spLocks noChangeArrowheads="1"/>
          </p:cNvSpPr>
          <p:nvPr/>
        </p:nvSpPr>
        <p:spPr bwMode="auto">
          <a:xfrm>
            <a:off x="788988" y="1409700"/>
            <a:ext cx="1863725" cy="369888"/>
          </a:xfrm>
          <a:prstGeom prst="rect">
            <a:avLst/>
          </a:prstGeom>
          <a:noFill/>
          <a:ln w="3175" algn="ctr">
            <a:noFill/>
            <a:miter lim="800000"/>
            <a:headEnd/>
            <a:tailEnd/>
          </a:ln>
        </p:spPr>
        <p:txBody>
          <a:bodyPr>
            <a:spAutoFit/>
          </a:bodyPr>
          <a:lstStyle/>
          <a:p>
            <a:pPr algn="ctr"/>
            <a:r>
              <a:rPr lang="en-US" b="1" dirty="0">
                <a:solidFill>
                  <a:schemeClr val="bg1"/>
                </a:solidFill>
                <a:latin typeface="Calibri" pitchFamily="34" charset="0"/>
              </a:rPr>
              <a:t>Parent</a:t>
            </a:r>
            <a:r>
              <a:rPr lang="en-US" sz="1600" b="1" dirty="0">
                <a:solidFill>
                  <a:schemeClr val="bg1"/>
                </a:solidFill>
                <a:latin typeface="Calibri" pitchFamily="34" charset="0"/>
              </a:rPr>
              <a:t> </a:t>
            </a:r>
            <a:r>
              <a:rPr lang="en-US" b="1" dirty="0">
                <a:solidFill>
                  <a:schemeClr val="bg1"/>
                </a:solidFill>
                <a:latin typeface="Calibri" pitchFamily="34" charset="0"/>
              </a:rPr>
              <a:t>Partition</a:t>
            </a:r>
          </a:p>
        </p:txBody>
      </p:sp>
      <p:sp>
        <p:nvSpPr>
          <p:cNvPr id="66" name="Text Box 9"/>
          <p:cNvSpPr txBox="1">
            <a:spLocks noChangeArrowheads="1"/>
          </p:cNvSpPr>
          <p:nvPr/>
        </p:nvSpPr>
        <p:spPr bwMode="auto">
          <a:xfrm>
            <a:off x="7913688" y="4859338"/>
            <a:ext cx="1395412" cy="286232"/>
          </a:xfrm>
          <a:prstGeom prst="rect">
            <a:avLst/>
          </a:prstGeom>
          <a:noFill/>
          <a:ln w="3175" algn="ctr">
            <a:noFill/>
            <a:miter lim="800000"/>
            <a:headEnd/>
            <a:tailEnd/>
          </a:ln>
          <a:effectLst/>
        </p:spPr>
        <p:txBody>
          <a:bodyPr>
            <a:spAutoFit/>
          </a:bodyPr>
          <a:lstStyle/>
          <a:p>
            <a:pPr fontAlgn="auto">
              <a:lnSpc>
                <a:spcPct val="90000"/>
              </a:lnSpc>
              <a:spcBef>
                <a:spcPct val="30000"/>
              </a:spcBef>
              <a:spcAft>
                <a:spcPts val="0"/>
              </a:spcAft>
              <a:defRPr/>
            </a:pPr>
            <a:r>
              <a:rPr lang="en-US" sz="1400" b="1" dirty="0">
                <a:effectLst>
                  <a:outerShdw blurRad="38100" dist="38100" dir="2700000" algn="tl">
                    <a:srgbClr val="000000">
                      <a:alpha val="43137"/>
                    </a:srgbClr>
                  </a:outerShdw>
                </a:effectLst>
                <a:latin typeface="Calibri" pitchFamily="34" charset="0"/>
              </a:rPr>
              <a:t>Kernel Mode</a:t>
            </a:r>
          </a:p>
        </p:txBody>
      </p:sp>
      <p:sp>
        <p:nvSpPr>
          <p:cNvPr id="67" name="Text Box 10"/>
          <p:cNvSpPr txBox="1">
            <a:spLocks noChangeArrowheads="1"/>
          </p:cNvSpPr>
          <p:nvPr/>
        </p:nvSpPr>
        <p:spPr bwMode="auto">
          <a:xfrm>
            <a:off x="7856538" y="3000375"/>
            <a:ext cx="1260475" cy="286232"/>
          </a:xfrm>
          <a:prstGeom prst="rect">
            <a:avLst/>
          </a:prstGeom>
          <a:noFill/>
          <a:ln w="3175" algn="ctr">
            <a:noFill/>
            <a:miter lim="800000"/>
            <a:headEnd/>
            <a:tailEnd/>
          </a:ln>
          <a:effectLst/>
        </p:spPr>
        <p:txBody>
          <a:bodyPr>
            <a:spAutoFit/>
          </a:bodyPr>
          <a:lstStyle/>
          <a:p>
            <a:pPr fontAlgn="auto">
              <a:lnSpc>
                <a:spcPct val="90000"/>
              </a:lnSpc>
              <a:spcBef>
                <a:spcPct val="30000"/>
              </a:spcBef>
              <a:spcAft>
                <a:spcPts val="0"/>
              </a:spcAft>
              <a:defRPr/>
            </a:pPr>
            <a:r>
              <a:rPr lang="en-US" sz="1400" b="1" dirty="0">
                <a:effectLst>
                  <a:outerShdw blurRad="38100" dist="38100" dir="2700000" algn="tl">
                    <a:srgbClr val="000000">
                      <a:alpha val="43137"/>
                    </a:srgbClr>
                  </a:outerShdw>
                </a:effectLst>
                <a:latin typeface="Calibri" pitchFamily="34" charset="0"/>
              </a:rPr>
              <a:t>User Mode</a:t>
            </a:r>
          </a:p>
        </p:txBody>
      </p:sp>
      <p:sp>
        <p:nvSpPr>
          <p:cNvPr id="95" name="Line 4"/>
          <p:cNvSpPr>
            <a:spLocks noChangeShapeType="1"/>
          </p:cNvSpPr>
          <p:nvPr/>
        </p:nvSpPr>
        <p:spPr bwMode="auto">
          <a:xfrm flipH="1" flipV="1">
            <a:off x="457200" y="3276600"/>
            <a:ext cx="7918450" cy="46037"/>
          </a:xfrm>
          <a:prstGeom prst="line">
            <a:avLst/>
          </a:prstGeom>
          <a:noFill/>
          <a:ln w="28575">
            <a:solidFill>
              <a:schemeClr val="accent4"/>
            </a:solidFill>
            <a:prstDash val="dash"/>
            <a:round/>
            <a:headEnd/>
            <a:tailEnd/>
          </a:ln>
          <a:effectLst>
            <a:outerShdw dist="35921" dir="2700000" algn="ctr" rotWithShape="0">
              <a:schemeClr val="bg2"/>
            </a:outerShdw>
          </a:effectLst>
        </p:spPr>
        <p:txBody>
          <a:bodyPr wrap="none" anchor="ctr"/>
          <a:lstStyle/>
          <a:p>
            <a:pPr fontAlgn="auto">
              <a:spcBef>
                <a:spcPts val="0"/>
              </a:spcBef>
              <a:spcAft>
                <a:spcPts val="0"/>
              </a:spcAft>
              <a:defRPr/>
            </a:pPr>
            <a:endParaRPr lang="en-US" sz="1600" b="1">
              <a:effectLst>
                <a:outerShdw blurRad="38100" dist="38100" dir="2700000" algn="tl">
                  <a:srgbClr val="000000">
                    <a:alpha val="43137"/>
                  </a:srgbClr>
                </a:outerShdw>
              </a:effectLst>
              <a:latin typeface="Calibri" pitchFamily="34" charset="0"/>
            </a:endParaRPr>
          </a:p>
        </p:txBody>
      </p:sp>
      <p:sp>
        <p:nvSpPr>
          <p:cNvPr id="3103" name="Text Box 51"/>
          <p:cNvSpPr txBox="1">
            <a:spLocks noChangeArrowheads="1"/>
          </p:cNvSpPr>
          <p:nvPr/>
        </p:nvSpPr>
        <p:spPr bwMode="auto">
          <a:xfrm>
            <a:off x="4019458" y="1419225"/>
            <a:ext cx="2076542" cy="369332"/>
          </a:xfrm>
          <a:prstGeom prst="rect">
            <a:avLst/>
          </a:prstGeom>
          <a:noFill/>
          <a:ln w="3175" algn="ctr">
            <a:noFill/>
            <a:miter lim="800000"/>
            <a:headEnd/>
            <a:tailEnd/>
          </a:ln>
        </p:spPr>
        <p:txBody>
          <a:bodyPr wrap="square">
            <a:spAutoFit/>
          </a:bodyPr>
          <a:lstStyle/>
          <a:p>
            <a:pPr algn="ctr"/>
            <a:r>
              <a:rPr lang="en-US" b="1" dirty="0">
                <a:solidFill>
                  <a:schemeClr val="bg1"/>
                </a:solidFill>
                <a:latin typeface="Calibri" pitchFamily="34" charset="0"/>
              </a:rPr>
              <a:t>Child Partitions</a:t>
            </a:r>
          </a:p>
        </p:txBody>
      </p:sp>
      <p:pic>
        <p:nvPicPr>
          <p:cNvPr id="3104" name="Picture 40" descr="Vivid blue box"/>
          <p:cNvPicPr>
            <a:picLocks noChangeAspect="1" noChangeArrowheads="1"/>
          </p:cNvPicPr>
          <p:nvPr/>
        </p:nvPicPr>
        <p:blipFill>
          <a:blip r:embed="rId12"/>
          <a:srcRect/>
          <a:stretch>
            <a:fillRect/>
          </a:stretch>
        </p:blipFill>
        <p:spPr bwMode="auto">
          <a:xfrm>
            <a:off x="3216275" y="4713288"/>
            <a:ext cx="938213" cy="304800"/>
          </a:xfrm>
          <a:prstGeom prst="rect">
            <a:avLst/>
          </a:prstGeom>
          <a:noFill/>
          <a:ln w="9525">
            <a:noFill/>
            <a:miter lim="800000"/>
            <a:headEnd/>
            <a:tailEnd/>
          </a:ln>
        </p:spPr>
      </p:pic>
      <p:sp>
        <p:nvSpPr>
          <p:cNvPr id="100" name="Rectangle 41"/>
          <p:cNvSpPr>
            <a:spLocks noChangeArrowheads="1"/>
          </p:cNvSpPr>
          <p:nvPr/>
        </p:nvSpPr>
        <p:spPr bwMode="grayWhite">
          <a:xfrm>
            <a:off x="3338513" y="4749800"/>
            <a:ext cx="693737" cy="214313"/>
          </a:xfrm>
          <a:prstGeom prst="rect">
            <a:avLst/>
          </a:prstGeom>
          <a:noFill/>
          <a:ln w="3175" algn="ctr">
            <a:noFill/>
            <a:miter lim="800000"/>
            <a:headEnd/>
            <a:tailEnd/>
          </a:ln>
          <a:effectLst/>
        </p:spPr>
        <p:txBody>
          <a:bodyPr wrap="none" anchor="ctr"/>
          <a:lstStyle/>
          <a:p>
            <a:pPr fontAlgn="auto">
              <a:lnSpc>
                <a:spcPct val="90000"/>
              </a:lnSpc>
              <a:spcBef>
                <a:spcPct val="30000"/>
              </a:spcBef>
              <a:spcAft>
                <a:spcPts val="0"/>
              </a:spcAft>
              <a:defRPr/>
            </a:pPr>
            <a:r>
              <a:rPr lang="en-US" sz="1400" b="1" dirty="0" err="1">
                <a:latin typeface="Calibri" pitchFamily="34" charset="0"/>
              </a:rPr>
              <a:t>VMBus</a:t>
            </a:r>
            <a:endParaRPr lang="en-US" sz="1400" b="1" dirty="0">
              <a:latin typeface="Calibri" pitchFamily="34" charset="0"/>
            </a:endParaRPr>
          </a:p>
        </p:txBody>
      </p:sp>
      <p:sp>
        <p:nvSpPr>
          <p:cNvPr id="101" name="Left Brace 100"/>
          <p:cNvSpPr/>
          <p:nvPr/>
        </p:nvSpPr>
        <p:spPr bwMode="auto">
          <a:xfrm rot="5400000">
            <a:off x="4810919" y="-11906"/>
            <a:ext cx="430213" cy="3940175"/>
          </a:xfrm>
          <a:prstGeom prst="leftBrace">
            <a:avLst>
              <a:gd name="adj1" fmla="val 13636"/>
              <a:gd name="adj2" fmla="val 50000"/>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a:spAutoFit/>
          </a:bodyPr>
          <a:lstStyle/>
          <a:p>
            <a:pPr fontAlgn="auto">
              <a:spcBef>
                <a:spcPts val="0"/>
              </a:spcBef>
              <a:spcAft>
                <a:spcPts val="0"/>
              </a:spcAft>
              <a:defRPr/>
            </a:pPr>
            <a:endParaRPr lang="en-US" sz="25000" dirty="0">
              <a:solidFill>
                <a:schemeClr val="bg1"/>
              </a:solidFill>
              <a:effectLst>
                <a:outerShdw blurRad="38100" dist="38100" dir="2700000" algn="tl">
                  <a:srgbClr val="000000">
                    <a:alpha val="43137"/>
                  </a:srgbClr>
                </a:outerShdw>
              </a:effectLst>
              <a:latin typeface="Calibri" pitchFamily="34" charset="0"/>
              <a:cs typeface="Arial" charset="0"/>
            </a:endParaRPr>
          </a:p>
        </p:txBody>
      </p:sp>
      <p:sp>
        <p:nvSpPr>
          <p:cNvPr id="105" name="Left Brace 104"/>
          <p:cNvSpPr/>
          <p:nvPr/>
        </p:nvSpPr>
        <p:spPr bwMode="auto">
          <a:xfrm rot="5400000">
            <a:off x="1498601" y="1282700"/>
            <a:ext cx="430212" cy="1347787"/>
          </a:xfrm>
          <a:prstGeom prst="leftBrace">
            <a:avLst>
              <a:gd name="adj1" fmla="val 13636"/>
              <a:gd name="adj2" fmla="val 50000"/>
            </a:avLst>
          </a:prstGeom>
          <a:ln>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a:spAutoFit/>
          </a:bodyPr>
          <a:lstStyle/>
          <a:p>
            <a:pPr fontAlgn="auto">
              <a:spcBef>
                <a:spcPts val="0"/>
              </a:spcBef>
              <a:spcAft>
                <a:spcPts val="0"/>
              </a:spcAft>
              <a:defRPr/>
            </a:pPr>
            <a:endParaRPr lang="en-US" sz="8000" dirty="0">
              <a:solidFill>
                <a:schemeClr val="bg1"/>
              </a:solidFill>
              <a:effectLst>
                <a:outerShdw blurRad="38100" dist="38100" dir="2700000" algn="tl">
                  <a:srgbClr val="000000">
                    <a:alpha val="43137"/>
                  </a:srgbClr>
                </a:outerShdw>
              </a:effectLst>
              <a:latin typeface="Calibri" pitchFamily="34" charset="0"/>
              <a:cs typeface="Arial" charset="0"/>
            </a:endParaRPr>
          </a:p>
        </p:txBody>
      </p:sp>
      <p:grpSp>
        <p:nvGrpSpPr>
          <p:cNvPr id="12" name="Group 97"/>
          <p:cNvGrpSpPr>
            <a:grpSpLocks/>
          </p:cNvGrpSpPr>
          <p:nvPr/>
        </p:nvGrpSpPr>
        <p:grpSpPr bwMode="auto">
          <a:xfrm>
            <a:off x="409575" y="2265363"/>
            <a:ext cx="2078038" cy="1023937"/>
            <a:chOff x="495300" y="2266023"/>
            <a:chExt cx="2078470" cy="1023042"/>
          </a:xfrm>
        </p:grpSpPr>
        <p:pic>
          <p:nvPicPr>
            <p:cNvPr id="3113" name="Picture 39" descr="Vivid teal box"/>
            <p:cNvPicPr>
              <a:picLocks noChangeAspect="1" noChangeArrowheads="1"/>
            </p:cNvPicPr>
            <p:nvPr/>
          </p:nvPicPr>
          <p:blipFill>
            <a:blip r:embed="rId13"/>
            <a:srcRect/>
            <a:stretch>
              <a:fillRect/>
            </a:stretch>
          </p:blipFill>
          <p:spPr bwMode="auto">
            <a:xfrm>
              <a:off x="504825" y="2266023"/>
              <a:ext cx="2068945" cy="1023042"/>
            </a:xfrm>
            <a:prstGeom prst="rect">
              <a:avLst/>
            </a:prstGeom>
            <a:noFill/>
            <a:ln w="9525">
              <a:noFill/>
              <a:miter lim="800000"/>
              <a:headEnd/>
              <a:tailEnd/>
            </a:ln>
          </p:spPr>
        </p:pic>
        <p:sp>
          <p:nvSpPr>
            <p:cNvPr id="103" name="Text Box 40"/>
            <p:cNvSpPr txBox="1">
              <a:spLocks noChangeArrowheads="1"/>
            </p:cNvSpPr>
            <p:nvPr/>
          </p:nvSpPr>
          <p:spPr bwMode="auto">
            <a:xfrm>
              <a:off x="495300" y="2321536"/>
              <a:ext cx="1475095" cy="244468"/>
            </a:xfrm>
            <a:prstGeom prst="rect">
              <a:avLst/>
            </a:prstGeom>
            <a:noFill/>
            <a:ln w="3175" algn="ctr">
              <a:noFill/>
              <a:miter lim="800000"/>
              <a:headEnd/>
              <a:tailEnd/>
            </a:ln>
            <a:effectLst/>
          </p:spPr>
          <p:txBody>
            <a:bodyPr>
              <a:spAutoFit/>
            </a:bodyPr>
            <a:lstStyle/>
            <a:p>
              <a:pPr fontAlgn="auto">
                <a:lnSpc>
                  <a:spcPct val="90000"/>
                </a:lnSpc>
                <a:spcBef>
                  <a:spcPct val="30000"/>
                </a:spcBef>
                <a:spcAft>
                  <a:spcPts val="0"/>
                </a:spcAft>
                <a:defRPr/>
              </a:pPr>
              <a:r>
                <a:rPr lang="en-US" sz="1050" b="1" dirty="0">
                  <a:latin typeface="Calibri" pitchFamily="34" charset="0"/>
                </a:rPr>
                <a:t>Virtualization Stack</a:t>
              </a:r>
            </a:p>
          </p:txBody>
        </p:sp>
        <p:pic>
          <p:nvPicPr>
            <p:cNvPr id="3115" name="Picture 41" descr="Vivid blue box"/>
            <p:cNvPicPr>
              <a:picLocks noChangeAspect="1" noChangeArrowheads="1"/>
            </p:cNvPicPr>
            <p:nvPr/>
          </p:nvPicPr>
          <p:blipFill>
            <a:blip r:embed="rId14"/>
            <a:srcRect/>
            <a:stretch>
              <a:fillRect/>
            </a:stretch>
          </p:blipFill>
          <p:spPr bwMode="auto">
            <a:xfrm>
              <a:off x="600769" y="2607037"/>
              <a:ext cx="930026" cy="294125"/>
            </a:xfrm>
            <a:prstGeom prst="rect">
              <a:avLst/>
            </a:prstGeom>
            <a:noFill/>
            <a:ln w="9525">
              <a:noFill/>
              <a:miter lim="800000"/>
              <a:headEnd/>
              <a:tailEnd/>
            </a:ln>
          </p:spPr>
        </p:pic>
        <p:pic>
          <p:nvPicPr>
            <p:cNvPr id="3116" name="Picture 42" descr="Vivid blue box"/>
            <p:cNvPicPr>
              <a:picLocks noChangeAspect="1" noChangeArrowheads="1"/>
            </p:cNvPicPr>
            <p:nvPr/>
          </p:nvPicPr>
          <p:blipFill>
            <a:blip r:embed="rId15"/>
            <a:srcRect/>
            <a:stretch>
              <a:fillRect/>
            </a:stretch>
          </p:blipFill>
          <p:spPr bwMode="auto">
            <a:xfrm>
              <a:off x="587077" y="2865355"/>
              <a:ext cx="940017" cy="381083"/>
            </a:xfrm>
            <a:prstGeom prst="rect">
              <a:avLst/>
            </a:prstGeom>
            <a:noFill/>
            <a:ln w="9525">
              <a:noFill/>
              <a:miter lim="800000"/>
              <a:headEnd/>
              <a:tailEnd/>
            </a:ln>
          </p:spPr>
        </p:pic>
        <p:sp>
          <p:nvSpPr>
            <p:cNvPr id="92" name="Rectangle 43"/>
            <p:cNvSpPr>
              <a:spLocks noChangeArrowheads="1"/>
            </p:cNvSpPr>
            <p:nvPr/>
          </p:nvSpPr>
          <p:spPr bwMode="grayWhite">
            <a:xfrm>
              <a:off x="606448" y="2703790"/>
              <a:ext cx="884422" cy="490108"/>
            </a:xfrm>
            <a:prstGeom prst="rect">
              <a:avLst/>
            </a:prstGeom>
            <a:noFill/>
            <a:ln w="3175" algn="ctr">
              <a:noFill/>
              <a:miter lim="800000"/>
              <a:headEnd/>
              <a:tailEnd/>
            </a:ln>
            <a:effectLst/>
          </p:spPr>
          <p:txBody>
            <a:bodyPr wrap="none" anchor="ctr"/>
            <a:lstStyle/>
            <a:p>
              <a:pPr fontAlgn="auto">
                <a:lnSpc>
                  <a:spcPct val="90000"/>
                </a:lnSpc>
                <a:spcBef>
                  <a:spcPct val="30000"/>
                </a:spcBef>
                <a:spcAft>
                  <a:spcPts val="0"/>
                </a:spcAft>
                <a:defRPr/>
              </a:pPr>
              <a:endParaRPr lang="en-US" sz="1050" b="1" dirty="0">
                <a:latin typeface="Calibri" pitchFamily="34" charset="0"/>
              </a:endParaRPr>
            </a:p>
            <a:p>
              <a:pPr fontAlgn="auto">
                <a:lnSpc>
                  <a:spcPct val="90000"/>
                </a:lnSpc>
                <a:spcBef>
                  <a:spcPct val="30000"/>
                </a:spcBef>
                <a:spcAft>
                  <a:spcPts val="0"/>
                </a:spcAft>
                <a:defRPr/>
              </a:pPr>
              <a:r>
                <a:rPr lang="en-US" sz="1050" b="1" dirty="0">
                  <a:latin typeface="Calibri" pitchFamily="34" charset="0"/>
                </a:rPr>
                <a:t>VM</a:t>
              </a:r>
              <a:br>
                <a:rPr lang="en-US" sz="1050" b="1" dirty="0">
                  <a:latin typeface="Calibri" pitchFamily="34" charset="0"/>
                </a:rPr>
              </a:br>
              <a:r>
                <a:rPr lang="en-US" sz="1050" b="1" dirty="0">
                  <a:latin typeface="Calibri" pitchFamily="34" charset="0"/>
                </a:rPr>
                <a:t>Service</a:t>
              </a:r>
            </a:p>
          </p:txBody>
        </p:sp>
        <p:sp>
          <p:nvSpPr>
            <p:cNvPr id="93" name="Rectangle 44"/>
            <p:cNvSpPr>
              <a:spLocks noChangeArrowheads="1"/>
            </p:cNvSpPr>
            <p:nvPr/>
          </p:nvSpPr>
          <p:spPr bwMode="grayWhite">
            <a:xfrm>
              <a:off x="606448" y="2664137"/>
              <a:ext cx="884422" cy="155439"/>
            </a:xfrm>
            <a:prstGeom prst="rect">
              <a:avLst/>
            </a:prstGeom>
            <a:noFill/>
            <a:ln w="3175" algn="ctr">
              <a:noFill/>
              <a:miter lim="800000"/>
              <a:headEnd/>
              <a:tailEnd/>
            </a:ln>
            <a:effectLst/>
          </p:spPr>
          <p:txBody>
            <a:bodyPr wrap="none" anchor="ctr"/>
            <a:lstStyle/>
            <a:p>
              <a:pPr fontAlgn="auto">
                <a:lnSpc>
                  <a:spcPct val="90000"/>
                </a:lnSpc>
                <a:spcBef>
                  <a:spcPct val="30000"/>
                </a:spcBef>
                <a:spcAft>
                  <a:spcPts val="0"/>
                </a:spcAft>
                <a:defRPr/>
              </a:pPr>
              <a:r>
                <a:rPr lang="en-US" sz="1050" b="1" dirty="0">
                  <a:latin typeface="Calibri" pitchFamily="34" charset="0"/>
                </a:rPr>
                <a:t>WMI Provider</a:t>
              </a:r>
            </a:p>
          </p:txBody>
        </p:sp>
        <p:pic>
          <p:nvPicPr>
            <p:cNvPr id="3119" name="Picture 45" descr="Vivid blue box"/>
            <p:cNvPicPr>
              <a:picLocks noChangeAspect="1" noChangeArrowheads="1"/>
            </p:cNvPicPr>
            <p:nvPr/>
          </p:nvPicPr>
          <p:blipFill>
            <a:blip r:embed="rId16"/>
            <a:srcRect/>
            <a:stretch>
              <a:fillRect/>
            </a:stretch>
          </p:blipFill>
          <p:spPr bwMode="auto">
            <a:xfrm>
              <a:off x="1747396" y="2428857"/>
              <a:ext cx="710235" cy="676913"/>
            </a:xfrm>
            <a:prstGeom prst="rect">
              <a:avLst/>
            </a:prstGeom>
            <a:noFill/>
            <a:ln w="9525">
              <a:noFill/>
              <a:miter lim="800000"/>
              <a:headEnd/>
              <a:tailEnd/>
            </a:ln>
          </p:spPr>
        </p:pic>
        <p:pic>
          <p:nvPicPr>
            <p:cNvPr id="3120" name="Picture 46" descr="Vivid blue box"/>
            <p:cNvPicPr>
              <a:picLocks noChangeAspect="1" noChangeArrowheads="1"/>
            </p:cNvPicPr>
            <p:nvPr/>
          </p:nvPicPr>
          <p:blipFill>
            <a:blip r:embed="rId16"/>
            <a:srcRect/>
            <a:stretch>
              <a:fillRect/>
            </a:stretch>
          </p:blipFill>
          <p:spPr bwMode="auto">
            <a:xfrm>
              <a:off x="1691926" y="2488535"/>
              <a:ext cx="710235" cy="676913"/>
            </a:xfrm>
            <a:prstGeom prst="rect">
              <a:avLst/>
            </a:prstGeom>
            <a:noFill/>
            <a:ln w="9525">
              <a:noFill/>
              <a:miter lim="800000"/>
              <a:headEnd/>
              <a:tailEnd/>
            </a:ln>
          </p:spPr>
        </p:pic>
        <p:pic>
          <p:nvPicPr>
            <p:cNvPr id="3121" name="Picture 47" descr="Vivid blue box"/>
            <p:cNvPicPr>
              <a:picLocks noChangeAspect="1" noChangeArrowheads="1"/>
            </p:cNvPicPr>
            <p:nvPr/>
          </p:nvPicPr>
          <p:blipFill>
            <a:blip r:embed="rId17"/>
            <a:srcRect/>
            <a:stretch>
              <a:fillRect/>
            </a:stretch>
          </p:blipFill>
          <p:spPr bwMode="auto">
            <a:xfrm>
              <a:off x="1607926" y="2548212"/>
              <a:ext cx="745656" cy="676913"/>
            </a:xfrm>
            <a:prstGeom prst="rect">
              <a:avLst/>
            </a:prstGeom>
            <a:noFill/>
            <a:ln w="9525">
              <a:noFill/>
              <a:miter lim="800000"/>
              <a:headEnd/>
              <a:tailEnd/>
            </a:ln>
          </p:spPr>
        </p:pic>
        <p:sp>
          <p:nvSpPr>
            <p:cNvPr id="99" name="Rectangle 48"/>
            <p:cNvSpPr>
              <a:spLocks noChangeArrowheads="1"/>
            </p:cNvSpPr>
            <p:nvPr/>
          </p:nvSpPr>
          <p:spPr bwMode="grayWhite">
            <a:xfrm>
              <a:off x="1636950" y="2627657"/>
              <a:ext cx="700233" cy="528175"/>
            </a:xfrm>
            <a:prstGeom prst="rect">
              <a:avLst/>
            </a:prstGeom>
            <a:noFill/>
            <a:ln w="3175" algn="ctr">
              <a:noFill/>
              <a:miter lim="800000"/>
              <a:headEnd/>
              <a:tailEnd/>
            </a:ln>
            <a:effectLst/>
          </p:spPr>
          <p:txBody>
            <a:bodyPr anchor="ctr"/>
            <a:lstStyle/>
            <a:p>
              <a:pPr fontAlgn="auto">
                <a:lnSpc>
                  <a:spcPct val="90000"/>
                </a:lnSpc>
                <a:spcBef>
                  <a:spcPct val="30000"/>
                </a:spcBef>
                <a:spcAft>
                  <a:spcPts val="0"/>
                </a:spcAft>
                <a:defRPr/>
              </a:pPr>
              <a:r>
                <a:rPr lang="en-US" sz="1050" b="1" dirty="0">
                  <a:latin typeface="Calibri" pitchFamily="34" charset="0"/>
                </a:rPr>
                <a:t>VM Worker</a:t>
              </a:r>
              <a:br>
                <a:rPr lang="en-US" sz="1050" b="1" dirty="0">
                  <a:latin typeface="Calibri" pitchFamily="34" charset="0"/>
                </a:rPr>
              </a:br>
              <a:r>
                <a:rPr lang="en-US" sz="1050" b="1" dirty="0">
                  <a:latin typeface="Calibri" pitchFamily="34" charset="0"/>
                </a:rPr>
                <a:t>Process</a:t>
              </a:r>
            </a:p>
          </p:txBody>
        </p:sp>
      </p:grpSp>
      <p:sp>
        <p:nvSpPr>
          <p:cNvPr id="96" name="Line 48"/>
          <p:cNvSpPr>
            <a:spLocks noChangeShapeType="1"/>
          </p:cNvSpPr>
          <p:nvPr/>
        </p:nvSpPr>
        <p:spPr bwMode="auto">
          <a:xfrm flipH="1" flipV="1">
            <a:off x="4168775" y="2047875"/>
            <a:ext cx="46038" cy="3105150"/>
          </a:xfrm>
          <a:prstGeom prst="line">
            <a:avLst/>
          </a:prstGeom>
          <a:noFill/>
          <a:ln w="28575">
            <a:solidFill>
              <a:schemeClr val="accent4"/>
            </a:solidFill>
            <a:prstDash val="lgDash"/>
            <a:round/>
            <a:headEnd/>
            <a:tailEnd/>
          </a:ln>
        </p:spPr>
        <p:txBody>
          <a:bodyPr wrap="none" anchor="ctr"/>
          <a:lstStyle/>
          <a:p>
            <a:pPr fontAlgn="auto">
              <a:spcBef>
                <a:spcPts val="0"/>
              </a:spcBef>
              <a:spcAft>
                <a:spcPts val="0"/>
              </a:spcAft>
              <a:defRPr/>
            </a:pPr>
            <a:endParaRPr lang="en-US">
              <a:effectLst>
                <a:outerShdw blurRad="38100" dist="38100" dir="2700000" algn="tl">
                  <a:srgbClr val="000000">
                    <a:alpha val="43137"/>
                  </a:srgbClr>
                </a:outerShdw>
              </a:effectLst>
              <a:latin typeface="Calibri" pitchFamily="34" charset="0"/>
            </a:endParaRPr>
          </a:p>
        </p:txBody>
      </p:sp>
      <p:sp>
        <p:nvSpPr>
          <p:cNvPr id="97" name="Line 48"/>
          <p:cNvSpPr>
            <a:spLocks noChangeShapeType="1"/>
          </p:cNvSpPr>
          <p:nvPr/>
        </p:nvSpPr>
        <p:spPr bwMode="auto">
          <a:xfrm flipH="1" flipV="1">
            <a:off x="5816600" y="2066925"/>
            <a:ext cx="46038" cy="3105150"/>
          </a:xfrm>
          <a:prstGeom prst="line">
            <a:avLst/>
          </a:prstGeom>
          <a:noFill/>
          <a:ln w="28575">
            <a:solidFill>
              <a:schemeClr val="accent4"/>
            </a:solidFill>
            <a:prstDash val="lgDash"/>
            <a:round/>
            <a:headEnd/>
            <a:tailEnd/>
          </a:ln>
        </p:spPr>
        <p:txBody>
          <a:bodyPr wrap="none" anchor="ctr"/>
          <a:lstStyle/>
          <a:p>
            <a:pPr fontAlgn="auto">
              <a:spcBef>
                <a:spcPts val="0"/>
              </a:spcBef>
              <a:spcAft>
                <a:spcPts val="0"/>
              </a:spcAft>
              <a:defRPr/>
            </a:pPr>
            <a:endParaRPr lang="en-US">
              <a:effectLst>
                <a:outerShdw blurRad="38100" dist="38100" dir="2700000" algn="tl">
                  <a:srgbClr val="000000">
                    <a:alpha val="43137"/>
                  </a:srgbClr>
                </a:outerShdw>
              </a:effectLst>
              <a:latin typeface="Calibri" pitchFamily="34" charset="0"/>
            </a:endParaRPr>
          </a:p>
        </p:txBody>
      </p:sp>
      <p:sp>
        <p:nvSpPr>
          <p:cNvPr id="88" name="Slide Number Placeholder 3"/>
          <p:cNvSpPr txBox="1">
            <a:spLocks/>
          </p:cNvSpPr>
          <p:nvPr/>
        </p:nvSpPr>
        <p:spPr>
          <a:xfrm>
            <a:off x="7010400" y="6534150"/>
            <a:ext cx="2133600" cy="476250"/>
          </a:xfrm>
          <a:prstGeom prst="rect">
            <a:avLst/>
          </a:prstGeom>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684445CE-A765-4C7A-BCFF-864D420F10BB}" type="slidenum">
              <a:rPr kumimoji="0" lang="en-US" sz="1200" b="1"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2813" rtl="0" eaLnBrk="1" fontAlgn="base" latinLnBrk="0" hangingPunct="1">
                <a:lnSpc>
                  <a:spcPct val="100000"/>
                </a:lnSpc>
                <a:spcBef>
                  <a:spcPct val="0"/>
                </a:spcBef>
                <a:spcAft>
                  <a:spcPct val="0"/>
                </a:spcAft>
                <a:buClrTx/>
                <a:buSzTx/>
                <a:buFontTx/>
                <a:buNone/>
                <a:tabLst/>
                <a:defRPr/>
              </a:pPr>
              <a:t>31</a:t>
            </a:fld>
            <a:endParaRPr kumimoji="0" lang="en-US" sz="12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pSp>
        <p:nvGrpSpPr>
          <p:cNvPr id="13" name="Group 27"/>
          <p:cNvGrpSpPr>
            <a:grpSpLocks/>
          </p:cNvGrpSpPr>
          <p:nvPr/>
        </p:nvGrpSpPr>
        <p:grpSpPr bwMode="auto">
          <a:xfrm>
            <a:off x="4191000" y="2209800"/>
            <a:ext cx="1692275" cy="2533650"/>
            <a:chOff x="2259" y="1379"/>
            <a:chExt cx="1167" cy="1649"/>
          </a:xfrm>
        </p:grpSpPr>
        <p:pic>
          <p:nvPicPr>
            <p:cNvPr id="90" name="Picture 28" descr="Vivid green box"/>
            <p:cNvPicPr>
              <a:picLocks noChangeAspect="1" noChangeArrowheads="1"/>
            </p:cNvPicPr>
            <p:nvPr/>
          </p:nvPicPr>
          <p:blipFill>
            <a:blip r:embed="rId8"/>
            <a:srcRect/>
            <a:stretch>
              <a:fillRect/>
            </a:stretch>
          </p:blipFill>
          <p:spPr bwMode="auto">
            <a:xfrm>
              <a:off x="2293" y="2060"/>
              <a:ext cx="1066" cy="968"/>
            </a:xfrm>
            <a:prstGeom prst="rect">
              <a:avLst/>
            </a:prstGeom>
            <a:noFill/>
            <a:ln w="9525">
              <a:noFill/>
              <a:miter lim="800000"/>
              <a:headEnd/>
              <a:tailEnd/>
            </a:ln>
          </p:spPr>
        </p:pic>
        <p:sp>
          <p:nvSpPr>
            <p:cNvPr id="91" name="Text Box 29"/>
            <p:cNvSpPr txBox="1">
              <a:spLocks noChangeArrowheads="1"/>
            </p:cNvSpPr>
            <p:nvPr/>
          </p:nvSpPr>
          <p:spPr bwMode="auto">
            <a:xfrm>
              <a:off x="2301" y="2162"/>
              <a:ext cx="1125" cy="258"/>
            </a:xfrm>
            <a:prstGeom prst="rect">
              <a:avLst/>
            </a:prstGeom>
            <a:noFill/>
            <a:ln w="3175" algn="ctr">
              <a:noFill/>
              <a:miter lim="800000"/>
              <a:headEnd/>
              <a:tailEnd/>
            </a:ln>
            <a:effectLst/>
          </p:spPr>
          <p:txBody>
            <a:bodyPr>
              <a:spAutoFit/>
            </a:bodyPr>
            <a:lstStyle/>
            <a:p>
              <a:pPr fontAlgn="auto">
                <a:lnSpc>
                  <a:spcPct val="90000"/>
                </a:lnSpc>
                <a:spcBef>
                  <a:spcPct val="30000"/>
                </a:spcBef>
                <a:spcAft>
                  <a:spcPts val="0"/>
                </a:spcAft>
                <a:defRPr/>
              </a:pPr>
              <a:r>
                <a:rPr lang="en-US" sz="1100" b="1" dirty="0">
                  <a:latin typeface="Calibri" pitchFamily="34" charset="0"/>
                </a:rPr>
                <a:t>Windows Server 2003, </a:t>
              </a:r>
              <a:r>
                <a:rPr lang="en-US" sz="1100" b="1" dirty="0" smtClean="0">
                  <a:latin typeface="Calibri" pitchFamily="34" charset="0"/>
                </a:rPr>
                <a:t>2008</a:t>
              </a:r>
              <a:endParaRPr lang="en-US" sz="1100" b="1" dirty="0">
                <a:latin typeface="Calibri" pitchFamily="34" charset="0"/>
              </a:endParaRPr>
            </a:p>
          </p:txBody>
        </p:sp>
        <p:grpSp>
          <p:nvGrpSpPr>
            <p:cNvPr id="14" name="Group 30"/>
            <p:cNvGrpSpPr>
              <a:grpSpLocks/>
            </p:cNvGrpSpPr>
            <p:nvPr/>
          </p:nvGrpSpPr>
          <p:grpSpPr bwMode="auto">
            <a:xfrm>
              <a:off x="2259" y="1379"/>
              <a:ext cx="1107" cy="710"/>
              <a:chOff x="2176" y="1575"/>
              <a:chExt cx="1130" cy="621"/>
            </a:xfrm>
          </p:grpSpPr>
          <p:pic>
            <p:nvPicPr>
              <p:cNvPr id="111" name="Picture 31" descr="VIVID--RED"/>
              <p:cNvPicPr>
                <a:picLocks noChangeAspect="1" noChangeArrowheads="1"/>
              </p:cNvPicPr>
              <p:nvPr/>
            </p:nvPicPr>
            <p:blipFill>
              <a:blip r:embed="rId9"/>
              <a:srcRect/>
              <a:stretch>
                <a:fillRect/>
              </a:stretch>
            </p:blipFill>
            <p:spPr bwMode="auto">
              <a:xfrm>
                <a:off x="2176" y="1575"/>
                <a:ext cx="1130" cy="621"/>
              </a:xfrm>
              <a:prstGeom prst="rect">
                <a:avLst/>
              </a:prstGeom>
              <a:noFill/>
              <a:ln w="9525">
                <a:noFill/>
                <a:miter lim="800000"/>
                <a:headEnd/>
                <a:tailEnd/>
              </a:ln>
            </p:spPr>
          </p:pic>
          <p:sp>
            <p:nvSpPr>
              <p:cNvPr id="112" name="Text Box 32"/>
              <p:cNvSpPr txBox="1">
                <a:spLocks noChangeArrowheads="1"/>
              </p:cNvSpPr>
              <p:nvPr/>
            </p:nvSpPr>
            <p:spPr bwMode="auto">
              <a:xfrm>
                <a:off x="2583" y="1824"/>
                <a:ext cx="330" cy="175"/>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sz="1400" b="1" dirty="0" smtClean="0">
                    <a:latin typeface="Calibri" pitchFamily="34" charset="0"/>
                  </a:rPr>
                  <a:t>SQL</a:t>
                </a:r>
                <a:endParaRPr lang="en-US" sz="1400" b="1" dirty="0">
                  <a:latin typeface="Calibri" pitchFamily="34" charset="0"/>
                </a:endParaRPr>
              </a:p>
            </p:txBody>
          </p:sp>
        </p:grpSp>
        <p:grpSp>
          <p:nvGrpSpPr>
            <p:cNvPr id="15" name="Group 33"/>
            <p:cNvGrpSpPr>
              <a:grpSpLocks/>
            </p:cNvGrpSpPr>
            <p:nvPr/>
          </p:nvGrpSpPr>
          <p:grpSpPr bwMode="auto">
            <a:xfrm>
              <a:off x="2363" y="2480"/>
              <a:ext cx="606" cy="409"/>
              <a:chOff x="-138" y="2223"/>
              <a:chExt cx="755" cy="355"/>
            </a:xfrm>
          </p:grpSpPr>
          <p:pic>
            <p:nvPicPr>
              <p:cNvPr id="109" name="Picture 34" descr="Vivid green box"/>
              <p:cNvPicPr>
                <a:picLocks noChangeAspect="1" noChangeArrowheads="1"/>
              </p:cNvPicPr>
              <p:nvPr/>
            </p:nvPicPr>
            <p:blipFill>
              <a:blip r:embed="rId10"/>
              <a:srcRect/>
              <a:stretch>
                <a:fillRect/>
              </a:stretch>
            </p:blipFill>
            <p:spPr bwMode="auto">
              <a:xfrm>
                <a:off x="-138" y="2223"/>
                <a:ext cx="755" cy="355"/>
              </a:xfrm>
              <a:prstGeom prst="rect">
                <a:avLst/>
              </a:prstGeom>
              <a:noFill/>
              <a:ln w="9525">
                <a:noFill/>
                <a:miter lim="800000"/>
                <a:headEnd/>
                <a:tailEnd/>
              </a:ln>
            </p:spPr>
          </p:pic>
          <p:sp>
            <p:nvSpPr>
              <p:cNvPr id="110" name="Rectangle 35"/>
              <p:cNvSpPr>
                <a:spLocks noChangeArrowheads="1"/>
              </p:cNvSpPr>
              <p:nvPr/>
            </p:nvSpPr>
            <p:spPr bwMode="auto">
              <a:xfrm>
                <a:off x="-77" y="2236"/>
                <a:ext cx="634" cy="326"/>
              </a:xfrm>
              <a:prstGeom prst="rect">
                <a:avLst/>
              </a:prstGeom>
              <a:noFill/>
              <a:ln w="3175" algn="ctr">
                <a:noFill/>
                <a:miter lim="800000"/>
                <a:headEnd/>
                <a:tailEnd/>
              </a:ln>
              <a:effectLst/>
            </p:spPr>
            <p:txBody>
              <a:bodyPr wrap="none" anchor="ctr"/>
              <a:lstStyle/>
              <a:p>
                <a:pPr fontAlgn="auto">
                  <a:lnSpc>
                    <a:spcPct val="90000"/>
                  </a:lnSpc>
                  <a:spcBef>
                    <a:spcPct val="30000"/>
                  </a:spcBef>
                  <a:spcAft>
                    <a:spcPts val="0"/>
                  </a:spcAft>
                  <a:defRPr/>
                </a:pPr>
                <a:r>
                  <a:rPr lang="en-US" sz="1100" b="1" dirty="0">
                    <a:latin typeface="Calibri" pitchFamily="34" charset="0"/>
                  </a:rPr>
                  <a:t>Windows</a:t>
                </a:r>
                <a:br>
                  <a:rPr lang="en-US" sz="1100" b="1" dirty="0">
                    <a:latin typeface="Calibri" pitchFamily="34" charset="0"/>
                  </a:rPr>
                </a:br>
                <a:r>
                  <a:rPr lang="en-US" sz="1100" b="1" dirty="0">
                    <a:latin typeface="Calibri" pitchFamily="34" charset="0"/>
                  </a:rPr>
                  <a:t>Kernel</a:t>
                </a:r>
              </a:p>
            </p:txBody>
          </p:sp>
        </p:grpSp>
        <p:grpSp>
          <p:nvGrpSpPr>
            <p:cNvPr id="16" name="Group 36"/>
            <p:cNvGrpSpPr>
              <a:grpSpLocks/>
            </p:cNvGrpSpPr>
            <p:nvPr/>
          </p:nvGrpSpPr>
          <p:grpSpPr bwMode="auto">
            <a:xfrm>
              <a:off x="2969" y="2594"/>
              <a:ext cx="347" cy="266"/>
              <a:chOff x="249" y="1970"/>
              <a:chExt cx="347" cy="266"/>
            </a:xfrm>
          </p:grpSpPr>
          <p:pic>
            <p:nvPicPr>
              <p:cNvPr id="106" name="Picture 37" descr="Vivid blue box"/>
              <p:cNvPicPr>
                <a:picLocks noChangeAspect="1" noChangeArrowheads="1"/>
              </p:cNvPicPr>
              <p:nvPr/>
            </p:nvPicPr>
            <p:blipFill>
              <a:blip r:embed="rId11"/>
              <a:srcRect/>
              <a:stretch>
                <a:fillRect/>
              </a:stretch>
            </p:blipFill>
            <p:spPr bwMode="auto">
              <a:xfrm>
                <a:off x="249" y="1970"/>
                <a:ext cx="347" cy="266"/>
              </a:xfrm>
              <a:prstGeom prst="rect">
                <a:avLst/>
              </a:prstGeom>
              <a:noFill/>
              <a:ln w="9525">
                <a:noFill/>
                <a:miter lim="800000"/>
                <a:headEnd/>
                <a:tailEnd/>
              </a:ln>
            </p:spPr>
          </p:pic>
          <p:sp>
            <p:nvSpPr>
              <p:cNvPr id="108" name="Rectangle 38"/>
              <p:cNvSpPr>
                <a:spLocks noChangeArrowheads="1"/>
              </p:cNvSpPr>
              <p:nvPr/>
            </p:nvSpPr>
            <p:spPr bwMode="grayWhite">
              <a:xfrm>
                <a:off x="302" y="1988"/>
                <a:ext cx="266" cy="206"/>
              </a:xfrm>
              <a:prstGeom prst="rect">
                <a:avLst/>
              </a:prstGeom>
              <a:noFill/>
              <a:ln w="3175" algn="ctr">
                <a:noFill/>
                <a:miter lim="800000"/>
                <a:headEnd/>
                <a:tailEnd/>
              </a:ln>
              <a:effectLst/>
            </p:spPr>
            <p:txBody>
              <a:bodyPr wrap="none" anchor="b" anchorCtr="1"/>
              <a:lstStyle/>
              <a:p>
                <a:pPr algn="r" fontAlgn="auto">
                  <a:lnSpc>
                    <a:spcPct val="90000"/>
                  </a:lnSpc>
                  <a:spcBef>
                    <a:spcPct val="30000"/>
                  </a:spcBef>
                  <a:spcAft>
                    <a:spcPts val="0"/>
                  </a:spcAft>
                  <a:defRPr/>
                </a:pPr>
                <a:r>
                  <a:rPr lang="en-US" sz="1200" b="1" dirty="0">
                    <a:latin typeface="Calibri" pitchFamily="34" charset="0"/>
                  </a:rPr>
                  <a:t>VSC</a:t>
                </a:r>
              </a:p>
            </p:txBody>
          </p:sp>
        </p:grpSp>
      </p:grpSp>
      <p:sp>
        <p:nvSpPr>
          <p:cNvPr id="113" name="Line 48"/>
          <p:cNvSpPr>
            <a:spLocks noChangeShapeType="1"/>
          </p:cNvSpPr>
          <p:nvPr/>
        </p:nvSpPr>
        <p:spPr bwMode="auto">
          <a:xfrm flipH="1" flipV="1">
            <a:off x="4168775" y="2019300"/>
            <a:ext cx="46038" cy="3105150"/>
          </a:xfrm>
          <a:prstGeom prst="line">
            <a:avLst/>
          </a:prstGeom>
          <a:noFill/>
          <a:ln w="28575">
            <a:solidFill>
              <a:schemeClr val="accent4"/>
            </a:solidFill>
            <a:prstDash val="lgDash"/>
            <a:round/>
            <a:headEnd/>
            <a:tailEnd/>
          </a:ln>
        </p:spPr>
        <p:txBody>
          <a:bodyPr wrap="none" anchor="ctr"/>
          <a:lstStyle/>
          <a:p>
            <a:pPr fontAlgn="auto">
              <a:spcBef>
                <a:spcPts val="0"/>
              </a:spcBef>
              <a:spcAft>
                <a:spcPts val="0"/>
              </a:spcAft>
              <a:defRPr/>
            </a:pPr>
            <a:endParaRPr lang="en-US">
              <a:effectLst>
                <a:outerShdw blurRad="38100" dist="38100" dir="2700000" algn="tl">
                  <a:srgbClr val="000000">
                    <a:alpha val="43137"/>
                  </a:srgbClr>
                </a:outerShdw>
              </a:effectLst>
              <a:latin typeface="Calibri" pitchFamily="34" charset="0"/>
            </a:endParaRPr>
          </a:p>
        </p:txBody>
      </p:sp>
      <p:pic>
        <p:nvPicPr>
          <p:cNvPr id="114" name="Picture 40" descr="Vivid blue box"/>
          <p:cNvPicPr>
            <a:picLocks noChangeAspect="1" noChangeArrowheads="1"/>
          </p:cNvPicPr>
          <p:nvPr/>
        </p:nvPicPr>
        <p:blipFill>
          <a:blip r:embed="rId12"/>
          <a:srcRect/>
          <a:stretch>
            <a:fillRect/>
          </a:stretch>
        </p:blipFill>
        <p:spPr bwMode="auto">
          <a:xfrm>
            <a:off x="4892675" y="4713288"/>
            <a:ext cx="938213" cy="304800"/>
          </a:xfrm>
          <a:prstGeom prst="rect">
            <a:avLst/>
          </a:prstGeom>
          <a:noFill/>
          <a:ln w="9525">
            <a:noFill/>
            <a:miter lim="800000"/>
            <a:headEnd/>
            <a:tailEnd/>
          </a:ln>
        </p:spPr>
      </p:pic>
      <p:sp>
        <p:nvSpPr>
          <p:cNvPr id="115" name="Rectangle 41"/>
          <p:cNvSpPr>
            <a:spLocks noChangeArrowheads="1"/>
          </p:cNvSpPr>
          <p:nvPr/>
        </p:nvSpPr>
        <p:spPr bwMode="grayWhite">
          <a:xfrm>
            <a:off x="5014913" y="4749800"/>
            <a:ext cx="693737" cy="214313"/>
          </a:xfrm>
          <a:prstGeom prst="rect">
            <a:avLst/>
          </a:prstGeom>
          <a:noFill/>
          <a:ln w="3175" algn="ctr">
            <a:noFill/>
            <a:miter lim="800000"/>
            <a:headEnd/>
            <a:tailEnd/>
          </a:ln>
          <a:effectLst/>
        </p:spPr>
        <p:txBody>
          <a:bodyPr wrap="none" anchor="ctr"/>
          <a:lstStyle/>
          <a:p>
            <a:pPr fontAlgn="auto">
              <a:lnSpc>
                <a:spcPct val="90000"/>
              </a:lnSpc>
              <a:spcBef>
                <a:spcPct val="30000"/>
              </a:spcBef>
              <a:spcAft>
                <a:spcPts val="0"/>
              </a:spcAft>
              <a:defRPr/>
            </a:pPr>
            <a:r>
              <a:rPr lang="en-US" sz="1400" b="1" dirty="0" err="1">
                <a:latin typeface="Calibri" pitchFamily="34" charset="0"/>
              </a:rPr>
              <a:t>VMBus</a:t>
            </a:r>
            <a:endParaRPr lang="en-US" sz="1400" b="1" dirty="0">
              <a:latin typeface="Calibri" pitchFamily="34" charset="0"/>
            </a:endParaRPr>
          </a:p>
        </p:txBody>
      </p:sp>
      <p:grpSp>
        <p:nvGrpSpPr>
          <p:cNvPr id="17" name="Group 27"/>
          <p:cNvGrpSpPr>
            <a:grpSpLocks/>
          </p:cNvGrpSpPr>
          <p:nvPr/>
        </p:nvGrpSpPr>
        <p:grpSpPr bwMode="auto">
          <a:xfrm>
            <a:off x="5943600" y="2209800"/>
            <a:ext cx="1692275" cy="2533650"/>
            <a:chOff x="2259" y="1379"/>
            <a:chExt cx="1167" cy="1649"/>
          </a:xfrm>
        </p:grpSpPr>
        <p:pic>
          <p:nvPicPr>
            <p:cNvPr id="118" name="Picture 28" descr="Vivid green box"/>
            <p:cNvPicPr>
              <a:picLocks noChangeAspect="1" noChangeArrowheads="1"/>
            </p:cNvPicPr>
            <p:nvPr/>
          </p:nvPicPr>
          <p:blipFill>
            <a:blip r:embed="rId8"/>
            <a:srcRect/>
            <a:stretch>
              <a:fillRect/>
            </a:stretch>
          </p:blipFill>
          <p:spPr bwMode="auto">
            <a:xfrm>
              <a:off x="2293" y="2060"/>
              <a:ext cx="1066" cy="968"/>
            </a:xfrm>
            <a:prstGeom prst="rect">
              <a:avLst/>
            </a:prstGeom>
            <a:noFill/>
            <a:ln w="9525">
              <a:noFill/>
              <a:miter lim="800000"/>
              <a:headEnd/>
              <a:tailEnd/>
            </a:ln>
          </p:spPr>
        </p:pic>
        <p:sp>
          <p:nvSpPr>
            <p:cNvPr id="119" name="Text Box 29"/>
            <p:cNvSpPr txBox="1">
              <a:spLocks noChangeArrowheads="1"/>
            </p:cNvSpPr>
            <p:nvPr/>
          </p:nvSpPr>
          <p:spPr bwMode="auto">
            <a:xfrm>
              <a:off x="2301" y="2162"/>
              <a:ext cx="1125" cy="258"/>
            </a:xfrm>
            <a:prstGeom prst="rect">
              <a:avLst/>
            </a:prstGeom>
            <a:noFill/>
            <a:ln w="3175" algn="ctr">
              <a:noFill/>
              <a:miter lim="800000"/>
              <a:headEnd/>
              <a:tailEnd/>
            </a:ln>
            <a:effectLst/>
          </p:spPr>
          <p:txBody>
            <a:bodyPr>
              <a:spAutoFit/>
            </a:bodyPr>
            <a:lstStyle/>
            <a:p>
              <a:pPr fontAlgn="auto">
                <a:lnSpc>
                  <a:spcPct val="90000"/>
                </a:lnSpc>
                <a:spcBef>
                  <a:spcPct val="30000"/>
                </a:spcBef>
                <a:spcAft>
                  <a:spcPts val="0"/>
                </a:spcAft>
                <a:defRPr/>
              </a:pPr>
              <a:r>
                <a:rPr lang="en-US" sz="1100" b="1" dirty="0">
                  <a:latin typeface="Calibri" pitchFamily="34" charset="0"/>
                </a:rPr>
                <a:t>Windows Server 2003, </a:t>
              </a:r>
              <a:r>
                <a:rPr lang="en-US" sz="1100" b="1" dirty="0" smtClean="0">
                  <a:latin typeface="Calibri" pitchFamily="34" charset="0"/>
                </a:rPr>
                <a:t>2008</a:t>
              </a:r>
              <a:endParaRPr lang="en-US" sz="1100" b="1" dirty="0">
                <a:latin typeface="Calibri" pitchFamily="34" charset="0"/>
              </a:endParaRPr>
            </a:p>
          </p:txBody>
        </p:sp>
        <p:grpSp>
          <p:nvGrpSpPr>
            <p:cNvPr id="18" name="Group 30"/>
            <p:cNvGrpSpPr>
              <a:grpSpLocks/>
            </p:cNvGrpSpPr>
            <p:nvPr/>
          </p:nvGrpSpPr>
          <p:grpSpPr bwMode="auto">
            <a:xfrm>
              <a:off x="2259" y="1379"/>
              <a:ext cx="1107" cy="710"/>
              <a:chOff x="2176" y="1575"/>
              <a:chExt cx="1130" cy="621"/>
            </a:xfrm>
          </p:grpSpPr>
          <p:pic>
            <p:nvPicPr>
              <p:cNvPr id="127" name="Picture 31" descr="VIVID--RED"/>
              <p:cNvPicPr>
                <a:picLocks noChangeAspect="1" noChangeArrowheads="1"/>
              </p:cNvPicPr>
              <p:nvPr/>
            </p:nvPicPr>
            <p:blipFill>
              <a:blip r:embed="rId9"/>
              <a:srcRect/>
              <a:stretch>
                <a:fillRect/>
              </a:stretch>
            </p:blipFill>
            <p:spPr bwMode="auto">
              <a:xfrm>
                <a:off x="2176" y="1575"/>
                <a:ext cx="1130" cy="621"/>
              </a:xfrm>
              <a:prstGeom prst="rect">
                <a:avLst/>
              </a:prstGeom>
              <a:noFill/>
              <a:ln w="9525">
                <a:noFill/>
                <a:miter lim="800000"/>
                <a:headEnd/>
                <a:tailEnd/>
              </a:ln>
            </p:spPr>
          </p:pic>
          <p:sp>
            <p:nvSpPr>
              <p:cNvPr id="128" name="Text Box 32"/>
              <p:cNvSpPr txBox="1">
                <a:spLocks noChangeArrowheads="1"/>
              </p:cNvSpPr>
              <p:nvPr/>
            </p:nvSpPr>
            <p:spPr bwMode="auto">
              <a:xfrm>
                <a:off x="2583" y="1824"/>
                <a:ext cx="330" cy="175"/>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sz="1400" b="1" dirty="0" smtClean="0">
                    <a:latin typeface="Calibri" pitchFamily="34" charset="0"/>
                  </a:rPr>
                  <a:t>SQL</a:t>
                </a:r>
                <a:endParaRPr lang="en-US" sz="1400" b="1" dirty="0">
                  <a:latin typeface="Calibri" pitchFamily="34" charset="0"/>
                </a:endParaRPr>
              </a:p>
            </p:txBody>
          </p:sp>
        </p:grpSp>
        <p:grpSp>
          <p:nvGrpSpPr>
            <p:cNvPr id="19" name="Group 33"/>
            <p:cNvGrpSpPr>
              <a:grpSpLocks/>
            </p:cNvGrpSpPr>
            <p:nvPr/>
          </p:nvGrpSpPr>
          <p:grpSpPr bwMode="auto">
            <a:xfrm>
              <a:off x="2363" y="2480"/>
              <a:ext cx="606" cy="409"/>
              <a:chOff x="-138" y="2223"/>
              <a:chExt cx="755" cy="355"/>
            </a:xfrm>
          </p:grpSpPr>
          <p:pic>
            <p:nvPicPr>
              <p:cNvPr id="125" name="Picture 34" descr="Vivid green box"/>
              <p:cNvPicPr>
                <a:picLocks noChangeAspect="1" noChangeArrowheads="1"/>
              </p:cNvPicPr>
              <p:nvPr/>
            </p:nvPicPr>
            <p:blipFill>
              <a:blip r:embed="rId10"/>
              <a:srcRect/>
              <a:stretch>
                <a:fillRect/>
              </a:stretch>
            </p:blipFill>
            <p:spPr bwMode="auto">
              <a:xfrm>
                <a:off x="-138" y="2223"/>
                <a:ext cx="755" cy="355"/>
              </a:xfrm>
              <a:prstGeom prst="rect">
                <a:avLst/>
              </a:prstGeom>
              <a:noFill/>
              <a:ln w="9525">
                <a:noFill/>
                <a:miter lim="800000"/>
                <a:headEnd/>
                <a:tailEnd/>
              </a:ln>
            </p:spPr>
          </p:pic>
          <p:sp>
            <p:nvSpPr>
              <p:cNvPr id="126" name="Rectangle 35"/>
              <p:cNvSpPr>
                <a:spLocks noChangeArrowheads="1"/>
              </p:cNvSpPr>
              <p:nvPr/>
            </p:nvSpPr>
            <p:spPr bwMode="auto">
              <a:xfrm>
                <a:off x="-77" y="2236"/>
                <a:ext cx="634" cy="326"/>
              </a:xfrm>
              <a:prstGeom prst="rect">
                <a:avLst/>
              </a:prstGeom>
              <a:noFill/>
              <a:ln w="3175" algn="ctr">
                <a:noFill/>
                <a:miter lim="800000"/>
                <a:headEnd/>
                <a:tailEnd/>
              </a:ln>
              <a:effectLst/>
            </p:spPr>
            <p:txBody>
              <a:bodyPr wrap="none" anchor="ctr"/>
              <a:lstStyle/>
              <a:p>
                <a:pPr fontAlgn="auto">
                  <a:lnSpc>
                    <a:spcPct val="90000"/>
                  </a:lnSpc>
                  <a:spcBef>
                    <a:spcPct val="30000"/>
                  </a:spcBef>
                  <a:spcAft>
                    <a:spcPts val="0"/>
                  </a:spcAft>
                  <a:defRPr/>
                </a:pPr>
                <a:r>
                  <a:rPr lang="en-US" sz="1100" b="1" dirty="0">
                    <a:latin typeface="Calibri" pitchFamily="34" charset="0"/>
                  </a:rPr>
                  <a:t>Windows</a:t>
                </a:r>
                <a:br>
                  <a:rPr lang="en-US" sz="1100" b="1" dirty="0">
                    <a:latin typeface="Calibri" pitchFamily="34" charset="0"/>
                  </a:rPr>
                </a:br>
                <a:r>
                  <a:rPr lang="en-US" sz="1100" b="1" dirty="0">
                    <a:latin typeface="Calibri" pitchFamily="34" charset="0"/>
                  </a:rPr>
                  <a:t>Kernel</a:t>
                </a:r>
              </a:p>
            </p:txBody>
          </p:sp>
        </p:grpSp>
        <p:grpSp>
          <p:nvGrpSpPr>
            <p:cNvPr id="20" name="Group 36"/>
            <p:cNvGrpSpPr>
              <a:grpSpLocks/>
            </p:cNvGrpSpPr>
            <p:nvPr/>
          </p:nvGrpSpPr>
          <p:grpSpPr bwMode="auto">
            <a:xfrm>
              <a:off x="2969" y="2594"/>
              <a:ext cx="347" cy="266"/>
              <a:chOff x="249" y="1970"/>
              <a:chExt cx="347" cy="266"/>
            </a:xfrm>
          </p:grpSpPr>
          <p:pic>
            <p:nvPicPr>
              <p:cNvPr id="123" name="Picture 37" descr="Vivid blue box"/>
              <p:cNvPicPr>
                <a:picLocks noChangeAspect="1" noChangeArrowheads="1"/>
              </p:cNvPicPr>
              <p:nvPr/>
            </p:nvPicPr>
            <p:blipFill>
              <a:blip r:embed="rId11"/>
              <a:srcRect/>
              <a:stretch>
                <a:fillRect/>
              </a:stretch>
            </p:blipFill>
            <p:spPr bwMode="auto">
              <a:xfrm>
                <a:off x="249" y="1970"/>
                <a:ext cx="347" cy="266"/>
              </a:xfrm>
              <a:prstGeom prst="rect">
                <a:avLst/>
              </a:prstGeom>
              <a:noFill/>
              <a:ln w="9525">
                <a:noFill/>
                <a:miter lim="800000"/>
                <a:headEnd/>
                <a:tailEnd/>
              </a:ln>
            </p:spPr>
          </p:pic>
          <p:sp>
            <p:nvSpPr>
              <p:cNvPr id="124" name="Rectangle 38"/>
              <p:cNvSpPr>
                <a:spLocks noChangeArrowheads="1"/>
              </p:cNvSpPr>
              <p:nvPr/>
            </p:nvSpPr>
            <p:spPr bwMode="grayWhite">
              <a:xfrm>
                <a:off x="302" y="1988"/>
                <a:ext cx="266" cy="206"/>
              </a:xfrm>
              <a:prstGeom prst="rect">
                <a:avLst/>
              </a:prstGeom>
              <a:noFill/>
              <a:ln w="3175" algn="ctr">
                <a:noFill/>
                <a:miter lim="800000"/>
                <a:headEnd/>
                <a:tailEnd/>
              </a:ln>
              <a:effectLst/>
            </p:spPr>
            <p:txBody>
              <a:bodyPr wrap="none" anchor="b" anchorCtr="1"/>
              <a:lstStyle/>
              <a:p>
                <a:pPr algn="r" fontAlgn="auto">
                  <a:lnSpc>
                    <a:spcPct val="90000"/>
                  </a:lnSpc>
                  <a:spcBef>
                    <a:spcPct val="30000"/>
                  </a:spcBef>
                  <a:spcAft>
                    <a:spcPts val="0"/>
                  </a:spcAft>
                  <a:defRPr/>
                </a:pPr>
                <a:r>
                  <a:rPr lang="en-US" sz="1200" b="1" dirty="0">
                    <a:latin typeface="Calibri" pitchFamily="34" charset="0"/>
                  </a:rPr>
                  <a:t>VSC</a:t>
                </a:r>
              </a:p>
            </p:txBody>
          </p:sp>
        </p:grpSp>
      </p:grpSp>
      <p:pic>
        <p:nvPicPr>
          <p:cNvPr id="130" name="Picture 40" descr="Vivid blue box"/>
          <p:cNvPicPr>
            <a:picLocks noChangeAspect="1" noChangeArrowheads="1"/>
          </p:cNvPicPr>
          <p:nvPr/>
        </p:nvPicPr>
        <p:blipFill>
          <a:blip r:embed="rId12"/>
          <a:srcRect/>
          <a:stretch>
            <a:fillRect/>
          </a:stretch>
        </p:blipFill>
        <p:spPr bwMode="auto">
          <a:xfrm>
            <a:off x="6645275" y="4713288"/>
            <a:ext cx="938213" cy="304800"/>
          </a:xfrm>
          <a:prstGeom prst="rect">
            <a:avLst/>
          </a:prstGeom>
          <a:noFill/>
          <a:ln w="9525">
            <a:noFill/>
            <a:miter lim="800000"/>
            <a:headEnd/>
            <a:tailEnd/>
          </a:ln>
        </p:spPr>
      </p:pic>
      <p:sp>
        <p:nvSpPr>
          <p:cNvPr id="131" name="Rectangle 41"/>
          <p:cNvSpPr>
            <a:spLocks noChangeArrowheads="1"/>
          </p:cNvSpPr>
          <p:nvPr/>
        </p:nvSpPr>
        <p:spPr bwMode="grayWhite">
          <a:xfrm>
            <a:off x="6767513" y="4749800"/>
            <a:ext cx="693737" cy="214313"/>
          </a:xfrm>
          <a:prstGeom prst="rect">
            <a:avLst/>
          </a:prstGeom>
          <a:noFill/>
          <a:ln w="3175" algn="ctr">
            <a:noFill/>
            <a:miter lim="800000"/>
            <a:headEnd/>
            <a:tailEnd/>
          </a:ln>
          <a:effectLst/>
        </p:spPr>
        <p:txBody>
          <a:bodyPr wrap="none" anchor="ctr"/>
          <a:lstStyle/>
          <a:p>
            <a:pPr fontAlgn="auto">
              <a:lnSpc>
                <a:spcPct val="90000"/>
              </a:lnSpc>
              <a:spcBef>
                <a:spcPct val="30000"/>
              </a:spcBef>
              <a:spcAft>
                <a:spcPts val="0"/>
              </a:spcAft>
              <a:defRPr/>
            </a:pPr>
            <a:r>
              <a:rPr lang="en-US" sz="1400" b="1" dirty="0" err="1">
                <a:latin typeface="Calibri" pitchFamily="34" charset="0"/>
              </a:rPr>
              <a:t>VMBus</a:t>
            </a:r>
            <a:endParaRPr lang="en-US" sz="1400" b="1" dirty="0">
              <a:latin typeface="Calibri" pitchFamily="34" charset="0"/>
            </a:endParaRPr>
          </a:p>
        </p:txBody>
      </p:sp>
      <p:sp>
        <p:nvSpPr>
          <p:cNvPr id="132" name="Line 48"/>
          <p:cNvSpPr>
            <a:spLocks noChangeShapeType="1"/>
          </p:cNvSpPr>
          <p:nvPr/>
        </p:nvSpPr>
        <p:spPr bwMode="auto">
          <a:xfrm flipH="1" flipV="1">
            <a:off x="7597775" y="2047875"/>
            <a:ext cx="46038" cy="3105150"/>
          </a:xfrm>
          <a:prstGeom prst="line">
            <a:avLst/>
          </a:prstGeom>
          <a:noFill/>
          <a:ln w="28575">
            <a:solidFill>
              <a:schemeClr val="accent4"/>
            </a:solidFill>
            <a:prstDash val="lgDash"/>
            <a:round/>
            <a:headEnd/>
            <a:tailEnd/>
          </a:ln>
        </p:spPr>
        <p:txBody>
          <a:bodyPr wrap="none" anchor="ctr"/>
          <a:lstStyle/>
          <a:p>
            <a:pPr fontAlgn="auto">
              <a:spcBef>
                <a:spcPts val="0"/>
              </a:spcBef>
              <a:spcAft>
                <a:spcPts val="0"/>
              </a:spcAft>
              <a:defRPr/>
            </a:pPr>
            <a:endParaRPr lang="en-US">
              <a:effectLst>
                <a:outerShdw blurRad="38100" dist="38100" dir="2700000" algn="tl">
                  <a:srgbClr val="000000">
                    <a:alpha val="43137"/>
                  </a:srgbClr>
                </a:outerShdw>
              </a:effectLst>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43198"/>
          </a:xfrm>
        </p:spPr>
        <p:txBody>
          <a:bodyPr/>
          <a:lstStyle/>
          <a:p>
            <a:r>
              <a:rPr lang="en-US" sz="3200" smtClean="0"/>
              <a:t>Hyper-V Preinstall Checklist and Considerations</a:t>
            </a:r>
            <a:endParaRPr lang="en-US" sz="3200" dirty="0"/>
          </a:p>
        </p:txBody>
      </p:sp>
      <p:sp>
        <p:nvSpPr>
          <p:cNvPr id="5" name="Textplatzhalter 4"/>
          <p:cNvSpPr>
            <a:spLocks noGrp="1"/>
          </p:cNvSpPr>
          <p:nvPr>
            <p:ph type="body" sz="quarter" idx="10"/>
          </p:nvPr>
        </p:nvSpPr>
        <p:spPr>
          <a:xfrm>
            <a:off x="381000" y="1411553"/>
            <a:ext cx="8382000" cy="5232157"/>
          </a:xfrm>
        </p:spPr>
        <p:txBody>
          <a:bodyPr>
            <a:normAutofit fontScale="70000" lnSpcReduction="20000"/>
          </a:bodyPr>
          <a:lstStyle/>
          <a:p>
            <a:r>
              <a:rPr lang="en-US" smtClean="0"/>
              <a:t>Use a server processor that supports hardware-assisted virtualization. There are two to choose from:</a:t>
            </a:r>
          </a:p>
          <a:p>
            <a:pPr lvl="1"/>
            <a:r>
              <a:rPr lang="en-US" smtClean="0"/>
              <a:t>Inter VT</a:t>
            </a:r>
          </a:p>
          <a:p>
            <a:pPr lvl="1"/>
            <a:r>
              <a:rPr lang="en-US" smtClean="0"/>
              <a:t>AMD virtualization (AMD-V)</a:t>
            </a:r>
          </a:p>
          <a:p>
            <a:r>
              <a:rPr lang="en-US" smtClean="0"/>
              <a:t>Ensure that hardware-assisted virtualization and Data Execution Prevention (DEP) are present and enabled. (You can verify this in the BIOS setting.)</a:t>
            </a:r>
          </a:p>
          <a:p>
            <a:r>
              <a:rPr lang="en-US" smtClean="0"/>
              <a:t>Run the Hyper-V server role on the root partition only of the Windows® operating system.</a:t>
            </a:r>
          </a:p>
          <a:p>
            <a:r>
              <a:rPr lang="en-US" smtClean="0"/>
              <a:t>Set any disks that will be configured as pass-through disks for the guest virtual machine as offline in root partition using DISKPART or Volume Manager.</a:t>
            </a:r>
          </a:p>
          <a:p>
            <a:r>
              <a:rPr lang="en-US" smtClean="0"/>
              <a:t>Ensure that the integration components (“enlightenments”) are installed on the guest virtual machine. </a:t>
            </a:r>
          </a:p>
          <a:p>
            <a:r>
              <a:rPr lang="en-US" smtClean="0"/>
              <a:t>Use a network adapter instead of a legacy network adapter when configuring networking for the virtual machine.  </a:t>
            </a:r>
          </a:p>
          <a:p>
            <a:r>
              <a:rPr lang="en-US" smtClean="0"/>
              <a:t>Avoid emulated devices for SQL Server deployments when possible. These devices can result in significantly more CPU overhead when compared to synthetic devices. </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a:lstStyle/>
          <a:p>
            <a:r>
              <a:rPr lang="en-US" dirty="0" smtClean="0"/>
              <a:t>Hyper-V Hardware Limits</a:t>
            </a:r>
          </a:p>
        </p:txBody>
      </p:sp>
      <p:grpSp>
        <p:nvGrpSpPr>
          <p:cNvPr id="10" name="Gruppieren 9"/>
          <p:cNvGrpSpPr/>
          <p:nvPr/>
        </p:nvGrpSpPr>
        <p:grpSpPr>
          <a:xfrm>
            <a:off x="-1000164" y="642918"/>
            <a:ext cx="8101030" cy="4848237"/>
            <a:chOff x="-1028700" y="295275"/>
            <a:chExt cx="11117263" cy="8229600"/>
          </a:xfrm>
        </p:grpSpPr>
        <p:pic>
          <p:nvPicPr>
            <p:cNvPr id="18434" name="Physical" descr="C:\Users\sanjeeve\Documents\Work\Virtualization Images for PPTs\Server-Physical-Single.png"/>
            <p:cNvPicPr>
              <a:picLocks noChangeAspect="1" noChangeArrowheads="1"/>
            </p:cNvPicPr>
            <p:nvPr/>
          </p:nvPicPr>
          <p:blipFill>
            <a:blip r:embed="rId3"/>
            <a:srcRect/>
            <a:stretch>
              <a:fillRect/>
            </a:stretch>
          </p:blipFill>
          <p:spPr bwMode="auto">
            <a:xfrm>
              <a:off x="-1028700" y="295275"/>
              <a:ext cx="11117263" cy="8229600"/>
            </a:xfrm>
            <a:prstGeom prst="rect">
              <a:avLst/>
            </a:prstGeom>
            <a:noFill/>
            <a:ln w="9525">
              <a:noFill/>
              <a:miter lim="800000"/>
              <a:headEnd/>
              <a:tailEnd/>
            </a:ln>
          </p:spPr>
        </p:pic>
        <p:pic>
          <p:nvPicPr>
            <p:cNvPr id="18436" name="CPU" descr="C:\DVD\Clip_Installer\DVD_ART\Artwork_Imagery\HARDWARE_IMAGERY\Illustration - Misc Hardware\Windows Server Icons\Hardware\Hardware-processor.png"/>
            <p:cNvPicPr>
              <a:picLocks noChangeAspect="1" noChangeArrowheads="1"/>
            </p:cNvPicPr>
            <p:nvPr/>
          </p:nvPicPr>
          <p:blipFill>
            <a:blip r:embed="rId4"/>
            <a:srcRect/>
            <a:stretch>
              <a:fillRect/>
            </a:stretch>
          </p:blipFill>
          <p:spPr bwMode="auto">
            <a:xfrm>
              <a:off x="1639888" y="2447925"/>
              <a:ext cx="2276475" cy="971550"/>
            </a:xfrm>
            <a:prstGeom prst="rect">
              <a:avLst/>
            </a:prstGeom>
            <a:noFill/>
            <a:ln w="9525">
              <a:noFill/>
              <a:miter lim="800000"/>
              <a:headEnd/>
              <a:tailEnd/>
            </a:ln>
          </p:spPr>
        </p:pic>
        <p:pic>
          <p:nvPicPr>
            <p:cNvPr id="18437" name="RAM" descr="C:\DVD\Clip_Installer\DVD_ART\Artwork_Imagery\HARDWARE_IMAGERY\Illustration - Misc Hardware\Windows Server Icons\Hardware\RAM Memory.png"/>
            <p:cNvPicPr>
              <a:picLocks noChangeAspect="1" noChangeArrowheads="1"/>
            </p:cNvPicPr>
            <p:nvPr/>
          </p:nvPicPr>
          <p:blipFill>
            <a:blip r:embed="rId5"/>
            <a:srcRect/>
            <a:stretch>
              <a:fillRect/>
            </a:stretch>
          </p:blipFill>
          <p:spPr bwMode="auto">
            <a:xfrm>
              <a:off x="4708525" y="1524000"/>
              <a:ext cx="2124075" cy="1247775"/>
            </a:xfrm>
            <a:prstGeom prst="rect">
              <a:avLst/>
            </a:prstGeom>
            <a:noFill/>
            <a:ln w="9525">
              <a:noFill/>
              <a:miter lim="800000"/>
              <a:headEnd/>
              <a:tailEnd/>
            </a:ln>
          </p:spPr>
        </p:pic>
        <p:sp>
          <p:nvSpPr>
            <p:cNvPr id="11" name="TextBox 10"/>
            <p:cNvSpPr txBox="1"/>
            <p:nvPr/>
          </p:nvSpPr>
          <p:spPr>
            <a:xfrm>
              <a:off x="2696680" y="2356726"/>
              <a:ext cx="2214716" cy="461665"/>
            </a:xfrm>
            <a:prstGeom prst="rect">
              <a:avLst/>
            </a:prstGeom>
            <a:gradFill>
              <a:gsLst>
                <a:gs pos="0">
                  <a:schemeClr val="accent2">
                    <a:lumMod val="20000"/>
                    <a:lumOff val="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gradFill>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fontAlgn="auto">
                <a:spcBef>
                  <a:spcPts val="0"/>
                </a:spcBef>
                <a:spcAft>
                  <a:spcPts val="0"/>
                </a:spcAft>
                <a:defRPr/>
              </a:pPr>
              <a:r>
                <a:rPr lang="en-US" dirty="0">
                  <a:solidFill>
                    <a:srgbClr val="FFFFFF"/>
                  </a:solidFill>
                  <a:effectLst>
                    <a:outerShdw blurRad="38100" dist="38100" dir="2700000" algn="tl">
                      <a:srgbClr val="000000">
                        <a:alpha val="43137"/>
                      </a:srgbClr>
                    </a:outerShdw>
                  </a:effectLst>
                </a:rPr>
                <a:t>16 cores</a:t>
              </a:r>
            </a:p>
          </p:txBody>
        </p:sp>
        <p:sp>
          <p:nvSpPr>
            <p:cNvPr id="12" name="TextBox 11"/>
            <p:cNvSpPr txBox="1"/>
            <p:nvPr/>
          </p:nvSpPr>
          <p:spPr>
            <a:xfrm>
              <a:off x="4363297" y="1265370"/>
              <a:ext cx="1112838" cy="461665"/>
            </a:xfrm>
            <a:prstGeom prst="rect">
              <a:avLst/>
            </a:prstGeom>
            <a:gradFill>
              <a:gsLst>
                <a:gs pos="0">
                  <a:schemeClr val="accent2">
                    <a:lumMod val="20000"/>
                    <a:lumOff val="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gradFill>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fontAlgn="auto">
                <a:spcBef>
                  <a:spcPts val="0"/>
                </a:spcBef>
                <a:spcAft>
                  <a:spcPts val="0"/>
                </a:spcAft>
                <a:defRPr/>
              </a:pPr>
              <a:r>
                <a:rPr lang="en-US" dirty="0">
                  <a:solidFill>
                    <a:srgbClr val="FFFFFF"/>
                  </a:solidFill>
                  <a:effectLst>
                    <a:outerShdw blurRad="38100" dist="38100" dir="2700000" algn="tl">
                      <a:srgbClr val="000000">
                        <a:alpha val="43137"/>
                      </a:srgbClr>
                    </a:outerShdw>
                  </a:effectLst>
                </a:rPr>
                <a:t>2 TB</a:t>
              </a:r>
            </a:p>
          </p:txBody>
        </p:sp>
        <p:pic>
          <p:nvPicPr>
            <p:cNvPr id="18444" name="VM" descr="C:\Users\sanjeeve\Documents\Work\Virtualization Images for PPTs\Server-Virtual-Single.png"/>
            <p:cNvPicPr>
              <a:picLocks noChangeAspect="1" noChangeArrowheads="1"/>
            </p:cNvPicPr>
            <p:nvPr/>
          </p:nvPicPr>
          <p:blipFill>
            <a:blip r:embed="rId6"/>
            <a:srcRect/>
            <a:stretch>
              <a:fillRect/>
            </a:stretch>
          </p:blipFill>
          <p:spPr bwMode="auto">
            <a:xfrm>
              <a:off x="4214813" y="3167063"/>
              <a:ext cx="1785937" cy="1354137"/>
            </a:xfrm>
            <a:prstGeom prst="rect">
              <a:avLst/>
            </a:prstGeom>
            <a:noFill/>
            <a:ln w="9525">
              <a:noFill/>
              <a:miter lim="800000"/>
              <a:headEnd/>
              <a:tailEnd/>
            </a:ln>
          </p:spPr>
        </p:pic>
        <p:sp>
          <p:nvSpPr>
            <p:cNvPr id="13" name="TextBox 12"/>
            <p:cNvSpPr txBox="1"/>
            <p:nvPr/>
          </p:nvSpPr>
          <p:spPr>
            <a:xfrm>
              <a:off x="5406477" y="3580606"/>
              <a:ext cx="2388091" cy="1201358"/>
            </a:xfrm>
            <a:prstGeom prst="rect">
              <a:avLst/>
            </a:prstGeom>
            <a:gradFill>
              <a:gsLst>
                <a:gs pos="0">
                  <a:schemeClr val="accent2">
                    <a:lumMod val="20000"/>
                    <a:lumOff val="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gradFill>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fontAlgn="auto">
                <a:spcBef>
                  <a:spcPts val="0"/>
                </a:spcBef>
                <a:spcAft>
                  <a:spcPts val="0"/>
                </a:spcAft>
                <a:defRPr/>
              </a:pPr>
              <a:r>
                <a:rPr lang="en-US" dirty="0">
                  <a:solidFill>
                    <a:srgbClr val="FFFFFF"/>
                  </a:solidFill>
                  <a:effectLst>
                    <a:outerShdw blurRad="38100" dist="38100" dir="2700000" algn="tl">
                      <a:srgbClr val="000000">
                        <a:alpha val="43137"/>
                      </a:srgbClr>
                    </a:outerShdw>
                  </a:effectLst>
                </a:rPr>
                <a:t>No limit</a:t>
              </a:r>
            </a:p>
            <a:p>
              <a:pPr algn="ctr" fontAlgn="auto">
                <a:spcBef>
                  <a:spcPts val="0"/>
                </a:spcBef>
                <a:spcAft>
                  <a:spcPts val="0"/>
                </a:spcAft>
                <a:defRPr/>
              </a:pPr>
              <a:r>
                <a:rPr lang="en-US" dirty="0">
                  <a:solidFill>
                    <a:srgbClr val="FFFFFF"/>
                  </a:solidFill>
                  <a:effectLst>
                    <a:outerShdw blurRad="38100" dist="38100" dir="2700000" algn="tl">
                      <a:srgbClr val="000000">
                        <a:alpha val="43137"/>
                      </a:srgbClr>
                    </a:outerShdw>
                  </a:effectLst>
                </a:rPr>
                <a:t>(500 rec.)</a:t>
              </a:r>
            </a:p>
          </p:txBody>
        </p:sp>
      </p:grpSp>
      <p:grpSp>
        <p:nvGrpSpPr>
          <p:cNvPr id="14" name="Gruppieren 13"/>
          <p:cNvGrpSpPr/>
          <p:nvPr/>
        </p:nvGrpSpPr>
        <p:grpSpPr>
          <a:xfrm>
            <a:off x="3571868" y="3140069"/>
            <a:ext cx="5572132" cy="3717931"/>
            <a:chOff x="819150" y="1174750"/>
            <a:chExt cx="7281134" cy="5186363"/>
          </a:xfrm>
        </p:grpSpPr>
        <p:pic>
          <p:nvPicPr>
            <p:cNvPr id="15" name="Picture 2" descr="C:\Users\sanjeeve\Documents\Work\Virtualization Images for PPTs\Server-Virtual-Single.png"/>
            <p:cNvPicPr>
              <a:picLocks noChangeAspect="1" noChangeArrowheads="1"/>
            </p:cNvPicPr>
            <p:nvPr/>
          </p:nvPicPr>
          <p:blipFill>
            <a:blip r:embed="rId6"/>
            <a:srcRect/>
            <a:stretch>
              <a:fillRect/>
            </a:stretch>
          </p:blipFill>
          <p:spPr bwMode="auto">
            <a:xfrm>
              <a:off x="819150" y="1174750"/>
              <a:ext cx="6838950" cy="5186363"/>
            </a:xfrm>
            <a:prstGeom prst="rect">
              <a:avLst/>
            </a:prstGeom>
            <a:noFill/>
            <a:ln w="9525">
              <a:noFill/>
              <a:miter lim="800000"/>
              <a:headEnd/>
              <a:tailEnd/>
            </a:ln>
          </p:spPr>
        </p:pic>
        <p:pic>
          <p:nvPicPr>
            <p:cNvPr id="16" name="Picture 3" descr="C:\DVD\Clip_Installer\DVD_ART\Artwork_Imagery\HARDWARE_IMAGERY\Illustration - Misc Hardware\Windows Vista Illustration Icons\PCI card.png"/>
            <p:cNvPicPr>
              <a:picLocks noChangeAspect="1" noChangeArrowheads="1"/>
            </p:cNvPicPr>
            <p:nvPr/>
          </p:nvPicPr>
          <p:blipFill>
            <a:blip r:embed="rId7"/>
            <a:srcRect/>
            <a:stretch>
              <a:fillRect/>
            </a:stretch>
          </p:blipFill>
          <p:spPr bwMode="auto">
            <a:xfrm>
              <a:off x="4608513" y="3987800"/>
              <a:ext cx="1584325" cy="1309688"/>
            </a:xfrm>
            <a:prstGeom prst="rect">
              <a:avLst/>
            </a:prstGeom>
            <a:noFill/>
            <a:ln w="9525">
              <a:noFill/>
              <a:miter lim="800000"/>
              <a:headEnd/>
              <a:tailEnd/>
            </a:ln>
          </p:spPr>
        </p:pic>
        <p:pic>
          <p:nvPicPr>
            <p:cNvPr id="17" name="Picture 4" descr="C:\DVD\Clip_Installer\DVD_ART\Artwork_Imagery\HARDWARE_IMAGERY\Illustration - Misc Hardware\Windows Server Icons\Hardware\Hardware-processor.png"/>
            <p:cNvPicPr>
              <a:picLocks noChangeAspect="1" noChangeArrowheads="1"/>
            </p:cNvPicPr>
            <p:nvPr/>
          </p:nvPicPr>
          <p:blipFill>
            <a:blip r:embed="rId4"/>
            <a:srcRect/>
            <a:stretch>
              <a:fillRect/>
            </a:stretch>
          </p:blipFill>
          <p:spPr bwMode="auto">
            <a:xfrm>
              <a:off x="1639888" y="2600325"/>
              <a:ext cx="2276475" cy="971550"/>
            </a:xfrm>
            <a:prstGeom prst="rect">
              <a:avLst/>
            </a:prstGeom>
            <a:noFill/>
            <a:ln w="9525">
              <a:noFill/>
              <a:miter lim="800000"/>
              <a:headEnd/>
              <a:tailEnd/>
            </a:ln>
          </p:spPr>
        </p:pic>
        <p:pic>
          <p:nvPicPr>
            <p:cNvPr id="18" name="Picture 5" descr="C:\DVD\Clip_Installer\DVD_ART\Artwork_Imagery\HARDWARE_IMAGERY\Illustration - Misc Hardware\Windows Server Icons\Hardware\RAM Memory.png"/>
            <p:cNvPicPr>
              <a:picLocks noChangeAspect="1" noChangeArrowheads="1"/>
            </p:cNvPicPr>
            <p:nvPr/>
          </p:nvPicPr>
          <p:blipFill>
            <a:blip r:embed="rId5"/>
            <a:srcRect/>
            <a:stretch>
              <a:fillRect/>
            </a:stretch>
          </p:blipFill>
          <p:spPr bwMode="auto">
            <a:xfrm>
              <a:off x="3916363" y="1352550"/>
              <a:ext cx="2124075" cy="1247775"/>
            </a:xfrm>
            <a:prstGeom prst="rect">
              <a:avLst/>
            </a:prstGeom>
            <a:noFill/>
            <a:ln w="9525">
              <a:noFill/>
              <a:miter lim="800000"/>
              <a:headEnd/>
              <a:tailEnd/>
            </a:ln>
          </p:spPr>
        </p:pic>
        <p:pic>
          <p:nvPicPr>
            <p:cNvPr id="19" name="Picture 7" descr="C:\DVD\Clip_Installer\DVD_ART\Artwork_Imagery\HARDWARE_IMAGERY\Illustration - Misc Hardware\Windows Server Icons\Hardware\Hard  Drive.png"/>
            <p:cNvPicPr>
              <a:picLocks noChangeAspect="1" noChangeArrowheads="1"/>
            </p:cNvPicPr>
            <p:nvPr/>
          </p:nvPicPr>
          <p:blipFill>
            <a:blip r:embed="rId8"/>
            <a:srcRect/>
            <a:stretch>
              <a:fillRect/>
            </a:stretch>
          </p:blipFill>
          <p:spPr bwMode="auto">
            <a:xfrm>
              <a:off x="4846638" y="2741613"/>
              <a:ext cx="2276475" cy="1085850"/>
            </a:xfrm>
            <a:prstGeom prst="rect">
              <a:avLst/>
            </a:prstGeom>
            <a:noFill/>
            <a:ln w="9525">
              <a:noFill/>
              <a:miter lim="800000"/>
              <a:headEnd/>
              <a:tailEnd/>
            </a:ln>
          </p:spPr>
        </p:pic>
        <p:sp>
          <p:nvSpPr>
            <p:cNvPr id="20" name="TextBox 10"/>
            <p:cNvSpPr txBox="1"/>
            <p:nvPr/>
          </p:nvSpPr>
          <p:spPr>
            <a:xfrm>
              <a:off x="3059512" y="2275369"/>
              <a:ext cx="1678770" cy="461665"/>
            </a:xfrm>
            <a:prstGeom prst="rect">
              <a:avLst/>
            </a:prstGeom>
            <a:gradFill>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gradFill>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fontAlgn="auto">
                <a:spcBef>
                  <a:spcPts val="0"/>
                </a:spcBef>
                <a:spcAft>
                  <a:spcPts val="0"/>
                </a:spcAft>
                <a:defRPr/>
              </a:pPr>
              <a:r>
                <a:rPr lang="en-US" dirty="0">
                  <a:solidFill>
                    <a:schemeClr val="bg1"/>
                  </a:solidFill>
                  <a:effectLst>
                    <a:outerShdw blurRad="38100" dist="38100" dir="2700000" algn="tl">
                      <a:srgbClr val="000000">
                        <a:alpha val="43137"/>
                      </a:srgbClr>
                    </a:outerShdw>
                  </a:effectLst>
                </a:rPr>
                <a:t>1-4 VPs</a:t>
              </a:r>
            </a:p>
          </p:txBody>
        </p:sp>
        <p:sp>
          <p:nvSpPr>
            <p:cNvPr id="21" name="TextBox 11"/>
            <p:cNvSpPr txBox="1"/>
            <p:nvPr/>
          </p:nvSpPr>
          <p:spPr>
            <a:xfrm>
              <a:off x="4179693" y="1179185"/>
              <a:ext cx="1508113" cy="461665"/>
            </a:xfrm>
            <a:prstGeom prst="rect">
              <a:avLst/>
            </a:prstGeom>
            <a:gradFill>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gradFill>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fontAlgn="auto">
                <a:spcBef>
                  <a:spcPts val="0"/>
                </a:spcBef>
                <a:spcAft>
                  <a:spcPts val="0"/>
                </a:spcAft>
                <a:defRPr/>
              </a:pPr>
              <a:r>
                <a:rPr lang="en-US" dirty="0">
                  <a:solidFill>
                    <a:schemeClr val="bg1"/>
                  </a:solidFill>
                  <a:effectLst>
                    <a:outerShdw blurRad="38100" dist="38100" dir="2700000" algn="tl">
                      <a:srgbClr val="000000">
                        <a:alpha val="43137"/>
                      </a:srgbClr>
                    </a:outerShdw>
                  </a:effectLst>
                </a:rPr>
                <a:t>64 GB</a:t>
              </a:r>
            </a:p>
          </p:txBody>
        </p:sp>
        <p:sp>
          <p:nvSpPr>
            <p:cNvPr id="22" name="TextBox 12"/>
            <p:cNvSpPr txBox="1"/>
            <p:nvPr/>
          </p:nvSpPr>
          <p:spPr>
            <a:xfrm>
              <a:off x="6376194" y="1976409"/>
              <a:ext cx="1724090" cy="927704"/>
            </a:xfrm>
            <a:prstGeom prst="rect">
              <a:avLst/>
            </a:prstGeom>
            <a:gradFill>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gradFill>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fontAlgn="auto">
                <a:spcBef>
                  <a:spcPts val="0"/>
                </a:spcBef>
                <a:spcAft>
                  <a:spcPts val="0"/>
                </a:spcAft>
                <a:defRPr/>
              </a:pPr>
              <a:r>
                <a:rPr lang="en-US" dirty="0">
                  <a:solidFill>
                    <a:schemeClr val="bg1"/>
                  </a:solidFill>
                  <a:effectLst>
                    <a:outerShdw blurRad="38100" dist="38100" dir="2700000" algn="tl">
                      <a:srgbClr val="000000">
                        <a:alpha val="43137"/>
                      </a:srgbClr>
                    </a:outerShdw>
                  </a:effectLst>
                </a:rPr>
                <a:t>260 disks</a:t>
              </a:r>
            </a:p>
            <a:p>
              <a:pPr algn="ctr" fontAlgn="auto">
                <a:spcBef>
                  <a:spcPts val="0"/>
                </a:spcBef>
                <a:spcAft>
                  <a:spcPts val="0"/>
                </a:spcAft>
                <a:defRPr/>
              </a:pPr>
              <a:r>
                <a:rPr lang="en-US" dirty="0">
                  <a:solidFill>
                    <a:schemeClr val="bg1"/>
                  </a:solidFill>
                  <a:effectLst>
                    <a:outerShdw blurRad="38100" dist="38100" dir="2700000" algn="tl">
                      <a:srgbClr val="000000">
                        <a:alpha val="43137"/>
                      </a:srgbClr>
                    </a:outerShdw>
                  </a:effectLst>
                </a:rPr>
                <a:t>2 TB each</a:t>
              </a:r>
            </a:p>
          </p:txBody>
        </p:sp>
        <p:sp>
          <p:nvSpPr>
            <p:cNvPr id="23" name="TextBox 13"/>
            <p:cNvSpPr txBox="1"/>
            <p:nvPr/>
          </p:nvSpPr>
          <p:spPr>
            <a:xfrm>
              <a:off x="5560342" y="4357299"/>
              <a:ext cx="1265238" cy="461665"/>
            </a:xfrm>
            <a:prstGeom prst="rect">
              <a:avLst/>
            </a:prstGeom>
            <a:gradFill>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gradFill>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fontAlgn="auto">
                <a:spcBef>
                  <a:spcPts val="0"/>
                </a:spcBef>
                <a:spcAft>
                  <a:spcPts val="0"/>
                </a:spcAft>
                <a:defRPr/>
              </a:pPr>
              <a:r>
                <a:rPr lang="en-US" dirty="0">
                  <a:solidFill>
                    <a:schemeClr val="bg1"/>
                  </a:solidFill>
                  <a:effectLst>
                    <a:outerShdw blurRad="38100" dist="38100" dir="2700000" algn="tl">
                      <a:srgbClr val="000000">
                        <a:alpha val="43137"/>
                      </a:srgbClr>
                    </a:outerShdw>
                  </a:effectLst>
                </a:rPr>
                <a:t>8 NICs</a:t>
              </a:r>
            </a:p>
          </p:txBody>
        </p:sp>
      </p:grpSp>
      <p:sp>
        <p:nvSpPr>
          <p:cNvPr id="27" name="TextBox 12"/>
          <p:cNvSpPr txBox="1"/>
          <p:nvPr/>
        </p:nvSpPr>
        <p:spPr>
          <a:xfrm>
            <a:off x="4786314" y="928670"/>
            <a:ext cx="1740176" cy="707746"/>
          </a:xfrm>
          <a:prstGeom prst="rect">
            <a:avLst/>
          </a:prstGeom>
          <a:gradFill>
            <a:gsLst>
              <a:gs pos="0">
                <a:schemeClr val="accent2">
                  <a:lumMod val="20000"/>
                  <a:lumOff val="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gradFill>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fontAlgn="auto">
              <a:spcBef>
                <a:spcPts val="0"/>
              </a:spcBef>
              <a:spcAft>
                <a:spcPts val="0"/>
              </a:spcAft>
              <a:defRPr/>
            </a:pPr>
            <a:r>
              <a:rPr lang="en-US" dirty="0" smtClean="0">
                <a:solidFill>
                  <a:srgbClr val="FFFFFF"/>
                </a:solidFill>
                <a:effectLst>
                  <a:outerShdw blurRad="38100" dist="38100" dir="2700000" algn="tl">
                    <a:srgbClr val="000000">
                      <a:alpha val="43137"/>
                    </a:srgbClr>
                  </a:outerShdw>
                </a:effectLst>
              </a:rPr>
              <a:t>Physical Host</a:t>
            </a:r>
            <a:endParaRPr lang="en-US" dirty="0">
              <a:solidFill>
                <a:srgbClr val="FFFFFF"/>
              </a:solidFill>
              <a:effectLst>
                <a:outerShdw blurRad="38100" dist="38100" dir="2700000" algn="tl">
                  <a:srgbClr val="000000">
                    <a:alpha val="43137"/>
                  </a:srgbClr>
                </a:outerShdw>
              </a:effectLst>
            </a:endParaRPr>
          </a:p>
        </p:txBody>
      </p:sp>
      <p:sp>
        <p:nvSpPr>
          <p:cNvPr id="28" name="TextBox 12"/>
          <p:cNvSpPr txBox="1"/>
          <p:nvPr/>
        </p:nvSpPr>
        <p:spPr>
          <a:xfrm>
            <a:off x="2643174" y="5857892"/>
            <a:ext cx="1605170" cy="665040"/>
          </a:xfrm>
          <a:prstGeom prst="rect">
            <a:avLst/>
          </a:prstGeom>
          <a:gradFill>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gradFill>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fontAlgn="auto">
              <a:spcBef>
                <a:spcPts val="0"/>
              </a:spcBef>
              <a:spcAft>
                <a:spcPts val="0"/>
              </a:spcAft>
              <a:defRPr/>
            </a:pPr>
            <a:r>
              <a:rPr lang="en-US" dirty="0" smtClean="0">
                <a:solidFill>
                  <a:schemeClr val="bg1"/>
                </a:solidFill>
                <a:effectLst>
                  <a:outerShdw blurRad="38100" dist="38100" dir="2700000" algn="tl">
                    <a:srgbClr val="000000">
                      <a:alpha val="43137"/>
                    </a:srgbClr>
                  </a:outerShdw>
                </a:effectLst>
              </a:rPr>
              <a:t>Virtual Guest</a:t>
            </a: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600" b="1" spc="-150" smtClean="0">
                <a:gradFill flip="none" rotWithShape="1">
                  <a:gsLst>
                    <a:gs pos="28000">
                      <a:srgbClr val="FEF9DA"/>
                    </a:gs>
                    <a:gs pos="52000">
                      <a:srgbClr val="FCE974"/>
                    </a:gs>
                    <a:gs pos="68000">
                      <a:srgbClr val="F79A1D"/>
                    </a:gs>
                  </a:gsLst>
                  <a:lin ang="5400000" scaled="1"/>
                  <a:tileRect/>
                </a:gradFill>
                <a:effectLst>
                  <a:outerShdw blurRad="38100" dist="38100" dir="2700000" algn="tl">
                    <a:srgbClr val="000000">
                      <a:alpha val="43137"/>
                    </a:srgbClr>
                  </a:outerShdw>
                </a:effectLst>
                <a:latin typeface="Segoe Semibold" pitchFamily="34" charset="0"/>
              </a:rPr>
              <a:t>Hyper-V Pricing and Licensing</a:t>
            </a:r>
            <a:endParaRPr lang="en-US" sz="3600" dirty="0"/>
          </a:p>
        </p:txBody>
      </p:sp>
      <p:sp>
        <p:nvSpPr>
          <p:cNvPr id="3" name="Content Placeholder 2"/>
          <p:cNvSpPr>
            <a:spLocks noGrp="1"/>
          </p:cNvSpPr>
          <p:nvPr>
            <p:ph type="body" sz="quarter" idx="10"/>
          </p:nvPr>
        </p:nvSpPr>
        <p:spPr/>
        <p:txBody>
          <a:bodyPr>
            <a:normAutofit fontScale="77500" lnSpcReduction="20000"/>
          </a:bodyPr>
          <a:lstStyle/>
          <a:p>
            <a:pPr>
              <a:lnSpc>
                <a:spcPct val="120000"/>
              </a:lnSpc>
            </a:pPr>
            <a:r>
              <a:rPr lang="en-US" dirty="0" smtClean="0">
                <a:latin typeface="Arial" pitchFamily="34" charset="0"/>
                <a:cs typeface="Arial" pitchFamily="34" charset="0"/>
              </a:rPr>
              <a:t>Microsoft Hyper-V Server is a free download available from </a:t>
            </a:r>
            <a:r>
              <a:rPr lang="en-US" dirty="0" smtClean="0">
                <a:latin typeface="Arial" pitchFamily="34" charset="0"/>
                <a:cs typeface="Arial" pitchFamily="34" charset="0"/>
                <a:hlinkClick r:id="rId3"/>
              </a:rPr>
              <a:t>http://www.microsoft.com/hyper-VServer</a:t>
            </a:r>
            <a:endParaRPr lang="en-US" dirty="0" smtClean="0">
              <a:latin typeface="Arial" pitchFamily="34" charset="0"/>
              <a:cs typeface="Arial" pitchFamily="34" charset="0"/>
            </a:endParaRPr>
          </a:p>
          <a:p>
            <a:pPr>
              <a:lnSpc>
                <a:spcPct val="120000"/>
              </a:lnSpc>
            </a:pPr>
            <a:r>
              <a:rPr lang="en-US" dirty="0" smtClean="0">
                <a:latin typeface="Arial" pitchFamily="34" charset="0"/>
                <a:cs typeface="Arial" pitchFamily="34" charset="0"/>
              </a:rPr>
              <a:t>No CALs are required for Microsoft Hyper-V Server</a:t>
            </a:r>
          </a:p>
          <a:p>
            <a:pPr>
              <a:lnSpc>
                <a:spcPct val="120000"/>
              </a:lnSpc>
            </a:pPr>
            <a:r>
              <a:rPr lang="en-US" dirty="0" smtClean="0">
                <a:latin typeface="Arial" pitchFamily="34" charset="0"/>
                <a:cs typeface="Arial" pitchFamily="34" charset="0"/>
              </a:rPr>
              <a:t>Every guest OS instance must be licensed and CALs are still required for the guest OS</a:t>
            </a:r>
          </a:p>
          <a:p>
            <a:pPr>
              <a:lnSpc>
                <a:spcPct val="120000"/>
              </a:lnSpc>
            </a:pPr>
            <a:r>
              <a:rPr lang="en-US" dirty="0" smtClean="0">
                <a:latin typeface="Arial" pitchFamily="34" charset="0"/>
                <a:cs typeface="Arial" pitchFamily="34" charset="0"/>
              </a:rPr>
              <a:t>Customers who want flexible virtualization rights should use Windows Server 2008</a:t>
            </a:r>
          </a:p>
          <a:p>
            <a:pPr lvl="1">
              <a:lnSpc>
                <a:spcPct val="120000"/>
              </a:lnSpc>
            </a:pPr>
            <a:r>
              <a:rPr lang="en-US" dirty="0" smtClean="0">
                <a:latin typeface="Arial" pitchFamily="34" charset="0"/>
                <a:cs typeface="Arial" pitchFamily="34" charset="0"/>
              </a:rPr>
              <a:t>Windows Server 2008 Std Edition</a:t>
            </a:r>
          </a:p>
          <a:p>
            <a:pPr lvl="2">
              <a:lnSpc>
                <a:spcPct val="120000"/>
              </a:lnSpc>
            </a:pPr>
            <a:r>
              <a:rPr lang="en-US" dirty="0" smtClean="0">
                <a:latin typeface="Arial" pitchFamily="34" charset="0"/>
                <a:cs typeface="Arial" pitchFamily="34" charset="0"/>
              </a:rPr>
              <a:t>1 VM instance included</a:t>
            </a:r>
          </a:p>
          <a:p>
            <a:pPr lvl="1">
              <a:lnSpc>
                <a:spcPct val="120000"/>
              </a:lnSpc>
            </a:pPr>
            <a:r>
              <a:rPr lang="en-US" dirty="0" smtClean="0">
                <a:latin typeface="Arial" pitchFamily="34" charset="0"/>
                <a:cs typeface="Arial" pitchFamily="34" charset="0"/>
              </a:rPr>
              <a:t>Windows Server 2008 Enterprise Edition</a:t>
            </a:r>
          </a:p>
          <a:p>
            <a:pPr lvl="2">
              <a:lnSpc>
                <a:spcPct val="120000"/>
              </a:lnSpc>
            </a:pPr>
            <a:r>
              <a:rPr lang="en-US" dirty="0" smtClean="0">
                <a:latin typeface="Arial" pitchFamily="34" charset="0"/>
                <a:cs typeface="Arial" pitchFamily="34" charset="0"/>
              </a:rPr>
              <a:t>4 VM instances included</a:t>
            </a:r>
          </a:p>
          <a:p>
            <a:pPr lvl="1">
              <a:lnSpc>
                <a:spcPct val="120000"/>
              </a:lnSpc>
            </a:pPr>
            <a:r>
              <a:rPr lang="en-US" dirty="0" smtClean="0">
                <a:latin typeface="Arial" pitchFamily="34" charset="0"/>
                <a:cs typeface="Arial" pitchFamily="34" charset="0"/>
              </a:rPr>
              <a:t>Windows Server 2008 Datacenter Edition</a:t>
            </a:r>
          </a:p>
          <a:p>
            <a:pPr lvl="2">
              <a:lnSpc>
                <a:spcPct val="120000"/>
              </a:lnSpc>
            </a:pPr>
            <a:r>
              <a:rPr lang="en-US" dirty="0" smtClean="0">
                <a:latin typeface="Arial" pitchFamily="34" charset="0"/>
                <a:cs typeface="Arial" pitchFamily="34" charset="0"/>
              </a:rPr>
              <a:t>Unlimited VM instances per processor license</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Hyper-V Best Practices</a:t>
            </a:r>
            <a:endParaRPr lang="en-US" dirty="0"/>
          </a:p>
        </p:txBody>
      </p:sp>
      <p:sp>
        <p:nvSpPr>
          <p:cNvPr id="3" name="Textplatzhalter 2"/>
          <p:cNvSpPr>
            <a:spLocks noGrp="1"/>
          </p:cNvSpPr>
          <p:nvPr>
            <p:ph type="body" sz="quarter" idx="10"/>
          </p:nvPr>
        </p:nvSpPr>
        <p:spPr/>
        <p:txBody>
          <a:bodyPr>
            <a:normAutofit fontScale="85000" lnSpcReduction="20000"/>
          </a:bodyPr>
          <a:lstStyle/>
          <a:p>
            <a:r>
              <a:rPr lang="en-US" b="1" dirty="0" smtClean="0"/>
              <a:t>Apply the best practices for optimizing performance for Hyper-V virtual machines</a:t>
            </a:r>
          </a:p>
          <a:p>
            <a:r>
              <a:rPr lang="en-US" b="1" dirty="0" smtClean="0"/>
              <a:t>Provision and manage virtual machines just like physical machines</a:t>
            </a:r>
          </a:p>
          <a:p>
            <a:r>
              <a:rPr lang="en-US" b="1" dirty="0" smtClean="0"/>
              <a:t>Avoid over-provisioning the physical hosting environment as you start deploying virtual machines</a:t>
            </a:r>
          </a:p>
          <a:p>
            <a:r>
              <a:rPr lang="en-US" b="1" dirty="0" smtClean="0"/>
              <a:t>Do not assume that you can </a:t>
            </a:r>
            <a:r>
              <a:rPr lang="en-US" b="1" dirty="0" err="1" smtClean="0"/>
              <a:t>virtualize</a:t>
            </a:r>
            <a:r>
              <a:rPr lang="en-US" b="1" dirty="0" smtClean="0"/>
              <a:t> all server roles and workloads</a:t>
            </a:r>
            <a:r>
              <a:rPr lang="en-US" dirty="0" smtClean="0"/>
              <a:t>.</a:t>
            </a:r>
          </a:p>
          <a:p>
            <a:r>
              <a:rPr lang="en-US" b="1" dirty="0" smtClean="0"/>
              <a:t>Test and monitor all server workloads</a:t>
            </a:r>
          </a:p>
          <a:p>
            <a:r>
              <a:rPr lang="en-US" b="1" dirty="0" smtClean="0"/>
              <a:t>Standardize and automate the configuration and deployment of the majority of virtual machines</a:t>
            </a:r>
          </a:p>
          <a:p>
            <a:r>
              <a:rPr lang="en-US" b="1" dirty="0" smtClean="0"/>
              <a:t>Carefully consider both application features and Hyper-V functionality when designing virtual machine deployments</a:t>
            </a:r>
            <a:endParaRPr lang="en-US" dirty="0"/>
          </a:p>
        </p:txBody>
      </p:sp>
      <p:sp>
        <p:nvSpPr>
          <p:cNvPr id="4" name="Foliennummernplatzhalter 3"/>
          <p:cNvSpPr>
            <a:spLocks noGrp="1"/>
          </p:cNvSpPr>
          <p:nvPr>
            <p:ph type="sldNum" sz="quarter" idx="4"/>
          </p:nvPr>
        </p:nvSpPr>
        <p:spPr/>
        <p:txBody>
          <a:bodyPr/>
          <a:lstStyle/>
          <a:p>
            <a:fld id="{AA983A80-6BBA-4064-90A4-A44AD743098E}" type="slidenum">
              <a:rPr lang="en-US" noProof="0" smtClean="0"/>
              <a:pPr/>
              <a:t>35</a:t>
            </a:fld>
            <a:endParaRPr lang="en-US" noProof="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mtClean="0"/>
              <a:t>Hyper-V S</a:t>
            </a:r>
            <a:r>
              <a:rPr lang="en-US" dirty="0" smtClean="0"/>
              <a:t>e</a:t>
            </a:r>
            <a:r>
              <a:rPr smtClean="0"/>
              <a:t>rver 2008 R2</a:t>
            </a:r>
            <a:br>
              <a:rPr smtClean="0"/>
            </a:br>
            <a:endParaRPr lang="en-US" dirty="0"/>
          </a:p>
        </p:txBody>
      </p:sp>
      <p:sp>
        <p:nvSpPr>
          <p:cNvPr id="6" name="Untertitel 5"/>
          <p:cNvSpPr>
            <a:spLocks noGrp="1"/>
          </p:cNvSpPr>
          <p:nvPr>
            <p:ph type="subTitle" idx="1"/>
          </p:nvPr>
        </p:nvSpPr>
        <p:spPr/>
        <p:txBody>
          <a:bodyPr/>
          <a:lstStyle/>
          <a:p>
            <a:r>
              <a:rPr smtClean="0"/>
              <a:t>Sylvio Hellmann</a:t>
            </a:r>
          </a:p>
          <a:p>
            <a:r>
              <a:rPr smtClean="0"/>
              <a:t>MSSQL Server - Premier Field Engineer</a:t>
            </a:r>
          </a:p>
          <a:p>
            <a:r>
              <a:rPr smtClean="0"/>
              <a:t>Microsoft </a:t>
            </a:r>
            <a:r>
              <a:rPr smtClean="0"/>
              <a:t>Corporation</a:t>
            </a:r>
          </a:p>
          <a:p>
            <a:r>
              <a:rPr smtClean="0"/>
              <a:t>sylvioh@microsoft.com</a:t>
            </a:r>
            <a:endParaRPr smtClean="0"/>
          </a:p>
          <a:p>
            <a:endParaRPr 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New Features</a:t>
            </a:r>
            <a:endParaRPr lang="en-US" dirty="0">
              <a:solidFill>
                <a:schemeClr val="accent1"/>
              </a:solidFill>
            </a:endParaRPr>
          </a:p>
        </p:txBody>
      </p:sp>
      <p:sp>
        <p:nvSpPr>
          <p:cNvPr id="6" name="Content Placeholder 5"/>
          <p:cNvSpPr>
            <a:spLocks noGrp="1"/>
          </p:cNvSpPr>
          <p:nvPr>
            <p:ph type="body" sz="quarter" idx="10"/>
          </p:nvPr>
        </p:nvSpPr>
        <p:spPr/>
        <p:txBody>
          <a:bodyPr>
            <a:normAutofit fontScale="92500" lnSpcReduction="20000"/>
          </a:bodyPr>
          <a:lstStyle/>
          <a:p>
            <a:pPr>
              <a:lnSpc>
                <a:spcPct val="110000"/>
              </a:lnSpc>
            </a:pPr>
            <a:r>
              <a:rPr lang="en-US" dirty="0" smtClean="0"/>
              <a:t>Live Migration</a:t>
            </a:r>
          </a:p>
          <a:p>
            <a:pPr>
              <a:lnSpc>
                <a:spcPct val="110000"/>
              </a:lnSpc>
            </a:pPr>
            <a:r>
              <a:rPr lang="en-US" dirty="0" smtClean="0"/>
              <a:t>High Availability</a:t>
            </a:r>
          </a:p>
          <a:p>
            <a:pPr>
              <a:lnSpc>
                <a:spcPct val="110000"/>
              </a:lnSpc>
            </a:pPr>
            <a:r>
              <a:rPr lang="en-US" dirty="0" smtClean="0"/>
              <a:t>New Processor Support</a:t>
            </a:r>
          </a:p>
          <a:p>
            <a:pPr lvl="1">
              <a:lnSpc>
                <a:spcPct val="110000"/>
              </a:lnSpc>
            </a:pPr>
            <a:r>
              <a:rPr lang="en-US" dirty="0" smtClean="0"/>
              <a:t>Second Level Address Translation</a:t>
            </a:r>
          </a:p>
          <a:p>
            <a:pPr lvl="1">
              <a:lnSpc>
                <a:spcPct val="110000"/>
              </a:lnSpc>
            </a:pPr>
            <a:r>
              <a:rPr lang="en-US" dirty="0" smtClean="0"/>
              <a:t>Core Parking</a:t>
            </a:r>
          </a:p>
          <a:p>
            <a:pPr>
              <a:lnSpc>
                <a:spcPct val="110000"/>
              </a:lnSpc>
            </a:pPr>
            <a:r>
              <a:rPr lang="en-US" dirty="0" smtClean="0"/>
              <a:t>Networking Enhancements</a:t>
            </a:r>
          </a:p>
          <a:p>
            <a:pPr lvl="1">
              <a:lnSpc>
                <a:spcPct val="110000"/>
              </a:lnSpc>
            </a:pPr>
            <a:r>
              <a:rPr lang="en-US" dirty="0" smtClean="0"/>
              <a:t>TCP/IP Offload Support</a:t>
            </a:r>
          </a:p>
          <a:p>
            <a:pPr lvl="1">
              <a:lnSpc>
                <a:spcPct val="110000"/>
              </a:lnSpc>
            </a:pPr>
            <a:r>
              <a:rPr lang="en-US" dirty="0" smtClean="0"/>
              <a:t>VMQ &amp; Jumbo Frame Support</a:t>
            </a:r>
          </a:p>
          <a:p>
            <a:pPr>
              <a:lnSpc>
                <a:spcPct val="110000"/>
              </a:lnSpc>
            </a:pPr>
            <a:r>
              <a:rPr lang="en-US" dirty="0" smtClean="0"/>
              <a:t>Hot Add/Remove virtual storage</a:t>
            </a:r>
          </a:p>
          <a:p>
            <a:pPr>
              <a:lnSpc>
                <a:spcPct val="110000"/>
              </a:lnSpc>
            </a:pPr>
            <a:r>
              <a:rPr lang="en-US" dirty="0" smtClean="0"/>
              <a:t>Enhanced scalability</a:t>
            </a:r>
          </a:p>
          <a:p>
            <a:pPr>
              <a:lnSpc>
                <a:spcPct val="110000"/>
              </a:lnSpc>
            </a:pPr>
            <a:r>
              <a:rPr lang="en-US" dirty="0" smtClean="0"/>
              <a:t>Enhancements to SCONFIG</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500" smtClean="0"/>
              <a:t>Quick Migration vs. Live Migration</a:t>
            </a:r>
            <a:endParaRPr sz="4500"/>
          </a:p>
        </p:txBody>
      </p:sp>
      <p:sp>
        <p:nvSpPr>
          <p:cNvPr id="4" name="Content Placeholder 4"/>
          <p:cNvSpPr txBox="1">
            <a:spLocks/>
          </p:cNvSpPr>
          <p:nvPr/>
        </p:nvSpPr>
        <p:spPr bwMode="auto">
          <a:xfrm>
            <a:off x="394737" y="851376"/>
            <a:ext cx="4126177" cy="398878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defTabSz="912777" eaLnBrk="0" hangingPunct="0">
              <a:lnSpc>
                <a:spcPct val="90000"/>
              </a:lnSpc>
              <a:spcBef>
                <a:spcPct val="30000"/>
              </a:spcBef>
              <a:buClr>
                <a:schemeClr val="tx2"/>
              </a:buClr>
              <a:buSzPct val="95000"/>
              <a:defRPr/>
            </a:pPr>
            <a:r>
              <a:rPr lang="en-US" sz="1700" kern="0" dirty="0" smtClean="0">
                <a:solidFill>
                  <a:schemeClr val="bg1"/>
                </a:solidFill>
                <a:latin typeface="+mn-lt"/>
              </a:rPr>
              <a:t>(Windows Server 2008 Hyper-V)</a:t>
            </a:r>
          </a:p>
          <a:p>
            <a:pPr algn="ctr" defTabSz="912777" eaLnBrk="0" hangingPunct="0">
              <a:lnSpc>
                <a:spcPct val="90000"/>
              </a:lnSpc>
              <a:spcBef>
                <a:spcPct val="30000"/>
              </a:spcBef>
              <a:buClr>
                <a:schemeClr val="tx2"/>
              </a:buClr>
              <a:buSzPct val="95000"/>
              <a:defRPr/>
            </a:pPr>
            <a:endParaRPr lang="en-US" sz="1700" kern="0" dirty="0" smtClean="0">
              <a:solidFill>
                <a:schemeClr val="bg1"/>
              </a:solidFill>
              <a:latin typeface="+mn-lt"/>
            </a:endParaRPr>
          </a:p>
          <a:p>
            <a:pPr marL="387335" indent="-380985" defTabSz="912777" eaLnBrk="0" hangingPunct="0">
              <a:lnSpc>
                <a:spcPct val="90000"/>
              </a:lnSpc>
              <a:spcBef>
                <a:spcPct val="30000"/>
              </a:spcBef>
              <a:buSzPct val="80000"/>
              <a:buFont typeface="+mj-lt"/>
              <a:buAutoNum type="arabicPeriod"/>
            </a:pPr>
            <a:r>
              <a:rPr lang="en-US" sz="2000" kern="0" dirty="0" smtClean="0">
                <a:solidFill>
                  <a:schemeClr val="bg1"/>
                </a:solidFill>
                <a:latin typeface="+mn-lt"/>
              </a:rPr>
              <a:t>Save state Virtual Machine</a:t>
            </a:r>
          </a:p>
          <a:p>
            <a:pPr marL="662755" lvl="1" indent="-281770" defTabSz="912777" eaLnBrk="0" hangingPunct="0">
              <a:lnSpc>
                <a:spcPct val="90000"/>
              </a:lnSpc>
              <a:spcBef>
                <a:spcPct val="30000"/>
              </a:spcBef>
              <a:buSzPct val="80000"/>
              <a:buFont typeface="+mj-lt"/>
              <a:buAutoNum type="alphaLcParenR"/>
            </a:pPr>
            <a:r>
              <a:rPr lang="en-US" sz="1700" kern="0" dirty="0" smtClean="0">
                <a:solidFill>
                  <a:schemeClr val="bg1"/>
                </a:solidFill>
                <a:latin typeface="+mn-lt"/>
              </a:rPr>
              <a:t>Create VM on the target</a:t>
            </a:r>
          </a:p>
          <a:p>
            <a:pPr marL="662755" lvl="1" indent="-281770" defTabSz="912777" eaLnBrk="0" hangingPunct="0">
              <a:lnSpc>
                <a:spcPct val="90000"/>
              </a:lnSpc>
              <a:spcBef>
                <a:spcPct val="30000"/>
              </a:spcBef>
              <a:buSzPct val="80000"/>
              <a:buFont typeface="+mj-lt"/>
              <a:buAutoNum type="alphaLcParenR"/>
            </a:pPr>
            <a:r>
              <a:rPr lang="en-US" sz="1700" kern="0" dirty="0" smtClean="0">
                <a:solidFill>
                  <a:schemeClr val="bg1"/>
                </a:solidFill>
                <a:latin typeface="+mn-lt"/>
              </a:rPr>
              <a:t>Write VM memory to shared storage</a:t>
            </a:r>
          </a:p>
          <a:p>
            <a:pPr marL="387335" indent="-380985" defTabSz="912777" eaLnBrk="0" hangingPunct="0">
              <a:lnSpc>
                <a:spcPct val="90000"/>
              </a:lnSpc>
              <a:spcBef>
                <a:spcPct val="30000"/>
              </a:spcBef>
              <a:buSzPct val="80000"/>
              <a:buFont typeface="+mj-lt"/>
              <a:buAutoNum type="arabicPeriod"/>
            </a:pPr>
            <a:r>
              <a:rPr lang="en-US" sz="2000" kern="0" dirty="0" smtClean="0">
                <a:solidFill>
                  <a:schemeClr val="bg1"/>
                </a:solidFill>
                <a:latin typeface="+mn-lt"/>
              </a:rPr>
              <a:t>Swap Storage Connection</a:t>
            </a:r>
          </a:p>
          <a:p>
            <a:pPr marL="706410" lvl="1" indent="-380985" defTabSz="912777" eaLnBrk="0" hangingPunct="0">
              <a:lnSpc>
                <a:spcPct val="90000"/>
              </a:lnSpc>
              <a:spcBef>
                <a:spcPct val="30000"/>
              </a:spcBef>
              <a:buSzPct val="80000"/>
              <a:buFont typeface="+mj-lt"/>
              <a:buAutoNum type="alphaLcParenR"/>
            </a:pPr>
            <a:r>
              <a:rPr lang="en-US" sz="1700" kern="0" dirty="0" smtClean="0">
                <a:solidFill>
                  <a:schemeClr val="bg1"/>
                </a:solidFill>
                <a:latin typeface="+mn-lt"/>
              </a:rPr>
              <a:t>Move storage connectivity from source host to target host</a:t>
            </a:r>
          </a:p>
          <a:p>
            <a:pPr marL="387335" indent="-380985" defTabSz="912777" eaLnBrk="0" hangingPunct="0">
              <a:lnSpc>
                <a:spcPct val="90000"/>
              </a:lnSpc>
              <a:spcBef>
                <a:spcPct val="30000"/>
              </a:spcBef>
              <a:buSzPct val="80000"/>
              <a:buFont typeface="+mj-lt"/>
              <a:buAutoNum type="arabicPeriod"/>
            </a:pPr>
            <a:r>
              <a:rPr lang="en-US" sz="2000" kern="0" dirty="0" smtClean="0">
                <a:solidFill>
                  <a:schemeClr val="bg1"/>
                </a:solidFill>
                <a:latin typeface="+mn-lt"/>
              </a:rPr>
              <a:t>Restore state &amp; Run</a:t>
            </a:r>
          </a:p>
          <a:p>
            <a:pPr marL="706410" lvl="1" indent="-380985" defTabSz="912777" eaLnBrk="0" hangingPunct="0">
              <a:lnSpc>
                <a:spcPct val="90000"/>
              </a:lnSpc>
              <a:spcBef>
                <a:spcPct val="30000"/>
              </a:spcBef>
              <a:buSzPct val="80000"/>
              <a:buFont typeface="+mj-lt"/>
              <a:buAutoNum type="alphaLcParenR"/>
            </a:pPr>
            <a:r>
              <a:rPr lang="en-US" sz="1700" kern="0" dirty="0" smtClean="0">
                <a:solidFill>
                  <a:schemeClr val="bg1"/>
                </a:solidFill>
                <a:latin typeface="+mn-lt"/>
              </a:rPr>
              <a:t>Take VM memory from shared storage and restore on Target</a:t>
            </a:r>
          </a:p>
          <a:p>
            <a:pPr marL="249210" indent="-380985" defTabSz="912777" eaLnBrk="0" hangingPunct="0">
              <a:lnSpc>
                <a:spcPct val="90000"/>
              </a:lnSpc>
              <a:spcBef>
                <a:spcPct val="30000"/>
              </a:spcBef>
              <a:buSzPct val="80000"/>
              <a:buFont typeface="+mj-lt"/>
              <a:buAutoNum type="arabicPeriod"/>
            </a:pPr>
            <a:r>
              <a:rPr lang="en-US" sz="2000" kern="0" dirty="0" smtClean="0">
                <a:solidFill>
                  <a:schemeClr val="bg1"/>
                </a:solidFill>
                <a:latin typeface="+mn-lt"/>
              </a:rPr>
              <a:t>Resume</a:t>
            </a:r>
            <a:endParaRPr lang="en-US" sz="1700" kern="0" dirty="0" smtClean="0">
              <a:solidFill>
                <a:schemeClr val="bg1"/>
              </a:solidFill>
              <a:latin typeface="+mn-lt"/>
            </a:endParaRPr>
          </a:p>
        </p:txBody>
      </p:sp>
      <p:sp>
        <p:nvSpPr>
          <p:cNvPr id="5" name="Content Placeholder 5"/>
          <p:cNvSpPr txBox="1">
            <a:spLocks/>
          </p:cNvSpPr>
          <p:nvPr/>
        </p:nvSpPr>
        <p:spPr>
          <a:xfrm>
            <a:off x="4585284" y="808509"/>
            <a:ext cx="4423018" cy="3763491"/>
          </a:xfrm>
          <a:prstGeom prst="rect">
            <a:avLst/>
          </a:prstGeom>
        </p:spPr>
        <p:txBody>
          <a:bodyPr lIns="76197" tIns="38098" rIns="76197" bIns="38098"/>
          <a:lstStyle/>
          <a:p>
            <a:pPr marL="382573" indent="-382573" algn="ctr" defTabSz="912777" eaLnBrk="0" hangingPunct="0">
              <a:lnSpc>
                <a:spcPct val="90000"/>
              </a:lnSpc>
              <a:spcBef>
                <a:spcPct val="30000"/>
              </a:spcBef>
              <a:buClr>
                <a:schemeClr val="tx2"/>
              </a:buClr>
              <a:buSzPct val="95000"/>
              <a:defRPr/>
            </a:pPr>
            <a:r>
              <a:rPr lang="en-US" sz="1700" kern="0" dirty="0" smtClean="0">
                <a:solidFill>
                  <a:schemeClr val="bg1"/>
                </a:solidFill>
                <a:latin typeface="+mn-lt"/>
              </a:rPr>
              <a:t>(Windows Server 2008 R2 Hyper-V)</a:t>
            </a:r>
          </a:p>
          <a:p>
            <a:pPr marL="382573" indent="-382573" algn="ctr" defTabSz="912777" eaLnBrk="0" hangingPunct="0">
              <a:lnSpc>
                <a:spcPct val="90000"/>
              </a:lnSpc>
              <a:spcBef>
                <a:spcPct val="30000"/>
              </a:spcBef>
              <a:buClr>
                <a:schemeClr val="tx2"/>
              </a:buClr>
              <a:buSzPct val="95000"/>
              <a:defRPr/>
            </a:pPr>
            <a:endParaRPr lang="en-US" sz="1700" kern="0" dirty="0" smtClean="0">
              <a:solidFill>
                <a:schemeClr val="bg1"/>
              </a:solidFill>
              <a:latin typeface="+mn-lt"/>
            </a:endParaRPr>
          </a:p>
          <a:p>
            <a:pPr marL="387335" indent="-380985" defTabSz="912777" eaLnBrk="0" hangingPunct="0">
              <a:lnSpc>
                <a:spcPct val="90000"/>
              </a:lnSpc>
              <a:spcBef>
                <a:spcPct val="30000"/>
              </a:spcBef>
              <a:buSzPct val="80000"/>
              <a:buFont typeface="+mj-lt"/>
              <a:buAutoNum type="arabicPeriod"/>
            </a:pPr>
            <a:r>
              <a:rPr lang="en-US" sz="2000" kern="0" dirty="0" smtClean="0">
                <a:solidFill>
                  <a:schemeClr val="bg1"/>
                </a:solidFill>
                <a:latin typeface="+mn-lt"/>
              </a:rPr>
              <a:t>VM State/Memory Transfer</a:t>
            </a:r>
          </a:p>
          <a:p>
            <a:pPr marL="671486" lvl="1" indent="-380985" defTabSz="912777" eaLnBrk="0" hangingPunct="0">
              <a:lnSpc>
                <a:spcPct val="90000"/>
              </a:lnSpc>
              <a:spcBef>
                <a:spcPct val="30000"/>
              </a:spcBef>
              <a:buSzPct val="80000"/>
              <a:buFont typeface="+mj-lt"/>
              <a:buAutoNum type="alphaLcParenR"/>
            </a:pPr>
            <a:r>
              <a:rPr lang="en-US" sz="1700" kern="0" dirty="0" smtClean="0">
                <a:solidFill>
                  <a:schemeClr val="bg1"/>
                </a:solidFill>
                <a:latin typeface="+mn-lt"/>
              </a:rPr>
              <a:t>Create VM on the target</a:t>
            </a:r>
          </a:p>
          <a:p>
            <a:pPr marL="671486" lvl="1" indent="-380985" defTabSz="912777" eaLnBrk="0" hangingPunct="0">
              <a:lnSpc>
                <a:spcPct val="90000"/>
              </a:lnSpc>
              <a:spcBef>
                <a:spcPct val="30000"/>
              </a:spcBef>
              <a:buSzPct val="80000"/>
              <a:buFont typeface="+mj-lt"/>
              <a:buAutoNum type="alphaLcParenR"/>
            </a:pPr>
            <a:r>
              <a:rPr lang="en-US" sz="1700" kern="0" dirty="0" smtClean="0">
                <a:solidFill>
                  <a:schemeClr val="bg1"/>
                </a:solidFill>
                <a:latin typeface="+mn-lt"/>
              </a:rPr>
              <a:t>Live copy memory pages from the source to the target via Ethernet</a:t>
            </a:r>
          </a:p>
          <a:p>
            <a:pPr marL="387335" indent="-380985" defTabSz="912777" eaLnBrk="0" hangingPunct="0">
              <a:lnSpc>
                <a:spcPct val="90000"/>
              </a:lnSpc>
              <a:spcBef>
                <a:spcPct val="30000"/>
              </a:spcBef>
              <a:buSzPct val="80000"/>
              <a:buFont typeface="+mj-lt"/>
              <a:buAutoNum type="arabicPeriod"/>
            </a:pPr>
            <a:r>
              <a:rPr lang="en-US" sz="2000" kern="0" dirty="0" smtClean="0">
                <a:solidFill>
                  <a:schemeClr val="bg1"/>
                </a:solidFill>
                <a:latin typeface="+mn-lt"/>
              </a:rPr>
              <a:t>Final state transfer and virtual machine restore</a:t>
            </a:r>
          </a:p>
          <a:p>
            <a:pPr marL="671486" lvl="1" indent="-380985" defTabSz="912777" eaLnBrk="0" hangingPunct="0">
              <a:lnSpc>
                <a:spcPct val="90000"/>
              </a:lnSpc>
              <a:spcBef>
                <a:spcPct val="30000"/>
              </a:spcBef>
              <a:buSzPct val="80000"/>
              <a:buFont typeface="+mj-lt"/>
              <a:buAutoNum type="alphaLcParenR"/>
            </a:pPr>
            <a:r>
              <a:rPr lang="en-US" sz="1700" kern="0" dirty="0" smtClean="0">
                <a:solidFill>
                  <a:schemeClr val="bg1"/>
                </a:solidFill>
                <a:latin typeface="+mn-lt"/>
              </a:rPr>
              <a:t>Pause virtual machine</a:t>
            </a:r>
          </a:p>
          <a:p>
            <a:pPr marL="671486" lvl="1" indent="-380985" defTabSz="912777" eaLnBrk="0" hangingPunct="0">
              <a:lnSpc>
                <a:spcPct val="90000"/>
              </a:lnSpc>
              <a:spcBef>
                <a:spcPct val="30000"/>
              </a:spcBef>
              <a:buSzPct val="80000"/>
              <a:buFont typeface="+mj-lt"/>
              <a:buAutoNum type="alphaLcParenR"/>
            </a:pPr>
            <a:r>
              <a:rPr lang="en-US" sz="1700" kern="0" dirty="0" smtClean="0">
                <a:solidFill>
                  <a:schemeClr val="bg1"/>
                </a:solidFill>
                <a:latin typeface="+mn-lt"/>
              </a:rPr>
              <a:t>Move final memory pages (small)</a:t>
            </a:r>
          </a:p>
          <a:p>
            <a:pPr marL="387335" indent="-380985" defTabSz="912777" eaLnBrk="0" hangingPunct="0">
              <a:lnSpc>
                <a:spcPct val="90000"/>
              </a:lnSpc>
              <a:spcBef>
                <a:spcPct val="30000"/>
              </a:spcBef>
              <a:buSzPct val="80000"/>
              <a:buFont typeface="+mj-lt"/>
              <a:buAutoNum type="arabicPeriod"/>
            </a:pPr>
            <a:r>
              <a:rPr lang="en-US" sz="2000" kern="0" dirty="0" smtClean="0">
                <a:solidFill>
                  <a:schemeClr val="bg1"/>
                </a:solidFill>
                <a:latin typeface="+mn-lt"/>
              </a:rPr>
              <a:t>Resume </a:t>
            </a:r>
            <a:endParaRPr lang="en-US" sz="2000" kern="0" dirty="0">
              <a:solidFill>
                <a:schemeClr val="bg1"/>
              </a:solidFill>
              <a:latin typeface="+mn-lt"/>
            </a:endParaRPr>
          </a:p>
        </p:txBody>
      </p:sp>
      <p:grpSp>
        <p:nvGrpSpPr>
          <p:cNvPr id="3" name="Group 37"/>
          <p:cNvGrpSpPr/>
          <p:nvPr/>
        </p:nvGrpSpPr>
        <p:grpSpPr>
          <a:xfrm>
            <a:off x="1162555" y="5151136"/>
            <a:ext cx="767845" cy="480763"/>
            <a:chOff x="1431642" y="6457868"/>
            <a:chExt cx="1055526" cy="637877"/>
          </a:xfrm>
        </p:grpSpPr>
        <p:sp>
          <p:nvSpPr>
            <p:cNvPr id="17" name="Right Arrow 16"/>
            <p:cNvSpPr/>
            <p:nvPr/>
          </p:nvSpPr>
          <p:spPr bwMode="auto">
            <a:xfrm>
              <a:off x="1431642" y="6473319"/>
              <a:ext cx="1055526" cy="622426"/>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914099"/>
              <a:endParaRPr lang="en-US" dirty="0" smtClean="0">
                <a:solidFill>
                  <a:schemeClr val="tx1"/>
                </a:solidFill>
                <a:latin typeface="Segoe" pitchFamily="34" charset="0"/>
              </a:endParaRPr>
            </a:p>
          </p:txBody>
        </p:sp>
        <p:pic>
          <p:nvPicPr>
            <p:cNvPr id="7177" name="Picture 9" descr="http://www.iconarchive.com/icons/gort/hardware/RAM-icon.gif"/>
            <p:cNvPicPr>
              <a:picLocks noChangeAspect="1" noChangeArrowheads="1"/>
            </p:cNvPicPr>
            <p:nvPr/>
          </p:nvPicPr>
          <p:blipFill>
            <a:blip r:embed="rId3" cstate="print"/>
            <a:srcRect/>
            <a:stretch>
              <a:fillRect/>
            </a:stretch>
          </p:blipFill>
          <p:spPr bwMode="auto">
            <a:xfrm rot="387267">
              <a:off x="1549932" y="6457868"/>
              <a:ext cx="621655" cy="621655"/>
            </a:xfrm>
            <a:prstGeom prst="rect">
              <a:avLst/>
            </a:prstGeom>
            <a:noFill/>
          </p:spPr>
        </p:pic>
      </p:grpSp>
      <p:pic>
        <p:nvPicPr>
          <p:cNvPr id="7180" name="Picture 12" descr="C:\Users\bryons\Pictures\Virtualization Images for PPTs\Server Virtualization.png"/>
          <p:cNvPicPr>
            <a:picLocks noChangeAspect="1" noChangeArrowheads="1"/>
          </p:cNvPicPr>
          <p:nvPr/>
        </p:nvPicPr>
        <p:blipFill>
          <a:blip r:embed="rId4" cstate="print"/>
          <a:srcRect/>
          <a:stretch>
            <a:fillRect/>
          </a:stretch>
        </p:blipFill>
        <p:spPr bwMode="auto">
          <a:xfrm>
            <a:off x="188416" y="5009770"/>
            <a:ext cx="1025496" cy="1100059"/>
          </a:xfrm>
          <a:prstGeom prst="rect">
            <a:avLst/>
          </a:prstGeom>
          <a:noFill/>
        </p:spPr>
      </p:pic>
      <p:pic>
        <p:nvPicPr>
          <p:cNvPr id="7179" name="Picture 11" descr="C:\Users\bryons\Pictures\Virtualization Images for PPTs\Data.png"/>
          <p:cNvPicPr>
            <a:picLocks noChangeAspect="1" noChangeArrowheads="1"/>
          </p:cNvPicPr>
          <p:nvPr/>
        </p:nvPicPr>
        <p:blipFill>
          <a:blip r:embed="rId5" cstate="print"/>
          <a:srcRect/>
          <a:stretch>
            <a:fillRect/>
          </a:stretch>
        </p:blipFill>
        <p:spPr bwMode="auto">
          <a:xfrm>
            <a:off x="1794928" y="4885117"/>
            <a:ext cx="937277" cy="943443"/>
          </a:xfrm>
          <a:prstGeom prst="rect">
            <a:avLst/>
          </a:prstGeom>
          <a:noFill/>
        </p:spPr>
      </p:pic>
      <p:sp>
        <p:nvSpPr>
          <p:cNvPr id="24" name="TextBox 23"/>
          <p:cNvSpPr txBox="1"/>
          <p:nvPr/>
        </p:nvSpPr>
        <p:spPr>
          <a:xfrm>
            <a:off x="161864" y="5896287"/>
            <a:ext cx="1169096" cy="384721"/>
          </a:xfrm>
          <a:prstGeom prst="rect">
            <a:avLst/>
          </a:prstGeom>
          <a:noFill/>
        </p:spPr>
        <p:txBody>
          <a:bodyPr wrap="square" lIns="76197" tIns="38098" rIns="76197" bIns="38098" rtlCol="0">
            <a:spAutoFit/>
          </a:bodyPr>
          <a:lstStyle/>
          <a:p>
            <a:pPr algn="ctr"/>
            <a:r>
              <a:rPr lang="en-US" sz="2000" dirty="0" smtClean="0">
                <a:solidFill>
                  <a:schemeClr val="bg1"/>
                </a:solidFill>
                <a:effectLst>
                  <a:outerShdw blurRad="38100" dist="38100" dir="2700000" algn="tl">
                    <a:srgbClr val="000000">
                      <a:alpha val="43137"/>
                    </a:srgbClr>
                  </a:outerShdw>
                </a:effectLst>
                <a:latin typeface="Segoe" pitchFamily="34" charset="0"/>
              </a:rPr>
              <a:t>Host 1</a:t>
            </a:r>
          </a:p>
        </p:txBody>
      </p:sp>
      <p:grpSp>
        <p:nvGrpSpPr>
          <p:cNvPr id="6" name="Group 41"/>
          <p:cNvGrpSpPr/>
          <p:nvPr/>
        </p:nvGrpSpPr>
        <p:grpSpPr>
          <a:xfrm>
            <a:off x="3378992" y="4900349"/>
            <a:ext cx="1169096" cy="1300094"/>
            <a:chOff x="4387784" y="6348188"/>
            <a:chExt cx="1402915" cy="1560113"/>
          </a:xfrm>
        </p:grpSpPr>
        <p:pic>
          <p:nvPicPr>
            <p:cNvPr id="23" name="Picture 12" descr="C:\Users\bryons\Pictures\Virtualization Images for PPTs\Server Virtualization.png"/>
            <p:cNvPicPr>
              <a:picLocks noChangeAspect="1" noChangeArrowheads="1"/>
            </p:cNvPicPr>
            <p:nvPr/>
          </p:nvPicPr>
          <p:blipFill>
            <a:blip r:embed="rId4" cstate="print"/>
            <a:srcRect/>
            <a:stretch>
              <a:fillRect/>
            </a:stretch>
          </p:blipFill>
          <p:spPr bwMode="auto">
            <a:xfrm>
              <a:off x="4472422" y="6348188"/>
              <a:ext cx="1230595" cy="1320071"/>
            </a:xfrm>
            <a:prstGeom prst="rect">
              <a:avLst/>
            </a:prstGeom>
            <a:noFill/>
          </p:spPr>
        </p:pic>
        <p:sp>
          <p:nvSpPr>
            <p:cNvPr id="25" name="TextBox 24"/>
            <p:cNvSpPr txBox="1"/>
            <p:nvPr/>
          </p:nvSpPr>
          <p:spPr>
            <a:xfrm>
              <a:off x="4387784" y="7428169"/>
              <a:ext cx="1402915" cy="480132"/>
            </a:xfrm>
            <a:prstGeom prst="rect">
              <a:avLst/>
            </a:prstGeom>
            <a:noFill/>
          </p:spPr>
          <p:txBody>
            <a:bodyPr wrap="square" rtlCol="0">
              <a:spAutoFit/>
            </a:bodyPr>
            <a:lstStyle/>
            <a:p>
              <a:pPr algn="ctr"/>
              <a:r>
                <a:rPr lang="en-US" sz="2000" dirty="0" smtClean="0">
                  <a:solidFill>
                    <a:schemeClr val="bg1"/>
                  </a:solidFill>
                  <a:effectLst>
                    <a:outerShdw blurRad="38100" dist="38100" dir="2700000" algn="tl">
                      <a:srgbClr val="000000">
                        <a:alpha val="43137"/>
                      </a:srgbClr>
                    </a:outerShdw>
                  </a:effectLst>
                  <a:latin typeface="Segoe" pitchFamily="34" charset="0"/>
                </a:rPr>
                <a:t>Host 2</a:t>
              </a:r>
            </a:p>
          </p:txBody>
        </p:sp>
      </p:grpSp>
      <p:pic>
        <p:nvPicPr>
          <p:cNvPr id="30" name="Picture 12" descr="C:\Users\bryons\Pictures\Virtualization Images for PPTs\Server Virtualization.png"/>
          <p:cNvPicPr>
            <a:picLocks noChangeAspect="1" noChangeArrowheads="1"/>
          </p:cNvPicPr>
          <p:nvPr/>
        </p:nvPicPr>
        <p:blipFill>
          <a:blip r:embed="rId4" cstate="print"/>
          <a:srcRect/>
          <a:stretch>
            <a:fillRect/>
          </a:stretch>
        </p:blipFill>
        <p:spPr bwMode="auto">
          <a:xfrm>
            <a:off x="5474261" y="4970940"/>
            <a:ext cx="1025496" cy="1100059"/>
          </a:xfrm>
          <a:prstGeom prst="rect">
            <a:avLst/>
          </a:prstGeom>
          <a:noFill/>
        </p:spPr>
      </p:pic>
      <p:pic>
        <p:nvPicPr>
          <p:cNvPr id="33" name="Picture 12" descr="C:\Users\bryons\Pictures\Virtualization Images for PPTs\Server Virtualization.png"/>
          <p:cNvPicPr>
            <a:picLocks noChangeAspect="1" noChangeArrowheads="1"/>
          </p:cNvPicPr>
          <p:nvPr/>
        </p:nvPicPr>
        <p:blipFill>
          <a:blip r:embed="rId4" cstate="print"/>
          <a:srcRect/>
          <a:stretch>
            <a:fillRect/>
          </a:stretch>
        </p:blipFill>
        <p:spPr bwMode="auto">
          <a:xfrm>
            <a:off x="7194505" y="4939625"/>
            <a:ext cx="1025496" cy="1100059"/>
          </a:xfrm>
          <a:prstGeom prst="rect">
            <a:avLst/>
          </a:prstGeom>
          <a:noFill/>
        </p:spPr>
      </p:pic>
      <p:sp>
        <p:nvSpPr>
          <p:cNvPr id="35" name="TextBox 34"/>
          <p:cNvSpPr txBox="1"/>
          <p:nvPr/>
        </p:nvSpPr>
        <p:spPr>
          <a:xfrm>
            <a:off x="5396910" y="5857457"/>
            <a:ext cx="1169096" cy="384721"/>
          </a:xfrm>
          <a:prstGeom prst="rect">
            <a:avLst/>
          </a:prstGeom>
          <a:noFill/>
        </p:spPr>
        <p:txBody>
          <a:bodyPr wrap="square" lIns="76197" tIns="38098" rIns="76197" bIns="38098" rtlCol="0">
            <a:spAutoFit/>
          </a:bodyPr>
          <a:lstStyle/>
          <a:p>
            <a:pPr algn="ctr"/>
            <a:r>
              <a:rPr lang="en-US" sz="2000" dirty="0" smtClean="0">
                <a:solidFill>
                  <a:schemeClr val="bg1"/>
                </a:solidFill>
                <a:effectLst>
                  <a:outerShdw blurRad="38100" dist="38100" dir="2700000" algn="tl">
                    <a:srgbClr val="000000">
                      <a:alpha val="43137"/>
                    </a:srgbClr>
                  </a:outerShdw>
                </a:effectLst>
                <a:latin typeface="Segoe" pitchFamily="34" charset="0"/>
              </a:rPr>
              <a:t>Host 1</a:t>
            </a:r>
          </a:p>
        </p:txBody>
      </p:sp>
      <p:sp>
        <p:nvSpPr>
          <p:cNvPr id="36" name="TextBox 35"/>
          <p:cNvSpPr txBox="1"/>
          <p:nvPr/>
        </p:nvSpPr>
        <p:spPr>
          <a:xfrm>
            <a:off x="7123974" y="5849134"/>
            <a:ext cx="1169096" cy="384721"/>
          </a:xfrm>
          <a:prstGeom prst="rect">
            <a:avLst/>
          </a:prstGeom>
          <a:noFill/>
        </p:spPr>
        <p:txBody>
          <a:bodyPr wrap="square" lIns="76197" tIns="38098" rIns="76197" bIns="38098" rtlCol="0">
            <a:spAutoFit/>
          </a:bodyPr>
          <a:lstStyle/>
          <a:p>
            <a:pPr algn="ctr"/>
            <a:r>
              <a:rPr lang="en-US" sz="2000" dirty="0" smtClean="0">
                <a:solidFill>
                  <a:schemeClr val="bg1"/>
                </a:solidFill>
                <a:effectLst>
                  <a:outerShdw blurRad="38100" dist="38100" dir="2700000" algn="tl">
                    <a:srgbClr val="000000">
                      <a:alpha val="43137"/>
                    </a:srgbClr>
                  </a:outerShdw>
                </a:effectLst>
                <a:latin typeface="Segoe" pitchFamily="34" charset="0"/>
              </a:rPr>
              <a:t>Host 2</a:t>
            </a:r>
          </a:p>
        </p:txBody>
      </p:sp>
      <p:grpSp>
        <p:nvGrpSpPr>
          <p:cNvPr id="7" name="Group 38"/>
          <p:cNvGrpSpPr/>
          <p:nvPr/>
        </p:nvGrpSpPr>
        <p:grpSpPr>
          <a:xfrm>
            <a:off x="2645915" y="5120656"/>
            <a:ext cx="767845" cy="480763"/>
            <a:chOff x="1431642" y="6457868"/>
            <a:chExt cx="1055526" cy="637877"/>
          </a:xfrm>
        </p:grpSpPr>
        <p:sp>
          <p:nvSpPr>
            <p:cNvPr id="40" name="Right Arrow 39"/>
            <p:cNvSpPr/>
            <p:nvPr/>
          </p:nvSpPr>
          <p:spPr bwMode="auto">
            <a:xfrm>
              <a:off x="1431642" y="6473319"/>
              <a:ext cx="1055526" cy="622426"/>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914099"/>
              <a:endParaRPr lang="en-US" dirty="0" smtClean="0">
                <a:solidFill>
                  <a:schemeClr val="tx1"/>
                </a:solidFill>
                <a:latin typeface="Segoe" pitchFamily="34" charset="0"/>
              </a:endParaRPr>
            </a:p>
          </p:txBody>
        </p:sp>
        <p:pic>
          <p:nvPicPr>
            <p:cNvPr id="41" name="Picture 9" descr="http://www.iconarchive.com/icons/gort/hardware/RAM-icon.gif"/>
            <p:cNvPicPr>
              <a:picLocks noChangeAspect="1" noChangeArrowheads="1"/>
            </p:cNvPicPr>
            <p:nvPr/>
          </p:nvPicPr>
          <p:blipFill>
            <a:blip r:embed="rId3" cstate="print"/>
            <a:srcRect/>
            <a:stretch>
              <a:fillRect/>
            </a:stretch>
          </p:blipFill>
          <p:spPr bwMode="auto">
            <a:xfrm rot="387267">
              <a:off x="1549932" y="6457868"/>
              <a:ext cx="621655" cy="621655"/>
            </a:xfrm>
            <a:prstGeom prst="rect">
              <a:avLst/>
            </a:prstGeom>
            <a:noFill/>
          </p:spPr>
        </p:pic>
      </p:grpSp>
      <p:grpSp>
        <p:nvGrpSpPr>
          <p:cNvPr id="8" name="Group 42"/>
          <p:cNvGrpSpPr/>
          <p:nvPr/>
        </p:nvGrpSpPr>
        <p:grpSpPr>
          <a:xfrm>
            <a:off x="6466075" y="5100336"/>
            <a:ext cx="767845" cy="480763"/>
            <a:chOff x="1431642" y="6457868"/>
            <a:chExt cx="1055526" cy="637877"/>
          </a:xfrm>
        </p:grpSpPr>
        <p:sp>
          <p:nvSpPr>
            <p:cNvPr id="44" name="Right Arrow 43"/>
            <p:cNvSpPr/>
            <p:nvPr/>
          </p:nvSpPr>
          <p:spPr bwMode="auto">
            <a:xfrm>
              <a:off x="1431642" y="6473319"/>
              <a:ext cx="1055526" cy="622426"/>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914099"/>
              <a:endParaRPr lang="en-US" dirty="0" smtClean="0">
                <a:solidFill>
                  <a:schemeClr val="tx1"/>
                </a:solidFill>
                <a:latin typeface="Segoe" pitchFamily="34" charset="0"/>
              </a:endParaRPr>
            </a:p>
          </p:txBody>
        </p:sp>
        <p:pic>
          <p:nvPicPr>
            <p:cNvPr id="45" name="Picture 9" descr="http://www.iconarchive.com/icons/gort/hardware/RAM-icon.gif"/>
            <p:cNvPicPr>
              <a:picLocks noChangeAspect="1" noChangeArrowheads="1"/>
            </p:cNvPicPr>
            <p:nvPr/>
          </p:nvPicPr>
          <p:blipFill>
            <a:blip r:embed="rId3" cstate="print"/>
            <a:srcRect/>
            <a:stretch>
              <a:fillRect/>
            </a:stretch>
          </p:blipFill>
          <p:spPr bwMode="auto">
            <a:xfrm rot="387267">
              <a:off x="1549932" y="6457868"/>
              <a:ext cx="621655" cy="621655"/>
            </a:xfrm>
            <a:prstGeom prst="rect">
              <a:avLst/>
            </a:prstGeom>
            <a:noFill/>
          </p:spPr>
        </p:pic>
      </p:gr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Migration</a:t>
            </a:r>
            <a:endParaRPr lang="en-US" dirty="0"/>
          </a:p>
        </p:txBody>
      </p:sp>
      <p:sp>
        <p:nvSpPr>
          <p:cNvPr id="27" name="Content Placeholder 26"/>
          <p:cNvSpPr>
            <a:spLocks noGrp="1"/>
          </p:cNvSpPr>
          <p:nvPr>
            <p:ph type="body" sz="quarter" idx="10"/>
          </p:nvPr>
        </p:nvSpPr>
        <p:spPr/>
        <p:txBody>
          <a:bodyPr/>
          <a:lstStyle/>
          <a:p>
            <a:pPr marL="387335" indent="-380985" defTabSz="912777" eaLnBrk="0" hangingPunct="0">
              <a:spcBef>
                <a:spcPct val="30000"/>
              </a:spcBef>
              <a:buSzPct val="80000"/>
              <a:buFont typeface="+mj-lt"/>
              <a:buAutoNum type="arabicPeriod"/>
            </a:pPr>
            <a:r>
              <a:rPr lang="en-US" sz="2000" kern="0" dirty="0" smtClean="0"/>
              <a:t>VM State/Memory Transfer</a:t>
            </a:r>
          </a:p>
          <a:p>
            <a:pPr marL="671486" lvl="1" indent="-380985" defTabSz="912777" eaLnBrk="0" hangingPunct="0">
              <a:spcBef>
                <a:spcPct val="30000"/>
              </a:spcBef>
              <a:buSzPct val="80000"/>
              <a:buFont typeface="+mj-lt"/>
              <a:buAutoNum type="alphaLcParenR"/>
            </a:pPr>
            <a:r>
              <a:rPr lang="en-US" sz="1700" kern="0" dirty="0" smtClean="0"/>
              <a:t>Create VM on the target</a:t>
            </a:r>
          </a:p>
          <a:p>
            <a:pPr marL="671486" lvl="1" indent="-380985" defTabSz="912777" eaLnBrk="0" hangingPunct="0">
              <a:spcBef>
                <a:spcPct val="30000"/>
              </a:spcBef>
              <a:buSzPct val="80000"/>
              <a:buFont typeface="+mj-lt"/>
              <a:buAutoNum type="alphaLcParenR"/>
            </a:pPr>
            <a:r>
              <a:rPr lang="en-US" sz="1700" kern="0" dirty="0" smtClean="0"/>
              <a:t>Move memory pages from the source to the target via Ethernet</a:t>
            </a:r>
          </a:p>
          <a:p>
            <a:pPr marL="387335" indent="-380985" defTabSz="912777" eaLnBrk="0" hangingPunct="0">
              <a:spcBef>
                <a:spcPct val="30000"/>
              </a:spcBef>
              <a:buSzPct val="80000"/>
              <a:buFont typeface="+mj-lt"/>
              <a:buAutoNum type="arabicPeriod"/>
            </a:pPr>
            <a:r>
              <a:rPr lang="en-US" sz="2000" kern="0" dirty="0" smtClean="0"/>
              <a:t>Final state transfer and virtual machine restore</a:t>
            </a:r>
          </a:p>
          <a:p>
            <a:pPr marL="671486" lvl="1" indent="-380985" defTabSz="912777" eaLnBrk="0" hangingPunct="0">
              <a:spcBef>
                <a:spcPct val="30000"/>
              </a:spcBef>
              <a:buSzPct val="80000"/>
              <a:buFont typeface="+mj-lt"/>
              <a:buAutoNum type="alphaLcParenR"/>
            </a:pPr>
            <a:r>
              <a:rPr lang="en-US" sz="1700" kern="0" dirty="0" smtClean="0"/>
              <a:t>Pause virtual machine</a:t>
            </a:r>
          </a:p>
          <a:p>
            <a:pPr marL="671486" lvl="1" indent="-380985" defTabSz="912777" eaLnBrk="0" hangingPunct="0">
              <a:spcBef>
                <a:spcPct val="30000"/>
              </a:spcBef>
              <a:buSzPct val="80000"/>
              <a:buFont typeface="+mj-lt"/>
              <a:buAutoNum type="alphaLcParenR"/>
            </a:pPr>
            <a:r>
              <a:rPr lang="en-US" sz="1700" kern="0" dirty="0" smtClean="0"/>
              <a:t>Move storage connectivity from source host to target host via Ethernet</a:t>
            </a:r>
          </a:p>
          <a:p>
            <a:pPr marL="387335" indent="-380985" defTabSz="912777" eaLnBrk="0" hangingPunct="0">
              <a:spcBef>
                <a:spcPct val="30000"/>
              </a:spcBef>
              <a:buSzPct val="80000"/>
              <a:buFont typeface="+mj-lt"/>
              <a:buAutoNum type="arabicPeriod"/>
            </a:pPr>
            <a:r>
              <a:rPr lang="en-US" sz="2000" kern="0" dirty="0" smtClean="0"/>
              <a:t>Un-pause &amp; Run </a:t>
            </a:r>
          </a:p>
          <a:p>
            <a:endParaRPr lang="en-US" dirty="0"/>
          </a:p>
        </p:txBody>
      </p:sp>
      <p:sp>
        <p:nvSpPr>
          <p:cNvPr id="17" name="Right Arrow 16"/>
          <p:cNvSpPr/>
          <p:nvPr/>
        </p:nvSpPr>
        <p:spPr bwMode="auto">
          <a:xfrm>
            <a:off x="3959409" y="4017313"/>
            <a:ext cx="1752941" cy="329461"/>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914099"/>
            <a:endParaRPr lang="en-US" dirty="0" smtClean="0">
              <a:solidFill>
                <a:schemeClr val="tx1"/>
              </a:solidFill>
              <a:latin typeface="Segoe" pitchFamily="34" charset="0"/>
            </a:endParaRPr>
          </a:p>
        </p:txBody>
      </p:sp>
      <p:pic>
        <p:nvPicPr>
          <p:cNvPr id="7179" name="Picture 11" descr="C:\Users\bryons\Pictures\Virtualization Images for PPTs\Data.png"/>
          <p:cNvPicPr>
            <a:picLocks noChangeAspect="1" noChangeArrowheads="1"/>
          </p:cNvPicPr>
          <p:nvPr/>
        </p:nvPicPr>
        <p:blipFill>
          <a:blip r:embed="rId3" cstate="print"/>
          <a:srcRect/>
          <a:stretch>
            <a:fillRect/>
          </a:stretch>
        </p:blipFill>
        <p:spPr bwMode="auto">
          <a:xfrm>
            <a:off x="4311537" y="5319329"/>
            <a:ext cx="1085850" cy="1092994"/>
          </a:xfrm>
          <a:prstGeom prst="rect">
            <a:avLst/>
          </a:prstGeom>
          <a:noFill/>
        </p:spPr>
      </p:pic>
      <p:sp>
        <p:nvSpPr>
          <p:cNvPr id="24" name="TextBox 23"/>
          <p:cNvSpPr txBox="1"/>
          <p:nvPr/>
        </p:nvSpPr>
        <p:spPr>
          <a:xfrm>
            <a:off x="2210393" y="5137632"/>
            <a:ext cx="1830761" cy="398768"/>
          </a:xfrm>
          <a:prstGeom prst="rect">
            <a:avLst/>
          </a:prstGeom>
          <a:noFill/>
        </p:spPr>
        <p:txBody>
          <a:bodyPr wrap="square" lIns="76197" tIns="38098" rIns="76197" bIns="38098" rtlCol="0">
            <a:spAutoFit/>
          </a:bodyPr>
          <a:lstStyle/>
          <a:p>
            <a:pPr algn="ctr"/>
            <a:r>
              <a:rPr lang="en-US" sz="2000" dirty="0" smtClean="0">
                <a:solidFill>
                  <a:schemeClr val="bg1"/>
                </a:solidFill>
                <a:effectLst>
                  <a:outerShdw blurRad="38100" dist="38100" dir="2700000" algn="tl">
                    <a:srgbClr val="000000">
                      <a:alpha val="43137"/>
                    </a:srgbClr>
                  </a:outerShdw>
                </a:effectLst>
                <a:latin typeface="Segoe" pitchFamily="34" charset="0"/>
              </a:rPr>
              <a:t>Host 1</a:t>
            </a:r>
          </a:p>
        </p:txBody>
      </p:sp>
      <p:pic>
        <p:nvPicPr>
          <p:cNvPr id="1026" name="Picture 2" descr="C:\Users\jeffwoo\Documents\Work\Customers &amp; Events\Latest Overview &amp; Roadmap Deck\Virtualization Images for PPTs\Server-Physical-Single-No-Shadow.png"/>
          <p:cNvPicPr>
            <a:picLocks noChangeAspect="1" noChangeArrowheads="1"/>
          </p:cNvPicPr>
          <p:nvPr/>
        </p:nvPicPr>
        <p:blipFill>
          <a:blip r:embed="rId4" cstate="print"/>
          <a:srcRect/>
          <a:stretch>
            <a:fillRect/>
          </a:stretch>
        </p:blipFill>
        <p:spPr bwMode="auto">
          <a:xfrm>
            <a:off x="2327261" y="3999566"/>
            <a:ext cx="1597025" cy="1169988"/>
          </a:xfrm>
          <a:prstGeom prst="rect">
            <a:avLst/>
          </a:prstGeom>
          <a:noFill/>
        </p:spPr>
      </p:pic>
      <p:pic>
        <p:nvPicPr>
          <p:cNvPr id="1027" name="Picture 3" descr="C:\Users\jeffwoo\Documents\Work\Customers &amp; Events\Latest Overview &amp; Roadmap Deck\Virtualization Images for PPTs\Server-Virtual-Single.png"/>
          <p:cNvPicPr>
            <a:picLocks noChangeAspect="1" noChangeArrowheads="1"/>
          </p:cNvPicPr>
          <p:nvPr/>
        </p:nvPicPr>
        <p:blipFill>
          <a:blip r:embed="rId5" cstate="print"/>
          <a:srcRect/>
          <a:stretch>
            <a:fillRect/>
          </a:stretch>
        </p:blipFill>
        <p:spPr bwMode="auto">
          <a:xfrm>
            <a:off x="2321946" y="3644108"/>
            <a:ext cx="1607655" cy="1218086"/>
          </a:xfrm>
          <a:prstGeom prst="rect">
            <a:avLst/>
          </a:prstGeom>
          <a:noFill/>
        </p:spPr>
      </p:pic>
      <p:pic>
        <p:nvPicPr>
          <p:cNvPr id="34" name="Picture 9" descr="http://www.iconarchive.com/icons/gort/hardware/RAM-icon.gif"/>
          <p:cNvPicPr>
            <a:picLocks noChangeAspect="1" noChangeArrowheads="1"/>
          </p:cNvPicPr>
          <p:nvPr/>
        </p:nvPicPr>
        <p:blipFill>
          <a:blip r:embed="rId6" cstate="print"/>
          <a:srcRect/>
          <a:stretch>
            <a:fillRect/>
          </a:stretch>
        </p:blipFill>
        <p:spPr bwMode="auto">
          <a:xfrm rot="387267">
            <a:off x="4006868" y="3940577"/>
            <a:ext cx="452224" cy="468537"/>
          </a:xfrm>
          <a:prstGeom prst="rect">
            <a:avLst/>
          </a:prstGeom>
          <a:noFill/>
        </p:spPr>
      </p:pic>
      <p:sp>
        <p:nvSpPr>
          <p:cNvPr id="18" name="TextBox 17"/>
          <p:cNvSpPr txBox="1"/>
          <p:nvPr/>
        </p:nvSpPr>
        <p:spPr>
          <a:xfrm>
            <a:off x="5670197" y="5137632"/>
            <a:ext cx="1830761" cy="398768"/>
          </a:xfrm>
          <a:prstGeom prst="rect">
            <a:avLst/>
          </a:prstGeom>
          <a:noFill/>
        </p:spPr>
        <p:txBody>
          <a:bodyPr wrap="square" lIns="76197" tIns="38098" rIns="76197" bIns="38098" rtlCol="0">
            <a:spAutoFit/>
          </a:bodyPr>
          <a:lstStyle/>
          <a:p>
            <a:pPr algn="ctr"/>
            <a:r>
              <a:rPr lang="en-US" sz="2000" dirty="0" smtClean="0">
                <a:solidFill>
                  <a:schemeClr val="bg1"/>
                </a:solidFill>
                <a:effectLst>
                  <a:outerShdw blurRad="38100" dist="38100" dir="2700000" algn="tl">
                    <a:srgbClr val="000000">
                      <a:alpha val="43137"/>
                    </a:srgbClr>
                  </a:outerShdw>
                </a:effectLst>
                <a:latin typeface="Segoe" pitchFamily="34" charset="0"/>
              </a:rPr>
              <a:t>Host 2</a:t>
            </a:r>
          </a:p>
        </p:txBody>
      </p:sp>
      <p:pic>
        <p:nvPicPr>
          <p:cNvPr id="19" name="Picture 2" descr="C:\Users\jeffwoo\Documents\Work\Customers &amp; Events\Latest Overview &amp; Roadmap Deck\Virtualization Images for PPTs\Server-Physical-Single-No-Shadow.png"/>
          <p:cNvPicPr>
            <a:picLocks noChangeAspect="1" noChangeArrowheads="1"/>
          </p:cNvPicPr>
          <p:nvPr/>
        </p:nvPicPr>
        <p:blipFill>
          <a:blip r:embed="rId4" cstate="print"/>
          <a:srcRect/>
          <a:stretch>
            <a:fillRect/>
          </a:stretch>
        </p:blipFill>
        <p:spPr bwMode="auto">
          <a:xfrm>
            <a:off x="5787065" y="3999566"/>
            <a:ext cx="1597025" cy="1169988"/>
          </a:xfrm>
          <a:prstGeom prst="rect">
            <a:avLst/>
          </a:prstGeom>
          <a:noFill/>
        </p:spPr>
      </p:pic>
      <p:pic>
        <p:nvPicPr>
          <p:cNvPr id="20" name="Picture 3" descr="C:\Users\jeffwoo\Documents\Work\Customers &amp; Events\Latest Overview &amp; Roadmap Deck\Virtualization Images for PPTs\Server-Virtual-Single.png"/>
          <p:cNvPicPr>
            <a:picLocks noChangeAspect="1" noChangeArrowheads="1"/>
          </p:cNvPicPr>
          <p:nvPr/>
        </p:nvPicPr>
        <p:blipFill>
          <a:blip r:embed="rId5" cstate="print"/>
          <a:srcRect/>
          <a:stretch>
            <a:fillRect/>
          </a:stretch>
        </p:blipFill>
        <p:spPr bwMode="auto">
          <a:xfrm>
            <a:off x="5781750" y="3644108"/>
            <a:ext cx="1607655" cy="1218086"/>
          </a:xfrm>
          <a:prstGeom prst="rect">
            <a:avLst/>
          </a:prstGeom>
          <a:noFill/>
        </p:spPr>
      </p:pic>
      <p:pic>
        <p:nvPicPr>
          <p:cNvPr id="29" name="Picture 9" descr="http://www.iconarchive.com/icons/gort/hardware/RAM-icon.gif"/>
          <p:cNvPicPr>
            <a:picLocks noChangeAspect="1" noChangeArrowheads="1"/>
          </p:cNvPicPr>
          <p:nvPr/>
        </p:nvPicPr>
        <p:blipFill>
          <a:blip r:embed="rId6" cstate="print"/>
          <a:srcRect/>
          <a:stretch>
            <a:fillRect/>
          </a:stretch>
        </p:blipFill>
        <p:spPr bwMode="auto">
          <a:xfrm rot="387267">
            <a:off x="2984979" y="3838735"/>
            <a:ext cx="609600" cy="609600"/>
          </a:xfrm>
          <a:prstGeom prst="rect">
            <a:avLst/>
          </a:prstGeom>
          <a:noFill/>
        </p:spPr>
      </p:pic>
      <p:pic>
        <p:nvPicPr>
          <p:cNvPr id="32" name="Picture 9" descr="http://www.iconarchive.com/icons/gort/hardware/RAM-icon.gif"/>
          <p:cNvPicPr>
            <a:picLocks noChangeAspect="1" noChangeArrowheads="1"/>
          </p:cNvPicPr>
          <p:nvPr/>
        </p:nvPicPr>
        <p:blipFill>
          <a:blip r:embed="rId6" cstate="print"/>
          <a:srcRect/>
          <a:stretch>
            <a:fillRect/>
          </a:stretch>
        </p:blipFill>
        <p:spPr bwMode="auto">
          <a:xfrm rot="387267">
            <a:off x="6474418" y="4023555"/>
            <a:ext cx="258384" cy="267705"/>
          </a:xfrm>
          <a:prstGeom prst="rect">
            <a:avLst/>
          </a:prstGeom>
          <a:noFill/>
        </p:spPr>
      </p:pic>
      <p:cxnSp>
        <p:nvCxnSpPr>
          <p:cNvPr id="33" name="Shape 32"/>
          <p:cNvCxnSpPr>
            <a:stCxn id="24" idx="2"/>
          </p:cNvCxnSpPr>
          <p:nvPr/>
        </p:nvCxnSpPr>
        <p:spPr>
          <a:xfrm rot="16200000" flipH="1">
            <a:off x="3553942" y="5108231"/>
            <a:ext cx="329426" cy="1185763"/>
          </a:xfrm>
          <a:prstGeom prst="bentConnector2">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hape 35"/>
          <p:cNvCxnSpPr>
            <a:stCxn id="18" idx="2"/>
          </p:cNvCxnSpPr>
          <p:nvPr/>
        </p:nvCxnSpPr>
        <p:spPr>
          <a:xfrm rot="5400000">
            <a:off x="5826770" y="5107018"/>
            <a:ext cx="329426" cy="1188191"/>
          </a:xfrm>
          <a:prstGeom prst="bentConnector2">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27137" y="5503393"/>
            <a:ext cx="2473778" cy="584775"/>
          </a:xfrm>
          <a:prstGeom prst="rect">
            <a:avLst/>
          </a:prstGeom>
          <a:noFill/>
        </p:spPr>
        <p:txBody>
          <a:bodyPr wrap="square" rtlCol="0">
            <a:spAutoFit/>
          </a:bodyPr>
          <a:lstStyle/>
          <a:p>
            <a:r>
              <a:rPr lang="en-US" sz="1600" dirty="0" smtClean="0">
                <a:solidFill>
                  <a:schemeClr val="bg1"/>
                </a:solidFill>
              </a:rPr>
              <a:t>Blue = Storage</a:t>
            </a:r>
          </a:p>
          <a:p>
            <a:r>
              <a:rPr lang="en-US" sz="1600" dirty="0" smtClean="0">
                <a:solidFill>
                  <a:schemeClr val="bg1"/>
                </a:solidFill>
              </a:rPr>
              <a:t>Purple = Networking</a:t>
            </a:r>
            <a:endParaRPr lang="en-US" sz="1600" dirty="0">
              <a:solidFill>
                <a:schemeClr val="bg1"/>
              </a:solidFill>
            </a:endParaRPr>
          </a:p>
        </p:txBody>
      </p:sp>
      <p:cxnSp>
        <p:nvCxnSpPr>
          <p:cNvPr id="39" name="Elbow Connector 38"/>
          <p:cNvCxnSpPr>
            <a:stCxn id="1027" idx="0"/>
            <a:endCxn id="20" idx="0"/>
          </p:cNvCxnSpPr>
          <p:nvPr/>
        </p:nvCxnSpPr>
        <p:spPr>
          <a:xfrm rot="5400000" flipH="1" flipV="1">
            <a:off x="4855676" y="1914206"/>
            <a:ext cx="1588" cy="3459804"/>
          </a:xfrm>
          <a:prstGeom prst="bentConnector3">
            <a:avLst>
              <a:gd name="adj1" fmla="val 14395466"/>
            </a:avLst>
          </a:prstGeom>
          <a:ln w="25400">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737640" y="6227131"/>
            <a:ext cx="2236082" cy="384717"/>
          </a:xfrm>
          <a:prstGeom prst="rect">
            <a:avLst/>
          </a:prstGeom>
          <a:noFill/>
        </p:spPr>
        <p:txBody>
          <a:bodyPr wrap="square" lIns="76197" tIns="38098" rIns="76197" bIns="38098" rtlCol="0">
            <a:spAutoFit/>
          </a:bodyPr>
          <a:lstStyle/>
          <a:p>
            <a:pPr algn="ctr"/>
            <a:r>
              <a:rPr lang="en-US" sz="2000" dirty="0" smtClean="0">
                <a:solidFill>
                  <a:schemeClr val="bg1"/>
                </a:solidFill>
                <a:effectLst>
                  <a:outerShdw blurRad="38100" dist="38100" dir="2700000" algn="tl">
                    <a:srgbClr val="000000">
                      <a:alpha val="43137"/>
                    </a:srgbClr>
                  </a:outerShdw>
                </a:effectLst>
                <a:latin typeface="Segoe" pitchFamily="34" charset="0"/>
              </a:rPr>
              <a:t>Shared Storage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20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20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20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6000" fill="hold"/>
                                        <p:tgtEl>
                                          <p:spTgt spid="29"/>
                                        </p:tgtEl>
                                      </p:cBhvr>
                                      <p:by x="25000" y="25000"/>
                                    </p:animScale>
                                  </p:childTnLst>
                                </p:cTn>
                              </p:par>
                              <p:par>
                                <p:cTn id="23" presetID="63" presetClass="path" presetSubtype="0" repeatCount="4000" accel="50000" decel="50000" fill="hold" nodeType="withEffect">
                                  <p:stCondLst>
                                    <p:cond delay="0"/>
                                  </p:stCondLst>
                                  <p:childTnLst>
                                    <p:animMotion origin="layout" path="M 4.16667E-6 4.07407E-6 L 0.15277 4.07407E-6 " pathEditMode="relative" rAng="0" ptsTypes="AA">
                                      <p:cBhvr>
                                        <p:cTn id="24" dur="2000" fill="hold"/>
                                        <p:tgtEl>
                                          <p:spTgt spid="34"/>
                                        </p:tgtEl>
                                        <p:attrNameLst>
                                          <p:attrName>ppt_x</p:attrName>
                                          <p:attrName>ppt_y</p:attrName>
                                        </p:attrNameLst>
                                      </p:cBhvr>
                                      <p:rCtr x="76" y="0"/>
                                    </p:animMotion>
                                  </p:childTnLst>
                                </p:cTn>
                              </p:par>
                              <p:par>
                                <p:cTn id="25" presetID="6" presetClass="emph" presetSubtype="0" fill="hold" nodeType="withEffect">
                                  <p:stCondLst>
                                    <p:cond delay="1500"/>
                                  </p:stCondLst>
                                  <p:childTnLst>
                                    <p:animScale>
                                      <p:cBhvr>
                                        <p:cTn id="26" dur="6600" fill="hold"/>
                                        <p:tgtEl>
                                          <p:spTgt spid="32"/>
                                        </p:tgtEl>
                                      </p:cBhvr>
                                      <p:by x="400000" y="400000"/>
                                    </p:animScale>
                                  </p:childTnLst>
                                </p:cTn>
                              </p:par>
                            </p:childTnLst>
                          </p:cTn>
                        </p:par>
                        <p:par>
                          <p:cTn id="27" fill="hold">
                            <p:stCondLst>
                              <p:cond delay="8100"/>
                            </p:stCondLst>
                            <p:childTnLst>
                              <p:par>
                                <p:cTn id="28" presetID="10" presetClass="exit" presetSubtype="0" fill="hold" nodeType="afterEffect">
                                  <p:stCondLst>
                                    <p:cond delay="0"/>
                                  </p:stCondLst>
                                  <p:childTnLst>
                                    <p:animEffect transition="out" filter="fade">
                                      <p:cBhvr>
                                        <p:cTn id="29" dur="2000"/>
                                        <p:tgtEl>
                                          <p:spTgt spid="34"/>
                                        </p:tgtEl>
                                      </p:cBhvr>
                                    </p:animEffect>
                                    <p:set>
                                      <p:cBhvr>
                                        <p:cTn id="30" dur="1" fill="hold">
                                          <p:stCondLst>
                                            <p:cond delay="1999"/>
                                          </p:stCondLst>
                                        </p:cTn>
                                        <p:tgtEl>
                                          <p:spTgt spid="34"/>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2000"/>
                                        <p:tgtEl>
                                          <p:spTgt spid="29"/>
                                        </p:tgtEl>
                                      </p:cBhvr>
                                    </p:animEffect>
                                    <p:set>
                                      <p:cBhvr>
                                        <p:cTn id="33" dur="1" fill="hold">
                                          <p:stCondLst>
                                            <p:cond delay="1999"/>
                                          </p:stCondLst>
                                        </p:cTn>
                                        <p:tgtEl>
                                          <p:spTgt spid="29"/>
                                        </p:tgtEl>
                                        <p:attrNameLst>
                                          <p:attrName>style.visibility</p:attrName>
                                        </p:attrNameLst>
                                      </p:cBhvr>
                                      <p:to>
                                        <p:strVal val="hidden"/>
                                      </p:to>
                                    </p:set>
                                  </p:childTnLst>
                                </p:cTn>
                              </p:par>
                            </p:childTnLst>
                          </p:cTn>
                        </p:par>
                        <p:par>
                          <p:cTn id="34" fill="hold">
                            <p:stCondLst>
                              <p:cond delay="10100"/>
                            </p:stCondLst>
                            <p:childTnLst>
                              <p:par>
                                <p:cTn id="35" presetID="10" presetClass="exit" presetSubtype="0" fill="hold" nodeType="afterEffect">
                                  <p:stCondLst>
                                    <p:cond delay="0"/>
                                  </p:stCondLst>
                                  <p:childTnLst>
                                    <p:animEffect transition="out" filter="fade">
                                      <p:cBhvr>
                                        <p:cTn id="36" dur="2000"/>
                                        <p:tgtEl>
                                          <p:spTgt spid="1027"/>
                                        </p:tgtEl>
                                      </p:cBhvr>
                                    </p:animEffect>
                                    <p:set>
                                      <p:cBhvr>
                                        <p:cTn id="37" dur="1" fill="hold">
                                          <p:stCondLst>
                                            <p:cond delay="1999"/>
                                          </p:stCondLst>
                                        </p:cTn>
                                        <p:tgtEl>
                                          <p:spTgt spid="102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2000"/>
                                        <p:tgtEl>
                                          <p:spTgt spid="17"/>
                                        </p:tgtEl>
                                      </p:cBhvr>
                                    </p:animEffect>
                                    <p:set>
                                      <p:cBhvr>
                                        <p:cTn id="40" dur="1" fill="hold">
                                          <p:stCondLst>
                                            <p:cond delay="1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smtClean="0"/>
              <a:t>Introduction</a:t>
            </a:r>
            <a:endParaRPr lang="en-US" dirty="0"/>
          </a:p>
        </p:txBody>
      </p:sp>
      <p:sp>
        <p:nvSpPr>
          <p:cNvPr id="6" name="Untertitel 5"/>
          <p:cNvSpPr>
            <a:spLocks noGrp="1"/>
          </p:cNvSpPr>
          <p:nvPr>
            <p:ph type="subTitle" idx="1"/>
          </p:nvPr>
        </p:nvSpPr>
        <p:spPr/>
        <p:txBody>
          <a:bodyPr/>
          <a:lstStyle/>
          <a:p>
            <a:r>
              <a:rPr lang="en-US" dirty="0" smtClean="0"/>
              <a:t>What is the PFE Group</a:t>
            </a:r>
            <a:endParaRPr lang="en-US" dirty="0"/>
          </a:p>
        </p:txBody>
      </p:sp>
      <p:sp>
        <p:nvSpPr>
          <p:cNvPr id="4" name="Foliennummernplatzhalter 3"/>
          <p:cNvSpPr>
            <a:spLocks noGrp="1"/>
          </p:cNvSpPr>
          <p:nvPr>
            <p:ph type="sldNum" sz="quarter" idx="4294967295"/>
          </p:nvPr>
        </p:nvSpPr>
        <p:spPr>
          <a:xfrm>
            <a:off x="8763000" y="6584950"/>
            <a:ext cx="381000" cy="365125"/>
          </a:xfrm>
        </p:spPr>
        <p:txBody>
          <a:bodyPr/>
          <a:lstStyle/>
          <a:p>
            <a:fld id="{AA983A80-6BBA-4064-90A4-A44AD743098E}" type="slidenum">
              <a:rPr lang="en-US" noProof="0" smtClean="0"/>
              <a:pPr/>
              <a:t>4</a:t>
            </a:fld>
            <a:endParaRPr lang="en-US" noProof="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Migration &amp; Storage</a:t>
            </a:r>
            <a:endParaRPr lang="en-US" dirty="0"/>
          </a:p>
        </p:txBody>
      </p:sp>
      <p:sp>
        <p:nvSpPr>
          <p:cNvPr id="3" name="Text Placeholder 2"/>
          <p:cNvSpPr>
            <a:spLocks noGrp="1"/>
          </p:cNvSpPr>
          <p:nvPr>
            <p:ph type="body" sz="quarter" idx="10"/>
          </p:nvPr>
        </p:nvSpPr>
        <p:spPr/>
        <p:txBody>
          <a:bodyPr/>
          <a:lstStyle/>
          <a:p>
            <a:r>
              <a:rPr lang="en-US" u="sng" dirty="0" smtClean="0"/>
              <a:t>NEW</a:t>
            </a:r>
            <a:r>
              <a:rPr lang="en-US" dirty="0" smtClean="0"/>
              <a:t> Cluster Shared Volumes (CSV)</a:t>
            </a:r>
            <a:br>
              <a:rPr lang="en-US" dirty="0" smtClean="0"/>
            </a:br>
            <a:r>
              <a:rPr lang="en-US" dirty="0" smtClean="0"/>
              <a:t>CSV provides a single consistent file name space; All Windows Server 2008 R2 servers see the same storage</a:t>
            </a:r>
          </a:p>
          <a:p>
            <a:pPr lvl="1"/>
            <a:r>
              <a:rPr lang="en-US" dirty="0" smtClean="0"/>
              <a:t>Easy setup; Uses NTFS</a:t>
            </a:r>
          </a:p>
          <a:p>
            <a:pPr lvl="1"/>
            <a:r>
              <a:rPr lang="en-US" dirty="0" smtClean="0"/>
              <a:t>No reformatting SANs</a:t>
            </a:r>
          </a:p>
          <a:p>
            <a:pPr lvl="1"/>
            <a:r>
              <a:rPr lang="en-US" dirty="0" smtClean="0"/>
              <a:t>Create one big data store</a:t>
            </a:r>
          </a:p>
          <a:p>
            <a:pPr lvl="1"/>
            <a:r>
              <a:rPr lang="en-US" dirty="0" smtClean="0"/>
              <a:t>No more drive letter problems</a:t>
            </a:r>
          </a:p>
          <a:p>
            <a:pPr lvl="1"/>
            <a:r>
              <a:rPr lang="en-US" dirty="0" smtClean="0"/>
              <a:t>Existing tools just work</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Cluster Shared Volumes</a:t>
            </a:r>
            <a:endParaRPr lang="en-US" dirty="0"/>
          </a:p>
        </p:txBody>
      </p:sp>
      <p:sp>
        <p:nvSpPr>
          <p:cNvPr id="3" name="Text Placeholder 2"/>
          <p:cNvSpPr>
            <a:spLocks noGrp="1"/>
          </p:cNvSpPr>
          <p:nvPr>
            <p:ph type="body" sz="quarter" idx="10"/>
          </p:nvPr>
        </p:nvSpPr>
        <p:spPr/>
        <p:txBody>
          <a:bodyPr/>
          <a:lstStyle/>
          <a:p>
            <a:r>
              <a:rPr lang="en-US" dirty="0" smtClean="0"/>
              <a:t>All servers “see” the same storage </a:t>
            </a:r>
            <a:endParaRPr lang="en-US" dirty="0"/>
          </a:p>
        </p:txBody>
      </p:sp>
      <p:pic>
        <p:nvPicPr>
          <p:cNvPr id="6" name="Picture 2" descr="C:\Users\jeffwoo\Documents\Work\Customers &amp; Events\Latest Overview &amp; Roadmap Deck\Virtualization Images for PPTs\Server-3U-Physical-with-Virtualized-Servers-Inside.png"/>
          <p:cNvPicPr>
            <a:picLocks noChangeAspect="1" noChangeArrowheads="1"/>
          </p:cNvPicPr>
          <p:nvPr/>
        </p:nvPicPr>
        <p:blipFill>
          <a:blip r:embed="rId3" cstate="print"/>
          <a:srcRect/>
          <a:stretch>
            <a:fillRect/>
          </a:stretch>
        </p:blipFill>
        <p:spPr bwMode="auto">
          <a:xfrm>
            <a:off x="7102155" y="2168693"/>
            <a:ext cx="1362075" cy="1195388"/>
          </a:xfrm>
          <a:prstGeom prst="rect">
            <a:avLst/>
          </a:prstGeom>
          <a:noFill/>
        </p:spPr>
      </p:pic>
      <p:pic>
        <p:nvPicPr>
          <p:cNvPr id="7" name="Picture 2" descr="C:\Users\jeffwoo\Documents\Work\Customers &amp; Events\Latest Overview &amp; Roadmap Deck\Virtualization Images for PPTs\Server-3U-Physical-with-Virtualized-Servers-Inside.png"/>
          <p:cNvPicPr>
            <a:picLocks noChangeAspect="1" noChangeArrowheads="1"/>
          </p:cNvPicPr>
          <p:nvPr/>
        </p:nvPicPr>
        <p:blipFill>
          <a:blip r:embed="rId3" cstate="print"/>
          <a:srcRect/>
          <a:stretch>
            <a:fillRect/>
          </a:stretch>
        </p:blipFill>
        <p:spPr bwMode="auto">
          <a:xfrm>
            <a:off x="718581" y="2168693"/>
            <a:ext cx="1362075" cy="1195388"/>
          </a:xfrm>
          <a:prstGeom prst="rect">
            <a:avLst/>
          </a:prstGeom>
          <a:noFill/>
        </p:spPr>
      </p:pic>
      <p:pic>
        <p:nvPicPr>
          <p:cNvPr id="8" name="Picture 2" descr="C:\Users\jeffwoo\Documents\Work\Customers &amp; Events\Latest Overview &amp; Roadmap Deck\Virtualization Images for PPTs\Server-3U-Physical-with-Virtualized-Servers-Inside.png"/>
          <p:cNvPicPr>
            <a:picLocks noChangeAspect="1" noChangeArrowheads="1"/>
          </p:cNvPicPr>
          <p:nvPr/>
        </p:nvPicPr>
        <p:blipFill>
          <a:blip r:embed="rId3" cstate="print"/>
          <a:srcRect/>
          <a:stretch>
            <a:fillRect/>
          </a:stretch>
        </p:blipFill>
        <p:spPr bwMode="auto">
          <a:xfrm>
            <a:off x="4974297" y="2168693"/>
            <a:ext cx="1362075" cy="1195388"/>
          </a:xfrm>
          <a:prstGeom prst="rect">
            <a:avLst/>
          </a:prstGeom>
          <a:noFill/>
        </p:spPr>
      </p:pic>
      <p:pic>
        <p:nvPicPr>
          <p:cNvPr id="10" name="Picture 2" descr="C:\Users\jeffwoo\Documents\Work\Customers &amp; Events\Latest Overview &amp; Roadmap Deck\Virtualization Images for PPTs\Server-3U-Physical-with-Virtualized-Servers-Inside.png"/>
          <p:cNvPicPr>
            <a:picLocks noChangeAspect="1" noChangeArrowheads="1"/>
          </p:cNvPicPr>
          <p:nvPr/>
        </p:nvPicPr>
        <p:blipFill>
          <a:blip r:embed="rId3" cstate="print"/>
          <a:srcRect/>
          <a:stretch>
            <a:fillRect/>
          </a:stretch>
        </p:blipFill>
        <p:spPr bwMode="auto">
          <a:xfrm>
            <a:off x="2846439" y="2168693"/>
            <a:ext cx="1362075" cy="1195388"/>
          </a:xfrm>
          <a:prstGeom prst="rect">
            <a:avLst/>
          </a:prstGeom>
          <a:noFill/>
        </p:spPr>
      </p:pic>
      <p:pic>
        <p:nvPicPr>
          <p:cNvPr id="2051" name="Picture 3" descr="C:\Users\jeffwoo\Documents\Work\Customers &amp; Events\Latest Overview &amp; Roadmap Deck\Virtualization Images for PPTs\Storage Virtualization.png"/>
          <p:cNvPicPr>
            <a:picLocks noChangeAspect="1" noChangeArrowheads="1"/>
          </p:cNvPicPr>
          <p:nvPr/>
        </p:nvPicPr>
        <p:blipFill>
          <a:blip r:embed="rId4" cstate="print"/>
          <a:srcRect/>
          <a:stretch>
            <a:fillRect/>
          </a:stretch>
        </p:blipFill>
        <p:spPr bwMode="auto">
          <a:xfrm>
            <a:off x="3630613" y="4083879"/>
            <a:ext cx="1882775" cy="1919287"/>
          </a:xfrm>
          <a:prstGeom prst="rect">
            <a:avLst/>
          </a:prstGeom>
          <a:noFill/>
        </p:spPr>
      </p:pic>
      <p:cxnSp>
        <p:nvCxnSpPr>
          <p:cNvPr id="25" name="Shape 24"/>
          <p:cNvCxnSpPr>
            <a:stCxn id="7" idx="2"/>
            <a:endCxn id="2051" idx="1"/>
          </p:cNvCxnSpPr>
          <p:nvPr/>
        </p:nvCxnSpPr>
        <p:spPr>
          <a:xfrm rot="16200000" flipH="1">
            <a:off x="1675395" y="3088305"/>
            <a:ext cx="1679442" cy="2230994"/>
          </a:xfrm>
          <a:prstGeom prst="bentConnector2">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2051" idx="0"/>
          </p:cNvCxnSpPr>
          <p:nvPr/>
        </p:nvCxnSpPr>
        <p:spPr>
          <a:xfrm rot="16200000" flipH="1">
            <a:off x="3689840" y="3201718"/>
            <a:ext cx="719798" cy="1044524"/>
          </a:xfrm>
          <a:prstGeom prst="bentConnector3">
            <a:avLst>
              <a:gd name="adj1" fmla="val 50000"/>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8" idx="2"/>
            <a:endCxn id="2051" idx="0"/>
          </p:cNvCxnSpPr>
          <p:nvPr/>
        </p:nvCxnSpPr>
        <p:spPr>
          <a:xfrm rot="5400000">
            <a:off x="4753769" y="3182313"/>
            <a:ext cx="719798" cy="1083334"/>
          </a:xfrm>
          <a:prstGeom prst="bentConnector3">
            <a:avLst>
              <a:gd name="adj1" fmla="val 50000"/>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hape 30"/>
          <p:cNvCxnSpPr>
            <a:stCxn id="6" idx="2"/>
            <a:endCxn id="2051" idx="3"/>
          </p:cNvCxnSpPr>
          <p:nvPr/>
        </p:nvCxnSpPr>
        <p:spPr>
          <a:xfrm rot="5400000">
            <a:off x="5808570" y="3068900"/>
            <a:ext cx="1679442" cy="2269805"/>
          </a:xfrm>
          <a:prstGeom prst="bentConnector2">
            <a:avLst/>
          </a:prstGeom>
          <a:ln w="25400">
            <a:headEnd type="arrow"/>
            <a:tailEnd type="arrow"/>
          </a:ln>
        </p:spPr>
        <p:style>
          <a:lnRef idx="1">
            <a:schemeClr val="accent1"/>
          </a:lnRef>
          <a:fillRef idx="0">
            <a:schemeClr val="accent1"/>
          </a:fillRef>
          <a:effectRef idx="0">
            <a:schemeClr val="accent1"/>
          </a:effectRef>
          <a:fontRef idx="minor">
            <a:schemeClr val="tx1"/>
          </a:fontRef>
        </p:style>
      </p:cxnSp>
      <p:pic>
        <p:nvPicPr>
          <p:cNvPr id="4" name="Picture 3" descr="Common Directory.bmp"/>
          <p:cNvPicPr>
            <a:picLocks noChangeAspect="1"/>
          </p:cNvPicPr>
          <p:nvPr/>
        </p:nvPicPr>
        <p:blipFill>
          <a:blip r:embed="rId5" cstate="print"/>
          <a:stretch>
            <a:fillRect/>
          </a:stretch>
        </p:blipFill>
        <p:spPr>
          <a:xfrm>
            <a:off x="2324961" y="3594234"/>
            <a:ext cx="4494078" cy="294658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Hyper-V Server R1 vs. R2</a:t>
            </a:r>
            <a:endParaRPr lang="en-US" dirty="0"/>
          </a:p>
        </p:txBody>
      </p:sp>
      <p:graphicFrame>
        <p:nvGraphicFramePr>
          <p:cNvPr id="9" name="Content Placeholder 8"/>
          <p:cNvGraphicFramePr>
            <a:graphicFrameLocks noGrp="1"/>
          </p:cNvGraphicFramePr>
          <p:nvPr>
            <p:ph idx="4294967295"/>
          </p:nvPr>
        </p:nvGraphicFramePr>
        <p:xfrm>
          <a:off x="261966" y="1412875"/>
          <a:ext cx="8739189" cy="3810000"/>
        </p:xfrm>
        <a:graphic>
          <a:graphicData uri="http://schemas.openxmlformats.org/drawingml/2006/table">
            <a:tbl>
              <a:tblPr firstRow="1" bandRow="1">
                <a:tableStyleId>{68D230F3-CF80-4859-8CE7-A43EE81993B5}</a:tableStyleId>
              </a:tblPr>
              <a:tblGrid>
                <a:gridCol w="2238332"/>
                <a:gridCol w="3214710"/>
                <a:gridCol w="3286147"/>
              </a:tblGrid>
              <a:tr h="276061">
                <a:tc>
                  <a:txBody>
                    <a:bodyPr/>
                    <a:lstStyle/>
                    <a:p>
                      <a:endParaRPr lang="en-US" sz="1600" b="1"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Microsoft Hyper-V Server 2008</a:t>
                      </a:r>
                      <a:endParaRPr lang="en-US" sz="1600" b="1"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Microsoft</a:t>
                      </a:r>
                      <a:r>
                        <a:rPr lang="en-US" sz="1600" baseline="0" dirty="0" smtClean="0">
                          <a:solidFill>
                            <a:schemeClr val="bg1"/>
                          </a:solidFill>
                          <a:effectLst/>
                        </a:rPr>
                        <a:t> Hyper-V Server R2</a:t>
                      </a:r>
                      <a:endParaRPr lang="en-US" sz="1600" b="1"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9304">
                <a:tc>
                  <a:txBody>
                    <a:bodyPr/>
                    <a:lstStyle/>
                    <a:p>
                      <a:r>
                        <a:rPr lang="en-US" sz="1600" dirty="0" smtClean="0">
                          <a:solidFill>
                            <a:schemeClr val="bg1"/>
                          </a:solidFill>
                          <a:effectLst/>
                        </a:rPr>
                        <a:t>Processor</a:t>
                      </a:r>
                      <a:r>
                        <a:rPr lang="en-US" sz="1600" baseline="0" dirty="0" smtClean="0">
                          <a:solidFill>
                            <a:schemeClr val="bg1"/>
                          </a:solidFill>
                          <a:effectLst/>
                        </a:rPr>
                        <a:t> Support</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Up to 4 processors</a:t>
                      </a:r>
                    </a:p>
                    <a:p>
                      <a:pPr algn="ctr"/>
                      <a:r>
                        <a:rPr lang="en-US" sz="1600" dirty="0" smtClean="0">
                          <a:solidFill>
                            <a:schemeClr val="bg1"/>
                          </a:solidFill>
                          <a:effectLst/>
                        </a:rPr>
                        <a:t>up</a:t>
                      </a:r>
                      <a:r>
                        <a:rPr lang="en-US" sz="1600" baseline="0" dirty="0" smtClean="0">
                          <a:solidFill>
                            <a:schemeClr val="bg1"/>
                          </a:solidFill>
                          <a:effectLst/>
                        </a:rPr>
                        <a:t> to 24 LPs</a:t>
                      </a:r>
                      <a:endParaRPr lang="en-US" sz="1600" i="1"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Up to 8 processors</a:t>
                      </a:r>
                    </a:p>
                    <a:p>
                      <a:pPr algn="ctr"/>
                      <a:r>
                        <a:rPr lang="en-US" sz="1600" dirty="0" smtClean="0">
                          <a:solidFill>
                            <a:schemeClr val="bg1"/>
                          </a:solidFill>
                          <a:effectLst/>
                        </a:rPr>
                        <a:t>Up to 32 LPs</a:t>
                      </a:r>
                      <a:endParaRPr lang="en-US" sz="1600" i="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5266">
                <a:tc>
                  <a:txBody>
                    <a:bodyPr/>
                    <a:lstStyle/>
                    <a:p>
                      <a:r>
                        <a:rPr lang="en-US" sz="1600" dirty="0" smtClean="0">
                          <a:solidFill>
                            <a:schemeClr val="bg1"/>
                          </a:solidFill>
                          <a:effectLst/>
                        </a:rPr>
                        <a:t>Physical Memory Support</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Up to 32 GB</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Up to 1</a:t>
                      </a:r>
                      <a:r>
                        <a:rPr lang="en-US" sz="1600" baseline="0" dirty="0" smtClean="0">
                          <a:solidFill>
                            <a:schemeClr val="bg1"/>
                          </a:solidFill>
                          <a:effectLst/>
                        </a:rPr>
                        <a:t> TB</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2547">
                <a:tc>
                  <a:txBody>
                    <a:bodyPr/>
                    <a:lstStyle/>
                    <a:p>
                      <a:r>
                        <a:rPr lang="en-US" sz="1600" dirty="0" smtClean="0">
                          <a:solidFill>
                            <a:schemeClr val="bg1"/>
                          </a:solidFill>
                          <a:effectLst/>
                        </a:rPr>
                        <a:t>Virtual Machine Memory Support</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Up to 32</a:t>
                      </a:r>
                      <a:r>
                        <a:rPr lang="en-US" sz="1600" baseline="0" dirty="0" smtClean="0">
                          <a:solidFill>
                            <a:schemeClr val="bg1"/>
                          </a:solidFill>
                          <a:effectLst/>
                        </a:rPr>
                        <a:t> GB total</a:t>
                      </a:r>
                    </a:p>
                    <a:p>
                      <a:pPr algn="ctr"/>
                      <a:r>
                        <a:rPr lang="en-US" sz="1600" baseline="0" dirty="0" smtClean="0">
                          <a:solidFill>
                            <a:schemeClr val="bg1"/>
                          </a:solidFill>
                          <a:effectLst/>
                        </a:rPr>
                        <a:t>(e.g. 31 1 GB VMs or</a:t>
                      </a:r>
                    </a:p>
                    <a:p>
                      <a:pPr algn="ctr"/>
                      <a:r>
                        <a:rPr lang="en-US" sz="1600" baseline="0" dirty="0" smtClean="0">
                          <a:solidFill>
                            <a:schemeClr val="bg1"/>
                          </a:solidFill>
                          <a:effectLst/>
                        </a:rPr>
                        <a:t>5 6 GB VMs)</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64 GB of memory per VM</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5266">
                <a:tc>
                  <a:txBody>
                    <a:bodyPr/>
                    <a:lstStyle/>
                    <a:p>
                      <a:r>
                        <a:rPr lang="en-US" sz="1600" dirty="0" smtClean="0">
                          <a:solidFill>
                            <a:schemeClr val="bg1"/>
                          </a:solidFill>
                          <a:effectLst/>
                        </a:rPr>
                        <a:t>Live Migration</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No</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Yes</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5266">
                <a:tc>
                  <a:txBody>
                    <a:bodyPr/>
                    <a:lstStyle/>
                    <a:p>
                      <a:r>
                        <a:rPr lang="en-US" sz="1600" dirty="0" smtClean="0">
                          <a:solidFill>
                            <a:schemeClr val="bg1"/>
                          </a:solidFill>
                          <a:effectLst/>
                        </a:rPr>
                        <a:t>High Availability</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No</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Yes</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2547">
                <a:tc>
                  <a:txBody>
                    <a:bodyPr/>
                    <a:lstStyle/>
                    <a:p>
                      <a:r>
                        <a:rPr lang="en-US" sz="1600" dirty="0" smtClean="0">
                          <a:solidFill>
                            <a:schemeClr val="bg1"/>
                          </a:solidFill>
                          <a:effectLst/>
                        </a:rPr>
                        <a:t>Management</a:t>
                      </a:r>
                      <a:r>
                        <a:rPr lang="en-US" sz="1600" baseline="0" dirty="0" smtClean="0">
                          <a:solidFill>
                            <a:schemeClr val="bg1"/>
                          </a:solidFill>
                          <a:effectLst/>
                        </a:rPr>
                        <a:t> Options</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Free Hyper-V Manager MMC</a:t>
                      </a:r>
                    </a:p>
                    <a:p>
                      <a:pPr algn="ctr"/>
                      <a:r>
                        <a:rPr lang="en-US" sz="1600" dirty="0" smtClean="0">
                          <a:solidFill>
                            <a:schemeClr val="bg1"/>
                          </a:solidFill>
                          <a:effectLst/>
                        </a:rPr>
                        <a:t>SCVMM</a:t>
                      </a: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solidFill>
                            <a:schemeClr val="bg1"/>
                          </a:solidFill>
                          <a:effectLst/>
                        </a:rPr>
                        <a:t>Free Hyper-V Manager MMC</a:t>
                      </a:r>
                    </a:p>
                    <a:p>
                      <a:pPr algn="ctr"/>
                      <a:r>
                        <a:rPr lang="en-US" sz="1600" dirty="0" smtClean="0">
                          <a:solidFill>
                            <a:schemeClr val="bg1"/>
                          </a:solidFill>
                          <a:effectLst/>
                        </a:rPr>
                        <a:t>SCVMM R2</a:t>
                      </a:r>
                    </a:p>
                    <a:p>
                      <a:pPr algn="ctr"/>
                      <a:endParaRPr lang="en-US" sz="1600" dirty="0">
                        <a:solidFill>
                          <a:schemeClr val="bg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Why Hyper-V Server 2008 R2?</a:t>
            </a:r>
            <a:endParaRPr lang="en-US" dirty="0"/>
          </a:p>
        </p:txBody>
      </p:sp>
      <p:sp>
        <p:nvSpPr>
          <p:cNvPr id="3" name="Content Placeholder 2"/>
          <p:cNvSpPr>
            <a:spLocks noGrp="1"/>
          </p:cNvSpPr>
          <p:nvPr>
            <p:ph type="body" sz="quarter" idx="10"/>
          </p:nvPr>
        </p:nvSpPr>
        <p:spPr/>
        <p:txBody>
          <a:bodyPr/>
          <a:lstStyle/>
          <a:p>
            <a:r>
              <a:rPr lang="en-US" dirty="0" smtClean="0"/>
              <a:t>Extensive Hardware Support</a:t>
            </a:r>
          </a:p>
          <a:p>
            <a:r>
              <a:rPr lang="en-US" dirty="0" smtClean="0"/>
              <a:t>Management</a:t>
            </a:r>
          </a:p>
          <a:p>
            <a:pPr lvl="1"/>
            <a:r>
              <a:rPr lang="en-US" dirty="0" smtClean="0"/>
              <a:t>Plugs right into Active Directory</a:t>
            </a:r>
          </a:p>
          <a:p>
            <a:pPr lvl="1"/>
            <a:r>
              <a:rPr lang="en-US" dirty="0" smtClean="0"/>
              <a:t>Consistent management experience</a:t>
            </a:r>
          </a:p>
          <a:p>
            <a:r>
              <a:rPr lang="en-US" dirty="0" smtClean="0"/>
              <a:t>Production Ready</a:t>
            </a:r>
          </a:p>
          <a:p>
            <a:pPr lvl="1"/>
            <a:r>
              <a:rPr lang="en-US" dirty="0" smtClean="0"/>
              <a:t>Live Migration</a:t>
            </a:r>
          </a:p>
          <a:p>
            <a:pPr lvl="1"/>
            <a:r>
              <a:rPr lang="en-US" dirty="0" smtClean="0"/>
              <a:t>High Availability</a:t>
            </a:r>
          </a:p>
          <a:p>
            <a:pPr lvl="1"/>
            <a:r>
              <a:rPr lang="en-US" dirty="0" smtClean="0"/>
              <a:t>High performance</a:t>
            </a:r>
          </a:p>
          <a:p>
            <a:r>
              <a:rPr lang="en-US" dirty="0" smtClean="0"/>
              <a:t>Far better value than </a:t>
            </a:r>
            <a:r>
              <a:rPr lang="en-US" dirty="0" err="1" smtClean="0"/>
              <a:t>ESXi</a:t>
            </a:r>
            <a:r>
              <a:rPr lang="en-US" dirty="0" smtClean="0"/>
              <a:t>…</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Additional References</a:t>
            </a:r>
            <a:endParaRPr lang="en-US" dirty="0" smtClean="0"/>
          </a:p>
        </p:txBody>
      </p:sp>
      <p:sp>
        <p:nvSpPr>
          <p:cNvPr id="3" name="Content Placeholder 2"/>
          <p:cNvSpPr>
            <a:spLocks noGrp="1"/>
          </p:cNvSpPr>
          <p:nvPr>
            <p:ph type="body" sz="quarter" idx="10"/>
          </p:nvPr>
        </p:nvSpPr>
        <p:spPr>
          <a:xfrm>
            <a:off x="381000" y="1411552"/>
            <a:ext cx="8382000" cy="5089282"/>
          </a:xfrm>
        </p:spPr>
        <p:txBody>
          <a:bodyPr>
            <a:normAutofit/>
          </a:bodyPr>
          <a:lstStyle/>
          <a:p>
            <a:r>
              <a:rPr lang="en-US" sz="2000" dirty="0" smtClean="0"/>
              <a:t>Performance Tuning Guidelines for Windows 2008 Server (section on Hyper-V)</a:t>
            </a:r>
          </a:p>
          <a:p>
            <a:pPr lvl="1"/>
            <a:r>
              <a:rPr lang="en-US" sz="1800" dirty="0" smtClean="0">
                <a:hlinkClick r:id="rId3"/>
              </a:rPr>
              <a:t>http://www.microsoft.com/whdc/system/sysperf/Perf_tun_srv.mspx</a:t>
            </a:r>
            <a:endParaRPr lang="en-US" sz="1800" dirty="0" smtClean="0"/>
          </a:p>
          <a:p>
            <a:r>
              <a:rPr lang="en-US" sz="2000" dirty="0" smtClean="0"/>
              <a:t>Running SQL Server 2008 in a Hyper-V Environment - Best Practices and Performance Recommendations</a:t>
            </a:r>
          </a:p>
          <a:p>
            <a:pPr lvl="1"/>
            <a:r>
              <a:rPr lang="en-US" sz="1600" dirty="0" smtClean="0">
                <a:hlinkClick r:id="rId4"/>
              </a:rPr>
              <a:t>http://download.microsoft.com/download/d/9/4/d948f981-926e-40fa-a026-5bfcf076d9b9/SQL2008inHyperV2008.docx</a:t>
            </a:r>
            <a:r>
              <a:rPr lang="en-US" sz="1600" dirty="0" smtClean="0"/>
              <a:t> </a:t>
            </a:r>
          </a:p>
          <a:p>
            <a:r>
              <a:rPr lang="en-US" sz="2000" dirty="0" err="1" smtClean="0"/>
              <a:t>VMWare</a:t>
            </a:r>
            <a:r>
              <a:rPr lang="en-US" sz="2000" dirty="0" smtClean="0"/>
              <a:t> SQL Server Workload</a:t>
            </a:r>
          </a:p>
          <a:p>
            <a:pPr lvl="1"/>
            <a:r>
              <a:rPr lang="en-US" sz="1600" dirty="0" smtClean="0">
                <a:hlinkClick r:id="rId5"/>
              </a:rPr>
              <a:t>http://www.vmware.com/files/pdf/SQLServerWorkloads.pdf</a:t>
            </a:r>
            <a:r>
              <a:rPr lang="en-US" sz="1600" dirty="0" smtClean="0"/>
              <a:t> </a:t>
            </a:r>
          </a:p>
          <a:p>
            <a:r>
              <a:rPr lang="en-US" sz="2000" dirty="0" smtClean="0"/>
              <a:t>Hyper-V Related BLOGS</a:t>
            </a:r>
          </a:p>
          <a:p>
            <a:pPr lvl="1"/>
            <a:r>
              <a:rPr lang="en-US" sz="1800" dirty="0" smtClean="0">
                <a:hlinkClick r:id="rId6"/>
              </a:rPr>
              <a:t>http://blogs.msdn.com/tvoellm/</a:t>
            </a:r>
            <a:endParaRPr lang="en-US" sz="1800" dirty="0" smtClean="0"/>
          </a:p>
          <a:p>
            <a:pPr lvl="1"/>
            <a:r>
              <a:rPr lang="en-US" sz="1800" dirty="0" smtClean="0">
                <a:hlinkClick r:id="rId7"/>
              </a:rPr>
              <a:t>http://blogs.technet.com/virtualization/</a:t>
            </a:r>
            <a:r>
              <a:rPr lang="en-US" sz="1800" dirty="0" smtClean="0"/>
              <a:t> </a:t>
            </a:r>
          </a:p>
          <a:p>
            <a:pPr lvl="1"/>
            <a:r>
              <a:rPr lang="en-US" sz="1800" dirty="0" smtClean="0">
                <a:hlinkClick r:id="rId8"/>
              </a:rPr>
              <a:t>http://blogs.technet.com/jhoward/</a:t>
            </a:r>
            <a:endParaRPr lang="en-US" sz="1800" dirty="0" smtClean="0"/>
          </a:p>
          <a:p>
            <a:pPr lvl="1"/>
            <a:r>
              <a:rPr lang="en-US" sz="1800" dirty="0" smtClean="0">
                <a:hlinkClick r:id="rId9"/>
              </a:rPr>
              <a:t>http://blogs.msdn.com/virtual_pc_guy/</a:t>
            </a:r>
            <a:r>
              <a:rPr lang="en-US" sz="1800" dirty="0" smtClean="0"/>
              <a:t> </a:t>
            </a:r>
          </a:p>
          <a:p>
            <a:pPr lvl="1"/>
            <a:r>
              <a:rPr lang="en-US" sz="1800" dirty="0" smtClean="0">
                <a:hlinkClick r:id="rId10"/>
              </a:rPr>
              <a:t>http://blogs.technet.com/roblarson/default.aspx</a:t>
            </a:r>
            <a:endParaRPr lang="en-US" sz="1800" dirty="0" smtClean="0"/>
          </a:p>
          <a:p>
            <a:pPr lvl="1"/>
            <a:r>
              <a:rPr lang="en-US" sz="1800" dirty="0" smtClean="0">
                <a:hlinkClick r:id="rId11"/>
              </a:rPr>
              <a:t>http://blogs.msdn.com/mikekol/</a:t>
            </a:r>
            <a:endParaRPr lang="en-US" sz="1800" dirty="0" smtClean="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smtClean="0"/>
              <a:t>SQL Server Consolidation</a:t>
            </a:r>
            <a:endParaRPr lang="en-US" dirty="0"/>
          </a:p>
        </p:txBody>
      </p:sp>
      <p:sp>
        <p:nvSpPr>
          <p:cNvPr id="6" name="Untertitel 5"/>
          <p:cNvSpPr>
            <a:spLocks noGrp="1"/>
          </p:cNvSpPr>
          <p:nvPr>
            <p:ph type="subTitle" idx="1"/>
          </p:nvPr>
        </p:nvSpPr>
        <p:spPr/>
        <p:txBody>
          <a:bodyPr/>
          <a:lstStyle/>
          <a:p>
            <a:r>
              <a:rPr smtClean="0"/>
              <a:t>Des FitzGerald</a:t>
            </a:r>
          </a:p>
          <a:p>
            <a:r>
              <a:rPr smtClean="0"/>
              <a:t>MSSQL Server - Premier Field Engineer</a:t>
            </a:r>
          </a:p>
          <a:p>
            <a:r>
              <a:rPr smtClean="0"/>
              <a:t>Microsoft </a:t>
            </a:r>
            <a:r>
              <a:rPr smtClean="0"/>
              <a:t>Corporation</a:t>
            </a:r>
          </a:p>
          <a:p>
            <a:r>
              <a:rPr smtClean="0"/>
              <a:t>dfitzger@microsoft.com</a:t>
            </a:r>
            <a:endParaRPr smtClean="0"/>
          </a:p>
          <a:p>
            <a:endParaRPr lang="en-US" dirty="0"/>
          </a:p>
        </p:txBody>
      </p:sp>
      <p:sp>
        <p:nvSpPr>
          <p:cNvPr id="4" name="Foliennummernplatzhalter 3"/>
          <p:cNvSpPr>
            <a:spLocks noGrp="1"/>
          </p:cNvSpPr>
          <p:nvPr>
            <p:ph type="sldNum" sz="quarter" idx="4294967295"/>
          </p:nvPr>
        </p:nvSpPr>
        <p:spPr>
          <a:xfrm>
            <a:off x="8763000" y="6584950"/>
            <a:ext cx="381000" cy="365125"/>
          </a:xfrm>
        </p:spPr>
        <p:txBody>
          <a:bodyPr/>
          <a:lstStyle/>
          <a:p>
            <a:fld id="{AA983A80-6BBA-4064-90A4-A44AD743098E}" type="slidenum">
              <a:rPr lang="en-US" noProof="0" smtClean="0"/>
              <a:pPr/>
              <a:t>45</a:t>
            </a:fld>
            <a:endParaRPr lang="en-US" noProof="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a:t>
            </a:r>
            <a:endParaRPr lang="de-DE" dirty="0"/>
          </a:p>
        </p:txBody>
      </p:sp>
      <p:sp>
        <p:nvSpPr>
          <p:cNvPr id="3" name="Text Placeholder 2"/>
          <p:cNvSpPr>
            <a:spLocks noGrp="1"/>
          </p:cNvSpPr>
          <p:nvPr>
            <p:ph type="body" sz="quarter" idx="10"/>
          </p:nvPr>
        </p:nvSpPr>
        <p:spPr/>
        <p:txBody>
          <a:bodyPr>
            <a:normAutofit/>
          </a:bodyPr>
          <a:lstStyle/>
          <a:p>
            <a:r>
              <a:rPr lang="en-US" dirty="0" smtClean="0"/>
              <a:t>Overview</a:t>
            </a:r>
          </a:p>
          <a:p>
            <a:r>
              <a:rPr lang="en-US" dirty="0" smtClean="0"/>
              <a:t>Reasons for consolidation</a:t>
            </a:r>
          </a:p>
          <a:p>
            <a:r>
              <a:rPr lang="en-US" dirty="0" smtClean="0"/>
              <a:t>Forms of Consolidation</a:t>
            </a:r>
          </a:p>
          <a:p>
            <a:r>
              <a:rPr lang="de-DE" dirty="0" err="1" smtClean="0"/>
              <a:t>Identifying</a:t>
            </a:r>
            <a:r>
              <a:rPr lang="de-DE" dirty="0" smtClean="0"/>
              <a:t> potential </a:t>
            </a:r>
            <a:r>
              <a:rPr lang="de-DE" dirty="0" err="1" smtClean="0"/>
              <a:t>consolidation</a:t>
            </a:r>
            <a:r>
              <a:rPr lang="de-DE" dirty="0" smtClean="0"/>
              <a:t> </a:t>
            </a:r>
            <a:r>
              <a:rPr lang="de-DE" dirty="0" err="1" smtClean="0"/>
              <a:t>candidates</a:t>
            </a:r>
            <a:endParaRPr lang="de-DE" dirty="0" smtClean="0"/>
          </a:p>
          <a:p>
            <a:r>
              <a:rPr lang="en-US" dirty="0" smtClean="0"/>
              <a:t>Microsoft IT - SQL Server Consolidation</a:t>
            </a:r>
          </a:p>
          <a:p>
            <a:r>
              <a:rPr lang="en-US" dirty="0" smtClean="0"/>
              <a:t>Consolidation Considerations / Observations</a:t>
            </a:r>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46</a:t>
            </a:fld>
            <a:endParaRPr lang="en-US" noProof="0"/>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Consolidation Overview</a:t>
            </a:r>
            <a:endParaRPr lang="en-US" dirty="0"/>
          </a:p>
        </p:txBody>
      </p:sp>
      <p:sp>
        <p:nvSpPr>
          <p:cNvPr id="3" name="Text Placeholder 2"/>
          <p:cNvSpPr>
            <a:spLocks noGrp="1"/>
          </p:cNvSpPr>
          <p:nvPr>
            <p:ph type="body" sz="quarter" idx="10"/>
          </p:nvPr>
        </p:nvSpPr>
        <p:spPr/>
        <p:txBody>
          <a:bodyPr/>
          <a:lstStyle/>
          <a:p>
            <a:r>
              <a:rPr lang="en-US" dirty="0" smtClean="0"/>
              <a:t>SQL Server Consolidation is the process of identifying and reducing the number of SQL Server Instances or servers within an organization.</a:t>
            </a:r>
          </a:p>
          <a:p>
            <a:r>
              <a:rPr lang="en-US" dirty="0" smtClean="0"/>
              <a:t>What do we mean by SQL Server consolidation what forms can it take?</a:t>
            </a:r>
          </a:p>
          <a:p>
            <a:pPr lvl="1"/>
            <a:r>
              <a:rPr lang="en-US" dirty="0" smtClean="0"/>
              <a:t>Server Level</a:t>
            </a:r>
          </a:p>
          <a:p>
            <a:pPr lvl="1"/>
            <a:r>
              <a:rPr lang="en-US" dirty="0" smtClean="0"/>
              <a:t>Database Level</a:t>
            </a:r>
          </a:p>
          <a:p>
            <a:pPr lvl="1">
              <a:buNone/>
            </a:pPr>
            <a:endParaRPr lang="en-US" dirty="0" smtClean="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47</a:t>
            </a:fld>
            <a:endParaRPr lang="en-US" noProof="0"/>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SQL Server Consolidation </a:t>
            </a:r>
            <a:endParaRPr lang="en-US" dirty="0"/>
          </a:p>
        </p:txBody>
      </p:sp>
      <p:sp>
        <p:nvSpPr>
          <p:cNvPr id="3" name="Text Placeholder 2"/>
          <p:cNvSpPr>
            <a:spLocks noGrp="1"/>
          </p:cNvSpPr>
          <p:nvPr>
            <p:ph type="body" sz="quarter" idx="10"/>
          </p:nvPr>
        </p:nvSpPr>
        <p:spPr/>
        <p:txBody>
          <a:bodyPr/>
          <a:lstStyle/>
          <a:p>
            <a:r>
              <a:rPr lang="en-US" dirty="0" smtClean="0"/>
              <a:t>Cost savings</a:t>
            </a:r>
          </a:p>
          <a:p>
            <a:r>
              <a:rPr lang="en-US" dirty="0" smtClean="0"/>
              <a:t>Ease of Administration</a:t>
            </a:r>
          </a:p>
          <a:p>
            <a:r>
              <a:rPr lang="en-US" dirty="0" smtClean="0"/>
              <a:t>Reduce Hardware</a:t>
            </a:r>
          </a:p>
          <a:p>
            <a:r>
              <a:rPr lang="en-US" dirty="0" smtClean="0"/>
              <a:t>Move to newer technology</a:t>
            </a:r>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48</a:t>
            </a:fld>
            <a:endParaRPr lang="en-US" noProof="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SQL Server Consolidation</a:t>
            </a:r>
            <a:endParaRPr lang="en-US" dirty="0"/>
          </a:p>
        </p:txBody>
      </p:sp>
      <p:sp>
        <p:nvSpPr>
          <p:cNvPr id="3" name="Text Placeholder 2"/>
          <p:cNvSpPr>
            <a:spLocks noGrp="1"/>
          </p:cNvSpPr>
          <p:nvPr>
            <p:ph type="body" sz="quarter" idx="10"/>
          </p:nvPr>
        </p:nvSpPr>
        <p:spPr>
          <a:xfrm>
            <a:off x="381000" y="928670"/>
            <a:ext cx="6119826" cy="5715040"/>
          </a:xfrm>
        </p:spPr>
        <p:txBody>
          <a:bodyPr>
            <a:normAutofit fontScale="92500"/>
          </a:bodyPr>
          <a:lstStyle/>
          <a:p>
            <a:pPr marL="0" indent="0">
              <a:buNone/>
            </a:pPr>
            <a:r>
              <a:rPr lang="en-US" dirty="0" smtClean="0"/>
              <a:t>There are four main options for using SQL Server 2008 as a platform for consolidation:</a:t>
            </a:r>
          </a:p>
          <a:p>
            <a:pPr lvl="0"/>
            <a:r>
              <a:rPr lang="en-US" dirty="0" smtClean="0"/>
              <a:t>Multiple databases consolidated into a single database</a:t>
            </a:r>
          </a:p>
          <a:p>
            <a:pPr lvl="0"/>
            <a:r>
              <a:rPr lang="en-US" dirty="0" smtClean="0"/>
              <a:t>Multiple databases consolidated to a SQL Server 2008 instance</a:t>
            </a:r>
          </a:p>
          <a:p>
            <a:pPr lvl="0"/>
            <a:r>
              <a:rPr lang="en-US" dirty="0" smtClean="0"/>
              <a:t>Multiple SQL Server 2008 instances per physical server</a:t>
            </a:r>
            <a:br>
              <a:rPr lang="en-US" dirty="0" smtClean="0"/>
            </a:br>
            <a:endParaRPr lang="en-US" dirty="0" smtClean="0"/>
          </a:p>
          <a:p>
            <a:pPr lvl="0"/>
            <a:r>
              <a:rPr lang="en-US" dirty="0" smtClean="0"/>
              <a:t>Multiple virtual machines per physical server (virtualization)</a:t>
            </a:r>
            <a:br>
              <a:rPr lang="en-US" dirty="0" smtClean="0"/>
            </a:br>
            <a:endParaRPr lang="en-US" dirty="0" smtClean="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49</a:t>
            </a:fld>
            <a:endParaRPr lang="en-US" noProof="0"/>
          </a:p>
        </p:txBody>
      </p:sp>
      <p:pic>
        <p:nvPicPr>
          <p:cNvPr id="17409" name="Picture 12" descr="Database Consolidation.png"/>
          <p:cNvPicPr>
            <a:picLocks noChangeAspect="1" noChangeArrowheads="1"/>
          </p:cNvPicPr>
          <p:nvPr/>
        </p:nvPicPr>
        <p:blipFill>
          <a:blip r:embed="rId3"/>
          <a:srcRect/>
          <a:stretch>
            <a:fillRect/>
          </a:stretch>
        </p:blipFill>
        <p:spPr bwMode="auto">
          <a:xfrm>
            <a:off x="7052638" y="1428736"/>
            <a:ext cx="1948518" cy="1701955"/>
          </a:xfrm>
          <a:prstGeom prst="rect">
            <a:avLst/>
          </a:prstGeom>
          <a:noFill/>
          <a:ln w="9525">
            <a:noFill/>
            <a:miter lim="800000"/>
            <a:headEnd/>
            <a:tailEnd/>
          </a:ln>
        </p:spPr>
      </p:pic>
      <p:pic>
        <p:nvPicPr>
          <p:cNvPr id="17410" name="Picture 2" descr="Server Consolidation WhitePaper0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357950" y="2786058"/>
            <a:ext cx="1357322" cy="1403423"/>
          </a:xfrm>
          <a:prstGeom prst="rect">
            <a:avLst/>
          </a:prstGeom>
          <a:noFill/>
          <a:ln w="9525">
            <a:noFill/>
            <a:miter lim="800000"/>
            <a:headEnd/>
            <a:tailEnd/>
          </a:ln>
        </p:spPr>
      </p:pic>
      <p:pic>
        <p:nvPicPr>
          <p:cNvPr id="17411" name="Picture 3" descr="Server Consolidation Whitepaper02"/>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786578" y="3643314"/>
            <a:ext cx="2357422" cy="2119474"/>
          </a:xfrm>
          <a:prstGeom prst="rect">
            <a:avLst/>
          </a:prstGeom>
          <a:noFill/>
          <a:ln w="9525">
            <a:noFill/>
            <a:miter lim="800000"/>
            <a:headEnd/>
            <a:tailEnd/>
          </a:ln>
        </p:spPr>
      </p:pic>
      <p:pic>
        <p:nvPicPr>
          <p:cNvPr id="17412" name="Picture 4" descr="Server Consolidation WhitePaper0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215074" y="5269123"/>
            <a:ext cx="1558920" cy="1517463"/>
          </a:xfrm>
          <a:prstGeom prst="rect">
            <a:avLst/>
          </a:prstGeom>
          <a:noFill/>
          <a:ln w="9525">
            <a:noFill/>
            <a:miter lim="800000"/>
            <a:headEnd/>
            <a:tailEnd/>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What</a:t>
            </a:r>
            <a:r>
              <a:rPr lang="de-DE" dirty="0" smtClean="0"/>
              <a:t> </a:t>
            </a:r>
            <a:r>
              <a:rPr lang="de-DE" dirty="0" err="1" smtClean="0"/>
              <a:t>is</a:t>
            </a:r>
            <a:r>
              <a:rPr lang="de-DE" dirty="0" smtClean="0"/>
              <a:t> Premier Field Engineering?</a:t>
            </a:r>
            <a:endParaRPr lang="de-DE" dirty="0"/>
          </a:p>
        </p:txBody>
      </p:sp>
      <p:sp>
        <p:nvSpPr>
          <p:cNvPr id="3" name="Text Placeholder 2"/>
          <p:cNvSpPr>
            <a:spLocks noGrp="1"/>
          </p:cNvSpPr>
          <p:nvPr>
            <p:ph type="body" sz="quarter" idx="10"/>
          </p:nvPr>
        </p:nvSpPr>
        <p:spPr/>
        <p:txBody>
          <a:bodyPr/>
          <a:lstStyle/>
          <a:p>
            <a:r>
              <a:rPr lang="en-US" sz="2800" dirty="0" smtClean="0"/>
              <a:t>Premier Field Engineering is part of the Microsoft Premier Organization and we are working together with Premier Customers around the world in all product technology areas</a:t>
            </a:r>
          </a:p>
          <a:p>
            <a:r>
              <a:rPr lang="en-US" sz="2800" dirty="0" smtClean="0"/>
              <a:t>We offer support for all business sizes</a:t>
            </a:r>
          </a:p>
          <a:p>
            <a:pPr lvl="1"/>
            <a:r>
              <a:rPr lang="en-US" sz="2400" dirty="0" smtClean="0"/>
              <a:t>Small/medium businesses</a:t>
            </a:r>
          </a:p>
          <a:p>
            <a:pPr lvl="2"/>
            <a:r>
              <a:rPr lang="en-US" sz="2000" dirty="0" smtClean="0"/>
              <a:t>Several hundred employees</a:t>
            </a:r>
          </a:p>
          <a:p>
            <a:pPr lvl="1"/>
            <a:r>
              <a:rPr lang="en-US" sz="2400" dirty="0" smtClean="0"/>
              <a:t>Very large enterprises </a:t>
            </a:r>
          </a:p>
          <a:p>
            <a:pPr lvl="2"/>
            <a:r>
              <a:rPr lang="en-US" sz="2000" dirty="0" smtClean="0"/>
              <a:t>Boeing, Wal-Mart, U.S. Federal and other Government organizations around the world.</a:t>
            </a:r>
          </a:p>
          <a:p>
            <a:pPr lvl="2"/>
            <a:r>
              <a:rPr lang="en-US" sz="2000" dirty="0" smtClean="0"/>
              <a:t>Hundreds of thousands of seats</a:t>
            </a:r>
          </a:p>
          <a:p>
            <a:pPr lvl="1"/>
            <a:r>
              <a:rPr lang="en-US" sz="2400" dirty="0" smtClean="0"/>
              <a:t>Service providers, telecoms</a:t>
            </a:r>
          </a:p>
          <a:p>
            <a:pPr lvl="2"/>
            <a:r>
              <a:rPr lang="en-US" sz="2000" dirty="0" smtClean="0"/>
              <a:t>Many millions of users</a:t>
            </a:r>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5</a:t>
            </a:fld>
            <a:endParaRPr lang="en-US" noProof="0"/>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SQL Server Consolidation</a:t>
            </a:r>
            <a:endParaRPr lang="en-US" dirty="0"/>
          </a:p>
        </p:txBody>
      </p:sp>
      <p:sp>
        <p:nvSpPr>
          <p:cNvPr id="3" name="Text Placeholder 2"/>
          <p:cNvSpPr>
            <a:spLocks noGrp="1"/>
          </p:cNvSpPr>
          <p:nvPr>
            <p:ph type="body" sz="quarter" idx="10"/>
          </p:nvPr>
        </p:nvSpPr>
        <p:spPr/>
        <p:txBody>
          <a:bodyPr>
            <a:normAutofit fontScale="85000" lnSpcReduction="20000"/>
          </a:bodyPr>
          <a:lstStyle/>
          <a:p>
            <a:r>
              <a:rPr lang="en-US" dirty="0" smtClean="0"/>
              <a:t>Multiple Instance </a:t>
            </a:r>
          </a:p>
          <a:p>
            <a:pPr lvl="1"/>
            <a:r>
              <a:rPr lang="en-US" dirty="0" smtClean="0"/>
              <a:t>Since 2000 we have the ability to support multiple instances of SQL Server on a single Windows Server.</a:t>
            </a:r>
          </a:p>
          <a:p>
            <a:pPr lvl="1"/>
            <a:r>
              <a:rPr lang="en-US" dirty="0" smtClean="0"/>
              <a:t>Security concerns can be addressed by this method allowing for example an instance of SQL Server to be created for databases which need SQL Authentication for certain applications to be created while another instance can be created for just Windows Authentication. Service pack levels can differ between the instances as well.</a:t>
            </a:r>
          </a:p>
          <a:p>
            <a:pPr lvl="1"/>
            <a:r>
              <a:rPr lang="en-US" dirty="0" smtClean="0"/>
              <a:t>This means that now old SQL Servers in the environment being kept for a legacy application which needs SA rights can be moved to an instance on an existing SQL Server and we can remove the old SQL Server.</a:t>
            </a:r>
          </a:p>
          <a:p>
            <a:pPr lvl="1"/>
            <a:r>
              <a:rPr lang="en-US" dirty="0" smtClean="0"/>
              <a:t>MDAC considerations have to be made for older applications allowing them to access named instances.</a:t>
            </a:r>
          </a:p>
          <a:p>
            <a:pPr lvl="1"/>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50</a:t>
            </a:fld>
            <a:endParaRPr lang="en-US" noProof="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Forms of SQL Server Consolidation</a:t>
            </a:r>
            <a:endParaRPr lang="en-US" dirty="0"/>
          </a:p>
        </p:txBody>
      </p:sp>
      <p:sp>
        <p:nvSpPr>
          <p:cNvPr id="3" name="Text Placeholder 2"/>
          <p:cNvSpPr>
            <a:spLocks noGrp="1"/>
          </p:cNvSpPr>
          <p:nvPr>
            <p:ph type="body" sz="quarter" idx="10"/>
          </p:nvPr>
        </p:nvSpPr>
        <p:spPr/>
        <p:txBody>
          <a:bodyPr>
            <a:normAutofit fontScale="92500" lnSpcReduction="20000"/>
          </a:bodyPr>
          <a:lstStyle/>
          <a:p>
            <a:r>
              <a:rPr lang="en-US" dirty="0" smtClean="0"/>
              <a:t>Server Consolidation</a:t>
            </a:r>
          </a:p>
          <a:p>
            <a:pPr lvl="1"/>
            <a:r>
              <a:rPr lang="en-US" dirty="0" smtClean="0"/>
              <a:t>Many SQL Servers are under utilized in environments. Sometimes an application was given a dedicated SQL Server and later it was discovered that this was no longer required for a variety of reasons – these SQL Servers could be decommissioned and the databases hosted on them moved to a shared SQL Server.</a:t>
            </a:r>
          </a:p>
          <a:p>
            <a:pPr lvl="1"/>
            <a:endParaRPr lang="en-US" dirty="0" smtClean="0"/>
          </a:p>
          <a:p>
            <a:r>
              <a:rPr lang="en-US" dirty="0" smtClean="0"/>
              <a:t>Virtualization</a:t>
            </a:r>
          </a:p>
          <a:p>
            <a:pPr lvl="1"/>
            <a:r>
              <a:rPr lang="en-US" dirty="0" smtClean="0"/>
              <a:t>Sometimes it may be possible to replace a physical SQL Server or a number of them with a Virtual SQL Server. This would save hardware costs and although it may not reduce the installed SQL Servers in out environment and therefore licenses it does save on other costs.</a:t>
            </a:r>
          </a:p>
          <a:p>
            <a:pPr lvl="1">
              <a:buNone/>
            </a:pPr>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51</a:t>
            </a:fld>
            <a:endParaRPr lang="en-US" noProof="0"/>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Identifying potential consolidation candidates</a:t>
            </a:r>
            <a:endParaRPr lang="en-US" dirty="0"/>
          </a:p>
        </p:txBody>
      </p:sp>
      <p:sp>
        <p:nvSpPr>
          <p:cNvPr id="3" name="Text Placeholder 2"/>
          <p:cNvSpPr>
            <a:spLocks noGrp="1"/>
          </p:cNvSpPr>
          <p:nvPr>
            <p:ph type="body" sz="quarter" idx="10"/>
          </p:nvPr>
        </p:nvSpPr>
        <p:spPr>
          <a:xfrm>
            <a:off x="381000" y="1411552"/>
            <a:ext cx="8382000" cy="3017580"/>
          </a:xfrm>
        </p:spPr>
        <p:txBody>
          <a:bodyPr>
            <a:normAutofit fontScale="70000" lnSpcReduction="20000"/>
          </a:bodyPr>
          <a:lstStyle/>
          <a:p>
            <a:r>
              <a:rPr lang="en-US" dirty="0" smtClean="0"/>
              <a:t>Benchmark performance</a:t>
            </a:r>
          </a:p>
          <a:p>
            <a:r>
              <a:rPr lang="en-US" dirty="0" smtClean="0"/>
              <a:t>Microsoft IT uses the following criteria to qualify candidate SQL Server instances for migration:</a:t>
            </a:r>
          </a:p>
          <a:p>
            <a:pPr lvl="1"/>
            <a:r>
              <a:rPr lang="en-US" dirty="0" smtClean="0"/>
              <a:t>Permafrost or cold SQL Server instances running on a physical host </a:t>
            </a:r>
          </a:p>
          <a:p>
            <a:pPr lvl="1"/>
            <a:r>
              <a:rPr lang="en-US" dirty="0" smtClean="0"/>
              <a:t>EOL servers that need replacement </a:t>
            </a:r>
          </a:p>
          <a:p>
            <a:pPr lvl="1"/>
            <a:r>
              <a:rPr lang="en-US" dirty="0" smtClean="0"/>
              <a:t>End-of-warranty services that can be migrated </a:t>
            </a:r>
          </a:p>
          <a:p>
            <a:pPr lvl="1"/>
            <a:r>
              <a:rPr lang="en-US" dirty="0" smtClean="0"/>
              <a:t>Net new servers (for example, new applications that require a database server) </a:t>
            </a:r>
          </a:p>
          <a:p>
            <a:pPr lvl="1"/>
            <a:r>
              <a:rPr lang="en-US" dirty="0" smtClean="0"/>
              <a:t>Proactive migrations to take advantage of Hyper-V benefits and reduce costs </a:t>
            </a:r>
          </a:p>
          <a:p>
            <a:endParaRPr lang="en-US" dirty="0" smtClean="0"/>
          </a:p>
          <a:p>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52</a:t>
            </a:fld>
            <a:endParaRPr lang="en-US" noProof="0"/>
          </a:p>
        </p:txBody>
      </p:sp>
      <p:graphicFrame>
        <p:nvGraphicFramePr>
          <p:cNvPr id="5" name="Tabelle 4"/>
          <p:cNvGraphicFramePr>
            <a:graphicFrameLocks noGrp="1"/>
          </p:cNvGraphicFramePr>
          <p:nvPr/>
        </p:nvGraphicFramePr>
        <p:xfrm>
          <a:off x="571472" y="4529158"/>
          <a:ext cx="8143932" cy="1828800"/>
        </p:xfrm>
        <a:graphic>
          <a:graphicData uri="http://schemas.openxmlformats.org/drawingml/2006/table">
            <a:tbl>
              <a:tblPr/>
              <a:tblGrid>
                <a:gridCol w="2286016"/>
                <a:gridCol w="2643206"/>
                <a:gridCol w="3214710"/>
              </a:tblGrid>
              <a:tr h="0">
                <a:tc>
                  <a:txBody>
                    <a:bodyPr/>
                    <a:lstStyle/>
                    <a:p>
                      <a:pPr rtl="0"/>
                      <a:r>
                        <a:rPr lang="en-US" b="1" dirty="0">
                          <a:solidFill>
                            <a:schemeClr val="bg1"/>
                          </a:solidFill>
                        </a:rPr>
                        <a:t>Server temperature</a:t>
                      </a:r>
                      <a:endParaRPr lang="en-US" dirty="0">
                        <a:solidFill>
                          <a:schemeClr val="bg1"/>
                        </a:solidFill>
                      </a:endParaRPr>
                    </a:p>
                  </a:txBody>
                  <a:tcPr anchor="ctr">
                    <a:lnL>
                      <a:noFill/>
                    </a:lnL>
                    <a:lnR>
                      <a:noFill/>
                    </a:lnR>
                    <a:lnT>
                      <a:noFill/>
                    </a:lnT>
                    <a:lnB>
                      <a:noFill/>
                    </a:lnB>
                  </a:tcPr>
                </a:tc>
                <a:tc>
                  <a:txBody>
                    <a:bodyPr/>
                    <a:lstStyle/>
                    <a:p>
                      <a:pPr rtl="0"/>
                      <a:r>
                        <a:rPr lang="en-US" b="1">
                          <a:solidFill>
                            <a:schemeClr val="bg1"/>
                          </a:solidFill>
                        </a:rPr>
                        <a:t>Mean CPU percentage</a:t>
                      </a:r>
                      <a:endParaRPr lang="en-US">
                        <a:solidFill>
                          <a:schemeClr val="bg1"/>
                        </a:solidFill>
                      </a:endParaRPr>
                    </a:p>
                  </a:txBody>
                  <a:tcPr anchor="ctr">
                    <a:lnL>
                      <a:noFill/>
                    </a:lnL>
                    <a:lnR>
                      <a:noFill/>
                    </a:lnR>
                    <a:lnT>
                      <a:noFill/>
                    </a:lnT>
                    <a:lnB>
                      <a:noFill/>
                    </a:lnB>
                  </a:tcPr>
                </a:tc>
                <a:tc>
                  <a:txBody>
                    <a:bodyPr/>
                    <a:lstStyle/>
                    <a:p>
                      <a:pPr rtl="0"/>
                      <a:r>
                        <a:rPr lang="en-US" b="1">
                          <a:solidFill>
                            <a:schemeClr val="bg1"/>
                          </a:solidFill>
                        </a:rPr>
                        <a:t>Maximum CPU percentage</a:t>
                      </a:r>
                      <a:endParaRPr lang="en-US">
                        <a:solidFill>
                          <a:schemeClr val="bg1"/>
                        </a:solidFill>
                      </a:endParaRPr>
                    </a:p>
                  </a:txBody>
                  <a:tcPr anchor="ctr">
                    <a:lnL>
                      <a:noFill/>
                    </a:lnL>
                    <a:lnR>
                      <a:noFill/>
                    </a:lnR>
                    <a:lnT>
                      <a:noFill/>
                    </a:lnT>
                    <a:lnB>
                      <a:noFill/>
                    </a:lnB>
                  </a:tcPr>
                </a:tc>
              </a:tr>
              <a:tr h="0">
                <a:tc>
                  <a:txBody>
                    <a:bodyPr/>
                    <a:lstStyle/>
                    <a:p>
                      <a:pPr rtl="0"/>
                      <a:r>
                        <a:rPr lang="en-US">
                          <a:solidFill>
                            <a:schemeClr val="bg1"/>
                          </a:solidFill>
                        </a:rPr>
                        <a:t>Permafrost</a:t>
                      </a:r>
                    </a:p>
                  </a:txBody>
                  <a:tcPr anchor="ctr">
                    <a:lnL>
                      <a:noFill/>
                    </a:lnL>
                    <a:lnR>
                      <a:noFill/>
                    </a:lnR>
                    <a:lnT>
                      <a:noFill/>
                    </a:lnT>
                    <a:lnB>
                      <a:noFill/>
                    </a:lnB>
                  </a:tcPr>
                </a:tc>
                <a:tc>
                  <a:txBody>
                    <a:bodyPr/>
                    <a:lstStyle/>
                    <a:p>
                      <a:pPr rtl="0"/>
                      <a:r>
                        <a:rPr lang="en-US">
                          <a:solidFill>
                            <a:schemeClr val="bg1"/>
                          </a:solidFill>
                        </a:rPr>
                        <a:t>≤1</a:t>
                      </a:r>
                    </a:p>
                  </a:txBody>
                  <a:tcPr anchor="ctr">
                    <a:lnL>
                      <a:noFill/>
                    </a:lnL>
                    <a:lnR>
                      <a:noFill/>
                    </a:lnR>
                    <a:lnT>
                      <a:noFill/>
                    </a:lnT>
                    <a:lnB>
                      <a:noFill/>
                    </a:lnB>
                  </a:tcPr>
                </a:tc>
                <a:tc>
                  <a:txBody>
                    <a:bodyPr/>
                    <a:lstStyle/>
                    <a:p>
                      <a:pPr rtl="0"/>
                      <a:r>
                        <a:rPr lang="en-US">
                          <a:solidFill>
                            <a:schemeClr val="bg1"/>
                          </a:solidFill>
                        </a:rPr>
                        <a:t>≤5</a:t>
                      </a:r>
                    </a:p>
                  </a:txBody>
                  <a:tcPr anchor="ctr">
                    <a:lnL>
                      <a:noFill/>
                    </a:lnL>
                    <a:lnR>
                      <a:noFill/>
                    </a:lnR>
                    <a:lnT>
                      <a:noFill/>
                    </a:lnT>
                    <a:lnB>
                      <a:noFill/>
                    </a:lnB>
                  </a:tcPr>
                </a:tc>
              </a:tr>
              <a:tr h="0">
                <a:tc>
                  <a:txBody>
                    <a:bodyPr/>
                    <a:lstStyle/>
                    <a:p>
                      <a:pPr rtl="0"/>
                      <a:r>
                        <a:rPr lang="en-US">
                          <a:solidFill>
                            <a:schemeClr val="bg1"/>
                          </a:solidFill>
                        </a:rPr>
                        <a:t>Cold</a:t>
                      </a:r>
                    </a:p>
                  </a:txBody>
                  <a:tcPr anchor="ctr">
                    <a:lnL>
                      <a:noFill/>
                    </a:lnL>
                    <a:lnR>
                      <a:noFill/>
                    </a:lnR>
                    <a:lnT>
                      <a:noFill/>
                    </a:lnT>
                    <a:lnB>
                      <a:noFill/>
                    </a:lnB>
                  </a:tcPr>
                </a:tc>
                <a:tc>
                  <a:txBody>
                    <a:bodyPr/>
                    <a:lstStyle/>
                    <a:p>
                      <a:pPr rtl="0"/>
                      <a:r>
                        <a:rPr lang="en-US" dirty="0">
                          <a:solidFill>
                            <a:schemeClr val="bg1"/>
                          </a:solidFill>
                        </a:rPr>
                        <a:t>≤5</a:t>
                      </a:r>
                    </a:p>
                  </a:txBody>
                  <a:tcPr anchor="ctr">
                    <a:lnL>
                      <a:noFill/>
                    </a:lnL>
                    <a:lnR>
                      <a:noFill/>
                    </a:lnR>
                    <a:lnT>
                      <a:noFill/>
                    </a:lnT>
                    <a:lnB>
                      <a:noFill/>
                    </a:lnB>
                  </a:tcPr>
                </a:tc>
                <a:tc>
                  <a:txBody>
                    <a:bodyPr/>
                    <a:lstStyle/>
                    <a:p>
                      <a:pPr rtl="0"/>
                      <a:r>
                        <a:rPr lang="en-US">
                          <a:solidFill>
                            <a:schemeClr val="bg1"/>
                          </a:solidFill>
                        </a:rPr>
                        <a:t>≤20</a:t>
                      </a:r>
                    </a:p>
                  </a:txBody>
                  <a:tcPr anchor="ctr">
                    <a:lnL>
                      <a:noFill/>
                    </a:lnL>
                    <a:lnR>
                      <a:noFill/>
                    </a:lnR>
                    <a:lnT>
                      <a:noFill/>
                    </a:lnT>
                    <a:lnB>
                      <a:noFill/>
                    </a:lnB>
                  </a:tcPr>
                </a:tc>
              </a:tr>
              <a:tr h="0">
                <a:tc>
                  <a:txBody>
                    <a:bodyPr/>
                    <a:lstStyle/>
                    <a:p>
                      <a:pPr rtl="0"/>
                      <a:r>
                        <a:rPr lang="en-US">
                          <a:solidFill>
                            <a:schemeClr val="bg1"/>
                          </a:solidFill>
                        </a:rPr>
                        <a:t>Warm</a:t>
                      </a:r>
                    </a:p>
                  </a:txBody>
                  <a:tcPr anchor="ctr">
                    <a:lnL>
                      <a:noFill/>
                    </a:lnL>
                    <a:lnR>
                      <a:noFill/>
                    </a:lnR>
                    <a:lnT>
                      <a:noFill/>
                    </a:lnT>
                    <a:lnB>
                      <a:noFill/>
                    </a:lnB>
                  </a:tcPr>
                </a:tc>
                <a:tc>
                  <a:txBody>
                    <a:bodyPr/>
                    <a:lstStyle/>
                    <a:p>
                      <a:pPr rtl="0"/>
                      <a:r>
                        <a:rPr lang="en-US">
                          <a:solidFill>
                            <a:schemeClr val="bg1"/>
                          </a:solidFill>
                        </a:rPr>
                        <a:t>≤20</a:t>
                      </a:r>
                    </a:p>
                  </a:txBody>
                  <a:tcPr anchor="ctr">
                    <a:lnL>
                      <a:noFill/>
                    </a:lnL>
                    <a:lnR>
                      <a:noFill/>
                    </a:lnR>
                    <a:lnT>
                      <a:noFill/>
                    </a:lnT>
                    <a:lnB>
                      <a:noFill/>
                    </a:lnB>
                  </a:tcPr>
                </a:tc>
                <a:tc>
                  <a:txBody>
                    <a:bodyPr/>
                    <a:lstStyle/>
                    <a:p>
                      <a:pPr rtl="0"/>
                      <a:r>
                        <a:rPr lang="en-US">
                          <a:solidFill>
                            <a:schemeClr val="bg1"/>
                          </a:solidFill>
                        </a:rPr>
                        <a:t>≤50</a:t>
                      </a:r>
                    </a:p>
                  </a:txBody>
                  <a:tcPr anchor="ctr">
                    <a:lnL>
                      <a:noFill/>
                    </a:lnL>
                    <a:lnR>
                      <a:noFill/>
                    </a:lnR>
                    <a:lnT>
                      <a:noFill/>
                    </a:lnT>
                    <a:lnB>
                      <a:noFill/>
                    </a:lnB>
                  </a:tcPr>
                </a:tc>
              </a:tr>
              <a:tr h="0">
                <a:tc>
                  <a:txBody>
                    <a:bodyPr/>
                    <a:lstStyle/>
                    <a:p>
                      <a:pPr rtl="0"/>
                      <a:r>
                        <a:rPr lang="en-US">
                          <a:solidFill>
                            <a:schemeClr val="bg1"/>
                          </a:solidFill>
                        </a:rPr>
                        <a:t>Hot</a:t>
                      </a:r>
                    </a:p>
                  </a:txBody>
                  <a:tcPr anchor="ctr">
                    <a:lnL>
                      <a:noFill/>
                    </a:lnL>
                    <a:lnR>
                      <a:noFill/>
                    </a:lnR>
                    <a:lnT>
                      <a:noFill/>
                    </a:lnT>
                    <a:lnB>
                      <a:noFill/>
                    </a:lnB>
                  </a:tcPr>
                </a:tc>
                <a:tc>
                  <a:txBody>
                    <a:bodyPr/>
                    <a:lstStyle/>
                    <a:p>
                      <a:pPr rtl="0"/>
                      <a:r>
                        <a:rPr lang="en-US">
                          <a:solidFill>
                            <a:schemeClr val="bg1"/>
                          </a:solidFill>
                        </a:rPr>
                        <a:t>&gt;20</a:t>
                      </a:r>
                    </a:p>
                  </a:txBody>
                  <a:tcPr anchor="ctr">
                    <a:lnL>
                      <a:noFill/>
                    </a:lnL>
                    <a:lnR>
                      <a:noFill/>
                    </a:lnR>
                    <a:lnT>
                      <a:noFill/>
                    </a:lnT>
                    <a:lnB>
                      <a:noFill/>
                    </a:lnB>
                  </a:tcPr>
                </a:tc>
                <a:tc>
                  <a:txBody>
                    <a:bodyPr/>
                    <a:lstStyle/>
                    <a:p>
                      <a:pPr rtl="0"/>
                      <a:r>
                        <a:rPr lang="en-US" dirty="0">
                          <a:solidFill>
                            <a:schemeClr val="bg1"/>
                          </a:solidFill>
                        </a:rPr>
                        <a:t>&gt;50</a:t>
                      </a:r>
                    </a:p>
                  </a:txBody>
                  <a:tcPr anchor="ctr">
                    <a:lnL>
                      <a:noFill/>
                    </a:lnL>
                    <a:lnR>
                      <a:noFill/>
                    </a:lnR>
                    <a:lnT>
                      <a:noFill/>
                    </a:lnT>
                    <a:lnB>
                      <a:noFill/>
                    </a:lnB>
                  </a:tcPr>
                </a:tc>
              </a:tr>
            </a:tbl>
          </a:graphicData>
        </a:graphic>
      </p:graphicFrame>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Microsoft IT - SQL Server Consolidation</a:t>
            </a:r>
            <a:endParaRPr lang="en-US" dirty="0"/>
          </a:p>
        </p:txBody>
      </p:sp>
      <p:sp>
        <p:nvSpPr>
          <p:cNvPr id="4" name="Foliennummernplatzhalter 3"/>
          <p:cNvSpPr>
            <a:spLocks noGrp="1"/>
          </p:cNvSpPr>
          <p:nvPr>
            <p:ph type="sldNum" sz="quarter" idx="4"/>
          </p:nvPr>
        </p:nvSpPr>
        <p:spPr/>
        <p:txBody>
          <a:bodyPr/>
          <a:lstStyle/>
          <a:p>
            <a:fld id="{AA983A80-6BBA-4064-90A4-A44AD743098E}" type="slidenum">
              <a:rPr lang="en-US" noProof="0" smtClean="0"/>
              <a:pPr/>
              <a:t>53</a:t>
            </a:fld>
            <a:endParaRPr lang="en-US" noProof="0"/>
          </a:p>
        </p:txBody>
      </p:sp>
      <p:pic>
        <p:nvPicPr>
          <p:cNvPr id="2050" name="Picture 2" descr="Positive effects of consolidation on resource needs and related costs"/>
          <p:cNvPicPr>
            <a:picLocks noChangeAspect="1" noChangeArrowheads="1"/>
          </p:cNvPicPr>
          <p:nvPr/>
        </p:nvPicPr>
        <p:blipFill>
          <a:blip r:embed="rId3"/>
          <a:srcRect/>
          <a:stretch>
            <a:fillRect/>
          </a:stretch>
        </p:blipFill>
        <p:spPr bwMode="auto">
          <a:xfrm>
            <a:off x="1195015" y="1428736"/>
            <a:ext cx="7091729" cy="4624400"/>
          </a:xfrm>
          <a:prstGeom prst="rect">
            <a:avLst/>
          </a:prstGeom>
          <a:noFill/>
        </p:spPr>
      </p:pic>
      <p:sp>
        <p:nvSpPr>
          <p:cNvPr id="6" name="Rechteck 5"/>
          <p:cNvSpPr/>
          <p:nvPr/>
        </p:nvSpPr>
        <p:spPr>
          <a:xfrm>
            <a:off x="285720" y="6143644"/>
            <a:ext cx="8286808" cy="369332"/>
          </a:xfrm>
          <a:prstGeom prst="rect">
            <a:avLst/>
          </a:prstGeom>
        </p:spPr>
        <p:txBody>
          <a:bodyPr wrap="square">
            <a:spAutoFit/>
          </a:bodyPr>
          <a:lstStyle/>
          <a:p>
            <a:r>
              <a:rPr lang="en-US" dirty="0" smtClean="0">
                <a:solidFill>
                  <a:schemeClr val="bg1"/>
                </a:solidFill>
                <a:effectLst>
                  <a:outerShdw blurRad="38100" dist="38100" dir="2700000" algn="tl">
                    <a:srgbClr val="000000">
                      <a:alpha val="43137"/>
                    </a:srgbClr>
                  </a:outerShdw>
                </a:effectLst>
                <a:hlinkClick r:id="rId4"/>
              </a:rPr>
              <a:t>http://technet.microsoft.com/en-us/library/dd557540.aspx</a:t>
            </a:r>
            <a:r>
              <a:rPr lang="en-US" dirty="0" smtClean="0">
                <a:solidFill>
                  <a:schemeClr val="bg1"/>
                </a:solidFill>
                <a:effectLst>
                  <a:outerShdw blurRad="38100" dist="38100" dir="2700000" algn="tl">
                    <a:srgbClr val="000000">
                      <a:alpha val="43137"/>
                    </a:srgbClr>
                  </a:outerShdw>
                </a:effectLst>
              </a:rPr>
              <a:t> </a:t>
            </a: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382000" cy="498598"/>
          </a:xfrm>
        </p:spPr>
        <p:txBody>
          <a:bodyPr/>
          <a:lstStyle/>
          <a:p>
            <a:r>
              <a:rPr/>
              <a:t>Consolidation Considerations / Observations</a:t>
            </a:r>
          </a:p>
        </p:txBody>
      </p:sp>
      <p:sp>
        <p:nvSpPr>
          <p:cNvPr id="3" name="Text Placeholder 2"/>
          <p:cNvSpPr>
            <a:spLocks noGrp="1"/>
          </p:cNvSpPr>
          <p:nvPr>
            <p:ph type="body" sz="quarter" idx="10"/>
          </p:nvPr>
        </p:nvSpPr>
        <p:spPr/>
        <p:txBody>
          <a:bodyPr>
            <a:normAutofit/>
          </a:bodyPr>
          <a:lstStyle/>
          <a:p>
            <a:r>
              <a:rPr lang="en-US" dirty="0" smtClean="0"/>
              <a:t>Code re-write</a:t>
            </a:r>
          </a:p>
          <a:p>
            <a:r>
              <a:rPr lang="en-US" dirty="0" smtClean="0"/>
              <a:t>MDAC compatibility</a:t>
            </a:r>
          </a:p>
          <a:p>
            <a:r>
              <a:rPr lang="en-US" dirty="0" smtClean="0"/>
              <a:t>Connection strings</a:t>
            </a:r>
          </a:p>
          <a:p>
            <a:r>
              <a:rPr lang="en-US" dirty="0" smtClean="0"/>
              <a:t>Overloading</a:t>
            </a:r>
          </a:p>
          <a:p>
            <a:r>
              <a:rPr lang="en-US" dirty="0" smtClean="0"/>
              <a:t>Dependant objects</a:t>
            </a:r>
          </a:p>
          <a:p>
            <a:r>
              <a:rPr lang="en-US" smtClean="0"/>
              <a:t>Microsoft Assessment and Planning Toolkit</a:t>
            </a:r>
            <a:endParaRPr lang="en-US" dirty="0" smtClean="0"/>
          </a:p>
          <a:p>
            <a:r>
              <a:rPr lang="en-US" dirty="0" smtClean="0"/>
              <a:t>Test – Test –Test</a:t>
            </a:r>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54</a:t>
            </a:fld>
            <a:endParaRPr lang="en-US" noProof="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Additional References</a:t>
            </a:r>
            <a:endParaRPr lang="en-US" dirty="0" smtClean="0"/>
          </a:p>
        </p:txBody>
      </p:sp>
      <p:sp>
        <p:nvSpPr>
          <p:cNvPr id="3" name="Content Placeholder 2"/>
          <p:cNvSpPr>
            <a:spLocks noGrp="1"/>
          </p:cNvSpPr>
          <p:nvPr>
            <p:ph type="body" sz="quarter" idx="10"/>
          </p:nvPr>
        </p:nvSpPr>
        <p:spPr/>
        <p:txBody>
          <a:bodyPr>
            <a:normAutofit fontScale="62500" lnSpcReduction="20000"/>
          </a:bodyPr>
          <a:lstStyle/>
          <a:p>
            <a:r>
              <a:rPr lang="en-US" dirty="0" smtClean="0"/>
              <a:t>Server Consolidation with SQL Server 2008</a:t>
            </a:r>
          </a:p>
          <a:p>
            <a:pPr lvl="1"/>
            <a:r>
              <a:rPr lang="en-US" dirty="0" smtClean="0">
                <a:hlinkClick r:id="rId3"/>
              </a:rPr>
              <a:t>http://www.microsoft.com/sqlserver/2008/en/us/wp-sql-2008-server-consolidation.aspx</a:t>
            </a:r>
            <a:endParaRPr lang="en-US" dirty="0" smtClean="0"/>
          </a:p>
          <a:p>
            <a:r>
              <a:rPr lang="en-US" dirty="0" smtClean="0"/>
              <a:t>Microsoft Assessment and Planning Toolkit</a:t>
            </a:r>
          </a:p>
          <a:p>
            <a:pPr lvl="1"/>
            <a:r>
              <a:rPr lang="en-US" dirty="0" smtClean="0">
                <a:hlinkClick r:id="rId4"/>
              </a:rPr>
              <a:t>http://www.microsoft.com/downloads/details.aspx?FamilyID=67240b76-3148-4e49-943d-4d9ea7f77730&amp;displaylang=en</a:t>
            </a:r>
            <a:endParaRPr lang="en-US" dirty="0" smtClean="0"/>
          </a:p>
          <a:p>
            <a:r>
              <a:rPr lang="en-US" dirty="0" smtClean="0"/>
              <a:t>SQL Server Consolidation at Microsoft</a:t>
            </a:r>
          </a:p>
          <a:p>
            <a:pPr lvl="1"/>
            <a:r>
              <a:rPr lang="en-US" dirty="0" smtClean="0">
                <a:hlinkClick r:id="rId5"/>
              </a:rPr>
              <a:t>http://technet.microsoft.com/en-us/library/dd557540.aspx</a:t>
            </a:r>
            <a:endParaRPr lang="en-US" dirty="0" smtClean="0"/>
          </a:p>
          <a:p>
            <a:r>
              <a:rPr lang="en-US" dirty="0" smtClean="0"/>
              <a:t>Reduce Costs and Deliver Value</a:t>
            </a:r>
          </a:p>
          <a:p>
            <a:pPr lvl="1"/>
            <a:r>
              <a:rPr lang="en-US" dirty="0" smtClean="0">
                <a:hlinkClick r:id="rId6"/>
              </a:rPr>
              <a:t>http://www.microsoft.com/sqlserver/2008/en/us/spotlight-on-cost.aspx</a:t>
            </a:r>
            <a:r>
              <a:rPr lang="en-US" dirty="0" smtClean="0"/>
              <a:t> </a:t>
            </a:r>
          </a:p>
          <a:p>
            <a:r>
              <a:rPr lang="en-US" dirty="0" smtClean="0"/>
              <a:t>SQL Server Consolidation </a:t>
            </a:r>
          </a:p>
          <a:p>
            <a:pPr lvl="1"/>
            <a:r>
              <a:rPr lang="en-US" dirty="0" smtClean="0">
                <a:hlinkClick r:id="rId7"/>
              </a:rPr>
              <a:t>http://www.microsoft.com/sqlserver/2008/en/us/server-consolidation.aspx</a:t>
            </a:r>
            <a:r>
              <a:rPr lang="en-US" dirty="0" smtClean="0"/>
              <a:t> </a:t>
            </a:r>
          </a:p>
          <a:p>
            <a:r>
              <a:rPr lang="en-US" dirty="0" smtClean="0"/>
              <a:t>Planning for Consolidation with SQL Server 2000</a:t>
            </a:r>
          </a:p>
          <a:p>
            <a:pPr lvl="1"/>
            <a:r>
              <a:rPr lang="en-US" dirty="0" smtClean="0">
                <a:hlinkClick r:id="rId8" tooltip="http://technet.microsoft.com/en-us/library/cc966486.aspx"/>
              </a:rPr>
              <a:t>http://technet.microsoft.com/en-us/library/cc966486.aspx</a:t>
            </a:r>
            <a:r>
              <a:rPr lang="en-US" dirty="0" smtClean="0"/>
              <a:t> </a:t>
            </a:r>
          </a:p>
          <a:p>
            <a:pPr lvl="1"/>
            <a:endParaRPr lang="en-US" dirty="0" smtClean="0"/>
          </a:p>
          <a:p>
            <a:r>
              <a:rPr lang="en-US" dirty="0" smtClean="0"/>
              <a:t>Blog: SQL Server 2008 Consolidation and Virtualization at UBS</a:t>
            </a:r>
          </a:p>
          <a:p>
            <a:pPr lvl="1"/>
            <a:r>
              <a:rPr lang="en-US" dirty="0" smtClean="0">
                <a:hlinkClick r:id="rId9"/>
              </a:rPr>
              <a:t>http://blogs.msdn.com/neilhut/archive/2008/08/25/sql-server-2008-consolidation-and-virtualization-at-ubs.aspx</a:t>
            </a:r>
            <a:r>
              <a:rPr lang="en-US" dirty="0" smtClean="0"/>
              <a:t> </a:t>
            </a: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(hopefully) Answers </a:t>
            </a:r>
            <a:r>
              <a:rPr lang="en-US" dirty="0" smtClean="0">
                <a:sym typeface="Wingdings" pitchFamily="2" charset="2"/>
              </a:rPr>
              <a:t></a:t>
            </a:r>
            <a:endParaRPr lang="en-US" dirty="0"/>
          </a:p>
        </p:txBody>
      </p:sp>
      <p:sp>
        <p:nvSpPr>
          <p:cNvPr id="3" name="Text Placeholder 2"/>
          <p:cNvSpPr>
            <a:spLocks noGrp="1"/>
          </p:cNvSpPr>
          <p:nvPr>
            <p:ph type="body" sz="quarter" idx="10"/>
          </p:nvPr>
        </p:nvSpPr>
        <p:spPr/>
        <p:txBody>
          <a:bodyPr/>
          <a:lstStyle/>
          <a:p>
            <a:pPr>
              <a:buNone/>
            </a:pPr>
            <a:endParaRPr lang="en-US" dirty="0" smtClean="0"/>
          </a:p>
          <a:p>
            <a:pPr>
              <a:buNone/>
            </a:pPr>
            <a:endParaRPr lang="en-US" dirty="0" smtClean="0"/>
          </a:p>
          <a:p>
            <a:pPr>
              <a:buNone/>
            </a:pPr>
            <a:endParaRPr lang="en-US" dirty="0" smtClean="0"/>
          </a:p>
          <a:p>
            <a:pPr>
              <a:buNone/>
            </a:pPr>
            <a:r>
              <a:rPr lang="en-US" dirty="0" smtClean="0"/>
              <a:t>				</a:t>
            </a:r>
            <a:r>
              <a:rPr lang="en-US" sz="9600" dirty="0" smtClean="0"/>
              <a:t>Q&amp;A</a:t>
            </a:r>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56</a:t>
            </a:fld>
            <a:endParaRPr lang="en-US" noProof="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4"/>
          <p:cNvSpPr>
            <a:spLocks noChangeArrowheads="1"/>
          </p:cNvSpPr>
          <p:nvPr/>
        </p:nvSpPr>
        <p:spPr bwMode="auto">
          <a:xfrm>
            <a:off x="0" y="2088573"/>
            <a:ext cx="9144000" cy="2847109"/>
          </a:xfrm>
          <a:prstGeom prst="rect">
            <a:avLst/>
          </a:prstGeom>
          <a:gradFill flip="none" rotWithShape="1">
            <a:gsLst>
              <a:gs pos="0">
                <a:schemeClr val="tx1">
                  <a:alpha val="0"/>
                </a:schemeClr>
              </a:gs>
              <a:gs pos="41000">
                <a:srgbClr val="0099FF">
                  <a:alpha val="61000"/>
                </a:srgbClr>
              </a:gs>
              <a:gs pos="100000">
                <a:srgbClr val="112E58"/>
              </a:gs>
            </a:gsLst>
            <a:lin ang="10800000" scaled="1"/>
            <a:tileRect/>
          </a:gradFill>
          <a:ln w="22225">
            <a:noFill/>
            <a:headEnd type="none" w="med" len="med"/>
            <a:tailEnd type="none" w="med" len="med"/>
          </a:ln>
          <a:effectLst>
            <a:outerShdw blurRad="152400" dist="254000" dir="8460000" algn="tl" rotWithShape="0">
              <a:prstClr val="black">
                <a:alpha val="28000"/>
              </a:prstClr>
            </a:outerShdw>
          </a:effectLst>
          <a:scene3d>
            <a:camera prst="orthographicFront">
              <a:rot lat="0" lon="0" rev="0"/>
            </a:camera>
            <a:lightRig rig="twoPt" dir="t"/>
          </a:scene3d>
          <a:sp3d prstMaterial="metal">
            <a:bevelT h="127000"/>
            <a:extrusionClr>
              <a:schemeClr val="accent2"/>
            </a:extrusionClr>
            <a:contourClr>
              <a:schemeClr val="accent4"/>
            </a:contourClr>
          </a:sp3d>
        </p:spPr>
        <p:style>
          <a:lnRef idx="1">
            <a:schemeClr val="accent2"/>
          </a:lnRef>
          <a:fillRef idx="3">
            <a:schemeClr val="accent2"/>
          </a:fillRef>
          <a:effectRef idx="2">
            <a:schemeClr val="accent2"/>
          </a:effectRef>
          <a:fontRef idx="minor">
            <a:schemeClr val="lt1"/>
          </a:fontRef>
        </p:style>
        <p:txBody>
          <a:bodyPr vert="horz" wrap="square" lIns="109728" tIns="91440" rIns="109728" bIns="54864" numCol="1" rtlCol="0" anchor="t" anchorCtr="0" compatLnSpc="1">
            <a:prstTxWarp prst="textNoShape">
              <a:avLst/>
            </a:prstTxWarp>
          </a:bodyPr>
          <a:lstStyle/>
          <a:p>
            <a:pPr marL="231747" indent="-231747" algn="ctr" defTabSz="914099" rtl="0" eaLnBrk="0" fontAlgn="base" hangingPunct="0">
              <a:lnSpc>
                <a:spcPct val="90000"/>
              </a:lnSpc>
              <a:spcBef>
                <a:spcPct val="0"/>
              </a:spcBef>
              <a:spcAft>
                <a:spcPct val="0"/>
              </a:spcAft>
              <a:buSzPct val="100000"/>
              <a:defRPr/>
            </a:pPr>
            <a:endParaRPr lang="en-US" sz="2400" b="1" kern="1200" dirty="0">
              <a:solidFill>
                <a:schemeClr val="bg1"/>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title" idx="4294967295"/>
          </p:nvPr>
        </p:nvSpPr>
        <p:spPr>
          <a:xfrm>
            <a:off x="381000" y="228600"/>
            <a:ext cx="6519863" cy="712787"/>
          </a:xfrm>
        </p:spPr>
        <p:txBody>
          <a:bodyPr/>
          <a:lstStyle/>
          <a:p>
            <a:r>
              <a:rPr lang="en-US" dirty="0" smtClean="0"/>
              <a:t>Thank You!</a:t>
            </a:r>
            <a:endParaRPr lang="en-US" dirty="0"/>
          </a:p>
        </p:txBody>
      </p:sp>
      <p:sp>
        <p:nvSpPr>
          <p:cNvPr id="3" name="Content Placeholder 2"/>
          <p:cNvSpPr>
            <a:spLocks noGrp="1"/>
          </p:cNvSpPr>
          <p:nvPr>
            <p:ph idx="4294967295"/>
          </p:nvPr>
        </p:nvSpPr>
        <p:spPr>
          <a:xfrm>
            <a:off x="381000" y="2255838"/>
            <a:ext cx="7991475" cy="3748087"/>
          </a:xfrm>
        </p:spPr>
        <p:txBody>
          <a:bodyPr>
            <a:noAutofit/>
          </a:bodyPr>
          <a:lstStyle/>
          <a:p>
            <a:pPr>
              <a:lnSpc>
                <a:spcPct val="100000"/>
              </a:lnSpc>
              <a:buNone/>
            </a:pPr>
            <a:r>
              <a:rPr lang="en-US" sz="2800" dirty="0" smtClean="0">
                <a:solidFill>
                  <a:srgbClr val="FFFFFF"/>
                </a:solidFill>
                <a:latin typeface="Segoe Semibold" pitchFamily="34" charset="0"/>
              </a:rPr>
              <a:t>Thanks for:</a:t>
            </a:r>
          </a:p>
          <a:p>
            <a:pPr>
              <a:lnSpc>
                <a:spcPct val="100000"/>
              </a:lnSpc>
            </a:pPr>
            <a:r>
              <a:rPr lang="en-US" sz="2400" dirty="0" smtClean="0">
                <a:solidFill>
                  <a:srgbClr val="FFFFFF"/>
                </a:solidFill>
              </a:rPr>
              <a:t>Your attention</a:t>
            </a:r>
          </a:p>
          <a:p>
            <a:pPr>
              <a:lnSpc>
                <a:spcPct val="100000"/>
              </a:lnSpc>
            </a:pPr>
            <a:r>
              <a:rPr lang="en-US" sz="2400" dirty="0" smtClean="0">
                <a:solidFill>
                  <a:srgbClr val="FFFFFF"/>
                </a:solidFill>
              </a:rPr>
              <a:t>Your support and</a:t>
            </a:r>
          </a:p>
          <a:p>
            <a:pPr>
              <a:lnSpc>
                <a:spcPct val="100000"/>
              </a:lnSpc>
            </a:pPr>
            <a:r>
              <a:rPr lang="en-US" sz="2400" dirty="0" smtClean="0">
                <a:solidFill>
                  <a:srgbClr val="FFFFFF"/>
                </a:solidFill>
              </a:rPr>
              <a:t>Your time</a:t>
            </a:r>
          </a:p>
        </p:txBody>
      </p:sp>
      <p:sp>
        <p:nvSpPr>
          <p:cNvPr id="29" name="&quot;GLASS&quot;; White to Transparent to White Linear; Shadow; 1pt stroke;"/>
          <p:cNvSpPr/>
          <p:nvPr/>
        </p:nvSpPr>
        <p:spPr bwMode="auto">
          <a:xfrm rot="5400000">
            <a:off x="4892750" y="2606476"/>
            <a:ext cx="6385214" cy="1700737"/>
          </a:xfrm>
          <a:prstGeom prst="roundRect">
            <a:avLst>
              <a:gd name="adj" fmla="val 19478"/>
            </a:avLst>
          </a:prstGeom>
          <a:blipFill dpi="0" rotWithShape="1">
            <a:blip r:embed="rId3">
              <a:alphaModFix amt="9000"/>
              <a:duotone>
                <a:prstClr val="black"/>
                <a:schemeClr val="accent2">
                  <a:tint val="45000"/>
                  <a:satMod val="400000"/>
                </a:schemeClr>
              </a:duotone>
            </a:blip>
            <a:srcRect/>
            <a:tile tx="0" ty="0" sx="100000" sy="100000" flip="none" algn="tl"/>
          </a:blip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6191" tIns="38095" rIns="76191" bIns="38095" numCol="1" rtlCol="0" anchor="t" anchorCtr="0" compatLnSpc="1">
            <a:prstTxWarp prst="textNoShape">
              <a:avLst/>
            </a:prstTxWarp>
          </a:bodyPr>
          <a:lstStyle/>
          <a:p>
            <a:pPr algn="ctr" defTabSz="914400" fontAlgn="base">
              <a:lnSpc>
                <a:spcPct val="90000"/>
              </a:lnSpc>
              <a:spcBef>
                <a:spcPct val="0"/>
              </a:spcBef>
              <a:spcAft>
                <a:spcPct val="0"/>
              </a:spcAft>
              <a:defRPr/>
            </a:pPr>
            <a:endParaRPr lang="en-US" sz="1600" b="1" dirty="0" smtClean="0">
              <a:ln w="12700">
                <a:noFill/>
                <a:prstDash val="solid"/>
              </a:ln>
              <a:gradFill>
                <a:gsLst>
                  <a:gs pos="0">
                    <a:srgbClr val="000000"/>
                  </a:gs>
                  <a:gs pos="100000">
                    <a:srgbClr val="000000"/>
                  </a:gs>
                </a:gsLst>
                <a:lin ang="5400000" scaled="0"/>
              </a:gradFill>
              <a:effectLst>
                <a:outerShdw blurRad="76200" dir="3900000" algn="ctr" rotWithShape="0">
                  <a:srgbClr val="FFFFFF"/>
                </a:outerShdw>
              </a:effectLst>
              <a:latin typeface="Segoe" pitchFamily="34" charset="0"/>
            </a:endParaRPr>
          </a:p>
        </p:txBody>
      </p:sp>
      <p:sp>
        <p:nvSpPr>
          <p:cNvPr id="31" name="&quot;GLASS&quot;; White to Transparent to White Linear; Shadow; 1pt stroke;"/>
          <p:cNvSpPr/>
          <p:nvPr/>
        </p:nvSpPr>
        <p:spPr bwMode="auto">
          <a:xfrm rot="5400000">
            <a:off x="4984856" y="2669558"/>
            <a:ext cx="6230421" cy="1569735"/>
          </a:xfrm>
          <a:prstGeom prst="roundRect">
            <a:avLst>
              <a:gd name="adj" fmla="val 19626"/>
            </a:avLst>
          </a:prstGeom>
          <a:gradFill flip="none" rotWithShape="1">
            <a:gsLst>
              <a:gs pos="100000">
                <a:srgbClr val="001758">
                  <a:alpha val="28000"/>
                </a:srgbClr>
              </a:gs>
              <a:gs pos="100000">
                <a:srgbClr val="6DC7FF">
                  <a:alpha val="0"/>
                </a:srgbClr>
              </a:gs>
            </a:gsLst>
            <a:lin ang="0" scaled="1"/>
            <a:tileRect/>
          </a:gradFill>
          <a:ln w="6350">
            <a:noFill/>
            <a:headEnd type="none" w="med" len="med"/>
            <a:tailEnd type="none" w="med" len="med"/>
          </a:ln>
          <a:effectLst>
            <a:outerShdw blurRad="127000" dist="50800" dir="2700000" algn="tl" rotWithShape="0">
              <a:schemeClr val="bg2">
                <a:lumMod val="50000"/>
                <a:alpha val="85000"/>
              </a:schemeClr>
            </a:outerShdw>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R="0" lvl="0" indent="0" algn="ctr" defTabSz="914099" fontAlgn="base">
              <a:lnSpc>
                <a:spcPct val="90000"/>
              </a:lnSpc>
              <a:spcBef>
                <a:spcPct val="0"/>
              </a:spcBef>
              <a:spcAft>
                <a:spcPct val="0"/>
              </a:spcAft>
              <a:buClrTx/>
              <a:buSzTx/>
              <a:buFontTx/>
              <a:buNone/>
              <a:tabLst/>
              <a:defRPr/>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5" name="Picture 16" descr="CHT ThankYou"/>
          <p:cNvPicPr>
            <a:picLocks noChangeAspect="1" noChangeArrowheads="1"/>
          </p:cNvPicPr>
          <p:nvPr/>
        </p:nvPicPr>
        <p:blipFill>
          <a:blip r:embed="rId4" cstate="email">
            <a:duotone>
              <a:prstClr val="black"/>
              <a:schemeClr val="accent3">
                <a:tint val="45000"/>
                <a:satMod val="400000"/>
              </a:schemeClr>
            </a:duotone>
          </a:blip>
          <a:srcRect t="-9420"/>
          <a:stretch>
            <a:fillRect/>
          </a:stretch>
        </p:blipFill>
        <p:spPr bwMode="auto">
          <a:xfrm>
            <a:off x="7463894" y="2615880"/>
            <a:ext cx="700164" cy="347170"/>
          </a:xfrm>
          <a:prstGeom prst="rect">
            <a:avLst/>
          </a:prstGeom>
          <a:noFill/>
          <a:ln w="9525">
            <a:noFill/>
            <a:miter lim="800000"/>
            <a:headEnd/>
            <a:tailEnd/>
          </a:ln>
        </p:spPr>
      </p:pic>
      <p:pic>
        <p:nvPicPr>
          <p:cNvPr id="6" name="Picture 17" descr="CHS ThankYou"/>
          <p:cNvPicPr>
            <a:picLocks noChangeAspect="1" noChangeArrowheads="1"/>
          </p:cNvPicPr>
          <p:nvPr/>
        </p:nvPicPr>
        <p:blipFill>
          <a:blip r:embed="rId5" cstate="email">
            <a:duotone>
              <a:prstClr val="black"/>
              <a:schemeClr val="accent4">
                <a:tint val="45000"/>
                <a:satMod val="400000"/>
              </a:schemeClr>
            </a:duotone>
          </a:blip>
          <a:srcRect/>
          <a:stretch>
            <a:fillRect/>
          </a:stretch>
        </p:blipFill>
        <p:spPr bwMode="auto">
          <a:xfrm>
            <a:off x="7407797" y="4604628"/>
            <a:ext cx="616531" cy="288397"/>
          </a:xfrm>
          <a:prstGeom prst="rect">
            <a:avLst/>
          </a:prstGeom>
          <a:noFill/>
          <a:ln w="9525">
            <a:noFill/>
            <a:miter lim="800000"/>
            <a:headEnd/>
            <a:tailEnd/>
          </a:ln>
        </p:spPr>
      </p:pic>
      <p:pic>
        <p:nvPicPr>
          <p:cNvPr id="7" name="Picture 18" descr="ARA ThankYou"/>
          <p:cNvPicPr>
            <a:picLocks noChangeAspect="1" noChangeArrowheads="1"/>
          </p:cNvPicPr>
          <p:nvPr/>
        </p:nvPicPr>
        <p:blipFill>
          <a:blip r:embed="rId6" cstate="email">
            <a:duotone>
              <a:prstClr val="black"/>
              <a:schemeClr val="accent5">
                <a:tint val="45000"/>
                <a:satMod val="400000"/>
              </a:schemeClr>
            </a:duotone>
          </a:blip>
          <a:srcRect/>
          <a:stretch>
            <a:fillRect/>
          </a:stretch>
        </p:blipFill>
        <p:spPr bwMode="auto">
          <a:xfrm>
            <a:off x="7495664" y="6127724"/>
            <a:ext cx="848533" cy="377247"/>
          </a:xfrm>
          <a:prstGeom prst="rect">
            <a:avLst/>
          </a:prstGeom>
          <a:noFill/>
          <a:ln w="9525">
            <a:noFill/>
            <a:miter lim="800000"/>
            <a:headEnd/>
            <a:tailEnd/>
          </a:ln>
        </p:spPr>
      </p:pic>
      <p:pic>
        <p:nvPicPr>
          <p:cNvPr id="8" name="Picture 19" descr="SWA ThankYou"/>
          <p:cNvPicPr>
            <a:picLocks noChangeAspect="1" noChangeArrowheads="1"/>
          </p:cNvPicPr>
          <p:nvPr/>
        </p:nvPicPr>
        <p:blipFill>
          <a:blip r:embed="rId7" cstate="email">
            <a:duotone>
              <a:prstClr val="black"/>
              <a:schemeClr val="accent2">
                <a:tint val="45000"/>
                <a:satMod val="400000"/>
              </a:schemeClr>
            </a:duotone>
          </a:blip>
          <a:srcRect/>
          <a:stretch>
            <a:fillRect/>
          </a:stretch>
        </p:blipFill>
        <p:spPr bwMode="auto">
          <a:xfrm>
            <a:off x="7693813" y="5497975"/>
            <a:ext cx="937014" cy="232013"/>
          </a:xfrm>
          <a:prstGeom prst="rect">
            <a:avLst/>
          </a:prstGeom>
          <a:noFill/>
          <a:ln w="9525">
            <a:noFill/>
            <a:miter lim="800000"/>
            <a:headEnd/>
            <a:tailEnd/>
          </a:ln>
        </p:spPr>
      </p:pic>
      <p:pic>
        <p:nvPicPr>
          <p:cNvPr id="9" name="Picture 20" descr="DAN ThankYou"/>
          <p:cNvPicPr>
            <a:picLocks noChangeAspect="1" noChangeArrowheads="1"/>
          </p:cNvPicPr>
          <p:nvPr/>
        </p:nvPicPr>
        <p:blipFill>
          <a:blip r:embed="rId8" cstate="email">
            <a:duotone>
              <a:prstClr val="black"/>
              <a:schemeClr val="accent3">
                <a:tint val="45000"/>
                <a:satMod val="400000"/>
              </a:schemeClr>
            </a:duotone>
          </a:blip>
          <a:srcRect/>
          <a:stretch>
            <a:fillRect/>
          </a:stretch>
        </p:blipFill>
        <p:spPr bwMode="auto">
          <a:xfrm>
            <a:off x="8264325" y="1080714"/>
            <a:ext cx="465056" cy="207928"/>
          </a:xfrm>
          <a:prstGeom prst="rect">
            <a:avLst/>
          </a:prstGeom>
          <a:noFill/>
          <a:ln w="9525">
            <a:noFill/>
            <a:miter lim="800000"/>
            <a:headEnd/>
            <a:tailEnd/>
          </a:ln>
        </p:spPr>
      </p:pic>
      <p:pic>
        <p:nvPicPr>
          <p:cNvPr id="10" name="Picture 21" descr="DEU ThankYou"/>
          <p:cNvPicPr>
            <a:picLocks noChangeAspect="1" noChangeArrowheads="1"/>
          </p:cNvPicPr>
          <p:nvPr/>
        </p:nvPicPr>
        <p:blipFill>
          <a:blip r:embed="rId9" cstate="email">
            <a:duotone>
              <a:prstClr val="black"/>
              <a:schemeClr val="accent6">
                <a:tint val="45000"/>
                <a:satMod val="400000"/>
              </a:schemeClr>
            </a:duotone>
          </a:blip>
          <a:srcRect/>
          <a:stretch>
            <a:fillRect/>
          </a:stretch>
        </p:blipFill>
        <p:spPr bwMode="auto">
          <a:xfrm>
            <a:off x="8009681" y="4457389"/>
            <a:ext cx="662723" cy="198955"/>
          </a:xfrm>
          <a:prstGeom prst="rect">
            <a:avLst/>
          </a:prstGeom>
          <a:noFill/>
          <a:ln w="9525">
            <a:noFill/>
            <a:miter lim="800000"/>
            <a:headEnd/>
            <a:tailEnd/>
          </a:ln>
        </p:spPr>
      </p:pic>
      <p:pic>
        <p:nvPicPr>
          <p:cNvPr id="11" name="Picture 22" descr="FIN ThankYou"/>
          <p:cNvPicPr>
            <a:picLocks noChangeAspect="1" noChangeArrowheads="1"/>
          </p:cNvPicPr>
          <p:nvPr/>
        </p:nvPicPr>
        <p:blipFill>
          <a:blip r:embed="rId10" cstate="email">
            <a:duotone>
              <a:prstClr val="black"/>
              <a:schemeClr val="accent2">
                <a:tint val="45000"/>
                <a:satMod val="400000"/>
              </a:schemeClr>
            </a:duotone>
          </a:blip>
          <a:srcRect/>
          <a:stretch>
            <a:fillRect/>
          </a:stretch>
        </p:blipFill>
        <p:spPr bwMode="auto">
          <a:xfrm>
            <a:off x="7470538" y="4173783"/>
            <a:ext cx="678039" cy="203881"/>
          </a:xfrm>
          <a:prstGeom prst="rect">
            <a:avLst/>
          </a:prstGeom>
          <a:noFill/>
          <a:ln w="9525">
            <a:noFill/>
            <a:miter lim="800000"/>
            <a:headEnd/>
            <a:tailEnd/>
          </a:ln>
        </p:spPr>
      </p:pic>
      <p:pic>
        <p:nvPicPr>
          <p:cNvPr id="12" name="Picture 23" descr="FRAThankYou"/>
          <p:cNvPicPr>
            <a:picLocks noChangeAspect="1" noChangeArrowheads="1"/>
          </p:cNvPicPr>
          <p:nvPr/>
        </p:nvPicPr>
        <p:blipFill>
          <a:blip r:embed="rId11" cstate="email">
            <a:duotone>
              <a:prstClr val="black"/>
              <a:schemeClr val="accent2">
                <a:tint val="45000"/>
                <a:satMod val="400000"/>
              </a:schemeClr>
            </a:duotone>
          </a:blip>
          <a:srcRect/>
          <a:stretch>
            <a:fillRect/>
          </a:stretch>
        </p:blipFill>
        <p:spPr bwMode="auto">
          <a:xfrm>
            <a:off x="7448798" y="1169043"/>
            <a:ext cx="776767" cy="232565"/>
          </a:xfrm>
          <a:prstGeom prst="rect">
            <a:avLst/>
          </a:prstGeom>
          <a:noFill/>
          <a:ln w="9525">
            <a:noFill/>
            <a:miter lim="800000"/>
            <a:headEnd/>
            <a:tailEnd/>
          </a:ln>
        </p:spPr>
      </p:pic>
      <p:pic>
        <p:nvPicPr>
          <p:cNvPr id="13" name="Picture 24" descr="GRE ThankYou"/>
          <p:cNvPicPr>
            <a:picLocks noChangeAspect="1" noChangeArrowheads="1"/>
          </p:cNvPicPr>
          <p:nvPr/>
        </p:nvPicPr>
        <p:blipFill>
          <a:blip r:embed="rId12" cstate="email">
            <a:duotone>
              <a:prstClr val="black"/>
              <a:schemeClr val="accent4">
                <a:tint val="45000"/>
                <a:satMod val="400000"/>
              </a:schemeClr>
            </a:duotone>
          </a:blip>
          <a:srcRect r="-2221"/>
          <a:stretch>
            <a:fillRect/>
          </a:stretch>
        </p:blipFill>
        <p:spPr bwMode="auto">
          <a:xfrm>
            <a:off x="7571243" y="1474882"/>
            <a:ext cx="1191183" cy="226596"/>
          </a:xfrm>
          <a:prstGeom prst="rect">
            <a:avLst/>
          </a:prstGeom>
          <a:noFill/>
          <a:ln w="9525">
            <a:noFill/>
            <a:miter lim="800000"/>
            <a:headEnd/>
            <a:tailEnd/>
          </a:ln>
        </p:spPr>
      </p:pic>
      <p:pic>
        <p:nvPicPr>
          <p:cNvPr id="14" name="Picture 26" descr="HND ThankYou"/>
          <p:cNvPicPr>
            <a:picLocks noChangeAspect="1" noChangeArrowheads="1"/>
          </p:cNvPicPr>
          <p:nvPr/>
        </p:nvPicPr>
        <p:blipFill>
          <a:blip r:embed="rId13" cstate="email">
            <a:duotone>
              <a:prstClr val="black"/>
              <a:schemeClr val="accent3">
                <a:tint val="45000"/>
                <a:satMod val="400000"/>
              </a:schemeClr>
            </a:duotone>
          </a:blip>
          <a:srcRect/>
          <a:stretch>
            <a:fillRect/>
          </a:stretch>
        </p:blipFill>
        <p:spPr bwMode="auto">
          <a:xfrm>
            <a:off x="7480599" y="5787342"/>
            <a:ext cx="1156661" cy="235314"/>
          </a:xfrm>
          <a:prstGeom prst="rect">
            <a:avLst/>
          </a:prstGeom>
          <a:noFill/>
          <a:ln w="9525">
            <a:noFill/>
            <a:miter lim="800000"/>
            <a:headEnd/>
            <a:tailEnd/>
          </a:ln>
        </p:spPr>
      </p:pic>
      <p:pic>
        <p:nvPicPr>
          <p:cNvPr id="15" name="Picture 27" descr="ITA ThankYou"/>
          <p:cNvPicPr>
            <a:picLocks noChangeAspect="1" noChangeArrowheads="1"/>
          </p:cNvPicPr>
          <p:nvPr/>
        </p:nvPicPr>
        <p:blipFill>
          <a:blip r:embed="rId14" cstate="email">
            <a:duotone>
              <a:prstClr val="black"/>
              <a:schemeClr val="accent1">
                <a:tint val="45000"/>
                <a:satMod val="400000"/>
              </a:schemeClr>
            </a:duotone>
          </a:blip>
          <a:srcRect/>
          <a:stretch>
            <a:fillRect/>
          </a:stretch>
        </p:blipFill>
        <p:spPr bwMode="auto">
          <a:xfrm>
            <a:off x="7479638" y="3552196"/>
            <a:ext cx="784686" cy="200380"/>
          </a:xfrm>
          <a:prstGeom prst="rect">
            <a:avLst/>
          </a:prstGeom>
          <a:noFill/>
          <a:ln w="9525">
            <a:noFill/>
            <a:miter lim="800000"/>
            <a:headEnd/>
            <a:tailEnd/>
          </a:ln>
        </p:spPr>
      </p:pic>
      <p:pic>
        <p:nvPicPr>
          <p:cNvPr id="16" name="Picture 28" descr="NLD ThankYou"/>
          <p:cNvPicPr>
            <a:picLocks noChangeAspect="1" noChangeArrowheads="1"/>
          </p:cNvPicPr>
          <p:nvPr/>
        </p:nvPicPr>
        <p:blipFill>
          <a:blip r:embed="rId15" cstate="email">
            <a:duotone>
              <a:prstClr val="black"/>
              <a:schemeClr val="accent5">
                <a:tint val="45000"/>
                <a:satMod val="400000"/>
              </a:schemeClr>
            </a:duotone>
          </a:blip>
          <a:srcRect/>
          <a:stretch>
            <a:fillRect/>
          </a:stretch>
        </p:blipFill>
        <p:spPr bwMode="auto">
          <a:xfrm>
            <a:off x="7467953" y="5142985"/>
            <a:ext cx="1000959" cy="285542"/>
          </a:xfrm>
          <a:prstGeom prst="rect">
            <a:avLst/>
          </a:prstGeom>
          <a:noFill/>
          <a:ln w="9525">
            <a:noFill/>
            <a:miter lim="800000"/>
            <a:headEnd/>
            <a:tailEnd/>
          </a:ln>
        </p:spPr>
      </p:pic>
      <p:pic>
        <p:nvPicPr>
          <p:cNvPr id="17" name="Picture 29" descr="PTG ThankYou"/>
          <p:cNvPicPr>
            <a:picLocks noChangeAspect="1" noChangeArrowheads="1"/>
          </p:cNvPicPr>
          <p:nvPr/>
        </p:nvPicPr>
        <p:blipFill>
          <a:blip r:embed="rId16" cstate="email">
            <a:duotone>
              <a:prstClr val="black"/>
              <a:schemeClr val="accent2">
                <a:tint val="45000"/>
                <a:satMod val="400000"/>
              </a:schemeClr>
            </a:duotone>
          </a:blip>
          <a:srcRect/>
          <a:stretch>
            <a:fillRect/>
          </a:stretch>
        </p:blipFill>
        <p:spPr bwMode="auto">
          <a:xfrm>
            <a:off x="7856359" y="729205"/>
            <a:ext cx="922125" cy="218784"/>
          </a:xfrm>
          <a:prstGeom prst="rect">
            <a:avLst/>
          </a:prstGeom>
          <a:noFill/>
          <a:ln w="9525">
            <a:noFill/>
            <a:miter lim="800000"/>
            <a:headEnd/>
            <a:tailEnd/>
          </a:ln>
        </p:spPr>
      </p:pic>
      <p:pic>
        <p:nvPicPr>
          <p:cNvPr id="18" name="Picture 30" descr="ROM ThankYou"/>
          <p:cNvPicPr>
            <a:picLocks noChangeAspect="1" noChangeArrowheads="1"/>
          </p:cNvPicPr>
          <p:nvPr/>
        </p:nvPicPr>
        <p:blipFill>
          <a:blip r:embed="rId17" cstate="email">
            <a:duotone>
              <a:prstClr val="black"/>
              <a:schemeClr val="accent5">
                <a:tint val="45000"/>
                <a:satMod val="400000"/>
              </a:schemeClr>
            </a:duotone>
          </a:blip>
          <a:srcRect/>
          <a:stretch>
            <a:fillRect/>
          </a:stretch>
        </p:blipFill>
        <p:spPr bwMode="auto">
          <a:xfrm>
            <a:off x="7416306" y="1713054"/>
            <a:ext cx="1242774" cy="272050"/>
          </a:xfrm>
          <a:prstGeom prst="rect">
            <a:avLst/>
          </a:prstGeom>
          <a:noFill/>
          <a:ln w="9525">
            <a:noFill/>
            <a:miter lim="800000"/>
            <a:headEnd/>
            <a:tailEnd/>
          </a:ln>
        </p:spPr>
      </p:pic>
      <p:pic>
        <p:nvPicPr>
          <p:cNvPr id="19" name="Picture 31" descr="RUS ThankYou"/>
          <p:cNvPicPr>
            <a:picLocks noChangeAspect="1" noChangeArrowheads="1"/>
          </p:cNvPicPr>
          <p:nvPr/>
        </p:nvPicPr>
        <p:blipFill>
          <a:blip r:embed="rId18" cstate="email">
            <a:duotone>
              <a:prstClr val="black"/>
              <a:schemeClr val="accent2">
                <a:tint val="45000"/>
                <a:satMod val="400000"/>
              </a:schemeClr>
            </a:duotone>
          </a:blip>
          <a:srcRect/>
          <a:stretch>
            <a:fillRect/>
          </a:stretch>
        </p:blipFill>
        <p:spPr bwMode="auto">
          <a:xfrm>
            <a:off x="7573421" y="4912091"/>
            <a:ext cx="1150040" cy="252746"/>
          </a:xfrm>
          <a:prstGeom prst="rect">
            <a:avLst/>
          </a:prstGeom>
          <a:noFill/>
          <a:ln w="9525">
            <a:noFill/>
            <a:miter lim="800000"/>
            <a:headEnd/>
            <a:tailEnd/>
          </a:ln>
        </p:spPr>
      </p:pic>
      <p:pic>
        <p:nvPicPr>
          <p:cNvPr id="20" name="Picture 32" descr="SPA ThankYou"/>
          <p:cNvPicPr>
            <a:picLocks noChangeAspect="1" noChangeArrowheads="1"/>
          </p:cNvPicPr>
          <p:nvPr/>
        </p:nvPicPr>
        <p:blipFill>
          <a:blip r:embed="rId19" cstate="email">
            <a:duotone>
              <a:prstClr val="black"/>
              <a:schemeClr val="accent2">
                <a:tint val="45000"/>
                <a:satMod val="400000"/>
              </a:schemeClr>
            </a:duotone>
          </a:blip>
          <a:srcRect/>
          <a:stretch>
            <a:fillRect/>
          </a:stretch>
        </p:blipFill>
        <p:spPr bwMode="auto">
          <a:xfrm>
            <a:off x="7778186" y="2326511"/>
            <a:ext cx="1011977" cy="253199"/>
          </a:xfrm>
          <a:prstGeom prst="rect">
            <a:avLst/>
          </a:prstGeom>
          <a:noFill/>
          <a:ln w="9525">
            <a:noFill/>
            <a:miter lim="800000"/>
            <a:headEnd/>
            <a:tailEnd/>
          </a:ln>
        </p:spPr>
      </p:pic>
      <p:pic>
        <p:nvPicPr>
          <p:cNvPr id="22" name="Picture 34" descr="JPN ThankYou"/>
          <p:cNvPicPr>
            <a:picLocks noChangeAspect="1" noChangeArrowheads="1"/>
          </p:cNvPicPr>
          <p:nvPr/>
        </p:nvPicPr>
        <p:blipFill>
          <a:blip r:embed="rId20" cstate="email">
            <a:duotone>
              <a:prstClr val="black"/>
              <a:schemeClr val="accent4">
                <a:tint val="45000"/>
                <a:satMod val="400000"/>
              </a:schemeClr>
            </a:duotone>
          </a:blip>
          <a:srcRect/>
          <a:stretch>
            <a:fillRect/>
          </a:stretch>
        </p:blipFill>
        <p:spPr bwMode="auto">
          <a:xfrm>
            <a:off x="7432742" y="3171463"/>
            <a:ext cx="1374495" cy="289367"/>
          </a:xfrm>
          <a:prstGeom prst="rect">
            <a:avLst/>
          </a:prstGeom>
          <a:noFill/>
          <a:ln w="9525">
            <a:noFill/>
            <a:miter lim="800000"/>
            <a:headEnd/>
            <a:tailEnd/>
          </a:ln>
        </p:spPr>
      </p:pic>
      <p:pic>
        <p:nvPicPr>
          <p:cNvPr id="23" name="Picture 35" descr="KOR ThankYou"/>
          <p:cNvPicPr>
            <a:picLocks noChangeAspect="1" noChangeArrowheads="1"/>
          </p:cNvPicPr>
          <p:nvPr/>
        </p:nvPicPr>
        <p:blipFill>
          <a:blip r:embed="rId21" cstate="email">
            <a:duotone>
              <a:prstClr val="black"/>
              <a:schemeClr val="accent5">
                <a:tint val="45000"/>
                <a:satMod val="400000"/>
              </a:schemeClr>
            </a:duotone>
          </a:blip>
          <a:srcRect/>
          <a:stretch>
            <a:fillRect/>
          </a:stretch>
        </p:blipFill>
        <p:spPr bwMode="auto">
          <a:xfrm>
            <a:off x="7424098" y="416688"/>
            <a:ext cx="1242802" cy="254953"/>
          </a:xfrm>
          <a:prstGeom prst="rect">
            <a:avLst/>
          </a:prstGeom>
          <a:noFill/>
          <a:ln w="9525">
            <a:noFill/>
            <a:miter lim="800000"/>
            <a:headEnd/>
            <a:tailEnd/>
          </a:ln>
        </p:spPr>
      </p:pic>
      <p:pic>
        <p:nvPicPr>
          <p:cNvPr id="24" name="Picture 36" descr="NOR ThankYou"/>
          <p:cNvPicPr>
            <a:picLocks noChangeAspect="1" noChangeArrowheads="1"/>
          </p:cNvPicPr>
          <p:nvPr/>
        </p:nvPicPr>
        <p:blipFill>
          <a:blip r:embed="rId22" cstate="email">
            <a:duotone>
              <a:prstClr val="black"/>
              <a:schemeClr val="accent5">
                <a:tint val="45000"/>
                <a:satMod val="400000"/>
              </a:schemeClr>
            </a:duotone>
          </a:blip>
          <a:srcRect/>
          <a:stretch>
            <a:fillRect/>
          </a:stretch>
        </p:blipFill>
        <p:spPr bwMode="auto">
          <a:xfrm>
            <a:off x="8172558" y="2893672"/>
            <a:ext cx="566475" cy="214678"/>
          </a:xfrm>
          <a:prstGeom prst="rect">
            <a:avLst/>
          </a:prstGeom>
          <a:noFill/>
          <a:ln w="9525">
            <a:noFill/>
            <a:miter lim="800000"/>
            <a:headEnd/>
            <a:tailEnd/>
          </a:ln>
        </p:spPr>
      </p:pic>
      <p:pic>
        <p:nvPicPr>
          <p:cNvPr id="25" name="Picture 38" descr="Updated-Hebrew"/>
          <p:cNvPicPr>
            <a:picLocks noChangeAspect="1" noChangeArrowheads="1"/>
          </p:cNvPicPr>
          <p:nvPr/>
        </p:nvPicPr>
        <p:blipFill>
          <a:blip r:embed="rId23" cstate="email">
            <a:duotone>
              <a:prstClr val="black"/>
              <a:schemeClr val="accent6">
                <a:tint val="45000"/>
                <a:satMod val="400000"/>
              </a:schemeClr>
            </a:duotone>
          </a:blip>
          <a:srcRect/>
          <a:stretch>
            <a:fillRect/>
          </a:stretch>
        </p:blipFill>
        <p:spPr bwMode="auto">
          <a:xfrm>
            <a:off x="7958721" y="3877518"/>
            <a:ext cx="813358" cy="244537"/>
          </a:xfrm>
          <a:prstGeom prst="rect">
            <a:avLst/>
          </a:prstGeom>
          <a:noFill/>
          <a:ln w="9525">
            <a:noFill/>
            <a:miter lim="800000"/>
            <a:headEnd/>
            <a:tailEnd/>
          </a:ln>
        </p:spPr>
      </p:pic>
      <p:pic>
        <p:nvPicPr>
          <p:cNvPr id="26" name="Picture 39" descr="Croatian Thank you"/>
          <p:cNvPicPr>
            <a:picLocks noChangeAspect="1" noChangeArrowheads="1"/>
          </p:cNvPicPr>
          <p:nvPr/>
        </p:nvPicPr>
        <p:blipFill>
          <a:blip r:embed="rId24" cstate="email">
            <a:duotone>
              <a:prstClr val="black"/>
              <a:schemeClr val="accent6">
                <a:tint val="45000"/>
                <a:satMod val="400000"/>
              </a:schemeClr>
            </a:duotone>
          </a:blip>
          <a:srcRect/>
          <a:stretch>
            <a:fillRect/>
          </a:stretch>
        </p:blipFill>
        <p:spPr bwMode="invGray">
          <a:xfrm>
            <a:off x="7418235" y="960699"/>
            <a:ext cx="839961" cy="196769"/>
          </a:xfrm>
          <a:prstGeom prst="rect">
            <a:avLst/>
          </a:prstGeom>
          <a:noFill/>
          <a:ln w="9525">
            <a:noFill/>
            <a:miter lim="800000"/>
            <a:headEnd/>
            <a:tailEnd/>
          </a:ln>
        </p:spPr>
      </p:pic>
      <p:pic>
        <p:nvPicPr>
          <p:cNvPr id="27" name="Picture 40" descr="POL Thank you"/>
          <p:cNvPicPr>
            <a:picLocks noChangeAspect="1" noChangeArrowheads="1"/>
          </p:cNvPicPr>
          <p:nvPr/>
        </p:nvPicPr>
        <p:blipFill>
          <a:blip r:embed="rId25" cstate="email">
            <a:duotone>
              <a:prstClr val="black"/>
              <a:schemeClr val="accent4">
                <a:tint val="45000"/>
                <a:satMod val="400000"/>
              </a:schemeClr>
            </a:duotone>
          </a:blip>
          <a:srcRect/>
          <a:stretch>
            <a:fillRect/>
          </a:stretch>
        </p:blipFill>
        <p:spPr bwMode="invGray">
          <a:xfrm>
            <a:off x="7605068" y="2065539"/>
            <a:ext cx="922338" cy="19152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Disclaimer</a:t>
            </a:r>
          </a:p>
        </p:txBody>
      </p:sp>
      <p:sp>
        <p:nvSpPr>
          <p:cNvPr id="15363" name="Rectangle 3"/>
          <p:cNvSpPr>
            <a:spLocks noGrp="1" noChangeArrowheads="1"/>
          </p:cNvSpPr>
          <p:nvPr>
            <p:ph type="body" sz="quarter" idx="10"/>
          </p:nvPr>
        </p:nvSpPr>
        <p:spPr/>
        <p:txBody>
          <a:bodyPr>
            <a:normAutofit/>
          </a:bodyPr>
          <a:lstStyle/>
          <a:p>
            <a:pPr marL="0" indent="0" eaLnBrk="1" hangingPunct="1">
              <a:lnSpc>
                <a:spcPct val="80000"/>
              </a:lnSpc>
              <a:buFontTx/>
              <a:buNone/>
            </a:pPr>
            <a:r>
              <a:rPr lang="en-US" sz="1400" dirty="0" smtClean="0"/>
              <a:t>The information contained in this slide deck represents the current view of Microsoft Corporation on the issues discussed as of the date of publication.  Because Microsoft must respond to changing market conditions, it should not be interpreted to be a commitment on the part of Microsoft, and Microsoft cannot guarantee the accuracy of any information presented after the date of publication.</a:t>
            </a:r>
          </a:p>
          <a:p>
            <a:pPr marL="0" indent="0" eaLnBrk="1" hangingPunct="1">
              <a:lnSpc>
                <a:spcPct val="80000"/>
              </a:lnSpc>
              <a:buFontTx/>
              <a:buNone/>
            </a:pPr>
            <a:r>
              <a:rPr lang="en-US" sz="1400" dirty="0" smtClean="0"/>
              <a:t>This slide deck is for informational purposes only.  MICROSOFT MAKES NO WARRANTIES, EXPRESS, IMPLIED OR STATUTORY, AS TO THE INFORMATION IN THIS DOCUMENT.</a:t>
            </a:r>
          </a:p>
          <a:p>
            <a:pPr marL="0" indent="0" eaLnBrk="1" hangingPunct="1">
              <a:lnSpc>
                <a:spcPct val="80000"/>
              </a:lnSpc>
              <a:buFontTx/>
              <a:buNone/>
            </a:pPr>
            <a:r>
              <a:rPr lang="en-US" sz="1400" dirty="0" smtClean="0"/>
              <a:t>Complying with all applicable copyright laws is the responsibility of the user.  Without limiting the rights under copyright, no part of this slide deck may be reproduced, stored in or introduced into a retrieval system, or transmitted in any form or by any means (electronic, mechanical, photocopying, recording, or otherwise), or for any purpose, without the express written permission of Microsoft Corporation. </a:t>
            </a:r>
          </a:p>
          <a:p>
            <a:pPr marL="0" indent="0" eaLnBrk="1" hangingPunct="1">
              <a:lnSpc>
                <a:spcPct val="80000"/>
              </a:lnSpc>
              <a:buFontTx/>
              <a:buNone/>
            </a:pPr>
            <a:r>
              <a:rPr lang="en-US" sz="1400" dirty="0" smtClean="0"/>
              <a:t>Microsoft may have patents, patent applications, trademarks, copyrights, or other intellectual property rights covering subject matter in this slide deck.  Except as expressly provided in any written license agreement from Microsoft, the furnishing of this slide deck does not give you any license to these patents, trademarks, copyrights, or other intellectual property.</a:t>
            </a:r>
          </a:p>
          <a:p>
            <a:pPr marL="0" indent="0" eaLnBrk="1" hangingPunct="1">
              <a:lnSpc>
                <a:spcPct val="80000"/>
              </a:lnSpc>
              <a:buFontTx/>
              <a:buNone/>
            </a:pPr>
            <a:r>
              <a:rPr lang="en-US" sz="1400" dirty="0" smtClean="0"/>
              <a:t>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pPr marL="0" indent="0" eaLnBrk="1" hangingPunct="1">
              <a:lnSpc>
                <a:spcPct val="80000"/>
              </a:lnSpc>
              <a:buFontTx/>
              <a:buNone/>
            </a:pPr>
            <a:r>
              <a:rPr lang="en-US" sz="1400" dirty="0" smtClean="0"/>
              <a:t>  </a:t>
            </a:r>
          </a:p>
          <a:p>
            <a:pPr marL="0" indent="0" eaLnBrk="1" hangingPunct="1">
              <a:lnSpc>
                <a:spcPct val="80000"/>
              </a:lnSpc>
              <a:buFontTx/>
              <a:buNone/>
            </a:pPr>
            <a:r>
              <a:rPr lang="en-US" sz="1400" dirty="0" smtClean="0">
                <a:cs typeface="Tahoma" pitchFamily="34" charset="0"/>
              </a:rPr>
              <a:t>©</a:t>
            </a:r>
            <a:r>
              <a:rPr lang="en-US" sz="1400" dirty="0" smtClean="0"/>
              <a:t> 2009 Microsoft Corporation.  All rights reserved.</a:t>
            </a:r>
          </a:p>
          <a:p>
            <a:pPr marL="0" indent="0" eaLnBrk="1" hangingPunct="1">
              <a:lnSpc>
                <a:spcPct val="80000"/>
              </a:lnSpc>
              <a:buFontTx/>
              <a:buNone/>
            </a:pPr>
            <a:r>
              <a:rPr lang="en-US" sz="1400" dirty="0" smtClean="0"/>
              <a:t>Microsoft, SQL Server, Office System, Visual Studio, SharePoint Server, Office PerformancePoint Server, .NET Framework, ProClarity Desktop Professional</a:t>
            </a:r>
            <a:r>
              <a:rPr lang="en-US" sz="1400" b="1" i="1" dirty="0" smtClean="0"/>
              <a:t> </a:t>
            </a:r>
            <a:r>
              <a:rPr lang="en-US" sz="1400" dirty="0" smtClean="0"/>
              <a:t>are either registered trademarks or trademarks of Microsoft Corporation in the United States and/or other countries.</a:t>
            </a:r>
          </a:p>
          <a:p>
            <a:pPr marL="0" indent="0" eaLnBrk="1" hangingPunct="1">
              <a:lnSpc>
                <a:spcPct val="80000"/>
              </a:lnSpc>
              <a:buFontTx/>
              <a:buNone/>
            </a:pPr>
            <a:r>
              <a:rPr lang="en-US" sz="1400" dirty="0" smtClean="0"/>
              <a:t>The names of actual companies and products mentioned herein may be the trademarks of their respective owners.</a:t>
            </a:r>
          </a:p>
        </p:txBody>
      </p:sp>
      <p:sp>
        <p:nvSpPr>
          <p:cNvPr id="8" name="Slide Number Placeholder 7"/>
          <p:cNvSpPr>
            <a:spLocks noGrp="1"/>
          </p:cNvSpPr>
          <p:nvPr>
            <p:ph type="sldNum" sz="quarter" idx="4"/>
          </p:nvPr>
        </p:nvSpPr>
        <p:spPr>
          <a:prstGeom prst="rect">
            <a:avLst/>
          </a:prstGeom>
        </p:spPr>
        <p:txBody>
          <a:bodyPr/>
          <a:lstStyle/>
          <a:p>
            <a:fld id="{EFD5A5E3-ED6D-4393-B150-D14B9F28E9C3}" type="slidenum">
              <a:rPr lang="en-US" smtClean="0"/>
              <a:pPr/>
              <a:t>58</a:t>
            </a:fld>
            <a:endParaRPr lang="en-US"/>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lum bright="-100000"/>
          </a:blip>
          <a:srcRect/>
          <a:stretch>
            <a:fillRect/>
          </a:stretch>
        </p:blipFill>
        <p:spPr bwMode="black">
          <a:xfrm>
            <a:off x="1602053" y="2787386"/>
            <a:ext cx="5939896" cy="1283229"/>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solidFill>
                <a:latin typeface="Segoe" pitchFamily="34" charset="0"/>
                <a:cs typeface="Arial" charset="0"/>
              </a:rPr>
              <a:t>© </a:t>
            </a:r>
            <a:r>
              <a:rPr lang="en-US" sz="700" dirty="0" smtClean="0">
                <a:solidFill>
                  <a:schemeClr val="bg1"/>
                </a:solidFill>
                <a:latin typeface="Segoe" pitchFamily="34" charset="0"/>
                <a:cs typeface="Arial" charset="0"/>
              </a:rPr>
              <a:t>2008 Microsoft </a:t>
            </a:r>
            <a:r>
              <a:rPr lang="en-US" sz="700" dirty="0">
                <a:solidFill>
                  <a:schemeClr val="bg1"/>
                </a:solidFill>
                <a:latin typeface="Segoe"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solidFill>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solidFill>
                  <a:schemeClr val="bg1"/>
                </a:solidFill>
                <a:latin typeface="Segoe" pitchFamily="34" charset="0"/>
                <a:cs typeface="Arial" charset="0"/>
              </a:rPr>
            </a:br>
            <a:r>
              <a:rPr lang="en-US" sz="700" dirty="0">
                <a:solidFill>
                  <a:schemeClr val="bg1"/>
                </a:solidFill>
                <a:latin typeface="Segoe" pitchFamily="34" charset="0"/>
                <a:cs typeface="Arial" charset="0"/>
              </a:rPr>
              <a:t>MICROSOFT MAKES NO WARRANTIES, EXPRESS, IMPLIED OR STATUTORY, AS TO THE INFORMATION IN THIS PRESENTATION.</a:t>
            </a:r>
          </a:p>
        </p:txBody>
      </p:sp>
      <p:sp>
        <p:nvSpPr>
          <p:cNvPr id="6" name="Foliennummernplatzhalter 5"/>
          <p:cNvSpPr>
            <a:spLocks noGrp="1"/>
          </p:cNvSpPr>
          <p:nvPr>
            <p:ph type="sldNum" sz="quarter" idx="4"/>
          </p:nvPr>
        </p:nvSpPr>
        <p:spPr/>
        <p:txBody>
          <a:bodyPr/>
          <a:lstStyle/>
          <a:p>
            <a:fld id="{AA983A80-6BBA-4064-90A4-A44AD743098E}" type="slidenum">
              <a:rPr lang="en-US" smtClean="0"/>
              <a:pPr/>
              <a:t>59</a:t>
            </a:fld>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is Premier Field Engineering?</a:t>
            </a:r>
            <a:endParaRPr lang="en-US" dirty="0"/>
          </a:p>
        </p:txBody>
      </p:sp>
      <p:sp>
        <p:nvSpPr>
          <p:cNvPr id="3" name="Text Placeholder 2"/>
          <p:cNvSpPr>
            <a:spLocks noGrp="1"/>
          </p:cNvSpPr>
          <p:nvPr>
            <p:ph type="body" sz="quarter" idx="10"/>
          </p:nvPr>
        </p:nvSpPr>
        <p:spPr/>
        <p:txBody>
          <a:bodyPr/>
          <a:lstStyle/>
          <a:p>
            <a:r>
              <a:rPr lang="en-US" dirty="0" smtClean="0"/>
              <a:t>Transactional as well as Dedicated Support.</a:t>
            </a:r>
          </a:p>
          <a:p>
            <a:r>
              <a:rPr lang="en-US" dirty="0" smtClean="0"/>
              <a:t>Critical Situation resolution</a:t>
            </a:r>
          </a:p>
          <a:p>
            <a:r>
              <a:rPr lang="en-US" dirty="0" smtClean="0"/>
              <a:t>Workshops and Training</a:t>
            </a:r>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6</a:t>
            </a:fld>
            <a:endParaRPr lang="en-US" noProof="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 based?</a:t>
            </a:r>
            <a:endParaRPr lang="en-US" dirty="0"/>
          </a:p>
        </p:txBody>
      </p:sp>
      <p:sp>
        <p:nvSpPr>
          <p:cNvPr id="3" name="Text Placeholder 2"/>
          <p:cNvSpPr>
            <a:spLocks noGrp="1"/>
          </p:cNvSpPr>
          <p:nvPr>
            <p:ph type="body" sz="quarter" idx="10"/>
          </p:nvPr>
        </p:nvSpPr>
        <p:spPr/>
        <p:txBody>
          <a:bodyPr/>
          <a:lstStyle/>
          <a:p>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7</a:t>
            </a:fld>
            <a:endParaRPr lang="en-US" noProof="0"/>
          </a:p>
        </p:txBody>
      </p:sp>
      <p:sp>
        <p:nvSpPr>
          <p:cNvPr id="8" name="Glass corner gradient with bevel &amp; stroke"/>
          <p:cNvSpPr/>
          <p:nvPr/>
        </p:nvSpPr>
        <p:spPr bwMode="auto">
          <a:xfrm>
            <a:off x="7864153" y="1289749"/>
            <a:ext cx="1371633" cy="5234505"/>
          </a:xfrm>
          <a:prstGeom prst="roundRect">
            <a:avLst>
              <a:gd name="adj" fmla="val 4257"/>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pic>
        <p:nvPicPr>
          <p:cNvPr id="9" name="Picture 2" descr="C:\Program Files\Microsoft Resource DVD Artwork\DVD_ART\Artwork_Imagery\Shapes and Graphics\Map Globe\world map Transparent blue.png"/>
          <p:cNvPicPr>
            <a:picLocks noChangeAspect="1" noChangeArrowheads="1"/>
          </p:cNvPicPr>
          <p:nvPr/>
        </p:nvPicPr>
        <p:blipFill>
          <a:blip r:embed="rId3" cstate="print">
            <a:duotone>
              <a:prstClr val="black"/>
              <a:srgbClr val="8C7B70">
                <a:tint val="45000"/>
                <a:satMod val="400000"/>
              </a:srgbClr>
            </a:duotone>
          </a:blip>
          <a:srcRect l="14091" t="8523" r="-91"/>
          <a:stretch>
            <a:fillRect/>
          </a:stretch>
        </p:blipFill>
        <p:spPr bwMode="auto">
          <a:xfrm>
            <a:off x="163033" y="1034901"/>
            <a:ext cx="9144000" cy="5250698"/>
          </a:xfrm>
          <a:prstGeom prst="rect">
            <a:avLst/>
          </a:prstGeom>
          <a:noFill/>
        </p:spPr>
      </p:pic>
      <p:sp>
        <p:nvSpPr>
          <p:cNvPr id="10" name="Glass corner gradient with bevel &amp; stroke"/>
          <p:cNvSpPr/>
          <p:nvPr/>
        </p:nvSpPr>
        <p:spPr bwMode="auto">
          <a:xfrm>
            <a:off x="7905750" y="1633601"/>
            <a:ext cx="1260764" cy="2050472"/>
          </a:xfrm>
          <a:prstGeom prst="roundRect">
            <a:avLst>
              <a:gd name="adj" fmla="val 4530"/>
            </a:avLst>
          </a:prstGeom>
          <a:gradFill flip="none" rotWithShape="1">
            <a:gsLst>
              <a:gs pos="0">
                <a:srgbClr val="646B86">
                  <a:alpha val="58000"/>
                </a:srgbClr>
              </a:gs>
              <a:gs pos="97000">
                <a:srgbClr val="6E9EE6">
                  <a:lumMod val="50000"/>
                </a:srgbClr>
              </a:gs>
              <a:gs pos="100000">
                <a:srgbClr val="121111">
                  <a:alpha val="67000"/>
                </a:srgbClr>
              </a:gs>
            </a:gsLst>
            <a:lin ang="8100000" scaled="1"/>
            <a:tileRect/>
          </a:gradFill>
          <a:ln w="19050">
            <a:noFill/>
            <a:round/>
            <a:headEnd/>
            <a:tailEnd/>
          </a:ln>
          <a:effectLst/>
          <a:scene3d>
            <a:camera prst="orthographicFront"/>
            <a:lightRig rig="glow" dir="t"/>
          </a:scene3d>
          <a:sp3d prstMaterial="dkEdge">
            <a:bevelT w="44450" h="127000" prst="hardEdge"/>
          </a:sp3d>
        </p:spPr>
        <p:txBody>
          <a:bodyPr lIns="0" tIns="91440" rIns="0" bIns="0"/>
          <a:lstStyle/>
          <a:p>
            <a:pPr marL="0" marR="0" lvl="0" indent="0" algn="ctr" defTabSz="1096840" rtl="0" eaLnBrk="0" fontAlgn="auto" latinLnBrk="0" hangingPunct="0">
              <a:lnSpc>
                <a:spcPct val="83000"/>
              </a:lnSpc>
              <a:spcBef>
                <a:spcPts val="0"/>
              </a:spcBef>
              <a:spcAft>
                <a:spcPts val="0"/>
              </a:spcAft>
              <a:buClrTx/>
              <a:buSzTx/>
              <a:buFontTx/>
              <a:buNone/>
              <a:tabLst/>
              <a:defRPr/>
            </a:pPr>
            <a:endParaRPr kumimoji="0" lang="en-US" sz="12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alibri" pitchFamily="34" charset="0"/>
            </a:endParaRPr>
          </a:p>
        </p:txBody>
      </p:sp>
      <p:sp>
        <p:nvSpPr>
          <p:cNvPr id="11" name="Glass corner gradient with bevel &amp; stroke"/>
          <p:cNvSpPr/>
          <p:nvPr/>
        </p:nvSpPr>
        <p:spPr bwMode="auto">
          <a:xfrm>
            <a:off x="7919603" y="4265966"/>
            <a:ext cx="1260764" cy="2181100"/>
          </a:xfrm>
          <a:prstGeom prst="roundRect">
            <a:avLst>
              <a:gd name="adj" fmla="val 4530"/>
            </a:avLst>
          </a:prstGeom>
          <a:gradFill flip="none" rotWithShape="1">
            <a:gsLst>
              <a:gs pos="0">
                <a:srgbClr val="646B86">
                  <a:alpha val="58000"/>
                </a:srgbClr>
              </a:gs>
              <a:gs pos="97000">
                <a:srgbClr val="6E9EE6">
                  <a:lumMod val="50000"/>
                </a:srgbClr>
              </a:gs>
              <a:gs pos="100000">
                <a:srgbClr val="121111">
                  <a:alpha val="67000"/>
                </a:srgbClr>
              </a:gs>
            </a:gsLst>
            <a:lin ang="8100000" scaled="1"/>
            <a:tileRect/>
          </a:gradFill>
          <a:ln w="19050">
            <a:noFill/>
            <a:round/>
            <a:headEnd/>
            <a:tailEnd/>
          </a:ln>
          <a:effectLst/>
          <a:scene3d>
            <a:camera prst="orthographicFront"/>
            <a:lightRig rig="glow" dir="t"/>
          </a:scene3d>
          <a:sp3d prstMaterial="dkEdge">
            <a:bevelT w="44450" h="127000" prst="hardEdge"/>
          </a:sp3d>
        </p:spPr>
        <p:txBody>
          <a:bodyPr lIns="0" tIns="91440" rIns="0" bIns="0"/>
          <a:lstStyle/>
          <a:p>
            <a:pPr marL="0" marR="0" lvl="0" indent="0" algn="ctr" defTabSz="1096840" rtl="0" eaLnBrk="0" fontAlgn="auto" latinLnBrk="0" hangingPunct="0">
              <a:lnSpc>
                <a:spcPct val="83000"/>
              </a:lnSpc>
              <a:spcBef>
                <a:spcPts val="0"/>
              </a:spcBef>
              <a:spcAft>
                <a:spcPts val="0"/>
              </a:spcAft>
              <a:buClrTx/>
              <a:buSzTx/>
              <a:buFontTx/>
              <a:buNone/>
              <a:tabLst/>
              <a:defRPr/>
            </a:pPr>
            <a:endParaRPr kumimoji="0" lang="en-US" sz="12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alibri" pitchFamily="34" charset="0"/>
            </a:endParaRPr>
          </a:p>
        </p:txBody>
      </p:sp>
      <p:sp>
        <p:nvSpPr>
          <p:cNvPr id="12" name="Oval 11"/>
          <p:cNvSpPr/>
          <p:nvPr/>
        </p:nvSpPr>
        <p:spPr>
          <a:xfrm>
            <a:off x="4347308" y="2515876"/>
            <a:ext cx="850382" cy="794900"/>
          </a:xfrm>
          <a:prstGeom prst="ellipse">
            <a:avLst/>
          </a:prstGeom>
          <a:solidFill>
            <a:srgbClr val="998700">
              <a:alpha val="40000"/>
            </a:srgbClr>
          </a:solidFill>
          <a:ln w="12700" cap="flat" cmpd="sng" algn="ctr">
            <a:solidFill>
              <a:srgbClr val="CCB400">
                <a:lumMod val="60000"/>
                <a:lumOff val="40000"/>
              </a:srgbClr>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sp>
        <p:nvSpPr>
          <p:cNvPr id="13" name="Oval 12"/>
          <p:cNvSpPr/>
          <p:nvPr/>
        </p:nvSpPr>
        <p:spPr>
          <a:xfrm>
            <a:off x="4880149" y="3265288"/>
            <a:ext cx="369360" cy="321175"/>
          </a:xfrm>
          <a:prstGeom prst="ellipse">
            <a:avLst/>
          </a:prstGeom>
          <a:solidFill>
            <a:srgbClr val="998700">
              <a:alpha val="40000"/>
            </a:srgbClr>
          </a:solidFill>
          <a:ln w="12700" cap="flat" cmpd="sng" algn="ctr">
            <a:solidFill>
              <a:srgbClr val="CCB400">
                <a:lumMod val="60000"/>
                <a:lumOff val="40000"/>
              </a:srgbClr>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sp>
        <p:nvSpPr>
          <p:cNvPr id="14" name="Oval 13"/>
          <p:cNvSpPr/>
          <p:nvPr/>
        </p:nvSpPr>
        <p:spPr>
          <a:xfrm>
            <a:off x="4975151" y="1850860"/>
            <a:ext cx="352599" cy="329594"/>
          </a:xfrm>
          <a:prstGeom prst="ellipse">
            <a:avLst/>
          </a:prstGeom>
          <a:solidFill>
            <a:srgbClr val="998700">
              <a:alpha val="40000"/>
            </a:srgbClr>
          </a:solidFill>
          <a:ln w="12700" cap="flat" cmpd="sng" algn="ctr">
            <a:solidFill>
              <a:srgbClr val="CCB400">
                <a:lumMod val="60000"/>
                <a:lumOff val="40000"/>
              </a:srgbClr>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sp>
        <p:nvSpPr>
          <p:cNvPr id="15" name="Oval 14"/>
          <p:cNvSpPr/>
          <p:nvPr/>
        </p:nvSpPr>
        <p:spPr>
          <a:xfrm>
            <a:off x="3881880" y="1353984"/>
            <a:ext cx="954089" cy="891840"/>
          </a:xfrm>
          <a:prstGeom prst="ellipse">
            <a:avLst/>
          </a:prstGeom>
          <a:solidFill>
            <a:srgbClr val="998700">
              <a:alpha val="40000"/>
            </a:srgbClr>
          </a:solidFill>
          <a:ln w="12700" cap="flat" cmpd="sng" algn="ctr">
            <a:solidFill>
              <a:srgbClr val="CCB400">
                <a:lumMod val="60000"/>
                <a:lumOff val="40000"/>
              </a:srgbClr>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sp>
        <p:nvSpPr>
          <p:cNvPr id="16" name="Oval 15"/>
          <p:cNvSpPr/>
          <p:nvPr/>
        </p:nvSpPr>
        <p:spPr>
          <a:xfrm>
            <a:off x="6986086" y="4020355"/>
            <a:ext cx="325904" cy="283389"/>
          </a:xfrm>
          <a:prstGeom prst="ellipse">
            <a:avLst/>
          </a:prstGeom>
          <a:solidFill>
            <a:srgbClr val="0070C0">
              <a:alpha val="18039"/>
            </a:srgbClr>
          </a:solidFill>
          <a:ln w="12700" cap="flat" cmpd="sng" algn="ctr">
            <a:solidFill>
              <a:srgbClr val="0070C0"/>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sp>
        <p:nvSpPr>
          <p:cNvPr id="17" name="Oval 16"/>
          <p:cNvSpPr/>
          <p:nvPr/>
        </p:nvSpPr>
        <p:spPr>
          <a:xfrm>
            <a:off x="6793549" y="2709843"/>
            <a:ext cx="380222" cy="330620"/>
          </a:xfrm>
          <a:prstGeom prst="ellipse">
            <a:avLst/>
          </a:prstGeom>
          <a:solidFill>
            <a:srgbClr val="0070C0">
              <a:alpha val="18039"/>
            </a:srgbClr>
          </a:solidFill>
          <a:ln w="12700" cap="flat" cmpd="sng" algn="ctr">
            <a:solidFill>
              <a:srgbClr val="0070C0"/>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sp>
        <p:nvSpPr>
          <p:cNvPr id="18" name="Oval 17"/>
          <p:cNvSpPr/>
          <p:nvPr/>
        </p:nvSpPr>
        <p:spPr>
          <a:xfrm>
            <a:off x="3525190" y="1986883"/>
            <a:ext cx="238522" cy="222960"/>
          </a:xfrm>
          <a:prstGeom prst="ellipse">
            <a:avLst/>
          </a:prstGeom>
          <a:solidFill>
            <a:srgbClr val="998700">
              <a:alpha val="40000"/>
            </a:srgbClr>
          </a:solidFill>
          <a:ln w="12700" cap="flat" cmpd="sng" algn="ctr">
            <a:solidFill>
              <a:srgbClr val="CCB400">
                <a:lumMod val="60000"/>
                <a:lumOff val="40000"/>
              </a:srgbClr>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sp>
        <p:nvSpPr>
          <p:cNvPr id="19" name="Oval 18"/>
          <p:cNvSpPr/>
          <p:nvPr/>
        </p:nvSpPr>
        <p:spPr>
          <a:xfrm>
            <a:off x="3590370" y="2440306"/>
            <a:ext cx="238522" cy="222960"/>
          </a:xfrm>
          <a:prstGeom prst="ellipse">
            <a:avLst/>
          </a:prstGeom>
          <a:solidFill>
            <a:srgbClr val="998700">
              <a:alpha val="40000"/>
            </a:srgbClr>
          </a:solidFill>
          <a:ln w="12700" cap="flat" cmpd="sng" algn="ctr">
            <a:solidFill>
              <a:srgbClr val="CCB400">
                <a:lumMod val="60000"/>
                <a:lumOff val="40000"/>
              </a:srgbClr>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sp>
        <p:nvSpPr>
          <p:cNvPr id="20" name="Oval 19"/>
          <p:cNvSpPr/>
          <p:nvPr/>
        </p:nvSpPr>
        <p:spPr>
          <a:xfrm>
            <a:off x="3517210" y="1967992"/>
            <a:ext cx="1213350" cy="1134186"/>
          </a:xfrm>
          <a:prstGeom prst="ellipse">
            <a:avLst/>
          </a:prstGeom>
          <a:solidFill>
            <a:srgbClr val="998700">
              <a:alpha val="40000"/>
            </a:srgbClr>
          </a:solidFill>
          <a:ln w="12700" cap="flat" cmpd="sng" algn="ctr">
            <a:solidFill>
              <a:srgbClr val="CCB400">
                <a:lumMod val="60000"/>
                <a:lumOff val="40000"/>
              </a:srgbClr>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sp>
        <p:nvSpPr>
          <p:cNvPr id="21" name="Oval 20"/>
          <p:cNvSpPr/>
          <p:nvPr/>
        </p:nvSpPr>
        <p:spPr>
          <a:xfrm>
            <a:off x="534668" y="1903565"/>
            <a:ext cx="1753002" cy="654937"/>
          </a:xfrm>
          <a:prstGeom prst="ellipse">
            <a:avLst/>
          </a:prstGeom>
          <a:solidFill>
            <a:srgbClr val="942C45">
              <a:alpha val="14902"/>
            </a:srgbClr>
          </a:solidFill>
          <a:ln w="12700" cap="flat" cmpd="sng" algn="ctr">
            <a:solidFill>
              <a:srgbClr val="942C45"/>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sp>
        <p:nvSpPr>
          <p:cNvPr id="22" name="Oval 21"/>
          <p:cNvSpPr/>
          <p:nvPr/>
        </p:nvSpPr>
        <p:spPr>
          <a:xfrm>
            <a:off x="1620556" y="3762860"/>
            <a:ext cx="1538750" cy="1532958"/>
          </a:xfrm>
          <a:prstGeom prst="ellipse">
            <a:avLst/>
          </a:prstGeom>
          <a:solidFill>
            <a:srgbClr val="942C45">
              <a:alpha val="14902"/>
            </a:srgbClr>
          </a:solidFill>
          <a:ln w="12700" cap="flat" cmpd="sng" algn="ctr">
            <a:solidFill>
              <a:srgbClr val="942C45"/>
            </a:solidFill>
            <a:prstDash val="solid"/>
          </a:ln>
          <a:effectLst/>
        </p:spPr>
        <p:txBody>
          <a:bodyPr lIns="57150" tIns="28575" rIns="57150" bIns="28575" rtlCol="0" anchor="ctr"/>
          <a:lstStyle/>
          <a:p>
            <a:pPr algn="ctr" defTabSz="685745" rtl="0" eaLnBrk="0" hangingPunct="0">
              <a:lnSpc>
                <a:spcPct val="83000"/>
              </a:lnSpc>
              <a:defRPr/>
            </a:pPr>
            <a:endParaRPr lang="en-US" sz="1100" dirty="0">
              <a:solidFill>
                <a:sysClr val="window" lastClr="FFFFFF"/>
              </a:solidFill>
              <a:latin typeface="Calibri" pitchFamily="34" charset="0"/>
            </a:endParaRPr>
          </a:p>
        </p:txBody>
      </p:sp>
      <p:sp>
        <p:nvSpPr>
          <p:cNvPr id="23" name="Glass corner gradient with bevel &amp; stroke"/>
          <p:cNvSpPr/>
          <p:nvPr/>
        </p:nvSpPr>
        <p:spPr bwMode="auto">
          <a:xfrm>
            <a:off x="6494110" y="2817048"/>
            <a:ext cx="155583" cy="13528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4" name="Glass corner gradient with bevel &amp; stroke"/>
          <p:cNvSpPr/>
          <p:nvPr/>
        </p:nvSpPr>
        <p:spPr bwMode="auto">
          <a:xfrm>
            <a:off x="6512540" y="2828729"/>
            <a:ext cx="122407" cy="106439"/>
          </a:xfrm>
          <a:prstGeom prst="ellipse">
            <a:avLst/>
          </a:prstGeom>
          <a:gradFill flip="none" rotWithShape="1">
            <a:gsLst>
              <a:gs pos="0">
                <a:srgbClr val="FEFFFF">
                  <a:alpha val="0"/>
                </a:srgbClr>
              </a:gs>
              <a:gs pos="97000">
                <a:srgbClr val="336699"/>
              </a:gs>
              <a:gs pos="100000">
                <a:srgbClr val="646B86">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5" name="Glass corner gradient with bevel &amp; stroke"/>
          <p:cNvSpPr/>
          <p:nvPr/>
        </p:nvSpPr>
        <p:spPr bwMode="auto">
          <a:xfrm>
            <a:off x="665108" y="2204567"/>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6" name="Glass corner gradient with bevel &amp; stroke"/>
          <p:cNvSpPr/>
          <p:nvPr/>
        </p:nvSpPr>
        <p:spPr bwMode="auto">
          <a:xfrm>
            <a:off x="688927" y="2233207"/>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nvGrpSpPr>
          <p:cNvPr id="27" name="Group 230"/>
          <p:cNvGrpSpPr/>
          <p:nvPr/>
        </p:nvGrpSpPr>
        <p:grpSpPr>
          <a:xfrm>
            <a:off x="7060879" y="4086237"/>
            <a:ext cx="180464" cy="156921"/>
            <a:chOff x="1233835" y="7598042"/>
            <a:chExt cx="267874" cy="267874"/>
          </a:xfrm>
        </p:grpSpPr>
        <p:sp>
          <p:nvSpPr>
            <p:cNvPr id="28" name="Glass corner gradient with bevel &amp; stroke"/>
            <p:cNvSpPr/>
            <p:nvPr/>
          </p:nvSpPr>
          <p:spPr bwMode="auto">
            <a:xfrm>
              <a:off x="1233835" y="7598042"/>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9" name="Glass corner gradient with bevel &amp; stroke"/>
            <p:cNvSpPr/>
            <p:nvPr/>
          </p:nvSpPr>
          <p:spPr bwMode="auto">
            <a:xfrm>
              <a:off x="1265566" y="7627319"/>
              <a:ext cx="210754" cy="210754"/>
            </a:xfrm>
            <a:prstGeom prst="ellipse">
              <a:avLst/>
            </a:prstGeom>
            <a:gradFill flip="none" rotWithShape="1">
              <a:gsLst>
                <a:gs pos="0">
                  <a:srgbClr val="FEFFFF">
                    <a:alpha val="0"/>
                  </a:srgbClr>
                </a:gs>
                <a:gs pos="97000">
                  <a:srgbClr val="336699"/>
                </a:gs>
                <a:gs pos="100000">
                  <a:srgbClr val="646B86">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30" name="Group 235"/>
          <p:cNvGrpSpPr/>
          <p:nvPr/>
        </p:nvGrpSpPr>
        <p:grpSpPr>
          <a:xfrm>
            <a:off x="6900183" y="2806364"/>
            <a:ext cx="180464" cy="156921"/>
            <a:chOff x="1233835" y="7598042"/>
            <a:chExt cx="267874" cy="267874"/>
          </a:xfrm>
        </p:grpSpPr>
        <p:sp>
          <p:nvSpPr>
            <p:cNvPr id="31" name="Glass corner gradient with bevel &amp; stroke"/>
            <p:cNvSpPr/>
            <p:nvPr/>
          </p:nvSpPr>
          <p:spPr bwMode="auto">
            <a:xfrm>
              <a:off x="1233835" y="7598042"/>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32" name="Glass corner gradient with bevel &amp; stroke"/>
            <p:cNvSpPr/>
            <p:nvPr/>
          </p:nvSpPr>
          <p:spPr bwMode="auto">
            <a:xfrm>
              <a:off x="1265566" y="7627319"/>
              <a:ext cx="210754" cy="210754"/>
            </a:xfrm>
            <a:prstGeom prst="ellipse">
              <a:avLst/>
            </a:prstGeom>
            <a:gradFill flip="none" rotWithShape="1">
              <a:gsLst>
                <a:gs pos="0">
                  <a:srgbClr val="FEFFFF">
                    <a:alpha val="0"/>
                  </a:srgbClr>
                </a:gs>
                <a:gs pos="97000">
                  <a:srgbClr val="336699"/>
                </a:gs>
                <a:gs pos="100000">
                  <a:srgbClr val="646B86">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33" name="Group 242"/>
          <p:cNvGrpSpPr/>
          <p:nvPr/>
        </p:nvGrpSpPr>
        <p:grpSpPr>
          <a:xfrm>
            <a:off x="6914038" y="3688755"/>
            <a:ext cx="180464" cy="156921"/>
            <a:chOff x="1233835" y="7598042"/>
            <a:chExt cx="267874" cy="267874"/>
          </a:xfrm>
        </p:grpSpPr>
        <p:sp>
          <p:nvSpPr>
            <p:cNvPr id="34" name="Glass corner gradient with bevel &amp; stroke"/>
            <p:cNvSpPr/>
            <p:nvPr/>
          </p:nvSpPr>
          <p:spPr bwMode="auto">
            <a:xfrm>
              <a:off x="1233835" y="7598042"/>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35" name="Glass corner gradient with bevel &amp; stroke"/>
            <p:cNvSpPr/>
            <p:nvPr/>
          </p:nvSpPr>
          <p:spPr bwMode="auto">
            <a:xfrm>
              <a:off x="1265566" y="7627319"/>
              <a:ext cx="210754" cy="210754"/>
            </a:xfrm>
            <a:prstGeom prst="ellipse">
              <a:avLst/>
            </a:prstGeom>
            <a:gradFill flip="none" rotWithShape="1">
              <a:gsLst>
                <a:gs pos="0">
                  <a:srgbClr val="FEFFFF">
                    <a:alpha val="0"/>
                  </a:srgbClr>
                </a:gs>
                <a:gs pos="97000">
                  <a:srgbClr val="336699"/>
                </a:gs>
                <a:gs pos="100000">
                  <a:srgbClr val="646B86">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36" name="Group 252"/>
          <p:cNvGrpSpPr/>
          <p:nvPr/>
        </p:nvGrpSpPr>
        <p:grpSpPr>
          <a:xfrm>
            <a:off x="7027665" y="3567412"/>
            <a:ext cx="180464" cy="156921"/>
            <a:chOff x="1233835" y="7598042"/>
            <a:chExt cx="267874" cy="267874"/>
          </a:xfrm>
        </p:grpSpPr>
        <p:sp>
          <p:nvSpPr>
            <p:cNvPr id="37" name="Glass corner gradient with bevel &amp; stroke"/>
            <p:cNvSpPr/>
            <p:nvPr/>
          </p:nvSpPr>
          <p:spPr bwMode="auto">
            <a:xfrm>
              <a:off x="1233835" y="7598042"/>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38" name="Glass corner gradient with bevel &amp; stroke"/>
            <p:cNvSpPr/>
            <p:nvPr/>
          </p:nvSpPr>
          <p:spPr bwMode="auto">
            <a:xfrm>
              <a:off x="1265566" y="7627319"/>
              <a:ext cx="210754" cy="210754"/>
            </a:xfrm>
            <a:prstGeom prst="ellipse">
              <a:avLst/>
            </a:prstGeom>
            <a:gradFill flip="none" rotWithShape="1">
              <a:gsLst>
                <a:gs pos="0">
                  <a:srgbClr val="FEFFFF">
                    <a:alpha val="0"/>
                  </a:srgbClr>
                </a:gs>
                <a:gs pos="97000">
                  <a:srgbClr val="336699"/>
                </a:gs>
                <a:gs pos="100000">
                  <a:srgbClr val="646B86">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39" name="Group 256"/>
          <p:cNvGrpSpPr/>
          <p:nvPr/>
        </p:nvGrpSpPr>
        <p:grpSpPr>
          <a:xfrm>
            <a:off x="6649244" y="3446300"/>
            <a:ext cx="180464" cy="156921"/>
            <a:chOff x="1233835" y="7598042"/>
            <a:chExt cx="267874" cy="267874"/>
          </a:xfrm>
        </p:grpSpPr>
        <p:sp>
          <p:nvSpPr>
            <p:cNvPr id="40" name="Glass corner gradient with bevel &amp; stroke"/>
            <p:cNvSpPr/>
            <p:nvPr/>
          </p:nvSpPr>
          <p:spPr bwMode="auto">
            <a:xfrm>
              <a:off x="1233835" y="7598042"/>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41" name="Glass corner gradient with bevel &amp; stroke"/>
            <p:cNvSpPr/>
            <p:nvPr/>
          </p:nvSpPr>
          <p:spPr bwMode="auto">
            <a:xfrm>
              <a:off x="1265566" y="7627319"/>
              <a:ext cx="210754" cy="210754"/>
            </a:xfrm>
            <a:prstGeom prst="ellipse">
              <a:avLst/>
            </a:prstGeom>
            <a:gradFill flip="none" rotWithShape="1">
              <a:gsLst>
                <a:gs pos="0">
                  <a:srgbClr val="FEFFFF">
                    <a:alpha val="0"/>
                  </a:srgbClr>
                </a:gs>
                <a:gs pos="97000">
                  <a:srgbClr val="336699"/>
                </a:gs>
                <a:gs pos="100000">
                  <a:srgbClr val="646B86">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42" name="Group 259"/>
          <p:cNvGrpSpPr/>
          <p:nvPr/>
        </p:nvGrpSpPr>
        <p:grpSpPr>
          <a:xfrm>
            <a:off x="6898017" y="3374641"/>
            <a:ext cx="180464" cy="156921"/>
            <a:chOff x="1233835" y="7598042"/>
            <a:chExt cx="267874" cy="267874"/>
          </a:xfrm>
        </p:grpSpPr>
        <p:sp>
          <p:nvSpPr>
            <p:cNvPr id="43" name="Glass corner gradient with bevel &amp; stroke"/>
            <p:cNvSpPr/>
            <p:nvPr/>
          </p:nvSpPr>
          <p:spPr bwMode="auto">
            <a:xfrm>
              <a:off x="1233835" y="7598042"/>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44" name="Glass corner gradient with bevel &amp; stroke"/>
            <p:cNvSpPr/>
            <p:nvPr/>
          </p:nvSpPr>
          <p:spPr bwMode="auto">
            <a:xfrm>
              <a:off x="1265566" y="7627319"/>
              <a:ext cx="210754" cy="210754"/>
            </a:xfrm>
            <a:prstGeom prst="ellipse">
              <a:avLst/>
            </a:prstGeom>
            <a:gradFill flip="none" rotWithShape="1">
              <a:gsLst>
                <a:gs pos="0">
                  <a:srgbClr val="FEFFFF">
                    <a:alpha val="0"/>
                  </a:srgbClr>
                </a:gs>
                <a:gs pos="97000">
                  <a:srgbClr val="336699"/>
                </a:gs>
                <a:gs pos="100000">
                  <a:srgbClr val="646B86">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45" name="Group 262"/>
          <p:cNvGrpSpPr/>
          <p:nvPr/>
        </p:nvGrpSpPr>
        <p:grpSpPr>
          <a:xfrm>
            <a:off x="6750091" y="3256639"/>
            <a:ext cx="180464" cy="156921"/>
            <a:chOff x="1233835" y="7598042"/>
            <a:chExt cx="267874" cy="267874"/>
          </a:xfrm>
        </p:grpSpPr>
        <p:sp>
          <p:nvSpPr>
            <p:cNvPr id="46" name="Glass corner gradient with bevel &amp; stroke"/>
            <p:cNvSpPr/>
            <p:nvPr/>
          </p:nvSpPr>
          <p:spPr bwMode="auto">
            <a:xfrm>
              <a:off x="1233835" y="7598042"/>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47" name="Glass corner gradient with bevel &amp; stroke"/>
            <p:cNvSpPr/>
            <p:nvPr/>
          </p:nvSpPr>
          <p:spPr bwMode="auto">
            <a:xfrm>
              <a:off x="1265566" y="7627319"/>
              <a:ext cx="210754" cy="210754"/>
            </a:xfrm>
            <a:prstGeom prst="ellipse">
              <a:avLst/>
            </a:prstGeom>
            <a:gradFill flip="none" rotWithShape="1">
              <a:gsLst>
                <a:gs pos="0">
                  <a:srgbClr val="FEFFFF">
                    <a:alpha val="0"/>
                  </a:srgbClr>
                </a:gs>
                <a:gs pos="97000">
                  <a:srgbClr val="336699"/>
                </a:gs>
                <a:gs pos="100000">
                  <a:srgbClr val="646B86">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48" name="Group 265"/>
          <p:cNvGrpSpPr/>
          <p:nvPr/>
        </p:nvGrpSpPr>
        <p:grpSpPr>
          <a:xfrm>
            <a:off x="6644998" y="3763522"/>
            <a:ext cx="180464" cy="156921"/>
            <a:chOff x="1233835" y="7598042"/>
            <a:chExt cx="267874" cy="267874"/>
          </a:xfrm>
        </p:grpSpPr>
        <p:sp>
          <p:nvSpPr>
            <p:cNvPr id="49" name="Glass corner gradient with bevel &amp; stroke"/>
            <p:cNvSpPr/>
            <p:nvPr/>
          </p:nvSpPr>
          <p:spPr bwMode="auto">
            <a:xfrm>
              <a:off x="1233835" y="7598042"/>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50" name="Glass corner gradient with bevel &amp; stroke"/>
            <p:cNvSpPr/>
            <p:nvPr/>
          </p:nvSpPr>
          <p:spPr bwMode="auto">
            <a:xfrm>
              <a:off x="1265566" y="7627319"/>
              <a:ext cx="210754" cy="210754"/>
            </a:xfrm>
            <a:prstGeom prst="ellipse">
              <a:avLst/>
            </a:prstGeom>
            <a:gradFill flip="none" rotWithShape="1">
              <a:gsLst>
                <a:gs pos="0">
                  <a:srgbClr val="FEFFFF">
                    <a:alpha val="0"/>
                  </a:srgbClr>
                </a:gs>
                <a:gs pos="97000">
                  <a:srgbClr val="336699"/>
                </a:gs>
                <a:gs pos="100000">
                  <a:srgbClr val="646B86">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51" name="Group 274"/>
          <p:cNvGrpSpPr/>
          <p:nvPr/>
        </p:nvGrpSpPr>
        <p:grpSpPr>
          <a:xfrm>
            <a:off x="4141849" y="2381339"/>
            <a:ext cx="155848" cy="145679"/>
            <a:chOff x="1176027" y="8754180"/>
            <a:chExt cx="267874" cy="267874"/>
          </a:xfrm>
        </p:grpSpPr>
        <p:sp>
          <p:nvSpPr>
            <p:cNvPr id="52"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53"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54" name="Group 279"/>
          <p:cNvGrpSpPr/>
          <p:nvPr/>
        </p:nvGrpSpPr>
        <p:grpSpPr>
          <a:xfrm>
            <a:off x="3981144" y="2284602"/>
            <a:ext cx="155847" cy="145678"/>
            <a:chOff x="1176027" y="8754180"/>
            <a:chExt cx="267874" cy="267874"/>
          </a:xfrm>
        </p:grpSpPr>
        <p:sp>
          <p:nvSpPr>
            <p:cNvPr id="55"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56"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57" name="Group 282"/>
          <p:cNvGrpSpPr/>
          <p:nvPr/>
        </p:nvGrpSpPr>
        <p:grpSpPr>
          <a:xfrm>
            <a:off x="4261347" y="2560496"/>
            <a:ext cx="155847" cy="145678"/>
            <a:chOff x="1176027" y="8754180"/>
            <a:chExt cx="267874" cy="267874"/>
          </a:xfrm>
        </p:grpSpPr>
        <p:sp>
          <p:nvSpPr>
            <p:cNvPr id="58"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59"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60" name="Group 285"/>
          <p:cNvGrpSpPr/>
          <p:nvPr/>
        </p:nvGrpSpPr>
        <p:grpSpPr>
          <a:xfrm>
            <a:off x="4323152" y="2302515"/>
            <a:ext cx="155847" cy="145678"/>
            <a:chOff x="1176027" y="8754180"/>
            <a:chExt cx="267874" cy="267874"/>
          </a:xfrm>
        </p:grpSpPr>
        <p:sp>
          <p:nvSpPr>
            <p:cNvPr id="61"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62"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63" name="Group 288"/>
          <p:cNvGrpSpPr/>
          <p:nvPr/>
        </p:nvGrpSpPr>
        <p:grpSpPr>
          <a:xfrm>
            <a:off x="4298432" y="2087529"/>
            <a:ext cx="155847" cy="145678"/>
            <a:chOff x="1176027" y="8754180"/>
            <a:chExt cx="267874" cy="267874"/>
          </a:xfrm>
        </p:grpSpPr>
        <p:sp>
          <p:nvSpPr>
            <p:cNvPr id="64"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65"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66" name="Group 291"/>
          <p:cNvGrpSpPr/>
          <p:nvPr/>
        </p:nvGrpSpPr>
        <p:grpSpPr>
          <a:xfrm>
            <a:off x="5085537" y="1956390"/>
            <a:ext cx="155847" cy="145678"/>
            <a:chOff x="1176027" y="8754180"/>
            <a:chExt cx="267874" cy="267874"/>
          </a:xfrm>
        </p:grpSpPr>
        <p:sp>
          <p:nvSpPr>
            <p:cNvPr id="67"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68"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69" name="Group 294"/>
          <p:cNvGrpSpPr/>
          <p:nvPr/>
        </p:nvGrpSpPr>
        <p:grpSpPr>
          <a:xfrm>
            <a:off x="3742148" y="2345511"/>
            <a:ext cx="155847" cy="145678"/>
            <a:chOff x="1176027" y="8754180"/>
            <a:chExt cx="267874" cy="267874"/>
          </a:xfrm>
        </p:grpSpPr>
        <p:sp>
          <p:nvSpPr>
            <p:cNvPr id="70"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71"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72" name="Group 297"/>
          <p:cNvGrpSpPr/>
          <p:nvPr/>
        </p:nvGrpSpPr>
        <p:grpSpPr>
          <a:xfrm>
            <a:off x="3869883" y="2134109"/>
            <a:ext cx="155847" cy="145678"/>
            <a:chOff x="1176027" y="8754180"/>
            <a:chExt cx="267874" cy="267874"/>
          </a:xfrm>
        </p:grpSpPr>
        <p:sp>
          <p:nvSpPr>
            <p:cNvPr id="73"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74"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75" name="Group 300"/>
          <p:cNvGrpSpPr/>
          <p:nvPr/>
        </p:nvGrpSpPr>
        <p:grpSpPr>
          <a:xfrm>
            <a:off x="4487983" y="2865058"/>
            <a:ext cx="155847" cy="145678"/>
            <a:chOff x="1176027" y="8754180"/>
            <a:chExt cx="267874" cy="267874"/>
          </a:xfrm>
        </p:grpSpPr>
        <p:sp>
          <p:nvSpPr>
            <p:cNvPr id="76"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77"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78" name="Group 303"/>
          <p:cNvGrpSpPr/>
          <p:nvPr/>
        </p:nvGrpSpPr>
        <p:grpSpPr>
          <a:xfrm>
            <a:off x="4574515" y="2714568"/>
            <a:ext cx="155847" cy="145678"/>
            <a:chOff x="1176027" y="8754180"/>
            <a:chExt cx="267874" cy="267874"/>
          </a:xfrm>
        </p:grpSpPr>
        <p:sp>
          <p:nvSpPr>
            <p:cNvPr id="79"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80"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81" name="Group 306"/>
          <p:cNvGrpSpPr/>
          <p:nvPr/>
        </p:nvGrpSpPr>
        <p:grpSpPr>
          <a:xfrm>
            <a:off x="4772307" y="2843559"/>
            <a:ext cx="155847" cy="145678"/>
            <a:chOff x="1176027" y="8754180"/>
            <a:chExt cx="267874" cy="267874"/>
          </a:xfrm>
        </p:grpSpPr>
        <p:sp>
          <p:nvSpPr>
            <p:cNvPr id="82"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83"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84" name="Group 309"/>
          <p:cNvGrpSpPr/>
          <p:nvPr/>
        </p:nvGrpSpPr>
        <p:grpSpPr>
          <a:xfrm>
            <a:off x="4987899" y="3374573"/>
            <a:ext cx="163255" cy="141957"/>
            <a:chOff x="1176027" y="8754180"/>
            <a:chExt cx="267874" cy="267874"/>
          </a:xfrm>
        </p:grpSpPr>
        <p:sp>
          <p:nvSpPr>
            <p:cNvPr id="85"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86"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87" name="Group 312"/>
          <p:cNvGrpSpPr/>
          <p:nvPr/>
        </p:nvGrpSpPr>
        <p:grpSpPr>
          <a:xfrm>
            <a:off x="4549792" y="2542580"/>
            <a:ext cx="155847" cy="145678"/>
            <a:chOff x="1176027" y="8754180"/>
            <a:chExt cx="267874" cy="267874"/>
          </a:xfrm>
        </p:grpSpPr>
        <p:sp>
          <p:nvSpPr>
            <p:cNvPr id="88"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89"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90" name="Group 315"/>
          <p:cNvGrpSpPr/>
          <p:nvPr/>
        </p:nvGrpSpPr>
        <p:grpSpPr>
          <a:xfrm>
            <a:off x="4982457" y="2951051"/>
            <a:ext cx="155847" cy="145678"/>
            <a:chOff x="1176027" y="8754180"/>
            <a:chExt cx="267874" cy="267874"/>
          </a:xfrm>
        </p:grpSpPr>
        <p:sp>
          <p:nvSpPr>
            <p:cNvPr id="91"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92"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93" name="Group 318"/>
          <p:cNvGrpSpPr/>
          <p:nvPr/>
        </p:nvGrpSpPr>
        <p:grpSpPr>
          <a:xfrm>
            <a:off x="3573203" y="2037367"/>
            <a:ext cx="155847" cy="145678"/>
            <a:chOff x="1176027" y="8754180"/>
            <a:chExt cx="267874" cy="267874"/>
          </a:xfrm>
        </p:grpSpPr>
        <p:sp>
          <p:nvSpPr>
            <p:cNvPr id="94"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95"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96" name="Group 321"/>
          <p:cNvGrpSpPr/>
          <p:nvPr/>
        </p:nvGrpSpPr>
        <p:grpSpPr>
          <a:xfrm>
            <a:off x="4154213" y="2252352"/>
            <a:ext cx="155847" cy="145678"/>
            <a:chOff x="1176027" y="8754180"/>
            <a:chExt cx="267874" cy="267874"/>
          </a:xfrm>
        </p:grpSpPr>
        <p:sp>
          <p:nvSpPr>
            <p:cNvPr id="97"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98"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99" name="Group 324"/>
          <p:cNvGrpSpPr/>
          <p:nvPr/>
        </p:nvGrpSpPr>
        <p:grpSpPr>
          <a:xfrm>
            <a:off x="3696821" y="2209355"/>
            <a:ext cx="155847" cy="145678"/>
            <a:chOff x="1176027" y="8754180"/>
            <a:chExt cx="267874" cy="267874"/>
          </a:xfrm>
        </p:grpSpPr>
        <p:sp>
          <p:nvSpPr>
            <p:cNvPr id="100"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01"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02" name="Group 327"/>
          <p:cNvGrpSpPr/>
          <p:nvPr/>
        </p:nvGrpSpPr>
        <p:grpSpPr>
          <a:xfrm>
            <a:off x="4393945" y="1654225"/>
            <a:ext cx="155847" cy="145678"/>
            <a:chOff x="1176027" y="8754180"/>
            <a:chExt cx="267874" cy="267874"/>
          </a:xfrm>
        </p:grpSpPr>
        <p:sp>
          <p:nvSpPr>
            <p:cNvPr id="103"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04"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05" name="Group 330"/>
          <p:cNvGrpSpPr/>
          <p:nvPr/>
        </p:nvGrpSpPr>
        <p:grpSpPr>
          <a:xfrm>
            <a:off x="4651331" y="1747797"/>
            <a:ext cx="155847" cy="145678"/>
            <a:chOff x="1176027" y="8754180"/>
            <a:chExt cx="267874" cy="267874"/>
          </a:xfrm>
        </p:grpSpPr>
        <p:sp>
          <p:nvSpPr>
            <p:cNvPr id="106"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07"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08" name="Group 333"/>
          <p:cNvGrpSpPr/>
          <p:nvPr/>
        </p:nvGrpSpPr>
        <p:grpSpPr>
          <a:xfrm>
            <a:off x="3981144" y="1962123"/>
            <a:ext cx="155847" cy="145678"/>
            <a:chOff x="1176027" y="8754180"/>
            <a:chExt cx="267874" cy="267874"/>
          </a:xfrm>
        </p:grpSpPr>
        <p:sp>
          <p:nvSpPr>
            <p:cNvPr id="109"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10"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11" name="Group 336"/>
          <p:cNvGrpSpPr/>
          <p:nvPr/>
        </p:nvGrpSpPr>
        <p:grpSpPr>
          <a:xfrm>
            <a:off x="4018229" y="2488833"/>
            <a:ext cx="155847" cy="145678"/>
            <a:chOff x="1176027" y="8754180"/>
            <a:chExt cx="267874" cy="267874"/>
          </a:xfrm>
        </p:grpSpPr>
        <p:sp>
          <p:nvSpPr>
            <p:cNvPr id="112"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13"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14" name="Group 339"/>
          <p:cNvGrpSpPr/>
          <p:nvPr/>
        </p:nvGrpSpPr>
        <p:grpSpPr>
          <a:xfrm>
            <a:off x="3832802" y="2015868"/>
            <a:ext cx="155847" cy="145678"/>
            <a:chOff x="1176027" y="8754180"/>
            <a:chExt cx="267874" cy="267874"/>
          </a:xfrm>
        </p:grpSpPr>
        <p:sp>
          <p:nvSpPr>
            <p:cNvPr id="115"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16"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17" name="Group 342"/>
          <p:cNvGrpSpPr/>
          <p:nvPr/>
        </p:nvGrpSpPr>
        <p:grpSpPr>
          <a:xfrm>
            <a:off x="3511393" y="2564079"/>
            <a:ext cx="155847" cy="145678"/>
            <a:chOff x="1176027" y="8754180"/>
            <a:chExt cx="267874" cy="267874"/>
          </a:xfrm>
        </p:grpSpPr>
        <p:sp>
          <p:nvSpPr>
            <p:cNvPr id="118"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19"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20" name="Group 345"/>
          <p:cNvGrpSpPr/>
          <p:nvPr/>
        </p:nvGrpSpPr>
        <p:grpSpPr>
          <a:xfrm>
            <a:off x="3635012" y="2488834"/>
            <a:ext cx="155847" cy="145678"/>
            <a:chOff x="1176027" y="8754180"/>
            <a:chExt cx="267874" cy="267874"/>
          </a:xfrm>
        </p:grpSpPr>
        <p:sp>
          <p:nvSpPr>
            <p:cNvPr id="121"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22"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23" name="Group 348"/>
          <p:cNvGrpSpPr/>
          <p:nvPr/>
        </p:nvGrpSpPr>
        <p:grpSpPr>
          <a:xfrm>
            <a:off x="4067679" y="1757887"/>
            <a:ext cx="155847" cy="145678"/>
            <a:chOff x="1176027" y="8754180"/>
            <a:chExt cx="267874" cy="267874"/>
          </a:xfrm>
        </p:grpSpPr>
        <p:sp>
          <p:nvSpPr>
            <p:cNvPr id="124"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25"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26" name="Group 351"/>
          <p:cNvGrpSpPr/>
          <p:nvPr/>
        </p:nvGrpSpPr>
        <p:grpSpPr>
          <a:xfrm>
            <a:off x="3882250" y="2392091"/>
            <a:ext cx="155847" cy="145678"/>
            <a:chOff x="1176027" y="8754180"/>
            <a:chExt cx="267874" cy="267874"/>
          </a:xfrm>
        </p:grpSpPr>
        <p:sp>
          <p:nvSpPr>
            <p:cNvPr id="127"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28"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29" name="Group 354"/>
          <p:cNvGrpSpPr/>
          <p:nvPr/>
        </p:nvGrpSpPr>
        <p:grpSpPr>
          <a:xfrm>
            <a:off x="3845164" y="2252351"/>
            <a:ext cx="155847" cy="145678"/>
            <a:chOff x="1176027" y="8754180"/>
            <a:chExt cx="267874" cy="267874"/>
          </a:xfrm>
        </p:grpSpPr>
        <p:sp>
          <p:nvSpPr>
            <p:cNvPr id="130" name="Glass corner gradient with bevel &amp; stroke"/>
            <p:cNvSpPr/>
            <p:nvPr/>
          </p:nvSpPr>
          <p:spPr bwMode="auto">
            <a:xfrm>
              <a:off x="1176027" y="8754180"/>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31" name="Glass corner gradient with bevel &amp; stroke"/>
            <p:cNvSpPr/>
            <p:nvPr/>
          </p:nvSpPr>
          <p:spPr bwMode="auto">
            <a:xfrm>
              <a:off x="1207758" y="8783457"/>
              <a:ext cx="210754" cy="210754"/>
            </a:xfrm>
            <a:prstGeom prst="ellipse">
              <a:avLst/>
            </a:prstGeom>
            <a:gradFill flip="none" rotWithShape="1">
              <a:gsLst>
                <a:gs pos="0">
                  <a:srgbClr val="FEFFFF">
                    <a:alpha val="0"/>
                  </a:srgbClr>
                </a:gs>
                <a:gs pos="97000">
                  <a:srgbClr val="CCB400">
                    <a:lumMod val="75000"/>
                  </a:srgbClr>
                </a:gs>
                <a:gs pos="100000">
                  <a:srgbClr val="CCB400">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sp>
        <p:nvSpPr>
          <p:cNvPr id="132" name="Glass corner gradient with bevel &amp; stroke"/>
          <p:cNvSpPr/>
          <p:nvPr/>
        </p:nvSpPr>
        <p:spPr bwMode="auto">
          <a:xfrm>
            <a:off x="290912" y="3878036"/>
            <a:ext cx="1371633" cy="2637738"/>
          </a:xfrm>
          <a:prstGeom prst="roundRect">
            <a:avLst>
              <a:gd name="adj" fmla="val 6638"/>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33" name="Glass corner gradient with bevel &amp; stroke"/>
          <p:cNvSpPr/>
          <p:nvPr/>
        </p:nvSpPr>
        <p:spPr bwMode="auto">
          <a:xfrm>
            <a:off x="332509" y="4462753"/>
            <a:ext cx="1260764" cy="1969891"/>
          </a:xfrm>
          <a:prstGeom prst="roundRect">
            <a:avLst>
              <a:gd name="adj" fmla="val 4530"/>
            </a:avLst>
          </a:prstGeom>
          <a:gradFill flip="none" rotWithShape="1">
            <a:gsLst>
              <a:gs pos="0">
                <a:srgbClr val="646B86">
                  <a:alpha val="58000"/>
                </a:srgbClr>
              </a:gs>
              <a:gs pos="97000">
                <a:srgbClr val="6E9EE6">
                  <a:lumMod val="50000"/>
                </a:srgbClr>
              </a:gs>
              <a:gs pos="100000">
                <a:srgbClr val="121111">
                  <a:alpha val="67000"/>
                </a:srgbClr>
              </a:gs>
            </a:gsLst>
            <a:lin ang="8100000" scaled="1"/>
            <a:tileRect/>
          </a:gradFill>
          <a:ln w="19050">
            <a:noFill/>
            <a:round/>
            <a:headEnd/>
            <a:tailEnd/>
          </a:ln>
          <a:effectLst/>
          <a:scene3d>
            <a:camera prst="orthographicFront"/>
            <a:lightRig rig="glow" dir="t"/>
          </a:scene3d>
          <a:sp3d prstMaterial="dkEdge">
            <a:bevelT w="44450" h="127000" prst="hardEdge"/>
          </a:sp3d>
        </p:spPr>
        <p:txBody>
          <a:bodyPr lIns="0" tIns="91440" rIns="0" bIns="0"/>
          <a:lstStyle/>
          <a:p>
            <a:pPr marL="0" marR="0" lvl="0" indent="0" algn="ctr" defTabSz="1096840" rtl="0" eaLnBrk="0" fontAlgn="auto" latinLnBrk="0" hangingPunct="0">
              <a:lnSpc>
                <a:spcPct val="83000"/>
              </a:lnSpc>
              <a:spcBef>
                <a:spcPts val="0"/>
              </a:spcBef>
              <a:spcAft>
                <a:spcPts val="0"/>
              </a:spcAft>
              <a:buClrTx/>
              <a:buSzTx/>
              <a:buFontTx/>
              <a:buNone/>
              <a:tabLst/>
              <a:defRPr/>
            </a:pPr>
            <a:endParaRPr kumimoji="0" lang="en-US" sz="12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alibri" pitchFamily="34" charset="0"/>
            </a:endParaRPr>
          </a:p>
        </p:txBody>
      </p:sp>
      <p:sp>
        <p:nvSpPr>
          <p:cNvPr id="134" name="Rounded Rectangle 133"/>
          <p:cNvSpPr/>
          <p:nvPr/>
        </p:nvSpPr>
        <p:spPr>
          <a:xfrm>
            <a:off x="7913094" y="1153371"/>
            <a:ext cx="1244513" cy="440905"/>
          </a:xfrm>
          <a:prstGeom prst="roundRect">
            <a:avLst>
              <a:gd name="adj" fmla="val 6507"/>
            </a:avLst>
          </a:prstGeom>
          <a:gradFill flip="none" rotWithShape="1">
            <a:gsLst>
              <a:gs pos="0">
                <a:srgbClr val="FEFFFF">
                  <a:alpha val="68000"/>
                </a:srgbClr>
              </a:gs>
              <a:gs pos="97000">
                <a:srgbClr val="6E9EE6">
                  <a:lumMod val="50000"/>
                </a:srgbClr>
              </a:gs>
              <a:gs pos="100000">
                <a:srgbClr val="121111"/>
              </a:gs>
            </a:gsLst>
            <a:lin ang="18900000" scaled="1"/>
            <a:tileRect/>
          </a:gradFill>
          <a:ln w="3175">
            <a:solidFill>
              <a:srgbClr val="C5D1D7">
                <a:lumMod val="10000"/>
              </a:srgbClr>
            </a:solidFill>
            <a:round/>
            <a:headEnd/>
            <a:tailEnd/>
          </a:ln>
          <a:effectLst/>
          <a:scene3d>
            <a:camera prst="orthographicFront"/>
            <a:lightRig rig="glow" dir="t"/>
          </a:scene3d>
          <a:sp3d prstMaterial="dkEdge">
            <a:bevelT w="63500" h="127000" prst="hardEdge"/>
          </a:sp3d>
        </p:spPr>
        <p:txBody>
          <a:bodyPr lIns="0" tIns="68569" rIns="0" bIns="0"/>
          <a:lstStyle/>
          <a:p>
            <a:pPr marL="0" marR="0" lvl="0" indent="0" algn="ctr" defTabSz="685745" rtl="0" eaLnBrk="0" fontAlgn="auto" latinLnBrk="0" hangingPunct="0">
              <a:lnSpc>
                <a:spcPct val="83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itchFamily="34" charset="0"/>
              <a:cs typeface="Arial" pitchFamily="34" charset="0"/>
            </a:endParaRPr>
          </a:p>
        </p:txBody>
      </p:sp>
      <p:cxnSp>
        <p:nvCxnSpPr>
          <p:cNvPr id="135" name="Straight Connector 134"/>
          <p:cNvCxnSpPr>
            <a:endCxn id="21" idx="4"/>
          </p:cNvCxnSpPr>
          <p:nvPr/>
        </p:nvCxnSpPr>
        <p:spPr>
          <a:xfrm rot="5400000" flipH="1" flipV="1">
            <a:off x="273556" y="3456885"/>
            <a:ext cx="2035996" cy="239230"/>
          </a:xfrm>
          <a:prstGeom prst="line">
            <a:avLst/>
          </a:prstGeom>
          <a:noFill/>
          <a:ln w="9525" cap="flat" cmpd="sng" algn="ctr">
            <a:solidFill>
              <a:srgbClr val="5E1C3D"/>
            </a:solidFill>
            <a:prstDash val="solid"/>
            <a:headEnd type="oval"/>
          </a:ln>
          <a:effectLst/>
        </p:spPr>
      </p:cxnSp>
      <p:cxnSp>
        <p:nvCxnSpPr>
          <p:cNvPr id="136" name="Straight Connector 135"/>
          <p:cNvCxnSpPr>
            <a:endCxn id="22" idx="3"/>
          </p:cNvCxnSpPr>
          <p:nvPr/>
        </p:nvCxnSpPr>
        <p:spPr>
          <a:xfrm rot="5400000" flipH="1" flipV="1">
            <a:off x="1199807" y="5173140"/>
            <a:ext cx="747911" cy="544277"/>
          </a:xfrm>
          <a:prstGeom prst="line">
            <a:avLst/>
          </a:prstGeom>
          <a:noFill/>
          <a:ln w="9525" cap="flat" cmpd="sng" algn="ctr">
            <a:solidFill>
              <a:srgbClr val="5E1C3D"/>
            </a:solidFill>
            <a:prstDash val="solid"/>
            <a:headEnd type="oval"/>
          </a:ln>
          <a:effectLst/>
        </p:spPr>
      </p:cxnSp>
      <p:cxnSp>
        <p:nvCxnSpPr>
          <p:cNvPr id="137" name="Straight Connector 136"/>
          <p:cNvCxnSpPr/>
          <p:nvPr/>
        </p:nvCxnSpPr>
        <p:spPr>
          <a:xfrm rot="5400000" flipH="1" flipV="1">
            <a:off x="374397" y="4119461"/>
            <a:ext cx="1854449" cy="1"/>
          </a:xfrm>
          <a:prstGeom prst="line">
            <a:avLst/>
          </a:prstGeom>
          <a:noFill/>
          <a:ln w="9525" cap="flat" cmpd="sng" algn="ctr">
            <a:solidFill>
              <a:srgbClr val="5E1C3D"/>
            </a:solidFill>
            <a:prstDash val="solid"/>
            <a:headEnd type="oval"/>
          </a:ln>
          <a:effectLst/>
        </p:spPr>
      </p:cxnSp>
      <p:cxnSp>
        <p:nvCxnSpPr>
          <p:cNvPr id="138" name="Straight Connector 137"/>
          <p:cNvCxnSpPr/>
          <p:nvPr/>
        </p:nvCxnSpPr>
        <p:spPr>
          <a:xfrm rot="10800000">
            <a:off x="5264946" y="2156392"/>
            <a:ext cx="2659854" cy="2331244"/>
          </a:xfrm>
          <a:prstGeom prst="line">
            <a:avLst/>
          </a:prstGeom>
          <a:noFill/>
          <a:ln w="9525" cap="flat" cmpd="sng" algn="ctr">
            <a:solidFill>
              <a:srgbClr val="CCB400">
                <a:lumMod val="60000"/>
                <a:lumOff val="40000"/>
              </a:srgbClr>
            </a:solidFill>
            <a:prstDash val="solid"/>
            <a:headEnd type="oval"/>
          </a:ln>
          <a:effectLst/>
        </p:spPr>
      </p:cxnSp>
      <p:cxnSp>
        <p:nvCxnSpPr>
          <p:cNvPr id="139" name="Straight Connector 138"/>
          <p:cNvCxnSpPr/>
          <p:nvPr/>
        </p:nvCxnSpPr>
        <p:spPr>
          <a:xfrm rot="10800000">
            <a:off x="3766266" y="2630623"/>
            <a:ext cx="4146829" cy="2291145"/>
          </a:xfrm>
          <a:prstGeom prst="line">
            <a:avLst/>
          </a:prstGeom>
          <a:noFill/>
          <a:ln w="9525" cap="flat" cmpd="sng" algn="ctr">
            <a:solidFill>
              <a:srgbClr val="CCB400">
                <a:lumMod val="60000"/>
                <a:lumOff val="40000"/>
              </a:srgbClr>
            </a:solidFill>
            <a:prstDash val="solid"/>
            <a:headEnd type="oval"/>
          </a:ln>
          <a:effectLst/>
        </p:spPr>
      </p:cxnSp>
      <p:cxnSp>
        <p:nvCxnSpPr>
          <p:cNvPr id="140" name="Straight Connector 139"/>
          <p:cNvCxnSpPr>
            <a:endCxn id="147" idx="5"/>
          </p:cNvCxnSpPr>
          <p:nvPr/>
        </p:nvCxnSpPr>
        <p:spPr>
          <a:xfrm rot="10800000">
            <a:off x="6670403" y="2984542"/>
            <a:ext cx="1269949" cy="41298"/>
          </a:xfrm>
          <a:prstGeom prst="line">
            <a:avLst/>
          </a:prstGeom>
          <a:noFill/>
          <a:ln w="9525" cap="flat" cmpd="sng" algn="ctr">
            <a:solidFill>
              <a:srgbClr val="0070C0"/>
            </a:solidFill>
            <a:prstDash val="solid"/>
            <a:headEnd type="oval"/>
          </a:ln>
          <a:effectLst/>
        </p:spPr>
      </p:cxnSp>
      <p:sp>
        <p:nvSpPr>
          <p:cNvPr id="141" name="Oval 140"/>
          <p:cNvSpPr/>
          <p:nvPr/>
        </p:nvSpPr>
        <p:spPr>
          <a:xfrm>
            <a:off x="6344219" y="3197901"/>
            <a:ext cx="927605" cy="878722"/>
          </a:xfrm>
          <a:prstGeom prst="ellipse">
            <a:avLst/>
          </a:prstGeom>
          <a:solidFill>
            <a:srgbClr val="0070C0">
              <a:alpha val="18039"/>
            </a:srgbClr>
          </a:solidFill>
          <a:ln w="12700" cap="flat" cmpd="sng" algn="ctr">
            <a:solidFill>
              <a:srgbClr val="0070C0"/>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cxnSp>
        <p:nvCxnSpPr>
          <p:cNvPr id="142" name="Straight Connector 141"/>
          <p:cNvCxnSpPr/>
          <p:nvPr/>
        </p:nvCxnSpPr>
        <p:spPr>
          <a:xfrm rot="5400000">
            <a:off x="6741368" y="2044569"/>
            <a:ext cx="1492901" cy="954836"/>
          </a:xfrm>
          <a:prstGeom prst="line">
            <a:avLst/>
          </a:prstGeom>
          <a:noFill/>
          <a:ln w="9525" cap="flat" cmpd="sng" algn="ctr">
            <a:solidFill>
              <a:srgbClr val="0070C0"/>
            </a:solidFill>
            <a:prstDash val="solid"/>
            <a:headEnd type="oval"/>
          </a:ln>
          <a:effectLst/>
        </p:spPr>
      </p:cxnSp>
      <p:cxnSp>
        <p:nvCxnSpPr>
          <p:cNvPr id="143" name="Straight Connector 142"/>
          <p:cNvCxnSpPr/>
          <p:nvPr/>
        </p:nvCxnSpPr>
        <p:spPr>
          <a:xfrm rot="10800000" flipV="1">
            <a:off x="5997644" y="2087335"/>
            <a:ext cx="1946207" cy="858069"/>
          </a:xfrm>
          <a:prstGeom prst="line">
            <a:avLst/>
          </a:prstGeom>
          <a:noFill/>
          <a:ln w="9525" cap="flat" cmpd="sng" algn="ctr">
            <a:solidFill>
              <a:srgbClr val="0070C0"/>
            </a:solidFill>
            <a:prstDash val="solid"/>
            <a:headEnd type="oval"/>
          </a:ln>
          <a:effectLst/>
        </p:spPr>
      </p:cxnSp>
      <p:sp>
        <p:nvSpPr>
          <p:cNvPr id="144" name="Oval 143"/>
          <p:cNvSpPr/>
          <p:nvPr/>
        </p:nvSpPr>
        <p:spPr>
          <a:xfrm>
            <a:off x="3757760" y="2015224"/>
            <a:ext cx="331856" cy="310205"/>
          </a:xfrm>
          <a:prstGeom prst="ellipse">
            <a:avLst/>
          </a:prstGeom>
          <a:solidFill>
            <a:srgbClr val="998700">
              <a:alpha val="40000"/>
            </a:srgbClr>
          </a:solidFill>
          <a:ln w="12700" cap="flat" cmpd="sng" algn="ctr">
            <a:solidFill>
              <a:srgbClr val="CCB400">
                <a:lumMod val="60000"/>
                <a:lumOff val="40000"/>
              </a:srgbClr>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cxnSp>
        <p:nvCxnSpPr>
          <p:cNvPr id="145" name="Straight Connector 144"/>
          <p:cNvCxnSpPr>
            <a:endCxn id="15" idx="6"/>
          </p:cNvCxnSpPr>
          <p:nvPr/>
        </p:nvCxnSpPr>
        <p:spPr>
          <a:xfrm rot="16200000" flipV="1">
            <a:off x="4610813" y="2025060"/>
            <a:ext cx="3693160" cy="3242848"/>
          </a:xfrm>
          <a:prstGeom prst="line">
            <a:avLst/>
          </a:prstGeom>
          <a:noFill/>
          <a:ln w="9525" cap="flat" cmpd="sng" algn="ctr">
            <a:solidFill>
              <a:srgbClr val="CCB400">
                <a:lumMod val="60000"/>
                <a:lumOff val="40000"/>
              </a:srgbClr>
            </a:solidFill>
            <a:prstDash val="solid"/>
            <a:headEnd type="oval"/>
          </a:ln>
          <a:effectLst/>
        </p:spPr>
      </p:cxnSp>
      <p:cxnSp>
        <p:nvCxnSpPr>
          <p:cNvPr id="146" name="Straight Connector 145"/>
          <p:cNvCxnSpPr/>
          <p:nvPr/>
        </p:nvCxnSpPr>
        <p:spPr>
          <a:xfrm rot="16200000" flipV="1">
            <a:off x="4612213" y="2884503"/>
            <a:ext cx="3417925" cy="3183839"/>
          </a:xfrm>
          <a:prstGeom prst="line">
            <a:avLst/>
          </a:prstGeom>
          <a:noFill/>
          <a:ln w="9525" cap="flat" cmpd="sng" algn="ctr">
            <a:solidFill>
              <a:srgbClr val="CCB400">
                <a:lumMod val="60000"/>
                <a:lumOff val="40000"/>
              </a:srgbClr>
            </a:solidFill>
            <a:prstDash val="solid"/>
            <a:headEnd type="oval"/>
          </a:ln>
          <a:effectLst/>
        </p:spPr>
      </p:cxnSp>
      <p:sp>
        <p:nvSpPr>
          <p:cNvPr id="147" name="Oval 146"/>
          <p:cNvSpPr/>
          <p:nvPr/>
        </p:nvSpPr>
        <p:spPr>
          <a:xfrm>
            <a:off x="6412538" y="2760318"/>
            <a:ext cx="302107" cy="262695"/>
          </a:xfrm>
          <a:prstGeom prst="ellipse">
            <a:avLst/>
          </a:prstGeom>
          <a:solidFill>
            <a:srgbClr val="0070C0">
              <a:alpha val="18039"/>
            </a:srgbClr>
          </a:solidFill>
          <a:ln w="12700" cap="flat" cmpd="sng" algn="ctr">
            <a:solidFill>
              <a:srgbClr val="0070C0"/>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cxnSp>
        <p:nvCxnSpPr>
          <p:cNvPr id="148" name="Straight Connector 147"/>
          <p:cNvCxnSpPr>
            <a:endCxn id="144" idx="5"/>
          </p:cNvCxnSpPr>
          <p:nvPr/>
        </p:nvCxnSpPr>
        <p:spPr>
          <a:xfrm rot="10800000">
            <a:off x="4041018" y="2280001"/>
            <a:ext cx="3872077" cy="3539228"/>
          </a:xfrm>
          <a:prstGeom prst="line">
            <a:avLst/>
          </a:prstGeom>
          <a:noFill/>
          <a:ln w="9525" cap="flat" cmpd="sng" algn="ctr">
            <a:solidFill>
              <a:srgbClr val="CCB400">
                <a:lumMod val="60000"/>
                <a:lumOff val="40000"/>
              </a:srgbClr>
            </a:solidFill>
            <a:prstDash val="solid"/>
            <a:headEnd type="oval"/>
          </a:ln>
          <a:effectLst/>
        </p:spPr>
      </p:cxnSp>
      <p:cxnSp>
        <p:nvCxnSpPr>
          <p:cNvPr id="149" name="Straight Connector 148"/>
          <p:cNvCxnSpPr/>
          <p:nvPr/>
        </p:nvCxnSpPr>
        <p:spPr>
          <a:xfrm rot="10800000">
            <a:off x="5167720" y="3539437"/>
            <a:ext cx="2745375" cy="1620507"/>
          </a:xfrm>
          <a:prstGeom prst="line">
            <a:avLst/>
          </a:prstGeom>
          <a:noFill/>
          <a:ln w="9525" cap="flat" cmpd="sng" algn="ctr">
            <a:solidFill>
              <a:srgbClr val="CCB400">
                <a:lumMod val="60000"/>
                <a:lumOff val="40000"/>
              </a:srgbClr>
            </a:solidFill>
            <a:prstDash val="solid"/>
            <a:headEnd type="oval"/>
          </a:ln>
          <a:effectLst/>
        </p:spPr>
      </p:cxnSp>
      <p:grpSp>
        <p:nvGrpSpPr>
          <p:cNvPr id="150" name="Group 271"/>
          <p:cNvGrpSpPr/>
          <p:nvPr/>
        </p:nvGrpSpPr>
        <p:grpSpPr>
          <a:xfrm>
            <a:off x="2759494" y="4467599"/>
            <a:ext cx="127376" cy="126897"/>
            <a:chOff x="7860908" y="5695071"/>
            <a:chExt cx="267874" cy="267874"/>
          </a:xfrm>
        </p:grpSpPr>
        <p:sp>
          <p:nvSpPr>
            <p:cNvPr id="151" name="Glass corner gradient with bevel &amp; stroke"/>
            <p:cNvSpPr/>
            <p:nvPr/>
          </p:nvSpPr>
          <p:spPr bwMode="auto">
            <a:xfrm>
              <a:off x="7860908" y="5695071"/>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52" name="Glass corner gradient with bevel &amp; stroke"/>
            <p:cNvSpPr/>
            <p:nvPr/>
          </p:nvSpPr>
          <p:spPr bwMode="auto">
            <a:xfrm>
              <a:off x="7893587" y="5723399"/>
              <a:ext cx="210753" cy="210753"/>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53" name="Group 358"/>
          <p:cNvGrpSpPr/>
          <p:nvPr/>
        </p:nvGrpSpPr>
        <p:grpSpPr>
          <a:xfrm>
            <a:off x="2160294" y="4808509"/>
            <a:ext cx="127376" cy="126897"/>
            <a:chOff x="7860908" y="5695071"/>
            <a:chExt cx="267874" cy="267874"/>
          </a:xfrm>
        </p:grpSpPr>
        <p:sp>
          <p:nvSpPr>
            <p:cNvPr id="154" name="Glass corner gradient with bevel &amp; stroke"/>
            <p:cNvSpPr/>
            <p:nvPr/>
          </p:nvSpPr>
          <p:spPr bwMode="auto">
            <a:xfrm>
              <a:off x="7860908" y="5695071"/>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55" name="Glass corner gradient with bevel &amp; stroke"/>
            <p:cNvSpPr/>
            <p:nvPr/>
          </p:nvSpPr>
          <p:spPr bwMode="auto">
            <a:xfrm>
              <a:off x="7893587" y="5723399"/>
              <a:ext cx="210753" cy="210753"/>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56" name="Group 386"/>
          <p:cNvGrpSpPr/>
          <p:nvPr/>
        </p:nvGrpSpPr>
        <p:grpSpPr>
          <a:xfrm>
            <a:off x="2546967" y="4245530"/>
            <a:ext cx="127376" cy="126897"/>
            <a:chOff x="7860908" y="5695071"/>
            <a:chExt cx="267874" cy="267874"/>
          </a:xfrm>
        </p:grpSpPr>
        <p:sp>
          <p:nvSpPr>
            <p:cNvPr id="157" name="Glass corner gradient with bevel &amp; stroke"/>
            <p:cNvSpPr/>
            <p:nvPr/>
          </p:nvSpPr>
          <p:spPr bwMode="auto">
            <a:xfrm>
              <a:off x="7860908" y="5695071"/>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58" name="Glass corner gradient with bevel &amp; stroke"/>
            <p:cNvSpPr/>
            <p:nvPr/>
          </p:nvSpPr>
          <p:spPr bwMode="auto">
            <a:xfrm>
              <a:off x="7893587" y="5723399"/>
              <a:ext cx="210753" cy="210753"/>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59" name="Group 393"/>
          <p:cNvGrpSpPr/>
          <p:nvPr/>
        </p:nvGrpSpPr>
        <p:grpSpPr>
          <a:xfrm>
            <a:off x="2201123" y="4296873"/>
            <a:ext cx="127376" cy="126897"/>
            <a:chOff x="7860908" y="5695071"/>
            <a:chExt cx="267874" cy="267874"/>
          </a:xfrm>
        </p:grpSpPr>
        <p:sp>
          <p:nvSpPr>
            <p:cNvPr id="160" name="Glass corner gradient with bevel &amp; stroke"/>
            <p:cNvSpPr/>
            <p:nvPr/>
          </p:nvSpPr>
          <p:spPr bwMode="auto">
            <a:xfrm>
              <a:off x="7860908" y="5695071"/>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61" name="Glass corner gradient with bevel &amp; stroke"/>
            <p:cNvSpPr/>
            <p:nvPr/>
          </p:nvSpPr>
          <p:spPr bwMode="auto">
            <a:xfrm>
              <a:off x="7893587" y="5723399"/>
              <a:ext cx="210753" cy="210753"/>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162" name="Group 397"/>
          <p:cNvGrpSpPr/>
          <p:nvPr/>
        </p:nvGrpSpPr>
        <p:grpSpPr>
          <a:xfrm>
            <a:off x="1799651" y="4061520"/>
            <a:ext cx="118684" cy="128632"/>
            <a:chOff x="7860908" y="5695071"/>
            <a:chExt cx="267874" cy="267874"/>
          </a:xfrm>
        </p:grpSpPr>
        <p:sp>
          <p:nvSpPr>
            <p:cNvPr id="163" name="Glass corner gradient with bevel &amp; stroke"/>
            <p:cNvSpPr/>
            <p:nvPr/>
          </p:nvSpPr>
          <p:spPr bwMode="auto">
            <a:xfrm>
              <a:off x="7860908" y="5695071"/>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64" name="Glass corner gradient with bevel &amp; stroke"/>
            <p:cNvSpPr/>
            <p:nvPr/>
          </p:nvSpPr>
          <p:spPr bwMode="auto">
            <a:xfrm>
              <a:off x="7893587" y="5723399"/>
              <a:ext cx="210753" cy="210753"/>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sp>
        <p:nvSpPr>
          <p:cNvPr id="165" name="TextBox 164"/>
          <p:cNvSpPr txBox="1"/>
          <p:nvPr/>
        </p:nvSpPr>
        <p:spPr>
          <a:xfrm>
            <a:off x="332509" y="4552371"/>
            <a:ext cx="1214039" cy="1350370"/>
          </a:xfrm>
          <a:prstGeom prst="rect">
            <a:avLst/>
          </a:prstGeom>
          <a:noFill/>
        </p:spPr>
        <p:txBody>
          <a:bodyPr wrap="square" lIns="57150" tIns="28575" rIns="57150" bIns="28575" rtlCol="0">
            <a:spAutoFit/>
          </a:bodyPr>
          <a:lstStyle/>
          <a:p>
            <a:pPr algn="l" defTabSz="571500" rtl="0">
              <a:defRPr/>
            </a:pPr>
            <a:r>
              <a:rPr lang="en-US" sz="1200" b="1" dirty="0" smtClean="0">
                <a:solidFill>
                  <a:srgbClr val="FFFFFF"/>
                </a:solidFill>
                <a:latin typeface="Calibri" pitchFamily="34" charset="0"/>
              </a:rPr>
              <a:t>Canada</a:t>
            </a:r>
            <a:endParaRPr lang="en-US" sz="1200" b="1" dirty="0">
              <a:solidFill>
                <a:srgbClr val="FFFFFF"/>
              </a:solidFill>
              <a:latin typeface="Calibri" pitchFamily="34" charset="0"/>
            </a:endParaRPr>
          </a:p>
          <a:p>
            <a:pPr algn="l" defTabSz="571500" rtl="0">
              <a:defRPr/>
            </a:pPr>
            <a:endParaRPr lang="en-US" sz="1200" dirty="0" smtClean="0">
              <a:solidFill>
                <a:srgbClr val="FFFFFF"/>
              </a:solidFill>
              <a:latin typeface="Calibri" pitchFamily="34" charset="0"/>
            </a:endParaRPr>
          </a:p>
          <a:p>
            <a:pPr algn="l" defTabSz="571500" rtl="0">
              <a:defRPr/>
            </a:pPr>
            <a:endParaRPr lang="en-US" sz="1200" b="1" dirty="0" smtClean="0">
              <a:solidFill>
                <a:srgbClr val="FFFFFF"/>
              </a:solidFill>
              <a:latin typeface="Calibri" pitchFamily="34" charset="0"/>
            </a:endParaRPr>
          </a:p>
          <a:p>
            <a:pPr algn="l" defTabSz="571500" rtl="0">
              <a:defRPr/>
            </a:pPr>
            <a:r>
              <a:rPr lang="en-US" sz="1200" b="1" dirty="0" smtClean="0">
                <a:solidFill>
                  <a:srgbClr val="FFFFFF"/>
                </a:solidFill>
                <a:latin typeface="Calibri" pitchFamily="34" charset="0"/>
              </a:rPr>
              <a:t>United </a:t>
            </a:r>
            <a:r>
              <a:rPr lang="en-US" sz="1200" b="1" dirty="0">
                <a:solidFill>
                  <a:srgbClr val="FFFFFF"/>
                </a:solidFill>
                <a:latin typeface="Calibri" pitchFamily="34" charset="0"/>
              </a:rPr>
              <a:t>States</a:t>
            </a:r>
            <a:r>
              <a:rPr lang="en-US" sz="1200" b="1" dirty="0" smtClean="0">
                <a:solidFill>
                  <a:srgbClr val="FFFFFF"/>
                </a:solidFill>
                <a:latin typeface="Calibri" pitchFamily="34" charset="0"/>
              </a:rPr>
              <a:t>:</a:t>
            </a:r>
            <a:endParaRPr lang="en-US" sz="1200" b="1" dirty="0">
              <a:solidFill>
                <a:srgbClr val="FFFFFF"/>
              </a:solidFill>
              <a:latin typeface="Calibri" pitchFamily="34" charset="0"/>
            </a:endParaRPr>
          </a:p>
          <a:p>
            <a:pPr algn="l" defTabSz="571500" rtl="0">
              <a:defRPr/>
            </a:pPr>
            <a:endParaRPr lang="en-US" sz="1200" b="1" dirty="0">
              <a:solidFill>
                <a:srgbClr val="FFFFFF"/>
              </a:solidFill>
              <a:latin typeface="Calibri" pitchFamily="34" charset="0"/>
            </a:endParaRPr>
          </a:p>
          <a:p>
            <a:pPr algn="l" defTabSz="571500" rtl="0">
              <a:defRPr/>
            </a:pPr>
            <a:endParaRPr lang="en-US" sz="1200" b="1" dirty="0">
              <a:solidFill>
                <a:srgbClr val="FFFFFF"/>
              </a:solidFill>
              <a:latin typeface="Calibri" pitchFamily="34" charset="0"/>
            </a:endParaRPr>
          </a:p>
          <a:p>
            <a:pPr algn="l" defTabSz="571500" rtl="0">
              <a:defRPr/>
            </a:pPr>
            <a:r>
              <a:rPr lang="en-US" sz="1200" b="1" dirty="0">
                <a:solidFill>
                  <a:srgbClr val="FFFFFF"/>
                </a:solidFill>
                <a:latin typeface="Calibri" pitchFamily="34" charset="0"/>
              </a:rPr>
              <a:t>Latin </a:t>
            </a:r>
            <a:r>
              <a:rPr lang="en-US" sz="1200" b="1" dirty="0" smtClean="0">
                <a:solidFill>
                  <a:srgbClr val="FFFFFF"/>
                </a:solidFill>
                <a:latin typeface="Calibri" pitchFamily="34" charset="0"/>
              </a:rPr>
              <a:t>America</a:t>
            </a:r>
            <a:endParaRPr lang="en-US" sz="1200" b="1" dirty="0">
              <a:solidFill>
                <a:srgbClr val="FFFFFF"/>
              </a:solidFill>
              <a:latin typeface="Calibri" pitchFamily="34" charset="0"/>
            </a:endParaRPr>
          </a:p>
        </p:txBody>
      </p:sp>
      <p:sp>
        <p:nvSpPr>
          <p:cNvPr id="166" name="TextBox 165"/>
          <p:cNvSpPr txBox="1"/>
          <p:nvPr/>
        </p:nvSpPr>
        <p:spPr>
          <a:xfrm>
            <a:off x="7955262" y="1681961"/>
            <a:ext cx="1097505" cy="1403718"/>
          </a:xfrm>
          <a:prstGeom prst="rect">
            <a:avLst/>
          </a:prstGeom>
          <a:noFill/>
        </p:spPr>
        <p:txBody>
          <a:bodyPr wrap="square" lIns="57150" tIns="28575" rIns="57150" bIns="28575" rtlCol="0">
            <a:spAutoFit/>
          </a:bodyPr>
          <a:lstStyle/>
          <a:p>
            <a:pPr algn="l" defTabSz="571500" rtl="0">
              <a:lnSpc>
                <a:spcPct val="80000"/>
              </a:lnSpc>
              <a:spcBef>
                <a:spcPts val="375"/>
              </a:spcBef>
              <a:defRPr/>
            </a:pPr>
            <a:r>
              <a:rPr lang="en-US" sz="1200" b="1" dirty="0" smtClean="0">
                <a:solidFill>
                  <a:srgbClr val="FFFFFF"/>
                </a:solidFill>
                <a:latin typeface="Calibri" pitchFamily="34" charset="0"/>
              </a:rPr>
              <a:t>APAC</a:t>
            </a:r>
            <a:endParaRPr lang="en-US" sz="1200" b="1" dirty="0">
              <a:solidFill>
                <a:srgbClr val="FFFFFF"/>
              </a:solidFill>
              <a:latin typeface="Calibri" pitchFamily="34" charset="0"/>
            </a:endParaRPr>
          </a:p>
          <a:p>
            <a:pPr algn="l" defTabSz="571500" rtl="0">
              <a:lnSpc>
                <a:spcPct val="80000"/>
              </a:lnSpc>
              <a:spcBef>
                <a:spcPts val="375"/>
              </a:spcBef>
              <a:defRPr/>
            </a:pPr>
            <a:endParaRPr lang="en-US" sz="600" b="1" dirty="0" smtClean="0">
              <a:solidFill>
                <a:srgbClr val="FFFFFF"/>
              </a:solidFill>
              <a:latin typeface="Calibri" pitchFamily="34" charset="0"/>
            </a:endParaRPr>
          </a:p>
          <a:p>
            <a:pPr algn="l" defTabSz="571500" rtl="0">
              <a:lnSpc>
                <a:spcPct val="80000"/>
              </a:lnSpc>
              <a:spcBef>
                <a:spcPts val="375"/>
              </a:spcBef>
              <a:defRPr/>
            </a:pPr>
            <a:r>
              <a:rPr lang="en-US" sz="1200" b="1" dirty="0" smtClean="0">
                <a:solidFill>
                  <a:srgbClr val="FFFFFF"/>
                </a:solidFill>
                <a:latin typeface="Calibri" pitchFamily="34" charset="0"/>
              </a:rPr>
              <a:t>India</a:t>
            </a:r>
            <a:endParaRPr lang="en-US" sz="1200" b="1" dirty="0">
              <a:solidFill>
                <a:srgbClr val="FFFFFF"/>
              </a:solidFill>
              <a:latin typeface="Calibri" pitchFamily="34" charset="0"/>
            </a:endParaRPr>
          </a:p>
          <a:p>
            <a:pPr algn="l" defTabSz="571500" rtl="0">
              <a:lnSpc>
                <a:spcPct val="80000"/>
              </a:lnSpc>
              <a:spcBef>
                <a:spcPts val="375"/>
              </a:spcBef>
              <a:defRPr/>
            </a:pPr>
            <a:endParaRPr lang="en-US" sz="1050" b="1" dirty="0" smtClean="0">
              <a:solidFill>
                <a:srgbClr val="FFFFFF"/>
              </a:solidFill>
              <a:latin typeface="Calibri" pitchFamily="34" charset="0"/>
            </a:endParaRPr>
          </a:p>
          <a:p>
            <a:pPr algn="l" defTabSz="571500" rtl="0">
              <a:lnSpc>
                <a:spcPct val="80000"/>
              </a:lnSpc>
              <a:spcBef>
                <a:spcPts val="375"/>
              </a:spcBef>
              <a:defRPr/>
            </a:pPr>
            <a:r>
              <a:rPr lang="en-US" sz="1200" b="1" dirty="0" smtClean="0">
                <a:solidFill>
                  <a:srgbClr val="FFFFFF"/>
                </a:solidFill>
                <a:latin typeface="Calibri" pitchFamily="34" charset="0"/>
              </a:rPr>
              <a:t>Japan</a:t>
            </a:r>
            <a:endParaRPr lang="en-US" sz="1200" b="1" dirty="0">
              <a:solidFill>
                <a:srgbClr val="FFFFFF"/>
              </a:solidFill>
              <a:latin typeface="Calibri" pitchFamily="34" charset="0"/>
            </a:endParaRPr>
          </a:p>
          <a:p>
            <a:pPr lvl="1" algn="l" defTabSz="571500" rtl="0">
              <a:lnSpc>
                <a:spcPct val="80000"/>
              </a:lnSpc>
              <a:spcBef>
                <a:spcPts val="375"/>
              </a:spcBef>
              <a:defRPr/>
            </a:pPr>
            <a:endParaRPr lang="en-US" sz="1200" b="1" dirty="0">
              <a:solidFill>
                <a:srgbClr val="FFFFFF"/>
              </a:solidFill>
              <a:latin typeface="Calibri" pitchFamily="34" charset="0"/>
            </a:endParaRPr>
          </a:p>
          <a:p>
            <a:pPr marL="0" lvl="1" algn="l" defTabSz="571500" rtl="0">
              <a:lnSpc>
                <a:spcPct val="80000"/>
              </a:lnSpc>
              <a:defRPr/>
            </a:pPr>
            <a:endParaRPr lang="en-US" sz="1200" b="1" dirty="0" smtClean="0">
              <a:solidFill>
                <a:srgbClr val="FFFFFF"/>
              </a:solidFill>
              <a:latin typeface="Calibri" pitchFamily="34" charset="0"/>
            </a:endParaRPr>
          </a:p>
          <a:p>
            <a:pPr marL="0" lvl="1" algn="l" defTabSz="571500" rtl="0">
              <a:lnSpc>
                <a:spcPct val="80000"/>
              </a:lnSpc>
              <a:defRPr/>
            </a:pPr>
            <a:r>
              <a:rPr lang="en-US" sz="1200" b="1" dirty="0" smtClean="0">
                <a:solidFill>
                  <a:srgbClr val="FFFFFF"/>
                </a:solidFill>
                <a:latin typeface="Calibri" pitchFamily="34" charset="0"/>
              </a:rPr>
              <a:t>Greater China</a:t>
            </a:r>
            <a:endParaRPr lang="en-US" sz="1200" b="1" dirty="0">
              <a:solidFill>
                <a:srgbClr val="FFFFFF"/>
              </a:solidFill>
              <a:latin typeface="Calibri" pitchFamily="34" charset="0"/>
            </a:endParaRPr>
          </a:p>
        </p:txBody>
      </p:sp>
      <p:sp>
        <p:nvSpPr>
          <p:cNvPr id="167" name="TextBox 166"/>
          <p:cNvSpPr txBox="1"/>
          <p:nvPr/>
        </p:nvSpPr>
        <p:spPr>
          <a:xfrm>
            <a:off x="7929954" y="4345611"/>
            <a:ext cx="1302946" cy="1766381"/>
          </a:xfrm>
          <a:prstGeom prst="rect">
            <a:avLst/>
          </a:prstGeom>
          <a:noFill/>
        </p:spPr>
        <p:txBody>
          <a:bodyPr wrap="square" lIns="57150" tIns="28575" rIns="0" bIns="28575" rtlCol="0">
            <a:spAutoFit/>
          </a:bodyPr>
          <a:lstStyle/>
          <a:p>
            <a:pPr algn="l" defTabSz="571500" rtl="0">
              <a:lnSpc>
                <a:spcPct val="70000"/>
              </a:lnSpc>
              <a:spcBef>
                <a:spcPts val="375"/>
              </a:spcBef>
              <a:defRPr/>
            </a:pPr>
            <a:r>
              <a:rPr lang="en-US" sz="1200" b="1" dirty="0">
                <a:solidFill>
                  <a:srgbClr val="FFFFFF"/>
                </a:solidFill>
                <a:latin typeface="Calibri" pitchFamily="34" charset="0"/>
              </a:rPr>
              <a:t>Central </a:t>
            </a:r>
            <a:r>
              <a:rPr lang="en-US" sz="1200" b="1" dirty="0" smtClean="0">
                <a:solidFill>
                  <a:srgbClr val="FFFFFF"/>
                </a:solidFill>
                <a:latin typeface="Calibri" pitchFamily="34" charset="0"/>
              </a:rPr>
              <a:t> &amp; </a:t>
            </a:r>
            <a:r>
              <a:rPr lang="en-US" sz="1200" b="1" dirty="0">
                <a:solidFill>
                  <a:srgbClr val="FFFFFF"/>
                </a:solidFill>
                <a:latin typeface="Calibri" pitchFamily="34" charset="0"/>
              </a:rPr>
              <a:t>Eastern </a:t>
            </a:r>
            <a:r>
              <a:rPr lang="en-US" sz="1200" b="1" dirty="0" smtClean="0">
                <a:solidFill>
                  <a:srgbClr val="FFFFFF"/>
                </a:solidFill>
                <a:latin typeface="Calibri" pitchFamily="34" charset="0"/>
              </a:rPr>
              <a:t>Europe</a:t>
            </a:r>
            <a:endParaRPr lang="en-US" sz="1200" b="1" dirty="0">
              <a:solidFill>
                <a:srgbClr val="FFFFFF"/>
              </a:solidFill>
              <a:latin typeface="Calibri" pitchFamily="34" charset="0"/>
            </a:endParaRPr>
          </a:p>
          <a:p>
            <a:pPr algn="l" defTabSz="571500" rtl="0">
              <a:lnSpc>
                <a:spcPct val="70000"/>
              </a:lnSpc>
              <a:spcBef>
                <a:spcPts val="375"/>
              </a:spcBef>
              <a:defRPr/>
            </a:pPr>
            <a:endParaRPr lang="en-US" sz="100" b="1" dirty="0" smtClean="0">
              <a:solidFill>
                <a:srgbClr val="FFFFFF"/>
              </a:solidFill>
              <a:latin typeface="Calibri" pitchFamily="34" charset="0"/>
            </a:endParaRPr>
          </a:p>
          <a:p>
            <a:pPr algn="l" defTabSz="571500" rtl="0">
              <a:lnSpc>
                <a:spcPct val="70000"/>
              </a:lnSpc>
              <a:spcBef>
                <a:spcPts val="375"/>
              </a:spcBef>
              <a:defRPr/>
            </a:pPr>
            <a:r>
              <a:rPr lang="en-US" sz="1200" b="1" dirty="0" smtClean="0">
                <a:solidFill>
                  <a:srgbClr val="FFFFFF"/>
                </a:solidFill>
                <a:latin typeface="Calibri" pitchFamily="34" charset="0"/>
              </a:rPr>
              <a:t>France</a:t>
            </a:r>
            <a:endParaRPr lang="en-US" sz="1200" b="1" dirty="0">
              <a:solidFill>
                <a:srgbClr val="FFFFFF"/>
              </a:solidFill>
              <a:latin typeface="Calibri" pitchFamily="34" charset="0"/>
            </a:endParaRPr>
          </a:p>
          <a:p>
            <a:pPr algn="l" defTabSz="571500" rtl="0">
              <a:lnSpc>
                <a:spcPct val="70000"/>
              </a:lnSpc>
              <a:spcBef>
                <a:spcPts val="375"/>
              </a:spcBef>
              <a:defRPr/>
            </a:pPr>
            <a:endParaRPr lang="en-US" sz="500" b="1" dirty="0" smtClean="0">
              <a:solidFill>
                <a:srgbClr val="FFFFFF"/>
              </a:solidFill>
              <a:latin typeface="Calibri" pitchFamily="34" charset="0"/>
            </a:endParaRPr>
          </a:p>
          <a:p>
            <a:pPr algn="l" defTabSz="571500" rtl="0">
              <a:lnSpc>
                <a:spcPct val="70000"/>
              </a:lnSpc>
              <a:spcBef>
                <a:spcPts val="375"/>
              </a:spcBef>
              <a:defRPr/>
            </a:pPr>
            <a:r>
              <a:rPr lang="en-US" sz="1200" b="1" dirty="0" smtClean="0">
                <a:solidFill>
                  <a:srgbClr val="FFFFFF"/>
                </a:solidFill>
                <a:latin typeface="Calibri" pitchFamily="34" charset="0"/>
              </a:rPr>
              <a:t>Germany</a:t>
            </a:r>
            <a:endParaRPr lang="en-US" sz="1200" b="1" dirty="0">
              <a:solidFill>
                <a:srgbClr val="FFFFFF"/>
              </a:solidFill>
              <a:latin typeface="Calibri" pitchFamily="34" charset="0"/>
            </a:endParaRPr>
          </a:p>
          <a:p>
            <a:pPr algn="l" defTabSz="571500" rtl="0">
              <a:lnSpc>
                <a:spcPct val="70000"/>
              </a:lnSpc>
              <a:spcBef>
                <a:spcPts val="375"/>
              </a:spcBef>
              <a:defRPr/>
            </a:pPr>
            <a:endParaRPr lang="en-US" sz="900" b="1" dirty="0" smtClean="0">
              <a:solidFill>
                <a:srgbClr val="FFFFFF"/>
              </a:solidFill>
              <a:latin typeface="Calibri" pitchFamily="34" charset="0"/>
            </a:endParaRPr>
          </a:p>
          <a:p>
            <a:pPr algn="l" defTabSz="571500" rtl="0">
              <a:lnSpc>
                <a:spcPct val="70000"/>
              </a:lnSpc>
              <a:spcBef>
                <a:spcPts val="375"/>
              </a:spcBef>
              <a:defRPr/>
            </a:pPr>
            <a:r>
              <a:rPr lang="en-US" sz="1200" b="1" dirty="0" smtClean="0">
                <a:solidFill>
                  <a:srgbClr val="FFFFFF"/>
                </a:solidFill>
                <a:latin typeface="Calibri" pitchFamily="34" charset="0"/>
              </a:rPr>
              <a:t>MEA</a:t>
            </a:r>
            <a:endParaRPr lang="en-US" sz="1200" b="1" dirty="0">
              <a:solidFill>
                <a:srgbClr val="FFFFFF"/>
              </a:solidFill>
              <a:latin typeface="Calibri" pitchFamily="34" charset="0"/>
            </a:endParaRPr>
          </a:p>
          <a:p>
            <a:pPr algn="l" defTabSz="571500" rtl="0">
              <a:lnSpc>
                <a:spcPct val="70000"/>
              </a:lnSpc>
              <a:spcBef>
                <a:spcPts val="375"/>
              </a:spcBef>
              <a:defRPr/>
            </a:pPr>
            <a:endParaRPr lang="en-US" sz="700" b="1" dirty="0" smtClean="0">
              <a:solidFill>
                <a:srgbClr val="FFFFFF"/>
              </a:solidFill>
              <a:latin typeface="Calibri" pitchFamily="34" charset="0"/>
            </a:endParaRPr>
          </a:p>
          <a:p>
            <a:pPr algn="l" defTabSz="571500" rtl="0">
              <a:lnSpc>
                <a:spcPct val="70000"/>
              </a:lnSpc>
              <a:spcBef>
                <a:spcPts val="375"/>
              </a:spcBef>
              <a:defRPr/>
            </a:pPr>
            <a:r>
              <a:rPr lang="en-US" sz="1200" b="1" dirty="0" smtClean="0">
                <a:solidFill>
                  <a:srgbClr val="FFFFFF"/>
                </a:solidFill>
                <a:latin typeface="Calibri" pitchFamily="34" charset="0"/>
              </a:rPr>
              <a:t>UK</a:t>
            </a:r>
            <a:endParaRPr lang="en-US" sz="1200" b="1" dirty="0">
              <a:solidFill>
                <a:srgbClr val="FFFFFF"/>
              </a:solidFill>
              <a:latin typeface="Calibri" pitchFamily="34" charset="0"/>
            </a:endParaRPr>
          </a:p>
          <a:p>
            <a:pPr algn="l" defTabSz="571500" rtl="0">
              <a:lnSpc>
                <a:spcPct val="70000"/>
              </a:lnSpc>
              <a:spcBef>
                <a:spcPts val="375"/>
              </a:spcBef>
              <a:defRPr/>
            </a:pPr>
            <a:endParaRPr lang="en-US" sz="500" b="1" dirty="0" smtClean="0">
              <a:solidFill>
                <a:srgbClr val="FFFFFF"/>
              </a:solidFill>
              <a:latin typeface="Calibri" pitchFamily="34" charset="0"/>
            </a:endParaRPr>
          </a:p>
          <a:p>
            <a:pPr algn="l" defTabSz="571500" rtl="0">
              <a:lnSpc>
                <a:spcPct val="70000"/>
              </a:lnSpc>
              <a:spcBef>
                <a:spcPts val="375"/>
              </a:spcBef>
              <a:defRPr/>
            </a:pPr>
            <a:r>
              <a:rPr lang="en-US" sz="1200" b="1" dirty="0" smtClean="0">
                <a:solidFill>
                  <a:srgbClr val="FFFFFF"/>
                </a:solidFill>
                <a:latin typeface="Calibri" pitchFamily="34" charset="0"/>
              </a:rPr>
              <a:t>Western Europe</a:t>
            </a:r>
            <a:endParaRPr lang="en-US" sz="1200" b="1" dirty="0">
              <a:solidFill>
                <a:srgbClr val="FFFFFF"/>
              </a:solidFill>
              <a:latin typeface="Calibri" pitchFamily="34" charset="0"/>
            </a:endParaRPr>
          </a:p>
        </p:txBody>
      </p:sp>
      <p:grpSp>
        <p:nvGrpSpPr>
          <p:cNvPr id="168" name="Group 358"/>
          <p:cNvGrpSpPr/>
          <p:nvPr/>
        </p:nvGrpSpPr>
        <p:grpSpPr>
          <a:xfrm>
            <a:off x="1984108" y="5046685"/>
            <a:ext cx="127376" cy="126897"/>
            <a:chOff x="7860908" y="5695071"/>
            <a:chExt cx="267874" cy="267874"/>
          </a:xfrm>
        </p:grpSpPr>
        <p:sp>
          <p:nvSpPr>
            <p:cNvPr id="169" name="Glass corner gradient with bevel &amp; stroke"/>
            <p:cNvSpPr/>
            <p:nvPr/>
          </p:nvSpPr>
          <p:spPr bwMode="auto">
            <a:xfrm>
              <a:off x="7860908" y="5695071"/>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70" name="Glass corner gradient with bevel &amp; stroke"/>
            <p:cNvSpPr/>
            <p:nvPr/>
          </p:nvSpPr>
          <p:spPr bwMode="auto">
            <a:xfrm>
              <a:off x="7893587" y="5723399"/>
              <a:ext cx="210753" cy="210753"/>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sp>
        <p:nvSpPr>
          <p:cNvPr id="171" name="Rounded Rectangle 170"/>
          <p:cNvSpPr/>
          <p:nvPr/>
        </p:nvSpPr>
        <p:spPr>
          <a:xfrm>
            <a:off x="7925443" y="3732593"/>
            <a:ext cx="1236555" cy="503866"/>
          </a:xfrm>
          <a:prstGeom prst="roundRect">
            <a:avLst>
              <a:gd name="adj" fmla="val 6507"/>
            </a:avLst>
          </a:prstGeom>
          <a:gradFill flip="none" rotWithShape="1">
            <a:gsLst>
              <a:gs pos="0">
                <a:srgbClr val="CCB400">
                  <a:alpha val="48000"/>
                </a:srgbClr>
              </a:gs>
              <a:gs pos="97000">
                <a:srgbClr val="CCB400">
                  <a:lumMod val="75000"/>
                </a:srgbClr>
              </a:gs>
              <a:gs pos="100000">
                <a:srgbClr val="121111">
                  <a:alpha val="67000"/>
                </a:srgbClr>
              </a:gs>
            </a:gsLst>
            <a:lin ang="8100000" scaled="1"/>
            <a:tileRect/>
          </a:gradFill>
          <a:ln w="19050">
            <a:noFill/>
            <a:round/>
            <a:headEnd/>
            <a:tailEnd/>
          </a:ln>
          <a:effectLst/>
          <a:scene3d>
            <a:camera prst="orthographicFront"/>
            <a:lightRig rig="glow" dir="t"/>
          </a:scene3d>
          <a:sp3d prstMaterial="dkEdge">
            <a:bevelT w="44450" h="127000" prst="hardEdge"/>
          </a:sp3d>
        </p:spPr>
        <p:txBody>
          <a:bodyPr lIns="0" tIns="91440" rIns="0" bIns="0"/>
          <a:lstStyle/>
          <a:p>
            <a:pPr marL="0" marR="0" lvl="0" indent="0" algn="ctr" defTabSz="1096840" rtl="0" eaLnBrk="0" fontAlgn="auto" latinLnBrk="0" hangingPunct="0">
              <a:lnSpc>
                <a:spcPct val="83000"/>
              </a:lnSpc>
              <a:spcBef>
                <a:spcPts val="0"/>
              </a:spcBef>
              <a:spcAft>
                <a:spcPts val="0"/>
              </a:spcAft>
              <a:buClrTx/>
              <a:buSzTx/>
              <a:buFontTx/>
              <a:buNone/>
              <a:tabLst/>
              <a:defRPr/>
            </a:pPr>
            <a:endParaRPr kumimoji="0" lang="en-US" sz="12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alibri" pitchFamily="34" charset="0"/>
            </a:endParaRPr>
          </a:p>
        </p:txBody>
      </p:sp>
      <p:sp>
        <p:nvSpPr>
          <p:cNvPr id="172" name="TextBox 171"/>
          <p:cNvSpPr txBox="1"/>
          <p:nvPr/>
        </p:nvSpPr>
        <p:spPr>
          <a:xfrm>
            <a:off x="8001709" y="3795694"/>
            <a:ext cx="1109340" cy="334707"/>
          </a:xfrm>
          <a:prstGeom prst="rect">
            <a:avLst/>
          </a:prstGeom>
          <a:noFill/>
        </p:spPr>
        <p:txBody>
          <a:bodyPr wrap="square" lIns="57150" tIns="28575" rIns="57150" bIns="28575" rtlCol="0">
            <a:spAutoFit/>
          </a:bodyPr>
          <a:lstStyle/>
          <a:p>
            <a:pPr algn="ctr" defTabSz="571500" rtl="0">
              <a:defRPr/>
            </a:pPr>
            <a:r>
              <a:rPr lang="en-US" b="1" dirty="0">
                <a:solidFill>
                  <a:sysClr val="window" lastClr="FFFFFF"/>
                </a:solidFill>
                <a:effectLst>
                  <a:outerShdw blurRad="38100" dist="38100" dir="2700000" algn="tl">
                    <a:srgbClr val="000000">
                      <a:alpha val="43137"/>
                    </a:srgbClr>
                  </a:outerShdw>
                </a:effectLst>
                <a:latin typeface="Calibri" pitchFamily="34" charset="0"/>
              </a:rPr>
              <a:t>EMEA</a:t>
            </a:r>
          </a:p>
        </p:txBody>
      </p:sp>
      <p:sp>
        <p:nvSpPr>
          <p:cNvPr id="173" name="TextBox 172"/>
          <p:cNvSpPr txBox="1"/>
          <p:nvPr/>
        </p:nvSpPr>
        <p:spPr>
          <a:xfrm>
            <a:off x="8079268" y="1206470"/>
            <a:ext cx="912164" cy="334707"/>
          </a:xfrm>
          <a:prstGeom prst="rect">
            <a:avLst/>
          </a:prstGeom>
          <a:noFill/>
        </p:spPr>
        <p:txBody>
          <a:bodyPr wrap="square" lIns="57150" tIns="28575" rIns="57150" bIns="28575" rtlCol="0">
            <a:spAutoFit/>
          </a:bodyPr>
          <a:lstStyle/>
          <a:p>
            <a:pPr algn="ctr" defTabSz="571500" rtl="0">
              <a:defRPr/>
            </a:pPr>
            <a:r>
              <a:rPr lang="en-US" b="1" dirty="0">
                <a:solidFill>
                  <a:sysClr val="window" lastClr="FFFFFF"/>
                </a:solidFill>
                <a:effectLst>
                  <a:outerShdw blurRad="38100" dist="38100" dir="2700000" algn="tl">
                    <a:srgbClr val="000000">
                      <a:alpha val="43137"/>
                    </a:srgbClr>
                  </a:outerShdw>
                </a:effectLst>
                <a:latin typeface="Calibri" pitchFamily="34" charset="0"/>
              </a:rPr>
              <a:t>Asia</a:t>
            </a:r>
            <a:endParaRPr lang="en-US" b="1" i="1" dirty="0">
              <a:solidFill>
                <a:sysClr val="window" lastClr="FFFFFF"/>
              </a:solidFill>
              <a:effectLst>
                <a:outerShdw blurRad="38100" dist="38100" dir="2700000" algn="tl">
                  <a:srgbClr val="000000">
                    <a:alpha val="43137"/>
                  </a:srgbClr>
                </a:outerShdw>
              </a:effectLst>
              <a:latin typeface="Calibri" pitchFamily="34" charset="0"/>
            </a:endParaRPr>
          </a:p>
        </p:txBody>
      </p:sp>
      <p:cxnSp>
        <p:nvCxnSpPr>
          <p:cNvPr id="174" name="Straight Connector 173"/>
          <p:cNvCxnSpPr>
            <a:endCxn id="16" idx="0"/>
          </p:cNvCxnSpPr>
          <p:nvPr/>
        </p:nvCxnSpPr>
        <p:spPr>
          <a:xfrm rot="5400000">
            <a:off x="6437061" y="2532615"/>
            <a:ext cx="2199717" cy="775762"/>
          </a:xfrm>
          <a:prstGeom prst="line">
            <a:avLst/>
          </a:prstGeom>
          <a:noFill/>
          <a:ln w="9525" cap="flat" cmpd="sng" algn="ctr">
            <a:solidFill>
              <a:srgbClr val="0070C0"/>
            </a:solidFill>
            <a:prstDash val="solid"/>
            <a:headEnd type="oval"/>
          </a:ln>
          <a:effectLst/>
        </p:spPr>
      </p:cxnSp>
      <p:sp>
        <p:nvSpPr>
          <p:cNvPr id="175" name="Rounded Rectangle 174"/>
          <p:cNvSpPr/>
          <p:nvPr/>
        </p:nvSpPr>
        <p:spPr>
          <a:xfrm>
            <a:off x="332483" y="3935301"/>
            <a:ext cx="1274618" cy="459782"/>
          </a:xfrm>
          <a:prstGeom prst="roundRect">
            <a:avLst>
              <a:gd name="adj" fmla="val 6507"/>
            </a:avLst>
          </a:prstGeom>
          <a:gradFill flip="none" rotWithShape="1">
            <a:gsLst>
              <a:gs pos="0">
                <a:srgbClr val="D16349">
                  <a:lumMod val="50000"/>
                  <a:alpha val="34000"/>
                </a:srgbClr>
              </a:gs>
              <a:gs pos="97000">
                <a:srgbClr val="4D1B1B"/>
              </a:gs>
              <a:gs pos="100000">
                <a:srgbClr val="121111">
                  <a:alpha val="67000"/>
                </a:srgbClr>
              </a:gs>
            </a:gsLst>
            <a:lin ang="8100000" scaled="1"/>
            <a:tileRect/>
          </a:gradFill>
          <a:ln w="19050">
            <a:noFill/>
            <a:round/>
            <a:headEnd/>
            <a:tailEnd/>
          </a:ln>
          <a:effectLst/>
          <a:scene3d>
            <a:camera prst="orthographicFront"/>
            <a:lightRig rig="glow" dir="t"/>
          </a:scene3d>
          <a:sp3d prstMaterial="dkEdge">
            <a:bevelT w="44450" h="127000" prst="hardEdge"/>
          </a:sp3d>
        </p:spPr>
        <p:txBody>
          <a:bodyPr lIns="0" tIns="91440" rIns="0" bIns="0"/>
          <a:lstStyle/>
          <a:p>
            <a:pPr marL="0" marR="0" lvl="0" indent="0" algn="ctr" defTabSz="1096840" rtl="0" eaLnBrk="0" fontAlgn="auto" latinLnBrk="0" hangingPunct="0">
              <a:lnSpc>
                <a:spcPct val="83000"/>
              </a:lnSpc>
              <a:spcBef>
                <a:spcPts val="0"/>
              </a:spcBef>
              <a:spcAft>
                <a:spcPts val="0"/>
              </a:spcAft>
              <a:buClrTx/>
              <a:buSzTx/>
              <a:buFontTx/>
              <a:buBlip>
                <a:blip r:embed="rId4"/>
              </a:buBlip>
              <a:tabLst/>
              <a:defRPr/>
            </a:pPr>
            <a:endParaRPr kumimoji="0" lang="en-US" sz="12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alibri" pitchFamily="34" charset="0"/>
            </a:endParaRPr>
          </a:p>
        </p:txBody>
      </p:sp>
      <p:sp>
        <p:nvSpPr>
          <p:cNvPr id="176" name="TextBox 175"/>
          <p:cNvSpPr txBox="1"/>
          <p:nvPr/>
        </p:nvSpPr>
        <p:spPr>
          <a:xfrm>
            <a:off x="420747" y="3995512"/>
            <a:ext cx="1061662" cy="303929"/>
          </a:xfrm>
          <a:prstGeom prst="rect">
            <a:avLst/>
          </a:prstGeom>
          <a:noFill/>
        </p:spPr>
        <p:txBody>
          <a:bodyPr wrap="square" lIns="57150" tIns="28575" rIns="57150" bIns="28575" rtlCol="0">
            <a:spAutoFit/>
          </a:bodyPr>
          <a:lstStyle/>
          <a:p>
            <a:pPr algn="l" defTabSz="571500" rtl="0">
              <a:defRPr/>
            </a:pPr>
            <a:r>
              <a:rPr lang="en-US" sz="1600" b="1" dirty="0" smtClean="0">
                <a:solidFill>
                  <a:sysClr val="window" lastClr="FFFFFF"/>
                </a:solidFill>
                <a:effectLst>
                  <a:outerShdw blurRad="38100" dist="38100" dir="2700000" algn="tl">
                    <a:srgbClr val="000000">
                      <a:alpha val="43137"/>
                    </a:srgbClr>
                  </a:outerShdw>
                </a:effectLst>
                <a:latin typeface="Calibri" pitchFamily="34" charset="0"/>
              </a:rPr>
              <a:t>Americas</a:t>
            </a:r>
            <a:endParaRPr lang="en-US" sz="1600" b="1" dirty="0">
              <a:solidFill>
                <a:sysClr val="window" lastClr="FFFFFF"/>
              </a:solidFill>
              <a:effectLst>
                <a:outerShdw blurRad="38100" dist="38100" dir="2700000" algn="tl">
                  <a:srgbClr val="000000">
                    <a:alpha val="43137"/>
                  </a:srgbClr>
                </a:outerShdw>
              </a:effectLst>
              <a:latin typeface="Calibri" pitchFamily="34" charset="0"/>
            </a:endParaRPr>
          </a:p>
        </p:txBody>
      </p:sp>
      <p:sp>
        <p:nvSpPr>
          <p:cNvPr id="177" name="Oval 176"/>
          <p:cNvSpPr/>
          <p:nvPr/>
        </p:nvSpPr>
        <p:spPr>
          <a:xfrm>
            <a:off x="650567" y="2346539"/>
            <a:ext cx="1365688" cy="932338"/>
          </a:xfrm>
          <a:prstGeom prst="ellipse">
            <a:avLst/>
          </a:prstGeom>
          <a:solidFill>
            <a:srgbClr val="942C45">
              <a:alpha val="14902"/>
            </a:srgbClr>
          </a:solidFill>
          <a:ln w="12700" cap="flat" cmpd="sng" algn="ctr">
            <a:solidFill>
              <a:srgbClr val="942C45"/>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sp>
        <p:nvSpPr>
          <p:cNvPr id="178" name="Glass corner gradient with bevel &amp; stroke"/>
          <p:cNvSpPr/>
          <p:nvPr/>
        </p:nvSpPr>
        <p:spPr bwMode="auto">
          <a:xfrm>
            <a:off x="1024552" y="2617682"/>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79" name="Glass corner gradient with bevel &amp; stroke"/>
          <p:cNvSpPr/>
          <p:nvPr/>
        </p:nvSpPr>
        <p:spPr bwMode="auto">
          <a:xfrm>
            <a:off x="1042982" y="2632469"/>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80" name="Glass corner gradient with bevel &amp; stroke"/>
          <p:cNvSpPr/>
          <p:nvPr/>
        </p:nvSpPr>
        <p:spPr bwMode="auto">
          <a:xfrm>
            <a:off x="1624451" y="2880434"/>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81" name="Glass corner gradient with bevel &amp; stroke"/>
          <p:cNvSpPr/>
          <p:nvPr/>
        </p:nvSpPr>
        <p:spPr bwMode="auto">
          <a:xfrm>
            <a:off x="1642882" y="2895221"/>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82" name="Glass corner gradient with bevel &amp; stroke"/>
          <p:cNvSpPr/>
          <p:nvPr/>
        </p:nvSpPr>
        <p:spPr bwMode="auto">
          <a:xfrm>
            <a:off x="1551808" y="2717854"/>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83" name="Glass corner gradient with bevel &amp; stroke"/>
          <p:cNvSpPr/>
          <p:nvPr/>
        </p:nvSpPr>
        <p:spPr bwMode="auto">
          <a:xfrm>
            <a:off x="1570239" y="2732641"/>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84" name="Glass corner gradient with bevel &amp; stroke"/>
          <p:cNvSpPr/>
          <p:nvPr/>
        </p:nvSpPr>
        <p:spPr bwMode="auto">
          <a:xfrm>
            <a:off x="1350621" y="2796454"/>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85" name="Glass corner gradient with bevel &amp; stroke"/>
          <p:cNvSpPr/>
          <p:nvPr/>
        </p:nvSpPr>
        <p:spPr bwMode="auto">
          <a:xfrm>
            <a:off x="1369052" y="2811240"/>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86" name="Glass corner gradient with bevel &amp; stroke"/>
          <p:cNvSpPr/>
          <p:nvPr/>
        </p:nvSpPr>
        <p:spPr bwMode="auto">
          <a:xfrm>
            <a:off x="1171936" y="2363651"/>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87" name="Glass corner gradient with bevel &amp; stroke"/>
          <p:cNvSpPr/>
          <p:nvPr/>
        </p:nvSpPr>
        <p:spPr bwMode="auto">
          <a:xfrm>
            <a:off x="1190365" y="2378438"/>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88" name="Glass corner gradient with bevel &amp; stroke"/>
          <p:cNvSpPr/>
          <p:nvPr/>
        </p:nvSpPr>
        <p:spPr bwMode="auto">
          <a:xfrm>
            <a:off x="1721859" y="2721949"/>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89" name="Glass corner gradient with bevel &amp; stroke"/>
          <p:cNvSpPr/>
          <p:nvPr/>
        </p:nvSpPr>
        <p:spPr bwMode="auto">
          <a:xfrm>
            <a:off x="1740290" y="2736736"/>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90" name="Glass corner gradient with bevel &amp; stroke"/>
          <p:cNvSpPr/>
          <p:nvPr/>
        </p:nvSpPr>
        <p:spPr bwMode="auto">
          <a:xfrm>
            <a:off x="1914850" y="2455558"/>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91" name="Glass corner gradient with bevel &amp; stroke"/>
          <p:cNvSpPr/>
          <p:nvPr/>
        </p:nvSpPr>
        <p:spPr bwMode="auto">
          <a:xfrm>
            <a:off x="1933280" y="2470345"/>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92" name="Glass corner gradient with bevel &amp; stroke"/>
          <p:cNvSpPr/>
          <p:nvPr/>
        </p:nvSpPr>
        <p:spPr bwMode="auto">
          <a:xfrm>
            <a:off x="1802437" y="2503333"/>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93" name="Glass corner gradient with bevel &amp; stroke"/>
          <p:cNvSpPr/>
          <p:nvPr/>
        </p:nvSpPr>
        <p:spPr bwMode="auto">
          <a:xfrm>
            <a:off x="1820867" y="2518120"/>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94" name="Glass corner gradient with bevel &amp; stroke"/>
          <p:cNvSpPr/>
          <p:nvPr/>
        </p:nvSpPr>
        <p:spPr bwMode="auto">
          <a:xfrm>
            <a:off x="814386" y="2473515"/>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95" name="Glass corner gradient with bevel &amp; stroke"/>
          <p:cNvSpPr/>
          <p:nvPr/>
        </p:nvSpPr>
        <p:spPr bwMode="auto">
          <a:xfrm>
            <a:off x="832817" y="2488301"/>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96" name="Glass corner gradient with bevel &amp; stroke"/>
          <p:cNvSpPr/>
          <p:nvPr/>
        </p:nvSpPr>
        <p:spPr bwMode="auto">
          <a:xfrm>
            <a:off x="865840" y="2860174"/>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97" name="Glass corner gradient with bevel &amp; stroke"/>
          <p:cNvSpPr/>
          <p:nvPr/>
        </p:nvSpPr>
        <p:spPr bwMode="auto">
          <a:xfrm>
            <a:off x="884270" y="2874960"/>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98" name="Glass corner gradient with bevel &amp; stroke"/>
          <p:cNvSpPr/>
          <p:nvPr/>
        </p:nvSpPr>
        <p:spPr bwMode="auto">
          <a:xfrm>
            <a:off x="670497" y="2586579"/>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199" name="Glass corner gradient with bevel &amp; stroke"/>
          <p:cNvSpPr/>
          <p:nvPr/>
        </p:nvSpPr>
        <p:spPr bwMode="auto">
          <a:xfrm>
            <a:off x="688927" y="2601365"/>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00" name="Glass corner gradient with bevel &amp; stroke"/>
          <p:cNvSpPr/>
          <p:nvPr/>
        </p:nvSpPr>
        <p:spPr bwMode="auto">
          <a:xfrm>
            <a:off x="1698664" y="2214038"/>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01" name="Glass corner gradient with bevel &amp; stroke"/>
          <p:cNvSpPr/>
          <p:nvPr/>
        </p:nvSpPr>
        <p:spPr bwMode="auto">
          <a:xfrm>
            <a:off x="1717094" y="2228826"/>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02" name="Glass corner gradient with bevel &amp; stroke"/>
          <p:cNvSpPr/>
          <p:nvPr/>
        </p:nvSpPr>
        <p:spPr bwMode="auto">
          <a:xfrm>
            <a:off x="990545" y="2797445"/>
            <a:ext cx="126530" cy="137136"/>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03" name="Glass corner gradient with bevel &amp; stroke"/>
          <p:cNvSpPr/>
          <p:nvPr/>
        </p:nvSpPr>
        <p:spPr bwMode="auto">
          <a:xfrm>
            <a:off x="1008976" y="2913829"/>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04" name="Glass corner gradient with bevel &amp; stroke"/>
          <p:cNvSpPr/>
          <p:nvPr/>
        </p:nvSpPr>
        <p:spPr bwMode="auto">
          <a:xfrm>
            <a:off x="1946768" y="2369262"/>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05" name="Glass corner gradient with bevel &amp; stroke"/>
          <p:cNvSpPr/>
          <p:nvPr/>
        </p:nvSpPr>
        <p:spPr bwMode="auto">
          <a:xfrm>
            <a:off x="1965199" y="2384049"/>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06" name="Glass corner gradient with bevel &amp; stroke"/>
          <p:cNvSpPr/>
          <p:nvPr/>
        </p:nvSpPr>
        <p:spPr bwMode="auto">
          <a:xfrm>
            <a:off x="814386" y="2473515"/>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07" name="Glass corner gradient with bevel &amp; stroke"/>
          <p:cNvSpPr/>
          <p:nvPr/>
        </p:nvSpPr>
        <p:spPr bwMode="auto">
          <a:xfrm>
            <a:off x="832817" y="2488301"/>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08" name="Glass corner gradient with bevel &amp; stroke"/>
          <p:cNvSpPr/>
          <p:nvPr/>
        </p:nvSpPr>
        <p:spPr bwMode="auto">
          <a:xfrm>
            <a:off x="865840" y="2860174"/>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09" name="Glass corner gradient with bevel &amp; stroke"/>
          <p:cNvSpPr/>
          <p:nvPr/>
        </p:nvSpPr>
        <p:spPr bwMode="auto">
          <a:xfrm>
            <a:off x="884270" y="2874960"/>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10" name="Glass corner gradient with bevel &amp; stroke"/>
          <p:cNvSpPr/>
          <p:nvPr/>
        </p:nvSpPr>
        <p:spPr bwMode="auto">
          <a:xfrm>
            <a:off x="670497" y="2586579"/>
            <a:ext cx="126530" cy="137136"/>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11" name="Glass corner gradient with bevel &amp; stroke"/>
          <p:cNvSpPr/>
          <p:nvPr/>
        </p:nvSpPr>
        <p:spPr bwMode="auto">
          <a:xfrm>
            <a:off x="688927" y="2601365"/>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12" name="Glass corner gradient with bevel &amp; stroke"/>
          <p:cNvSpPr/>
          <p:nvPr/>
        </p:nvSpPr>
        <p:spPr bwMode="auto">
          <a:xfrm>
            <a:off x="1008976" y="2913829"/>
            <a:ext cx="99549" cy="107895"/>
          </a:xfrm>
          <a:prstGeom prst="ellipse">
            <a:avLst/>
          </a:prstGeom>
          <a:gradFill flip="none" rotWithShape="1">
            <a:gsLst>
              <a:gs pos="0">
                <a:srgbClr val="FEFFFF">
                  <a:alpha val="0"/>
                </a:srgbClr>
              </a:gs>
              <a:gs pos="97000">
                <a:srgbClr val="4D1B1B"/>
              </a:gs>
              <a:gs pos="100000">
                <a:srgbClr val="121111">
                  <a:alpha val="77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68569"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13" name="Oval 212"/>
          <p:cNvSpPr/>
          <p:nvPr/>
        </p:nvSpPr>
        <p:spPr>
          <a:xfrm>
            <a:off x="5663268" y="2920811"/>
            <a:ext cx="440747" cy="383249"/>
          </a:xfrm>
          <a:prstGeom prst="ellipse">
            <a:avLst/>
          </a:prstGeom>
          <a:solidFill>
            <a:srgbClr val="0070C0">
              <a:alpha val="18039"/>
            </a:srgbClr>
          </a:solidFill>
          <a:ln w="12700" cap="flat" cmpd="sng" algn="ctr">
            <a:solidFill>
              <a:srgbClr val="0070C0"/>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grpSp>
        <p:nvGrpSpPr>
          <p:cNvPr id="214" name="Group 221"/>
          <p:cNvGrpSpPr/>
          <p:nvPr/>
        </p:nvGrpSpPr>
        <p:grpSpPr>
          <a:xfrm>
            <a:off x="5807740" y="3051687"/>
            <a:ext cx="180464" cy="156921"/>
            <a:chOff x="1233835" y="7598042"/>
            <a:chExt cx="267874" cy="267874"/>
          </a:xfrm>
        </p:grpSpPr>
        <p:sp>
          <p:nvSpPr>
            <p:cNvPr id="215" name="Glass corner gradient with bevel &amp; stroke"/>
            <p:cNvSpPr/>
            <p:nvPr/>
          </p:nvSpPr>
          <p:spPr bwMode="auto">
            <a:xfrm>
              <a:off x="1233835" y="7598042"/>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16" name="Glass corner gradient with bevel &amp; stroke"/>
            <p:cNvSpPr/>
            <p:nvPr/>
          </p:nvSpPr>
          <p:spPr bwMode="auto">
            <a:xfrm>
              <a:off x="1265566" y="7627319"/>
              <a:ext cx="210754" cy="210754"/>
            </a:xfrm>
            <a:prstGeom prst="ellipse">
              <a:avLst/>
            </a:prstGeom>
            <a:gradFill flip="none" rotWithShape="1">
              <a:gsLst>
                <a:gs pos="0">
                  <a:srgbClr val="FEFFFF">
                    <a:alpha val="0"/>
                  </a:srgbClr>
                </a:gs>
                <a:gs pos="97000">
                  <a:srgbClr val="336699"/>
                </a:gs>
                <a:gs pos="100000">
                  <a:srgbClr val="646B86">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nvGrpSpPr>
          <p:cNvPr id="217" name="Group 224"/>
          <p:cNvGrpSpPr/>
          <p:nvPr/>
        </p:nvGrpSpPr>
        <p:grpSpPr>
          <a:xfrm>
            <a:off x="7239000" y="2735036"/>
            <a:ext cx="304800" cy="304800"/>
            <a:chOff x="6641149" y="2489407"/>
            <a:chExt cx="380222" cy="330620"/>
          </a:xfrm>
        </p:grpSpPr>
        <p:sp>
          <p:nvSpPr>
            <p:cNvPr id="218" name="Oval 217"/>
            <p:cNvSpPr/>
            <p:nvPr/>
          </p:nvSpPr>
          <p:spPr>
            <a:xfrm>
              <a:off x="6641149" y="2489407"/>
              <a:ext cx="380222" cy="330620"/>
            </a:xfrm>
            <a:prstGeom prst="ellipse">
              <a:avLst/>
            </a:prstGeom>
            <a:solidFill>
              <a:srgbClr val="0070C0">
                <a:alpha val="18039"/>
              </a:srgbClr>
            </a:solidFill>
            <a:ln w="12700" cap="flat" cmpd="sng" algn="ctr">
              <a:solidFill>
                <a:srgbClr val="0070C0"/>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grpSp>
          <p:nvGrpSpPr>
            <p:cNvPr id="219" name="Group 235"/>
            <p:cNvGrpSpPr/>
            <p:nvPr/>
          </p:nvGrpSpPr>
          <p:grpSpPr>
            <a:xfrm>
              <a:off x="6747783" y="2585928"/>
              <a:ext cx="180464" cy="156921"/>
              <a:chOff x="1233835" y="7598042"/>
              <a:chExt cx="267874" cy="267874"/>
            </a:xfrm>
          </p:grpSpPr>
          <p:sp>
            <p:nvSpPr>
              <p:cNvPr id="220" name="Glass corner gradient with bevel &amp; stroke"/>
              <p:cNvSpPr/>
              <p:nvPr/>
            </p:nvSpPr>
            <p:spPr bwMode="auto">
              <a:xfrm>
                <a:off x="1233835" y="7598042"/>
                <a:ext cx="267874" cy="267874"/>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sp>
            <p:nvSpPr>
              <p:cNvPr id="221" name="Glass corner gradient with bevel &amp; stroke"/>
              <p:cNvSpPr/>
              <p:nvPr/>
            </p:nvSpPr>
            <p:spPr bwMode="auto">
              <a:xfrm>
                <a:off x="1265566" y="7627319"/>
                <a:ext cx="210754" cy="210754"/>
              </a:xfrm>
              <a:prstGeom prst="ellipse">
                <a:avLst/>
              </a:prstGeom>
              <a:gradFill flip="none" rotWithShape="1">
                <a:gsLst>
                  <a:gs pos="0">
                    <a:srgbClr val="FEFFFF">
                      <a:alpha val="0"/>
                    </a:srgbClr>
                  </a:gs>
                  <a:gs pos="97000">
                    <a:srgbClr val="336699"/>
                  </a:gs>
                  <a:gs pos="100000">
                    <a:srgbClr val="646B86">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grpSp>
      <p:cxnSp>
        <p:nvCxnSpPr>
          <p:cNvPr id="222" name="Straight Connector 229"/>
          <p:cNvCxnSpPr/>
          <p:nvPr/>
        </p:nvCxnSpPr>
        <p:spPr>
          <a:xfrm rot="5400000">
            <a:off x="7232466" y="2087334"/>
            <a:ext cx="959037" cy="425641"/>
          </a:xfrm>
          <a:prstGeom prst="line">
            <a:avLst/>
          </a:prstGeom>
          <a:noFill/>
          <a:ln w="9525" cap="flat" cmpd="sng" algn="ctr">
            <a:solidFill>
              <a:srgbClr val="0070C0"/>
            </a:solidFill>
            <a:prstDash val="solid"/>
            <a:headEnd type="oval"/>
          </a:ln>
          <a:effectLst/>
        </p:spPr>
      </p:cxnSp>
      <p:grpSp>
        <p:nvGrpSpPr>
          <p:cNvPr id="223" name="Group 230"/>
          <p:cNvGrpSpPr/>
          <p:nvPr/>
        </p:nvGrpSpPr>
        <p:grpSpPr>
          <a:xfrm>
            <a:off x="7543800" y="2731741"/>
            <a:ext cx="249860" cy="224580"/>
            <a:chOff x="7239000" y="3222345"/>
            <a:chExt cx="249860" cy="224580"/>
          </a:xfrm>
        </p:grpSpPr>
        <p:grpSp>
          <p:nvGrpSpPr>
            <p:cNvPr id="224" name="Group 239"/>
            <p:cNvGrpSpPr/>
            <p:nvPr/>
          </p:nvGrpSpPr>
          <p:grpSpPr>
            <a:xfrm>
              <a:off x="7239000" y="3222345"/>
              <a:ext cx="249860" cy="224580"/>
              <a:chOff x="7283817" y="2928880"/>
              <a:chExt cx="249860" cy="224580"/>
            </a:xfrm>
          </p:grpSpPr>
          <p:sp>
            <p:nvSpPr>
              <p:cNvPr id="226" name="Oval 233"/>
              <p:cNvSpPr/>
              <p:nvPr/>
            </p:nvSpPr>
            <p:spPr>
              <a:xfrm>
                <a:off x="7283817" y="2928880"/>
                <a:ext cx="249860" cy="224580"/>
              </a:xfrm>
              <a:prstGeom prst="ellipse">
                <a:avLst/>
              </a:prstGeom>
              <a:solidFill>
                <a:srgbClr val="0070C0">
                  <a:alpha val="30196"/>
                </a:srgbClr>
              </a:solidFill>
              <a:ln w="12700" cap="flat" cmpd="sng" algn="ctr">
                <a:solidFill>
                  <a:srgbClr val="0070C0"/>
                </a:solidFill>
                <a:prstDash val="solid"/>
              </a:ln>
              <a:effectLst/>
            </p:spPr>
            <p:txBody>
              <a:bodyPr lIns="57150" tIns="28575" rIns="57150" bIns="28575" rtlCol="0" anchor="ctr"/>
              <a:lstStyle/>
              <a:p>
                <a:pPr algn="ctr" defTabSz="571500" rtl="0">
                  <a:defRPr/>
                </a:pPr>
                <a:endParaRPr lang="en-US" sz="1100" dirty="0">
                  <a:solidFill>
                    <a:sysClr val="window" lastClr="FFFFFF"/>
                  </a:solidFill>
                  <a:latin typeface="Calibri" pitchFamily="34" charset="0"/>
                </a:endParaRPr>
              </a:p>
            </p:txBody>
          </p:sp>
          <p:sp>
            <p:nvSpPr>
              <p:cNvPr id="227" name="Glass corner gradient with bevel &amp; stroke"/>
              <p:cNvSpPr/>
              <p:nvPr/>
            </p:nvSpPr>
            <p:spPr bwMode="auto">
              <a:xfrm>
                <a:off x="7327892" y="2967279"/>
                <a:ext cx="180464" cy="156921"/>
              </a:xfrm>
              <a:prstGeom prst="ellipse">
                <a:avLst/>
              </a:prstGeom>
              <a:gradFill flip="none" rotWithShape="1">
                <a:gsLst>
                  <a:gs pos="0">
                    <a:srgbClr val="FEFFFF">
                      <a:alpha val="0"/>
                    </a:srgbClr>
                  </a:gs>
                  <a:gs pos="97000">
                    <a:srgbClr val="C5D1D7"/>
                  </a:gs>
                  <a:gs pos="97000">
                    <a:sysClr val="windowText" lastClr="000000">
                      <a:lumMod val="50000"/>
                      <a:lumOff val="50000"/>
                    </a:sysClr>
                  </a:gs>
                </a:gsLst>
                <a:lin ang="5400000" scaled="1"/>
                <a:tileRect/>
              </a:gradFill>
              <a:ln w="19050">
                <a:noFill/>
                <a:round/>
                <a:headEnd/>
                <a:tailEnd/>
              </a:ln>
              <a:effectLst/>
              <a:scene3d>
                <a:camera prst="orthographicFront"/>
                <a:lightRig rig="glow" dir="t"/>
              </a:scene3d>
              <a:sp3d prstMaterial="dkEdge">
                <a:bevelT w="63500" h="127000" prst="hardEdge"/>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sp>
          <p:nvSpPr>
            <p:cNvPr id="225" name="Glass corner gradient with bevel &amp; stroke"/>
            <p:cNvSpPr/>
            <p:nvPr/>
          </p:nvSpPr>
          <p:spPr bwMode="auto">
            <a:xfrm>
              <a:off x="7296357" y="3276600"/>
              <a:ext cx="141983" cy="123460"/>
            </a:xfrm>
            <a:prstGeom prst="ellipse">
              <a:avLst/>
            </a:prstGeom>
            <a:gradFill flip="none" rotWithShape="1">
              <a:gsLst>
                <a:gs pos="0">
                  <a:srgbClr val="FEFFFF">
                    <a:alpha val="0"/>
                  </a:srgbClr>
                </a:gs>
                <a:gs pos="97000">
                  <a:srgbClr val="336699"/>
                </a:gs>
                <a:gs pos="100000">
                  <a:srgbClr val="646B86">
                    <a:lumMod val="50000"/>
                  </a:srgbClr>
                </a:gs>
              </a:gsLst>
              <a:lin ang="5400000" scaled="1"/>
              <a:tileRect/>
            </a:gradFill>
            <a:ln w="19050">
              <a:noFill/>
              <a:round/>
              <a:headEnd/>
              <a:tailEnd/>
            </a:ln>
            <a:effectLst/>
            <a:scene3d>
              <a:camera prst="orthographicFront"/>
              <a:lightRig rig="glow" dir="t"/>
            </a:scene3d>
            <a:sp3d prstMaterial="dkEdge">
              <a:bevelT w="63500" h="88900"/>
            </a:sp3d>
          </p:spPr>
          <p:txBody>
            <a:bodyPr lIns="0" tIns="109710" rIns="0" bIns="0"/>
            <a:lstStyle/>
            <a:p>
              <a:pPr algn="ctr" defTabSz="685745" rtl="0" eaLnBrk="0" hangingPunct="0">
                <a:lnSpc>
                  <a:spcPct val="83000"/>
                </a:lnSpc>
                <a:defRPr/>
              </a:pPr>
              <a:endParaRPr lang="en-US" sz="1500" spc="450" dirty="0">
                <a:solidFill>
                  <a:srgbClr val="111111"/>
                </a:solidFill>
                <a:latin typeface="Calibri" pitchFamily="34" charset="0"/>
              </a:endParaRPr>
            </a:p>
          </p:txBody>
        </p:sp>
      </p:grpSp>
      <p:cxnSp>
        <p:nvCxnSpPr>
          <p:cNvPr id="228" name="Straight Connector 235"/>
          <p:cNvCxnSpPr/>
          <p:nvPr/>
        </p:nvCxnSpPr>
        <p:spPr>
          <a:xfrm rot="5400000">
            <a:off x="7673739" y="2513569"/>
            <a:ext cx="334392" cy="167731"/>
          </a:xfrm>
          <a:prstGeom prst="line">
            <a:avLst/>
          </a:prstGeom>
          <a:noFill/>
          <a:ln w="9525" cap="flat" cmpd="sng" algn="ctr">
            <a:solidFill>
              <a:srgbClr val="0070C0"/>
            </a:solidFill>
            <a:prstDash val="solid"/>
            <a:headEnd type="oval"/>
          </a:ln>
          <a:effectLst/>
        </p:spPr>
      </p:cxnSp>
      <p:sp>
        <p:nvSpPr>
          <p:cNvPr id="229" name="Rectangle 2"/>
          <p:cNvSpPr>
            <a:spLocks noChangeArrowheads="1"/>
          </p:cNvSpPr>
          <p:nvPr/>
        </p:nvSpPr>
        <p:spPr bwMode="auto">
          <a:xfrm>
            <a:off x="3268682" y="5081598"/>
            <a:ext cx="3025833" cy="1596506"/>
          </a:xfrm>
          <a:prstGeom prst="rect">
            <a:avLst/>
          </a:prstGeom>
          <a:noFill/>
          <a:ln w="19050">
            <a:noFill/>
            <a:round/>
            <a:headEnd/>
            <a:tailEnd/>
          </a:ln>
          <a:effectLst/>
          <a:scene3d>
            <a:camera prst="orthographicFront">
              <a:rot lat="0" lon="0" rev="0"/>
            </a:camera>
            <a:lightRig rig="contrasting" dir="t">
              <a:rot lat="0" lon="0" rev="7800000"/>
            </a:lightRig>
          </a:scene3d>
          <a:sp3d>
            <a:bevelT w="139700" h="139700"/>
          </a:sp3d>
        </p:spPr>
        <p:txBody>
          <a:bodyPr wrap="square" lIns="91440" tIns="91440" rIns="0" bIns="0"/>
          <a:lstStyle/>
          <a:p>
            <a:pPr marL="166688" indent="-166688" defTabSz="1097192" eaLnBrk="0" fontAlgn="base" hangingPunct="0">
              <a:lnSpc>
                <a:spcPct val="83000"/>
              </a:lnSpc>
              <a:spcBef>
                <a:spcPct val="0"/>
              </a:spcBef>
              <a:spcAft>
                <a:spcPts val="600"/>
              </a:spcAft>
              <a:defRPr/>
            </a:pPr>
            <a:r>
              <a:rPr lang="en-US" sz="2000" b="1" dirty="0" smtClean="0">
                <a:solidFill>
                  <a:srgbClr val="000000"/>
                </a:solidFill>
                <a:latin typeface="Calibri" pitchFamily="34" charset="0"/>
              </a:rPr>
              <a:t>Fast Facts</a:t>
            </a:r>
          </a:p>
          <a:p>
            <a:pPr marL="166688" indent="-166688" defTabSz="1097192" eaLnBrk="0" fontAlgn="base" hangingPunct="0">
              <a:lnSpc>
                <a:spcPct val="83000"/>
              </a:lnSpc>
              <a:spcBef>
                <a:spcPct val="0"/>
              </a:spcBef>
              <a:spcAft>
                <a:spcPts val="600"/>
              </a:spcAft>
              <a:buBlip>
                <a:blip r:embed="rId4"/>
              </a:buBlip>
              <a:defRPr/>
            </a:pPr>
            <a:r>
              <a:rPr lang="en-US" sz="2000" dirty="0" smtClean="0">
                <a:solidFill>
                  <a:srgbClr val="000000"/>
                </a:solidFill>
                <a:latin typeface="Calibri" pitchFamily="34" charset="0"/>
              </a:rPr>
              <a:t>Located in more than 50 Countries</a:t>
            </a:r>
          </a:p>
          <a:p>
            <a:pPr marL="166688" indent="-166688" defTabSz="1097192" eaLnBrk="0" fontAlgn="base" hangingPunct="0">
              <a:lnSpc>
                <a:spcPct val="83000"/>
              </a:lnSpc>
              <a:spcBef>
                <a:spcPct val="0"/>
              </a:spcBef>
              <a:spcAft>
                <a:spcPts val="600"/>
              </a:spcAft>
              <a:buBlip>
                <a:blip r:embed="rId4"/>
              </a:buBlip>
              <a:defRPr/>
            </a:pPr>
            <a:r>
              <a:rPr lang="en-US" sz="2000" dirty="0" smtClean="0">
                <a:solidFill>
                  <a:srgbClr val="000000"/>
                </a:solidFill>
                <a:latin typeface="Calibri" pitchFamily="34" charset="0"/>
              </a:rPr>
              <a:t>40%/60% Dedicated/Transactional</a:t>
            </a:r>
          </a:p>
          <a:p>
            <a:pPr marL="166688" indent="-166688" defTabSz="1097192" eaLnBrk="0" fontAlgn="base" hangingPunct="0">
              <a:lnSpc>
                <a:spcPct val="83000"/>
              </a:lnSpc>
              <a:spcBef>
                <a:spcPct val="0"/>
              </a:spcBef>
              <a:spcAft>
                <a:spcPct val="0"/>
              </a:spcAft>
              <a:buBlip>
                <a:blip r:embed="rId4"/>
              </a:buBlip>
              <a:defRPr/>
            </a:pPr>
            <a:endParaRPr lang="en-US" sz="2000" dirty="0" smtClean="0">
              <a:solidFill>
                <a:srgbClr val="000000"/>
              </a:solidFill>
              <a:latin typeface="Calibri" pitchFamily="34" charset="0"/>
            </a:endParaRPr>
          </a:p>
        </p:txBody>
      </p:sp>
      <p:sp>
        <p:nvSpPr>
          <p:cNvPr id="230" name="Foliennummernplatzhalter 255"/>
          <p:cNvSpPr txBox="1">
            <a:spLocks/>
          </p:cNvSpPr>
          <p:nvPr/>
        </p:nvSpPr>
        <p:spPr>
          <a:xfrm>
            <a:off x="8915400" y="6737241"/>
            <a:ext cx="381000" cy="365125"/>
          </a:xfrm>
          <a:prstGeom prst="rect">
            <a:avLst/>
          </a:prstGeom>
        </p:spPr>
        <p:txBody>
          <a:bodyPr vert="horz" lIns="91440" tIns="45720" rIns="91440" bIns="45720" rtlCol="0" anchor="ctr"/>
          <a:lstStyle/>
          <a:p>
            <a:pPr marL="0" marR="0" lvl="0" indent="0" algn="r" defTabSz="914363" rtl="0" eaLnBrk="1" fontAlgn="auto" latinLnBrk="0" hangingPunct="1">
              <a:lnSpc>
                <a:spcPct val="100000"/>
              </a:lnSpc>
              <a:spcBef>
                <a:spcPts val="0"/>
              </a:spcBef>
              <a:spcAft>
                <a:spcPts val="0"/>
              </a:spcAft>
              <a:buClrTx/>
              <a:buSzTx/>
              <a:buFontTx/>
              <a:buNone/>
              <a:tabLst/>
              <a:defRPr/>
            </a:pPr>
            <a:fld id="{AA983A80-6BBA-4064-90A4-A44AD743098E}"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offer in terms of SQL Server?</a:t>
            </a:r>
            <a:endParaRPr lang="en-US" dirty="0"/>
          </a:p>
        </p:txBody>
      </p:sp>
      <p:sp>
        <p:nvSpPr>
          <p:cNvPr id="3" name="Text Placeholder 2"/>
          <p:cNvSpPr>
            <a:spLocks noGrp="1"/>
          </p:cNvSpPr>
          <p:nvPr>
            <p:ph type="body" sz="quarter" idx="10"/>
          </p:nvPr>
        </p:nvSpPr>
        <p:spPr/>
        <p:txBody>
          <a:bodyPr>
            <a:normAutofit fontScale="77500" lnSpcReduction="20000"/>
          </a:bodyPr>
          <a:lstStyle/>
          <a:p>
            <a:r>
              <a:rPr lang="en-US" b="1" dirty="0" smtClean="0"/>
              <a:t>Reactive support for Critical SQL Server Issues </a:t>
            </a:r>
          </a:p>
          <a:p>
            <a:r>
              <a:rPr lang="en-US" b="1" dirty="0" smtClean="0"/>
              <a:t>Risk and Health Assessment for Microsoft SQL Server</a:t>
            </a:r>
            <a:endParaRPr lang="de-DE" dirty="0" smtClean="0"/>
          </a:p>
          <a:p>
            <a:r>
              <a:rPr lang="en-US" b="1" dirty="0" err="1" smtClean="0"/>
              <a:t>WorkshopPlus</a:t>
            </a:r>
            <a:endParaRPr lang="de-DE" dirty="0" smtClean="0"/>
          </a:p>
          <a:p>
            <a:pPr lvl="1"/>
            <a:r>
              <a:rPr lang="en-US" dirty="0" smtClean="0"/>
              <a:t>SQL Server 2000: Performance Tuning and Optimization </a:t>
            </a:r>
            <a:endParaRPr lang="de-DE" dirty="0" smtClean="0"/>
          </a:p>
          <a:p>
            <a:pPr lvl="1"/>
            <a:r>
              <a:rPr lang="en-US" dirty="0" smtClean="0"/>
              <a:t>SQL Server 2005: Performance Tuning and Optimization</a:t>
            </a:r>
          </a:p>
          <a:p>
            <a:pPr lvl="1"/>
            <a:r>
              <a:rPr lang="en-US" dirty="0" smtClean="0"/>
              <a:t>SQL Server 2005: Desired Configuration Monitoring</a:t>
            </a:r>
          </a:p>
          <a:p>
            <a:pPr lvl="1"/>
            <a:r>
              <a:rPr lang="en-US" dirty="0" smtClean="0"/>
              <a:t>SQL Server 2005: Administration</a:t>
            </a:r>
            <a:endParaRPr lang="de-DE" dirty="0" smtClean="0"/>
          </a:p>
          <a:p>
            <a:r>
              <a:rPr lang="en-US" b="1" dirty="0" smtClean="0"/>
              <a:t>Workshops</a:t>
            </a:r>
            <a:endParaRPr lang="de-DE" dirty="0" smtClean="0"/>
          </a:p>
          <a:p>
            <a:pPr lvl="1"/>
            <a:r>
              <a:rPr lang="en-US" dirty="0" smtClean="0"/>
              <a:t>SQL Server 2008 Administration </a:t>
            </a:r>
            <a:endParaRPr lang="de-DE" dirty="0" smtClean="0"/>
          </a:p>
          <a:p>
            <a:pPr lvl="1"/>
            <a:r>
              <a:rPr lang="en-US" dirty="0" smtClean="0"/>
              <a:t>SQL Server High Availability 2005 + 2008</a:t>
            </a:r>
            <a:endParaRPr lang="de-DE" dirty="0" smtClean="0"/>
          </a:p>
          <a:p>
            <a:pPr lvl="1"/>
            <a:r>
              <a:rPr lang="en-US" dirty="0" smtClean="0"/>
              <a:t>Migration Workshop</a:t>
            </a:r>
            <a:endParaRPr lang="de-DE" dirty="0" smtClean="0"/>
          </a:p>
          <a:p>
            <a:pPr lvl="1"/>
            <a:r>
              <a:rPr lang="en-US" dirty="0" smtClean="0"/>
              <a:t>Reporting Services 2005 + 2008</a:t>
            </a:r>
            <a:endParaRPr lang="de-DE" dirty="0" smtClean="0"/>
          </a:p>
          <a:p>
            <a:pPr lvl="1"/>
            <a:r>
              <a:rPr lang="en-US" dirty="0" smtClean="0"/>
              <a:t>Analysis Services 2005 + 2008</a:t>
            </a:r>
            <a:endParaRPr lang="de-DE" dirty="0" smtClean="0"/>
          </a:p>
          <a:p>
            <a:pPr lvl="1"/>
            <a:r>
              <a:rPr lang="en-US" dirty="0" smtClean="0"/>
              <a:t>Integration Services 2005 + 2008</a:t>
            </a:r>
          </a:p>
          <a:p>
            <a:pPr lvl="1"/>
            <a:r>
              <a:rPr lang="en-US" dirty="0" smtClean="0"/>
              <a:t>+ More…….</a:t>
            </a:r>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8</a:t>
            </a:fld>
            <a:endParaRPr lang="en-US" noProof="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find out more about PFE?</a:t>
            </a:r>
            <a:endParaRPr lang="en-US" dirty="0"/>
          </a:p>
        </p:txBody>
      </p:sp>
      <p:sp>
        <p:nvSpPr>
          <p:cNvPr id="3" name="Text Placeholder 2"/>
          <p:cNvSpPr>
            <a:spLocks noGrp="1"/>
          </p:cNvSpPr>
          <p:nvPr>
            <p:ph type="body" sz="quarter" idx="10"/>
          </p:nvPr>
        </p:nvSpPr>
        <p:spPr/>
        <p:txBody>
          <a:bodyPr/>
          <a:lstStyle/>
          <a:p>
            <a:r>
              <a:rPr lang="en-US" dirty="0" smtClean="0"/>
              <a:t>Ask your TAM (Technical Account Manager)</a:t>
            </a:r>
          </a:p>
          <a:p>
            <a:r>
              <a:rPr lang="en-US" dirty="0" smtClean="0"/>
              <a:t>Ask me or any of my colleagues here from PFE</a:t>
            </a:r>
            <a:endParaRPr lang="en-US" dirty="0"/>
          </a:p>
        </p:txBody>
      </p:sp>
      <p:sp>
        <p:nvSpPr>
          <p:cNvPr id="4" name="Slide Number Placeholder 3"/>
          <p:cNvSpPr>
            <a:spLocks noGrp="1"/>
          </p:cNvSpPr>
          <p:nvPr>
            <p:ph type="sldNum" sz="quarter" idx="4"/>
          </p:nvPr>
        </p:nvSpPr>
        <p:spPr/>
        <p:txBody>
          <a:bodyPr/>
          <a:lstStyle/>
          <a:p>
            <a:fld id="{AA983A80-6BBA-4064-90A4-A44AD743098E}" type="slidenum">
              <a:rPr lang="en-US" noProof="0" smtClean="0"/>
              <a:pPr/>
              <a:t>9</a:t>
            </a:fld>
            <a:endParaRPr lang="en-US" noProof="0"/>
          </a:p>
        </p:txBody>
      </p:sp>
    </p:spTree>
  </p:cSld>
  <p:clrMapOvr>
    <a:masterClrMapping/>
  </p:clrMapOvr>
  <p:transition>
    <p:fade/>
  </p:transition>
</p:sld>
</file>

<file path=ppt/theme/theme1.xml><?xml version="1.0" encoding="utf-8"?>
<a:theme xmlns:a="http://schemas.openxmlformats.org/drawingml/2006/main" name="PFE PPT Template FINAL">
  <a:themeElements>
    <a:clrScheme name="Custom 1">
      <a:dk1>
        <a:srgbClr val="000000"/>
      </a:dk1>
      <a:lt1>
        <a:srgbClr val="FFFFFF"/>
      </a:lt1>
      <a:dk2>
        <a:srgbClr val="050595"/>
      </a:dk2>
      <a:lt2>
        <a:srgbClr val="FFFF99"/>
      </a:lt2>
      <a:accent1>
        <a:srgbClr val="0099FF"/>
      </a:accent1>
      <a:accent2>
        <a:srgbClr val="FFCC00"/>
      </a:accent2>
      <a:accent3>
        <a:srgbClr val="E85F17"/>
      </a:accent3>
      <a:accent4>
        <a:srgbClr val="112E58"/>
      </a:accent4>
      <a:accent5>
        <a:srgbClr val="6D1514"/>
      </a:accent5>
      <a:accent6>
        <a:srgbClr val="005825"/>
      </a:accent6>
      <a:hlink>
        <a:srgbClr val="050595"/>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ED6384B1397C4BB967736D1EB687C0" ma:contentTypeVersion="0" ma:contentTypeDescription="Create a new document." ma:contentTypeScope="" ma:versionID="914b95f0889cf2e9de3d0d4bd39ff90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1FB641-0E55-4DDF-8206-07698684E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E03938B-A109-438E-ABF6-CA112C601AD1}">
  <ds:schemaRefs>
    <ds:schemaRef ds:uri="http://schemas.microsoft.com/office/2006/metadata/properties"/>
  </ds:schemaRefs>
</ds:datastoreItem>
</file>

<file path=customXml/itemProps3.xml><?xml version="1.0" encoding="utf-8"?>
<ds:datastoreItem xmlns:ds="http://schemas.openxmlformats.org/officeDocument/2006/customXml" ds:itemID="{55156BF4-F6EE-4BE9-A2C4-6C4F82C52C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PFE PPT Template FINAL</Template>
  <TotalTime>0</TotalTime>
  <Words>8850</Words>
  <Application>Microsoft Office PowerPoint</Application>
  <PresentationFormat>On-screen Show (4:3)</PresentationFormat>
  <Paragraphs>996</Paragraphs>
  <Slides>59</Slides>
  <Notes>57</Notes>
  <HiddenSlides>3</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PFE PPT Template FINAL</vt:lpstr>
      <vt:lpstr>Slide 1</vt:lpstr>
      <vt:lpstr>SQL Server  Virtualization and Consolidation</vt:lpstr>
      <vt:lpstr>Agenda</vt:lpstr>
      <vt:lpstr>Introduction</vt:lpstr>
      <vt:lpstr>What is Premier Field Engineering?</vt:lpstr>
      <vt:lpstr>What is Premier Field Engineering?</vt:lpstr>
      <vt:lpstr>Where are we based?</vt:lpstr>
      <vt:lpstr>What do we offer in terms of SQL Server?</vt:lpstr>
      <vt:lpstr>How do I find out more about PFE?</vt:lpstr>
      <vt:lpstr>Who Am I?</vt:lpstr>
      <vt:lpstr>SQL Server Virtualization</vt:lpstr>
      <vt:lpstr>Questions which will be answered today?</vt:lpstr>
      <vt:lpstr>Questions which will not be answered today?</vt:lpstr>
      <vt:lpstr>Agenda</vt:lpstr>
      <vt:lpstr>Virtualization Vendors and Platforms </vt:lpstr>
      <vt:lpstr>Virtual Machine Environment Competitive Comparisons</vt:lpstr>
      <vt:lpstr>Windows Server Virtualization Validation Program</vt:lpstr>
      <vt:lpstr>Really Production Ready for SQL Server? </vt:lpstr>
      <vt:lpstr>Storage Considerations</vt:lpstr>
      <vt:lpstr>SAN Disk Considerations</vt:lpstr>
      <vt:lpstr>High Availability / Disaster Recovery </vt:lpstr>
      <vt:lpstr>Limitations</vt:lpstr>
      <vt:lpstr>Licensing</vt:lpstr>
      <vt:lpstr>Notes From the Field / Recommendations</vt:lpstr>
      <vt:lpstr>Notes From the Field / Recommendations</vt:lpstr>
      <vt:lpstr>Notes From the Field / Recommendations</vt:lpstr>
      <vt:lpstr>Notes From the Field / Recommendations</vt:lpstr>
      <vt:lpstr>Microsoft Virtualization Solutions Microsoft Hyper-V</vt:lpstr>
      <vt:lpstr>Microsoft Virtualization Solutions</vt:lpstr>
      <vt:lpstr>What is Microsoft Hyper-V Server? </vt:lpstr>
      <vt:lpstr>Hyper-V Architecture</vt:lpstr>
      <vt:lpstr>Hyper-V Preinstall Checklist and Considerations</vt:lpstr>
      <vt:lpstr>Hyper-V Hardware Limits</vt:lpstr>
      <vt:lpstr>Hyper-V Pricing and Licensing</vt:lpstr>
      <vt:lpstr>Hyper-V Best Practices</vt:lpstr>
      <vt:lpstr>Hyper-V Server 2008 R2 </vt:lpstr>
      <vt:lpstr>New Features</vt:lpstr>
      <vt:lpstr>Quick Migration vs. Live Migration</vt:lpstr>
      <vt:lpstr>Live Migration</vt:lpstr>
      <vt:lpstr>Migration &amp; Storage</vt:lpstr>
      <vt:lpstr>Cluster Shared Volumes</vt:lpstr>
      <vt:lpstr>Hyper-V Server R1 vs. R2</vt:lpstr>
      <vt:lpstr>Why Hyper-V Server 2008 R2?</vt:lpstr>
      <vt:lpstr>Additional References</vt:lpstr>
      <vt:lpstr>SQL Server Consolidation</vt:lpstr>
      <vt:lpstr>Agenda</vt:lpstr>
      <vt:lpstr>Consolidation Overview</vt:lpstr>
      <vt:lpstr>Reasons for SQL Server Consolidation </vt:lpstr>
      <vt:lpstr>Forms of SQL Server Consolidation</vt:lpstr>
      <vt:lpstr>Forms of SQL Server Consolidation</vt:lpstr>
      <vt:lpstr>Forms of SQL Server Consolidation</vt:lpstr>
      <vt:lpstr>Identifying potential consolidation candidates</vt:lpstr>
      <vt:lpstr>Microsoft IT - SQL Server Consolidation</vt:lpstr>
      <vt:lpstr>Consolidation Considerations / Observations</vt:lpstr>
      <vt:lpstr>Additional References</vt:lpstr>
      <vt:lpstr>Questions and (hopefully) Answers </vt:lpstr>
      <vt:lpstr>Thank You!</vt:lpstr>
      <vt:lpstr>Disclaimer</vt:lpstr>
      <vt:lpstr>Slide 59</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subject>Microsoft Services: Customer Service and Support - Premier Field Engineering</dc:subject>
  <dc:creator>Sylvio Hellmann</dc:creator>
  <dc:description>Template: Set up: Sean Masterton, Silver Fox Productions
Formatting:
Event Date:
Event Location:
Audience:</dc:description>
  <cp:lastModifiedBy>dfitzger</cp:lastModifiedBy>
  <cp:revision>303</cp:revision>
  <dcterms:created xsi:type="dcterms:W3CDTF">2008-11-26T11:11:10Z</dcterms:created>
  <dcterms:modified xsi:type="dcterms:W3CDTF">2009-04-16T10:58:48Z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0x01010045ED6384B1397C4BB967736D1EB687C0</vt:lpwstr>
  </property>
</Properties>
</file>