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45"/>
  </p:notesMasterIdLst>
  <p:handoutMasterIdLst>
    <p:handoutMasterId r:id="rId46"/>
  </p:handoutMasterIdLst>
  <p:sldIdLst>
    <p:sldId id="355" r:id="rId5"/>
    <p:sldId id="356" r:id="rId6"/>
    <p:sldId id="382" r:id="rId7"/>
    <p:sldId id="357" r:id="rId8"/>
    <p:sldId id="358" r:id="rId9"/>
    <p:sldId id="359" r:id="rId10"/>
    <p:sldId id="360" r:id="rId11"/>
    <p:sldId id="396" r:id="rId12"/>
    <p:sldId id="362" r:id="rId13"/>
    <p:sldId id="361" r:id="rId14"/>
    <p:sldId id="386" r:id="rId15"/>
    <p:sldId id="383" r:id="rId16"/>
    <p:sldId id="368" r:id="rId17"/>
    <p:sldId id="388" r:id="rId18"/>
    <p:sldId id="389" r:id="rId19"/>
    <p:sldId id="392" r:id="rId20"/>
    <p:sldId id="397" r:id="rId21"/>
    <p:sldId id="394" r:id="rId22"/>
    <p:sldId id="393" r:id="rId23"/>
    <p:sldId id="395" r:id="rId24"/>
    <p:sldId id="384" r:id="rId25"/>
    <p:sldId id="385" r:id="rId26"/>
    <p:sldId id="364" r:id="rId27"/>
    <p:sldId id="363" r:id="rId28"/>
    <p:sldId id="371" r:id="rId29"/>
    <p:sldId id="380" r:id="rId30"/>
    <p:sldId id="390" r:id="rId31"/>
    <p:sldId id="369" r:id="rId32"/>
    <p:sldId id="374" r:id="rId33"/>
    <p:sldId id="399" r:id="rId34"/>
    <p:sldId id="373" r:id="rId35"/>
    <p:sldId id="375" r:id="rId36"/>
    <p:sldId id="372" r:id="rId37"/>
    <p:sldId id="377" r:id="rId38"/>
    <p:sldId id="376" r:id="rId39"/>
    <p:sldId id="400" r:id="rId40"/>
    <p:sldId id="378" r:id="rId41"/>
    <p:sldId id="398" r:id="rId42"/>
    <p:sldId id="381" r:id="rId43"/>
    <p:sldId id="401" r:id="rId44"/>
  </p:sldIdLst>
  <p:sldSz cx="9144000" cy="5715000" type="screen16x10"/>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C6D3"/>
    <a:srgbClr val="0000FF"/>
    <a:srgbClr val="FFFFFF"/>
    <a:srgbClr val="FBFBFB"/>
    <a:srgbClr val="000000"/>
    <a:srgbClr val="929292"/>
    <a:srgbClr val="4D4D4D"/>
    <a:srgbClr val="EE8200"/>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4" autoAdjust="0"/>
    <p:restoredTop sz="98246" autoAdjust="0"/>
  </p:normalViewPr>
  <p:slideViewPr>
    <p:cSldViewPr snapToGrid="0">
      <p:cViewPr varScale="1">
        <p:scale>
          <a:sx n="128" d="100"/>
          <a:sy n="128" d="100"/>
        </p:scale>
        <p:origin x="-300" y="-90"/>
      </p:cViewPr>
      <p:guideLst>
        <p:guide orient="horz" pos="807"/>
        <p:guide orient="horz" pos="3376"/>
        <p:guide pos="5608"/>
        <p:guide pos="174"/>
      </p:guideLst>
    </p:cSldViewPr>
  </p:slideViewPr>
  <p:notesTextViewPr>
    <p:cViewPr>
      <p:scale>
        <a:sx n="100" d="100"/>
        <a:sy n="100" d="100"/>
      </p:scale>
      <p:origin x="0" y="0"/>
    </p:cViewPr>
  </p:notesTextViewPr>
  <p:sorterViewPr>
    <p:cViewPr>
      <p:scale>
        <a:sx n="200" d="100"/>
        <a:sy n="200" d="100"/>
      </p:scale>
      <p:origin x="0" y="9210"/>
    </p:cViewPr>
  </p:sorterViewPr>
  <p:notesViewPr>
    <p:cSldViewPr snapToGrid="0" showGuides="1">
      <p:cViewPr varScale="1">
        <p:scale>
          <a:sx n="95" d="100"/>
          <a:sy n="95" d="100"/>
        </p:scale>
        <p:origin x="-36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1/17/2013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1/17/2013</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287836" y="1545168"/>
            <a:ext cx="8513264" cy="664797"/>
          </a:xfrm>
        </p:spPr>
        <p:txBody>
          <a:bodyPr/>
          <a:lstStyle>
            <a:lvl1pPr>
              <a:defRPr sz="4800">
                <a:solidFill>
                  <a:schemeClr val="tx1"/>
                </a:solidFill>
              </a:defRPr>
            </a:lvl1pPr>
          </a:lstStyle>
          <a:p>
            <a:r>
              <a:rPr lang="en-US" smtClean="0"/>
              <a:t>Click to edit Master title style</a:t>
            </a:r>
            <a:endParaRPr lang="en-US" dirty="0"/>
          </a:p>
        </p:txBody>
      </p:sp>
      <p:sp>
        <p:nvSpPr>
          <p:cNvPr id="5" name="Text Placeholder 4"/>
          <p:cNvSpPr>
            <a:spLocks noGrp="1"/>
          </p:cNvSpPr>
          <p:nvPr>
            <p:ph type="body" sz="quarter" idx="10" hasCustomPrompt="1"/>
          </p:nvPr>
        </p:nvSpPr>
        <p:spPr>
          <a:xfrm>
            <a:off x="287836" y="2420057"/>
            <a:ext cx="8513264" cy="332399"/>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2400" spc="-50" baseline="0">
                <a:solidFill>
                  <a:schemeClr val="tx1"/>
                </a:soli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287836" y="1206501"/>
            <a:ext cx="8614864" cy="4985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287836" y="1844146"/>
            <a:ext cx="8614864" cy="1551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836" y="1844146"/>
            <a:ext cx="8614864" cy="1551194"/>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4"/>
          <p:cNvSpPr>
            <a:spLocks noGrp="1"/>
          </p:cNvSpPr>
          <p:nvPr>
            <p:ph type="body" sz="quarter" idx="10"/>
          </p:nvPr>
        </p:nvSpPr>
        <p:spPr>
          <a:xfrm>
            <a:off x="275136" y="1844146"/>
            <a:ext cx="8627564" cy="637097"/>
          </a:xfrm>
        </p:spPr>
        <p:txBody>
          <a:bodyPr/>
          <a:lstStyle>
            <a:lvl1pPr marL="0" indent="0">
              <a:buFontTx/>
              <a:buNone/>
              <a:defRPr/>
            </a:lvl1pPr>
            <a:lvl2pPr marL="0" indent="0">
              <a:buFontTx/>
              <a:buNone/>
              <a:defRPr/>
            </a:lvl2pPr>
            <a:lvl3pPr marL="472867" indent="0">
              <a:buFontTx/>
              <a:buNone/>
              <a:defRPr/>
            </a:lvl3pPr>
            <a:lvl4pPr marL="944543" indent="0">
              <a:buFontTx/>
              <a:buNone/>
              <a:defRPr/>
            </a:lvl4pPr>
            <a:lvl5pPr marL="1112489" indent="0">
              <a:buFontTx/>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1738452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609600" y="1040295"/>
            <a:ext cx="7924800" cy="3743373"/>
          </a:xfrm>
        </p:spPr>
        <p:txBody>
          <a:bodyPr>
            <a:normAutofit/>
          </a:bodyPr>
          <a:lstStyle>
            <a:lvl1pPr>
              <a:defRPr>
                <a:solidFill>
                  <a:schemeClr val="accent1">
                    <a:lumMod val="50000"/>
                  </a:schemeClr>
                </a:solidFill>
                <a:latin typeface="Corbel" pitchFamily="34" charset="0"/>
              </a:defRPr>
            </a:lvl1pPr>
            <a:lvl2pPr>
              <a:defRPr>
                <a:solidFill>
                  <a:schemeClr val="accent1">
                    <a:lumMod val="50000"/>
                  </a:schemeClr>
                </a:solidFill>
                <a:latin typeface="Corbel" pitchFamily="34" charset="0"/>
              </a:defRPr>
            </a:lvl2pPr>
            <a:lvl3pPr>
              <a:defRPr>
                <a:solidFill>
                  <a:schemeClr val="accent1">
                    <a:lumMod val="50000"/>
                  </a:schemeClr>
                </a:solidFill>
                <a:latin typeface="Corbel" pitchFamily="34" charset="0"/>
              </a:defRPr>
            </a:lvl3pPr>
            <a:lvl4pPr>
              <a:defRPr>
                <a:solidFill>
                  <a:schemeClr val="accent1">
                    <a:lumMod val="50000"/>
                  </a:schemeClr>
                </a:solidFill>
                <a:latin typeface="Corbel" pitchFamily="34" charset="0"/>
              </a:defRPr>
            </a:lvl4pPr>
            <a:lvl5pPr>
              <a:defRPr>
                <a:solidFill>
                  <a:schemeClr val="accent1">
                    <a:lumMod val="50000"/>
                  </a:schemeClr>
                </a:solidFill>
                <a:latin typeface="Corbe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a:xfrm>
            <a:off x="600077" y="264584"/>
            <a:ext cx="8381999" cy="498598"/>
          </a:xfrm>
        </p:spPr>
        <p:txBody>
          <a:bodyPr/>
          <a:lstStyle>
            <a:lvl1pPr>
              <a:defRPr b="1">
                <a:solidFill>
                  <a:schemeClr val="tx1"/>
                </a:solidFill>
              </a:defRPr>
            </a:lvl1pPr>
          </a:lstStyle>
          <a:p>
            <a:r>
              <a:rPr lang="en-US" dirty="0" smtClean="0"/>
              <a:t>Click to edit Master title style</a:t>
            </a:r>
            <a:endParaRPr lang="en-US" dirty="0"/>
          </a:p>
        </p:txBody>
      </p:sp>
      <p:sp>
        <p:nvSpPr>
          <p:cNvPr id="4" name="Date Placeholder 3"/>
          <p:cNvSpPr>
            <a:spLocks noGrp="1"/>
          </p:cNvSpPr>
          <p:nvPr>
            <p:ph type="dt" sz="half" idx="14"/>
          </p:nvPr>
        </p:nvSpPr>
        <p:spPr>
          <a:xfrm>
            <a:off x="5715000" y="5296960"/>
            <a:ext cx="1524000" cy="304271"/>
          </a:xfrm>
          <a:prstGeom prst="rect">
            <a:avLst/>
          </a:prstGeom>
        </p:spPr>
        <p:txBody>
          <a:bodyPr/>
          <a:lstStyle>
            <a:lvl1pPr>
              <a:defRPr/>
            </a:lvl1pPr>
          </a:lstStyle>
          <a:p>
            <a:pPr>
              <a:defRPr/>
            </a:pPr>
            <a:fld id="{228FF5A1-B613-41E3-912C-50CB8678859B}" type="datetime4">
              <a:rPr lang="en-US"/>
              <a:pPr>
                <a:defRPr/>
              </a:pPr>
              <a:t>January 17, 2013</a:t>
            </a:fld>
            <a:endParaRPr lang="en-US" dirty="0"/>
          </a:p>
        </p:txBody>
      </p:sp>
      <p:sp>
        <p:nvSpPr>
          <p:cNvPr id="5" name="Footer Placeholder 4"/>
          <p:cNvSpPr>
            <a:spLocks noGrp="1"/>
          </p:cNvSpPr>
          <p:nvPr>
            <p:ph type="ftr" sz="quarter" idx="15"/>
          </p:nvPr>
        </p:nvSpPr>
        <p:spPr>
          <a:xfrm>
            <a:off x="609600" y="5296960"/>
            <a:ext cx="2895600" cy="304271"/>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6"/>
          </p:nvPr>
        </p:nvSpPr>
        <p:spPr>
          <a:xfrm>
            <a:off x="7543800" y="5296960"/>
            <a:ext cx="990600" cy="304271"/>
          </a:xfrm>
          <a:prstGeom prst="rect">
            <a:avLst/>
          </a:prstGeom>
        </p:spPr>
        <p:txBody>
          <a:bodyPr/>
          <a:lstStyle>
            <a:lvl1pPr>
              <a:defRPr/>
            </a:lvl1pPr>
          </a:lstStyle>
          <a:p>
            <a:pPr>
              <a:defRPr/>
            </a:pPr>
            <a:fld id="{773712DB-99EB-4F1D-B8B2-365964BFC5A7}" type="slidenum">
              <a:rPr lang="en-US"/>
              <a:pPr>
                <a:defRPr/>
              </a:pPr>
              <a:t>‹#›</a:t>
            </a:fld>
            <a:endParaRPr lang="en-US" dirty="0"/>
          </a:p>
        </p:txBody>
      </p:sp>
    </p:spTree>
    <p:extLst>
      <p:ext uri="{BB962C8B-B14F-4D97-AF65-F5344CB8AC3E}">
        <p14:creationId xmlns:p14="http://schemas.microsoft.com/office/powerpoint/2010/main" val="19570000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5138" y="1206502"/>
            <a:ext cx="8598989" cy="498598"/>
          </a:xfrm>
          <a:prstGeom prst="rect">
            <a:avLst/>
          </a:prstGeom>
        </p:spPr>
        <p:txBody>
          <a:bodyPr vert="horz" wrap="square" lIns="0" tIns="0" rIns="0" bIns="0" rtlCol="0" anchor="t">
            <a:spAutoFit/>
          </a:bodyPr>
          <a:lstStyle/>
          <a:p>
            <a:r>
              <a:rPr lang="da-DK" dirty="0" smtClean="0"/>
              <a:t>Klik for at redigere i masteren</a:t>
            </a:r>
            <a:endParaRPr lang="en-US" dirty="0"/>
          </a:p>
        </p:txBody>
      </p:sp>
      <p:sp>
        <p:nvSpPr>
          <p:cNvPr id="3" name="Text Placeholder 2"/>
          <p:cNvSpPr>
            <a:spLocks noGrp="1"/>
          </p:cNvSpPr>
          <p:nvPr>
            <p:ph type="body" idx="1"/>
          </p:nvPr>
        </p:nvSpPr>
        <p:spPr>
          <a:xfrm>
            <a:off x="275139" y="1857377"/>
            <a:ext cx="8598989" cy="1551194"/>
          </a:xfrm>
          <a:prstGeom prst="rect">
            <a:avLst/>
          </a:prstGeom>
        </p:spPr>
        <p:txBody>
          <a:bodyPr vert="horz" wrap="square" lIns="0" tIns="0" rIns="0" bIns="0" rtlCol="0">
            <a:spAutoFit/>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80" r:id="rId6"/>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36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chang6@yahoo.com" TargetMode="External"/><Relationship Id="rId2" Type="http://schemas.openxmlformats.org/officeDocument/2006/relationships/hyperlink" Target="mailto:jchang@solidq.com" TargetMode="External"/><Relationship Id="rId1" Type="http://schemas.openxmlformats.org/officeDocument/2006/relationships/slideLayout" Target="../slideLayouts/slideLayout1.xml"/><Relationship Id="rId4" Type="http://schemas.openxmlformats.org/officeDocument/2006/relationships/hyperlink" Target="http://www.qdpm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Automating Performance …</a:t>
            </a:r>
            <a:endParaRPr lang="en-US" dirty="0"/>
          </a:p>
        </p:txBody>
      </p:sp>
      <p:sp>
        <p:nvSpPr>
          <p:cNvPr id="5" name="Text Placeholder 4"/>
          <p:cNvSpPr>
            <a:spLocks noGrp="1"/>
          </p:cNvSpPr>
          <p:nvPr>
            <p:ph type="body" sz="quarter" idx="10"/>
          </p:nvPr>
        </p:nvSpPr>
        <p:spPr>
          <a:xfrm>
            <a:off x="287836" y="2420056"/>
            <a:ext cx="8513264" cy="2042097"/>
          </a:xfrm>
        </p:spPr>
        <p:txBody>
          <a:bodyPr/>
          <a:lstStyle/>
          <a:p>
            <a:r>
              <a:rPr lang="en-US" b="1" dirty="0" smtClean="0"/>
              <a:t>Joe Chang</a:t>
            </a:r>
          </a:p>
          <a:p>
            <a:r>
              <a:rPr lang="en-US" b="1" dirty="0" smtClean="0"/>
              <a:t>SolidQ</a:t>
            </a:r>
            <a:r>
              <a:rPr lang="en-US" dirty="0" smtClean="0"/>
              <a:t> 	</a:t>
            </a:r>
            <a:r>
              <a:rPr lang="en-US" dirty="0" smtClean="0">
                <a:hlinkClick r:id="rId2"/>
              </a:rPr>
              <a:t>jchang@solidq.com</a:t>
            </a:r>
            <a:r>
              <a:rPr lang="en-US" dirty="0" smtClean="0"/>
              <a:t> </a:t>
            </a:r>
          </a:p>
          <a:p>
            <a:r>
              <a:rPr lang="en-US" dirty="0" smtClean="0">
                <a:hlinkClick r:id="rId3"/>
              </a:rPr>
              <a:t>jchang6@yahoo.com</a:t>
            </a:r>
            <a:r>
              <a:rPr lang="en-US" dirty="0" smtClean="0"/>
              <a:t> </a:t>
            </a:r>
          </a:p>
          <a:p>
            <a:r>
              <a:rPr lang="en-US" dirty="0" smtClean="0">
                <a:hlinkClick r:id="rId4"/>
              </a:rPr>
              <a:t>www.qdpma.com</a:t>
            </a:r>
            <a:endParaRPr lang="en-US" dirty="0" smtClean="0"/>
          </a:p>
        </p:txBody>
      </p:sp>
    </p:spTree>
    <p:extLst>
      <p:ext uri="{BB962C8B-B14F-4D97-AF65-F5344CB8AC3E}">
        <p14:creationId xmlns:p14="http://schemas.microsoft.com/office/powerpoint/2010/main" val="94328710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Parameter mismatch – parameter type over column</a:t>
            </a:r>
          </a:p>
          <a:p>
            <a:r>
              <a:rPr lang="en-US" smtClean="0"/>
              <a:t>SQL search argument cannot be identified/optimized</a:t>
            </a:r>
          </a:p>
          <a:p>
            <a:pPr lvl="1"/>
            <a:r>
              <a:rPr lang="en-US" smtClean="0"/>
              <a:t>Search argument: function (column)</a:t>
            </a:r>
          </a:p>
          <a:p>
            <a:r>
              <a:rPr lang="en-US" smtClean="0"/>
              <a:t>Compile parameter &amp; parameter range </a:t>
            </a:r>
          </a:p>
          <a:p>
            <a:r>
              <a:rPr lang="en-US" smtClean="0"/>
              <a:t>Statistics anomalies</a:t>
            </a:r>
          </a:p>
          <a:p>
            <a:r>
              <a:rPr lang="en-US" smtClean="0"/>
              <a:t>etc</a:t>
            </a:r>
            <a:endParaRPr lang="en-US"/>
          </a:p>
          <a:p>
            <a:endParaRPr lang="en-US" smtClean="0"/>
          </a:p>
          <a:p>
            <a:r>
              <a:rPr lang="en-US" smtClean="0"/>
              <a:t>Impact is easily 10-1000X or more</a:t>
            </a:r>
          </a:p>
        </p:txBody>
      </p:sp>
      <p:sp>
        <p:nvSpPr>
          <p:cNvPr id="3" name="Title 2"/>
          <p:cNvSpPr>
            <a:spLocks noGrp="1"/>
          </p:cNvSpPr>
          <p:nvPr>
            <p:ph type="title"/>
          </p:nvPr>
        </p:nvSpPr>
        <p:spPr/>
        <p:txBody>
          <a:bodyPr/>
          <a:lstStyle/>
          <a:p>
            <a:r>
              <a:rPr lang="en-US" smtClean="0"/>
              <a:t>Summary of serious problems</a:t>
            </a:r>
            <a:endParaRPr lang="en-US"/>
          </a:p>
        </p:txBody>
      </p:sp>
    </p:spTree>
    <p:extLst>
      <p:ext uri="{BB962C8B-B14F-4D97-AF65-F5344CB8AC3E}">
        <p14:creationId xmlns:p14="http://schemas.microsoft.com/office/powerpoint/2010/main" val="60950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836" y="1206500"/>
            <a:ext cx="8614864" cy="498598"/>
          </a:xfrm>
        </p:spPr>
        <p:txBody>
          <a:bodyPr/>
          <a:lstStyle/>
          <a:p>
            <a:r>
              <a:rPr lang="en-US" smtClean="0"/>
              <a:t>Performance Data Collection &amp; Analysis</a:t>
            </a:r>
            <a:endParaRPr lang="en-US"/>
          </a:p>
        </p:txBody>
      </p:sp>
      <p:sp>
        <p:nvSpPr>
          <p:cNvPr id="5" name="Text Placeholder 4"/>
          <p:cNvSpPr>
            <a:spLocks noGrp="1"/>
          </p:cNvSpPr>
          <p:nvPr>
            <p:ph type="body" sz="quarter" idx="10"/>
          </p:nvPr>
        </p:nvSpPr>
        <p:spPr>
          <a:xfrm>
            <a:off x="287836" y="1844146"/>
            <a:ext cx="8614864" cy="1144929"/>
          </a:xfrm>
        </p:spPr>
        <p:txBody>
          <a:bodyPr/>
          <a:lstStyle/>
          <a:p>
            <a:r>
              <a:rPr lang="en-US" smtClean="0"/>
              <a:t>What data is important</a:t>
            </a:r>
          </a:p>
          <a:p>
            <a:r>
              <a:rPr lang="en-US" smtClean="0"/>
              <a:t>What can be automated </a:t>
            </a:r>
          </a:p>
          <a:p>
            <a:r>
              <a:rPr lang="en-US" smtClean="0"/>
              <a:t>What has not been automated successfully</a:t>
            </a:r>
            <a:endParaRPr lang="en-US"/>
          </a:p>
        </p:txBody>
      </p:sp>
    </p:spTree>
    <p:extLst>
      <p:ext uri="{BB962C8B-B14F-4D97-AF65-F5344CB8AC3E}">
        <p14:creationId xmlns:p14="http://schemas.microsoft.com/office/powerpoint/2010/main" val="213489180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Query Execution Statistics</a:t>
            </a:r>
          </a:p>
          <a:p>
            <a:r>
              <a:rPr lang="en-US" smtClean="0"/>
              <a:t>Index Usage Statistics (Op stats, missing indexes)</a:t>
            </a:r>
          </a:p>
          <a:p>
            <a:r>
              <a:rPr lang="en-US" smtClean="0"/>
              <a:t>Execution plans including compile parameters</a:t>
            </a:r>
            <a:endParaRPr lang="en-US"/>
          </a:p>
        </p:txBody>
      </p:sp>
      <p:sp>
        <p:nvSpPr>
          <p:cNvPr id="3" name="Title 2"/>
          <p:cNvSpPr>
            <a:spLocks noGrp="1"/>
          </p:cNvSpPr>
          <p:nvPr>
            <p:ph type="title"/>
          </p:nvPr>
        </p:nvSpPr>
        <p:spPr/>
        <p:txBody>
          <a:bodyPr/>
          <a:lstStyle/>
          <a:p>
            <a:r>
              <a:rPr lang="en-US" smtClean="0"/>
              <a:t>Performance Data</a:t>
            </a:r>
            <a:endParaRPr lang="en-US"/>
          </a:p>
        </p:txBody>
      </p:sp>
    </p:spTree>
    <p:extLst>
      <p:ext uri="{BB962C8B-B14F-4D97-AF65-F5344CB8AC3E}">
        <p14:creationId xmlns:p14="http://schemas.microsoft.com/office/powerpoint/2010/main" val="2333205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From SQL Server 2005 on</a:t>
            </a:r>
          </a:p>
          <a:p>
            <a:pPr lvl="1"/>
            <a:endParaRPr lang="en-US" smtClean="0"/>
          </a:p>
          <a:p>
            <a:r>
              <a:rPr lang="en-US" smtClean="0"/>
              <a:t>dm_exec_query_stats &amp; related</a:t>
            </a:r>
          </a:p>
          <a:p>
            <a:r>
              <a:rPr lang="en-US" smtClean="0"/>
              <a:t>dm_exec_sql_text, </a:t>
            </a:r>
          </a:p>
          <a:p>
            <a:r>
              <a:rPr lang="en-US" smtClean="0"/>
              <a:t>dm_exec_text_query_plan &amp; related (XML output)</a:t>
            </a:r>
          </a:p>
          <a:p>
            <a:r>
              <a:rPr lang="en-US" smtClean="0"/>
              <a:t>dm_db_index_usage_stats &amp; related</a:t>
            </a:r>
            <a:endParaRPr lang="en-US"/>
          </a:p>
        </p:txBody>
      </p:sp>
      <p:sp>
        <p:nvSpPr>
          <p:cNvPr id="3" name="Title 2"/>
          <p:cNvSpPr>
            <a:spLocks noGrp="1"/>
          </p:cNvSpPr>
          <p:nvPr>
            <p:ph type="title"/>
          </p:nvPr>
        </p:nvSpPr>
        <p:spPr/>
        <p:txBody>
          <a:bodyPr/>
          <a:lstStyle/>
          <a:p>
            <a:r>
              <a:rPr lang="en-US" smtClean="0"/>
              <a:t>Performance DMVs and DMFs</a:t>
            </a:r>
            <a:endParaRPr lang="en-US"/>
          </a:p>
        </p:txBody>
      </p:sp>
      <p:sp>
        <p:nvSpPr>
          <p:cNvPr id="4" name="TextBox 3"/>
          <p:cNvSpPr txBox="1"/>
          <p:nvPr/>
        </p:nvSpPr>
        <p:spPr>
          <a:xfrm>
            <a:off x="675566" y="3984032"/>
            <a:ext cx="4504759" cy="615553"/>
          </a:xfrm>
          <a:prstGeom prst="rect">
            <a:avLst/>
          </a:prstGeom>
          <a:noFill/>
        </p:spPr>
        <p:txBody>
          <a:bodyPr wrap="none" lIns="0" tIns="0" rIns="0" bIns="0" rtlCol="0">
            <a:spAutoFit/>
          </a:bodyPr>
          <a:lstStyle/>
          <a:p>
            <a:r>
              <a:rPr lang="en-US" sz="2000" b="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Table output is easy to collect and analyze</a:t>
            </a:r>
          </a:p>
          <a:p>
            <a:r>
              <a:rPr lang="en-US" sz="2000" b="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XML is not</a:t>
            </a:r>
            <a:endParaRPr lang="en-US" sz="2000" b="1"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902456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Dm_exec_query_stats</a:t>
            </a:r>
          </a:p>
          <a:p>
            <a:pPr lvl="1"/>
            <a:r>
              <a:rPr lang="en-US" smtClean="0"/>
              <a:t>Execution count, CPU, duration, Phy reads, Log Wr, Min/Max</a:t>
            </a:r>
          </a:p>
          <a:p>
            <a:pPr lvl="1"/>
            <a:r>
              <a:rPr lang="en-US" smtClean="0"/>
              <a:t>Potentially 1M+ rows</a:t>
            </a:r>
          </a:p>
          <a:p>
            <a:pPr lvl="2"/>
            <a:r>
              <a:rPr lang="en-US" smtClean="0"/>
              <a:t>Sorting can be expensive</a:t>
            </a:r>
          </a:p>
          <a:p>
            <a:pPr lvl="1"/>
            <a:r>
              <a:rPr lang="en-US" smtClean="0"/>
              <a:t>Far fewer entries with total_worker_time &gt; 1000 micro-sec</a:t>
            </a:r>
          </a:p>
          <a:p>
            <a:endParaRPr lang="en-US"/>
          </a:p>
          <a:p>
            <a:r>
              <a:rPr lang="en-US" smtClean="0"/>
              <a:t>Find top SQL</a:t>
            </a:r>
          </a:p>
          <a:p>
            <a:pPr lvl="1"/>
            <a:r>
              <a:rPr lang="en-US" smtClean="0"/>
              <a:t>Get execution plan, then work on it</a:t>
            </a:r>
            <a:endParaRPr lang="en-US"/>
          </a:p>
        </p:txBody>
      </p:sp>
      <p:sp>
        <p:nvSpPr>
          <p:cNvPr id="3" name="Title 2"/>
          <p:cNvSpPr>
            <a:spLocks noGrp="1"/>
          </p:cNvSpPr>
          <p:nvPr>
            <p:ph type="title"/>
          </p:nvPr>
        </p:nvSpPr>
        <p:spPr/>
        <p:txBody>
          <a:bodyPr/>
          <a:lstStyle/>
          <a:p>
            <a:r>
              <a:rPr lang="en-US" smtClean="0"/>
              <a:t>Query Execution Statistics</a:t>
            </a:r>
            <a:endParaRPr lang="en-US"/>
          </a:p>
        </p:txBody>
      </p:sp>
    </p:spTree>
    <p:extLst>
      <p:ext uri="{BB962C8B-B14F-4D97-AF65-F5344CB8AC3E}">
        <p14:creationId xmlns:p14="http://schemas.microsoft.com/office/powerpoint/2010/main" val="823189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Index Usage Stats</a:t>
            </a:r>
          </a:p>
          <a:p>
            <a:pPr lvl="1"/>
            <a:r>
              <a:rPr lang="en-US" smtClean="0"/>
              <a:t>Index level, usage stats but no waits</a:t>
            </a:r>
          </a:p>
          <a:p>
            <a:r>
              <a:rPr lang="en-US" smtClean="0"/>
              <a:t>Index Operational Stats</a:t>
            </a:r>
          </a:p>
          <a:p>
            <a:pPr lvl="1"/>
            <a:r>
              <a:rPr lang="en-US" smtClean="0"/>
              <a:t>Index &amp; Partition level + wait stats</a:t>
            </a:r>
          </a:p>
          <a:p>
            <a:r>
              <a:rPr lang="en-US" smtClean="0"/>
              <a:t>Index Physical Stats</a:t>
            </a:r>
          </a:p>
          <a:p>
            <a:pPr lvl="1"/>
            <a:r>
              <a:rPr lang="en-US" smtClean="0"/>
              <a:t>Useful? But full index rebuilds can be quicker</a:t>
            </a:r>
          </a:p>
          <a:p>
            <a:r>
              <a:rPr lang="en-US" smtClean="0"/>
              <a:t>Missing Index</a:t>
            </a:r>
            <a:endParaRPr lang="en-US"/>
          </a:p>
        </p:txBody>
      </p:sp>
      <p:sp>
        <p:nvSpPr>
          <p:cNvPr id="3" name="Title 2"/>
          <p:cNvSpPr>
            <a:spLocks noGrp="1"/>
          </p:cNvSpPr>
          <p:nvPr>
            <p:ph type="title"/>
          </p:nvPr>
        </p:nvSpPr>
        <p:spPr/>
        <p:txBody>
          <a:bodyPr/>
          <a:lstStyle/>
          <a:p>
            <a:r>
              <a:rPr lang="en-US" smtClean="0"/>
              <a:t>Index DMVs</a:t>
            </a:r>
            <a:endParaRPr lang="en-US"/>
          </a:p>
        </p:txBody>
      </p:sp>
      <p:sp>
        <p:nvSpPr>
          <p:cNvPr id="4" name="TextBox 3"/>
          <p:cNvSpPr txBox="1"/>
          <p:nvPr/>
        </p:nvSpPr>
        <p:spPr>
          <a:xfrm>
            <a:off x="675564" y="4101912"/>
            <a:ext cx="4884414" cy="430887"/>
          </a:xfrm>
          <a:prstGeom prst="rect">
            <a:avLst/>
          </a:prstGeom>
          <a:noFill/>
        </p:spPr>
        <p:txBody>
          <a:bodyPr wrap="none" lIns="0" tIns="0" rIns="0" bIns="0" rtlCol="0">
            <a:spAutoFit/>
          </a:bodyPr>
          <a:lstStyle/>
          <a:p>
            <a:r>
              <a:rPr lang="en-US" sz="2800" b="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Useful, but really need more info</a:t>
            </a:r>
            <a:endParaRPr lang="en-US" sz="2800" b="1"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078582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Compile cost – cpu, time, memory</a:t>
            </a:r>
          </a:p>
          <a:p>
            <a:r>
              <a:rPr lang="en-US" smtClean="0"/>
              <a:t>Indexes used, tables scanned</a:t>
            </a:r>
          </a:p>
          <a:p>
            <a:pPr lvl="1"/>
            <a:r>
              <a:rPr lang="en-US" smtClean="0"/>
              <a:t>Seek predicates </a:t>
            </a:r>
          </a:p>
          <a:p>
            <a:pPr lvl="1"/>
            <a:r>
              <a:rPr lang="en-US" smtClean="0"/>
              <a:t>Predicates</a:t>
            </a:r>
            <a:endParaRPr lang="en-US"/>
          </a:p>
          <a:p>
            <a:r>
              <a:rPr lang="en-US" smtClean="0"/>
              <a:t>Compile parameter values</a:t>
            </a:r>
            <a:endParaRPr lang="en-US"/>
          </a:p>
        </p:txBody>
      </p:sp>
      <p:sp>
        <p:nvSpPr>
          <p:cNvPr id="3" name="Title 2"/>
          <p:cNvSpPr>
            <a:spLocks noGrp="1"/>
          </p:cNvSpPr>
          <p:nvPr>
            <p:ph type="title"/>
          </p:nvPr>
        </p:nvSpPr>
        <p:spPr/>
        <p:txBody>
          <a:bodyPr/>
          <a:lstStyle/>
          <a:p>
            <a:r>
              <a:rPr lang="en-US" smtClean="0"/>
              <a:t>Execution Plans - XML</a:t>
            </a:r>
            <a:endParaRPr lang="en-US"/>
          </a:p>
        </p:txBody>
      </p:sp>
      <p:sp>
        <p:nvSpPr>
          <p:cNvPr id="4" name="TextBox 3"/>
          <p:cNvSpPr txBox="1"/>
          <p:nvPr/>
        </p:nvSpPr>
        <p:spPr>
          <a:xfrm>
            <a:off x="675566" y="3779125"/>
            <a:ext cx="6728893" cy="738664"/>
          </a:xfrm>
          <a:prstGeom prst="rect">
            <a:avLst/>
          </a:prstGeom>
          <a:noFill/>
        </p:spPr>
        <p:txBody>
          <a:bodyPr wrap="none" lIns="0" tIns="0" rIns="0" bIns="0" rtlCol="0">
            <a:spAutoFit/>
          </a:bodyPr>
          <a:lstStyle/>
          <a:p>
            <a:r>
              <a:rPr lang="en-US" sz="2400" b="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Saving XML plans from SSMS a pain?</a:t>
            </a:r>
          </a:p>
          <a:p>
            <a:r>
              <a:rPr lang="en-US" sz="2400" b="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Parsing XML from SQL is complicated and expensive</a:t>
            </a:r>
            <a:endParaRPr lang="en-US" sz="2400" b="1"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571869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Plan reuse desired if compile &gt;&gt; execute cost</a:t>
            </a:r>
          </a:p>
          <a:p>
            <a:r>
              <a:rPr lang="en-US" smtClean="0"/>
              <a:t>Force recompile can be better if execute &gt;&gt; compile cost</a:t>
            </a:r>
          </a:p>
          <a:p>
            <a:pPr lvl="1"/>
            <a:r>
              <a:rPr lang="en-US" smtClean="0"/>
              <a:t>And if parameters involve wide variation in number of rows</a:t>
            </a:r>
            <a:endParaRPr lang="en-US"/>
          </a:p>
        </p:txBody>
      </p:sp>
      <p:sp>
        <p:nvSpPr>
          <p:cNvPr id="3" name="Title 2"/>
          <p:cNvSpPr>
            <a:spLocks noGrp="1"/>
          </p:cNvSpPr>
          <p:nvPr>
            <p:ph type="title"/>
          </p:nvPr>
        </p:nvSpPr>
        <p:spPr/>
        <p:txBody>
          <a:bodyPr/>
          <a:lstStyle/>
          <a:p>
            <a:r>
              <a:rPr lang="en-US" smtClean="0"/>
              <a:t>Compile versus Execute Time</a:t>
            </a:r>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4" y="2707271"/>
            <a:ext cx="8915400" cy="209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964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Analyze execution plans for (almost) entire query stats</a:t>
            </a:r>
          </a:p>
          <a:p>
            <a:pPr lvl="1"/>
            <a:r>
              <a:rPr lang="en-US" smtClean="0"/>
              <a:t>Or all stored procedures</a:t>
            </a:r>
          </a:p>
          <a:p>
            <a:r>
              <a:rPr lang="en-US" smtClean="0"/>
              <a:t>Index used by SQL</a:t>
            </a:r>
          </a:p>
          <a:p>
            <a:pPr lvl="1"/>
            <a:r>
              <a:rPr lang="en-US" smtClean="0"/>
              <a:t>What is implication of changing cluster key</a:t>
            </a:r>
          </a:p>
          <a:p>
            <a:pPr lvl="1"/>
            <a:r>
              <a:rPr lang="en-US" smtClean="0"/>
              <a:t>Consolidate infrequently used indexes </a:t>
            </a:r>
            <a:endParaRPr lang="en-US"/>
          </a:p>
        </p:txBody>
      </p:sp>
      <p:sp>
        <p:nvSpPr>
          <p:cNvPr id="3" name="Title 2"/>
          <p:cNvSpPr>
            <a:spLocks noGrp="1"/>
          </p:cNvSpPr>
          <p:nvPr>
            <p:ph type="title"/>
          </p:nvPr>
        </p:nvSpPr>
        <p:spPr/>
        <p:txBody>
          <a:bodyPr/>
          <a:lstStyle/>
          <a:p>
            <a:r>
              <a:rPr lang="en-US" smtClean="0"/>
              <a:t>Full Execution Plan Analysis</a:t>
            </a:r>
            <a:endParaRPr lang="en-US"/>
          </a:p>
        </p:txBody>
      </p:sp>
    </p:spTree>
    <p:extLst>
      <p:ext uri="{BB962C8B-B14F-4D97-AF65-F5344CB8AC3E}">
        <p14:creationId xmlns:p14="http://schemas.microsoft.com/office/powerpoint/2010/main" val="1304344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Generate estimated execution plans for all </a:t>
            </a:r>
          </a:p>
          <a:p>
            <a:pPr lvl="1"/>
            <a:r>
              <a:rPr lang="en-US" smtClean="0"/>
              <a:t>stored procedures</a:t>
            </a:r>
          </a:p>
          <a:p>
            <a:pPr lvl="1"/>
            <a:r>
              <a:rPr lang="en-US" smtClean="0"/>
              <a:t>Functions</a:t>
            </a:r>
          </a:p>
          <a:p>
            <a:pPr lvl="1"/>
            <a:r>
              <a:rPr lang="en-US" smtClean="0"/>
              <a:t>Triggers?</a:t>
            </a:r>
          </a:p>
          <a:p>
            <a:r>
              <a:rPr lang="en-US" smtClean="0"/>
              <a:t>Maintain a list of SQL to be executed with actual execution plans</a:t>
            </a:r>
          </a:p>
          <a:p>
            <a:pPr lvl="1"/>
            <a:r>
              <a:rPr lang="en-US" smtClean="0"/>
              <a:t>Actual versus estimated row count, number of executions</a:t>
            </a:r>
          </a:p>
          <a:p>
            <a:pPr lvl="1"/>
            <a:r>
              <a:rPr lang="en-US" smtClean="0"/>
              <a:t>Actual CPU &amp; duration</a:t>
            </a:r>
          </a:p>
          <a:p>
            <a:pPr lvl="1"/>
            <a:r>
              <a:rPr lang="en-US" smtClean="0"/>
              <a:t>Parallelism – distribution of rows</a:t>
            </a:r>
          </a:p>
          <a:p>
            <a:pPr lvl="1"/>
            <a:r>
              <a:rPr lang="en-US" smtClean="0"/>
              <a:t>Triggers etc</a:t>
            </a:r>
            <a:endParaRPr lang="en-US"/>
          </a:p>
        </p:txBody>
      </p:sp>
      <p:sp>
        <p:nvSpPr>
          <p:cNvPr id="3" name="Title 2"/>
          <p:cNvSpPr>
            <a:spLocks noGrp="1"/>
          </p:cNvSpPr>
          <p:nvPr>
            <p:ph type="title"/>
          </p:nvPr>
        </p:nvSpPr>
        <p:spPr/>
        <p:txBody>
          <a:bodyPr/>
          <a:lstStyle/>
          <a:p>
            <a:r>
              <a:rPr lang="en-US" smtClean="0"/>
              <a:t>Other Performance Data options</a:t>
            </a:r>
            <a:endParaRPr lang="en-US"/>
          </a:p>
        </p:txBody>
      </p:sp>
    </p:spTree>
    <p:extLst>
      <p:ext uri="{BB962C8B-B14F-4D97-AF65-F5344CB8AC3E}">
        <p14:creationId xmlns:p14="http://schemas.microsoft.com/office/powerpoint/2010/main" val="1006902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t>SQL Server consultant since 1999</a:t>
            </a:r>
          </a:p>
          <a:p>
            <a:r>
              <a:rPr lang="en-US" dirty="0" smtClean="0"/>
              <a:t>Query Optimizer execution plan cost formulas (2002)</a:t>
            </a:r>
          </a:p>
          <a:p>
            <a:r>
              <a:rPr lang="en-US" dirty="0" smtClean="0"/>
              <a:t>True cost structure of SQL execution plan operations (2003?)</a:t>
            </a:r>
          </a:p>
          <a:p>
            <a:r>
              <a:rPr lang="en-US" dirty="0" smtClean="0"/>
              <a:t>Database with distribution statistics only, no data (2004?)</a:t>
            </a:r>
          </a:p>
          <a:p>
            <a:r>
              <a:rPr lang="en-US" dirty="0" smtClean="0"/>
              <a:t>Decoding </a:t>
            </a:r>
            <a:r>
              <a:rPr lang="en-US" dirty="0" err="1" smtClean="0"/>
              <a:t>statblob</a:t>
            </a:r>
            <a:r>
              <a:rPr lang="en-US" smtClean="0"/>
              <a:t>/stats_stream – writing your own statistics</a:t>
            </a:r>
          </a:p>
          <a:p>
            <a:r>
              <a:rPr lang="en-US" smtClean="0"/>
              <a:t>Disk IO cost structure</a:t>
            </a:r>
          </a:p>
          <a:p>
            <a:r>
              <a:rPr lang="en-US" smtClean="0"/>
              <a:t>Tools for system monitoring, execution plan analysis etc</a:t>
            </a:r>
            <a:endParaRPr lang="en-US"/>
          </a:p>
        </p:txBody>
      </p:sp>
      <p:sp>
        <p:nvSpPr>
          <p:cNvPr id="3" name="Title 2"/>
          <p:cNvSpPr>
            <a:spLocks noGrp="1"/>
          </p:cNvSpPr>
          <p:nvPr>
            <p:ph type="title"/>
          </p:nvPr>
        </p:nvSpPr>
        <p:spPr/>
        <p:txBody>
          <a:bodyPr/>
          <a:lstStyle/>
          <a:p>
            <a:r>
              <a:rPr lang="en-US" smtClean="0"/>
              <a:t>About Joe</a:t>
            </a:r>
            <a:endParaRPr lang="en-US"/>
          </a:p>
        </p:txBody>
      </p:sp>
    </p:spTree>
    <p:extLst>
      <p:ext uri="{BB962C8B-B14F-4D97-AF65-F5344CB8AC3E}">
        <p14:creationId xmlns:p14="http://schemas.microsoft.com/office/powerpoint/2010/main" val="1070514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05037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Find top SQL </a:t>
            </a:r>
          </a:p>
          <a:p>
            <a:pPr lvl="1"/>
            <a:r>
              <a:rPr lang="en-US" smtClean="0"/>
              <a:t>Profiler/Trace	</a:t>
            </a:r>
          </a:p>
          <a:p>
            <a:pPr lvl="1"/>
            <a:r>
              <a:rPr lang="en-US" smtClean="0"/>
              <a:t>Query Execution Stats – sys.dm_exec_query_stat</a:t>
            </a:r>
          </a:p>
          <a:p>
            <a:pPr lvl="1"/>
            <a:r>
              <a:rPr lang="en-US" smtClean="0"/>
              <a:t>Currently running SQL – sys.dm_exec_requests etc</a:t>
            </a:r>
          </a:p>
          <a:p>
            <a:pPr lvl="1"/>
            <a:r>
              <a:rPr lang="en-US" smtClean="0"/>
              <a:t>Get SQL &amp; Execution plan (DMF)</a:t>
            </a:r>
          </a:p>
          <a:p>
            <a:pPr lvl="1"/>
            <a:r>
              <a:rPr lang="en-US" smtClean="0"/>
              <a:t>Rewrite SQL or re-index</a:t>
            </a:r>
          </a:p>
          <a:p>
            <a:r>
              <a:rPr lang="en-US" smtClean="0"/>
              <a:t>Index usage statistics</a:t>
            </a:r>
          </a:p>
          <a:p>
            <a:pPr lvl="1"/>
            <a:r>
              <a:rPr lang="en-US" smtClean="0"/>
              <a:t>Consolidate </a:t>
            </a:r>
            <a:r>
              <a:rPr lang="en-US"/>
              <a:t>indexes with same leading keys</a:t>
            </a:r>
          </a:p>
          <a:p>
            <a:pPr lvl="1"/>
            <a:r>
              <a:rPr lang="en-US" smtClean="0"/>
              <a:t>Drop unused indexes? </a:t>
            </a:r>
          </a:p>
          <a:p>
            <a:r>
              <a:rPr lang="en-US" smtClean="0"/>
              <a:t>Index and Statistics maintenance</a:t>
            </a:r>
            <a:endParaRPr lang="en-US"/>
          </a:p>
        </p:txBody>
      </p:sp>
      <p:sp>
        <p:nvSpPr>
          <p:cNvPr id="3" name="Title 2"/>
          <p:cNvSpPr>
            <a:spLocks noGrp="1"/>
          </p:cNvSpPr>
          <p:nvPr>
            <p:ph type="title"/>
          </p:nvPr>
        </p:nvSpPr>
        <p:spPr/>
        <p:txBody>
          <a:bodyPr/>
          <a:lstStyle/>
          <a:p>
            <a:r>
              <a:rPr lang="en-US" smtClean="0"/>
              <a:t>Simple Performance Tuning </a:t>
            </a:r>
            <a:endParaRPr lang="en-US"/>
          </a:p>
        </p:txBody>
      </p:sp>
      <p:sp>
        <p:nvSpPr>
          <p:cNvPr id="4" name="TextBox 3"/>
          <p:cNvSpPr txBox="1"/>
          <p:nvPr/>
        </p:nvSpPr>
        <p:spPr>
          <a:xfrm>
            <a:off x="1733266" y="4807045"/>
            <a:ext cx="2933624" cy="307777"/>
          </a:xfrm>
          <a:prstGeom prst="rect">
            <a:avLst/>
          </a:prstGeom>
          <a:noFill/>
        </p:spPr>
        <p:txBody>
          <a:bodyPr wrap="none" lIns="0" tIns="0" rIns="0" bIns="0" rtlCol="0">
            <a:spAutoFit/>
          </a:bodyPr>
          <a:lstStyle/>
          <a:p>
            <a:r>
              <a:rPr lang="en-US" sz="2000" b="1" smtClean="0"/>
              <a:t>No automation required</a:t>
            </a:r>
            <a:endParaRPr lang="en-US" sz="2000" b="1"/>
          </a:p>
        </p:txBody>
      </p:sp>
      <p:sp>
        <p:nvSpPr>
          <p:cNvPr id="5" name="TextBox 4"/>
          <p:cNvSpPr txBox="1"/>
          <p:nvPr/>
        </p:nvSpPr>
        <p:spPr>
          <a:xfrm>
            <a:off x="5638802" y="2481870"/>
            <a:ext cx="2795252" cy="923330"/>
          </a:xfrm>
          <a:prstGeom prst="rect">
            <a:avLst/>
          </a:prstGeom>
          <a:noFill/>
        </p:spPr>
        <p:txBody>
          <a:bodyPr wrap="none" lIns="0" tIns="0" rIns="0" bIns="0" rtlCol="0">
            <a:spAutoFit/>
          </a:bodyPr>
          <a:lstStyle/>
          <a:p>
            <a:r>
              <a:rPr lang="en-US" sz="2000" smtClean="0">
                <a:solidFill>
                  <a:schemeClr val="tx1">
                    <a:lumMod val="65000"/>
                    <a:lumOff val="35000"/>
                  </a:schemeClr>
                </a:solidFill>
              </a:rPr>
              <a:t>Blindly applying indexes </a:t>
            </a:r>
            <a:br>
              <a:rPr lang="en-US" sz="2000" smtClean="0">
                <a:solidFill>
                  <a:schemeClr val="tx1">
                    <a:lumMod val="65000"/>
                    <a:lumOff val="35000"/>
                  </a:schemeClr>
                </a:solidFill>
              </a:rPr>
            </a:br>
            <a:r>
              <a:rPr lang="en-US" sz="2000" smtClean="0">
                <a:solidFill>
                  <a:schemeClr val="tx1">
                    <a:lumMod val="65000"/>
                    <a:lumOff val="35000"/>
                  </a:schemeClr>
                </a:solidFill>
              </a:rPr>
              <a:t>from missing IX DMV</a:t>
            </a:r>
            <a:br>
              <a:rPr lang="en-US" sz="2000" smtClean="0">
                <a:solidFill>
                  <a:schemeClr val="tx1">
                    <a:lumMod val="65000"/>
                    <a:lumOff val="35000"/>
                  </a:schemeClr>
                </a:solidFill>
              </a:rPr>
            </a:br>
            <a:r>
              <a:rPr lang="en-US" sz="2000" smtClean="0">
                <a:solidFill>
                  <a:schemeClr val="tx1">
                    <a:lumMod val="65000"/>
                    <a:lumOff val="35000"/>
                  </a:schemeClr>
                </a:solidFill>
              </a:rPr>
              <a:t>not recommended</a:t>
            </a:r>
            <a:endParaRPr lang="en-US" sz="2000">
              <a:solidFill>
                <a:schemeClr val="tx1">
                  <a:lumMod val="65000"/>
                  <a:lumOff val="35000"/>
                </a:schemeClr>
              </a:solidFill>
            </a:endParaRPr>
          </a:p>
        </p:txBody>
      </p:sp>
    </p:spTree>
    <p:extLst>
      <p:ext uri="{BB962C8B-B14F-4D97-AF65-F5344CB8AC3E}">
        <p14:creationId xmlns:p14="http://schemas.microsoft.com/office/powerpoint/2010/main" val="4216143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What is minimum set of good indexes?</a:t>
            </a:r>
          </a:p>
          <a:p>
            <a:pPr lvl="1"/>
            <a:r>
              <a:rPr lang="en-US" smtClean="0"/>
              <a:t>Can 2 Indexes with keys  1) ColA, ColB and 2) ColB, ColA be consolidated?</a:t>
            </a:r>
          </a:p>
          <a:p>
            <a:pPr lvl="1"/>
            <a:r>
              <a:rPr lang="en-US" smtClean="0"/>
              <a:t>Infrequently used indexes – is it just for off-hours query?</a:t>
            </a:r>
            <a:endParaRPr lang="en-US"/>
          </a:p>
          <a:p>
            <a:r>
              <a:rPr lang="en-US" smtClean="0"/>
              <a:t>What procedures/SQL uses each index?</a:t>
            </a:r>
          </a:p>
          <a:p>
            <a:endParaRPr lang="en-US" smtClean="0"/>
          </a:p>
        </p:txBody>
      </p:sp>
      <p:sp>
        <p:nvSpPr>
          <p:cNvPr id="3" name="Title 2"/>
          <p:cNvSpPr>
            <a:spLocks noGrp="1"/>
          </p:cNvSpPr>
          <p:nvPr>
            <p:ph type="title"/>
          </p:nvPr>
        </p:nvSpPr>
        <p:spPr/>
        <p:txBody>
          <a:bodyPr/>
          <a:lstStyle/>
          <a:p>
            <a:r>
              <a:rPr lang="en-US" smtClean="0"/>
              <a:t>Advanced Performance</a:t>
            </a:r>
            <a:endParaRPr lang="en-US"/>
          </a:p>
        </p:txBody>
      </p:sp>
    </p:spTree>
    <p:extLst>
      <p:ext uri="{BB962C8B-B14F-4D97-AF65-F5344CB8AC3E}">
        <p14:creationId xmlns:p14="http://schemas.microsoft.com/office/powerpoint/2010/main" val="3487103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Always bad</a:t>
            </a:r>
          </a:p>
          <a:p>
            <a:r>
              <a:rPr lang="en-US" smtClean="0"/>
              <a:t>Performance slowly degrades over time</a:t>
            </a:r>
          </a:p>
          <a:p>
            <a:pPr lvl="1"/>
            <a:r>
              <a:rPr lang="en-US" smtClean="0"/>
              <a:t>Probably related to fragmentation or unreclaimed space</a:t>
            </a:r>
          </a:p>
          <a:p>
            <a:pPr lvl="2"/>
            <a:r>
              <a:rPr lang="en-US" smtClean="0"/>
              <a:t>Best test is if index rebuild significantly reduces space</a:t>
            </a:r>
          </a:p>
          <a:p>
            <a:pPr lvl="1"/>
            <a:r>
              <a:rPr lang="en-US" smtClean="0"/>
              <a:t>Could be execution plan with scan, and size is growing</a:t>
            </a:r>
            <a:endParaRPr lang="en-US"/>
          </a:p>
          <a:p>
            <a:r>
              <a:rPr lang="en-US" smtClean="0"/>
              <a:t>Sudden change: good to bad, bad to good</a:t>
            </a:r>
          </a:p>
          <a:p>
            <a:pPr lvl="1"/>
            <a:r>
              <a:rPr lang="en-US" smtClean="0"/>
              <a:t>Probably compile parameter values or statistics</a:t>
            </a:r>
            <a:endParaRPr lang="en-US"/>
          </a:p>
        </p:txBody>
      </p:sp>
      <p:sp>
        <p:nvSpPr>
          <p:cNvPr id="3" name="Title 2"/>
          <p:cNvSpPr>
            <a:spLocks noGrp="1"/>
          </p:cNvSpPr>
          <p:nvPr>
            <p:ph type="title"/>
          </p:nvPr>
        </p:nvSpPr>
        <p:spPr/>
        <p:txBody>
          <a:bodyPr/>
          <a:lstStyle/>
          <a:p>
            <a:r>
              <a:rPr lang="en-US" smtClean="0"/>
              <a:t>Performance Problem Classification </a:t>
            </a:r>
            <a:endParaRPr lang="en-US"/>
          </a:p>
        </p:txBody>
      </p:sp>
    </p:spTree>
    <p:extLst>
      <p:ext uri="{BB962C8B-B14F-4D97-AF65-F5344CB8AC3E}">
        <p14:creationId xmlns:p14="http://schemas.microsoft.com/office/powerpoint/2010/main" val="2152647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Compile parameters</a:t>
            </a:r>
          </a:p>
          <a:p>
            <a:r>
              <a:rPr lang="en-US" smtClean="0"/>
              <a:t>Data distribution statistics </a:t>
            </a:r>
          </a:p>
          <a:p>
            <a:pPr lvl="1"/>
            <a:r>
              <a:rPr lang="en-US" smtClean="0"/>
              <a:t>update periodicity</a:t>
            </a:r>
          </a:p>
          <a:p>
            <a:pPr lvl="1"/>
            <a:r>
              <a:rPr lang="en-US" smtClean="0"/>
              <a:t>Sample size</a:t>
            </a:r>
          </a:p>
          <a:p>
            <a:r>
              <a:rPr lang="en-US" smtClean="0"/>
              <a:t>Indexes </a:t>
            </a:r>
          </a:p>
          <a:p>
            <a:pPr lvl="1"/>
            <a:r>
              <a:rPr lang="en-US" smtClean="0"/>
              <a:t>Dead space bloat</a:t>
            </a:r>
          </a:p>
          <a:p>
            <a:pPr lvl="2"/>
            <a:r>
              <a:rPr lang="en-US" smtClean="0"/>
              <a:t>Fragmentation less important?</a:t>
            </a:r>
          </a:p>
          <a:p>
            <a:r>
              <a:rPr lang="en-US" smtClean="0"/>
              <a:t>Natural changes in data size &amp; distribution</a:t>
            </a:r>
            <a:endParaRPr lang="en-US"/>
          </a:p>
        </p:txBody>
      </p:sp>
      <p:sp>
        <p:nvSpPr>
          <p:cNvPr id="3" name="Title 2"/>
          <p:cNvSpPr>
            <a:spLocks noGrp="1"/>
          </p:cNvSpPr>
          <p:nvPr>
            <p:ph type="title"/>
          </p:nvPr>
        </p:nvSpPr>
        <p:spPr/>
        <p:txBody>
          <a:bodyPr/>
          <a:lstStyle/>
          <a:p>
            <a:r>
              <a:rPr lang="en-US" smtClean="0"/>
              <a:t>Maintaining Performance</a:t>
            </a:r>
            <a:endParaRPr lang="en-US"/>
          </a:p>
        </p:txBody>
      </p:sp>
    </p:spTree>
    <p:extLst>
      <p:ext uri="{BB962C8B-B14F-4D97-AF65-F5344CB8AC3E}">
        <p14:creationId xmlns:p14="http://schemas.microsoft.com/office/powerpoint/2010/main" val="445524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Performance Information</a:t>
            </a:r>
            <a:endParaRPr lang="en-US"/>
          </a:p>
        </p:txBody>
      </p:sp>
      <p:sp>
        <p:nvSpPr>
          <p:cNvPr id="4" name="TextBox 3"/>
          <p:cNvSpPr txBox="1"/>
          <p:nvPr/>
        </p:nvSpPr>
        <p:spPr>
          <a:xfrm>
            <a:off x="1433014" y="2145731"/>
            <a:ext cx="1109599" cy="923330"/>
          </a:xfrm>
          <a:prstGeom prst="rect">
            <a:avLst/>
          </a:prstGeom>
          <a:noFill/>
          <a:ln w="25400">
            <a:solidFill>
              <a:schemeClr val="accent1"/>
            </a:solidFill>
          </a:ln>
        </p:spPr>
        <p:txBody>
          <a:bodyPr wrap="none" lIns="91440" tIns="91440" rIns="91440" bIns="91440" rtlCol="0">
            <a:spAutoFit/>
          </a:bodyPr>
          <a:lstStyle/>
          <a:p>
            <a:r>
              <a:rPr lang="en-US" sz="1600" smtClean="0">
                <a:solidFill>
                  <a:schemeClr val="accent1">
                    <a:lumMod val="75000"/>
                  </a:schemeClr>
                </a:solidFill>
              </a:rPr>
              <a:t>Query </a:t>
            </a:r>
          </a:p>
          <a:p>
            <a:r>
              <a:rPr lang="en-US" sz="1600" smtClean="0">
                <a:solidFill>
                  <a:schemeClr val="accent1">
                    <a:lumMod val="75000"/>
                  </a:schemeClr>
                </a:solidFill>
              </a:rPr>
              <a:t>Execution </a:t>
            </a:r>
          </a:p>
          <a:p>
            <a:r>
              <a:rPr lang="en-US" sz="1600" smtClean="0">
                <a:solidFill>
                  <a:schemeClr val="accent1">
                    <a:lumMod val="75000"/>
                  </a:schemeClr>
                </a:solidFill>
              </a:rPr>
              <a:t>Stats</a:t>
            </a:r>
            <a:endParaRPr lang="en-US" sz="1600">
              <a:solidFill>
                <a:srgbClr val="0000FF"/>
              </a:solidFill>
            </a:endParaRPr>
          </a:p>
        </p:txBody>
      </p:sp>
      <p:sp>
        <p:nvSpPr>
          <p:cNvPr id="6" name="TextBox 5"/>
          <p:cNvSpPr txBox="1"/>
          <p:nvPr/>
        </p:nvSpPr>
        <p:spPr>
          <a:xfrm>
            <a:off x="6744268" y="2107820"/>
            <a:ext cx="800219" cy="923330"/>
          </a:xfrm>
          <a:prstGeom prst="rect">
            <a:avLst/>
          </a:prstGeom>
          <a:noFill/>
          <a:ln w="25400">
            <a:solidFill>
              <a:schemeClr val="accent1"/>
            </a:solidFill>
          </a:ln>
        </p:spPr>
        <p:txBody>
          <a:bodyPr wrap="none" lIns="91440" tIns="91440" rIns="91440" bIns="91440" rtlCol="0">
            <a:spAutoFit/>
          </a:bodyPr>
          <a:lstStyle/>
          <a:p>
            <a:r>
              <a:rPr lang="en-US" sz="1600" smtClean="0">
                <a:solidFill>
                  <a:schemeClr val="accent1">
                    <a:lumMod val="75000"/>
                  </a:schemeClr>
                </a:solidFill>
              </a:rPr>
              <a:t>Index </a:t>
            </a:r>
          </a:p>
          <a:p>
            <a:r>
              <a:rPr lang="en-US" sz="1600" smtClean="0">
                <a:solidFill>
                  <a:schemeClr val="accent1">
                    <a:lumMod val="75000"/>
                  </a:schemeClr>
                </a:solidFill>
              </a:rPr>
              <a:t>Usage </a:t>
            </a:r>
          </a:p>
          <a:p>
            <a:r>
              <a:rPr lang="en-US" sz="1600" smtClean="0">
                <a:solidFill>
                  <a:schemeClr val="accent1">
                    <a:lumMod val="75000"/>
                  </a:schemeClr>
                </a:solidFill>
              </a:rPr>
              <a:t>Stats</a:t>
            </a:r>
            <a:endParaRPr lang="en-US" sz="1600">
              <a:solidFill>
                <a:srgbClr val="0000FF"/>
              </a:solidFill>
            </a:endParaRPr>
          </a:p>
        </p:txBody>
      </p:sp>
      <p:sp>
        <p:nvSpPr>
          <p:cNvPr id="7" name="Oval 6"/>
          <p:cNvSpPr/>
          <p:nvPr/>
        </p:nvSpPr>
        <p:spPr bwMode="auto">
          <a:xfrm>
            <a:off x="3923731" y="2145732"/>
            <a:ext cx="1385248" cy="841613"/>
          </a:xfrm>
          <a:prstGeom prst="ellipse">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spc="-50" smtClean="0">
                <a:solidFill>
                  <a:schemeClr val="tx1">
                    <a:lumMod val="65000"/>
                    <a:lumOff val="35000"/>
                  </a:schemeClr>
                </a:solidFill>
                <a:latin typeface="Segoe UI" pitchFamily="34" charset="0"/>
                <a:ea typeface="Segoe UI" pitchFamily="34" charset="0"/>
                <a:cs typeface="Segoe UI" pitchFamily="34" charset="0"/>
              </a:rPr>
              <a:t>Execution Plans</a:t>
            </a:r>
            <a:endParaRPr lang="en-US" sz="1600" spc="-50" dirty="0" err="1" smtClean="0">
              <a:solidFill>
                <a:schemeClr val="tx1">
                  <a:lumMod val="65000"/>
                  <a:lumOff val="3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30139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17903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836" y="1206500"/>
            <a:ext cx="8614864" cy="498598"/>
          </a:xfrm>
        </p:spPr>
        <p:txBody>
          <a:bodyPr/>
          <a:lstStyle/>
          <a:p>
            <a:r>
              <a:rPr lang="en-US" smtClean="0"/>
              <a:t>The SQL Server Engine</a:t>
            </a:r>
            <a:endParaRPr lang="en-US"/>
          </a:p>
        </p:txBody>
      </p:sp>
      <p:sp>
        <p:nvSpPr>
          <p:cNvPr id="5" name="Text Placeholder 4"/>
          <p:cNvSpPr>
            <a:spLocks noGrp="1"/>
          </p:cNvSpPr>
          <p:nvPr>
            <p:ph type="body" sz="quarter" idx="10"/>
          </p:nvPr>
        </p:nvSpPr>
        <p:spPr>
          <a:xfrm>
            <a:off x="287836" y="1844146"/>
            <a:ext cx="8614864" cy="332399"/>
          </a:xfrm>
        </p:spPr>
        <p:txBody>
          <a:bodyPr/>
          <a:lstStyle/>
          <a:p>
            <a:r>
              <a:rPr lang="en-US" smtClean="0"/>
              <a:t>Some important elements</a:t>
            </a:r>
            <a:endParaRPr lang="en-US"/>
          </a:p>
        </p:txBody>
      </p:sp>
    </p:spTree>
    <p:extLst>
      <p:ext uri="{BB962C8B-B14F-4D97-AF65-F5344CB8AC3E}">
        <p14:creationId xmlns:p14="http://schemas.microsoft.com/office/powerpoint/2010/main" val="27098301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Statistics </a:t>
            </a:r>
            <a:endParaRPr lang="en-US"/>
          </a:p>
          <a:p>
            <a:pPr lvl="1"/>
            <a:r>
              <a:rPr lang="en-US" smtClean="0"/>
              <a:t>Sampling percentage, Accuracy, recompute, impact on plan recompile etc</a:t>
            </a:r>
          </a:p>
          <a:p>
            <a:r>
              <a:rPr lang="en-US" smtClean="0"/>
              <a:t>AND/OR combinations</a:t>
            </a:r>
          </a:p>
          <a:p>
            <a:r>
              <a:rPr lang="en-US" smtClean="0"/>
              <a:t>EXISTS/NOT EXISTS combinations</a:t>
            </a:r>
          </a:p>
          <a:p>
            <a:r>
              <a:rPr lang="en-US" smtClean="0"/>
              <a:t>Complex SQL, sub-expressions</a:t>
            </a:r>
          </a:p>
          <a:p>
            <a:pPr lvl="1"/>
            <a:r>
              <a:rPr lang="en-US" smtClean="0"/>
              <a:t>Row count estimation propagation errors</a:t>
            </a:r>
          </a:p>
          <a:p>
            <a:r>
              <a:rPr lang="en-US" smtClean="0"/>
              <a:t>Parallel execution</a:t>
            </a:r>
          </a:p>
          <a:p>
            <a:r>
              <a:rPr lang="en-US" smtClean="0"/>
              <a:t>Full-Text in complicated SQL</a:t>
            </a:r>
            <a:endParaRPr lang="en-US"/>
          </a:p>
        </p:txBody>
      </p:sp>
      <p:sp>
        <p:nvSpPr>
          <p:cNvPr id="3" name="Title 2"/>
          <p:cNvSpPr>
            <a:spLocks noGrp="1"/>
          </p:cNvSpPr>
          <p:nvPr>
            <p:ph type="title"/>
          </p:nvPr>
        </p:nvSpPr>
        <p:spPr/>
        <p:txBody>
          <a:bodyPr/>
          <a:lstStyle/>
          <a:p>
            <a:r>
              <a:rPr lang="en-US" smtClean="0"/>
              <a:t>What else can go wrong in a big way</a:t>
            </a:r>
            <a:endParaRPr lang="en-US"/>
          </a:p>
        </p:txBody>
      </p:sp>
    </p:spTree>
    <p:extLst>
      <p:ext uri="{BB962C8B-B14F-4D97-AF65-F5344CB8AC3E}">
        <p14:creationId xmlns:p14="http://schemas.microsoft.com/office/powerpoint/2010/main" val="3902456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1040295"/>
            <a:ext cx="7924800" cy="3962885"/>
          </a:xfrm>
        </p:spPr>
        <p:txBody>
          <a:bodyPr>
            <a:normAutofit/>
          </a:bodyPr>
          <a:lstStyle/>
          <a:p>
            <a:r>
              <a:rPr lang="en-US" smtClean="0"/>
              <a:t>Important to understand SQL Server statistics workings</a:t>
            </a:r>
          </a:p>
          <a:p>
            <a:pPr lvl="1"/>
            <a:r>
              <a:rPr lang="en-US" smtClean="0"/>
              <a:t>When default polices and rules are effective and when not effective</a:t>
            </a:r>
          </a:p>
          <a:p>
            <a:pPr lvl="1"/>
            <a:r>
              <a:rPr lang="en-US" smtClean="0"/>
              <a:t>Range_High_Key, Range_Rows, EQ_Rows, Distinct_RangeRows, Avg RR</a:t>
            </a:r>
          </a:p>
          <a:p>
            <a:endParaRPr lang="en-US" smtClean="0"/>
          </a:p>
          <a:p>
            <a:endParaRPr lang="en-US" smtClean="0"/>
          </a:p>
          <a:p>
            <a:endParaRPr lang="en-US"/>
          </a:p>
          <a:p>
            <a:endParaRPr lang="en-US" smtClean="0"/>
          </a:p>
          <a:p>
            <a:r>
              <a:rPr lang="en-US" smtClean="0"/>
              <a:t>Sampling – random pages, all rows in each page</a:t>
            </a:r>
          </a:p>
          <a:p>
            <a:pPr lvl="1"/>
            <a:r>
              <a:rPr lang="en-US" smtClean="0"/>
              <a:t>percentage for reasonable accuracy based on true random row sample</a:t>
            </a:r>
          </a:p>
          <a:p>
            <a:r>
              <a:rPr lang="en-US" smtClean="0"/>
              <a:t>Updates triggered at 6, 500, and every 20% modified</a:t>
            </a:r>
          </a:p>
        </p:txBody>
      </p:sp>
      <p:sp>
        <p:nvSpPr>
          <p:cNvPr id="3" name="Title 2"/>
          <p:cNvSpPr>
            <a:spLocks noGrp="1"/>
          </p:cNvSpPr>
          <p:nvPr>
            <p:ph type="title"/>
          </p:nvPr>
        </p:nvSpPr>
        <p:spPr/>
        <p:txBody>
          <a:bodyPr/>
          <a:lstStyle/>
          <a:p>
            <a:r>
              <a:rPr lang="en-US" smtClean="0"/>
              <a:t>Statistics – SQL Server rules</a:t>
            </a:r>
            <a:endParaRPr lang="en-US"/>
          </a:p>
        </p:txBody>
      </p:sp>
      <p:sp>
        <p:nvSpPr>
          <p:cNvPr id="5" name="TextBox 4"/>
          <p:cNvSpPr txBox="1"/>
          <p:nvPr/>
        </p:nvSpPr>
        <p:spPr>
          <a:xfrm>
            <a:off x="2969496" y="4707735"/>
            <a:ext cx="5916428" cy="861774"/>
          </a:xfrm>
          <a:prstGeom prst="rect">
            <a:avLst/>
          </a:prstGeom>
          <a:noFill/>
        </p:spPr>
        <p:txBody>
          <a:bodyPr wrap="none" lIns="0" tIns="0" rIns="0" bIns="0" rtlCol="0">
            <a:spAutoFit/>
          </a:bodyPr>
          <a:lstStyle/>
          <a:p>
            <a:r>
              <a:rPr lang="en-US">
                <a:gradFill>
                  <a:gsLst>
                    <a:gs pos="0">
                      <a:schemeClr val="tx1">
                        <a:lumMod val="75000"/>
                        <a:lumOff val="25000"/>
                      </a:schemeClr>
                    </a:gs>
                    <a:gs pos="80000">
                      <a:schemeClr val="tx1">
                        <a:lumMod val="65000"/>
                        <a:lumOff val="35000"/>
                      </a:schemeClr>
                    </a:gs>
                  </a:gsLst>
                  <a:lin ang="16200000" scaled="0"/>
                </a:gradFill>
                <a:latin typeface="Segoe UI Light" pitchFamily="34" charset="0"/>
              </a:rPr>
              <a:t>Statistics Used by the Query Optimizer in Microsoft SQL Server </a:t>
            </a:r>
            <a:r>
              <a:rPr lang="en-US"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2008</a:t>
            </a:r>
          </a:p>
          <a:p>
            <a:r>
              <a:rPr lang="en-US">
                <a:gradFill>
                  <a:gsLst>
                    <a:gs pos="0">
                      <a:schemeClr val="tx1">
                        <a:lumMod val="75000"/>
                        <a:lumOff val="25000"/>
                      </a:schemeClr>
                    </a:gs>
                    <a:gs pos="80000">
                      <a:schemeClr val="tx1">
                        <a:lumMod val="65000"/>
                        <a:lumOff val="35000"/>
                      </a:schemeClr>
                    </a:gs>
                  </a:gsLst>
                  <a:lin ang="16200000" scaled="0"/>
                </a:gradFill>
                <a:latin typeface="Segoe UI Light" pitchFamily="34" charset="0"/>
              </a:rPr>
              <a:t>http://msdn.microsoft.com/en-us/library/dd535534(v=sql.100).aspx </a:t>
            </a:r>
            <a:endParaRPr lang="en-US"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a:gradFill>
                  <a:gsLst>
                    <a:gs pos="0">
                      <a:schemeClr val="tx1">
                        <a:lumMod val="75000"/>
                        <a:lumOff val="25000"/>
                      </a:schemeClr>
                    </a:gs>
                    <a:gs pos="80000">
                      <a:schemeClr val="tx1">
                        <a:lumMod val="65000"/>
                        <a:lumOff val="35000"/>
                      </a:schemeClr>
                    </a:gs>
                  </a:gsLst>
                  <a:lin ang="16200000" scaled="0"/>
                </a:gradFill>
                <a:latin typeface="Segoe UI Light" pitchFamily="34" charset="0"/>
              </a:rPr>
              <a:t>Batch Compilation, Recompilation, and Plan Caching Issues in SQL Server </a:t>
            </a:r>
            <a:r>
              <a:rPr lang="en-US"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2005</a:t>
            </a:r>
          </a:p>
          <a:p>
            <a:r>
              <a:rPr lang="en-US">
                <a:gradFill>
                  <a:gsLst>
                    <a:gs pos="0">
                      <a:schemeClr val="tx1">
                        <a:lumMod val="75000"/>
                        <a:lumOff val="25000"/>
                      </a:schemeClr>
                    </a:gs>
                    <a:gs pos="80000">
                      <a:schemeClr val="tx1">
                        <a:lumMod val="65000"/>
                        <a:lumOff val="35000"/>
                      </a:schemeClr>
                    </a:gs>
                  </a:gsLst>
                  <a:lin ang="16200000" scaled="0"/>
                </a:gradFill>
                <a:latin typeface="Segoe UI Light" pitchFamily="34" charset="0"/>
              </a:rPr>
              <a:t>http://technet.microsoft.com/library/Cc966425</a:t>
            </a:r>
            <a:endParaRPr lang="en-US"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33" y="2031638"/>
            <a:ext cx="6823319" cy="1559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141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Why is performance still important today</a:t>
            </a:r>
          </a:p>
          <a:p>
            <a:pPr lvl="1"/>
            <a:r>
              <a:rPr lang="en-US" smtClean="0"/>
              <a:t>Brute force?</a:t>
            </a:r>
          </a:p>
          <a:p>
            <a:pPr lvl="1"/>
            <a:r>
              <a:rPr lang="en-US" smtClean="0"/>
              <a:t>Performance Tuning Elements</a:t>
            </a:r>
          </a:p>
          <a:p>
            <a:r>
              <a:rPr lang="en-US" smtClean="0"/>
              <a:t>Automating Performance data collection &amp; analysis </a:t>
            </a:r>
          </a:p>
          <a:p>
            <a:pPr lvl="1"/>
            <a:r>
              <a:rPr lang="en-US" smtClean="0"/>
              <a:t>What can be automated</a:t>
            </a:r>
          </a:p>
          <a:p>
            <a:pPr lvl="1"/>
            <a:r>
              <a:rPr lang="en-US" smtClean="0"/>
              <a:t>What still needs to be done by you!</a:t>
            </a:r>
          </a:p>
          <a:p>
            <a:r>
              <a:rPr lang="en-US" smtClean="0"/>
              <a:t>SQL Server Engine </a:t>
            </a:r>
          </a:p>
          <a:p>
            <a:pPr lvl="1"/>
            <a:r>
              <a:rPr lang="en-US" smtClean="0"/>
              <a:t>What every Developer/DBA needs to known</a:t>
            </a:r>
            <a:endParaRPr lang="en-US"/>
          </a:p>
        </p:txBody>
      </p:sp>
      <p:sp>
        <p:nvSpPr>
          <p:cNvPr id="3" name="Title 2"/>
          <p:cNvSpPr>
            <a:spLocks noGrp="1"/>
          </p:cNvSpPr>
          <p:nvPr>
            <p:ph type="title"/>
          </p:nvPr>
        </p:nvSpPr>
        <p:spPr/>
        <p:txBody>
          <a:bodyPr/>
          <a:lstStyle/>
          <a:p>
            <a:r>
              <a:rPr lang="en-US" smtClean="0"/>
              <a:t>Overview</a:t>
            </a:r>
            <a:endParaRPr lang="en-US"/>
          </a:p>
        </p:txBody>
      </p:sp>
    </p:spTree>
    <p:extLst>
      <p:ext uri="{BB962C8B-B14F-4D97-AF65-F5344CB8AC3E}">
        <p14:creationId xmlns:p14="http://schemas.microsoft.com/office/powerpoint/2010/main" val="1297541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mtClean="0"/>
              <a:t>Sampling theory</a:t>
            </a:r>
            <a:endParaRPr lang="en-US" smtClean="0"/>
          </a:p>
          <a:p>
            <a:pPr lvl="1"/>
            <a:r>
              <a:rPr lang="en-US" smtClean="0"/>
              <a:t>for reasonable accuracy based on true random row sample</a:t>
            </a:r>
          </a:p>
          <a:p>
            <a:pPr lvl="2"/>
            <a:r>
              <a:rPr lang="en-US" smtClean="0"/>
              <a:t>1/square root (N) – If 100 values are found, then accuracy is ±10</a:t>
            </a:r>
          </a:p>
          <a:p>
            <a:r>
              <a:rPr lang="en-US" smtClean="0"/>
              <a:t>Actual sampling </a:t>
            </a:r>
            <a:r>
              <a:rPr lang="en-US" smtClean="0"/>
              <a:t>is </a:t>
            </a:r>
            <a:r>
              <a:rPr lang="en-US" smtClean="0"/>
              <a:t>random pages &amp; all rows in page</a:t>
            </a:r>
          </a:p>
          <a:p>
            <a:pPr lvl="1"/>
            <a:r>
              <a:rPr lang="en-US" smtClean="0"/>
              <a:t>Correlation between value and page? </a:t>
            </a:r>
          </a:p>
          <a:p>
            <a:pPr lvl="2"/>
            <a:r>
              <a:rPr lang="en-US" smtClean="0"/>
              <a:t>Index statistics may benefit from FULLSCAN updates</a:t>
            </a:r>
          </a:p>
          <a:p>
            <a:r>
              <a:rPr lang="en-US" smtClean="0"/>
              <a:t>What if compile parameter is outside boundary when stats were updated?</a:t>
            </a:r>
          </a:p>
          <a:p>
            <a:r>
              <a:rPr lang="en-US" smtClean="0"/>
              <a:t>Potential serious errors if data distribution statistcs believes compile parameter value does not exist</a:t>
            </a:r>
          </a:p>
          <a:p>
            <a:pPr lvl="1"/>
            <a:r>
              <a:rPr lang="en-US" smtClean="0"/>
              <a:t>Out of bounds or limited number of distinct values</a:t>
            </a:r>
            <a:endParaRPr lang="en-US"/>
          </a:p>
        </p:txBody>
      </p:sp>
      <p:sp>
        <p:nvSpPr>
          <p:cNvPr id="3" name="Title 2"/>
          <p:cNvSpPr>
            <a:spLocks noGrp="1"/>
          </p:cNvSpPr>
          <p:nvPr>
            <p:ph type="title"/>
          </p:nvPr>
        </p:nvSpPr>
        <p:spPr/>
        <p:txBody>
          <a:bodyPr/>
          <a:lstStyle/>
          <a:p>
            <a:r>
              <a:rPr lang="en-US" smtClean="0"/>
              <a:t>Statistics - strategy</a:t>
            </a:r>
            <a:endParaRPr lang="en-US"/>
          </a:p>
        </p:txBody>
      </p:sp>
    </p:spTree>
    <p:extLst>
      <p:ext uri="{BB962C8B-B14F-4D97-AF65-F5344CB8AC3E}">
        <p14:creationId xmlns:p14="http://schemas.microsoft.com/office/powerpoint/2010/main" val="4252956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71068" y="4460488"/>
            <a:ext cx="7924800" cy="810321"/>
          </a:xfrm>
        </p:spPr>
        <p:txBody>
          <a:bodyPr>
            <a:normAutofit/>
          </a:bodyPr>
          <a:lstStyle/>
          <a:p>
            <a:pPr marL="0" indent="0">
              <a:buNone/>
            </a:pPr>
            <a:r>
              <a:rPr lang="en-US" smtClean="0"/>
              <a:t>Default statistics rules may lead to serious ETL issues</a:t>
            </a:r>
          </a:p>
          <a:p>
            <a:pPr marL="0" indent="0">
              <a:buNone/>
            </a:pPr>
            <a:r>
              <a:rPr lang="en-US" smtClean="0"/>
              <a:t>Consider custom strategy </a:t>
            </a:r>
            <a:endParaRPr lang="en-US"/>
          </a:p>
        </p:txBody>
      </p:sp>
      <p:sp>
        <p:nvSpPr>
          <p:cNvPr id="3" name="Title 2"/>
          <p:cNvSpPr>
            <a:spLocks noGrp="1"/>
          </p:cNvSpPr>
          <p:nvPr>
            <p:ph type="title"/>
          </p:nvPr>
        </p:nvSpPr>
        <p:spPr/>
        <p:txBody>
          <a:bodyPr/>
          <a:lstStyle/>
          <a:p>
            <a:r>
              <a:rPr lang="en-US" smtClean="0"/>
              <a:t>Seriously bad execution plan</a:t>
            </a:r>
            <a:endParaRPr lang="en-US"/>
          </a:p>
        </p:txBody>
      </p:sp>
      <p:pic>
        <p:nvPicPr>
          <p:cNvPr id="2050" name="Picture 2" descr="LoopJoinSc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68" y="923500"/>
            <a:ext cx="7278116" cy="254035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
          <p:cNvSpPr txBox="1">
            <a:spLocks/>
          </p:cNvSpPr>
          <p:nvPr/>
        </p:nvSpPr>
        <p:spPr>
          <a:xfrm>
            <a:off x="471068" y="2259980"/>
            <a:ext cx="3833303" cy="1940313"/>
          </a:xfrm>
          <a:prstGeom prst="rect">
            <a:avLst/>
          </a:prstGeom>
        </p:spPr>
        <p:txBody>
          <a:bodyPr vert="horz" wrap="square" lIns="0" tIns="0" rIns="0" bIns="0" rtlCol="0">
            <a:normAutofit/>
          </a:bodyPr>
          <a:lstStyle>
            <a:lvl1pPr marL="259660" indent="-259660" algn="l" defTabSz="686047" rtl="0" eaLnBrk="1" latinLnBrk="0" hangingPunct="1">
              <a:lnSpc>
                <a:spcPct val="90000"/>
              </a:lnSpc>
              <a:spcBef>
                <a:spcPct val="20000"/>
              </a:spcBef>
              <a:buSzPct val="90000"/>
              <a:buFont typeface="Arial" pitchFamily="34" charset="0"/>
              <a:buChar char="•"/>
              <a:defRPr sz="2400" kern="1200">
                <a:solidFill>
                  <a:schemeClr val="accent1">
                    <a:lumMod val="50000"/>
                  </a:schemeClr>
                </a:solidFill>
                <a:latin typeface="Corbel" pitchFamily="34" charset="0"/>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1800" kern="1200">
                <a:solidFill>
                  <a:schemeClr val="accent1">
                    <a:lumMod val="50000"/>
                  </a:schemeClr>
                </a:solidFill>
                <a:latin typeface="Corbel" pitchFamily="34" charset="0"/>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solidFill>
                  <a:schemeClr val="accent1">
                    <a:lumMod val="50000"/>
                  </a:schemeClr>
                </a:solidFill>
                <a:latin typeface="Corbel" pitchFamily="34" charset="0"/>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chemeClr val="accent1">
                    <a:lumMod val="50000"/>
                  </a:schemeClr>
                </a:solidFill>
                <a:latin typeface="Corbel" pitchFamily="34" charset="0"/>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chemeClr val="accent1">
                    <a:lumMod val="50000"/>
                  </a:schemeClr>
                </a:solidFill>
                <a:latin typeface="Corbel" pitchFamily="34"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sz="1600" smtClean="0"/>
              <a:t>Estimated out from first 2 tabes (at right) is zero or 1 rows. Most efficient join to third table (without index on join column) is a loop join with scan. If row count is 2 or more, then a fullscan is performed for each row from outer source</a:t>
            </a:r>
            <a:endParaRPr lang="en-US" sz="1600"/>
          </a:p>
        </p:txBody>
      </p:sp>
    </p:spTree>
    <p:extLst>
      <p:ext uri="{BB962C8B-B14F-4D97-AF65-F5344CB8AC3E}">
        <p14:creationId xmlns:p14="http://schemas.microsoft.com/office/powerpoint/2010/main" val="20798989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Plan Compile Parameters</a:t>
            </a:r>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03" y="2620256"/>
            <a:ext cx="8986140" cy="2906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95" y="1055475"/>
            <a:ext cx="7894637"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60637" y="4804391"/>
            <a:ext cx="6060698" cy="369332"/>
          </a:xfrm>
          <a:prstGeom prst="rect">
            <a:avLst/>
          </a:prstGeom>
          <a:noFill/>
        </p:spPr>
        <p:txBody>
          <a:bodyPr wrap="none" lIns="0" tIns="0" rIns="0" bIns="0" rtlCol="0">
            <a:spAutoFit/>
          </a:bodyPr>
          <a:lstStyle/>
          <a:p>
            <a:r>
              <a:rPr lang="en-US" sz="2400" b="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Compile parameter values near bottom of XML</a:t>
            </a:r>
            <a:endParaRPr lang="en-US" sz="2400" b="1"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959845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OR condition on different tables</a:t>
            </a:r>
            <a:endParaRPr lang="en-US"/>
          </a:p>
        </p:txBody>
      </p:sp>
      <p:sp>
        <p:nvSpPr>
          <p:cNvPr id="4" name="TextBox 3"/>
          <p:cNvSpPr txBox="1"/>
          <p:nvPr/>
        </p:nvSpPr>
        <p:spPr>
          <a:xfrm>
            <a:off x="191069" y="940180"/>
            <a:ext cx="8062272" cy="1723549"/>
          </a:xfrm>
          <a:prstGeom prst="rect">
            <a:avLst/>
          </a:prstGeom>
          <a:noFill/>
        </p:spPr>
        <p:txBody>
          <a:bodyPr wrap="none" lIns="0" tIns="0" rIns="0" bIns="0" rtlCol="0">
            <a:spAutoFit/>
          </a:bodyPr>
          <a:lstStyle/>
          <a:p>
            <a:r>
              <a:rPr lang="en-US" sz="1600">
                <a:solidFill>
                  <a:srgbClr val="0000FF"/>
                </a:solidFill>
              </a:rPr>
              <a:t>SELECT</a:t>
            </a:r>
            <a:r>
              <a:rPr lang="en-US" sz="1600"/>
              <a:t> O_CUSTKEY, O_ORDERDATE, O_ORDERKEY, L_SHIPDATE, L_QUANTITY, L_PARTKEY </a:t>
            </a:r>
          </a:p>
          <a:p>
            <a:r>
              <a:rPr lang="en-US" sz="1600" smtClean="0">
                <a:solidFill>
                  <a:srgbClr val="0000FF"/>
                </a:solidFill>
              </a:rPr>
              <a:t>FROM</a:t>
            </a:r>
            <a:r>
              <a:rPr lang="en-US" sz="1600" smtClean="0"/>
              <a:t> LINEITEM </a:t>
            </a:r>
          </a:p>
          <a:p>
            <a:r>
              <a:rPr lang="en-US" sz="1600" smtClean="0">
                <a:solidFill>
                  <a:schemeClr val="tx1">
                    <a:lumMod val="50000"/>
                    <a:lumOff val="50000"/>
                  </a:schemeClr>
                </a:solidFill>
              </a:rPr>
              <a:t>INNER</a:t>
            </a:r>
            <a:r>
              <a:rPr lang="en-US" sz="1600" smtClean="0"/>
              <a:t> </a:t>
            </a:r>
            <a:r>
              <a:rPr lang="en-US" sz="1600" smtClean="0">
                <a:solidFill>
                  <a:schemeClr val="tx1">
                    <a:lumMod val="50000"/>
                    <a:lumOff val="50000"/>
                  </a:schemeClr>
                </a:solidFill>
              </a:rPr>
              <a:t>JOIN</a:t>
            </a:r>
            <a:r>
              <a:rPr lang="en-US" sz="1600" smtClean="0"/>
              <a:t> ORDERS </a:t>
            </a:r>
            <a:r>
              <a:rPr lang="en-US" sz="1600" smtClean="0">
                <a:solidFill>
                  <a:srgbClr val="0000FF"/>
                </a:solidFill>
              </a:rPr>
              <a:t>ON</a:t>
            </a:r>
            <a:r>
              <a:rPr lang="en-US" sz="1600" smtClean="0"/>
              <a:t> O_ORDERKEY = L_ORDERKEY</a:t>
            </a:r>
          </a:p>
          <a:p>
            <a:r>
              <a:rPr lang="en-US" sz="1600" smtClean="0">
                <a:solidFill>
                  <a:srgbClr val="0000FF"/>
                </a:solidFill>
              </a:rPr>
              <a:t>WHERE</a:t>
            </a:r>
            <a:r>
              <a:rPr lang="en-US" sz="1600" smtClean="0"/>
              <a:t>  </a:t>
            </a:r>
            <a:r>
              <a:rPr lang="en-US" sz="1600"/>
              <a:t>L_PARTKEY = </a:t>
            </a:r>
            <a:r>
              <a:rPr lang="en-US" sz="1600" smtClean="0"/>
              <a:t>184826</a:t>
            </a:r>
          </a:p>
          <a:p>
            <a:r>
              <a:rPr lang="en-US" sz="1600" smtClean="0"/>
              <a:t> </a:t>
            </a:r>
            <a:r>
              <a:rPr lang="en-US" sz="1600">
                <a:solidFill>
                  <a:schemeClr val="tx1">
                    <a:lumMod val="50000"/>
                    <a:lumOff val="50000"/>
                  </a:schemeClr>
                </a:solidFill>
              </a:rPr>
              <a:t>OR</a:t>
            </a:r>
            <a:r>
              <a:rPr lang="en-US" sz="1600"/>
              <a:t> O_CUSTKEY = 137099</a:t>
            </a:r>
          </a:p>
          <a:p>
            <a:endParaRPr lang="en-US" sz="1600"/>
          </a:p>
          <a:p>
            <a:endParaRPr lang="en-US" sz="1600">
              <a:solidFill>
                <a:srgbClr val="0000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19" y="2448403"/>
            <a:ext cx="7748572" cy="1794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898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OR versus UNION</a:t>
            </a:r>
            <a:endParaRPr lang="en-US"/>
          </a:p>
        </p:txBody>
      </p:sp>
      <p:sp>
        <p:nvSpPr>
          <p:cNvPr id="4" name="TextBox 3"/>
          <p:cNvSpPr txBox="1"/>
          <p:nvPr/>
        </p:nvSpPr>
        <p:spPr>
          <a:xfrm>
            <a:off x="191069" y="940180"/>
            <a:ext cx="8062272" cy="2462213"/>
          </a:xfrm>
          <a:prstGeom prst="rect">
            <a:avLst/>
          </a:prstGeom>
          <a:noFill/>
        </p:spPr>
        <p:txBody>
          <a:bodyPr wrap="none" lIns="0" tIns="0" rIns="0" bIns="0" rtlCol="0">
            <a:spAutoFit/>
          </a:bodyPr>
          <a:lstStyle/>
          <a:p>
            <a:r>
              <a:rPr lang="en-US" sz="1600">
                <a:solidFill>
                  <a:srgbClr val="0000FF"/>
                </a:solidFill>
              </a:rPr>
              <a:t>SELECT</a:t>
            </a:r>
            <a:r>
              <a:rPr lang="en-US" sz="1600"/>
              <a:t> O_CUSTKEY, O_ORDERDATE, O_ORDERKEY, L_SHIPDATE, L_QUANTITY, L_PARTKEY </a:t>
            </a:r>
          </a:p>
          <a:p>
            <a:r>
              <a:rPr lang="en-US" sz="1600">
                <a:solidFill>
                  <a:srgbClr val="0000FF"/>
                </a:solidFill>
              </a:rPr>
              <a:t>FROM</a:t>
            </a:r>
            <a:r>
              <a:rPr lang="en-US" sz="1600"/>
              <a:t> LINEITEM </a:t>
            </a:r>
            <a:r>
              <a:rPr lang="en-US" sz="1600">
                <a:solidFill>
                  <a:schemeClr val="tx1">
                    <a:lumMod val="50000"/>
                    <a:lumOff val="50000"/>
                  </a:schemeClr>
                </a:solidFill>
              </a:rPr>
              <a:t>INNER JOIN</a:t>
            </a:r>
            <a:r>
              <a:rPr lang="en-US" sz="1600"/>
              <a:t> ORDERS </a:t>
            </a:r>
            <a:r>
              <a:rPr lang="en-US" sz="1600">
                <a:solidFill>
                  <a:srgbClr val="0000FF"/>
                </a:solidFill>
              </a:rPr>
              <a:t>ON</a:t>
            </a:r>
            <a:r>
              <a:rPr lang="en-US" sz="1600"/>
              <a:t> O_ORDERKEY = L_ORDERKEY</a:t>
            </a:r>
          </a:p>
          <a:p>
            <a:r>
              <a:rPr lang="en-US" sz="1600">
                <a:solidFill>
                  <a:srgbClr val="0000FF"/>
                </a:solidFill>
              </a:rPr>
              <a:t>WHERE</a:t>
            </a:r>
            <a:r>
              <a:rPr lang="en-US" sz="1600"/>
              <a:t>  L_PARTKEY = 184826 </a:t>
            </a:r>
          </a:p>
          <a:p>
            <a:r>
              <a:rPr lang="en-US" sz="1600">
                <a:solidFill>
                  <a:srgbClr val="0000FF"/>
                </a:solidFill>
              </a:rPr>
              <a:t>UNION</a:t>
            </a:r>
            <a:r>
              <a:rPr lang="en-US" sz="1600"/>
              <a:t> </a:t>
            </a:r>
            <a:r>
              <a:rPr lang="en-US" sz="1600">
                <a:solidFill>
                  <a:srgbClr val="0BC6D3"/>
                </a:solidFill>
              </a:rPr>
              <a:t>-- ALL</a:t>
            </a:r>
          </a:p>
          <a:p>
            <a:r>
              <a:rPr lang="en-US" sz="1600">
                <a:solidFill>
                  <a:srgbClr val="0000FF"/>
                </a:solidFill>
              </a:rPr>
              <a:t>SELECT</a:t>
            </a:r>
            <a:r>
              <a:rPr lang="en-US" sz="1600"/>
              <a:t> O_CUSTKEY, O_ORDERDATE, O_ORDERKEY, L_SHIPDATE, L_QUANTITY, L_PARTKEY </a:t>
            </a:r>
          </a:p>
          <a:p>
            <a:r>
              <a:rPr lang="en-US" sz="1600">
                <a:solidFill>
                  <a:srgbClr val="0000FF"/>
                </a:solidFill>
              </a:rPr>
              <a:t>FROM</a:t>
            </a:r>
            <a:r>
              <a:rPr lang="en-US" sz="1600"/>
              <a:t> LINEITEM </a:t>
            </a:r>
            <a:r>
              <a:rPr lang="en-US" sz="1600">
                <a:solidFill>
                  <a:schemeClr val="tx1">
                    <a:lumMod val="50000"/>
                    <a:lumOff val="50000"/>
                  </a:schemeClr>
                </a:solidFill>
              </a:rPr>
              <a:t>INNER JOIN</a:t>
            </a:r>
            <a:r>
              <a:rPr lang="en-US" sz="1600"/>
              <a:t> ORDERS </a:t>
            </a:r>
            <a:r>
              <a:rPr lang="en-US" sz="1600">
                <a:solidFill>
                  <a:srgbClr val="0000FF"/>
                </a:solidFill>
              </a:rPr>
              <a:t>ON</a:t>
            </a:r>
            <a:r>
              <a:rPr lang="en-US" sz="1600"/>
              <a:t> O_ORDERKEY = L_ORDERKEY</a:t>
            </a:r>
          </a:p>
          <a:p>
            <a:r>
              <a:rPr lang="en-US" sz="1600">
                <a:solidFill>
                  <a:srgbClr val="0000FF"/>
                </a:solidFill>
              </a:rPr>
              <a:t>WHERE</a:t>
            </a:r>
            <a:r>
              <a:rPr lang="en-US" sz="1600"/>
              <a:t>  O_CUSTKEY = 137099</a:t>
            </a:r>
          </a:p>
          <a:p>
            <a:endParaRPr lang="en-US" sz="1600" smtClean="0">
              <a:solidFill>
                <a:srgbClr val="0000FF"/>
              </a:solidFill>
            </a:endParaRPr>
          </a:p>
          <a:p>
            <a:r>
              <a:rPr lang="en-US" sz="1600" smtClean="0"/>
              <a:t>Above UNION SQL requires sort operation – cheap for few rows or narrow columns</a:t>
            </a:r>
            <a:endParaRPr lang="en-US" sz="1600"/>
          </a:p>
          <a:p>
            <a:endParaRPr lang="en-US" sz="1600">
              <a:solidFill>
                <a:srgbClr val="0000FF"/>
              </a:solidFill>
            </a:endParaRPr>
          </a:p>
        </p:txBody>
      </p:sp>
    </p:spTree>
    <p:extLst>
      <p:ext uri="{BB962C8B-B14F-4D97-AF65-F5344CB8AC3E}">
        <p14:creationId xmlns:p14="http://schemas.microsoft.com/office/powerpoint/2010/main" val="11366721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Hash Join is good method to process many rows </a:t>
            </a:r>
          </a:p>
          <a:p>
            <a:pPr lvl="1"/>
            <a:r>
              <a:rPr lang="en-US" smtClean="0"/>
              <a:t>Requirement is equality join condition</a:t>
            </a:r>
          </a:p>
          <a:p>
            <a:endParaRPr lang="en-US" smtClean="0"/>
          </a:p>
          <a:p>
            <a:endParaRPr lang="en-US"/>
          </a:p>
          <a:p>
            <a:r>
              <a:rPr lang="en-US" smtClean="0"/>
              <a:t>In complex SQL with AND/OR or IN NOT IN combinations</a:t>
            </a:r>
          </a:p>
          <a:p>
            <a:pPr lvl="1"/>
            <a:r>
              <a:rPr lang="en-US" smtClean="0"/>
              <a:t>Query optimizer may not be to determine that equality join condition exists</a:t>
            </a:r>
          </a:p>
          <a:p>
            <a:pPr lvl="1"/>
            <a:r>
              <a:rPr lang="en-US" smtClean="0"/>
              <a:t>Execution plan will use loop join, </a:t>
            </a:r>
          </a:p>
          <a:p>
            <a:pPr lvl="1"/>
            <a:r>
              <a:rPr lang="en-US" smtClean="0"/>
              <a:t>and attempt to force hash join will be rejected</a:t>
            </a:r>
          </a:p>
          <a:p>
            <a:r>
              <a:rPr lang="en-US" smtClean="0"/>
              <a:t>Re-write using UNION in place of OR</a:t>
            </a:r>
          </a:p>
          <a:p>
            <a:r>
              <a:rPr lang="en-US" smtClean="0"/>
              <a:t>And LEFT JOIN in place of NOT IN</a:t>
            </a:r>
          </a:p>
        </p:txBody>
      </p:sp>
      <p:sp>
        <p:nvSpPr>
          <p:cNvPr id="3" name="Title 2"/>
          <p:cNvSpPr>
            <a:spLocks noGrp="1"/>
          </p:cNvSpPr>
          <p:nvPr>
            <p:ph type="title"/>
          </p:nvPr>
        </p:nvSpPr>
        <p:spPr/>
        <p:txBody>
          <a:bodyPr/>
          <a:lstStyle/>
          <a:p>
            <a:r>
              <a:rPr lang="en-US" smtClean="0"/>
              <a:t>Complex AND/OR, IN-NOT IN combinations</a:t>
            </a:r>
            <a:endParaRPr lang="en-US" dirty="0"/>
          </a:p>
        </p:txBody>
      </p:sp>
      <p:sp>
        <p:nvSpPr>
          <p:cNvPr id="4" name="TextBox 3"/>
          <p:cNvSpPr txBox="1"/>
          <p:nvPr/>
        </p:nvSpPr>
        <p:spPr>
          <a:xfrm>
            <a:off x="882446" y="1862014"/>
            <a:ext cx="6141105" cy="492443"/>
          </a:xfrm>
          <a:prstGeom prst="rect">
            <a:avLst/>
          </a:prstGeom>
          <a:noFill/>
        </p:spPr>
        <p:txBody>
          <a:bodyPr wrap="none" lIns="0" tIns="0" rIns="0" bIns="0" rtlCol="0">
            <a:spAutoFit/>
          </a:bodyPr>
          <a:lstStyle/>
          <a:p>
            <a:r>
              <a:rPr lang="en-US" sz="1600" smtClean="0">
                <a:solidFill>
                  <a:srgbClr val="0000FF"/>
                </a:solidFill>
              </a:rPr>
              <a:t>SELECT xx FROM A WHERE col1 IN (expr1) AND col2 NOT IN (expr2)</a:t>
            </a:r>
          </a:p>
          <a:p>
            <a:r>
              <a:rPr lang="en-US" sz="1600" smtClean="0">
                <a:solidFill>
                  <a:srgbClr val="0000FF"/>
                </a:solidFill>
              </a:rPr>
              <a:t>SELECT xx FROM A WHERE (expr1) AND (expr2 OR expr3)</a:t>
            </a:r>
            <a:endParaRPr lang="en-US" sz="1600">
              <a:solidFill>
                <a:srgbClr val="0000FF"/>
              </a:solidFill>
            </a:endParaRPr>
          </a:p>
        </p:txBody>
      </p:sp>
    </p:spTree>
    <p:extLst>
      <p:ext uri="{BB962C8B-B14F-4D97-AF65-F5344CB8AC3E}">
        <p14:creationId xmlns:p14="http://schemas.microsoft.com/office/powerpoint/2010/main" val="3959845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Compile cost – number of indexes, join types, join orders etc</a:t>
            </a:r>
          </a:p>
          <a:p>
            <a:r>
              <a:rPr lang="en-US" dirty="0" smtClean="0"/>
              <a:t>Propagating row estimation errors</a:t>
            </a:r>
          </a:p>
          <a:p>
            <a:endParaRPr lang="en-US" dirty="0"/>
          </a:p>
          <a:p>
            <a:r>
              <a:rPr lang="en-US" dirty="0" smtClean="0"/>
              <a:t>Splitting with temp table</a:t>
            </a:r>
          </a:p>
          <a:p>
            <a:pPr lvl="1"/>
            <a:r>
              <a:rPr lang="en-US" dirty="0" smtClean="0"/>
              <a:t>Overhead of create table, insert </a:t>
            </a:r>
          </a:p>
          <a:p>
            <a:pPr lvl="1"/>
            <a:r>
              <a:rPr lang="en-US" dirty="0" smtClean="0"/>
              <a:t>Reduced compile cost</a:t>
            </a:r>
          </a:p>
          <a:p>
            <a:pPr lvl="1"/>
            <a:r>
              <a:rPr lang="en-US" dirty="0" smtClean="0"/>
              <a:t>Statistics recomputed for temp tables at 6 and 500 rows, and 20%</a:t>
            </a:r>
            <a:endParaRPr lang="en-US" dirty="0"/>
          </a:p>
        </p:txBody>
      </p:sp>
      <p:sp>
        <p:nvSpPr>
          <p:cNvPr id="3" name="Title 2"/>
          <p:cNvSpPr>
            <a:spLocks noGrp="1"/>
          </p:cNvSpPr>
          <p:nvPr>
            <p:ph type="title"/>
          </p:nvPr>
        </p:nvSpPr>
        <p:spPr/>
        <p:txBody>
          <a:bodyPr/>
          <a:lstStyle/>
          <a:p>
            <a:r>
              <a:rPr lang="en-US" dirty="0" smtClean="0"/>
              <a:t>Complex SQL with sub-expressions</a:t>
            </a:r>
            <a:endParaRPr lang="en-US" dirty="0"/>
          </a:p>
        </p:txBody>
      </p:sp>
    </p:spTree>
    <p:extLst>
      <p:ext uri="{BB962C8B-B14F-4D97-AF65-F5344CB8AC3E}">
        <p14:creationId xmlns:p14="http://schemas.microsoft.com/office/powerpoint/2010/main" val="3569857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1040295"/>
            <a:ext cx="7924800" cy="4059243"/>
          </a:xfrm>
        </p:spPr>
        <p:txBody>
          <a:bodyPr>
            <a:normAutofit/>
          </a:bodyPr>
          <a:lstStyle/>
          <a:p>
            <a:r>
              <a:rPr lang="en-US" dirty="0" smtClean="0"/>
              <a:t>sys.configurations (</a:t>
            </a:r>
            <a:r>
              <a:rPr lang="en-US" dirty="0" err="1" smtClean="0"/>
              <a:t>sp_configure</a:t>
            </a:r>
            <a:r>
              <a:rPr lang="en-US" smtClean="0"/>
              <a:t>) defaults</a:t>
            </a:r>
          </a:p>
          <a:p>
            <a:pPr lvl="1"/>
            <a:r>
              <a:rPr lang="en-US" smtClean="0"/>
              <a:t>Cost threshold for parallelism 	5</a:t>
            </a:r>
          </a:p>
          <a:p>
            <a:pPr lvl="1"/>
            <a:r>
              <a:rPr lang="en-US" smtClean="0"/>
              <a:t>Max degree of parallelism	0 (unlimited)</a:t>
            </a:r>
          </a:p>
          <a:p>
            <a:pPr lvl="1"/>
            <a:endParaRPr lang="en-US"/>
          </a:p>
          <a:p>
            <a:r>
              <a:rPr lang="en-US" smtClean="0"/>
              <a:t>Problem – overhead for starting threads not considered</a:t>
            </a:r>
          </a:p>
          <a:p>
            <a:pPr lvl="1"/>
            <a:r>
              <a:rPr lang="en-US" smtClean="0"/>
              <a:t>4 sockets, 10 cores each + HT =&gt; DOP 80 is possible</a:t>
            </a:r>
          </a:p>
          <a:p>
            <a:pPr lvl="1"/>
            <a:r>
              <a:rPr lang="en-US" smtClean="0"/>
              <a:t>Concurrently executing parallel queries – contention issues</a:t>
            </a:r>
          </a:p>
          <a:p>
            <a:r>
              <a:rPr lang="en-US" smtClean="0"/>
              <a:t>Option</a:t>
            </a:r>
          </a:p>
          <a:p>
            <a:pPr lvl="1"/>
            <a:r>
              <a:rPr lang="en-US" smtClean="0"/>
              <a:t>Cost Threshold to 20-50</a:t>
            </a:r>
          </a:p>
          <a:p>
            <a:pPr lvl="1"/>
            <a:r>
              <a:rPr lang="en-US" smtClean="0"/>
              <a:t>MaxDOP to 4 (for default queries)</a:t>
            </a:r>
          </a:p>
          <a:p>
            <a:pPr lvl="1"/>
            <a:r>
              <a:rPr lang="en-US" smtClean="0"/>
              <a:t>Explicit OPTION (MAXDOP n) for known big queries</a:t>
            </a:r>
          </a:p>
          <a:p>
            <a:pPr lvl="2"/>
            <a:r>
              <a:rPr lang="en-US" smtClean="0"/>
              <a:t>Concurrent parallel queries * DOP should be &lt; total cores?</a:t>
            </a:r>
            <a:endParaRPr lang="en-US"/>
          </a:p>
        </p:txBody>
      </p:sp>
      <p:sp>
        <p:nvSpPr>
          <p:cNvPr id="3" name="Title 2"/>
          <p:cNvSpPr>
            <a:spLocks noGrp="1"/>
          </p:cNvSpPr>
          <p:nvPr>
            <p:ph type="title"/>
          </p:nvPr>
        </p:nvSpPr>
        <p:spPr/>
        <p:txBody>
          <a:bodyPr/>
          <a:lstStyle/>
          <a:p>
            <a:r>
              <a:rPr lang="en-US" smtClean="0"/>
              <a:t>Parallel Execution Strategy</a:t>
            </a:r>
            <a:endParaRPr lang="en-US"/>
          </a:p>
        </p:txBody>
      </p:sp>
    </p:spTree>
    <p:extLst>
      <p:ext uri="{BB962C8B-B14F-4D97-AF65-F5344CB8AC3E}">
        <p14:creationId xmlns:p14="http://schemas.microsoft.com/office/powerpoint/2010/main" val="1461276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Examine execution plan of Full-Text queries</a:t>
            </a:r>
          </a:p>
          <a:p>
            <a:r>
              <a:rPr lang="en-US" smtClean="0"/>
              <a:t>How many times is Full-Text search being evaluated?</a:t>
            </a:r>
          </a:p>
          <a:p>
            <a:pPr lvl="1"/>
            <a:r>
              <a:rPr lang="en-US" smtClean="0"/>
              <a:t>i.e. as inner source of loop join</a:t>
            </a:r>
          </a:p>
          <a:p>
            <a:pPr lvl="1"/>
            <a:r>
              <a:rPr lang="en-US" smtClean="0"/>
              <a:t>This is dues to a difficiency of SQL Server query optimizer cost model</a:t>
            </a:r>
          </a:p>
          <a:p>
            <a:pPr lvl="2"/>
            <a:r>
              <a:rPr lang="en-US" dirty="0" smtClean="0"/>
              <a:t>May need to force hash join to FT or insert FT results into temp table if single search is preferable</a:t>
            </a:r>
            <a:endParaRPr lang="en-US" dirty="0"/>
          </a:p>
        </p:txBody>
      </p:sp>
      <p:sp>
        <p:nvSpPr>
          <p:cNvPr id="3" name="Title 2"/>
          <p:cNvSpPr>
            <a:spLocks noGrp="1"/>
          </p:cNvSpPr>
          <p:nvPr>
            <p:ph type="title"/>
          </p:nvPr>
        </p:nvSpPr>
        <p:spPr/>
        <p:txBody>
          <a:bodyPr/>
          <a:lstStyle/>
          <a:p>
            <a:r>
              <a:rPr lang="en-US" dirty="0" smtClean="0"/>
              <a:t>Full-Text + complex SQL</a:t>
            </a:r>
            <a:endParaRPr lang="en-US" dirty="0"/>
          </a:p>
        </p:txBody>
      </p:sp>
    </p:spTree>
    <p:extLst>
      <p:ext uri="{BB962C8B-B14F-4D97-AF65-F5344CB8AC3E}">
        <p14:creationId xmlns:p14="http://schemas.microsoft.com/office/powerpoint/2010/main" val="25693831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Performance is still important</a:t>
            </a:r>
          </a:p>
          <a:p>
            <a:r>
              <a:rPr lang="en-US" smtClean="0"/>
              <a:t>Automating performance data collection is easy</a:t>
            </a:r>
          </a:p>
          <a:p>
            <a:pPr lvl="1"/>
            <a:r>
              <a:rPr lang="en-US" smtClean="0"/>
              <a:t>Why an execution plan may changed with serious consequences</a:t>
            </a:r>
          </a:p>
          <a:p>
            <a:pPr lvl="1"/>
            <a:r>
              <a:rPr lang="en-US" smtClean="0"/>
              <a:t>Available tools cannot automate diagnosis of performance problems</a:t>
            </a:r>
          </a:p>
          <a:p>
            <a:pPr lvl="2"/>
            <a:r>
              <a:rPr lang="en-US" smtClean="0"/>
              <a:t>This could be done?</a:t>
            </a:r>
          </a:p>
          <a:p>
            <a:r>
              <a:rPr lang="en-US" smtClean="0"/>
              <a:t>Full SQL – index usage cross-reference</a:t>
            </a:r>
          </a:p>
          <a:p>
            <a:pPr lvl="1"/>
            <a:r>
              <a:rPr lang="en-US" smtClean="0"/>
              <a:t>Optimized index set</a:t>
            </a:r>
            <a:endParaRPr lang="en-US"/>
          </a:p>
        </p:txBody>
      </p:sp>
      <p:sp>
        <p:nvSpPr>
          <p:cNvPr id="3" name="Title 2"/>
          <p:cNvSpPr>
            <a:spLocks noGrp="1"/>
          </p:cNvSpPr>
          <p:nvPr>
            <p:ph type="title"/>
          </p:nvPr>
        </p:nvSpPr>
        <p:spPr/>
        <p:txBody>
          <a:bodyPr/>
          <a:lstStyle/>
          <a:p>
            <a:r>
              <a:rPr lang="en-US" smtClean="0"/>
              <a:t>Summary</a:t>
            </a:r>
            <a:endParaRPr lang="en-US"/>
          </a:p>
        </p:txBody>
      </p:sp>
    </p:spTree>
    <p:extLst>
      <p:ext uri="{BB962C8B-B14F-4D97-AF65-F5344CB8AC3E}">
        <p14:creationId xmlns:p14="http://schemas.microsoft.com/office/powerpoint/2010/main" val="3748394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Past – some day, servers will be so powerful that we don’t </a:t>
            </a:r>
          </a:p>
          <a:p>
            <a:pPr lvl="1"/>
            <a:r>
              <a:rPr lang="en-US" smtClean="0"/>
              <a:t>have to worry about performance (and that annoying consultant)</a:t>
            </a:r>
          </a:p>
          <a:p>
            <a:r>
              <a:rPr lang="en-US" smtClean="0"/>
              <a:t>Today we have powerful servers – 10-100X overkill*</a:t>
            </a:r>
          </a:p>
          <a:p>
            <a:pPr lvl="1"/>
            <a:r>
              <a:rPr lang="en-US" smtClean="0"/>
              <a:t>32-40 cores, each 10X over Pentium II 400MHz </a:t>
            </a:r>
          </a:p>
          <a:p>
            <a:pPr lvl="1"/>
            <a:r>
              <a:rPr lang="en-US" smtClean="0"/>
              <a:t>1TB memory (64 x 16GB DIMMs, $400 each)</a:t>
            </a:r>
          </a:p>
          <a:p>
            <a:pPr lvl="1"/>
            <a:r>
              <a:rPr lang="en-US" smtClean="0"/>
              <a:t>Essentially unlimited IOPS, bandwidth 10+GB/s </a:t>
            </a:r>
          </a:p>
          <a:p>
            <a:pPr lvl="2"/>
            <a:r>
              <a:rPr lang="en-US" smtClean="0"/>
              <a:t>(Unless the SAN vendor configured your storage system)</a:t>
            </a:r>
          </a:p>
          <a:p>
            <a:pPr lvl="2"/>
            <a:endParaRPr lang="en-US" smtClean="0"/>
          </a:p>
          <a:p>
            <a:r>
              <a:rPr lang="en-US" smtClean="0"/>
              <a:t>What can go wrong?</a:t>
            </a:r>
            <a:endParaRPr lang="en-US"/>
          </a:p>
        </p:txBody>
      </p:sp>
      <p:sp>
        <p:nvSpPr>
          <p:cNvPr id="3" name="Title 2"/>
          <p:cNvSpPr>
            <a:spLocks noGrp="1"/>
          </p:cNvSpPr>
          <p:nvPr>
            <p:ph type="title"/>
          </p:nvPr>
        </p:nvSpPr>
        <p:spPr/>
        <p:txBody>
          <a:bodyPr/>
          <a:lstStyle/>
          <a:p>
            <a:r>
              <a:rPr lang="en-US" smtClean="0"/>
              <a:t>Performance – Past, Present and ?</a:t>
            </a:r>
            <a:endParaRPr lang="en-US"/>
          </a:p>
        </p:txBody>
      </p:sp>
      <p:sp>
        <p:nvSpPr>
          <p:cNvPr id="4" name="TextBox 3"/>
          <p:cNvSpPr txBox="1"/>
          <p:nvPr/>
        </p:nvSpPr>
        <p:spPr>
          <a:xfrm>
            <a:off x="1740092" y="4844957"/>
            <a:ext cx="1896801" cy="307777"/>
          </a:xfrm>
          <a:prstGeom prst="rect">
            <a:avLst/>
          </a:prstGeom>
          <a:noFill/>
        </p:spPr>
        <p:txBody>
          <a:bodyPr wrap="none" lIns="0" tIns="0" rIns="0" bIns="0" rtlCol="0">
            <a:spAutoFit/>
          </a:bodyPr>
          <a:lstStyle/>
          <a:p>
            <a:r>
              <a:rPr lang="en-US" sz="2000" b="1" smtClean="0"/>
              <a:t>* Except for VM</a:t>
            </a:r>
            <a:endParaRPr lang="en-US" sz="2000" b="1"/>
          </a:p>
        </p:txBody>
      </p:sp>
    </p:spTree>
    <p:extLst>
      <p:ext uri="{BB962C8B-B14F-4D97-AF65-F5344CB8AC3E}">
        <p14:creationId xmlns:p14="http://schemas.microsoft.com/office/powerpoint/2010/main" val="310682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System level storage performance</a:t>
            </a:r>
          </a:p>
          <a:p>
            <a:pPr lvl="1"/>
            <a:r>
              <a:rPr lang="en-US" smtClean="0"/>
              <a:t>Multiple RAID Controllers or HBAs – IO over multiple PCI-E slots</a:t>
            </a:r>
          </a:p>
          <a:p>
            <a:pPr lvl="1"/>
            <a:r>
              <a:rPr lang="en-US" smtClean="0"/>
              <a:t>Multiple IO channels – IO over multiple SAS or FC links, no iSCSI!</a:t>
            </a:r>
          </a:p>
          <a:p>
            <a:pPr lvl="1"/>
            <a:r>
              <a:rPr lang="en-US" smtClean="0"/>
              <a:t>Many disks on each IO channel</a:t>
            </a:r>
          </a:p>
          <a:p>
            <a:pPr lvl="2"/>
            <a:r>
              <a:rPr lang="en-US" smtClean="0"/>
              <a:t>Number of disks(HDD or SSD) in each RAID group matched to IO channel </a:t>
            </a:r>
          </a:p>
          <a:p>
            <a:pPr lvl="2"/>
            <a:r>
              <a:rPr lang="en-US" smtClean="0"/>
              <a:t>FC 8Gbits/s = 800MB, SAS x4 @ 6Gbits = 2.2GB/s net bandwidth</a:t>
            </a:r>
          </a:p>
          <a:p>
            <a:r>
              <a:rPr lang="en-US" smtClean="0"/>
              <a:t>SQL Server IO</a:t>
            </a:r>
          </a:p>
          <a:p>
            <a:pPr lvl="1"/>
            <a:r>
              <a:rPr lang="en-US" smtClean="0"/>
              <a:t>Query must generate even IO over all channels and to multiple disks in each file </a:t>
            </a:r>
          </a:p>
          <a:p>
            <a:pPr lvl="1"/>
            <a:r>
              <a:rPr lang="en-US" smtClean="0"/>
              <a:t>Each key FileGroup must have 1 file on each RAID Group</a:t>
            </a:r>
          </a:p>
          <a:p>
            <a:pPr lvl="1"/>
            <a:r>
              <a:rPr lang="en-US" smtClean="0"/>
              <a:t>-E startup parameter to allocated multiple extents per file</a:t>
            </a:r>
          </a:p>
          <a:p>
            <a:pPr lvl="1"/>
            <a:r>
              <a:rPr lang="en-US" smtClean="0"/>
              <a:t>-T1117 for uniform file growth etc</a:t>
            </a:r>
            <a:endParaRPr lang="en-US"/>
          </a:p>
        </p:txBody>
      </p:sp>
      <p:sp>
        <p:nvSpPr>
          <p:cNvPr id="3" name="Title 2"/>
          <p:cNvSpPr>
            <a:spLocks noGrp="1"/>
          </p:cNvSpPr>
          <p:nvPr>
            <p:ph type="title"/>
          </p:nvPr>
        </p:nvSpPr>
        <p:spPr/>
        <p:txBody>
          <a:bodyPr/>
          <a:lstStyle/>
          <a:p>
            <a:r>
              <a:rPr lang="en-US" smtClean="0"/>
              <a:t>Storage Performance</a:t>
            </a:r>
            <a:endParaRPr lang="en-US"/>
          </a:p>
        </p:txBody>
      </p:sp>
    </p:spTree>
    <p:extLst>
      <p:ext uri="{BB962C8B-B14F-4D97-AF65-F5344CB8AC3E}">
        <p14:creationId xmlns:p14="http://schemas.microsoft.com/office/powerpoint/2010/main" val="4236131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 1 Parameter – column type mismatch</a:t>
            </a:r>
            <a:endParaRPr lang="en-US"/>
          </a:p>
        </p:txBody>
      </p:sp>
      <p:sp>
        <p:nvSpPr>
          <p:cNvPr id="4" name="TextBox 3"/>
          <p:cNvSpPr txBox="1"/>
          <p:nvPr/>
        </p:nvSpPr>
        <p:spPr>
          <a:xfrm>
            <a:off x="182880" y="909851"/>
            <a:ext cx="6571286" cy="615553"/>
          </a:xfrm>
          <a:prstGeom prst="rect">
            <a:avLst/>
          </a:prstGeom>
          <a:noFill/>
        </p:spPr>
        <p:txBody>
          <a:bodyPr wrap="none" lIns="0" tIns="0" rIns="0" bIns="0" rtlCol="0">
            <a:spAutoFit/>
          </a:bodyPr>
          <a:lstStyle/>
          <a:p>
            <a:r>
              <a:rPr lang="en-US" sz="2000">
                <a:solidFill>
                  <a:srgbClr val="0000FF"/>
                </a:solidFill>
              </a:rPr>
              <a:t>DECLARE</a:t>
            </a:r>
            <a:r>
              <a:rPr lang="en-US" sz="2000"/>
              <a:t> </a:t>
            </a:r>
            <a:r>
              <a:rPr lang="en-US" sz="2000">
                <a:solidFill>
                  <a:schemeClr val="accent1">
                    <a:lumMod val="75000"/>
                  </a:schemeClr>
                </a:solidFill>
              </a:rPr>
              <a:t>@name</a:t>
            </a:r>
            <a:r>
              <a:rPr lang="en-US" sz="2000"/>
              <a:t> </a:t>
            </a:r>
            <a:r>
              <a:rPr lang="en-US" sz="2000">
                <a:solidFill>
                  <a:srgbClr val="0000FF"/>
                </a:solidFill>
              </a:rPr>
              <a:t>nvarchar</a:t>
            </a:r>
            <a:r>
              <a:rPr lang="en-US" sz="2000"/>
              <a:t>(25) = </a:t>
            </a:r>
            <a:r>
              <a:rPr lang="en-US" sz="2000">
                <a:solidFill>
                  <a:srgbClr val="FF0000"/>
                </a:solidFill>
              </a:rPr>
              <a:t>N'Customer#000002760'</a:t>
            </a:r>
          </a:p>
          <a:p>
            <a:r>
              <a:rPr lang="en-US" sz="2000">
                <a:solidFill>
                  <a:srgbClr val="0000FF"/>
                </a:solidFill>
              </a:rPr>
              <a:t>SELECT</a:t>
            </a:r>
            <a:r>
              <a:rPr lang="en-US" sz="2000"/>
              <a:t> * </a:t>
            </a:r>
            <a:r>
              <a:rPr lang="en-US" sz="2000">
                <a:solidFill>
                  <a:srgbClr val="0000FF"/>
                </a:solidFill>
              </a:rPr>
              <a:t>FROM</a:t>
            </a:r>
            <a:r>
              <a:rPr lang="en-US" sz="2000"/>
              <a:t> CUSTOMER </a:t>
            </a:r>
            <a:r>
              <a:rPr lang="en-US" sz="2000">
                <a:solidFill>
                  <a:srgbClr val="0000FF"/>
                </a:solidFill>
              </a:rPr>
              <a:t>WHERE</a:t>
            </a:r>
            <a:r>
              <a:rPr lang="en-US" sz="2000"/>
              <a:t> C_NAME = </a:t>
            </a:r>
            <a:r>
              <a:rPr lang="en-US" sz="2000">
                <a:solidFill>
                  <a:schemeClr val="accent1">
                    <a:lumMod val="75000"/>
                  </a:schemeClr>
                </a:solidFill>
              </a:rPr>
              <a:t>@</a:t>
            </a:r>
            <a:r>
              <a:rPr lang="en-US" sz="2000" smtClean="0">
                <a:solidFill>
                  <a:schemeClr val="accent1">
                    <a:lumMod val="75000"/>
                  </a:schemeClr>
                </a:solidFill>
              </a:rPr>
              <a:t>name</a:t>
            </a:r>
            <a:endParaRPr lang="en-US" sz="2000">
              <a:solidFill>
                <a:schemeClr val="accent1">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365" y="1764999"/>
            <a:ext cx="4228572" cy="224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670" y="940178"/>
            <a:ext cx="2200001" cy="345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85" y="1624949"/>
            <a:ext cx="1735715" cy="26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93101" y="4535219"/>
            <a:ext cx="8476038" cy="307777"/>
          </a:xfrm>
          <a:prstGeom prst="rect">
            <a:avLst/>
          </a:prstGeom>
          <a:noFill/>
        </p:spPr>
        <p:txBody>
          <a:bodyPr wrap="none" lIns="0" tIns="0" rIns="0" bIns="0" rtlCol="0">
            <a:spAutoFit/>
          </a:bodyPr>
          <a:lstStyle/>
          <a:p>
            <a:r>
              <a:rPr lang="en-US" sz="2000" smtClean="0">
                <a:solidFill>
                  <a:srgbClr val="0000FF"/>
                </a:solidFill>
              </a:rPr>
              <a:t>SELECT</a:t>
            </a:r>
            <a:r>
              <a:rPr lang="en-US" sz="2000" smtClean="0"/>
              <a:t> </a:t>
            </a:r>
            <a:r>
              <a:rPr lang="en-US" sz="2000"/>
              <a:t>* </a:t>
            </a:r>
            <a:r>
              <a:rPr lang="en-US" sz="2000">
                <a:solidFill>
                  <a:srgbClr val="0000FF"/>
                </a:solidFill>
              </a:rPr>
              <a:t>FROM</a:t>
            </a:r>
            <a:r>
              <a:rPr lang="en-US" sz="2000"/>
              <a:t> CUSTOMER </a:t>
            </a:r>
            <a:r>
              <a:rPr lang="en-US" sz="2000">
                <a:solidFill>
                  <a:srgbClr val="0000FF"/>
                </a:solidFill>
              </a:rPr>
              <a:t>WHERE</a:t>
            </a:r>
            <a:r>
              <a:rPr lang="en-US" sz="2000"/>
              <a:t> C_NAME = CONVERT(</a:t>
            </a:r>
            <a:r>
              <a:rPr lang="en-US" sz="2000">
                <a:solidFill>
                  <a:srgbClr val="0000FF"/>
                </a:solidFill>
              </a:rPr>
              <a:t>varchar</a:t>
            </a:r>
            <a:r>
              <a:rPr lang="en-US" sz="2000"/>
              <a:t>, </a:t>
            </a:r>
            <a:r>
              <a:rPr lang="en-US" sz="2000">
                <a:solidFill>
                  <a:schemeClr val="accent1">
                    <a:lumMod val="75000"/>
                  </a:schemeClr>
                </a:solidFill>
              </a:rPr>
              <a:t>@name</a:t>
            </a:r>
            <a:r>
              <a:rPr lang="en-US" sz="2000" smtClean="0"/>
              <a:t>)</a:t>
            </a:r>
            <a:endParaRPr lang="en-US" sz="2000"/>
          </a:p>
        </p:txBody>
      </p:sp>
      <p:sp>
        <p:nvSpPr>
          <p:cNvPr id="10" name="TextBox 9"/>
          <p:cNvSpPr txBox="1"/>
          <p:nvPr/>
        </p:nvSpPr>
        <p:spPr>
          <a:xfrm>
            <a:off x="622234" y="4979762"/>
            <a:ext cx="3607206" cy="307777"/>
          </a:xfrm>
          <a:prstGeom prst="rect">
            <a:avLst/>
          </a:prstGeom>
          <a:noFill/>
        </p:spPr>
        <p:txBody>
          <a:bodyPr wrap="none" lIns="0" tIns="0" rIns="0" bIns="0" rtlCol="0">
            <a:spAutoFit/>
          </a:bodyPr>
          <a:lstStyle/>
          <a:p>
            <a:r>
              <a:rPr lang="en-US" sz="2000" smtClean="0">
                <a:solidFill>
                  <a:schemeClr val="bg2">
                    <a:lumMod val="50000"/>
                  </a:schemeClr>
                </a:solidFill>
              </a:rPr>
              <a:t>.NET auto-parameter discovery?</a:t>
            </a:r>
            <a:endParaRPr lang="en-US" sz="2000">
              <a:solidFill>
                <a:schemeClr val="bg2">
                  <a:lumMod val="50000"/>
                </a:schemeClr>
              </a:solidFill>
            </a:endParaRPr>
          </a:p>
        </p:txBody>
      </p:sp>
    </p:spTree>
    <p:extLst>
      <p:ext uri="{BB962C8B-B14F-4D97-AF65-F5344CB8AC3E}">
        <p14:creationId xmlns:p14="http://schemas.microsoft.com/office/powerpoint/2010/main" val="584833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Example 2 – Multi-optional SARG</a:t>
            </a:r>
            <a:endParaRPr lang="en-US"/>
          </a:p>
        </p:txBody>
      </p:sp>
      <p:sp>
        <p:nvSpPr>
          <p:cNvPr id="4" name="TextBox 3"/>
          <p:cNvSpPr txBox="1"/>
          <p:nvPr/>
        </p:nvSpPr>
        <p:spPr>
          <a:xfrm>
            <a:off x="182882" y="914401"/>
            <a:ext cx="6911123" cy="2462213"/>
          </a:xfrm>
          <a:prstGeom prst="rect">
            <a:avLst/>
          </a:prstGeom>
          <a:noFill/>
        </p:spPr>
        <p:txBody>
          <a:bodyPr wrap="none" lIns="0" tIns="0" rIns="0" bIns="0" rtlCol="0">
            <a:spAutoFit/>
          </a:bodyPr>
          <a:lstStyle/>
          <a:p>
            <a:r>
              <a:rPr lang="en-US" sz="2000" smtClean="0">
                <a:solidFill>
                  <a:srgbClr val="0000FF"/>
                </a:solidFill>
              </a:rPr>
              <a:t>DECLARE</a:t>
            </a:r>
            <a:r>
              <a:rPr lang="en-US" sz="2000" smtClean="0"/>
              <a:t> </a:t>
            </a:r>
            <a:r>
              <a:rPr lang="en-US" sz="2000">
                <a:solidFill>
                  <a:schemeClr val="accent1">
                    <a:lumMod val="75000"/>
                  </a:schemeClr>
                </a:solidFill>
              </a:rPr>
              <a:t>@Orderkey</a:t>
            </a:r>
            <a:r>
              <a:rPr lang="en-US" sz="2000" smtClean="0"/>
              <a:t> </a:t>
            </a:r>
            <a:r>
              <a:rPr lang="en-US" sz="2000"/>
              <a:t>int, </a:t>
            </a:r>
            <a:r>
              <a:rPr lang="en-US" sz="2000">
                <a:solidFill>
                  <a:schemeClr val="accent1">
                    <a:lumMod val="75000"/>
                  </a:schemeClr>
                </a:solidFill>
              </a:rPr>
              <a:t>@</a:t>
            </a:r>
            <a:r>
              <a:rPr lang="en-US" sz="2000" smtClean="0">
                <a:solidFill>
                  <a:schemeClr val="accent1">
                    <a:lumMod val="75000"/>
                  </a:schemeClr>
                </a:solidFill>
              </a:rPr>
              <a:t>Partkey</a:t>
            </a:r>
            <a:r>
              <a:rPr lang="en-US" sz="2000" smtClean="0"/>
              <a:t> </a:t>
            </a:r>
            <a:r>
              <a:rPr lang="en-US" sz="2000"/>
              <a:t>int = 1</a:t>
            </a:r>
          </a:p>
          <a:p>
            <a:r>
              <a:rPr lang="en-US" sz="2000">
                <a:solidFill>
                  <a:srgbClr val="0000FF"/>
                </a:solidFill>
              </a:rPr>
              <a:t>SELECT</a:t>
            </a:r>
            <a:r>
              <a:rPr lang="en-US" sz="2000"/>
              <a:t> * </a:t>
            </a:r>
            <a:r>
              <a:rPr lang="en-US" sz="2000" smtClean="0">
                <a:solidFill>
                  <a:srgbClr val="0000FF"/>
                </a:solidFill>
              </a:rPr>
              <a:t>FROM</a:t>
            </a:r>
            <a:r>
              <a:rPr lang="en-US" sz="2000" smtClean="0"/>
              <a:t> </a:t>
            </a:r>
            <a:r>
              <a:rPr lang="en-US" sz="2000"/>
              <a:t>LINEITEM </a:t>
            </a:r>
          </a:p>
          <a:p>
            <a:r>
              <a:rPr lang="en-US" sz="2000">
                <a:solidFill>
                  <a:srgbClr val="0000FF"/>
                </a:solidFill>
              </a:rPr>
              <a:t>WHERE</a:t>
            </a:r>
            <a:r>
              <a:rPr lang="en-US" sz="2000"/>
              <a:t> (</a:t>
            </a:r>
            <a:r>
              <a:rPr lang="en-US" sz="2000">
                <a:solidFill>
                  <a:schemeClr val="accent1">
                    <a:lumMod val="75000"/>
                  </a:schemeClr>
                </a:solidFill>
              </a:rPr>
              <a:t>@Orderkey</a:t>
            </a:r>
            <a:r>
              <a:rPr lang="en-US" sz="2000"/>
              <a:t> IS NULL </a:t>
            </a:r>
            <a:r>
              <a:rPr lang="en-US" sz="2000">
                <a:solidFill>
                  <a:schemeClr val="tx1">
                    <a:lumMod val="50000"/>
                    <a:lumOff val="50000"/>
                  </a:schemeClr>
                </a:solidFill>
              </a:rPr>
              <a:t>OR</a:t>
            </a:r>
            <a:r>
              <a:rPr lang="en-US" sz="2000"/>
              <a:t> L_ORDERKEY = </a:t>
            </a:r>
            <a:r>
              <a:rPr lang="en-US" sz="2000">
                <a:solidFill>
                  <a:schemeClr val="accent1">
                    <a:lumMod val="75000"/>
                  </a:schemeClr>
                </a:solidFill>
              </a:rPr>
              <a:t>@Orderkey</a:t>
            </a:r>
            <a:r>
              <a:rPr lang="en-US" sz="2000"/>
              <a:t>) </a:t>
            </a:r>
          </a:p>
          <a:p>
            <a:r>
              <a:rPr lang="en-US" sz="2000">
                <a:solidFill>
                  <a:schemeClr val="tx1">
                    <a:lumMod val="50000"/>
                    <a:lumOff val="50000"/>
                  </a:schemeClr>
                </a:solidFill>
              </a:rPr>
              <a:t>AND</a:t>
            </a:r>
            <a:r>
              <a:rPr lang="en-US" sz="2000"/>
              <a:t> (</a:t>
            </a:r>
            <a:r>
              <a:rPr lang="en-US" sz="2000">
                <a:solidFill>
                  <a:schemeClr val="accent1">
                    <a:lumMod val="75000"/>
                  </a:schemeClr>
                </a:solidFill>
              </a:rPr>
              <a:t>@</a:t>
            </a:r>
            <a:r>
              <a:rPr lang="en-US" sz="2000" smtClean="0">
                <a:solidFill>
                  <a:schemeClr val="accent1">
                    <a:lumMod val="75000"/>
                  </a:schemeClr>
                </a:solidFill>
              </a:rPr>
              <a:t>Partkey</a:t>
            </a:r>
            <a:r>
              <a:rPr lang="en-US" sz="2000" smtClean="0"/>
              <a:t> </a:t>
            </a:r>
            <a:r>
              <a:rPr lang="en-US" sz="2000"/>
              <a:t>IS NULL </a:t>
            </a:r>
            <a:r>
              <a:rPr lang="en-US" sz="2000">
                <a:solidFill>
                  <a:schemeClr val="tx1">
                    <a:lumMod val="50000"/>
                    <a:lumOff val="50000"/>
                  </a:schemeClr>
                </a:solidFill>
              </a:rPr>
              <a:t>OR</a:t>
            </a:r>
            <a:r>
              <a:rPr lang="en-US" sz="2000"/>
              <a:t> L_PARTKEY = </a:t>
            </a:r>
            <a:r>
              <a:rPr lang="en-US" sz="2000">
                <a:solidFill>
                  <a:schemeClr val="accent1">
                    <a:lumMod val="75000"/>
                  </a:schemeClr>
                </a:solidFill>
              </a:rPr>
              <a:t>@</a:t>
            </a:r>
            <a:r>
              <a:rPr lang="en-US" sz="2000" smtClean="0">
                <a:solidFill>
                  <a:schemeClr val="accent1">
                    <a:lumMod val="75000"/>
                  </a:schemeClr>
                </a:solidFill>
              </a:rPr>
              <a:t>Partkey</a:t>
            </a:r>
            <a:r>
              <a:rPr lang="en-US" sz="2000"/>
              <a:t>)</a:t>
            </a:r>
          </a:p>
          <a:p>
            <a:endParaRPr lang="en-US" sz="2000"/>
          </a:p>
          <a:p>
            <a:endParaRPr lang="en-US" sz="2000">
              <a:solidFill>
                <a:srgbClr val="0000FF"/>
              </a:solidFill>
            </a:endParaRPr>
          </a:p>
          <a:p>
            <a:endParaRPr lang="en-US" sz="2000" smtClean="0">
              <a:solidFill>
                <a:srgbClr val="0000FF"/>
              </a:solidFill>
            </a:endParaRPr>
          </a:p>
          <a:p>
            <a:endParaRPr lang="en-US" sz="2000">
              <a:solidFill>
                <a:srgbClr val="0000FF"/>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443" y="2704407"/>
            <a:ext cx="5047619" cy="126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6400" y="4281460"/>
            <a:ext cx="6724085" cy="307777"/>
          </a:xfrm>
          <a:prstGeom prst="rect">
            <a:avLst/>
          </a:prstGeom>
          <a:noFill/>
        </p:spPr>
        <p:txBody>
          <a:bodyPr wrap="none" lIns="0" tIns="0" rIns="0" bIns="0" rtlCol="0">
            <a:spAutoFit/>
          </a:bodyPr>
          <a:lstStyle/>
          <a:p>
            <a:r>
              <a:rPr lang="en-US" sz="2000" smtClean="0">
                <a:solidFill>
                  <a:schemeClr val="tx1">
                    <a:lumMod val="50000"/>
                    <a:lumOff val="50000"/>
                  </a:schemeClr>
                </a:solidFill>
              </a:rPr>
              <a:t>AND (@PartKey IS NOT NULL OR @OrderKey IS NOT NULL)</a:t>
            </a:r>
            <a:endParaRPr lang="en-US" sz="2000">
              <a:solidFill>
                <a:schemeClr val="tx1">
                  <a:lumMod val="50000"/>
                  <a:lumOff val="50000"/>
                </a:schemeClr>
              </a:solidFill>
            </a:endParaRPr>
          </a:p>
        </p:txBody>
      </p:sp>
    </p:spTree>
    <p:extLst>
      <p:ext uri="{BB962C8B-B14F-4D97-AF65-F5344CB8AC3E}">
        <p14:creationId xmlns:p14="http://schemas.microsoft.com/office/powerpoint/2010/main" val="4015383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Example 3 – Function on column, SARG</a:t>
            </a:r>
            <a:endParaRPr lang="en-US"/>
          </a:p>
        </p:txBody>
      </p:sp>
      <p:sp>
        <p:nvSpPr>
          <p:cNvPr id="4" name="TextBox 3"/>
          <p:cNvSpPr txBox="1"/>
          <p:nvPr/>
        </p:nvSpPr>
        <p:spPr>
          <a:xfrm>
            <a:off x="182882" y="914401"/>
            <a:ext cx="7427867" cy="3077766"/>
          </a:xfrm>
          <a:prstGeom prst="rect">
            <a:avLst/>
          </a:prstGeom>
          <a:noFill/>
        </p:spPr>
        <p:txBody>
          <a:bodyPr wrap="none" lIns="0" tIns="0" rIns="0" bIns="0" rtlCol="0">
            <a:spAutoFit/>
          </a:bodyPr>
          <a:lstStyle/>
          <a:p>
            <a:r>
              <a:rPr lang="en-US" sz="2000">
                <a:solidFill>
                  <a:srgbClr val="0000FF"/>
                </a:solidFill>
              </a:rPr>
              <a:t>SELECT</a:t>
            </a:r>
            <a:r>
              <a:rPr lang="en-US" sz="2000"/>
              <a:t> </a:t>
            </a:r>
            <a:r>
              <a:rPr lang="en-US" sz="2000">
                <a:solidFill>
                  <a:schemeClr val="accent4">
                    <a:lumMod val="60000"/>
                    <a:lumOff val="40000"/>
                  </a:schemeClr>
                </a:solidFill>
              </a:rPr>
              <a:t>COUNT</a:t>
            </a:r>
            <a:r>
              <a:rPr lang="en-US" sz="2000"/>
              <a:t>(*), </a:t>
            </a:r>
            <a:r>
              <a:rPr lang="en-US" sz="2000">
                <a:solidFill>
                  <a:schemeClr val="accent4">
                    <a:lumMod val="60000"/>
                    <a:lumOff val="40000"/>
                  </a:schemeClr>
                </a:solidFill>
              </a:rPr>
              <a:t>SUM</a:t>
            </a:r>
            <a:r>
              <a:rPr lang="en-US" sz="2000"/>
              <a:t>(L_EXTENDEDPRICE) </a:t>
            </a:r>
            <a:r>
              <a:rPr lang="en-US" sz="2000">
                <a:solidFill>
                  <a:srgbClr val="0000FF"/>
                </a:solidFill>
              </a:rPr>
              <a:t>FROM</a:t>
            </a:r>
            <a:r>
              <a:rPr lang="en-US" sz="2000"/>
              <a:t> LINEITEM </a:t>
            </a:r>
            <a:endParaRPr lang="en-US" sz="2000" smtClean="0"/>
          </a:p>
          <a:p>
            <a:r>
              <a:rPr lang="en-US" sz="2000" smtClean="0">
                <a:solidFill>
                  <a:srgbClr val="0000FF"/>
                </a:solidFill>
              </a:rPr>
              <a:t>WHERE</a:t>
            </a:r>
            <a:r>
              <a:rPr lang="en-US" sz="2000" smtClean="0"/>
              <a:t> </a:t>
            </a:r>
            <a:r>
              <a:rPr lang="en-US" sz="2000">
                <a:solidFill>
                  <a:schemeClr val="accent4">
                    <a:lumMod val="60000"/>
                    <a:lumOff val="40000"/>
                  </a:schemeClr>
                </a:solidFill>
              </a:rPr>
              <a:t>YEAR</a:t>
            </a:r>
            <a:r>
              <a:rPr lang="en-US" sz="2000"/>
              <a:t>(L_SHIPDATE) = 1995 </a:t>
            </a:r>
            <a:r>
              <a:rPr lang="en-US" sz="2000">
                <a:solidFill>
                  <a:schemeClr val="tx1">
                    <a:lumMod val="50000"/>
                    <a:lumOff val="50000"/>
                  </a:schemeClr>
                </a:solidFill>
              </a:rPr>
              <a:t>AND</a:t>
            </a:r>
            <a:r>
              <a:rPr lang="en-US" sz="2000"/>
              <a:t> </a:t>
            </a:r>
            <a:r>
              <a:rPr lang="en-US" sz="2000">
                <a:solidFill>
                  <a:schemeClr val="accent4">
                    <a:lumMod val="60000"/>
                    <a:lumOff val="40000"/>
                  </a:schemeClr>
                </a:solidFill>
              </a:rPr>
              <a:t>MONTH</a:t>
            </a:r>
            <a:r>
              <a:rPr lang="en-US" sz="2000"/>
              <a:t>(L_SHIPDATE) = 1</a:t>
            </a:r>
          </a:p>
          <a:p>
            <a:endParaRPr lang="en-US" sz="2000" smtClean="0"/>
          </a:p>
          <a:p>
            <a:endParaRPr lang="en-US" sz="2000"/>
          </a:p>
          <a:p>
            <a:endParaRPr lang="en-US" sz="2000"/>
          </a:p>
          <a:p>
            <a:endParaRPr lang="en-US" sz="2000" smtClean="0">
              <a:solidFill>
                <a:srgbClr val="0000FF"/>
              </a:solidFill>
            </a:endParaRPr>
          </a:p>
          <a:p>
            <a:endParaRPr lang="en-US" sz="2000">
              <a:solidFill>
                <a:srgbClr val="0000FF"/>
              </a:solidFill>
            </a:endParaRPr>
          </a:p>
          <a:p>
            <a:endParaRPr lang="en-US" sz="2000" smtClean="0">
              <a:solidFill>
                <a:srgbClr val="0000FF"/>
              </a:solidFill>
            </a:endParaRPr>
          </a:p>
          <a:p>
            <a:r>
              <a:rPr lang="en-US" sz="2000" smtClean="0">
                <a:solidFill>
                  <a:srgbClr val="0000FF"/>
                </a:solidFill>
              </a:rPr>
              <a:t>SELECT</a:t>
            </a:r>
            <a:r>
              <a:rPr lang="en-US" sz="2000" smtClean="0"/>
              <a:t> </a:t>
            </a:r>
            <a:r>
              <a:rPr lang="en-US" sz="2000">
                <a:solidFill>
                  <a:schemeClr val="accent4">
                    <a:lumMod val="60000"/>
                    <a:lumOff val="40000"/>
                  </a:schemeClr>
                </a:solidFill>
              </a:rPr>
              <a:t>COUNT</a:t>
            </a:r>
            <a:r>
              <a:rPr lang="en-US" sz="2000"/>
              <a:t>(*), </a:t>
            </a:r>
            <a:r>
              <a:rPr lang="en-US" sz="2000">
                <a:solidFill>
                  <a:schemeClr val="accent4">
                    <a:lumMod val="60000"/>
                    <a:lumOff val="40000"/>
                  </a:schemeClr>
                </a:solidFill>
              </a:rPr>
              <a:t>SUM</a:t>
            </a:r>
            <a:r>
              <a:rPr lang="en-US" sz="2000"/>
              <a:t>(L_EXTENDEDPRICE) </a:t>
            </a:r>
            <a:r>
              <a:rPr lang="en-US" sz="2000">
                <a:solidFill>
                  <a:srgbClr val="0000FF"/>
                </a:solidFill>
              </a:rPr>
              <a:t>FROM</a:t>
            </a:r>
            <a:r>
              <a:rPr lang="en-US" sz="2000"/>
              <a:t> LINEITEM </a:t>
            </a:r>
            <a:endParaRPr lang="en-US" sz="2000" smtClean="0"/>
          </a:p>
          <a:p>
            <a:r>
              <a:rPr lang="en-US" sz="2000" smtClean="0">
                <a:solidFill>
                  <a:srgbClr val="0000FF"/>
                </a:solidFill>
              </a:rPr>
              <a:t>WHERE</a:t>
            </a:r>
            <a:r>
              <a:rPr lang="en-US" sz="2000" smtClean="0"/>
              <a:t> </a:t>
            </a:r>
            <a:r>
              <a:rPr lang="en-US" sz="2000"/>
              <a:t>L_SHIPDATE </a:t>
            </a:r>
            <a:r>
              <a:rPr lang="en-US" sz="2000">
                <a:solidFill>
                  <a:schemeClr val="tx1">
                    <a:lumMod val="50000"/>
                    <a:lumOff val="50000"/>
                  </a:schemeClr>
                </a:solidFill>
              </a:rPr>
              <a:t>BETWEEN</a:t>
            </a:r>
            <a:r>
              <a:rPr lang="en-US" sz="2000"/>
              <a:t> </a:t>
            </a:r>
            <a:r>
              <a:rPr lang="en-US" sz="2000">
                <a:solidFill>
                  <a:srgbClr val="FF0000"/>
                </a:solidFill>
              </a:rPr>
              <a:t>'1995-01-01'</a:t>
            </a:r>
            <a:r>
              <a:rPr lang="en-US" sz="2000"/>
              <a:t> </a:t>
            </a:r>
            <a:r>
              <a:rPr lang="en-US" sz="2000">
                <a:solidFill>
                  <a:schemeClr val="tx1">
                    <a:lumMod val="50000"/>
                    <a:lumOff val="50000"/>
                  </a:schemeClr>
                </a:solidFill>
              </a:rPr>
              <a:t>AND</a:t>
            </a:r>
            <a:r>
              <a:rPr lang="en-US" sz="2000"/>
              <a:t> </a:t>
            </a:r>
            <a:r>
              <a:rPr lang="en-US" sz="2000">
                <a:solidFill>
                  <a:srgbClr val="FF0000"/>
                </a:solidFill>
              </a:rPr>
              <a:t>'1995-01-31</a:t>
            </a:r>
            <a:r>
              <a:rPr lang="en-US" sz="2000" smtClean="0">
                <a:solidFill>
                  <a:srgbClr val="FF0000"/>
                </a:solidFill>
              </a:rPr>
              <a:t>'</a:t>
            </a:r>
            <a:endParaRPr lang="en-US" sz="2000">
              <a:solidFill>
                <a:srgbClr val="0000FF"/>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2" y="1625601"/>
            <a:ext cx="6051429" cy="158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795" y="4064001"/>
            <a:ext cx="5614286" cy="115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05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 3 alternate date range</a:t>
            </a:r>
            <a:endParaRPr lang="en-US"/>
          </a:p>
        </p:txBody>
      </p:sp>
      <p:sp>
        <p:nvSpPr>
          <p:cNvPr id="4" name="TextBox 3"/>
          <p:cNvSpPr txBox="1"/>
          <p:nvPr/>
        </p:nvSpPr>
        <p:spPr>
          <a:xfrm>
            <a:off x="182880" y="914400"/>
            <a:ext cx="8534772" cy="923330"/>
          </a:xfrm>
          <a:prstGeom prst="rect">
            <a:avLst/>
          </a:prstGeom>
          <a:noFill/>
        </p:spPr>
        <p:txBody>
          <a:bodyPr wrap="none" lIns="0" tIns="0" rIns="0" bIns="0" rtlCol="0">
            <a:spAutoFit/>
          </a:bodyPr>
          <a:lstStyle/>
          <a:p>
            <a:r>
              <a:rPr lang="en-US" sz="2000">
                <a:solidFill>
                  <a:srgbClr val="0000FF"/>
                </a:solidFill>
              </a:rPr>
              <a:t>DECLARE</a:t>
            </a:r>
            <a:r>
              <a:rPr lang="en-US" sz="2000"/>
              <a:t> </a:t>
            </a:r>
            <a:r>
              <a:rPr lang="en-US" sz="2000" smtClean="0">
                <a:solidFill>
                  <a:schemeClr val="accent1">
                    <a:lumMod val="75000"/>
                  </a:schemeClr>
                </a:solidFill>
              </a:rPr>
              <a:t>@Startdate</a:t>
            </a:r>
            <a:r>
              <a:rPr lang="en-US" sz="2000" smtClean="0"/>
              <a:t> date, </a:t>
            </a:r>
            <a:r>
              <a:rPr lang="en-US" sz="2000" smtClean="0">
                <a:solidFill>
                  <a:schemeClr val="accent1">
                    <a:lumMod val="75000"/>
                  </a:schemeClr>
                </a:solidFill>
              </a:rPr>
              <a:t>@Days</a:t>
            </a:r>
            <a:r>
              <a:rPr lang="en-US" sz="2000" smtClean="0"/>
              <a:t> </a:t>
            </a:r>
            <a:r>
              <a:rPr lang="en-US" sz="2000"/>
              <a:t>int = 1</a:t>
            </a:r>
            <a:endParaRPr lang="en-US" sz="2000" smtClean="0">
              <a:solidFill>
                <a:srgbClr val="0000FF"/>
              </a:solidFill>
            </a:endParaRPr>
          </a:p>
          <a:p>
            <a:r>
              <a:rPr lang="en-US" sz="2000" smtClean="0">
                <a:solidFill>
                  <a:srgbClr val="0000FF"/>
                </a:solidFill>
              </a:rPr>
              <a:t>SELECT</a:t>
            </a:r>
            <a:r>
              <a:rPr lang="en-US" sz="2000" smtClean="0"/>
              <a:t> </a:t>
            </a:r>
            <a:r>
              <a:rPr lang="en-US" sz="2000">
                <a:solidFill>
                  <a:schemeClr val="accent4">
                    <a:lumMod val="60000"/>
                    <a:lumOff val="40000"/>
                  </a:schemeClr>
                </a:solidFill>
              </a:rPr>
              <a:t>COUNT</a:t>
            </a:r>
            <a:r>
              <a:rPr lang="en-US" sz="2000"/>
              <a:t>(*), </a:t>
            </a:r>
            <a:r>
              <a:rPr lang="en-US" sz="2000">
                <a:solidFill>
                  <a:schemeClr val="accent4">
                    <a:lumMod val="60000"/>
                    <a:lumOff val="40000"/>
                  </a:schemeClr>
                </a:solidFill>
              </a:rPr>
              <a:t>SUM</a:t>
            </a:r>
            <a:r>
              <a:rPr lang="en-US" sz="2000"/>
              <a:t>(L_EXTENDEDPRICE) </a:t>
            </a:r>
            <a:r>
              <a:rPr lang="en-US" sz="2000">
                <a:solidFill>
                  <a:srgbClr val="0000FF"/>
                </a:solidFill>
              </a:rPr>
              <a:t>FROM</a:t>
            </a:r>
            <a:r>
              <a:rPr lang="en-US" sz="2000"/>
              <a:t> LINEITEM </a:t>
            </a:r>
            <a:endParaRPr lang="en-US" sz="2000" smtClean="0"/>
          </a:p>
          <a:p>
            <a:r>
              <a:rPr lang="en-US" sz="2000" smtClean="0">
                <a:solidFill>
                  <a:srgbClr val="0000FF"/>
                </a:solidFill>
              </a:rPr>
              <a:t>WHERE</a:t>
            </a:r>
            <a:r>
              <a:rPr lang="en-US" sz="2000" smtClean="0"/>
              <a:t> </a:t>
            </a:r>
            <a:r>
              <a:rPr lang="en-US" sz="2000"/>
              <a:t>L_SHIPDATE </a:t>
            </a:r>
            <a:r>
              <a:rPr lang="en-US" sz="2000">
                <a:solidFill>
                  <a:schemeClr val="tx1">
                    <a:lumMod val="50000"/>
                    <a:lumOff val="50000"/>
                  </a:schemeClr>
                </a:solidFill>
              </a:rPr>
              <a:t>BETWEEN</a:t>
            </a:r>
            <a:r>
              <a:rPr lang="en-US" sz="2000"/>
              <a:t> </a:t>
            </a:r>
            <a:r>
              <a:rPr lang="en-US" sz="2000">
                <a:solidFill>
                  <a:schemeClr val="accent1">
                    <a:lumMod val="75000"/>
                  </a:schemeClr>
                </a:solidFill>
              </a:rPr>
              <a:t>@Startdate</a:t>
            </a:r>
            <a:r>
              <a:rPr lang="en-US" sz="2000" smtClean="0"/>
              <a:t> </a:t>
            </a:r>
            <a:r>
              <a:rPr lang="en-US" sz="2000">
                <a:solidFill>
                  <a:schemeClr val="tx1">
                    <a:lumMod val="50000"/>
                    <a:lumOff val="50000"/>
                  </a:schemeClr>
                </a:solidFill>
              </a:rPr>
              <a:t>AND</a:t>
            </a:r>
            <a:r>
              <a:rPr lang="en-US" sz="2000"/>
              <a:t> </a:t>
            </a:r>
            <a:r>
              <a:rPr lang="en-US" sz="2000" smtClean="0">
                <a:solidFill>
                  <a:schemeClr val="accent4">
                    <a:lumMod val="60000"/>
                    <a:lumOff val="40000"/>
                  </a:schemeClr>
                </a:solidFill>
              </a:rPr>
              <a:t>DATEADD</a:t>
            </a:r>
            <a:r>
              <a:rPr lang="en-US" sz="2000" smtClean="0"/>
              <a:t>(dd,1,</a:t>
            </a:r>
            <a:r>
              <a:rPr lang="en-US" sz="2000" smtClean="0">
                <a:solidFill>
                  <a:schemeClr val="accent1">
                    <a:lumMod val="75000"/>
                  </a:schemeClr>
                </a:solidFill>
              </a:rPr>
              <a:t>@Startdate</a:t>
            </a:r>
            <a:r>
              <a:rPr lang="en-US" sz="2000" smtClean="0"/>
              <a:t>)</a:t>
            </a:r>
            <a:endParaRPr lang="en-US" sz="2000">
              <a:solidFill>
                <a:srgbClr val="0000FF"/>
              </a:solidFill>
            </a:endParaRPr>
          </a:p>
        </p:txBody>
      </p:sp>
    </p:spTree>
    <p:extLst>
      <p:ext uri="{BB962C8B-B14F-4D97-AF65-F5344CB8AC3E}">
        <p14:creationId xmlns:p14="http://schemas.microsoft.com/office/powerpoint/2010/main" val="1100535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Example 4 – Parameter sniffing</a:t>
            </a:r>
            <a:endParaRPr lang="en-US"/>
          </a:p>
        </p:txBody>
      </p:sp>
      <p:sp>
        <p:nvSpPr>
          <p:cNvPr id="4" name="TextBox 3"/>
          <p:cNvSpPr txBox="1"/>
          <p:nvPr/>
        </p:nvSpPr>
        <p:spPr>
          <a:xfrm>
            <a:off x="182882" y="914401"/>
            <a:ext cx="7705507" cy="1846659"/>
          </a:xfrm>
          <a:prstGeom prst="rect">
            <a:avLst/>
          </a:prstGeom>
          <a:noFill/>
        </p:spPr>
        <p:txBody>
          <a:bodyPr wrap="none" lIns="0" tIns="0" rIns="0" bIns="0" rtlCol="0">
            <a:spAutoFit/>
          </a:bodyPr>
          <a:lstStyle/>
          <a:p>
            <a:r>
              <a:rPr lang="en-US" sz="2000" smtClean="0">
                <a:solidFill>
                  <a:schemeClr val="accent1">
                    <a:lumMod val="75000"/>
                  </a:schemeClr>
                </a:solidFill>
              </a:rPr>
              <a:t>-- first call, procedure compiles with these parameters</a:t>
            </a:r>
          </a:p>
          <a:p>
            <a:r>
              <a:rPr lang="en-US" sz="2000" smtClean="0">
                <a:solidFill>
                  <a:srgbClr val="0000FF"/>
                </a:solidFill>
              </a:rPr>
              <a:t>exec</a:t>
            </a:r>
            <a:r>
              <a:rPr lang="en-US" sz="2000" smtClean="0"/>
              <a:t> </a:t>
            </a:r>
            <a:r>
              <a:rPr lang="en-US" sz="2000"/>
              <a:t>p_Report @startdate = </a:t>
            </a:r>
            <a:r>
              <a:rPr lang="en-US" sz="2000">
                <a:solidFill>
                  <a:srgbClr val="FF0000"/>
                </a:solidFill>
              </a:rPr>
              <a:t>'2011-01-01'</a:t>
            </a:r>
            <a:r>
              <a:rPr lang="en-US" sz="2000"/>
              <a:t>, @enddate = </a:t>
            </a:r>
            <a:r>
              <a:rPr lang="en-US" sz="2000" smtClean="0">
                <a:solidFill>
                  <a:srgbClr val="FF0000"/>
                </a:solidFill>
              </a:rPr>
              <a:t>'2011-12-31'</a:t>
            </a:r>
            <a:endParaRPr lang="en-US" sz="2000">
              <a:solidFill>
                <a:srgbClr val="FF0000"/>
              </a:solidFill>
            </a:endParaRPr>
          </a:p>
          <a:p>
            <a:endParaRPr lang="en-US" sz="2000" smtClean="0">
              <a:solidFill>
                <a:schemeClr val="accent1">
                  <a:lumMod val="75000"/>
                </a:schemeClr>
              </a:solidFill>
            </a:endParaRPr>
          </a:p>
          <a:p>
            <a:r>
              <a:rPr lang="en-US" sz="2000" smtClean="0">
                <a:solidFill>
                  <a:schemeClr val="accent1">
                    <a:lumMod val="75000"/>
                  </a:schemeClr>
                </a:solidFill>
              </a:rPr>
              <a:t>-- subsequent calls, </a:t>
            </a:r>
            <a:r>
              <a:rPr lang="en-US" sz="2000">
                <a:solidFill>
                  <a:schemeClr val="accent1">
                    <a:lumMod val="75000"/>
                  </a:schemeClr>
                </a:solidFill>
              </a:rPr>
              <a:t>procedure </a:t>
            </a:r>
            <a:r>
              <a:rPr lang="en-US" sz="2000" smtClean="0">
                <a:solidFill>
                  <a:schemeClr val="accent1">
                    <a:lumMod val="75000"/>
                  </a:schemeClr>
                </a:solidFill>
              </a:rPr>
              <a:t>executes with original plan</a:t>
            </a:r>
            <a:endParaRPr lang="en-US" sz="2000" smtClean="0">
              <a:solidFill>
                <a:srgbClr val="0000FF"/>
              </a:solidFill>
            </a:endParaRPr>
          </a:p>
          <a:p>
            <a:r>
              <a:rPr lang="en-US" sz="2000" smtClean="0">
                <a:solidFill>
                  <a:srgbClr val="0000FF"/>
                </a:solidFill>
              </a:rPr>
              <a:t>exec</a:t>
            </a:r>
            <a:r>
              <a:rPr lang="en-US" sz="2000" smtClean="0"/>
              <a:t> </a:t>
            </a:r>
            <a:r>
              <a:rPr lang="en-US" sz="2000"/>
              <a:t>p_Report @startdate = </a:t>
            </a:r>
            <a:r>
              <a:rPr lang="en-US" sz="2000">
                <a:solidFill>
                  <a:srgbClr val="FF0000"/>
                </a:solidFill>
              </a:rPr>
              <a:t>'2012-01-01'</a:t>
            </a:r>
            <a:r>
              <a:rPr lang="en-US" sz="2000"/>
              <a:t>, @enddate = </a:t>
            </a:r>
            <a:r>
              <a:rPr lang="en-US" sz="2000">
                <a:solidFill>
                  <a:srgbClr val="FF0000"/>
                </a:solidFill>
              </a:rPr>
              <a:t>'2012-01-07'</a:t>
            </a:r>
          </a:p>
          <a:p>
            <a:endParaRPr lang="en-US" sz="2000">
              <a:solidFill>
                <a:srgbClr val="0000FF"/>
              </a:solidFill>
            </a:endParaRPr>
          </a:p>
        </p:txBody>
      </p:sp>
      <p:sp>
        <p:nvSpPr>
          <p:cNvPr id="5" name="TextBox 4"/>
          <p:cNvSpPr txBox="1"/>
          <p:nvPr/>
        </p:nvSpPr>
        <p:spPr>
          <a:xfrm>
            <a:off x="388941" y="2916894"/>
            <a:ext cx="6550704" cy="2154436"/>
          </a:xfrm>
          <a:prstGeom prst="rect">
            <a:avLst/>
          </a:prstGeom>
          <a:noFill/>
        </p:spPr>
        <p:txBody>
          <a:bodyPr wrap="none" lIns="0" tIns="0" rIns="0" bIns="0" rtlCol="0">
            <a:spAutoFit/>
          </a:bodyPr>
          <a:lstStyle/>
          <a:p>
            <a:r>
              <a:rPr lang="en-US" sz="2000" smtClean="0">
                <a:solidFill>
                  <a:schemeClr val="tx1">
                    <a:lumMod val="50000"/>
                    <a:lumOff val="50000"/>
                  </a:schemeClr>
                </a:solidFill>
              </a:rPr>
              <a:t>Need different execution plans for narrow and wide range</a:t>
            </a:r>
          </a:p>
          <a:p>
            <a:r>
              <a:rPr lang="en-US" sz="2000" smtClean="0">
                <a:solidFill>
                  <a:schemeClr val="tx1">
                    <a:lumMod val="50000"/>
                    <a:lumOff val="50000"/>
                  </a:schemeClr>
                </a:solidFill>
              </a:rPr>
              <a:t>Options: </a:t>
            </a:r>
          </a:p>
          <a:p>
            <a:r>
              <a:rPr lang="en-US" sz="2000" smtClean="0">
                <a:solidFill>
                  <a:schemeClr val="tx1">
                    <a:lumMod val="50000"/>
                    <a:lumOff val="50000"/>
                  </a:schemeClr>
                </a:solidFill>
              </a:rPr>
              <a:t>1) WITH RECOMPILE</a:t>
            </a:r>
          </a:p>
          <a:p>
            <a:r>
              <a:rPr lang="en-US" sz="2000" smtClean="0">
                <a:solidFill>
                  <a:schemeClr val="tx1">
                    <a:lumMod val="50000"/>
                    <a:lumOff val="50000"/>
                  </a:schemeClr>
                </a:solidFill>
              </a:rPr>
              <a:t>2) main procedure calls 1 of 2 identical sub-procedures</a:t>
            </a:r>
          </a:p>
          <a:p>
            <a:r>
              <a:rPr lang="en-US" sz="2000" smtClean="0">
                <a:solidFill>
                  <a:schemeClr val="tx1">
                    <a:lumMod val="50000"/>
                    <a:lumOff val="50000"/>
                  </a:schemeClr>
                </a:solidFill>
              </a:rPr>
              <a:t>One sub-procedure is only called for narrow range</a:t>
            </a:r>
          </a:p>
          <a:p>
            <a:r>
              <a:rPr lang="en-US" sz="2000" smtClean="0">
                <a:solidFill>
                  <a:schemeClr val="tx1">
                    <a:lumMod val="50000"/>
                    <a:lumOff val="50000"/>
                  </a:schemeClr>
                </a:solidFill>
              </a:rPr>
              <a:t>Other called for wide range</a:t>
            </a:r>
          </a:p>
          <a:p>
            <a:endParaRPr lang="en-US" sz="2000" smtClean="0">
              <a:solidFill>
                <a:schemeClr val="tx1">
                  <a:lumMod val="50000"/>
                  <a:lumOff val="50000"/>
                </a:schemeClr>
              </a:solidFill>
            </a:endParaRPr>
          </a:p>
        </p:txBody>
      </p:sp>
    </p:spTree>
    <p:extLst>
      <p:ext uri="{BB962C8B-B14F-4D97-AF65-F5344CB8AC3E}">
        <p14:creationId xmlns:p14="http://schemas.microsoft.com/office/powerpoint/2010/main" val="2222356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SQL_Rally_2012">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purl.org/dc/terms/"/>
    <ds:schemaRef ds:uri="http://schemas.microsoft.com/sharepoint/v3"/>
    <ds:schemaRef ds:uri="c6bb9d19-7926-47a4-9d93-93d54014735c"/>
    <ds:schemaRef ds:uri="http://purl.org/dc/elements/1.1/"/>
    <ds:schemaRef ds:uri="2295e2e7-0eeb-498e-8716-217bb2ee6ee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DCA5332-B66C-49D9-B01C-9749AA3B0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SQL_Rally_2012</Template>
  <TotalTime>1510</TotalTime>
  <Words>1741</Words>
  <Application>Microsoft Office PowerPoint</Application>
  <PresentationFormat>On-screen Show (16:10)</PresentationFormat>
  <Paragraphs>306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SQL_Rally_2012</vt:lpstr>
      <vt:lpstr>Automating Performance …</vt:lpstr>
      <vt:lpstr>About Joe</vt:lpstr>
      <vt:lpstr>Overview</vt:lpstr>
      <vt:lpstr>Performance – Past, Present and ?</vt:lpstr>
      <vt:lpstr>Ex 1 Parameter – column type mismatch</vt:lpstr>
      <vt:lpstr>Example 2 – Multi-optional SARG</vt:lpstr>
      <vt:lpstr>Example 3 – Function on column, SARG</vt:lpstr>
      <vt:lpstr>Ex 3 alternate date range</vt:lpstr>
      <vt:lpstr>Example 4 – Parameter sniffing</vt:lpstr>
      <vt:lpstr>Summary of serious problems</vt:lpstr>
      <vt:lpstr>Performance Data Collection &amp; Analysis</vt:lpstr>
      <vt:lpstr>Performance Data</vt:lpstr>
      <vt:lpstr>Performance DMVs and DMFs</vt:lpstr>
      <vt:lpstr>Query Execution Statistics</vt:lpstr>
      <vt:lpstr>Index DMVs</vt:lpstr>
      <vt:lpstr>Execution Plans - XML</vt:lpstr>
      <vt:lpstr>Compile versus Execute Time</vt:lpstr>
      <vt:lpstr>Full Execution Plan Analysis</vt:lpstr>
      <vt:lpstr>Other Performance Data options</vt:lpstr>
      <vt:lpstr>PowerPoint Presentation</vt:lpstr>
      <vt:lpstr>Simple Performance Tuning </vt:lpstr>
      <vt:lpstr>Advanced Performance</vt:lpstr>
      <vt:lpstr>Performance Problem Classification </vt:lpstr>
      <vt:lpstr>Maintaining Performance</vt:lpstr>
      <vt:lpstr>Performance Information</vt:lpstr>
      <vt:lpstr>PowerPoint Presentation</vt:lpstr>
      <vt:lpstr>The SQL Server Engine</vt:lpstr>
      <vt:lpstr>What else can go wrong in a big way</vt:lpstr>
      <vt:lpstr>Statistics – SQL Server rules</vt:lpstr>
      <vt:lpstr>Statistics - strategy</vt:lpstr>
      <vt:lpstr>Seriously bad execution plan</vt:lpstr>
      <vt:lpstr>Plan Compile Parameters</vt:lpstr>
      <vt:lpstr>OR condition on different tables</vt:lpstr>
      <vt:lpstr>OR versus UNION</vt:lpstr>
      <vt:lpstr>Complex AND/OR, IN-NOT IN combinations</vt:lpstr>
      <vt:lpstr>Complex SQL with sub-expressions</vt:lpstr>
      <vt:lpstr>Parallel Execution Strategy</vt:lpstr>
      <vt:lpstr>Full-Text + complex SQL</vt:lpstr>
      <vt:lpstr>Summary</vt:lpstr>
      <vt:lpstr>Storage Performance</vt:lpstr>
    </vt:vector>
  </TitlesOfParts>
  <Manager>&lt;Content Manager Name Here&gt;</Manager>
  <Company>QDPMA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Joe Chang</dc:creator>
  <cp:keywords>&lt;Any Related Keywords&gt;</cp:keywords>
  <dc:description/>
  <cp:lastModifiedBy>Joe</cp:lastModifiedBy>
  <cp:revision>82</cp:revision>
  <dcterms:created xsi:type="dcterms:W3CDTF">2012-08-26T13:33:00Z</dcterms:created>
  <dcterms:modified xsi:type="dcterms:W3CDTF">2013-01-17T14:56:20Z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