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731" r:id="rId1"/>
    <p:sldMasterId id="2147484349" r:id="rId2"/>
  </p:sldMasterIdLst>
  <p:notesMasterIdLst>
    <p:notesMasterId r:id="rId40"/>
  </p:notesMasterIdLst>
  <p:handoutMasterIdLst>
    <p:handoutMasterId r:id="rId41"/>
  </p:handoutMasterIdLst>
  <p:sldIdLst>
    <p:sldId id="1559" r:id="rId3"/>
    <p:sldId id="1561" r:id="rId4"/>
    <p:sldId id="1562" r:id="rId5"/>
    <p:sldId id="1490" r:id="rId6"/>
    <p:sldId id="1497" r:id="rId7"/>
    <p:sldId id="1460" r:id="rId8"/>
    <p:sldId id="1407" r:id="rId9"/>
    <p:sldId id="1501" r:id="rId10"/>
    <p:sldId id="1563" r:id="rId11"/>
    <p:sldId id="1542" r:id="rId12"/>
    <p:sldId id="1545" r:id="rId13"/>
    <p:sldId id="1549" r:id="rId14"/>
    <p:sldId id="1546" r:id="rId15"/>
    <p:sldId id="1548" r:id="rId16"/>
    <p:sldId id="1550" r:id="rId17"/>
    <p:sldId id="1564" r:id="rId18"/>
    <p:sldId id="1531" r:id="rId19"/>
    <p:sldId id="1554" r:id="rId20"/>
    <p:sldId id="1535" r:id="rId21"/>
    <p:sldId id="1536" r:id="rId22"/>
    <p:sldId id="1540" r:id="rId23"/>
    <p:sldId id="1565" r:id="rId24"/>
    <p:sldId id="1406" r:id="rId25"/>
    <p:sldId id="1503" r:id="rId26"/>
    <p:sldId id="1506" r:id="rId27"/>
    <p:sldId id="1495" r:id="rId28"/>
    <p:sldId id="1504" r:id="rId29"/>
    <p:sldId id="1566" r:id="rId30"/>
    <p:sldId id="1555" r:id="rId31"/>
    <p:sldId id="1556" r:id="rId32"/>
    <p:sldId id="1557" r:id="rId33"/>
    <p:sldId id="1515" r:id="rId34"/>
    <p:sldId id="1516" r:id="rId35"/>
    <p:sldId id="1541" r:id="rId36"/>
    <p:sldId id="1567" r:id="rId37"/>
    <p:sldId id="1508" r:id="rId38"/>
    <p:sldId id="1568" r:id="rId39"/>
  </p:sldIdLst>
  <p:sldSz cx="12434888" cy="6994525"/>
  <p:notesSz cx="7010400" cy="9296400"/>
  <p:defaultTex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A42D6E-DF63-4D29-BC99-80F9AE5310A2}">
          <p14:sldIdLst>
            <p14:sldId id="1559"/>
            <p14:sldId id="1561"/>
          </p14:sldIdLst>
        </p14:section>
        <p14:section name="Modern Data Warehouse" id="{6574035A-F8E7-47F1-9F52-198835137376}">
          <p14:sldIdLst>
            <p14:sldId id="1562"/>
            <p14:sldId id="1490"/>
            <p14:sldId id="1497"/>
            <p14:sldId id="1460"/>
            <p14:sldId id="1407"/>
            <p14:sldId id="1501"/>
            <p14:sldId id="1563"/>
            <p14:sldId id="1542"/>
            <p14:sldId id="1545"/>
            <p14:sldId id="1549"/>
            <p14:sldId id="1546"/>
            <p14:sldId id="1548"/>
            <p14:sldId id="1550"/>
            <p14:sldId id="1564"/>
            <p14:sldId id="1531"/>
            <p14:sldId id="1554"/>
            <p14:sldId id="1535"/>
            <p14:sldId id="1536"/>
            <p14:sldId id="1540"/>
          </p14:sldIdLst>
        </p14:section>
        <p14:section name="Microsoft PDW &amp; HDInsight" id="{3BBC9592-2CCD-442B-BCF5-6AF8E2D87EFC}">
          <p14:sldIdLst>
            <p14:sldId id="1565"/>
            <p14:sldId id="1406"/>
            <p14:sldId id="1503"/>
            <p14:sldId id="1506"/>
            <p14:sldId id="1495"/>
            <p14:sldId id="1504"/>
          </p14:sldIdLst>
        </p14:section>
        <p14:section name="How does it work?" id="{C4FF3F2B-FDFC-4787-AC03-41CA2A5D31A9}">
          <p14:sldIdLst>
            <p14:sldId id="1566"/>
            <p14:sldId id="1555"/>
            <p14:sldId id="1556"/>
            <p14:sldId id="1557"/>
            <p14:sldId id="1515"/>
            <p14:sldId id="1516"/>
            <p14:sldId id="1541"/>
          </p14:sldIdLst>
        </p14:section>
        <p14:section name="Conclusions" id="{956599DF-1A5A-4179-B674-836977C013EE}">
          <p14:sldIdLst>
            <p14:sldId id="1567"/>
            <p14:sldId id="1508"/>
            <p14:sldId id="1568"/>
          </p14:sldIdLst>
        </p14:section>
      </p14:sectionLst>
    </p:ext>
    <p:ext uri="{EFAFB233-063F-42B5-8137-9DF3F51BA10A}">
      <p15:sldGuideLst xmlns:p15="http://schemas.microsoft.com/office/powerpoint/2012/main">
        <p15:guide id="1" orient="horz" pos="2203" userDrawn="1">
          <p15:clr>
            <a:srgbClr val="A4A3A4"/>
          </p15:clr>
        </p15:guide>
        <p15:guide id="2" pos="3917" userDrawn="1">
          <p15:clr>
            <a:srgbClr val="A4A3A4"/>
          </p15:clr>
        </p15:guide>
        <p15:guide id="3" pos="3976"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EC877C"/>
    <a:srgbClr val="008272"/>
    <a:srgbClr val="DCDCDC"/>
    <a:srgbClr val="F2F2F2"/>
    <a:srgbClr val="FF8051"/>
    <a:srgbClr val="D2D2D2"/>
    <a:srgbClr val="FF8C00"/>
    <a:srgbClr val="0670B7"/>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79138" autoAdjust="0"/>
  </p:normalViewPr>
  <p:slideViewPr>
    <p:cSldViewPr snapToGrid="0">
      <p:cViewPr varScale="1">
        <p:scale>
          <a:sx n="63" d="100"/>
          <a:sy n="63" d="100"/>
        </p:scale>
        <p:origin x="984" y="72"/>
      </p:cViewPr>
      <p:guideLst>
        <p:guide orient="horz" pos="2203"/>
        <p:guide pos="3917"/>
        <p:guide pos="3976"/>
      </p:guideLst>
    </p:cSldViewPr>
  </p:slideViewPr>
  <p:outlineViewPr>
    <p:cViewPr>
      <p:scale>
        <a:sx n="33" d="100"/>
        <a:sy n="33" d="100"/>
      </p:scale>
      <p:origin x="0" y="-3072"/>
    </p:cViewPr>
  </p:outlineViewPr>
  <p:notesTextViewPr>
    <p:cViewPr>
      <p:scale>
        <a:sx n="3" d="2"/>
        <a:sy n="3" d="2"/>
      </p:scale>
      <p:origin x="0" y="0"/>
    </p:cViewPr>
  </p:notesTextViewPr>
  <p:sorterViewPr>
    <p:cViewPr varScale="1">
      <p:scale>
        <a:sx n="1" d="1"/>
        <a:sy n="1" d="1"/>
      </p:scale>
      <p:origin x="0" y="-7410"/>
    </p:cViewPr>
  </p:sorterViewPr>
  <p:notesViewPr>
    <p:cSldViewPr snapToGrid="0" showGuides="1">
      <p:cViewPr>
        <p:scale>
          <a:sx n="150" d="100"/>
          <a:sy n="150" d="100"/>
        </p:scale>
        <p:origin x="166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Arbeitsmappe1"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D:Users:Stephan:Library:Application%20Support:Microsoft:Office:Office%202011%20AutoRecovery:Arbeitsmappe2%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1"/>
          <c:order val="0"/>
          <c:invertIfNegative val="0"/>
          <c:dLbls>
            <c:spPr>
              <a:noFill/>
              <a:ln>
                <a:noFill/>
              </a:ln>
              <a:effectLst/>
            </c:spPr>
            <c:txPr>
              <a:bodyPr/>
              <a:lstStyle/>
              <a:p>
                <a:pPr>
                  <a:defRPr>
                    <a:solidFill>
                      <a:schemeClr val="bg1"/>
                    </a:solidFill>
                  </a:defRPr>
                </a:pPr>
                <a:endParaRPr lang="de-DE"/>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[Arbeitsmappe2]groß!$C$4:$C$9</c:f>
              <c:numCache>
                <c:formatCode>General</c:formatCode>
                <c:ptCount val="6"/>
                <c:pt idx="0">
                  <c:v>370</c:v>
                </c:pt>
                <c:pt idx="1">
                  <c:v>480</c:v>
                </c:pt>
                <c:pt idx="2">
                  <c:v>435</c:v>
                </c:pt>
                <c:pt idx="3">
                  <c:v>520</c:v>
                </c:pt>
                <c:pt idx="4">
                  <c:v>805</c:v>
                </c:pt>
                <c:pt idx="5">
                  <c:v>1492</c:v>
                </c:pt>
              </c:numCache>
            </c:numRef>
          </c:val>
          <c:extLst>
            <c:ext xmlns:c15="http://schemas.microsoft.com/office/drawing/2012/chart" uri="{02D57815-91ED-43cb-92C2-25804820EDAC}">
              <c15:filteredSeriesTitle>
                <c15:tx>
                  <c:strRef>
                    <c:extLst>
                      <c:ext uri="{02D57815-91ED-43cb-92C2-25804820EDAC}">
                        <c15:formulaRef>
                          <c15:sqref>[Arbeitsmappe2]groß!$C$3</c15:sqref>
                        </c15:formulaRef>
                      </c:ext>
                    </c:extLst>
                    <c:strCache>
                      <c:ptCount val="1"/>
                      <c:pt idx="0">
                        <c:v>Sek. PDW</c:v>
                      </c:pt>
                    </c:strCache>
                  </c:strRef>
                </c15:tx>
              </c15:filteredSeriesTitle>
            </c:ext>
            <c:ext xmlns:c15="http://schemas.microsoft.com/office/drawing/2012/chart" uri="{02D57815-91ED-43cb-92C2-25804820EDAC}">
              <c15:filteredCategoryTitle>
                <c15:cat>
                  <c:numRef>
                    <c:extLst>
                      <c:ext uri="{02D57815-91ED-43cb-92C2-25804820EDAC}">
                        <c15:formulaRef>
                          <c15:sqref>[Arbeitsmappe2]groß!$B$4:$B$9</c15:sqref>
                        </c15:formulaRef>
                      </c:ext>
                    </c:extLst>
                    <c:numCache>
                      <c:formatCode>General</c:formatCode>
                      <c:ptCount val="6"/>
                      <c:pt idx="0">
                        <c:v>1</c:v>
                      </c:pt>
                      <c:pt idx="1">
                        <c:v>2</c:v>
                      </c:pt>
                      <c:pt idx="2">
                        <c:v>4</c:v>
                      </c:pt>
                      <c:pt idx="3">
                        <c:v>8</c:v>
                      </c:pt>
                      <c:pt idx="4">
                        <c:v>12</c:v>
                      </c:pt>
                      <c:pt idx="5">
                        <c:v>24</c:v>
                      </c:pt>
                    </c:numCache>
                  </c:numRef>
                </c15:cat>
              </c15:filteredCategoryTitle>
            </c:ext>
          </c:extLst>
        </c:ser>
        <c:ser>
          <c:idx val="2"/>
          <c:order val="1"/>
          <c:invertIfNegative val="0"/>
          <c:dLbls>
            <c:dLbl>
              <c:idx val="5"/>
              <c:layout/>
              <c:tx>
                <c:rich>
                  <a:bodyPr/>
                  <a:lstStyle/>
                  <a:p>
                    <a:r>
                      <a:rPr lang="en-US">
                        <a:solidFill>
                          <a:schemeClr val="bg1"/>
                        </a:solidFill>
                      </a:rPr>
                      <a:t>N/A</a:t>
                    </a:r>
                    <a:endParaRPr lang="en-US"/>
                  </a:p>
                </c:rich>
              </c:tx>
              <c:dLblPos val="inBase"/>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a:solidFill>
                      <a:schemeClr val="bg1"/>
                    </a:solidFill>
                  </a:defRPr>
                </a:pPr>
                <a:endParaRPr lang="de-DE"/>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[Arbeitsmappe2]groß!$D$4:$D$9</c:f>
              <c:numCache>
                <c:formatCode>General</c:formatCode>
                <c:ptCount val="6"/>
                <c:pt idx="0">
                  <c:v>435</c:v>
                </c:pt>
                <c:pt idx="1">
                  <c:v>485</c:v>
                </c:pt>
                <c:pt idx="2">
                  <c:v>474</c:v>
                </c:pt>
                <c:pt idx="3">
                  <c:v>1165</c:v>
                </c:pt>
                <c:pt idx="4">
                  <c:v>2044</c:v>
                </c:pt>
                <c:pt idx="5">
                  <c:v>0</c:v>
                </c:pt>
              </c:numCache>
            </c:numRef>
          </c:val>
          <c:extLst>
            <c:ext xmlns:c15="http://schemas.microsoft.com/office/drawing/2012/chart" uri="{02D57815-91ED-43cb-92C2-25804820EDAC}">
              <c15:filteredSeriesTitle>
                <c15:tx>
                  <c:strRef>
                    <c:extLst>
                      <c:ext uri="{02D57815-91ED-43cb-92C2-25804820EDAC}">
                        <c15:formulaRef>
                          <c15:sqref>[Arbeitsmappe2]groß!$D$3</c15:sqref>
                        </c15:formulaRef>
                      </c:ext>
                    </c:extLst>
                    <c:strCache>
                      <c:ptCount val="1"/>
                      <c:pt idx="0">
                        <c:v>Sek. SMP</c:v>
                      </c:pt>
                    </c:strCache>
                  </c:strRef>
                </c15:tx>
              </c15:filteredSeriesTitle>
            </c:ext>
            <c:ext xmlns:c15="http://schemas.microsoft.com/office/drawing/2012/chart" uri="{02D57815-91ED-43cb-92C2-25804820EDAC}">
              <c15:filteredCategoryTitle>
                <c15:cat>
                  <c:numRef>
                    <c:extLst>
                      <c:ext uri="{02D57815-91ED-43cb-92C2-25804820EDAC}">
                        <c15:formulaRef>
                          <c15:sqref>[Arbeitsmappe2]groß!$B$4:$B$9</c15:sqref>
                        </c15:formulaRef>
                      </c:ext>
                    </c:extLst>
                    <c:numCache>
                      <c:formatCode>General</c:formatCode>
                      <c:ptCount val="6"/>
                      <c:pt idx="0">
                        <c:v>1</c:v>
                      </c:pt>
                      <c:pt idx="1">
                        <c:v>2</c:v>
                      </c:pt>
                      <c:pt idx="2">
                        <c:v>4</c:v>
                      </c:pt>
                      <c:pt idx="3">
                        <c:v>8</c:v>
                      </c:pt>
                      <c:pt idx="4">
                        <c:v>12</c:v>
                      </c:pt>
                      <c:pt idx="5">
                        <c:v>24</c:v>
                      </c:pt>
                    </c:numCache>
                  </c:numRef>
                </c15:cat>
              </c15:filteredCategoryTitle>
            </c:ext>
          </c:extLst>
        </c:ser>
        <c:dLbls>
          <c:dLblPos val="inBase"/>
          <c:showLegendKey val="0"/>
          <c:showVal val="1"/>
          <c:showCatName val="0"/>
          <c:showSerName val="0"/>
          <c:showPercent val="0"/>
          <c:showBubbleSize val="0"/>
        </c:dLbls>
        <c:gapWidth val="75"/>
        <c:axId val="152406984"/>
        <c:axId val="152408160"/>
      </c:barChart>
      <c:catAx>
        <c:axId val="152406984"/>
        <c:scaling>
          <c:orientation val="minMax"/>
        </c:scaling>
        <c:delete val="0"/>
        <c:axPos val="b"/>
        <c:title>
          <c:tx>
            <c:rich>
              <a:bodyPr/>
              <a:lstStyle/>
              <a:p>
                <a:pPr>
                  <a:defRPr/>
                </a:pPr>
                <a:r>
                  <a:rPr lang="de-DE" dirty="0" smtClean="0"/>
                  <a:t>Parallel </a:t>
                </a:r>
                <a:r>
                  <a:rPr lang="de-DE" dirty="0" err="1" smtClean="0"/>
                  <a:t>execution</a:t>
                </a:r>
                <a:endParaRPr lang="de-DE" dirty="0"/>
              </a:p>
            </c:rich>
          </c:tx>
          <c:layout>
            <c:manualLayout>
              <c:xMode val="edge"/>
              <c:yMode val="edge"/>
              <c:x val="0.38241506270049574"/>
              <c:y val="0.91885014739844695"/>
            </c:manualLayout>
          </c:layout>
          <c:overlay val="0"/>
        </c:title>
        <c:numFmt formatCode="General" sourceLinked="1"/>
        <c:majorTickMark val="none"/>
        <c:minorTickMark val="none"/>
        <c:tickLblPos val="nextTo"/>
        <c:crossAx val="152408160"/>
        <c:crosses val="autoZero"/>
        <c:auto val="1"/>
        <c:lblAlgn val="ctr"/>
        <c:lblOffset val="100"/>
        <c:noMultiLvlLbl val="0"/>
      </c:catAx>
      <c:valAx>
        <c:axId val="152408160"/>
        <c:scaling>
          <c:orientation val="minMax"/>
        </c:scaling>
        <c:delete val="1"/>
        <c:axPos val="l"/>
        <c:majorGridlines/>
        <c:numFmt formatCode="General" sourceLinked="1"/>
        <c:majorTickMark val="none"/>
        <c:minorTickMark val="none"/>
        <c:tickLblPos val="nextTo"/>
        <c:crossAx val="152406984"/>
        <c:crosses val="autoZero"/>
        <c:crossBetween val="between"/>
      </c:valAx>
    </c:plotArea>
    <c:legend>
      <c:legendPos val="l"/>
      <c:layout>
        <c:manualLayout>
          <c:xMode val="edge"/>
          <c:yMode val="edge"/>
          <c:x val="2.9320987654321E-2"/>
          <c:y val="0.19050441323238304"/>
          <c:w val="0.165281909205794"/>
          <c:h val="0.29822007885069568"/>
        </c:manualLayout>
      </c:layout>
      <c:overlay val="1"/>
    </c:legend>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invertIfNegative val="0"/>
          <c:dLbls>
            <c:dLbl>
              <c:idx val="0"/>
              <c:layout>
                <c:manualLayout>
                  <c:x val="0"/>
                  <c:y val="-1.8613317121038574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5247379731790187E-3"/>
                  <c:y val="1.742744632085318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3.3417053191968902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1181282636181654E-16"/>
                  <c:y val="4.15378409523028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Queries!$H$4:$H$8</c:f>
              <c:numCache>
                <c:formatCode>General</c:formatCode>
                <c:ptCount val="5"/>
                <c:pt idx="0">
                  <c:v>6</c:v>
                </c:pt>
                <c:pt idx="1">
                  <c:v>7</c:v>
                </c:pt>
                <c:pt idx="2">
                  <c:v>3</c:v>
                </c:pt>
                <c:pt idx="3">
                  <c:v>5</c:v>
                </c:pt>
                <c:pt idx="4">
                  <c:v>15</c:v>
                </c:pt>
              </c:numCache>
            </c:numRef>
          </c:val>
          <c:extLst>
            <c:ext xmlns:c15="http://schemas.microsoft.com/office/drawing/2012/chart" uri="{02D57815-91ED-43cb-92C2-25804820EDAC}">
              <c15:filteredSeriesTitle>
                <c15:tx>
                  <c:strRef>
                    <c:extLst>
                      <c:ext uri="{02D57815-91ED-43cb-92C2-25804820EDAC}">
                        <c15:formulaRef>
                          <c15:sqref>Queries!$H$3</c15:sqref>
                        </c15:formulaRef>
                      </c:ext>
                    </c:extLst>
                    <c:strCache>
                      <c:ptCount val="1"/>
                      <c:pt idx="0">
                        <c:v>Sek. / PDW</c:v>
                      </c:pt>
                    </c:strCache>
                  </c:strRef>
                </c15:tx>
              </c15:filteredSeriesTitle>
            </c:ext>
            <c:ext xmlns:c15="http://schemas.microsoft.com/office/drawing/2012/chart" uri="{02D57815-91ED-43cb-92C2-25804820EDAC}">
              <c15:filteredCategoryTitle>
                <c15:cat>
                  <c:numRef>
                    <c:extLst>
                      <c:ext uri="{02D57815-91ED-43cb-92C2-25804820EDAC}">
                        <c15:formulaRef>
                          <c15:sqref>Queries!$J$4:$J$8</c15:sqref>
                        </c15:formulaRef>
                      </c:ext>
                    </c:extLst>
                    <c:numCache>
                      <c:formatCode>General</c:formatCode>
                      <c:ptCount val="5"/>
                      <c:pt idx="0">
                        <c:v>1.3</c:v>
                      </c:pt>
                      <c:pt idx="1">
                        <c:v>2</c:v>
                      </c:pt>
                      <c:pt idx="2">
                        <c:v>4.5999999999999996</c:v>
                      </c:pt>
                      <c:pt idx="3">
                        <c:v>5.4</c:v>
                      </c:pt>
                      <c:pt idx="4">
                        <c:v>8.5</c:v>
                      </c:pt>
                    </c:numCache>
                  </c:numRef>
                </c15:cat>
              </c15:filteredCategoryTitle>
            </c:ext>
          </c:extLst>
        </c:ser>
        <c:ser>
          <c:idx val="1"/>
          <c:order val="1"/>
          <c:invertIfNegative val="0"/>
          <c:dLbls>
            <c:dLbl>
              <c:idx val="0"/>
              <c:layout>
                <c:manualLayout>
                  <c:x val="3.0494759463580373E-3"/>
                  <c:y val="-9.3320865893731647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5.321855275217959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3.4854892641706359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1181282636181654E-16"/>
                  <c:y val="3.3669021841520965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3.0494759463581492E-3"/>
                  <c:y val="2.6801142411986695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Queries!$I$4:$I$8</c:f>
              <c:numCache>
                <c:formatCode>General</c:formatCode>
                <c:ptCount val="5"/>
                <c:pt idx="0">
                  <c:v>8</c:v>
                </c:pt>
                <c:pt idx="1">
                  <c:v>14</c:v>
                </c:pt>
                <c:pt idx="2">
                  <c:v>14</c:v>
                </c:pt>
                <c:pt idx="3">
                  <c:v>27</c:v>
                </c:pt>
                <c:pt idx="4">
                  <c:v>127</c:v>
                </c:pt>
              </c:numCache>
            </c:numRef>
          </c:val>
          <c:extLst>
            <c:ext xmlns:c15="http://schemas.microsoft.com/office/drawing/2012/chart" uri="{02D57815-91ED-43cb-92C2-25804820EDAC}">
              <c15:filteredSeriesTitle>
                <c15:tx>
                  <c:strRef>
                    <c:extLst>
                      <c:ext uri="{02D57815-91ED-43cb-92C2-25804820EDAC}">
                        <c15:formulaRef>
                          <c15:sqref>Queries!$I$3</c15:sqref>
                        </c15:formulaRef>
                      </c:ext>
                    </c:extLst>
                    <c:strCache>
                      <c:ptCount val="1"/>
                      <c:pt idx="0">
                        <c:v>Sek. / SMP</c:v>
                      </c:pt>
                    </c:strCache>
                  </c:strRef>
                </c15:tx>
              </c15:filteredSeriesTitle>
            </c:ext>
            <c:ext xmlns:c15="http://schemas.microsoft.com/office/drawing/2012/chart" uri="{02D57815-91ED-43cb-92C2-25804820EDAC}">
              <c15:filteredCategoryTitle>
                <c15:cat>
                  <c:numRef>
                    <c:extLst>
                      <c:ext uri="{02D57815-91ED-43cb-92C2-25804820EDAC}">
                        <c15:formulaRef>
                          <c15:sqref>Queries!$J$4:$J$8</c15:sqref>
                        </c15:formulaRef>
                      </c:ext>
                    </c:extLst>
                    <c:numCache>
                      <c:formatCode>General</c:formatCode>
                      <c:ptCount val="5"/>
                      <c:pt idx="0">
                        <c:v>1.3</c:v>
                      </c:pt>
                      <c:pt idx="1">
                        <c:v>2</c:v>
                      </c:pt>
                      <c:pt idx="2">
                        <c:v>4.5999999999999996</c:v>
                      </c:pt>
                      <c:pt idx="3">
                        <c:v>5.4</c:v>
                      </c:pt>
                      <c:pt idx="4">
                        <c:v>8.5</c:v>
                      </c:pt>
                    </c:numCache>
                  </c:numRef>
                </c15:cat>
              </c15:filteredCategoryTitle>
            </c:ext>
          </c:extLst>
        </c:ser>
        <c:dLbls>
          <c:dLblPos val="inBase"/>
          <c:showLegendKey val="0"/>
          <c:showVal val="1"/>
          <c:showCatName val="0"/>
          <c:showSerName val="0"/>
          <c:showPercent val="0"/>
          <c:showBubbleSize val="0"/>
        </c:dLbls>
        <c:gapWidth val="75"/>
        <c:axId val="329912016"/>
        <c:axId val="329910056"/>
      </c:barChart>
      <c:catAx>
        <c:axId val="329912016"/>
        <c:scaling>
          <c:orientation val="minMax"/>
        </c:scaling>
        <c:delete val="0"/>
        <c:axPos val="b"/>
        <c:title>
          <c:tx>
            <c:rich>
              <a:bodyPr/>
              <a:lstStyle/>
              <a:p>
                <a:pPr>
                  <a:defRPr/>
                </a:pPr>
                <a:r>
                  <a:rPr lang="de-DE" dirty="0" smtClean="0"/>
                  <a:t>Performance </a:t>
                </a:r>
                <a:r>
                  <a:rPr lang="de-DE" dirty="0" err="1" smtClean="0"/>
                  <a:t>Factor</a:t>
                </a:r>
                <a:endParaRPr lang="de-DE" dirty="0"/>
              </a:p>
            </c:rich>
          </c:tx>
          <c:layout/>
          <c:overlay val="0"/>
        </c:title>
        <c:numFmt formatCode="General" sourceLinked="1"/>
        <c:majorTickMark val="none"/>
        <c:minorTickMark val="none"/>
        <c:tickLblPos val="nextTo"/>
        <c:crossAx val="329910056"/>
        <c:crosses val="autoZero"/>
        <c:auto val="1"/>
        <c:lblAlgn val="ctr"/>
        <c:lblOffset val="100"/>
        <c:noMultiLvlLbl val="0"/>
      </c:catAx>
      <c:valAx>
        <c:axId val="329910056"/>
        <c:scaling>
          <c:orientation val="minMax"/>
        </c:scaling>
        <c:delete val="1"/>
        <c:axPos val="l"/>
        <c:majorGridlines/>
        <c:numFmt formatCode="General" sourceLinked="1"/>
        <c:majorTickMark val="none"/>
        <c:minorTickMark val="none"/>
        <c:tickLblPos val="nextTo"/>
        <c:crossAx val="329912016"/>
        <c:crosses val="autoZero"/>
        <c:crossBetween val="between"/>
      </c:valAx>
    </c:plotArea>
    <c:legend>
      <c:legendPos val="l"/>
      <c:layout>
        <c:manualLayout>
          <c:xMode val="edge"/>
          <c:yMode val="edge"/>
          <c:x val="3.4497598749819301E-2"/>
          <c:y val="0.35900481036574905"/>
          <c:w val="0.17363641774855987"/>
          <c:h val="0.21898223658234572"/>
        </c:manualLayout>
      </c:layout>
      <c:overlay val="1"/>
    </c:legend>
    <c:plotVisOnly val="1"/>
    <c:dispBlanksAs val="gap"/>
    <c:showDLblsOverMax val="0"/>
  </c:chart>
  <c:txPr>
    <a:bodyPr/>
    <a:lstStyle/>
    <a:p>
      <a:pPr>
        <a:defRPr sz="1800"/>
      </a:pPr>
      <a:endParaRPr lang="de-DE"/>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1F123F-2BD0-4A54-9F04-2A2F680782E1}" type="doc">
      <dgm:prSet loTypeId="urn:microsoft.com/office/officeart/2005/8/layout/default" loCatId="list" qsTypeId="urn:microsoft.com/office/officeart/2005/8/quickstyle/simple2" qsCatId="simple" csTypeId="urn:microsoft.com/office/officeart/2005/8/colors/colorful4" csCatId="colorful" phldr="1"/>
      <dgm:spPr/>
      <dgm:t>
        <a:bodyPr/>
        <a:lstStyle/>
        <a:p>
          <a:endParaRPr lang="de-DE"/>
        </a:p>
      </dgm:t>
    </dgm:pt>
    <dgm:pt modelId="{7D08F1FA-1ED7-40BF-ABA1-154573D12F13}">
      <dgm:prSet phldrT="[Text]"/>
      <dgm:spPr/>
      <dgm:t>
        <a:bodyPr/>
        <a:lstStyle/>
        <a:p>
          <a:r>
            <a:rPr lang="en-US" smtClean="0"/>
            <a:t>Data Protection</a:t>
          </a:r>
          <a:endParaRPr lang="de-DE" dirty="0"/>
        </a:p>
      </dgm:t>
    </dgm:pt>
    <dgm:pt modelId="{1870C7BC-8821-4C85-B0D9-7FACA93BFA64}" type="parTrans" cxnId="{CBD8420F-1F7B-4AFE-8234-C0DF617FD166}">
      <dgm:prSet/>
      <dgm:spPr/>
      <dgm:t>
        <a:bodyPr/>
        <a:lstStyle/>
        <a:p>
          <a:endParaRPr lang="de-DE"/>
        </a:p>
      </dgm:t>
    </dgm:pt>
    <dgm:pt modelId="{FE5EED83-9B65-46F2-8FC6-B6ADC2F496F8}" type="sibTrans" cxnId="{CBD8420F-1F7B-4AFE-8234-C0DF617FD166}">
      <dgm:prSet/>
      <dgm:spPr/>
      <dgm:t>
        <a:bodyPr/>
        <a:lstStyle/>
        <a:p>
          <a:endParaRPr lang="de-DE"/>
        </a:p>
      </dgm:t>
    </dgm:pt>
    <dgm:pt modelId="{40465EA7-FAEC-4833-9DAA-C839EA7303DB}">
      <dgm:prSet/>
      <dgm:spPr/>
      <dgm:t>
        <a:bodyPr/>
        <a:lstStyle/>
        <a:p>
          <a:r>
            <a:rPr lang="en-US" smtClean="0"/>
            <a:t>Security</a:t>
          </a:r>
          <a:endParaRPr lang="en-US" dirty="0"/>
        </a:p>
      </dgm:t>
    </dgm:pt>
    <dgm:pt modelId="{33E212A4-E216-40E4-9AC5-EF468B4EE6E6}" type="parTrans" cxnId="{4A5227B0-8753-44F0-A869-5F792691A67F}">
      <dgm:prSet/>
      <dgm:spPr/>
      <dgm:t>
        <a:bodyPr/>
        <a:lstStyle/>
        <a:p>
          <a:endParaRPr lang="de-DE"/>
        </a:p>
      </dgm:t>
    </dgm:pt>
    <dgm:pt modelId="{4766BF8C-0E7C-46C1-890D-EEF45C9DFE5D}" type="sibTrans" cxnId="{4A5227B0-8753-44F0-A869-5F792691A67F}">
      <dgm:prSet/>
      <dgm:spPr/>
      <dgm:t>
        <a:bodyPr/>
        <a:lstStyle/>
        <a:p>
          <a:endParaRPr lang="de-DE"/>
        </a:p>
      </dgm:t>
    </dgm:pt>
    <dgm:pt modelId="{555CE225-F8DD-4B0B-AD25-13B29A7BC4B4}">
      <dgm:prSet/>
      <dgm:spPr/>
      <dgm:t>
        <a:bodyPr/>
        <a:lstStyle/>
        <a:p>
          <a:r>
            <a:rPr lang="en-US" smtClean="0"/>
            <a:t>SLA’s – Service Level Agreements</a:t>
          </a:r>
          <a:endParaRPr lang="en-US" dirty="0"/>
        </a:p>
      </dgm:t>
    </dgm:pt>
    <dgm:pt modelId="{10DCD0D7-7BAB-41E7-B2CB-959562A2874B}" type="parTrans" cxnId="{4EB822A8-CC20-44CE-8BFC-CD5C78F69497}">
      <dgm:prSet/>
      <dgm:spPr/>
      <dgm:t>
        <a:bodyPr/>
        <a:lstStyle/>
        <a:p>
          <a:endParaRPr lang="de-DE"/>
        </a:p>
      </dgm:t>
    </dgm:pt>
    <dgm:pt modelId="{5ACB86B8-1622-4138-8F0C-AC5D042EC729}" type="sibTrans" cxnId="{4EB822A8-CC20-44CE-8BFC-CD5C78F69497}">
      <dgm:prSet/>
      <dgm:spPr/>
      <dgm:t>
        <a:bodyPr/>
        <a:lstStyle/>
        <a:p>
          <a:endParaRPr lang="de-DE"/>
        </a:p>
      </dgm:t>
    </dgm:pt>
    <dgm:pt modelId="{53C40D7D-5A4E-420F-A4C2-E43864724DD7}">
      <dgm:prSet/>
      <dgm:spPr/>
      <dgm:t>
        <a:bodyPr/>
        <a:lstStyle/>
        <a:p>
          <a:r>
            <a:rPr lang="en-US" smtClean="0"/>
            <a:t>Integration w/ applications</a:t>
          </a:r>
          <a:endParaRPr lang="en-US" dirty="0"/>
        </a:p>
      </dgm:t>
    </dgm:pt>
    <dgm:pt modelId="{B6C48327-19BA-4633-A1C1-65FF4C043FB8}" type="parTrans" cxnId="{1694A1F9-3F06-4329-A258-6BF5263FE3E9}">
      <dgm:prSet/>
      <dgm:spPr/>
      <dgm:t>
        <a:bodyPr/>
        <a:lstStyle/>
        <a:p>
          <a:endParaRPr lang="de-DE"/>
        </a:p>
      </dgm:t>
    </dgm:pt>
    <dgm:pt modelId="{F4E30A97-0BA9-4F1C-8A38-E9D2D8E79E55}" type="sibTrans" cxnId="{1694A1F9-3F06-4329-A258-6BF5263FE3E9}">
      <dgm:prSet/>
      <dgm:spPr/>
      <dgm:t>
        <a:bodyPr/>
        <a:lstStyle/>
        <a:p>
          <a:endParaRPr lang="de-DE"/>
        </a:p>
      </dgm:t>
    </dgm:pt>
    <dgm:pt modelId="{876ECADD-13F9-4A84-8222-343BCAB1BD04}">
      <dgm:prSet/>
      <dgm:spPr/>
      <dgm:t>
        <a:bodyPr/>
        <a:lstStyle/>
        <a:p>
          <a:r>
            <a:rPr lang="en-US" smtClean="0"/>
            <a:t>Services and support</a:t>
          </a:r>
          <a:endParaRPr lang="en-US" dirty="0"/>
        </a:p>
      </dgm:t>
    </dgm:pt>
    <dgm:pt modelId="{F22B17A2-265B-4D9F-AB12-1675E814B692}" type="parTrans" cxnId="{A211F842-4405-43DA-9846-D38564C74FD6}">
      <dgm:prSet/>
      <dgm:spPr/>
      <dgm:t>
        <a:bodyPr/>
        <a:lstStyle/>
        <a:p>
          <a:endParaRPr lang="de-DE"/>
        </a:p>
      </dgm:t>
    </dgm:pt>
    <dgm:pt modelId="{C0405C01-D3F7-429E-8349-876AC194C47C}" type="sibTrans" cxnId="{A211F842-4405-43DA-9846-D38564C74FD6}">
      <dgm:prSet/>
      <dgm:spPr/>
      <dgm:t>
        <a:bodyPr/>
        <a:lstStyle/>
        <a:p>
          <a:endParaRPr lang="de-DE"/>
        </a:p>
      </dgm:t>
    </dgm:pt>
    <dgm:pt modelId="{58D67EE9-CFBD-4AB0-9D24-22B9A1453497}">
      <dgm:prSet/>
      <dgm:spPr/>
      <dgm:t>
        <a:bodyPr/>
        <a:lstStyle/>
        <a:p>
          <a:r>
            <a:rPr lang="en-US" smtClean="0"/>
            <a:t>Training</a:t>
          </a:r>
          <a:endParaRPr lang="en-US" dirty="0"/>
        </a:p>
      </dgm:t>
    </dgm:pt>
    <dgm:pt modelId="{059DB232-D938-4D36-82E5-CCC74E89FEBE}" type="parTrans" cxnId="{8CEA7922-BD96-439D-9C7D-A5B9D44437F8}">
      <dgm:prSet/>
      <dgm:spPr/>
      <dgm:t>
        <a:bodyPr/>
        <a:lstStyle/>
        <a:p>
          <a:endParaRPr lang="de-DE"/>
        </a:p>
      </dgm:t>
    </dgm:pt>
    <dgm:pt modelId="{6D432B94-03A4-46A6-A0C5-A351DD10A154}" type="sibTrans" cxnId="{8CEA7922-BD96-439D-9C7D-A5B9D44437F8}">
      <dgm:prSet/>
      <dgm:spPr/>
      <dgm:t>
        <a:bodyPr/>
        <a:lstStyle/>
        <a:p>
          <a:endParaRPr lang="de-DE"/>
        </a:p>
      </dgm:t>
    </dgm:pt>
    <dgm:pt modelId="{C8D7FD78-F77D-4F9C-8A2F-8A0923CF2AAD}">
      <dgm:prSet/>
      <dgm:spPr/>
      <dgm:t>
        <a:bodyPr/>
        <a:lstStyle/>
        <a:p>
          <a:r>
            <a:rPr lang="en-US" smtClean="0"/>
            <a:t>Performance</a:t>
          </a:r>
          <a:endParaRPr lang="en-US" dirty="0"/>
        </a:p>
      </dgm:t>
    </dgm:pt>
    <dgm:pt modelId="{662D94D3-C021-4236-92E1-47B816956A68}" type="parTrans" cxnId="{6697D8E3-B2FA-4D92-8918-7EB30090BB9E}">
      <dgm:prSet/>
      <dgm:spPr/>
      <dgm:t>
        <a:bodyPr/>
        <a:lstStyle/>
        <a:p>
          <a:endParaRPr lang="de-DE"/>
        </a:p>
      </dgm:t>
    </dgm:pt>
    <dgm:pt modelId="{26D9A6B2-E13C-4075-A623-D7BC37924F6B}" type="sibTrans" cxnId="{6697D8E3-B2FA-4D92-8918-7EB30090BB9E}">
      <dgm:prSet/>
      <dgm:spPr/>
      <dgm:t>
        <a:bodyPr/>
        <a:lstStyle/>
        <a:p>
          <a:endParaRPr lang="de-DE"/>
        </a:p>
      </dgm:t>
    </dgm:pt>
    <dgm:pt modelId="{2A19C7C4-70AE-409A-9923-9C3522F907E1}">
      <dgm:prSet/>
      <dgm:spPr/>
      <dgm:t>
        <a:bodyPr/>
        <a:lstStyle/>
        <a:p>
          <a:r>
            <a:rPr lang="en-US" dirty="0" smtClean="0"/>
            <a:t>Scaling and Administration</a:t>
          </a:r>
          <a:endParaRPr lang="en-US" dirty="0"/>
        </a:p>
      </dgm:t>
    </dgm:pt>
    <dgm:pt modelId="{56676505-C8B9-4264-B838-1C681F87E92B}" type="parTrans" cxnId="{404D6644-AE66-4146-AB8D-965788EA755B}">
      <dgm:prSet/>
      <dgm:spPr/>
      <dgm:t>
        <a:bodyPr/>
        <a:lstStyle/>
        <a:p>
          <a:endParaRPr lang="de-DE"/>
        </a:p>
      </dgm:t>
    </dgm:pt>
    <dgm:pt modelId="{979B5B27-2531-481C-93F0-A27BD46EFA8F}" type="sibTrans" cxnId="{404D6644-AE66-4146-AB8D-965788EA755B}">
      <dgm:prSet/>
      <dgm:spPr/>
      <dgm:t>
        <a:bodyPr/>
        <a:lstStyle/>
        <a:p>
          <a:endParaRPr lang="de-DE"/>
        </a:p>
      </dgm:t>
    </dgm:pt>
    <dgm:pt modelId="{EEFC9359-FC7A-4B52-9FC0-E9AB0BDE59FA}" type="pres">
      <dgm:prSet presAssocID="{C81F123F-2BD0-4A54-9F04-2A2F680782E1}" presName="diagram" presStyleCnt="0">
        <dgm:presLayoutVars>
          <dgm:dir/>
          <dgm:resizeHandles val="exact"/>
        </dgm:presLayoutVars>
      </dgm:prSet>
      <dgm:spPr/>
      <dgm:t>
        <a:bodyPr/>
        <a:lstStyle/>
        <a:p>
          <a:endParaRPr lang="de-DE"/>
        </a:p>
      </dgm:t>
    </dgm:pt>
    <dgm:pt modelId="{69B371DC-0580-446D-8B05-EE68CD0BFF3F}" type="pres">
      <dgm:prSet presAssocID="{7D08F1FA-1ED7-40BF-ABA1-154573D12F13}" presName="node" presStyleLbl="node1" presStyleIdx="0" presStyleCnt="8">
        <dgm:presLayoutVars>
          <dgm:bulletEnabled val="1"/>
        </dgm:presLayoutVars>
      </dgm:prSet>
      <dgm:spPr/>
      <dgm:t>
        <a:bodyPr/>
        <a:lstStyle/>
        <a:p>
          <a:endParaRPr lang="de-DE"/>
        </a:p>
      </dgm:t>
    </dgm:pt>
    <dgm:pt modelId="{1D6AC9C7-C415-4D8A-A63E-5BAC2BC4BC33}" type="pres">
      <dgm:prSet presAssocID="{FE5EED83-9B65-46F2-8FC6-B6ADC2F496F8}" presName="sibTrans" presStyleCnt="0"/>
      <dgm:spPr/>
    </dgm:pt>
    <dgm:pt modelId="{A0C3B542-1E8B-446C-B086-85218EC86495}" type="pres">
      <dgm:prSet presAssocID="{40465EA7-FAEC-4833-9DAA-C839EA7303DB}" presName="node" presStyleLbl="node1" presStyleIdx="1" presStyleCnt="8">
        <dgm:presLayoutVars>
          <dgm:bulletEnabled val="1"/>
        </dgm:presLayoutVars>
      </dgm:prSet>
      <dgm:spPr/>
      <dgm:t>
        <a:bodyPr/>
        <a:lstStyle/>
        <a:p>
          <a:endParaRPr lang="de-DE"/>
        </a:p>
      </dgm:t>
    </dgm:pt>
    <dgm:pt modelId="{140DCFF3-6B3C-4422-9652-CDDFF520FDB2}" type="pres">
      <dgm:prSet presAssocID="{4766BF8C-0E7C-46C1-890D-EEF45C9DFE5D}" presName="sibTrans" presStyleCnt="0"/>
      <dgm:spPr/>
    </dgm:pt>
    <dgm:pt modelId="{F9B2CED7-E3BB-48BD-9DB5-CC0ADC2A2AAA}" type="pres">
      <dgm:prSet presAssocID="{555CE225-F8DD-4B0B-AD25-13B29A7BC4B4}" presName="node" presStyleLbl="node1" presStyleIdx="2" presStyleCnt="8">
        <dgm:presLayoutVars>
          <dgm:bulletEnabled val="1"/>
        </dgm:presLayoutVars>
      </dgm:prSet>
      <dgm:spPr/>
      <dgm:t>
        <a:bodyPr/>
        <a:lstStyle/>
        <a:p>
          <a:endParaRPr lang="de-DE"/>
        </a:p>
      </dgm:t>
    </dgm:pt>
    <dgm:pt modelId="{3D2C1F14-EF3D-47BD-A64E-AEE2092EC48C}" type="pres">
      <dgm:prSet presAssocID="{5ACB86B8-1622-4138-8F0C-AC5D042EC729}" presName="sibTrans" presStyleCnt="0"/>
      <dgm:spPr/>
    </dgm:pt>
    <dgm:pt modelId="{220807DE-D50E-4956-BA43-A0735ECDB053}" type="pres">
      <dgm:prSet presAssocID="{53C40D7D-5A4E-420F-A4C2-E43864724DD7}" presName="node" presStyleLbl="node1" presStyleIdx="3" presStyleCnt="8">
        <dgm:presLayoutVars>
          <dgm:bulletEnabled val="1"/>
        </dgm:presLayoutVars>
      </dgm:prSet>
      <dgm:spPr/>
      <dgm:t>
        <a:bodyPr/>
        <a:lstStyle/>
        <a:p>
          <a:endParaRPr lang="de-DE"/>
        </a:p>
      </dgm:t>
    </dgm:pt>
    <dgm:pt modelId="{B123F98A-6EEB-43AA-9081-0FAA4C714021}" type="pres">
      <dgm:prSet presAssocID="{F4E30A97-0BA9-4F1C-8A38-E9D2D8E79E55}" presName="sibTrans" presStyleCnt="0"/>
      <dgm:spPr/>
    </dgm:pt>
    <dgm:pt modelId="{C1D6B98A-A32C-487F-BAFC-02F4A01A27D8}" type="pres">
      <dgm:prSet presAssocID="{876ECADD-13F9-4A84-8222-343BCAB1BD04}" presName="node" presStyleLbl="node1" presStyleIdx="4" presStyleCnt="8">
        <dgm:presLayoutVars>
          <dgm:bulletEnabled val="1"/>
        </dgm:presLayoutVars>
      </dgm:prSet>
      <dgm:spPr/>
      <dgm:t>
        <a:bodyPr/>
        <a:lstStyle/>
        <a:p>
          <a:endParaRPr lang="de-DE"/>
        </a:p>
      </dgm:t>
    </dgm:pt>
    <dgm:pt modelId="{955ACBF1-0CDD-4C05-8747-7CBFE2AD064E}" type="pres">
      <dgm:prSet presAssocID="{C0405C01-D3F7-429E-8349-876AC194C47C}" presName="sibTrans" presStyleCnt="0"/>
      <dgm:spPr/>
    </dgm:pt>
    <dgm:pt modelId="{EF8AFB99-3CD8-4379-B336-8D20205898C9}" type="pres">
      <dgm:prSet presAssocID="{58D67EE9-CFBD-4AB0-9D24-22B9A1453497}" presName="node" presStyleLbl="node1" presStyleIdx="5" presStyleCnt="8">
        <dgm:presLayoutVars>
          <dgm:bulletEnabled val="1"/>
        </dgm:presLayoutVars>
      </dgm:prSet>
      <dgm:spPr/>
      <dgm:t>
        <a:bodyPr/>
        <a:lstStyle/>
        <a:p>
          <a:endParaRPr lang="de-DE"/>
        </a:p>
      </dgm:t>
    </dgm:pt>
    <dgm:pt modelId="{2AF1B249-0C8B-48A1-A056-3FBDCD1467B8}" type="pres">
      <dgm:prSet presAssocID="{6D432B94-03A4-46A6-A0C5-A351DD10A154}" presName="sibTrans" presStyleCnt="0"/>
      <dgm:spPr/>
    </dgm:pt>
    <dgm:pt modelId="{1A1D1C78-A73D-4022-8DD2-63FA0E8FCD41}" type="pres">
      <dgm:prSet presAssocID="{C8D7FD78-F77D-4F9C-8A2F-8A0923CF2AAD}" presName="node" presStyleLbl="node1" presStyleIdx="6" presStyleCnt="8">
        <dgm:presLayoutVars>
          <dgm:bulletEnabled val="1"/>
        </dgm:presLayoutVars>
      </dgm:prSet>
      <dgm:spPr/>
      <dgm:t>
        <a:bodyPr/>
        <a:lstStyle/>
        <a:p>
          <a:endParaRPr lang="de-DE"/>
        </a:p>
      </dgm:t>
    </dgm:pt>
    <dgm:pt modelId="{254BC386-8CC8-47BA-852B-63AA4C73ABA6}" type="pres">
      <dgm:prSet presAssocID="{26D9A6B2-E13C-4075-A623-D7BC37924F6B}" presName="sibTrans" presStyleCnt="0"/>
      <dgm:spPr/>
    </dgm:pt>
    <dgm:pt modelId="{B7A416A0-1104-41D1-8D34-8AEFBF6C1886}" type="pres">
      <dgm:prSet presAssocID="{2A19C7C4-70AE-409A-9923-9C3522F907E1}" presName="node" presStyleLbl="node1" presStyleIdx="7" presStyleCnt="8">
        <dgm:presLayoutVars>
          <dgm:bulletEnabled val="1"/>
        </dgm:presLayoutVars>
      </dgm:prSet>
      <dgm:spPr/>
      <dgm:t>
        <a:bodyPr/>
        <a:lstStyle/>
        <a:p>
          <a:endParaRPr lang="de-DE"/>
        </a:p>
      </dgm:t>
    </dgm:pt>
  </dgm:ptLst>
  <dgm:cxnLst>
    <dgm:cxn modelId="{06BC0C35-D618-4641-82EA-04EDD0378DAB}" type="presOf" srcId="{C8D7FD78-F77D-4F9C-8A2F-8A0923CF2AAD}" destId="{1A1D1C78-A73D-4022-8DD2-63FA0E8FCD41}" srcOrd="0" destOrd="0" presId="urn:microsoft.com/office/officeart/2005/8/layout/default"/>
    <dgm:cxn modelId="{D05D4713-4275-4EF3-9265-39862C59B7B5}" type="presOf" srcId="{2A19C7C4-70AE-409A-9923-9C3522F907E1}" destId="{B7A416A0-1104-41D1-8D34-8AEFBF6C1886}" srcOrd="0" destOrd="0" presId="urn:microsoft.com/office/officeart/2005/8/layout/default"/>
    <dgm:cxn modelId="{404D6644-AE66-4146-AB8D-965788EA755B}" srcId="{C81F123F-2BD0-4A54-9F04-2A2F680782E1}" destId="{2A19C7C4-70AE-409A-9923-9C3522F907E1}" srcOrd="7" destOrd="0" parTransId="{56676505-C8B9-4264-B838-1C681F87E92B}" sibTransId="{979B5B27-2531-481C-93F0-A27BD46EFA8F}"/>
    <dgm:cxn modelId="{05F16B70-7C3F-4E30-A16C-C9DA0B33FC67}" type="presOf" srcId="{40465EA7-FAEC-4833-9DAA-C839EA7303DB}" destId="{A0C3B542-1E8B-446C-B086-85218EC86495}" srcOrd="0" destOrd="0" presId="urn:microsoft.com/office/officeart/2005/8/layout/default"/>
    <dgm:cxn modelId="{4A5227B0-8753-44F0-A869-5F792691A67F}" srcId="{C81F123F-2BD0-4A54-9F04-2A2F680782E1}" destId="{40465EA7-FAEC-4833-9DAA-C839EA7303DB}" srcOrd="1" destOrd="0" parTransId="{33E212A4-E216-40E4-9AC5-EF468B4EE6E6}" sibTransId="{4766BF8C-0E7C-46C1-890D-EEF45C9DFE5D}"/>
    <dgm:cxn modelId="{E1575C38-7A8A-4102-B52D-B9E82C6D97C1}" type="presOf" srcId="{C81F123F-2BD0-4A54-9F04-2A2F680782E1}" destId="{EEFC9359-FC7A-4B52-9FC0-E9AB0BDE59FA}" srcOrd="0" destOrd="0" presId="urn:microsoft.com/office/officeart/2005/8/layout/default"/>
    <dgm:cxn modelId="{CC621152-3379-4CC5-89E0-6F29E51C32CD}" type="presOf" srcId="{53C40D7D-5A4E-420F-A4C2-E43864724DD7}" destId="{220807DE-D50E-4956-BA43-A0735ECDB053}" srcOrd="0" destOrd="0" presId="urn:microsoft.com/office/officeart/2005/8/layout/default"/>
    <dgm:cxn modelId="{6697D8E3-B2FA-4D92-8918-7EB30090BB9E}" srcId="{C81F123F-2BD0-4A54-9F04-2A2F680782E1}" destId="{C8D7FD78-F77D-4F9C-8A2F-8A0923CF2AAD}" srcOrd="6" destOrd="0" parTransId="{662D94D3-C021-4236-92E1-47B816956A68}" sibTransId="{26D9A6B2-E13C-4075-A623-D7BC37924F6B}"/>
    <dgm:cxn modelId="{A211F842-4405-43DA-9846-D38564C74FD6}" srcId="{C81F123F-2BD0-4A54-9F04-2A2F680782E1}" destId="{876ECADD-13F9-4A84-8222-343BCAB1BD04}" srcOrd="4" destOrd="0" parTransId="{F22B17A2-265B-4D9F-AB12-1675E814B692}" sibTransId="{C0405C01-D3F7-429E-8349-876AC194C47C}"/>
    <dgm:cxn modelId="{CBD8420F-1F7B-4AFE-8234-C0DF617FD166}" srcId="{C81F123F-2BD0-4A54-9F04-2A2F680782E1}" destId="{7D08F1FA-1ED7-40BF-ABA1-154573D12F13}" srcOrd="0" destOrd="0" parTransId="{1870C7BC-8821-4C85-B0D9-7FACA93BFA64}" sibTransId="{FE5EED83-9B65-46F2-8FC6-B6ADC2F496F8}"/>
    <dgm:cxn modelId="{27053AE0-2AA0-4615-B1CB-5A1EDE0D27C2}" type="presOf" srcId="{7D08F1FA-1ED7-40BF-ABA1-154573D12F13}" destId="{69B371DC-0580-446D-8B05-EE68CD0BFF3F}" srcOrd="0" destOrd="0" presId="urn:microsoft.com/office/officeart/2005/8/layout/default"/>
    <dgm:cxn modelId="{5E4E0F76-54E1-4896-9C31-2007C96021F4}" type="presOf" srcId="{876ECADD-13F9-4A84-8222-343BCAB1BD04}" destId="{C1D6B98A-A32C-487F-BAFC-02F4A01A27D8}" srcOrd="0" destOrd="0" presId="urn:microsoft.com/office/officeart/2005/8/layout/default"/>
    <dgm:cxn modelId="{1D30689A-1804-4BC7-946D-6545FCE7F753}" type="presOf" srcId="{58D67EE9-CFBD-4AB0-9D24-22B9A1453497}" destId="{EF8AFB99-3CD8-4379-B336-8D20205898C9}" srcOrd="0" destOrd="0" presId="urn:microsoft.com/office/officeart/2005/8/layout/default"/>
    <dgm:cxn modelId="{E0B00C20-FDD4-405F-894F-1C0A3D12EBB2}" type="presOf" srcId="{555CE225-F8DD-4B0B-AD25-13B29A7BC4B4}" destId="{F9B2CED7-E3BB-48BD-9DB5-CC0ADC2A2AAA}" srcOrd="0" destOrd="0" presId="urn:microsoft.com/office/officeart/2005/8/layout/default"/>
    <dgm:cxn modelId="{8CEA7922-BD96-439D-9C7D-A5B9D44437F8}" srcId="{C81F123F-2BD0-4A54-9F04-2A2F680782E1}" destId="{58D67EE9-CFBD-4AB0-9D24-22B9A1453497}" srcOrd="5" destOrd="0" parTransId="{059DB232-D938-4D36-82E5-CCC74E89FEBE}" sibTransId="{6D432B94-03A4-46A6-A0C5-A351DD10A154}"/>
    <dgm:cxn modelId="{4EB822A8-CC20-44CE-8BFC-CD5C78F69497}" srcId="{C81F123F-2BD0-4A54-9F04-2A2F680782E1}" destId="{555CE225-F8DD-4B0B-AD25-13B29A7BC4B4}" srcOrd="2" destOrd="0" parTransId="{10DCD0D7-7BAB-41E7-B2CB-959562A2874B}" sibTransId="{5ACB86B8-1622-4138-8F0C-AC5D042EC729}"/>
    <dgm:cxn modelId="{1694A1F9-3F06-4329-A258-6BF5263FE3E9}" srcId="{C81F123F-2BD0-4A54-9F04-2A2F680782E1}" destId="{53C40D7D-5A4E-420F-A4C2-E43864724DD7}" srcOrd="3" destOrd="0" parTransId="{B6C48327-19BA-4633-A1C1-65FF4C043FB8}" sibTransId="{F4E30A97-0BA9-4F1C-8A38-E9D2D8E79E55}"/>
    <dgm:cxn modelId="{041E551B-4668-45DE-9EAC-07F2D37CFE9B}" type="presParOf" srcId="{EEFC9359-FC7A-4B52-9FC0-E9AB0BDE59FA}" destId="{69B371DC-0580-446D-8B05-EE68CD0BFF3F}" srcOrd="0" destOrd="0" presId="urn:microsoft.com/office/officeart/2005/8/layout/default"/>
    <dgm:cxn modelId="{120EC3AC-D5FB-4115-9673-93A8909BD45B}" type="presParOf" srcId="{EEFC9359-FC7A-4B52-9FC0-E9AB0BDE59FA}" destId="{1D6AC9C7-C415-4D8A-A63E-5BAC2BC4BC33}" srcOrd="1" destOrd="0" presId="urn:microsoft.com/office/officeart/2005/8/layout/default"/>
    <dgm:cxn modelId="{11965870-8DE3-4EDA-9DC8-5C7E2F267534}" type="presParOf" srcId="{EEFC9359-FC7A-4B52-9FC0-E9AB0BDE59FA}" destId="{A0C3B542-1E8B-446C-B086-85218EC86495}" srcOrd="2" destOrd="0" presId="urn:microsoft.com/office/officeart/2005/8/layout/default"/>
    <dgm:cxn modelId="{E342D6AE-0967-46AF-88A8-7C2172527EB8}" type="presParOf" srcId="{EEFC9359-FC7A-4B52-9FC0-E9AB0BDE59FA}" destId="{140DCFF3-6B3C-4422-9652-CDDFF520FDB2}" srcOrd="3" destOrd="0" presId="urn:microsoft.com/office/officeart/2005/8/layout/default"/>
    <dgm:cxn modelId="{586D933C-159F-402C-895C-574F683C16FE}" type="presParOf" srcId="{EEFC9359-FC7A-4B52-9FC0-E9AB0BDE59FA}" destId="{F9B2CED7-E3BB-48BD-9DB5-CC0ADC2A2AAA}" srcOrd="4" destOrd="0" presId="urn:microsoft.com/office/officeart/2005/8/layout/default"/>
    <dgm:cxn modelId="{9EAD94A8-61AF-49EC-8404-73FF2399CF52}" type="presParOf" srcId="{EEFC9359-FC7A-4B52-9FC0-E9AB0BDE59FA}" destId="{3D2C1F14-EF3D-47BD-A64E-AEE2092EC48C}" srcOrd="5" destOrd="0" presId="urn:microsoft.com/office/officeart/2005/8/layout/default"/>
    <dgm:cxn modelId="{6E5BFFFB-E317-4A0D-A75E-91CA4D29E591}" type="presParOf" srcId="{EEFC9359-FC7A-4B52-9FC0-E9AB0BDE59FA}" destId="{220807DE-D50E-4956-BA43-A0735ECDB053}" srcOrd="6" destOrd="0" presId="urn:microsoft.com/office/officeart/2005/8/layout/default"/>
    <dgm:cxn modelId="{A5C6E7CB-E97A-4EB4-9670-34D9BD704E2F}" type="presParOf" srcId="{EEFC9359-FC7A-4B52-9FC0-E9AB0BDE59FA}" destId="{B123F98A-6EEB-43AA-9081-0FAA4C714021}" srcOrd="7" destOrd="0" presId="urn:microsoft.com/office/officeart/2005/8/layout/default"/>
    <dgm:cxn modelId="{37DA2EFA-ED4E-49BB-BE45-6832D66CA26B}" type="presParOf" srcId="{EEFC9359-FC7A-4B52-9FC0-E9AB0BDE59FA}" destId="{C1D6B98A-A32C-487F-BAFC-02F4A01A27D8}" srcOrd="8" destOrd="0" presId="urn:microsoft.com/office/officeart/2005/8/layout/default"/>
    <dgm:cxn modelId="{C0170B7E-F1F4-4708-BF6C-0E2B9905E2B9}" type="presParOf" srcId="{EEFC9359-FC7A-4B52-9FC0-E9AB0BDE59FA}" destId="{955ACBF1-0CDD-4C05-8747-7CBFE2AD064E}" srcOrd="9" destOrd="0" presId="urn:microsoft.com/office/officeart/2005/8/layout/default"/>
    <dgm:cxn modelId="{3F7A4C12-2C56-43E5-9A52-F284EF749E12}" type="presParOf" srcId="{EEFC9359-FC7A-4B52-9FC0-E9AB0BDE59FA}" destId="{EF8AFB99-3CD8-4379-B336-8D20205898C9}" srcOrd="10" destOrd="0" presId="urn:microsoft.com/office/officeart/2005/8/layout/default"/>
    <dgm:cxn modelId="{3B142267-9324-446F-AD54-6311CAA74B84}" type="presParOf" srcId="{EEFC9359-FC7A-4B52-9FC0-E9AB0BDE59FA}" destId="{2AF1B249-0C8B-48A1-A056-3FBDCD1467B8}" srcOrd="11" destOrd="0" presId="urn:microsoft.com/office/officeart/2005/8/layout/default"/>
    <dgm:cxn modelId="{67DD0E76-E803-49D9-A759-97DC636C60D8}" type="presParOf" srcId="{EEFC9359-FC7A-4B52-9FC0-E9AB0BDE59FA}" destId="{1A1D1C78-A73D-4022-8DD2-63FA0E8FCD41}" srcOrd="12" destOrd="0" presId="urn:microsoft.com/office/officeart/2005/8/layout/default"/>
    <dgm:cxn modelId="{D2C4A53C-BDE3-4A5B-9FE0-9E1BA73DCE23}" type="presParOf" srcId="{EEFC9359-FC7A-4B52-9FC0-E9AB0BDE59FA}" destId="{254BC386-8CC8-47BA-852B-63AA4C73ABA6}" srcOrd="13" destOrd="0" presId="urn:microsoft.com/office/officeart/2005/8/layout/default"/>
    <dgm:cxn modelId="{018D3889-4486-4181-A699-7B853901B325}" type="presParOf" srcId="{EEFC9359-FC7A-4B52-9FC0-E9AB0BDE59FA}" destId="{B7A416A0-1104-41D1-8D34-8AEFBF6C1886}"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371DC-0580-446D-8B05-EE68CD0BFF3F}">
      <dsp:nvSpPr>
        <dsp:cNvPr id="0" name=""/>
        <dsp:cNvSpPr/>
      </dsp:nvSpPr>
      <dsp:spPr>
        <a:xfrm>
          <a:off x="0" y="132916"/>
          <a:ext cx="2251656" cy="135099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t>Data Protection</a:t>
          </a:r>
          <a:endParaRPr lang="de-DE" sz="2700" kern="1200" dirty="0"/>
        </a:p>
      </dsp:txBody>
      <dsp:txXfrm>
        <a:off x="0" y="132916"/>
        <a:ext cx="2251656" cy="1350994"/>
      </dsp:txXfrm>
    </dsp:sp>
    <dsp:sp modelId="{A0C3B542-1E8B-446C-B086-85218EC86495}">
      <dsp:nvSpPr>
        <dsp:cNvPr id="0" name=""/>
        <dsp:cNvSpPr/>
      </dsp:nvSpPr>
      <dsp:spPr>
        <a:xfrm>
          <a:off x="2476822" y="132916"/>
          <a:ext cx="2251656" cy="1350994"/>
        </a:xfrm>
        <a:prstGeom prst="rect">
          <a:avLst/>
        </a:prstGeom>
        <a:solidFill>
          <a:schemeClr val="accent4">
            <a:hueOff val="1485099"/>
            <a:satOff val="-6853"/>
            <a:lumOff val="2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t>Security</a:t>
          </a:r>
          <a:endParaRPr lang="en-US" sz="2700" kern="1200" dirty="0"/>
        </a:p>
      </dsp:txBody>
      <dsp:txXfrm>
        <a:off x="2476822" y="132916"/>
        <a:ext cx="2251656" cy="1350994"/>
      </dsp:txXfrm>
    </dsp:sp>
    <dsp:sp modelId="{F9B2CED7-E3BB-48BD-9DB5-CC0ADC2A2AAA}">
      <dsp:nvSpPr>
        <dsp:cNvPr id="0" name=""/>
        <dsp:cNvSpPr/>
      </dsp:nvSpPr>
      <dsp:spPr>
        <a:xfrm>
          <a:off x="4953645" y="132916"/>
          <a:ext cx="2251656" cy="1350994"/>
        </a:xfrm>
        <a:prstGeom prst="rect">
          <a:avLst/>
        </a:prstGeom>
        <a:solidFill>
          <a:schemeClr val="accent4">
            <a:hueOff val="2970198"/>
            <a:satOff val="-13705"/>
            <a:lumOff val="5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t>SLA’s – Service Level Agreements</a:t>
          </a:r>
          <a:endParaRPr lang="en-US" sz="2700" kern="1200" dirty="0"/>
        </a:p>
      </dsp:txBody>
      <dsp:txXfrm>
        <a:off x="4953645" y="132916"/>
        <a:ext cx="2251656" cy="1350994"/>
      </dsp:txXfrm>
    </dsp:sp>
    <dsp:sp modelId="{220807DE-D50E-4956-BA43-A0735ECDB053}">
      <dsp:nvSpPr>
        <dsp:cNvPr id="0" name=""/>
        <dsp:cNvSpPr/>
      </dsp:nvSpPr>
      <dsp:spPr>
        <a:xfrm>
          <a:off x="0" y="1709075"/>
          <a:ext cx="2251656" cy="1350994"/>
        </a:xfrm>
        <a:prstGeom prst="rect">
          <a:avLst/>
        </a:prstGeom>
        <a:solidFill>
          <a:schemeClr val="accent4">
            <a:hueOff val="4455297"/>
            <a:satOff val="-20558"/>
            <a:lumOff val="75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t>Integration w/ applications</a:t>
          </a:r>
          <a:endParaRPr lang="en-US" sz="2700" kern="1200" dirty="0"/>
        </a:p>
      </dsp:txBody>
      <dsp:txXfrm>
        <a:off x="0" y="1709075"/>
        <a:ext cx="2251656" cy="1350994"/>
      </dsp:txXfrm>
    </dsp:sp>
    <dsp:sp modelId="{C1D6B98A-A32C-487F-BAFC-02F4A01A27D8}">
      <dsp:nvSpPr>
        <dsp:cNvPr id="0" name=""/>
        <dsp:cNvSpPr/>
      </dsp:nvSpPr>
      <dsp:spPr>
        <a:xfrm>
          <a:off x="2476822" y="1709075"/>
          <a:ext cx="2251656" cy="1350994"/>
        </a:xfrm>
        <a:prstGeom prst="rect">
          <a:avLst/>
        </a:prstGeom>
        <a:solidFill>
          <a:schemeClr val="accent4">
            <a:hueOff val="5940396"/>
            <a:satOff val="-27410"/>
            <a:lumOff val="100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t>Services and support</a:t>
          </a:r>
          <a:endParaRPr lang="en-US" sz="2700" kern="1200" dirty="0"/>
        </a:p>
      </dsp:txBody>
      <dsp:txXfrm>
        <a:off x="2476822" y="1709075"/>
        <a:ext cx="2251656" cy="1350994"/>
      </dsp:txXfrm>
    </dsp:sp>
    <dsp:sp modelId="{EF8AFB99-3CD8-4379-B336-8D20205898C9}">
      <dsp:nvSpPr>
        <dsp:cNvPr id="0" name=""/>
        <dsp:cNvSpPr/>
      </dsp:nvSpPr>
      <dsp:spPr>
        <a:xfrm>
          <a:off x="4953645" y="1709075"/>
          <a:ext cx="2251656" cy="1350994"/>
        </a:xfrm>
        <a:prstGeom prst="rect">
          <a:avLst/>
        </a:prstGeom>
        <a:solidFill>
          <a:schemeClr val="accent4">
            <a:hueOff val="7425494"/>
            <a:satOff val="-34263"/>
            <a:lumOff val="12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t>Training</a:t>
          </a:r>
          <a:endParaRPr lang="en-US" sz="2700" kern="1200" dirty="0"/>
        </a:p>
      </dsp:txBody>
      <dsp:txXfrm>
        <a:off x="4953645" y="1709075"/>
        <a:ext cx="2251656" cy="1350994"/>
      </dsp:txXfrm>
    </dsp:sp>
    <dsp:sp modelId="{1A1D1C78-A73D-4022-8DD2-63FA0E8FCD41}">
      <dsp:nvSpPr>
        <dsp:cNvPr id="0" name=""/>
        <dsp:cNvSpPr/>
      </dsp:nvSpPr>
      <dsp:spPr>
        <a:xfrm>
          <a:off x="1238411" y="3285235"/>
          <a:ext cx="2251656" cy="1350994"/>
        </a:xfrm>
        <a:prstGeom prst="rect">
          <a:avLst/>
        </a:prstGeom>
        <a:solidFill>
          <a:schemeClr val="accent4">
            <a:hueOff val="8910593"/>
            <a:satOff val="-41115"/>
            <a:lumOff val="151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smtClean="0"/>
            <a:t>Performance</a:t>
          </a:r>
          <a:endParaRPr lang="en-US" sz="2700" kern="1200" dirty="0"/>
        </a:p>
      </dsp:txBody>
      <dsp:txXfrm>
        <a:off x="1238411" y="3285235"/>
        <a:ext cx="2251656" cy="1350994"/>
      </dsp:txXfrm>
    </dsp:sp>
    <dsp:sp modelId="{B7A416A0-1104-41D1-8D34-8AEFBF6C1886}">
      <dsp:nvSpPr>
        <dsp:cNvPr id="0" name=""/>
        <dsp:cNvSpPr/>
      </dsp:nvSpPr>
      <dsp:spPr>
        <a:xfrm>
          <a:off x="3715233" y="3285235"/>
          <a:ext cx="2251656" cy="1350994"/>
        </a:xfrm>
        <a:prstGeom prst="rect">
          <a:avLst/>
        </a:prstGeom>
        <a:solidFill>
          <a:schemeClr val="accent4">
            <a:hueOff val="10395692"/>
            <a:satOff val="-47968"/>
            <a:lumOff val="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Scaling and Administration</a:t>
          </a:r>
          <a:endParaRPr lang="en-US" sz="2700" kern="1200" dirty="0"/>
        </a:p>
      </dsp:txBody>
      <dsp:txXfrm>
        <a:off x="3715233" y="3285235"/>
        <a:ext cx="2251656" cy="13509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0.04432</cdr:x>
      <cdr:y>0.2656</cdr:y>
    </cdr:from>
    <cdr:to>
      <cdr:x>0.41533</cdr:x>
      <cdr:y>0.3408</cdr:y>
    </cdr:to>
    <cdr:sp macro="" textlink="">
      <cdr:nvSpPr>
        <cdr:cNvPr id="2" name="Textfeld 1"/>
        <cdr:cNvSpPr txBox="1"/>
      </cdr:nvSpPr>
      <cdr:spPr>
        <a:xfrm xmlns:a="http://schemas.openxmlformats.org/drawingml/2006/main">
          <a:off x="375264" y="1304411"/>
          <a:ext cx="3141407"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xmlns:a="http://schemas.openxmlformats.org/drawingml/2006/main">
          <a:r>
            <a:rPr lang="de-DE" dirty="0" err="1" smtClean="0"/>
            <a:t>Lower</a:t>
          </a:r>
          <a:r>
            <a:rPr lang="de-DE" dirty="0" smtClean="0"/>
            <a:t> </a:t>
          </a:r>
          <a:r>
            <a:rPr lang="de-DE" dirty="0" err="1" smtClean="0"/>
            <a:t>values</a:t>
          </a:r>
          <a:r>
            <a:rPr lang="de-DE" dirty="0" smtClean="0"/>
            <a:t> </a:t>
          </a:r>
          <a:r>
            <a:rPr lang="de-DE" dirty="0" err="1" smtClean="0"/>
            <a:t>are</a:t>
          </a:r>
          <a:r>
            <a:rPr lang="de-DE" dirty="0" smtClean="0"/>
            <a:t> </a:t>
          </a:r>
          <a:r>
            <a:rPr lang="de-DE" dirty="0" err="1" smtClean="0"/>
            <a:t>better</a:t>
          </a:r>
          <a:r>
            <a:rPr lang="de-DE" dirty="0" smtClean="0"/>
            <a:t>.</a:t>
          </a:r>
          <a:endParaRPr lang="de-DE"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latin typeface="Segoe UI" pitchFamily="34" charset="0"/>
              </a:rPr>
              <a:t>the Analytics Platform System Appliance</a:t>
            </a:r>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3DC0E4C-94FD-48D8-8AD5-2D2C5E505057}" type="datetime1">
              <a:rPr lang="en-US" smtClean="0">
                <a:latin typeface="Segoe UI" pitchFamily="34" charset="0"/>
              </a:rPr>
              <a:t>6/15/2014</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r>
              <a:rPr lang="en-US" dirty="0" smtClean="0"/>
              <a:t>the Analytics Platform System Appliance</a:t>
            </a:r>
            <a:endParaRPr lang="en-US" dirty="0"/>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1FE838AB-2B7D-4E7A-B437-8D98B4750E11}" type="datetime1">
              <a:rPr lang="en-US" smtClean="0"/>
              <a:t>6/15/2014</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46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98" indent="-10792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566"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04" indent="-14974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13"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170" algn="l" defTabSz="932468" rtl="0" eaLnBrk="1" latinLnBrk="0" hangingPunct="1">
      <a:defRPr sz="1200" kern="1200">
        <a:solidFill>
          <a:schemeClr val="tx1"/>
        </a:solidFill>
        <a:latin typeface="+mn-lt"/>
        <a:ea typeface="+mn-ea"/>
        <a:cs typeface="+mn-cs"/>
      </a:defRPr>
    </a:lvl6pPr>
    <a:lvl7pPr marL="2797404" algn="l" defTabSz="932468" rtl="0" eaLnBrk="1" latinLnBrk="0" hangingPunct="1">
      <a:defRPr sz="1200" kern="1200">
        <a:solidFill>
          <a:schemeClr val="tx1"/>
        </a:solidFill>
        <a:latin typeface="+mn-lt"/>
        <a:ea typeface="+mn-ea"/>
        <a:cs typeface="+mn-cs"/>
      </a:defRPr>
    </a:lvl7pPr>
    <a:lvl8pPr marL="3263638" algn="l" defTabSz="932468" rtl="0" eaLnBrk="1" latinLnBrk="0" hangingPunct="1">
      <a:defRPr sz="1200" kern="1200">
        <a:solidFill>
          <a:schemeClr val="tx1"/>
        </a:solidFill>
        <a:latin typeface="+mn-lt"/>
        <a:ea typeface="+mn-ea"/>
        <a:cs typeface="+mn-cs"/>
      </a:defRPr>
    </a:lvl8pPr>
    <a:lvl9pPr marL="3729872" algn="l" defTabSz="9324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smtClean="0"/>
              <a:t>1</a:t>
            </a:fld>
            <a:endParaRPr lang="en-US" dirty="0"/>
          </a:p>
        </p:txBody>
      </p:sp>
    </p:spTree>
    <p:extLst>
      <p:ext uri="{BB962C8B-B14F-4D97-AF65-F5344CB8AC3E}">
        <p14:creationId xmlns:p14="http://schemas.microsoft.com/office/powerpoint/2010/main" val="20760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61316">
              <a:spcAft>
                <a:spcPts val="351"/>
              </a:spcAft>
              <a:defRPr/>
            </a:pPr>
            <a:endParaRPr lang="en-US" dirty="0">
              <a:cs typeface="Segoe UI Light" panose="020B0502040204020203" pitchFamily="34" charset="0"/>
            </a:endParaRPr>
          </a:p>
        </p:txBody>
      </p:sp>
      <p:sp>
        <p:nvSpPr>
          <p:cNvPr id="8" name="Header Placeholder 3"/>
          <p:cNvSpPr>
            <a:spLocks noGrp="1"/>
          </p:cNvSpPr>
          <p:nvPr>
            <p:ph type="hdr" sz="quarter"/>
          </p:nvPr>
        </p:nvSpPr>
        <p:spPr>
          <a:xfrm>
            <a:off x="0" y="0"/>
            <a:ext cx="3037840" cy="464820"/>
          </a:xfrm>
        </p:spPr>
        <p:txBody>
          <a:bodyPr/>
          <a:lstStyle/>
          <a:p>
            <a:r>
              <a:rPr lang="en-US" sz="1000" dirty="0"/>
              <a:t>SQL Server 2012 PDW Appliance</a:t>
            </a:r>
          </a:p>
        </p:txBody>
      </p:sp>
      <p:sp>
        <p:nvSpPr>
          <p:cNvPr id="9" name="Date Placeholder 5"/>
          <p:cNvSpPr>
            <a:spLocks noGrp="1"/>
          </p:cNvSpPr>
          <p:nvPr>
            <p:ph type="dt" idx="1"/>
          </p:nvPr>
        </p:nvSpPr>
        <p:spPr>
          <a:xfrm>
            <a:off x="3970938" y="0"/>
            <a:ext cx="3037840" cy="464820"/>
          </a:xfrm>
        </p:spPr>
        <p:txBody>
          <a:bodyPr/>
          <a:lstStyle/>
          <a:p>
            <a:fld id="{41B2B984-C712-4E6F-9CF4-16F0268E60C8}" type="datetime1">
              <a:rPr lang="en-US" sz="1000" smtClean="0"/>
              <a:t>6/15/2014</a:t>
            </a:fld>
            <a:endParaRPr lang="en-US" sz="1000" dirty="0"/>
          </a:p>
        </p:txBody>
      </p:sp>
      <p:sp>
        <p:nvSpPr>
          <p:cNvPr id="10" name="Slide Number Placeholder 6"/>
          <p:cNvSpPr>
            <a:spLocks noGrp="1"/>
          </p:cNvSpPr>
          <p:nvPr>
            <p:ph type="sldNum" sz="quarter" idx="5"/>
          </p:nvPr>
        </p:nvSpPr>
        <p:spPr>
          <a:xfrm>
            <a:off x="6040627" y="8829967"/>
            <a:ext cx="968150" cy="464820"/>
          </a:xfrm>
        </p:spPr>
        <p:txBody>
          <a:bodyPr/>
          <a:lstStyle/>
          <a:p>
            <a:fld id="{23D601EE-78D1-451A-92DB-752158A28AA5}" type="slidenum">
              <a:rPr lang="en-US" sz="1000"/>
              <a:t>13</a:t>
            </a:fld>
            <a:r>
              <a:rPr lang="en-US" sz="1000" dirty="0"/>
              <a:t>1</a:t>
            </a:r>
          </a:p>
        </p:txBody>
      </p:sp>
    </p:spTree>
    <p:extLst>
      <p:ext uri="{BB962C8B-B14F-4D97-AF65-F5344CB8AC3E}">
        <p14:creationId xmlns:p14="http://schemas.microsoft.com/office/powerpoint/2010/main" val="234033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61316">
              <a:spcAft>
                <a:spcPts val="351"/>
              </a:spcAft>
              <a:defRPr/>
            </a:pPr>
            <a:endParaRPr lang="en-US" dirty="0">
              <a:cs typeface="Segoe UI Light" panose="020B0502040204020203" pitchFamily="34" charset="0"/>
            </a:endParaRPr>
          </a:p>
        </p:txBody>
      </p:sp>
      <p:sp>
        <p:nvSpPr>
          <p:cNvPr id="8" name="Header Placeholder 3"/>
          <p:cNvSpPr>
            <a:spLocks noGrp="1"/>
          </p:cNvSpPr>
          <p:nvPr>
            <p:ph type="hdr" sz="quarter"/>
          </p:nvPr>
        </p:nvSpPr>
        <p:spPr>
          <a:xfrm>
            <a:off x="0" y="0"/>
            <a:ext cx="3037840" cy="464820"/>
          </a:xfrm>
        </p:spPr>
        <p:txBody>
          <a:bodyPr/>
          <a:lstStyle/>
          <a:p>
            <a:r>
              <a:rPr lang="en-US" sz="1000" dirty="0"/>
              <a:t>SQL Server 2012 PDW Appliance</a:t>
            </a:r>
          </a:p>
        </p:txBody>
      </p:sp>
      <p:sp>
        <p:nvSpPr>
          <p:cNvPr id="9" name="Date Placeholder 5"/>
          <p:cNvSpPr>
            <a:spLocks noGrp="1"/>
          </p:cNvSpPr>
          <p:nvPr>
            <p:ph type="dt" idx="1"/>
          </p:nvPr>
        </p:nvSpPr>
        <p:spPr>
          <a:xfrm>
            <a:off x="3970938" y="0"/>
            <a:ext cx="3037840" cy="464820"/>
          </a:xfrm>
        </p:spPr>
        <p:txBody>
          <a:bodyPr/>
          <a:lstStyle/>
          <a:p>
            <a:fld id="{41B2B984-C712-4E6F-9CF4-16F0268E60C8}" type="datetime1">
              <a:rPr lang="en-US" sz="1000" smtClean="0"/>
              <a:t>6/15/2014</a:t>
            </a:fld>
            <a:endParaRPr lang="en-US" sz="1000" dirty="0"/>
          </a:p>
        </p:txBody>
      </p:sp>
      <p:sp>
        <p:nvSpPr>
          <p:cNvPr id="10" name="Slide Number Placeholder 6"/>
          <p:cNvSpPr>
            <a:spLocks noGrp="1"/>
          </p:cNvSpPr>
          <p:nvPr>
            <p:ph type="sldNum" sz="quarter" idx="5"/>
          </p:nvPr>
        </p:nvSpPr>
        <p:spPr>
          <a:xfrm>
            <a:off x="6040627" y="8829967"/>
            <a:ext cx="968150" cy="464820"/>
          </a:xfrm>
        </p:spPr>
        <p:txBody>
          <a:bodyPr/>
          <a:lstStyle/>
          <a:p>
            <a:fld id="{23D601EE-78D1-451A-92DB-752158A28AA5}" type="slidenum">
              <a:rPr lang="en-US" sz="1000"/>
              <a:t>14</a:t>
            </a:fld>
            <a:r>
              <a:rPr lang="en-US" sz="1000" dirty="0"/>
              <a:t>1</a:t>
            </a:r>
          </a:p>
        </p:txBody>
      </p:sp>
    </p:spTree>
    <p:extLst>
      <p:ext uri="{BB962C8B-B14F-4D97-AF65-F5344CB8AC3E}">
        <p14:creationId xmlns:p14="http://schemas.microsoft.com/office/powerpoint/2010/main" val="234033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61316">
              <a:spcAft>
                <a:spcPts val="351"/>
              </a:spcAft>
              <a:defRPr/>
            </a:pPr>
            <a:endParaRPr lang="en-US" dirty="0">
              <a:cs typeface="Segoe UI Light" panose="020B0502040204020203" pitchFamily="34" charset="0"/>
            </a:endParaRPr>
          </a:p>
        </p:txBody>
      </p:sp>
      <p:sp>
        <p:nvSpPr>
          <p:cNvPr id="8" name="Header Placeholder 3"/>
          <p:cNvSpPr>
            <a:spLocks noGrp="1"/>
          </p:cNvSpPr>
          <p:nvPr>
            <p:ph type="hdr" sz="quarter"/>
          </p:nvPr>
        </p:nvSpPr>
        <p:spPr>
          <a:xfrm>
            <a:off x="0" y="0"/>
            <a:ext cx="3037840" cy="464820"/>
          </a:xfrm>
        </p:spPr>
        <p:txBody>
          <a:bodyPr/>
          <a:lstStyle/>
          <a:p>
            <a:r>
              <a:rPr lang="en-US" sz="1000" dirty="0"/>
              <a:t>SQL Server 2012 PDW Appliance</a:t>
            </a:r>
          </a:p>
        </p:txBody>
      </p:sp>
      <p:sp>
        <p:nvSpPr>
          <p:cNvPr id="9" name="Date Placeholder 5"/>
          <p:cNvSpPr>
            <a:spLocks noGrp="1"/>
          </p:cNvSpPr>
          <p:nvPr>
            <p:ph type="dt" idx="1"/>
          </p:nvPr>
        </p:nvSpPr>
        <p:spPr>
          <a:xfrm>
            <a:off x="3970938" y="0"/>
            <a:ext cx="3037840" cy="464820"/>
          </a:xfrm>
        </p:spPr>
        <p:txBody>
          <a:bodyPr/>
          <a:lstStyle/>
          <a:p>
            <a:fld id="{41B2B984-C712-4E6F-9CF4-16F0268E60C8}" type="datetime1">
              <a:rPr lang="en-US" sz="1000" smtClean="0"/>
              <a:t>6/15/2014</a:t>
            </a:fld>
            <a:endParaRPr lang="en-US" sz="1000" dirty="0"/>
          </a:p>
        </p:txBody>
      </p:sp>
      <p:sp>
        <p:nvSpPr>
          <p:cNvPr id="10" name="Slide Number Placeholder 6"/>
          <p:cNvSpPr>
            <a:spLocks noGrp="1"/>
          </p:cNvSpPr>
          <p:nvPr>
            <p:ph type="sldNum" sz="quarter" idx="5"/>
          </p:nvPr>
        </p:nvSpPr>
        <p:spPr>
          <a:xfrm>
            <a:off x="6040627" y="8829967"/>
            <a:ext cx="968150" cy="464820"/>
          </a:xfrm>
        </p:spPr>
        <p:txBody>
          <a:bodyPr/>
          <a:lstStyle/>
          <a:p>
            <a:fld id="{23D601EE-78D1-451A-92DB-752158A28AA5}" type="slidenum">
              <a:rPr lang="en-US" sz="1000"/>
              <a:t>15</a:t>
            </a:fld>
            <a:r>
              <a:rPr lang="en-US" sz="1000" dirty="0"/>
              <a:t>1</a:t>
            </a:r>
          </a:p>
        </p:txBody>
      </p:sp>
    </p:spTree>
    <p:extLst>
      <p:ext uri="{BB962C8B-B14F-4D97-AF65-F5344CB8AC3E}">
        <p14:creationId xmlns:p14="http://schemas.microsoft.com/office/powerpoint/2010/main" val="2340334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spcBef>
                <a:spcPct val="0"/>
              </a:spcBef>
            </a:pPr>
            <a:endParaRPr lang="en-US" dirty="0"/>
          </a:p>
        </p:txBody>
      </p:sp>
      <p:sp>
        <p:nvSpPr>
          <p:cNvPr id="4" name="Header Placeholder 3"/>
          <p:cNvSpPr>
            <a:spLocks noGrp="1"/>
          </p:cNvSpPr>
          <p:nvPr>
            <p:ph type="hdr" sz="quarter"/>
          </p:nvPr>
        </p:nvSpPr>
        <p:spPr>
          <a:xfrm>
            <a:off x="0" y="0"/>
            <a:ext cx="3037840" cy="466434"/>
          </a:xfrm>
        </p:spPr>
        <p:txBody>
          <a:bodyPr/>
          <a:lstStyle/>
          <a:p>
            <a:pPr>
              <a:defRPr/>
            </a:pPr>
            <a:r>
              <a:rPr lang="en-US" dirty="0" smtClean="0">
                <a:gradFill>
                  <a:gsLst>
                    <a:gs pos="0">
                      <a:prstClr val="black">
                        <a:lumMod val="50000"/>
                      </a:prstClr>
                    </a:gs>
                    <a:gs pos="100000">
                      <a:prstClr val="black">
                        <a:lumMod val="50000"/>
                      </a:prstClr>
                    </a:gs>
                  </a:gsLst>
                  <a:lin ang="5400000" scaled="0"/>
                </a:gradFill>
              </a:rPr>
              <a:t>Server &amp; Tools Business</a:t>
            </a:r>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4"/>
          </p:nvPr>
        </p:nvSpPr>
        <p:spPr>
          <a:xfrm>
            <a:off x="0" y="8829967"/>
            <a:ext cx="3037840" cy="466433"/>
          </a:xfrm>
        </p:spPr>
        <p:txBody>
          <a:bodyPr/>
          <a:lstStyle/>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4517"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42950" indent="-285750" eaLnBrk="0" hangingPunct="0">
              <a:defRPr sz="2400">
                <a:solidFill>
                  <a:schemeClr val="tx1"/>
                </a:solidFill>
                <a:latin typeface="Segoe UI" panose="020B0502040204020203" pitchFamily="34" charset="0"/>
                <a:ea typeface="MS PGothic" panose="020B0600070205080204" pitchFamily="34" charset="-128"/>
              </a:defRPr>
            </a:lvl2pPr>
            <a:lvl3pPr marL="1143000" indent="-228600" eaLnBrk="0" hangingPunct="0">
              <a:defRPr sz="2400">
                <a:solidFill>
                  <a:schemeClr val="tx1"/>
                </a:solidFill>
                <a:latin typeface="Segoe UI" panose="020B0502040204020203" pitchFamily="34" charset="0"/>
                <a:ea typeface="MS PGothic" panose="020B0600070205080204" pitchFamily="34" charset="-128"/>
              </a:defRPr>
            </a:lvl3pPr>
            <a:lvl4pPr marL="1600200" indent="-228600" eaLnBrk="0" hangingPunct="0">
              <a:defRPr sz="2400">
                <a:solidFill>
                  <a:schemeClr val="tx1"/>
                </a:solidFill>
                <a:latin typeface="Segoe UI" panose="020B0502040204020203" pitchFamily="34" charset="0"/>
                <a:ea typeface="MS PGothic" panose="020B0600070205080204" pitchFamily="34" charset="-128"/>
              </a:defRPr>
            </a:lvl4pPr>
            <a:lvl5pPr marL="2057400" indent="-228600" eaLnBrk="0" hangingPunct="0">
              <a:defRPr sz="2400">
                <a:solidFill>
                  <a:schemeClr val="tx1"/>
                </a:solidFill>
                <a:latin typeface="Segoe UI" panose="020B0502040204020203"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fld id="{D6ED29F2-587A-48A1-8FB8-4D8F64902514}" type="datetime1">
              <a:rPr lang="en-US" sz="1200">
                <a:solidFill>
                  <a:srgbClr val="000000"/>
                </a:solidFill>
                <a:latin typeface="Calibri" panose="020F0502020204030204" pitchFamily="34" charset="0"/>
              </a:rPr>
              <a:pPr eaLnBrk="1" hangingPunct="1"/>
              <a:t>6/15/2014</a:t>
            </a:fld>
            <a:endParaRPr lang="en-US" sz="1200">
              <a:solidFill>
                <a:srgbClr val="000000"/>
              </a:solidFill>
              <a:latin typeface="Calibri" panose="020F0502020204030204" pitchFamily="34" charset="0"/>
            </a:endParaRPr>
          </a:p>
        </p:txBody>
      </p:sp>
      <p:sp>
        <p:nvSpPr>
          <p:cNvPr id="64518"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42950" indent="-285750" eaLnBrk="0" hangingPunct="0">
              <a:defRPr sz="2400">
                <a:solidFill>
                  <a:schemeClr val="tx1"/>
                </a:solidFill>
                <a:latin typeface="Segoe UI" panose="020B0502040204020203" pitchFamily="34" charset="0"/>
                <a:ea typeface="MS PGothic" panose="020B0600070205080204" pitchFamily="34" charset="-128"/>
              </a:defRPr>
            </a:lvl2pPr>
            <a:lvl3pPr marL="1143000" indent="-228600" eaLnBrk="0" hangingPunct="0">
              <a:defRPr sz="2400">
                <a:solidFill>
                  <a:schemeClr val="tx1"/>
                </a:solidFill>
                <a:latin typeface="Segoe UI" panose="020B0502040204020203" pitchFamily="34" charset="0"/>
                <a:ea typeface="MS PGothic" panose="020B0600070205080204" pitchFamily="34" charset="-128"/>
              </a:defRPr>
            </a:lvl3pPr>
            <a:lvl4pPr marL="1600200" indent="-228600" eaLnBrk="0" hangingPunct="0">
              <a:defRPr sz="2400">
                <a:solidFill>
                  <a:schemeClr val="tx1"/>
                </a:solidFill>
                <a:latin typeface="Segoe UI" panose="020B0502040204020203" pitchFamily="34" charset="0"/>
                <a:ea typeface="MS PGothic" panose="020B0600070205080204" pitchFamily="34" charset="-128"/>
              </a:defRPr>
            </a:lvl4pPr>
            <a:lvl5pPr marL="2057400" indent="-228600" eaLnBrk="0" hangingPunct="0">
              <a:defRPr sz="2400">
                <a:solidFill>
                  <a:schemeClr val="tx1"/>
                </a:solidFill>
                <a:latin typeface="Segoe UI" panose="020B0502040204020203"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fld id="{23371E57-AC77-489D-BC3E-8B1E6004E2C2}" type="slidenum">
              <a:rPr lang="en-US" sz="1200">
                <a:solidFill>
                  <a:srgbClr val="000000"/>
                </a:solidFill>
                <a:latin typeface="Calibri" panose="020F0502020204030204" pitchFamily="34" charset="0"/>
              </a:rPr>
              <a:pPr eaLnBrk="1" hangingPunct="1"/>
              <a:t>19</a:t>
            </a:fld>
            <a:endParaRPr 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2437916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spcBef>
                <a:spcPct val="0"/>
              </a:spcBef>
            </a:pPr>
            <a:endParaRPr lang="en-US" dirty="0"/>
          </a:p>
        </p:txBody>
      </p:sp>
      <p:sp>
        <p:nvSpPr>
          <p:cNvPr id="4" name="Header Placeholder 3"/>
          <p:cNvSpPr>
            <a:spLocks noGrp="1"/>
          </p:cNvSpPr>
          <p:nvPr>
            <p:ph type="hdr" sz="quarter"/>
          </p:nvPr>
        </p:nvSpPr>
        <p:spPr>
          <a:xfrm>
            <a:off x="0" y="0"/>
            <a:ext cx="3037840" cy="466434"/>
          </a:xfrm>
        </p:spPr>
        <p:txBody>
          <a:bodyPr/>
          <a:lstStyle/>
          <a:p>
            <a:pPr>
              <a:defRPr/>
            </a:pPr>
            <a:r>
              <a:rPr lang="en-US" dirty="0" smtClean="0">
                <a:gradFill>
                  <a:gsLst>
                    <a:gs pos="0">
                      <a:prstClr val="black">
                        <a:lumMod val="50000"/>
                      </a:prstClr>
                    </a:gs>
                    <a:gs pos="100000">
                      <a:prstClr val="black">
                        <a:lumMod val="50000"/>
                      </a:prstClr>
                    </a:gs>
                  </a:gsLst>
                  <a:lin ang="5400000" scaled="0"/>
                </a:gradFill>
              </a:rPr>
              <a:t>Server &amp; Tools Business</a:t>
            </a:r>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4"/>
          </p:nvPr>
        </p:nvSpPr>
        <p:spPr>
          <a:xfrm>
            <a:off x="0" y="8829967"/>
            <a:ext cx="3037840" cy="466433"/>
          </a:xfrm>
        </p:spPr>
        <p:txBody>
          <a:bodyPr/>
          <a:lstStyle/>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defRPr/>
            </a:pPr>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4517"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42950" indent="-285750" eaLnBrk="0" hangingPunct="0">
              <a:defRPr sz="2400">
                <a:solidFill>
                  <a:schemeClr val="tx1"/>
                </a:solidFill>
                <a:latin typeface="Segoe UI" panose="020B0502040204020203" pitchFamily="34" charset="0"/>
                <a:ea typeface="MS PGothic" panose="020B0600070205080204" pitchFamily="34" charset="-128"/>
              </a:defRPr>
            </a:lvl2pPr>
            <a:lvl3pPr marL="1143000" indent="-228600" eaLnBrk="0" hangingPunct="0">
              <a:defRPr sz="2400">
                <a:solidFill>
                  <a:schemeClr val="tx1"/>
                </a:solidFill>
                <a:latin typeface="Segoe UI" panose="020B0502040204020203" pitchFamily="34" charset="0"/>
                <a:ea typeface="MS PGothic" panose="020B0600070205080204" pitchFamily="34" charset="-128"/>
              </a:defRPr>
            </a:lvl3pPr>
            <a:lvl4pPr marL="1600200" indent="-228600" eaLnBrk="0" hangingPunct="0">
              <a:defRPr sz="2400">
                <a:solidFill>
                  <a:schemeClr val="tx1"/>
                </a:solidFill>
                <a:latin typeface="Segoe UI" panose="020B0502040204020203" pitchFamily="34" charset="0"/>
                <a:ea typeface="MS PGothic" panose="020B0600070205080204" pitchFamily="34" charset="-128"/>
              </a:defRPr>
            </a:lvl4pPr>
            <a:lvl5pPr marL="2057400" indent="-228600" eaLnBrk="0" hangingPunct="0">
              <a:defRPr sz="2400">
                <a:solidFill>
                  <a:schemeClr val="tx1"/>
                </a:solidFill>
                <a:latin typeface="Segoe UI" panose="020B0502040204020203"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fld id="{D6ED29F2-587A-48A1-8FB8-4D8F64902514}" type="datetime1">
              <a:rPr lang="en-US" sz="1200">
                <a:solidFill>
                  <a:srgbClr val="000000"/>
                </a:solidFill>
                <a:latin typeface="Calibri" panose="020F0502020204030204" pitchFamily="34" charset="0"/>
              </a:rPr>
              <a:pPr eaLnBrk="1" hangingPunct="1"/>
              <a:t>6/15/2014</a:t>
            </a:fld>
            <a:endParaRPr lang="en-US" sz="1200">
              <a:solidFill>
                <a:srgbClr val="000000"/>
              </a:solidFill>
              <a:latin typeface="Calibri" panose="020F0502020204030204" pitchFamily="34" charset="0"/>
            </a:endParaRPr>
          </a:p>
        </p:txBody>
      </p:sp>
      <p:sp>
        <p:nvSpPr>
          <p:cNvPr id="64518"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42950" indent="-285750" eaLnBrk="0" hangingPunct="0">
              <a:defRPr sz="2400">
                <a:solidFill>
                  <a:schemeClr val="tx1"/>
                </a:solidFill>
                <a:latin typeface="Segoe UI" panose="020B0502040204020203" pitchFamily="34" charset="0"/>
                <a:ea typeface="MS PGothic" panose="020B0600070205080204" pitchFamily="34" charset="-128"/>
              </a:defRPr>
            </a:lvl2pPr>
            <a:lvl3pPr marL="1143000" indent="-228600" eaLnBrk="0" hangingPunct="0">
              <a:defRPr sz="2400">
                <a:solidFill>
                  <a:schemeClr val="tx1"/>
                </a:solidFill>
                <a:latin typeface="Segoe UI" panose="020B0502040204020203" pitchFamily="34" charset="0"/>
                <a:ea typeface="MS PGothic" panose="020B0600070205080204" pitchFamily="34" charset="-128"/>
              </a:defRPr>
            </a:lvl3pPr>
            <a:lvl4pPr marL="1600200" indent="-228600" eaLnBrk="0" hangingPunct="0">
              <a:defRPr sz="2400">
                <a:solidFill>
                  <a:schemeClr val="tx1"/>
                </a:solidFill>
                <a:latin typeface="Segoe UI" panose="020B0502040204020203" pitchFamily="34" charset="0"/>
                <a:ea typeface="MS PGothic" panose="020B0600070205080204" pitchFamily="34" charset="-128"/>
              </a:defRPr>
            </a:lvl4pPr>
            <a:lvl5pPr marL="2057400" indent="-228600" eaLnBrk="0" hangingPunct="0">
              <a:defRPr sz="2400">
                <a:solidFill>
                  <a:schemeClr val="tx1"/>
                </a:solidFill>
                <a:latin typeface="Segoe UI" panose="020B0502040204020203"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fld id="{23371E57-AC77-489D-BC3E-8B1E6004E2C2}" type="slidenum">
              <a:rPr lang="en-US" sz="1200">
                <a:solidFill>
                  <a:srgbClr val="000000"/>
                </a:solidFill>
                <a:latin typeface="Calibri" panose="020F0502020204030204" pitchFamily="34" charset="0"/>
              </a:rPr>
              <a:pPr eaLnBrk="1" hangingPunct="1"/>
              <a:t>20</a:t>
            </a:fld>
            <a:endParaRPr 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3348919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spcBef>
                <a:spcPct val="0"/>
              </a:spcBef>
            </a:pPr>
            <a:endParaRPr lang="en-US" dirty="0"/>
          </a:p>
        </p:txBody>
      </p:sp>
      <p:sp>
        <p:nvSpPr>
          <p:cNvPr id="6656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42950" indent="-285750" eaLnBrk="0" hangingPunct="0">
              <a:defRPr sz="2400">
                <a:solidFill>
                  <a:schemeClr val="tx1"/>
                </a:solidFill>
                <a:latin typeface="Segoe UI" panose="020B0502040204020203" pitchFamily="34" charset="0"/>
                <a:ea typeface="MS PGothic" panose="020B0600070205080204" pitchFamily="34" charset="-128"/>
              </a:defRPr>
            </a:lvl2pPr>
            <a:lvl3pPr marL="1143000" indent="-228600" eaLnBrk="0" hangingPunct="0">
              <a:defRPr sz="2400">
                <a:solidFill>
                  <a:schemeClr val="tx1"/>
                </a:solidFill>
                <a:latin typeface="Segoe UI" panose="020B0502040204020203" pitchFamily="34" charset="0"/>
                <a:ea typeface="MS PGothic" panose="020B0600070205080204" pitchFamily="34" charset="-128"/>
              </a:defRPr>
            </a:lvl3pPr>
            <a:lvl4pPr marL="1600200" indent="-228600" eaLnBrk="0" hangingPunct="0">
              <a:defRPr sz="2400">
                <a:solidFill>
                  <a:schemeClr val="tx1"/>
                </a:solidFill>
                <a:latin typeface="Segoe UI" panose="020B0502040204020203" pitchFamily="34" charset="0"/>
                <a:ea typeface="MS PGothic" panose="020B0600070205080204" pitchFamily="34" charset="-128"/>
              </a:defRPr>
            </a:lvl4pPr>
            <a:lvl5pPr marL="2057400" indent="-228600" eaLnBrk="0" hangingPunct="0">
              <a:defRPr sz="2400">
                <a:solidFill>
                  <a:schemeClr val="tx1"/>
                </a:solidFill>
                <a:latin typeface="Segoe UI" panose="020B0502040204020203"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defTabSz="931863" eaLnBrk="1" fontAlgn="base" hangingPunct="1">
              <a:spcBef>
                <a:spcPct val="0"/>
              </a:spcBef>
              <a:spcAft>
                <a:spcPct val="0"/>
              </a:spcAft>
            </a:pPr>
            <a:r>
              <a:rPr lang="en-US" sz="1200" smtClean="0">
                <a:solidFill>
                  <a:srgbClr val="000000"/>
                </a:solidFill>
                <a:latin typeface="Calibri" panose="020F0502020204030204" pitchFamily="34" charset="0"/>
              </a:rPr>
              <a:t>Data Insights Conversation</a:t>
            </a:r>
          </a:p>
        </p:txBody>
      </p:sp>
      <p:sp>
        <p:nvSpPr>
          <p:cNvPr id="5" name="Footer Placeholder 4"/>
          <p:cNvSpPr>
            <a:spLocks noGrp="1"/>
          </p:cNvSpPr>
          <p:nvPr>
            <p:ph type="ftr" sz="quarter" idx="4"/>
          </p:nvPr>
        </p:nvSpPr>
        <p:spPr>
          <a:xfrm>
            <a:off x="0" y="8829967"/>
            <a:ext cx="3037840" cy="466433"/>
          </a:xfrm>
        </p:spPr>
        <p:txBody>
          <a:bodyPr/>
          <a:lstStyle/>
          <a:p>
            <a:pPr defTabSz="94905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905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6565"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42950" indent="-285750" eaLnBrk="0" hangingPunct="0">
              <a:defRPr sz="2400">
                <a:solidFill>
                  <a:schemeClr val="tx1"/>
                </a:solidFill>
                <a:latin typeface="Segoe UI" panose="020B0502040204020203" pitchFamily="34" charset="0"/>
                <a:ea typeface="MS PGothic" panose="020B0600070205080204" pitchFamily="34" charset="-128"/>
              </a:defRPr>
            </a:lvl2pPr>
            <a:lvl3pPr marL="1143000" indent="-228600" eaLnBrk="0" hangingPunct="0">
              <a:defRPr sz="2400">
                <a:solidFill>
                  <a:schemeClr val="tx1"/>
                </a:solidFill>
                <a:latin typeface="Segoe UI" panose="020B0502040204020203" pitchFamily="34" charset="0"/>
                <a:ea typeface="MS PGothic" panose="020B0600070205080204" pitchFamily="34" charset="-128"/>
              </a:defRPr>
            </a:lvl3pPr>
            <a:lvl4pPr marL="1600200" indent="-228600" eaLnBrk="0" hangingPunct="0">
              <a:defRPr sz="2400">
                <a:solidFill>
                  <a:schemeClr val="tx1"/>
                </a:solidFill>
                <a:latin typeface="Segoe UI" panose="020B0502040204020203" pitchFamily="34" charset="0"/>
                <a:ea typeface="MS PGothic" panose="020B0600070205080204" pitchFamily="34" charset="-128"/>
              </a:defRPr>
            </a:lvl4pPr>
            <a:lvl5pPr marL="2057400" indent="-228600" eaLnBrk="0" hangingPunct="0">
              <a:defRPr sz="2400">
                <a:solidFill>
                  <a:schemeClr val="tx1"/>
                </a:solidFill>
                <a:latin typeface="Segoe UI" panose="020B0502040204020203"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fld id="{A7414871-5042-4461-B691-0BD5A5178941}" type="datetime1">
              <a:rPr lang="en-US" sz="1200">
                <a:solidFill>
                  <a:srgbClr val="000000"/>
                </a:solidFill>
                <a:latin typeface="Calibri" panose="020F0502020204030204" pitchFamily="34" charset="0"/>
              </a:rPr>
              <a:pPr eaLnBrk="1" hangingPunct="1"/>
              <a:t>6/15/2014</a:t>
            </a:fld>
            <a:endParaRPr lang="en-US" sz="1200">
              <a:solidFill>
                <a:srgbClr val="000000"/>
              </a:solidFill>
              <a:latin typeface="Calibri" panose="020F0502020204030204" pitchFamily="34" charset="0"/>
            </a:endParaRPr>
          </a:p>
        </p:txBody>
      </p:sp>
      <p:sp>
        <p:nvSpPr>
          <p:cNvPr id="66566"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42950" indent="-285750" eaLnBrk="0" hangingPunct="0">
              <a:defRPr sz="2400">
                <a:solidFill>
                  <a:schemeClr val="tx1"/>
                </a:solidFill>
                <a:latin typeface="Segoe UI" panose="020B0502040204020203" pitchFamily="34" charset="0"/>
                <a:ea typeface="MS PGothic" panose="020B0600070205080204" pitchFamily="34" charset="-128"/>
              </a:defRPr>
            </a:lvl2pPr>
            <a:lvl3pPr marL="1143000" indent="-228600" eaLnBrk="0" hangingPunct="0">
              <a:defRPr sz="2400">
                <a:solidFill>
                  <a:schemeClr val="tx1"/>
                </a:solidFill>
                <a:latin typeface="Segoe UI" panose="020B0502040204020203" pitchFamily="34" charset="0"/>
                <a:ea typeface="MS PGothic" panose="020B0600070205080204" pitchFamily="34" charset="-128"/>
              </a:defRPr>
            </a:lvl3pPr>
            <a:lvl4pPr marL="1600200" indent="-228600" eaLnBrk="0" hangingPunct="0">
              <a:defRPr sz="2400">
                <a:solidFill>
                  <a:schemeClr val="tx1"/>
                </a:solidFill>
                <a:latin typeface="Segoe UI" panose="020B0502040204020203" pitchFamily="34" charset="0"/>
                <a:ea typeface="MS PGothic" panose="020B0600070205080204" pitchFamily="34" charset="-128"/>
              </a:defRPr>
            </a:lvl4pPr>
            <a:lvl5pPr marL="2057400" indent="-228600" eaLnBrk="0" hangingPunct="0">
              <a:defRPr sz="2400">
                <a:solidFill>
                  <a:schemeClr val="tx1"/>
                </a:solidFill>
                <a:latin typeface="Segoe UI" panose="020B0502040204020203"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fld id="{DE3B29F8-1840-49B1-AD8C-91D42B3AC3B2}" type="slidenum">
              <a:rPr lang="en-US" sz="1200">
                <a:solidFill>
                  <a:srgbClr val="000000"/>
                </a:solidFill>
                <a:latin typeface="Calibri" panose="020F0502020204030204" pitchFamily="34" charset="0"/>
              </a:rPr>
              <a:pPr eaLnBrk="1" hangingPunct="1"/>
              <a:t>21</a:t>
            </a:fld>
            <a:endParaRPr 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3636026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solidFill>
                <a:schemeClr val="bg2">
                  <a:lumMod val="25000"/>
                </a:schemeClr>
              </a:solidFill>
              <a:cs typeface="Segoe UI Light" panose="020B0502040204020203" pitchFamily="34" charset="0"/>
            </a:endParaRPr>
          </a:p>
        </p:txBody>
      </p:sp>
      <p:sp>
        <p:nvSpPr>
          <p:cNvPr id="6" name="Footer Placeholder 5"/>
          <p:cNvSpPr>
            <a:spLocks noGrp="1"/>
          </p:cNvSpPr>
          <p:nvPr>
            <p:ph type="ftr" sz="quarter" idx="11"/>
          </p:nvPr>
        </p:nvSpPr>
        <p:spPr/>
        <p:txBody>
          <a:bodyPr/>
          <a:lstStyle/>
          <a:p>
            <a:pPr defTabSz="94212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212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Header Placeholder 3"/>
          <p:cNvSpPr>
            <a:spLocks noGrp="1"/>
          </p:cNvSpPr>
          <p:nvPr>
            <p:ph type="hdr" sz="quarter"/>
          </p:nvPr>
        </p:nvSpPr>
        <p:spPr>
          <a:xfrm>
            <a:off x="0" y="0"/>
            <a:ext cx="3037840" cy="464820"/>
          </a:xfrm>
        </p:spPr>
        <p:txBody>
          <a:bodyPr/>
          <a:lstStyle/>
          <a:p>
            <a:r>
              <a:rPr lang="en-US" sz="1000" dirty="0">
                <a:solidFill>
                  <a:prstClr val="black"/>
                </a:solidFill>
              </a:rPr>
              <a:t>the Analytics Platform System Appliance</a:t>
            </a:r>
          </a:p>
        </p:txBody>
      </p:sp>
      <p:sp>
        <p:nvSpPr>
          <p:cNvPr id="10" name="Date Placeholder 5"/>
          <p:cNvSpPr>
            <a:spLocks noGrp="1"/>
          </p:cNvSpPr>
          <p:nvPr>
            <p:ph type="dt" idx="1"/>
          </p:nvPr>
        </p:nvSpPr>
        <p:spPr>
          <a:xfrm>
            <a:off x="3970938" y="0"/>
            <a:ext cx="3037840" cy="464820"/>
          </a:xfrm>
        </p:spPr>
        <p:txBody>
          <a:bodyPr/>
          <a:lstStyle/>
          <a:p>
            <a:fld id="{31997987-79AD-4BD8-9F86-497BD46B220D}" type="datetime1">
              <a:rPr lang="en-US" sz="1000" smtClean="0">
                <a:solidFill>
                  <a:prstClr val="black"/>
                </a:solidFill>
              </a:rPr>
              <a:t>6/15/2014</a:t>
            </a:fld>
            <a:endParaRPr lang="en-US" sz="1000" dirty="0">
              <a:solidFill>
                <a:prstClr val="black"/>
              </a:solidFill>
            </a:endParaRPr>
          </a:p>
        </p:txBody>
      </p:sp>
      <p:sp>
        <p:nvSpPr>
          <p:cNvPr id="11" name="Slide Number Placeholder 6"/>
          <p:cNvSpPr>
            <a:spLocks noGrp="1"/>
          </p:cNvSpPr>
          <p:nvPr>
            <p:ph type="sldNum" sz="quarter" idx="5"/>
          </p:nvPr>
        </p:nvSpPr>
        <p:spPr>
          <a:xfrm>
            <a:off x="6040627" y="8829967"/>
            <a:ext cx="968150" cy="464820"/>
          </a:xfrm>
        </p:spPr>
        <p:txBody>
          <a:bodyPr/>
          <a:lstStyle/>
          <a:p>
            <a:r>
              <a:rPr lang="en-US" sz="1000" dirty="0">
                <a:solidFill>
                  <a:prstClr val="black"/>
                </a:solidFill>
              </a:rPr>
              <a:t>8</a:t>
            </a:r>
          </a:p>
        </p:txBody>
      </p:sp>
    </p:spTree>
    <p:extLst>
      <p:ext uri="{BB962C8B-B14F-4D97-AF65-F5344CB8AC3E}">
        <p14:creationId xmlns:p14="http://schemas.microsoft.com/office/powerpoint/2010/main" val="104293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8" name="Header Placeholder 3"/>
          <p:cNvSpPr>
            <a:spLocks noGrp="1"/>
          </p:cNvSpPr>
          <p:nvPr>
            <p:ph type="hdr" sz="quarter"/>
          </p:nvPr>
        </p:nvSpPr>
        <p:spPr>
          <a:xfrm>
            <a:off x="0" y="0"/>
            <a:ext cx="3037840" cy="464820"/>
          </a:xfrm>
        </p:spPr>
        <p:txBody>
          <a:bodyPr/>
          <a:lstStyle/>
          <a:p>
            <a:r>
              <a:rPr lang="en-US" sz="1000" dirty="0">
                <a:solidFill>
                  <a:prstClr val="black"/>
                </a:solidFill>
              </a:rPr>
              <a:t>the Analytics Platform System Appliance</a:t>
            </a:r>
          </a:p>
        </p:txBody>
      </p:sp>
      <p:sp>
        <p:nvSpPr>
          <p:cNvPr id="9" name="Date Placeholder 5"/>
          <p:cNvSpPr>
            <a:spLocks noGrp="1"/>
          </p:cNvSpPr>
          <p:nvPr>
            <p:ph type="dt" idx="1"/>
          </p:nvPr>
        </p:nvSpPr>
        <p:spPr>
          <a:xfrm>
            <a:off x="3970938" y="0"/>
            <a:ext cx="3037840" cy="464820"/>
          </a:xfrm>
        </p:spPr>
        <p:txBody>
          <a:bodyPr/>
          <a:lstStyle/>
          <a:p>
            <a:fld id="{C67DF505-E663-431A-ABF4-8456E3AEDA4C}" type="datetime1">
              <a:rPr lang="en-US" sz="1000" smtClean="0">
                <a:solidFill>
                  <a:prstClr val="black"/>
                </a:solidFill>
              </a:rPr>
              <a:t>6/15/2014</a:t>
            </a:fld>
            <a:endParaRPr lang="en-US" sz="1000" dirty="0">
              <a:solidFill>
                <a:prstClr val="black"/>
              </a:solidFill>
            </a:endParaRPr>
          </a:p>
        </p:txBody>
      </p:sp>
      <p:sp>
        <p:nvSpPr>
          <p:cNvPr id="10" name="Slide Number Placeholder 6"/>
          <p:cNvSpPr>
            <a:spLocks noGrp="1"/>
          </p:cNvSpPr>
          <p:nvPr>
            <p:ph type="sldNum" sz="quarter" idx="5"/>
          </p:nvPr>
        </p:nvSpPr>
        <p:spPr>
          <a:xfrm>
            <a:off x="6040627" y="8829967"/>
            <a:ext cx="968150" cy="464820"/>
          </a:xfrm>
        </p:spPr>
        <p:txBody>
          <a:bodyPr/>
          <a:lstStyle/>
          <a:p>
            <a:r>
              <a:rPr lang="en-US" sz="1000" dirty="0">
                <a:solidFill>
                  <a:prstClr val="black"/>
                </a:solidFill>
              </a:rPr>
              <a:t>12</a:t>
            </a:r>
          </a:p>
        </p:txBody>
      </p:sp>
    </p:spTree>
    <p:extLst>
      <p:ext uri="{BB962C8B-B14F-4D97-AF65-F5344CB8AC3E}">
        <p14:creationId xmlns:p14="http://schemas.microsoft.com/office/powerpoint/2010/main" val="2227050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61316">
              <a:spcAft>
                <a:spcPts val="351"/>
              </a:spcAft>
              <a:defRPr/>
            </a:pPr>
            <a:endParaRPr lang="en-US" dirty="0">
              <a:cs typeface="Segoe UI Light" panose="020B0502040204020203" pitchFamily="34" charset="0"/>
            </a:endParaRPr>
          </a:p>
        </p:txBody>
      </p:sp>
      <p:sp>
        <p:nvSpPr>
          <p:cNvPr id="8" name="Header Placeholder 3"/>
          <p:cNvSpPr>
            <a:spLocks noGrp="1"/>
          </p:cNvSpPr>
          <p:nvPr>
            <p:ph type="hdr" sz="quarter"/>
          </p:nvPr>
        </p:nvSpPr>
        <p:spPr>
          <a:xfrm>
            <a:off x="0" y="0"/>
            <a:ext cx="3037840" cy="464820"/>
          </a:xfrm>
        </p:spPr>
        <p:txBody>
          <a:bodyPr/>
          <a:lstStyle/>
          <a:p>
            <a:r>
              <a:rPr lang="en-US" sz="1000" dirty="0"/>
              <a:t>SQL Server 2012 PDW Appliance</a:t>
            </a:r>
          </a:p>
        </p:txBody>
      </p:sp>
      <p:sp>
        <p:nvSpPr>
          <p:cNvPr id="9" name="Date Placeholder 5"/>
          <p:cNvSpPr>
            <a:spLocks noGrp="1"/>
          </p:cNvSpPr>
          <p:nvPr>
            <p:ph type="dt" idx="1"/>
          </p:nvPr>
        </p:nvSpPr>
        <p:spPr>
          <a:xfrm>
            <a:off x="3970938" y="0"/>
            <a:ext cx="3037840" cy="464820"/>
          </a:xfrm>
        </p:spPr>
        <p:txBody>
          <a:bodyPr/>
          <a:lstStyle/>
          <a:p>
            <a:fld id="{41B2B984-C712-4E6F-9CF4-16F0268E60C8}" type="datetime1">
              <a:rPr lang="en-US" sz="1000" smtClean="0"/>
              <a:t>6/15/2014</a:t>
            </a:fld>
            <a:endParaRPr lang="en-US" sz="1000" dirty="0"/>
          </a:p>
        </p:txBody>
      </p:sp>
      <p:sp>
        <p:nvSpPr>
          <p:cNvPr id="10" name="Slide Number Placeholder 6"/>
          <p:cNvSpPr>
            <a:spLocks noGrp="1"/>
          </p:cNvSpPr>
          <p:nvPr>
            <p:ph type="sldNum" sz="quarter" idx="5"/>
          </p:nvPr>
        </p:nvSpPr>
        <p:spPr>
          <a:xfrm>
            <a:off x="6040627" y="8829967"/>
            <a:ext cx="968150" cy="464820"/>
          </a:xfrm>
        </p:spPr>
        <p:txBody>
          <a:bodyPr/>
          <a:lstStyle/>
          <a:p>
            <a:fld id="{23D601EE-78D1-451A-92DB-752158A28AA5}" type="slidenum">
              <a:rPr lang="en-US" sz="1000"/>
              <a:t>25</a:t>
            </a:fld>
            <a:r>
              <a:rPr lang="en-US" sz="1000" dirty="0"/>
              <a:t>1</a:t>
            </a:r>
          </a:p>
        </p:txBody>
      </p:sp>
    </p:spTree>
    <p:extLst>
      <p:ext uri="{BB962C8B-B14F-4D97-AF65-F5344CB8AC3E}">
        <p14:creationId xmlns:p14="http://schemas.microsoft.com/office/powerpoint/2010/main" val="2340334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the Analytics Platform System Appliance</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4B47E40-52E9-4D21-B4F2-FA9851D96636}" type="datetime1">
              <a:rPr lang="en-US" smtClean="0"/>
              <a:t>6/15/2014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08687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E14B2D9-F344-4463-A3E2-4BE7327096B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537488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32690">
              <a:defRPr/>
            </a:pPr>
            <a:endParaRPr lang="en-US" sz="1000" dirty="0">
              <a:cs typeface="Segoe UI Light" panose="020B0502040204020203" pitchFamily="34" charset="0"/>
            </a:endParaRPr>
          </a:p>
        </p:txBody>
      </p:sp>
      <p:sp>
        <p:nvSpPr>
          <p:cNvPr id="8" name="Header Placeholder 3"/>
          <p:cNvSpPr>
            <a:spLocks noGrp="1"/>
          </p:cNvSpPr>
          <p:nvPr>
            <p:ph type="hdr" sz="quarter"/>
          </p:nvPr>
        </p:nvSpPr>
        <p:spPr>
          <a:xfrm>
            <a:off x="0" y="0"/>
            <a:ext cx="3037840" cy="464820"/>
          </a:xfrm>
        </p:spPr>
        <p:txBody>
          <a:bodyPr/>
          <a:lstStyle/>
          <a:p>
            <a:r>
              <a:rPr lang="en-US" sz="1000" dirty="0" smtClean="0">
                <a:solidFill>
                  <a:prstClr val="black"/>
                </a:solidFill>
              </a:rPr>
              <a:t>the Analytics Platform System </a:t>
            </a:r>
            <a:r>
              <a:rPr lang="en-US" sz="1000" dirty="0">
                <a:solidFill>
                  <a:prstClr val="black"/>
                </a:solidFill>
              </a:rPr>
              <a:t>Appliance</a:t>
            </a:r>
          </a:p>
        </p:txBody>
      </p:sp>
      <p:sp>
        <p:nvSpPr>
          <p:cNvPr id="9" name="Date Placeholder 5"/>
          <p:cNvSpPr>
            <a:spLocks noGrp="1"/>
          </p:cNvSpPr>
          <p:nvPr>
            <p:ph type="dt" idx="1"/>
          </p:nvPr>
        </p:nvSpPr>
        <p:spPr>
          <a:xfrm>
            <a:off x="3970938" y="0"/>
            <a:ext cx="3037840" cy="464820"/>
          </a:xfrm>
        </p:spPr>
        <p:txBody>
          <a:bodyPr/>
          <a:lstStyle/>
          <a:p>
            <a:fld id="{8BF3AACF-EC3F-427B-905C-D6B0F051223A}" type="datetime1">
              <a:rPr lang="en-US" sz="1000" smtClean="0">
                <a:solidFill>
                  <a:prstClr val="black"/>
                </a:solidFill>
              </a:rPr>
              <a:t>6/15/2014</a:t>
            </a:fld>
            <a:endParaRPr lang="en-US" sz="1000" dirty="0">
              <a:solidFill>
                <a:prstClr val="black"/>
              </a:solidFill>
            </a:endParaRPr>
          </a:p>
        </p:txBody>
      </p:sp>
      <p:sp>
        <p:nvSpPr>
          <p:cNvPr id="10" name="Slide Number Placeholder 6"/>
          <p:cNvSpPr>
            <a:spLocks noGrp="1"/>
          </p:cNvSpPr>
          <p:nvPr>
            <p:ph type="sldNum" sz="quarter" idx="5"/>
          </p:nvPr>
        </p:nvSpPr>
        <p:spPr>
          <a:xfrm>
            <a:off x="6040627" y="8829967"/>
            <a:ext cx="968150" cy="464820"/>
          </a:xfrm>
        </p:spPr>
        <p:txBody>
          <a:bodyPr/>
          <a:lstStyle/>
          <a:p>
            <a:r>
              <a:rPr lang="en-US" sz="1000" dirty="0">
                <a:solidFill>
                  <a:prstClr val="black"/>
                </a:solidFill>
              </a:rPr>
              <a:t>15</a:t>
            </a:r>
          </a:p>
        </p:txBody>
      </p:sp>
    </p:spTree>
    <p:extLst>
      <p:ext uri="{BB962C8B-B14F-4D97-AF65-F5344CB8AC3E}">
        <p14:creationId xmlns:p14="http://schemas.microsoft.com/office/powerpoint/2010/main" val="2126096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the Analytics Platform System Appliance</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018101-D754-45D0-8D3B-AD2BF0AECC19}" type="datetime1">
              <a:rPr lang="en-US" smtClean="0"/>
              <a:t>6/15/2014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50000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baseline="0" dirty="0" smtClean="0"/>
          </a:p>
        </p:txBody>
      </p:sp>
      <p:sp>
        <p:nvSpPr>
          <p:cNvPr id="4" name="Header Placeholder 3"/>
          <p:cNvSpPr>
            <a:spLocks noGrp="1"/>
          </p:cNvSpPr>
          <p:nvPr>
            <p:ph type="hdr" sz="quarter" idx="10"/>
          </p:nvPr>
        </p:nvSpPr>
        <p:spPr/>
        <p:txBody>
          <a:bodyPr/>
          <a:lstStyle/>
          <a:p>
            <a:r>
              <a:rPr lang="en-US" smtClean="0"/>
              <a:t>the Analytics Platform System Appliance</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F7AF8D-1F94-4544-97AC-54847B9A2943}" type="datetime1">
              <a:rPr lang="en-US" smtClean="0"/>
              <a:t>6/15/2014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474491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the Analytics Platform System Appliance</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67E137-C861-4DDF-BD8D-E90778A3C0B2}" type="datetime1">
              <a:rPr lang="en-US" smtClean="0"/>
              <a:t>6/15/2014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05826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the Analytics Platform System Appliance</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C06411-C6E0-4510-9F05-C6BB622D508B}" type="datetime1">
              <a:rPr lang="en-US" smtClean="0"/>
              <a:t>6/15/2014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08871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the Analytics Platform System Appliance</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5C04C4-A20B-48E2-B45B-5B1F9FA98064}" type="datetime1">
              <a:rPr lang="en-US" smtClean="0"/>
              <a:t>6/15/2014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82944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A2FD6E7-AEF7-4868-9D63-C92E1871F660}" type="datetime1">
              <a:rPr lang="en-US" smtClean="0">
                <a:solidFill>
                  <a:prstClr val="black"/>
                </a:solidFill>
              </a:rPr>
              <a:t>6/15/2014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43308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a:lnSpc>
                <a:spcPct val="115000"/>
              </a:lnSpc>
              <a:spcAft>
                <a:spcPts val="1031"/>
              </a:spcAft>
            </a:pPr>
            <a:endParaRPr lang="en-US" sz="1000" b="1" dirty="0">
              <a:solidFill>
                <a:srgbClr val="000000"/>
              </a:solidFill>
              <a:ea typeface="Calibri"/>
              <a:cs typeface="Segoe UI Light" panose="020B0502040204020203" pitchFamily="34" charset="0"/>
            </a:endParaRPr>
          </a:p>
        </p:txBody>
      </p:sp>
      <p:sp>
        <p:nvSpPr>
          <p:cNvPr id="5" name="Date Placeholder 4"/>
          <p:cNvSpPr>
            <a:spLocks noGrp="1"/>
          </p:cNvSpPr>
          <p:nvPr>
            <p:ph type="dt" idx="10"/>
          </p:nvPr>
        </p:nvSpPr>
        <p:spPr/>
        <p:txBody>
          <a:bodyPr/>
          <a:lstStyle/>
          <a:p>
            <a:fld id="{0AC46F55-1AE9-4512-9C77-F321D48D0A72}" type="datetime1">
              <a:rPr lang="en-US" smtClean="0">
                <a:solidFill>
                  <a:prstClr val="black"/>
                </a:solidFill>
              </a:rPr>
              <a:t>6/15/2014</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421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21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smtClean="0">
                <a:solidFill>
                  <a:prstClr val="black"/>
                </a:solidFill>
              </a:rPr>
              <a:t>MGXFY13</a:t>
            </a:r>
          </a:p>
          <a:p>
            <a:endParaRPr lang="en-US" dirty="0">
              <a:solidFill>
                <a:prstClr val="black"/>
              </a:solidFill>
            </a:endParaRPr>
          </a:p>
        </p:txBody>
      </p:sp>
    </p:spTree>
    <p:extLst>
      <p:ext uri="{BB962C8B-B14F-4D97-AF65-F5344CB8AC3E}">
        <p14:creationId xmlns:p14="http://schemas.microsoft.com/office/powerpoint/2010/main" val="2774433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276B72A-9B87-4EF8-B2A1-7445F8D1B62D}" type="datetime1">
              <a:rPr lang="en-US" smtClean="0">
                <a:solidFill>
                  <a:prstClr val="black"/>
                </a:solidFill>
              </a:rPr>
              <a:t>6/15/2014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629604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B3A0AB6-9BDF-436C-8081-10851D73EE97}" type="datetime1">
              <a:rPr lang="en-US" smtClean="0">
                <a:solidFill>
                  <a:prstClr val="black"/>
                </a:solidFill>
              </a:rPr>
              <a:t>6/15/2014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17339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50464">
              <a:spcAft>
                <a:spcPts val="346"/>
              </a:spcAft>
              <a:defRPr/>
            </a:pPr>
            <a:endParaRPr lang="en-US"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3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38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150143-E905-4150-9530-9C9B00C33F38}" type="datetime1">
              <a:rPr lang="en-US" smtClean="0">
                <a:solidFill>
                  <a:prstClr val="black"/>
                </a:solidFill>
              </a:rPr>
              <a:t>6/15/2014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82372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217262" marR="0" lvl="1" indent="0" algn="l" defTabSz="914159" rtl="0" eaLnBrk="1" fontAlgn="auto" latinLnBrk="0" hangingPunct="1">
              <a:lnSpc>
                <a:spcPct val="90000"/>
              </a:lnSpc>
              <a:spcBef>
                <a:spcPts val="0"/>
              </a:spcBef>
              <a:spcAft>
                <a:spcPts val="340"/>
              </a:spcAft>
              <a:buClrTx/>
              <a:buSzTx/>
              <a:buFont typeface="Arial" pitchFamily="34" charset="0"/>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6245FB35-1966-4402-A919-0305DCE9E7D8}"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971583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61316">
              <a:spcAft>
                <a:spcPts val="351"/>
              </a:spcAft>
              <a:defRPr/>
            </a:pPr>
            <a:endParaRPr lang="en-US" dirty="0">
              <a:cs typeface="Segoe UI Light" panose="020B0502040204020203" pitchFamily="34" charset="0"/>
            </a:endParaRPr>
          </a:p>
        </p:txBody>
      </p:sp>
      <p:sp>
        <p:nvSpPr>
          <p:cNvPr id="8" name="Header Placeholder 3"/>
          <p:cNvSpPr>
            <a:spLocks noGrp="1"/>
          </p:cNvSpPr>
          <p:nvPr>
            <p:ph type="hdr" sz="quarter"/>
          </p:nvPr>
        </p:nvSpPr>
        <p:spPr>
          <a:xfrm>
            <a:off x="0" y="0"/>
            <a:ext cx="3037840" cy="464820"/>
          </a:xfrm>
        </p:spPr>
        <p:txBody>
          <a:bodyPr/>
          <a:lstStyle/>
          <a:p>
            <a:r>
              <a:rPr lang="en-US" sz="1000" dirty="0"/>
              <a:t>SQL Server 2012 PDW Appliance</a:t>
            </a:r>
          </a:p>
        </p:txBody>
      </p:sp>
      <p:sp>
        <p:nvSpPr>
          <p:cNvPr id="9" name="Date Placeholder 5"/>
          <p:cNvSpPr>
            <a:spLocks noGrp="1"/>
          </p:cNvSpPr>
          <p:nvPr>
            <p:ph type="dt" idx="1"/>
          </p:nvPr>
        </p:nvSpPr>
        <p:spPr>
          <a:xfrm>
            <a:off x="3970938" y="0"/>
            <a:ext cx="3037840" cy="464820"/>
          </a:xfrm>
        </p:spPr>
        <p:txBody>
          <a:bodyPr/>
          <a:lstStyle/>
          <a:p>
            <a:fld id="{41B2B984-C712-4E6F-9CF4-16F0268E60C8}" type="datetime1">
              <a:rPr lang="en-US" sz="1000" smtClean="0"/>
              <a:t>6/15/2014</a:t>
            </a:fld>
            <a:endParaRPr lang="en-US" sz="1000" dirty="0"/>
          </a:p>
        </p:txBody>
      </p:sp>
      <p:sp>
        <p:nvSpPr>
          <p:cNvPr id="10" name="Slide Number Placeholder 6"/>
          <p:cNvSpPr>
            <a:spLocks noGrp="1"/>
          </p:cNvSpPr>
          <p:nvPr>
            <p:ph type="sldNum" sz="quarter" idx="5"/>
          </p:nvPr>
        </p:nvSpPr>
        <p:spPr>
          <a:xfrm>
            <a:off x="6040627" y="8829967"/>
            <a:ext cx="968150" cy="464820"/>
          </a:xfrm>
        </p:spPr>
        <p:txBody>
          <a:bodyPr/>
          <a:lstStyle/>
          <a:p>
            <a:fld id="{23D601EE-78D1-451A-92DB-752158A28AA5}" type="slidenum">
              <a:rPr lang="en-US" sz="1000"/>
              <a:t>11</a:t>
            </a:fld>
            <a:r>
              <a:rPr lang="en-US" sz="1000" dirty="0"/>
              <a:t>1</a:t>
            </a:r>
          </a:p>
        </p:txBody>
      </p:sp>
    </p:spTree>
    <p:extLst>
      <p:ext uri="{BB962C8B-B14F-4D97-AF65-F5344CB8AC3E}">
        <p14:creationId xmlns:p14="http://schemas.microsoft.com/office/powerpoint/2010/main" val="2340334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61316">
              <a:spcAft>
                <a:spcPts val="351"/>
              </a:spcAft>
              <a:defRPr/>
            </a:pPr>
            <a:endParaRPr lang="en-US" dirty="0">
              <a:cs typeface="Segoe UI Light" panose="020B0502040204020203" pitchFamily="34" charset="0"/>
            </a:endParaRPr>
          </a:p>
        </p:txBody>
      </p:sp>
      <p:sp>
        <p:nvSpPr>
          <p:cNvPr id="8" name="Header Placeholder 3"/>
          <p:cNvSpPr>
            <a:spLocks noGrp="1"/>
          </p:cNvSpPr>
          <p:nvPr>
            <p:ph type="hdr" sz="quarter"/>
          </p:nvPr>
        </p:nvSpPr>
        <p:spPr>
          <a:xfrm>
            <a:off x="0" y="0"/>
            <a:ext cx="3037840" cy="464820"/>
          </a:xfrm>
        </p:spPr>
        <p:txBody>
          <a:bodyPr/>
          <a:lstStyle/>
          <a:p>
            <a:r>
              <a:rPr lang="en-US" sz="1000" dirty="0"/>
              <a:t>SQL Server 2012 PDW Appliance</a:t>
            </a:r>
          </a:p>
        </p:txBody>
      </p:sp>
      <p:sp>
        <p:nvSpPr>
          <p:cNvPr id="9" name="Date Placeholder 5"/>
          <p:cNvSpPr>
            <a:spLocks noGrp="1"/>
          </p:cNvSpPr>
          <p:nvPr>
            <p:ph type="dt" idx="1"/>
          </p:nvPr>
        </p:nvSpPr>
        <p:spPr>
          <a:xfrm>
            <a:off x="3970938" y="0"/>
            <a:ext cx="3037840" cy="464820"/>
          </a:xfrm>
        </p:spPr>
        <p:txBody>
          <a:bodyPr/>
          <a:lstStyle/>
          <a:p>
            <a:fld id="{41B2B984-C712-4E6F-9CF4-16F0268E60C8}" type="datetime1">
              <a:rPr lang="en-US" sz="1000" smtClean="0"/>
              <a:t>6/15/2014</a:t>
            </a:fld>
            <a:endParaRPr lang="en-US" sz="1000" dirty="0"/>
          </a:p>
        </p:txBody>
      </p:sp>
      <p:sp>
        <p:nvSpPr>
          <p:cNvPr id="10" name="Slide Number Placeholder 6"/>
          <p:cNvSpPr>
            <a:spLocks noGrp="1"/>
          </p:cNvSpPr>
          <p:nvPr>
            <p:ph type="sldNum" sz="quarter" idx="5"/>
          </p:nvPr>
        </p:nvSpPr>
        <p:spPr>
          <a:xfrm>
            <a:off x="6040627" y="8829967"/>
            <a:ext cx="968150" cy="464820"/>
          </a:xfrm>
        </p:spPr>
        <p:txBody>
          <a:bodyPr/>
          <a:lstStyle/>
          <a:p>
            <a:fld id="{23D601EE-78D1-451A-92DB-752158A28AA5}" type="slidenum">
              <a:rPr lang="en-US" sz="1000"/>
              <a:t>12</a:t>
            </a:fld>
            <a:r>
              <a:rPr lang="en-US" sz="1000" dirty="0"/>
              <a:t>1</a:t>
            </a:r>
          </a:p>
        </p:txBody>
      </p:sp>
    </p:spTree>
    <p:extLst>
      <p:ext uri="{BB962C8B-B14F-4D97-AF65-F5344CB8AC3E}">
        <p14:creationId xmlns:p14="http://schemas.microsoft.com/office/powerpoint/2010/main" val="234033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63A0D35-284E-4E74-A70B-937EFD3AECFF}" type="datetimeFigureOut">
              <a:rPr lang="de-DE" smtClean="0"/>
              <a:t>15.06.2014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1BDD7DC-90E2-4DD0-B5C4-3A3B2D3DC6D1}" type="slidenum">
              <a:rPr lang="de-DE" smtClean="0"/>
              <a:t>‹Nr.›</a:t>
            </a:fld>
            <a:endParaRPr lang="de-DE"/>
          </a:p>
        </p:txBody>
      </p:sp>
    </p:spTree>
    <p:extLst>
      <p:ext uri="{BB962C8B-B14F-4D97-AF65-F5344CB8AC3E}">
        <p14:creationId xmlns:p14="http://schemas.microsoft.com/office/powerpoint/2010/main" val="182531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Tile Title">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rotWithShape="1">
          <a:blip r:embed="rId2" cstate="screen">
            <a:extLst>
              <a:ext uri="{28A0092B-C50C-407E-A947-70E740481C1C}">
                <a14:useLocalDpi xmlns:a14="http://schemas.microsoft.com/office/drawing/2010/main" val="0"/>
              </a:ext>
            </a:extLst>
          </a:blip>
          <a:srcRect/>
          <a:stretch/>
        </p:blipFill>
        <p:spPr bwMode="auto">
          <a:xfrm>
            <a:off x="-8766" y="8"/>
            <a:ext cx="12454021" cy="7007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8"/>
          <p:cNvSpPr>
            <a:spLocks noGrp="1"/>
          </p:cNvSpPr>
          <p:nvPr>
            <p:ph type="body" sz="quarter" idx="10"/>
          </p:nvPr>
        </p:nvSpPr>
        <p:spPr>
          <a:xfrm>
            <a:off x="285713" y="304807"/>
            <a:ext cx="6396952" cy="6403975"/>
          </a:xfrm>
          <a:prstGeom prst="rect">
            <a:avLst/>
          </a:prstGeom>
          <a:solidFill>
            <a:srgbClr val="68217A">
              <a:alpha val="90000"/>
            </a:srgbClr>
          </a:solidFill>
        </p:spPr>
        <p:txBody>
          <a:bodyPr lIns="91413" tIns="45708" rIns="91413" bIns="45708"/>
          <a:lstStyle>
            <a:lvl1pPr marL="0" indent="0">
              <a:lnSpc>
                <a:spcPts val="3600"/>
              </a:lnSpc>
              <a:spcBef>
                <a:spcPts val="0"/>
              </a:spcBef>
              <a:buFontTx/>
              <a:buNone/>
              <a:defRPr sz="3225">
                <a:solidFill>
                  <a:schemeClr val="bg1"/>
                </a:solidFill>
              </a:defRPr>
            </a:lvl1pPr>
            <a:lvl2pPr marL="0" indent="0">
              <a:lnSpc>
                <a:spcPts val="1950"/>
              </a:lnSpc>
              <a:spcBef>
                <a:spcPts val="2700"/>
              </a:spcBef>
              <a:spcAft>
                <a:spcPts val="1798"/>
              </a:spcAft>
              <a:buFontTx/>
              <a:buNone/>
              <a:defRPr sz="1500">
                <a:solidFill>
                  <a:schemeClr val="bg1"/>
                </a:solidFill>
              </a:defRPr>
            </a:lvl2pPr>
            <a:lvl3pPr marL="172563" indent="-171373">
              <a:lnSpc>
                <a:spcPts val="2025"/>
              </a:lnSpc>
              <a:spcBef>
                <a:spcPts val="0"/>
              </a:spcBef>
              <a:defRPr sz="1500">
                <a:solidFill>
                  <a:schemeClr val="bg1"/>
                </a:solidFill>
              </a:defRPr>
            </a:lvl3pPr>
            <a:lvl4pPr marL="172563" indent="-171373">
              <a:lnSpc>
                <a:spcPts val="2025"/>
              </a:lnSpc>
              <a:spcBef>
                <a:spcPts val="0"/>
              </a:spcBef>
              <a:defRPr sz="1500">
                <a:solidFill>
                  <a:schemeClr val="bg1"/>
                </a:solidFill>
              </a:defRPr>
            </a:lvl4pPr>
            <a:lvl5pPr marL="172563" indent="-171373">
              <a:lnSpc>
                <a:spcPts val="2025"/>
              </a:lnSpc>
              <a:spcBef>
                <a:spcPts val="0"/>
              </a:spcBef>
              <a:defRPr sz="1500">
                <a:solidFill>
                  <a:schemeClr val="bg1"/>
                </a:solidFill>
              </a:defRPr>
            </a:lvl5pPr>
          </a:lstStyle>
          <a:p>
            <a:pPr lvl="0"/>
            <a:r>
              <a:rPr lang="en-US" dirty="0" smtClean="0"/>
              <a:t>Click to edit Master text styles</a:t>
            </a:r>
          </a:p>
          <a:p>
            <a:pPr lvl="1"/>
            <a:r>
              <a:rPr lang="en-US" dirty="0" smtClean="0"/>
              <a:t>Second level</a:t>
            </a:r>
          </a:p>
        </p:txBody>
      </p:sp>
      <p:sp>
        <p:nvSpPr>
          <p:cNvPr id="3" name="TextBox 2"/>
          <p:cNvSpPr txBox="1"/>
          <p:nvPr userDrawn="1"/>
        </p:nvSpPr>
        <p:spPr>
          <a:xfrm>
            <a:off x="-1886548" y="-362881"/>
            <a:ext cx="914284" cy="914400"/>
          </a:xfrm>
          <a:prstGeom prst="rect">
            <a:avLst/>
          </a:prstGeom>
          <a:noFill/>
        </p:spPr>
        <p:txBody>
          <a:bodyPr wrap="none" lIns="137108" tIns="109686" rIns="137108" bIns="109686" rtlCol="0">
            <a:noAutofit/>
          </a:bodyPr>
          <a:lstStyle/>
          <a:p>
            <a:pPr defTabSz="699200">
              <a:lnSpc>
                <a:spcPct val="90000"/>
              </a:lnSpc>
              <a:spcAft>
                <a:spcPts val="450"/>
              </a:spcAft>
            </a:pPr>
            <a:endParaRPr lang="en-US" sz="1800" dirty="0" smtClean="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4606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8">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1" y="6724561"/>
            <a:ext cx="2297220" cy="2699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74603" y="1421177"/>
            <a:ext cx="7314267" cy="1828804"/>
          </a:xfrm>
          <a:prstGeom prst="rect">
            <a:avLst/>
          </a:prstGeom>
          <a:noFill/>
        </p:spPr>
        <p:txBody>
          <a:bodyPr lIns="146286" tIns="91429" rIns="146286" bIns="91429" anchor="t" anchorCtr="0"/>
          <a:lstStyle>
            <a:lvl1pPr>
              <a:defRPr sz="7343" spc="-101" baseline="0">
                <a:gradFill>
                  <a:gsLst>
                    <a:gs pos="0">
                      <a:schemeClr val="accent2"/>
                    </a:gs>
                    <a:gs pos="74000">
                      <a:schemeClr val="accent2"/>
                    </a:gs>
                  </a:gsLst>
                  <a:lin ang="5400000" scaled="1"/>
                </a:gradFill>
              </a:defRPr>
            </a:lvl1pPr>
          </a:lstStyle>
          <a:p>
            <a:r>
              <a:rPr lang="en-US" dirty="0" smtClean="0"/>
              <a:t>Presentation title</a:t>
            </a:r>
            <a:endParaRPr lang="en-US" dirty="0"/>
          </a:p>
        </p:txBody>
      </p:sp>
      <p:sp>
        <p:nvSpPr>
          <p:cNvPr id="12" name="Text Placeholder 4"/>
          <p:cNvSpPr>
            <a:spLocks noGrp="1"/>
          </p:cNvSpPr>
          <p:nvPr>
            <p:ph type="body" sz="quarter" idx="12" hasCustomPrompt="1"/>
          </p:nvPr>
        </p:nvSpPr>
        <p:spPr bwMode="ltGray">
          <a:xfrm>
            <a:off x="274668" y="3240452"/>
            <a:ext cx="7314267" cy="1830388"/>
          </a:xfrm>
          <a:prstGeom prst="rect">
            <a:avLst/>
          </a:prstGeom>
          <a:noFill/>
        </p:spPr>
        <p:txBody>
          <a:bodyPr lIns="146286" tIns="109714" rIns="146286" bIns="109714">
            <a:noAutofit/>
          </a:bodyPr>
          <a:lstStyle>
            <a:lvl1pPr marL="0" indent="0">
              <a:spcBef>
                <a:spcPts val="0"/>
              </a:spcBef>
              <a:buNone/>
              <a:defRPr sz="3299" spc="0" baseline="0">
                <a:gradFill>
                  <a:gsLst>
                    <a:gs pos="0">
                      <a:schemeClr val="accent2"/>
                    </a:gs>
                    <a:gs pos="74000">
                      <a:schemeClr val="accent2"/>
                    </a:gs>
                  </a:gsLst>
                  <a:lin ang="5400000" scaled="1"/>
                </a:gradFill>
                <a:latin typeface="+mj-lt"/>
              </a:defRPr>
            </a:lvl1pPr>
          </a:lstStyle>
          <a:p>
            <a:pPr lvl="0"/>
            <a:r>
              <a:rPr lang="en-US" dirty="0" smtClean="0"/>
              <a:t>Speaker Name</a:t>
            </a:r>
          </a:p>
        </p:txBody>
      </p:sp>
      <p:grpSp>
        <p:nvGrpSpPr>
          <p:cNvPr id="3" name="Group 2"/>
          <p:cNvGrpSpPr/>
          <p:nvPr userDrawn="1"/>
        </p:nvGrpSpPr>
        <p:grpSpPr>
          <a:xfrm>
            <a:off x="0" y="17546"/>
            <a:ext cx="12434888" cy="6976979"/>
            <a:chOff x="7804968" y="4396485"/>
            <a:chExt cx="4387032" cy="2461515"/>
          </a:xfrm>
        </p:grpSpPr>
        <p:sp>
          <p:nvSpPr>
            <p:cNvPr id="14" name="Freeform 9"/>
            <p:cNvSpPr>
              <a:spLocks/>
            </p:cNvSpPr>
            <p:nvPr userDrawn="1"/>
          </p:nvSpPr>
          <p:spPr bwMode="auto">
            <a:xfrm>
              <a:off x="7804968" y="6397340"/>
              <a:ext cx="2217194" cy="460660"/>
            </a:xfrm>
            <a:custGeom>
              <a:avLst/>
              <a:gdLst>
                <a:gd name="T0" fmla="*/ 709 w 1146"/>
                <a:gd name="T1" fmla="*/ 12 h 238"/>
                <a:gd name="T2" fmla="*/ 696 w 1146"/>
                <a:gd name="T3" fmla="*/ 10 h 238"/>
                <a:gd name="T4" fmla="*/ 673 w 1146"/>
                <a:gd name="T5" fmla="*/ 38 h 238"/>
                <a:gd name="T6" fmla="*/ 613 w 1146"/>
                <a:gd name="T7" fmla="*/ 65 h 238"/>
                <a:gd name="T8" fmla="*/ 566 w 1146"/>
                <a:gd name="T9" fmla="*/ 39 h 238"/>
                <a:gd name="T10" fmla="*/ 566 w 1146"/>
                <a:gd name="T11" fmla="*/ 0 h 238"/>
                <a:gd name="T12" fmla="*/ 0 w 1146"/>
                <a:gd name="T13" fmla="*/ 238 h 238"/>
                <a:gd name="T14" fmla="*/ 406 w 1146"/>
                <a:gd name="T15" fmla="*/ 238 h 238"/>
                <a:gd name="T16" fmla="*/ 1146 w 1146"/>
                <a:gd name="T17" fmla="*/ 238 h 238"/>
                <a:gd name="T18" fmla="*/ 709 w 1146"/>
                <a:gd name="T19" fmla="*/ 1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6" h="238">
                  <a:moveTo>
                    <a:pt x="709" y="12"/>
                  </a:moveTo>
                  <a:cubicBezTo>
                    <a:pt x="705" y="11"/>
                    <a:pt x="700" y="10"/>
                    <a:pt x="696" y="10"/>
                  </a:cubicBezTo>
                  <a:cubicBezTo>
                    <a:pt x="688" y="21"/>
                    <a:pt x="680" y="30"/>
                    <a:pt x="673" y="38"/>
                  </a:cubicBezTo>
                  <a:cubicBezTo>
                    <a:pt x="655" y="57"/>
                    <a:pt x="637" y="65"/>
                    <a:pt x="613" y="65"/>
                  </a:cubicBezTo>
                  <a:cubicBezTo>
                    <a:pt x="591" y="65"/>
                    <a:pt x="574" y="57"/>
                    <a:pt x="566" y="39"/>
                  </a:cubicBezTo>
                  <a:cubicBezTo>
                    <a:pt x="562" y="29"/>
                    <a:pt x="561" y="16"/>
                    <a:pt x="566" y="0"/>
                  </a:cubicBezTo>
                  <a:cubicBezTo>
                    <a:pt x="361" y="2"/>
                    <a:pt x="157" y="81"/>
                    <a:pt x="0" y="238"/>
                  </a:cubicBezTo>
                  <a:cubicBezTo>
                    <a:pt x="406" y="238"/>
                    <a:pt x="406" y="238"/>
                    <a:pt x="406" y="238"/>
                  </a:cubicBezTo>
                  <a:cubicBezTo>
                    <a:pt x="1146" y="238"/>
                    <a:pt x="1146" y="238"/>
                    <a:pt x="1146" y="238"/>
                  </a:cubicBezTo>
                  <a:cubicBezTo>
                    <a:pt x="1023" y="114"/>
                    <a:pt x="869" y="39"/>
                    <a:pt x="709" y="1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17" name="Freeform 10"/>
            <p:cNvSpPr>
              <a:spLocks/>
            </p:cNvSpPr>
            <p:nvPr userDrawn="1"/>
          </p:nvSpPr>
          <p:spPr bwMode="auto">
            <a:xfrm>
              <a:off x="8952312" y="6399492"/>
              <a:ext cx="139920" cy="73189"/>
            </a:xfrm>
            <a:custGeom>
              <a:avLst/>
              <a:gdLst>
                <a:gd name="T0" fmla="*/ 27 w 72"/>
                <a:gd name="T1" fmla="*/ 38 h 38"/>
                <a:gd name="T2" fmla="*/ 72 w 72"/>
                <a:gd name="T3" fmla="*/ 5 h 38"/>
                <a:gd name="T4" fmla="*/ 8 w 72"/>
                <a:gd name="T5" fmla="*/ 0 h 38"/>
                <a:gd name="T6" fmla="*/ 27 w 72"/>
                <a:gd name="T7" fmla="*/ 38 h 38"/>
              </a:gdLst>
              <a:ahLst/>
              <a:cxnLst>
                <a:cxn ang="0">
                  <a:pos x="T0" y="T1"/>
                </a:cxn>
                <a:cxn ang="0">
                  <a:pos x="T2" y="T3"/>
                </a:cxn>
                <a:cxn ang="0">
                  <a:pos x="T4" y="T5"/>
                </a:cxn>
                <a:cxn ang="0">
                  <a:pos x="T6" y="T7"/>
                </a:cxn>
              </a:cxnLst>
              <a:rect l="0" t="0" r="r" b="b"/>
              <a:pathLst>
                <a:path w="72" h="38">
                  <a:moveTo>
                    <a:pt x="27" y="38"/>
                  </a:moveTo>
                  <a:cubicBezTo>
                    <a:pt x="44" y="38"/>
                    <a:pt x="55" y="27"/>
                    <a:pt x="72" y="5"/>
                  </a:cubicBezTo>
                  <a:cubicBezTo>
                    <a:pt x="51" y="2"/>
                    <a:pt x="30" y="1"/>
                    <a:pt x="8" y="0"/>
                  </a:cubicBezTo>
                  <a:cubicBezTo>
                    <a:pt x="0" y="26"/>
                    <a:pt x="11" y="38"/>
                    <a:pt x="27"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18" name="Freeform 11"/>
            <p:cNvSpPr>
              <a:spLocks/>
            </p:cNvSpPr>
            <p:nvPr userDrawn="1"/>
          </p:nvSpPr>
          <p:spPr bwMode="auto">
            <a:xfrm>
              <a:off x="8890963" y="6397340"/>
              <a:ext cx="260467" cy="125928"/>
            </a:xfrm>
            <a:custGeom>
              <a:avLst/>
              <a:gdLst>
                <a:gd name="T0" fmla="*/ 5 w 135"/>
                <a:gd name="T1" fmla="*/ 39 h 65"/>
                <a:gd name="T2" fmla="*/ 52 w 135"/>
                <a:gd name="T3" fmla="*/ 65 h 65"/>
                <a:gd name="T4" fmla="*/ 112 w 135"/>
                <a:gd name="T5" fmla="*/ 38 h 65"/>
                <a:gd name="T6" fmla="*/ 135 w 135"/>
                <a:gd name="T7" fmla="*/ 10 h 65"/>
                <a:gd name="T8" fmla="*/ 104 w 135"/>
                <a:gd name="T9" fmla="*/ 6 h 65"/>
                <a:gd name="T10" fmla="*/ 59 w 135"/>
                <a:gd name="T11" fmla="*/ 39 h 65"/>
                <a:gd name="T12" fmla="*/ 40 w 135"/>
                <a:gd name="T13" fmla="*/ 1 h 65"/>
                <a:gd name="T14" fmla="*/ 5 w 135"/>
                <a:gd name="T15" fmla="*/ 0 h 65"/>
                <a:gd name="T16" fmla="*/ 5 w 135"/>
                <a:gd name="T17"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65">
                  <a:moveTo>
                    <a:pt x="5" y="39"/>
                  </a:moveTo>
                  <a:cubicBezTo>
                    <a:pt x="13" y="57"/>
                    <a:pt x="30" y="65"/>
                    <a:pt x="52" y="65"/>
                  </a:cubicBezTo>
                  <a:cubicBezTo>
                    <a:pt x="76" y="65"/>
                    <a:pt x="94" y="57"/>
                    <a:pt x="112" y="38"/>
                  </a:cubicBezTo>
                  <a:cubicBezTo>
                    <a:pt x="119" y="30"/>
                    <a:pt x="127" y="21"/>
                    <a:pt x="135" y="10"/>
                  </a:cubicBezTo>
                  <a:cubicBezTo>
                    <a:pt x="125" y="8"/>
                    <a:pt x="115" y="7"/>
                    <a:pt x="104" y="6"/>
                  </a:cubicBezTo>
                  <a:cubicBezTo>
                    <a:pt x="87" y="28"/>
                    <a:pt x="76" y="39"/>
                    <a:pt x="59" y="39"/>
                  </a:cubicBezTo>
                  <a:cubicBezTo>
                    <a:pt x="43" y="39"/>
                    <a:pt x="32" y="27"/>
                    <a:pt x="40" y="1"/>
                  </a:cubicBezTo>
                  <a:cubicBezTo>
                    <a:pt x="29" y="0"/>
                    <a:pt x="17" y="0"/>
                    <a:pt x="5" y="0"/>
                  </a:cubicBezTo>
                  <a:cubicBezTo>
                    <a:pt x="0" y="16"/>
                    <a:pt x="1" y="29"/>
                    <a:pt x="5" y="39"/>
                  </a:cubicBezTo>
                  <a:close/>
                </a:path>
              </a:pathLst>
            </a:custGeom>
            <a:solidFill>
              <a:srgbClr val="6E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19" name="Freeform 12"/>
            <p:cNvSpPr>
              <a:spLocks noEditPoints="1"/>
            </p:cNvSpPr>
            <p:nvPr userDrawn="1"/>
          </p:nvSpPr>
          <p:spPr bwMode="auto">
            <a:xfrm>
              <a:off x="8847911" y="6079829"/>
              <a:ext cx="292756" cy="441286"/>
            </a:xfrm>
            <a:custGeom>
              <a:avLst/>
              <a:gdLst>
                <a:gd name="T0" fmla="*/ 73 w 151"/>
                <a:gd name="T1" fmla="*/ 228 h 228"/>
                <a:gd name="T2" fmla="*/ 19 w 151"/>
                <a:gd name="T3" fmla="*/ 200 h 228"/>
                <a:gd name="T4" fmla="*/ 0 w 151"/>
                <a:gd name="T5" fmla="*/ 118 h 228"/>
                <a:gd name="T6" fmla="*/ 20 w 151"/>
                <a:gd name="T7" fmla="*/ 30 h 228"/>
                <a:gd name="T8" fmla="*/ 78 w 151"/>
                <a:gd name="T9" fmla="*/ 0 h 228"/>
                <a:gd name="T10" fmla="*/ 151 w 151"/>
                <a:gd name="T11" fmla="*/ 113 h 228"/>
                <a:gd name="T12" fmla="*/ 130 w 151"/>
                <a:gd name="T13" fmla="*/ 198 h 228"/>
                <a:gd name="T14" fmla="*/ 73 w 151"/>
                <a:gd name="T15" fmla="*/ 228 h 228"/>
                <a:gd name="T16" fmla="*/ 76 w 151"/>
                <a:gd name="T17" fmla="*/ 28 h 228"/>
                <a:gd name="T18" fmla="*/ 36 w 151"/>
                <a:gd name="T19" fmla="*/ 117 h 228"/>
                <a:gd name="T20" fmla="*/ 76 w 151"/>
                <a:gd name="T21" fmla="*/ 199 h 228"/>
                <a:gd name="T22" fmla="*/ 114 w 151"/>
                <a:gd name="T23" fmla="*/ 115 h 228"/>
                <a:gd name="T24" fmla="*/ 76 w 151"/>
                <a:gd name="T25" fmla="*/ 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228">
                  <a:moveTo>
                    <a:pt x="73" y="228"/>
                  </a:moveTo>
                  <a:cubicBezTo>
                    <a:pt x="50" y="228"/>
                    <a:pt x="32" y="218"/>
                    <a:pt x="19" y="200"/>
                  </a:cubicBezTo>
                  <a:cubicBezTo>
                    <a:pt x="6" y="181"/>
                    <a:pt x="0" y="154"/>
                    <a:pt x="0" y="118"/>
                  </a:cubicBezTo>
                  <a:cubicBezTo>
                    <a:pt x="0" y="79"/>
                    <a:pt x="6" y="50"/>
                    <a:pt x="20" y="30"/>
                  </a:cubicBezTo>
                  <a:cubicBezTo>
                    <a:pt x="33" y="10"/>
                    <a:pt x="53" y="0"/>
                    <a:pt x="78" y="0"/>
                  </a:cubicBezTo>
                  <a:cubicBezTo>
                    <a:pt x="126" y="0"/>
                    <a:pt x="151" y="38"/>
                    <a:pt x="151" y="113"/>
                  </a:cubicBezTo>
                  <a:cubicBezTo>
                    <a:pt x="151" y="150"/>
                    <a:pt x="144" y="179"/>
                    <a:pt x="130" y="198"/>
                  </a:cubicBezTo>
                  <a:cubicBezTo>
                    <a:pt x="117" y="218"/>
                    <a:pt x="97" y="228"/>
                    <a:pt x="73" y="228"/>
                  </a:cubicBezTo>
                  <a:close/>
                  <a:moveTo>
                    <a:pt x="76" y="28"/>
                  </a:moveTo>
                  <a:cubicBezTo>
                    <a:pt x="50" y="28"/>
                    <a:pt x="36" y="58"/>
                    <a:pt x="36" y="117"/>
                  </a:cubicBezTo>
                  <a:cubicBezTo>
                    <a:pt x="36" y="172"/>
                    <a:pt x="49" y="199"/>
                    <a:pt x="76" y="199"/>
                  </a:cubicBezTo>
                  <a:cubicBezTo>
                    <a:pt x="101" y="199"/>
                    <a:pt x="114" y="171"/>
                    <a:pt x="114" y="115"/>
                  </a:cubicBezTo>
                  <a:cubicBezTo>
                    <a:pt x="114" y="57"/>
                    <a:pt x="102" y="28"/>
                    <a:pt x="76" y="28"/>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0" name="Freeform 13"/>
            <p:cNvSpPr>
              <a:spLocks/>
            </p:cNvSpPr>
            <p:nvPr userDrawn="1"/>
          </p:nvSpPr>
          <p:spPr bwMode="auto">
            <a:xfrm>
              <a:off x="9169727" y="6086287"/>
              <a:ext cx="153912" cy="422989"/>
            </a:xfrm>
            <a:custGeom>
              <a:avLst/>
              <a:gdLst>
                <a:gd name="T0" fmla="*/ 80 w 80"/>
                <a:gd name="T1" fmla="*/ 0 h 219"/>
                <a:gd name="T2" fmla="*/ 80 w 80"/>
                <a:gd name="T3" fmla="*/ 219 h 219"/>
                <a:gd name="T4" fmla="*/ 45 w 80"/>
                <a:gd name="T5" fmla="*/ 219 h 219"/>
                <a:gd name="T6" fmla="*/ 45 w 80"/>
                <a:gd name="T7" fmla="*/ 42 h 219"/>
                <a:gd name="T8" fmla="*/ 25 w 80"/>
                <a:gd name="T9" fmla="*/ 54 h 219"/>
                <a:gd name="T10" fmla="*/ 0 w 80"/>
                <a:gd name="T11" fmla="*/ 62 h 219"/>
                <a:gd name="T12" fmla="*/ 0 w 80"/>
                <a:gd name="T13" fmla="*/ 32 h 219"/>
                <a:gd name="T14" fmla="*/ 17 w 80"/>
                <a:gd name="T15" fmla="*/ 26 h 219"/>
                <a:gd name="T16" fmla="*/ 33 w 80"/>
                <a:gd name="T17" fmla="*/ 19 h 219"/>
                <a:gd name="T18" fmla="*/ 49 w 80"/>
                <a:gd name="T19" fmla="*/ 11 h 219"/>
                <a:gd name="T20" fmla="*/ 65 w 80"/>
                <a:gd name="T21" fmla="*/ 0 h 219"/>
                <a:gd name="T22" fmla="*/ 80 w 80"/>
                <a:gd name="T23"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219">
                  <a:moveTo>
                    <a:pt x="80" y="0"/>
                  </a:moveTo>
                  <a:cubicBezTo>
                    <a:pt x="80" y="219"/>
                    <a:pt x="80" y="219"/>
                    <a:pt x="80" y="219"/>
                  </a:cubicBezTo>
                  <a:cubicBezTo>
                    <a:pt x="45" y="219"/>
                    <a:pt x="45" y="219"/>
                    <a:pt x="45" y="219"/>
                  </a:cubicBezTo>
                  <a:cubicBezTo>
                    <a:pt x="45" y="42"/>
                    <a:pt x="45" y="42"/>
                    <a:pt x="45" y="42"/>
                  </a:cubicBezTo>
                  <a:cubicBezTo>
                    <a:pt x="39" y="47"/>
                    <a:pt x="32" y="50"/>
                    <a:pt x="25" y="54"/>
                  </a:cubicBezTo>
                  <a:cubicBezTo>
                    <a:pt x="18" y="57"/>
                    <a:pt x="9" y="60"/>
                    <a:pt x="0" y="62"/>
                  </a:cubicBezTo>
                  <a:cubicBezTo>
                    <a:pt x="0" y="32"/>
                    <a:pt x="0" y="32"/>
                    <a:pt x="0" y="32"/>
                  </a:cubicBezTo>
                  <a:cubicBezTo>
                    <a:pt x="6" y="30"/>
                    <a:pt x="12" y="28"/>
                    <a:pt x="17" y="26"/>
                  </a:cubicBezTo>
                  <a:cubicBezTo>
                    <a:pt x="22" y="24"/>
                    <a:pt x="28" y="22"/>
                    <a:pt x="33" y="19"/>
                  </a:cubicBezTo>
                  <a:cubicBezTo>
                    <a:pt x="38" y="17"/>
                    <a:pt x="43" y="14"/>
                    <a:pt x="49" y="11"/>
                  </a:cubicBezTo>
                  <a:cubicBezTo>
                    <a:pt x="54" y="7"/>
                    <a:pt x="60" y="4"/>
                    <a:pt x="65" y="0"/>
                  </a:cubicBezTo>
                  <a:lnTo>
                    <a:pt x="80"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1" name="Freeform 14"/>
            <p:cNvSpPr>
              <a:spLocks noEditPoints="1"/>
            </p:cNvSpPr>
            <p:nvPr userDrawn="1"/>
          </p:nvSpPr>
          <p:spPr bwMode="auto">
            <a:xfrm>
              <a:off x="9391446" y="6079829"/>
              <a:ext cx="292756" cy="441286"/>
            </a:xfrm>
            <a:custGeom>
              <a:avLst/>
              <a:gdLst>
                <a:gd name="T0" fmla="*/ 73 w 151"/>
                <a:gd name="T1" fmla="*/ 228 h 228"/>
                <a:gd name="T2" fmla="*/ 20 w 151"/>
                <a:gd name="T3" fmla="*/ 200 h 228"/>
                <a:gd name="T4" fmla="*/ 0 w 151"/>
                <a:gd name="T5" fmla="*/ 118 h 228"/>
                <a:gd name="T6" fmla="*/ 20 w 151"/>
                <a:gd name="T7" fmla="*/ 30 h 228"/>
                <a:gd name="T8" fmla="*/ 79 w 151"/>
                <a:gd name="T9" fmla="*/ 0 h 228"/>
                <a:gd name="T10" fmla="*/ 151 w 151"/>
                <a:gd name="T11" fmla="*/ 113 h 228"/>
                <a:gd name="T12" fmla="*/ 131 w 151"/>
                <a:gd name="T13" fmla="*/ 198 h 228"/>
                <a:gd name="T14" fmla="*/ 73 w 151"/>
                <a:gd name="T15" fmla="*/ 228 h 228"/>
                <a:gd name="T16" fmla="*/ 77 w 151"/>
                <a:gd name="T17" fmla="*/ 28 h 228"/>
                <a:gd name="T18" fmla="*/ 37 w 151"/>
                <a:gd name="T19" fmla="*/ 117 h 228"/>
                <a:gd name="T20" fmla="*/ 76 w 151"/>
                <a:gd name="T21" fmla="*/ 199 h 228"/>
                <a:gd name="T22" fmla="*/ 115 w 151"/>
                <a:gd name="T23" fmla="*/ 115 h 228"/>
                <a:gd name="T24" fmla="*/ 77 w 151"/>
                <a:gd name="T25" fmla="*/ 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228">
                  <a:moveTo>
                    <a:pt x="73" y="228"/>
                  </a:moveTo>
                  <a:cubicBezTo>
                    <a:pt x="50" y="228"/>
                    <a:pt x="32" y="218"/>
                    <a:pt x="20" y="200"/>
                  </a:cubicBezTo>
                  <a:cubicBezTo>
                    <a:pt x="7" y="181"/>
                    <a:pt x="0" y="154"/>
                    <a:pt x="0" y="118"/>
                  </a:cubicBezTo>
                  <a:cubicBezTo>
                    <a:pt x="0" y="79"/>
                    <a:pt x="7" y="50"/>
                    <a:pt x="20" y="30"/>
                  </a:cubicBezTo>
                  <a:cubicBezTo>
                    <a:pt x="34" y="10"/>
                    <a:pt x="53" y="0"/>
                    <a:pt x="79" y="0"/>
                  </a:cubicBezTo>
                  <a:cubicBezTo>
                    <a:pt x="127" y="0"/>
                    <a:pt x="151" y="38"/>
                    <a:pt x="151" y="113"/>
                  </a:cubicBezTo>
                  <a:cubicBezTo>
                    <a:pt x="151" y="150"/>
                    <a:pt x="144" y="179"/>
                    <a:pt x="131" y="198"/>
                  </a:cubicBezTo>
                  <a:cubicBezTo>
                    <a:pt x="117" y="218"/>
                    <a:pt x="98" y="228"/>
                    <a:pt x="73" y="228"/>
                  </a:cubicBezTo>
                  <a:close/>
                  <a:moveTo>
                    <a:pt x="77" y="28"/>
                  </a:moveTo>
                  <a:cubicBezTo>
                    <a:pt x="50" y="28"/>
                    <a:pt x="37" y="58"/>
                    <a:pt x="37" y="117"/>
                  </a:cubicBezTo>
                  <a:cubicBezTo>
                    <a:pt x="37" y="172"/>
                    <a:pt x="50" y="199"/>
                    <a:pt x="76" y="199"/>
                  </a:cubicBezTo>
                  <a:cubicBezTo>
                    <a:pt x="102" y="199"/>
                    <a:pt x="115" y="171"/>
                    <a:pt x="115" y="115"/>
                  </a:cubicBezTo>
                  <a:cubicBezTo>
                    <a:pt x="115" y="57"/>
                    <a:pt x="102" y="28"/>
                    <a:pt x="77" y="28"/>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2" name="Freeform 15"/>
            <p:cNvSpPr>
              <a:spLocks noEditPoints="1"/>
            </p:cNvSpPr>
            <p:nvPr userDrawn="1"/>
          </p:nvSpPr>
          <p:spPr bwMode="auto">
            <a:xfrm>
              <a:off x="9730483" y="6079829"/>
              <a:ext cx="291680" cy="441286"/>
            </a:xfrm>
            <a:custGeom>
              <a:avLst/>
              <a:gdLst>
                <a:gd name="T0" fmla="*/ 73 w 151"/>
                <a:gd name="T1" fmla="*/ 228 h 228"/>
                <a:gd name="T2" fmla="*/ 20 w 151"/>
                <a:gd name="T3" fmla="*/ 200 h 228"/>
                <a:gd name="T4" fmla="*/ 0 w 151"/>
                <a:gd name="T5" fmla="*/ 118 h 228"/>
                <a:gd name="T6" fmla="*/ 20 w 151"/>
                <a:gd name="T7" fmla="*/ 30 h 228"/>
                <a:gd name="T8" fmla="*/ 79 w 151"/>
                <a:gd name="T9" fmla="*/ 0 h 228"/>
                <a:gd name="T10" fmla="*/ 151 w 151"/>
                <a:gd name="T11" fmla="*/ 113 h 228"/>
                <a:gd name="T12" fmla="*/ 131 w 151"/>
                <a:gd name="T13" fmla="*/ 198 h 228"/>
                <a:gd name="T14" fmla="*/ 73 w 151"/>
                <a:gd name="T15" fmla="*/ 228 h 228"/>
                <a:gd name="T16" fmla="*/ 77 w 151"/>
                <a:gd name="T17" fmla="*/ 28 h 228"/>
                <a:gd name="T18" fmla="*/ 37 w 151"/>
                <a:gd name="T19" fmla="*/ 117 h 228"/>
                <a:gd name="T20" fmla="*/ 76 w 151"/>
                <a:gd name="T21" fmla="*/ 199 h 228"/>
                <a:gd name="T22" fmla="*/ 115 w 151"/>
                <a:gd name="T23" fmla="*/ 115 h 228"/>
                <a:gd name="T24" fmla="*/ 77 w 151"/>
                <a:gd name="T25" fmla="*/ 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228">
                  <a:moveTo>
                    <a:pt x="73" y="228"/>
                  </a:moveTo>
                  <a:cubicBezTo>
                    <a:pt x="50" y="228"/>
                    <a:pt x="32" y="218"/>
                    <a:pt x="20" y="200"/>
                  </a:cubicBezTo>
                  <a:cubicBezTo>
                    <a:pt x="7" y="181"/>
                    <a:pt x="0" y="154"/>
                    <a:pt x="0" y="118"/>
                  </a:cubicBezTo>
                  <a:cubicBezTo>
                    <a:pt x="0" y="79"/>
                    <a:pt x="7" y="50"/>
                    <a:pt x="20" y="30"/>
                  </a:cubicBezTo>
                  <a:cubicBezTo>
                    <a:pt x="34" y="10"/>
                    <a:pt x="53" y="0"/>
                    <a:pt x="79" y="0"/>
                  </a:cubicBezTo>
                  <a:cubicBezTo>
                    <a:pt x="127" y="0"/>
                    <a:pt x="151" y="38"/>
                    <a:pt x="151" y="113"/>
                  </a:cubicBezTo>
                  <a:cubicBezTo>
                    <a:pt x="151" y="150"/>
                    <a:pt x="144" y="179"/>
                    <a:pt x="131" y="198"/>
                  </a:cubicBezTo>
                  <a:cubicBezTo>
                    <a:pt x="117" y="218"/>
                    <a:pt x="98" y="228"/>
                    <a:pt x="73" y="228"/>
                  </a:cubicBezTo>
                  <a:close/>
                  <a:moveTo>
                    <a:pt x="77" y="28"/>
                  </a:moveTo>
                  <a:cubicBezTo>
                    <a:pt x="50" y="28"/>
                    <a:pt x="37" y="58"/>
                    <a:pt x="37" y="117"/>
                  </a:cubicBezTo>
                  <a:cubicBezTo>
                    <a:pt x="37" y="172"/>
                    <a:pt x="50" y="199"/>
                    <a:pt x="76" y="199"/>
                  </a:cubicBezTo>
                  <a:cubicBezTo>
                    <a:pt x="102" y="199"/>
                    <a:pt x="115" y="171"/>
                    <a:pt x="115" y="115"/>
                  </a:cubicBezTo>
                  <a:cubicBezTo>
                    <a:pt x="115" y="57"/>
                    <a:pt x="102" y="28"/>
                    <a:pt x="77" y="28"/>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3" name="Freeform 16"/>
            <p:cNvSpPr>
              <a:spLocks noEditPoints="1"/>
            </p:cNvSpPr>
            <p:nvPr userDrawn="1"/>
          </p:nvSpPr>
          <p:spPr bwMode="auto">
            <a:xfrm>
              <a:off x="10088894" y="6079829"/>
              <a:ext cx="291680" cy="441286"/>
            </a:xfrm>
            <a:custGeom>
              <a:avLst/>
              <a:gdLst>
                <a:gd name="T0" fmla="*/ 73 w 151"/>
                <a:gd name="T1" fmla="*/ 228 h 228"/>
                <a:gd name="T2" fmla="*/ 20 w 151"/>
                <a:gd name="T3" fmla="*/ 200 h 228"/>
                <a:gd name="T4" fmla="*/ 0 w 151"/>
                <a:gd name="T5" fmla="*/ 118 h 228"/>
                <a:gd name="T6" fmla="*/ 21 w 151"/>
                <a:gd name="T7" fmla="*/ 30 h 228"/>
                <a:gd name="T8" fmla="*/ 79 w 151"/>
                <a:gd name="T9" fmla="*/ 0 h 228"/>
                <a:gd name="T10" fmla="*/ 151 w 151"/>
                <a:gd name="T11" fmla="*/ 113 h 228"/>
                <a:gd name="T12" fmla="*/ 131 w 151"/>
                <a:gd name="T13" fmla="*/ 198 h 228"/>
                <a:gd name="T14" fmla="*/ 73 w 151"/>
                <a:gd name="T15" fmla="*/ 228 h 228"/>
                <a:gd name="T16" fmla="*/ 77 w 151"/>
                <a:gd name="T17" fmla="*/ 28 h 228"/>
                <a:gd name="T18" fmla="*/ 37 w 151"/>
                <a:gd name="T19" fmla="*/ 117 h 228"/>
                <a:gd name="T20" fmla="*/ 76 w 151"/>
                <a:gd name="T21" fmla="*/ 199 h 228"/>
                <a:gd name="T22" fmla="*/ 115 w 151"/>
                <a:gd name="T23" fmla="*/ 115 h 228"/>
                <a:gd name="T24" fmla="*/ 77 w 151"/>
                <a:gd name="T25" fmla="*/ 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228">
                  <a:moveTo>
                    <a:pt x="73" y="228"/>
                  </a:moveTo>
                  <a:cubicBezTo>
                    <a:pt x="51" y="228"/>
                    <a:pt x="33" y="218"/>
                    <a:pt x="20" y="200"/>
                  </a:cubicBezTo>
                  <a:cubicBezTo>
                    <a:pt x="7" y="181"/>
                    <a:pt x="0" y="154"/>
                    <a:pt x="0" y="118"/>
                  </a:cubicBezTo>
                  <a:cubicBezTo>
                    <a:pt x="0" y="79"/>
                    <a:pt x="7" y="50"/>
                    <a:pt x="21" y="30"/>
                  </a:cubicBezTo>
                  <a:cubicBezTo>
                    <a:pt x="34" y="10"/>
                    <a:pt x="53" y="0"/>
                    <a:pt x="79" y="0"/>
                  </a:cubicBezTo>
                  <a:cubicBezTo>
                    <a:pt x="127" y="0"/>
                    <a:pt x="151" y="38"/>
                    <a:pt x="151" y="113"/>
                  </a:cubicBezTo>
                  <a:cubicBezTo>
                    <a:pt x="151" y="150"/>
                    <a:pt x="145" y="179"/>
                    <a:pt x="131" y="198"/>
                  </a:cubicBezTo>
                  <a:cubicBezTo>
                    <a:pt x="117" y="218"/>
                    <a:pt x="98" y="228"/>
                    <a:pt x="73" y="228"/>
                  </a:cubicBezTo>
                  <a:close/>
                  <a:moveTo>
                    <a:pt x="77" y="28"/>
                  </a:moveTo>
                  <a:cubicBezTo>
                    <a:pt x="50" y="28"/>
                    <a:pt x="37" y="58"/>
                    <a:pt x="37" y="117"/>
                  </a:cubicBezTo>
                  <a:cubicBezTo>
                    <a:pt x="37" y="172"/>
                    <a:pt x="50" y="199"/>
                    <a:pt x="76" y="199"/>
                  </a:cubicBezTo>
                  <a:cubicBezTo>
                    <a:pt x="102" y="199"/>
                    <a:pt x="115" y="171"/>
                    <a:pt x="115" y="115"/>
                  </a:cubicBezTo>
                  <a:cubicBezTo>
                    <a:pt x="115" y="57"/>
                    <a:pt x="102" y="28"/>
                    <a:pt x="77" y="28"/>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4" name="Freeform 17"/>
            <p:cNvSpPr>
              <a:spLocks/>
            </p:cNvSpPr>
            <p:nvPr userDrawn="1"/>
          </p:nvSpPr>
          <p:spPr bwMode="auto">
            <a:xfrm>
              <a:off x="10720687" y="6266030"/>
              <a:ext cx="1471313" cy="591969"/>
            </a:xfrm>
            <a:custGeom>
              <a:avLst/>
              <a:gdLst>
                <a:gd name="T0" fmla="*/ 0 w 760"/>
                <a:gd name="T1" fmla="*/ 306 h 306"/>
                <a:gd name="T2" fmla="*/ 499 w 760"/>
                <a:gd name="T3" fmla="*/ 306 h 306"/>
                <a:gd name="T4" fmla="*/ 760 w 760"/>
                <a:gd name="T5" fmla="*/ 306 h 306"/>
                <a:gd name="T6" fmla="*/ 760 w 760"/>
                <a:gd name="T7" fmla="*/ 15 h 306"/>
                <a:gd name="T8" fmla="*/ 0 w 760"/>
                <a:gd name="T9" fmla="*/ 306 h 306"/>
              </a:gdLst>
              <a:ahLst/>
              <a:cxnLst>
                <a:cxn ang="0">
                  <a:pos x="T0" y="T1"/>
                </a:cxn>
                <a:cxn ang="0">
                  <a:pos x="T2" y="T3"/>
                </a:cxn>
                <a:cxn ang="0">
                  <a:pos x="T4" y="T5"/>
                </a:cxn>
                <a:cxn ang="0">
                  <a:pos x="T6" y="T7"/>
                </a:cxn>
                <a:cxn ang="0">
                  <a:pos x="T8" y="T9"/>
                </a:cxn>
              </a:cxnLst>
              <a:rect l="0" t="0" r="r" b="b"/>
              <a:pathLst>
                <a:path w="760" h="306">
                  <a:moveTo>
                    <a:pt x="0" y="306"/>
                  </a:moveTo>
                  <a:cubicBezTo>
                    <a:pt x="499" y="306"/>
                    <a:pt x="499" y="306"/>
                    <a:pt x="499" y="306"/>
                  </a:cubicBezTo>
                  <a:cubicBezTo>
                    <a:pt x="760" y="306"/>
                    <a:pt x="760" y="306"/>
                    <a:pt x="760" y="306"/>
                  </a:cubicBezTo>
                  <a:cubicBezTo>
                    <a:pt x="760" y="15"/>
                    <a:pt x="760" y="15"/>
                    <a:pt x="760" y="15"/>
                  </a:cubicBezTo>
                  <a:cubicBezTo>
                    <a:pt x="487" y="0"/>
                    <a:pt x="208" y="97"/>
                    <a:pt x="0" y="306"/>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5" name="Freeform 18"/>
            <p:cNvSpPr>
              <a:spLocks/>
            </p:cNvSpPr>
            <p:nvPr userDrawn="1"/>
          </p:nvSpPr>
          <p:spPr bwMode="auto">
            <a:xfrm>
              <a:off x="10376268" y="5116533"/>
              <a:ext cx="467118" cy="1280807"/>
            </a:xfrm>
            <a:custGeom>
              <a:avLst/>
              <a:gdLst>
                <a:gd name="T0" fmla="*/ 241 w 241"/>
                <a:gd name="T1" fmla="*/ 0 h 662"/>
                <a:gd name="T2" fmla="*/ 241 w 241"/>
                <a:gd name="T3" fmla="*/ 662 h 662"/>
                <a:gd name="T4" fmla="*/ 136 w 241"/>
                <a:gd name="T5" fmla="*/ 662 h 662"/>
                <a:gd name="T6" fmla="*/ 136 w 241"/>
                <a:gd name="T7" fmla="*/ 128 h 662"/>
                <a:gd name="T8" fmla="*/ 75 w 241"/>
                <a:gd name="T9" fmla="*/ 163 h 662"/>
                <a:gd name="T10" fmla="*/ 0 w 241"/>
                <a:gd name="T11" fmla="*/ 188 h 662"/>
                <a:gd name="T12" fmla="*/ 0 w 241"/>
                <a:gd name="T13" fmla="*/ 98 h 662"/>
                <a:gd name="T14" fmla="*/ 51 w 241"/>
                <a:gd name="T15" fmla="*/ 80 h 662"/>
                <a:gd name="T16" fmla="*/ 99 w 241"/>
                <a:gd name="T17" fmla="*/ 59 h 662"/>
                <a:gd name="T18" fmla="*/ 147 w 241"/>
                <a:gd name="T19" fmla="*/ 33 h 662"/>
                <a:gd name="T20" fmla="*/ 197 w 241"/>
                <a:gd name="T21" fmla="*/ 0 h 662"/>
                <a:gd name="T22" fmla="*/ 241 w 241"/>
                <a:gd name="T23"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1" h="662">
                  <a:moveTo>
                    <a:pt x="241" y="0"/>
                  </a:moveTo>
                  <a:cubicBezTo>
                    <a:pt x="241" y="662"/>
                    <a:pt x="241" y="662"/>
                    <a:pt x="241" y="662"/>
                  </a:cubicBezTo>
                  <a:cubicBezTo>
                    <a:pt x="136" y="662"/>
                    <a:pt x="136" y="662"/>
                    <a:pt x="136" y="662"/>
                  </a:cubicBezTo>
                  <a:cubicBezTo>
                    <a:pt x="136" y="128"/>
                    <a:pt x="136" y="128"/>
                    <a:pt x="136" y="128"/>
                  </a:cubicBezTo>
                  <a:cubicBezTo>
                    <a:pt x="118" y="142"/>
                    <a:pt x="97" y="153"/>
                    <a:pt x="75" y="163"/>
                  </a:cubicBezTo>
                  <a:cubicBezTo>
                    <a:pt x="53" y="172"/>
                    <a:pt x="28" y="181"/>
                    <a:pt x="0" y="188"/>
                  </a:cubicBezTo>
                  <a:cubicBezTo>
                    <a:pt x="0" y="98"/>
                    <a:pt x="0" y="98"/>
                    <a:pt x="0" y="98"/>
                  </a:cubicBezTo>
                  <a:cubicBezTo>
                    <a:pt x="18" y="93"/>
                    <a:pt x="35" y="87"/>
                    <a:pt x="51" y="80"/>
                  </a:cubicBezTo>
                  <a:cubicBezTo>
                    <a:pt x="67" y="74"/>
                    <a:pt x="83" y="67"/>
                    <a:pt x="99" y="59"/>
                  </a:cubicBezTo>
                  <a:cubicBezTo>
                    <a:pt x="115" y="51"/>
                    <a:pt x="131" y="43"/>
                    <a:pt x="147" y="33"/>
                  </a:cubicBezTo>
                  <a:cubicBezTo>
                    <a:pt x="163" y="23"/>
                    <a:pt x="180" y="12"/>
                    <a:pt x="197" y="0"/>
                  </a:cubicBezTo>
                  <a:lnTo>
                    <a:pt x="241"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6" name="Freeform 19"/>
            <p:cNvSpPr>
              <a:spLocks noEditPoints="1"/>
            </p:cNvSpPr>
            <p:nvPr userDrawn="1"/>
          </p:nvSpPr>
          <p:spPr bwMode="auto">
            <a:xfrm>
              <a:off x="10965008" y="5100389"/>
              <a:ext cx="913786" cy="1378751"/>
            </a:xfrm>
            <a:custGeom>
              <a:avLst/>
              <a:gdLst>
                <a:gd name="T0" fmla="*/ 228 w 472"/>
                <a:gd name="T1" fmla="*/ 712 h 712"/>
                <a:gd name="T2" fmla="*/ 60 w 472"/>
                <a:gd name="T3" fmla="*/ 624 h 712"/>
                <a:gd name="T4" fmla="*/ 0 w 472"/>
                <a:gd name="T5" fmla="*/ 370 h 712"/>
                <a:gd name="T6" fmla="*/ 63 w 472"/>
                <a:gd name="T7" fmla="*/ 93 h 712"/>
                <a:gd name="T8" fmla="*/ 245 w 472"/>
                <a:gd name="T9" fmla="*/ 0 h 712"/>
                <a:gd name="T10" fmla="*/ 472 w 472"/>
                <a:gd name="T11" fmla="*/ 353 h 712"/>
                <a:gd name="T12" fmla="*/ 408 w 472"/>
                <a:gd name="T13" fmla="*/ 620 h 712"/>
                <a:gd name="T14" fmla="*/ 228 w 472"/>
                <a:gd name="T15" fmla="*/ 712 h 712"/>
                <a:gd name="T16" fmla="*/ 239 w 472"/>
                <a:gd name="T17" fmla="*/ 89 h 712"/>
                <a:gd name="T18" fmla="*/ 114 w 472"/>
                <a:gd name="T19" fmla="*/ 365 h 712"/>
                <a:gd name="T20" fmla="*/ 237 w 472"/>
                <a:gd name="T21" fmla="*/ 623 h 712"/>
                <a:gd name="T22" fmla="*/ 358 w 472"/>
                <a:gd name="T23" fmla="*/ 360 h 712"/>
                <a:gd name="T24" fmla="*/ 239 w 472"/>
                <a:gd name="T25" fmla="*/ 8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2" h="712">
                  <a:moveTo>
                    <a:pt x="228" y="712"/>
                  </a:moveTo>
                  <a:cubicBezTo>
                    <a:pt x="157" y="712"/>
                    <a:pt x="101" y="682"/>
                    <a:pt x="60" y="624"/>
                  </a:cubicBezTo>
                  <a:cubicBezTo>
                    <a:pt x="20" y="565"/>
                    <a:pt x="0" y="480"/>
                    <a:pt x="0" y="370"/>
                  </a:cubicBezTo>
                  <a:cubicBezTo>
                    <a:pt x="0" y="248"/>
                    <a:pt x="21" y="156"/>
                    <a:pt x="63" y="93"/>
                  </a:cubicBezTo>
                  <a:cubicBezTo>
                    <a:pt x="105" y="31"/>
                    <a:pt x="166" y="0"/>
                    <a:pt x="245" y="0"/>
                  </a:cubicBezTo>
                  <a:cubicBezTo>
                    <a:pt x="396" y="0"/>
                    <a:pt x="472" y="117"/>
                    <a:pt x="472" y="353"/>
                  </a:cubicBezTo>
                  <a:cubicBezTo>
                    <a:pt x="472" y="469"/>
                    <a:pt x="450" y="558"/>
                    <a:pt x="408" y="620"/>
                  </a:cubicBezTo>
                  <a:cubicBezTo>
                    <a:pt x="365" y="681"/>
                    <a:pt x="305" y="712"/>
                    <a:pt x="228" y="712"/>
                  </a:cubicBezTo>
                  <a:close/>
                  <a:moveTo>
                    <a:pt x="239" y="89"/>
                  </a:moveTo>
                  <a:cubicBezTo>
                    <a:pt x="156" y="89"/>
                    <a:pt x="114" y="181"/>
                    <a:pt x="114" y="365"/>
                  </a:cubicBezTo>
                  <a:cubicBezTo>
                    <a:pt x="114" y="537"/>
                    <a:pt x="155" y="623"/>
                    <a:pt x="237" y="623"/>
                  </a:cubicBezTo>
                  <a:cubicBezTo>
                    <a:pt x="318" y="623"/>
                    <a:pt x="358" y="536"/>
                    <a:pt x="358" y="360"/>
                  </a:cubicBezTo>
                  <a:cubicBezTo>
                    <a:pt x="358" y="179"/>
                    <a:pt x="318" y="89"/>
                    <a:pt x="239" y="89"/>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7" name="Freeform 20"/>
            <p:cNvSpPr>
              <a:spLocks/>
            </p:cNvSpPr>
            <p:nvPr userDrawn="1"/>
          </p:nvSpPr>
          <p:spPr bwMode="auto">
            <a:xfrm>
              <a:off x="8821003" y="5871025"/>
              <a:ext cx="3370997" cy="986975"/>
            </a:xfrm>
            <a:custGeom>
              <a:avLst/>
              <a:gdLst>
                <a:gd name="T0" fmla="*/ 0 w 1742"/>
                <a:gd name="T1" fmla="*/ 510 h 510"/>
                <a:gd name="T2" fmla="*/ 1742 w 1742"/>
                <a:gd name="T3" fmla="*/ 510 h 510"/>
                <a:gd name="T4" fmla="*/ 1742 w 1742"/>
                <a:gd name="T5" fmla="*/ 410 h 510"/>
                <a:gd name="T6" fmla="*/ 0 w 1742"/>
                <a:gd name="T7" fmla="*/ 510 h 510"/>
              </a:gdLst>
              <a:ahLst/>
              <a:cxnLst>
                <a:cxn ang="0">
                  <a:pos x="T0" y="T1"/>
                </a:cxn>
                <a:cxn ang="0">
                  <a:pos x="T2" y="T3"/>
                </a:cxn>
                <a:cxn ang="0">
                  <a:pos x="T4" y="T5"/>
                </a:cxn>
                <a:cxn ang="0">
                  <a:pos x="T6" y="T7"/>
                </a:cxn>
              </a:cxnLst>
              <a:rect l="0" t="0" r="r" b="b"/>
              <a:pathLst>
                <a:path w="1742" h="510">
                  <a:moveTo>
                    <a:pt x="0" y="510"/>
                  </a:moveTo>
                  <a:cubicBezTo>
                    <a:pt x="1742" y="510"/>
                    <a:pt x="1742" y="510"/>
                    <a:pt x="1742" y="510"/>
                  </a:cubicBezTo>
                  <a:cubicBezTo>
                    <a:pt x="1742" y="410"/>
                    <a:pt x="1742" y="410"/>
                    <a:pt x="1742" y="410"/>
                  </a:cubicBezTo>
                  <a:cubicBezTo>
                    <a:pt x="1227" y="0"/>
                    <a:pt x="476" y="33"/>
                    <a:pt x="0" y="51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8" name="Freeform 21"/>
            <p:cNvSpPr>
              <a:spLocks/>
            </p:cNvSpPr>
            <p:nvPr userDrawn="1"/>
          </p:nvSpPr>
          <p:spPr bwMode="auto">
            <a:xfrm>
              <a:off x="9802596" y="6142255"/>
              <a:ext cx="432676" cy="528468"/>
            </a:xfrm>
            <a:custGeom>
              <a:avLst/>
              <a:gdLst>
                <a:gd name="T0" fmla="*/ 74 w 224"/>
                <a:gd name="T1" fmla="*/ 273 h 273"/>
                <a:gd name="T2" fmla="*/ 224 w 224"/>
                <a:gd name="T3" fmla="*/ 0 h 273"/>
                <a:gd name="T4" fmla="*/ 133 w 224"/>
                <a:gd name="T5" fmla="*/ 17 h 273"/>
                <a:gd name="T6" fmla="*/ 0 w 224"/>
                <a:gd name="T7" fmla="*/ 273 h 273"/>
                <a:gd name="T8" fmla="*/ 74 w 224"/>
                <a:gd name="T9" fmla="*/ 273 h 273"/>
              </a:gdLst>
              <a:ahLst/>
              <a:cxnLst>
                <a:cxn ang="0">
                  <a:pos x="T0" y="T1"/>
                </a:cxn>
                <a:cxn ang="0">
                  <a:pos x="T2" y="T3"/>
                </a:cxn>
                <a:cxn ang="0">
                  <a:pos x="T4" y="T5"/>
                </a:cxn>
                <a:cxn ang="0">
                  <a:pos x="T6" y="T7"/>
                </a:cxn>
                <a:cxn ang="0">
                  <a:pos x="T8" y="T9"/>
                </a:cxn>
              </a:cxnLst>
              <a:rect l="0" t="0" r="r" b="b"/>
              <a:pathLst>
                <a:path w="224" h="273">
                  <a:moveTo>
                    <a:pt x="74" y="273"/>
                  </a:moveTo>
                  <a:cubicBezTo>
                    <a:pt x="83" y="188"/>
                    <a:pt x="133" y="87"/>
                    <a:pt x="224" y="0"/>
                  </a:cubicBezTo>
                  <a:cubicBezTo>
                    <a:pt x="194" y="5"/>
                    <a:pt x="163" y="11"/>
                    <a:pt x="133" y="17"/>
                  </a:cubicBezTo>
                  <a:cubicBezTo>
                    <a:pt x="53" y="100"/>
                    <a:pt x="9" y="193"/>
                    <a:pt x="0" y="273"/>
                  </a:cubicBezTo>
                  <a:cubicBezTo>
                    <a:pt x="25" y="273"/>
                    <a:pt x="49" y="273"/>
                    <a:pt x="74" y="273"/>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29" name="Freeform 22"/>
            <p:cNvSpPr>
              <a:spLocks/>
            </p:cNvSpPr>
            <p:nvPr userDrawn="1"/>
          </p:nvSpPr>
          <p:spPr bwMode="auto">
            <a:xfrm>
              <a:off x="11195338" y="6161628"/>
              <a:ext cx="131310" cy="49510"/>
            </a:xfrm>
            <a:custGeom>
              <a:avLst/>
              <a:gdLst>
                <a:gd name="T0" fmla="*/ 68 w 68"/>
                <a:gd name="T1" fmla="*/ 17 h 26"/>
                <a:gd name="T2" fmla="*/ 10 w 68"/>
                <a:gd name="T3" fmla="*/ 0 h 26"/>
                <a:gd name="T4" fmla="*/ 0 w 68"/>
                <a:gd name="T5" fmla="*/ 11 h 26"/>
                <a:gd name="T6" fmla="*/ 60 w 68"/>
                <a:gd name="T7" fmla="*/ 26 h 26"/>
                <a:gd name="T8" fmla="*/ 68 w 68"/>
                <a:gd name="T9" fmla="*/ 17 h 26"/>
              </a:gdLst>
              <a:ahLst/>
              <a:cxnLst>
                <a:cxn ang="0">
                  <a:pos x="T0" y="T1"/>
                </a:cxn>
                <a:cxn ang="0">
                  <a:pos x="T2" y="T3"/>
                </a:cxn>
                <a:cxn ang="0">
                  <a:pos x="T4" y="T5"/>
                </a:cxn>
                <a:cxn ang="0">
                  <a:pos x="T6" y="T7"/>
                </a:cxn>
                <a:cxn ang="0">
                  <a:pos x="T8" y="T9"/>
                </a:cxn>
              </a:cxnLst>
              <a:rect l="0" t="0" r="r" b="b"/>
              <a:pathLst>
                <a:path w="68" h="26">
                  <a:moveTo>
                    <a:pt x="68" y="17"/>
                  </a:moveTo>
                  <a:cubicBezTo>
                    <a:pt x="49" y="11"/>
                    <a:pt x="30" y="5"/>
                    <a:pt x="10" y="0"/>
                  </a:cubicBezTo>
                  <a:cubicBezTo>
                    <a:pt x="7" y="4"/>
                    <a:pt x="4" y="7"/>
                    <a:pt x="0" y="11"/>
                  </a:cubicBezTo>
                  <a:cubicBezTo>
                    <a:pt x="20" y="15"/>
                    <a:pt x="40" y="21"/>
                    <a:pt x="60" y="26"/>
                  </a:cubicBezTo>
                  <a:cubicBezTo>
                    <a:pt x="63" y="23"/>
                    <a:pt x="65" y="20"/>
                    <a:pt x="68" y="1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0" name="Freeform 23"/>
            <p:cNvSpPr>
              <a:spLocks/>
            </p:cNvSpPr>
            <p:nvPr userDrawn="1"/>
          </p:nvSpPr>
          <p:spPr bwMode="auto">
            <a:xfrm>
              <a:off x="10945635" y="6182078"/>
              <a:ext cx="365945" cy="488644"/>
            </a:xfrm>
            <a:custGeom>
              <a:avLst/>
              <a:gdLst>
                <a:gd name="T0" fmla="*/ 73 w 189"/>
                <a:gd name="T1" fmla="*/ 252 h 252"/>
                <a:gd name="T2" fmla="*/ 189 w 189"/>
                <a:gd name="T3" fmla="*/ 15 h 252"/>
                <a:gd name="T4" fmla="*/ 129 w 189"/>
                <a:gd name="T5" fmla="*/ 0 h 252"/>
                <a:gd name="T6" fmla="*/ 0 w 189"/>
                <a:gd name="T7" fmla="*/ 252 h 252"/>
                <a:gd name="T8" fmla="*/ 73 w 189"/>
                <a:gd name="T9" fmla="*/ 252 h 252"/>
              </a:gdLst>
              <a:ahLst/>
              <a:cxnLst>
                <a:cxn ang="0">
                  <a:pos x="T0" y="T1"/>
                </a:cxn>
                <a:cxn ang="0">
                  <a:pos x="T2" y="T3"/>
                </a:cxn>
                <a:cxn ang="0">
                  <a:pos x="T4" y="T5"/>
                </a:cxn>
                <a:cxn ang="0">
                  <a:pos x="T6" y="T7"/>
                </a:cxn>
                <a:cxn ang="0">
                  <a:pos x="T8" y="T9"/>
                </a:cxn>
              </a:cxnLst>
              <a:rect l="0" t="0" r="r" b="b"/>
              <a:pathLst>
                <a:path w="189" h="252">
                  <a:moveTo>
                    <a:pt x="73" y="252"/>
                  </a:moveTo>
                  <a:cubicBezTo>
                    <a:pt x="81" y="178"/>
                    <a:pt x="120" y="93"/>
                    <a:pt x="189" y="15"/>
                  </a:cubicBezTo>
                  <a:cubicBezTo>
                    <a:pt x="169" y="10"/>
                    <a:pt x="149" y="4"/>
                    <a:pt x="129" y="0"/>
                  </a:cubicBezTo>
                  <a:cubicBezTo>
                    <a:pt x="51" y="82"/>
                    <a:pt x="8" y="173"/>
                    <a:pt x="0" y="252"/>
                  </a:cubicBezTo>
                  <a:cubicBezTo>
                    <a:pt x="24" y="252"/>
                    <a:pt x="49" y="252"/>
                    <a:pt x="73" y="25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1" name="Freeform 24"/>
            <p:cNvSpPr>
              <a:spLocks/>
            </p:cNvSpPr>
            <p:nvPr userDrawn="1"/>
          </p:nvSpPr>
          <p:spPr bwMode="auto">
            <a:xfrm>
              <a:off x="10144862" y="6114271"/>
              <a:ext cx="841673" cy="576901"/>
            </a:xfrm>
            <a:custGeom>
              <a:avLst/>
              <a:gdLst>
                <a:gd name="T0" fmla="*/ 70 w 435"/>
                <a:gd name="T1" fmla="*/ 65 h 298"/>
                <a:gd name="T2" fmla="*/ 16 w 435"/>
                <a:gd name="T3" fmla="*/ 240 h 298"/>
                <a:gd name="T4" fmla="*/ 120 w 435"/>
                <a:gd name="T5" fmla="*/ 298 h 298"/>
                <a:gd name="T6" fmla="*/ 252 w 435"/>
                <a:gd name="T7" fmla="*/ 238 h 298"/>
                <a:gd name="T8" fmla="*/ 399 w 435"/>
                <a:gd name="T9" fmla="*/ 53 h 298"/>
                <a:gd name="T10" fmla="*/ 435 w 435"/>
                <a:gd name="T11" fmla="*/ 14 h 298"/>
                <a:gd name="T12" fmla="*/ 366 w 435"/>
                <a:gd name="T13" fmla="*/ 6 h 298"/>
                <a:gd name="T14" fmla="*/ 317 w 435"/>
                <a:gd name="T15" fmla="*/ 58 h 298"/>
                <a:gd name="T16" fmla="*/ 136 w 435"/>
                <a:gd name="T17" fmla="*/ 240 h 298"/>
                <a:gd name="T18" fmla="*/ 150 w 435"/>
                <a:gd name="T19" fmla="*/ 61 h 298"/>
                <a:gd name="T20" fmla="*/ 212 w 435"/>
                <a:gd name="T21" fmla="*/ 0 h 298"/>
                <a:gd name="T22" fmla="*/ 130 w 435"/>
                <a:gd name="T23" fmla="*/ 5 h 298"/>
                <a:gd name="T24" fmla="*/ 70 w 435"/>
                <a:gd name="T25" fmla="*/ 65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298">
                  <a:moveTo>
                    <a:pt x="70" y="65"/>
                  </a:moveTo>
                  <a:cubicBezTo>
                    <a:pt x="8" y="141"/>
                    <a:pt x="0" y="201"/>
                    <a:pt x="16" y="240"/>
                  </a:cubicBezTo>
                  <a:cubicBezTo>
                    <a:pt x="34" y="280"/>
                    <a:pt x="72" y="298"/>
                    <a:pt x="120" y="298"/>
                  </a:cubicBezTo>
                  <a:cubicBezTo>
                    <a:pt x="173" y="298"/>
                    <a:pt x="212" y="279"/>
                    <a:pt x="252" y="238"/>
                  </a:cubicBezTo>
                  <a:cubicBezTo>
                    <a:pt x="292" y="197"/>
                    <a:pt x="330" y="133"/>
                    <a:pt x="399" y="53"/>
                  </a:cubicBezTo>
                  <a:cubicBezTo>
                    <a:pt x="411" y="39"/>
                    <a:pt x="423" y="26"/>
                    <a:pt x="435" y="14"/>
                  </a:cubicBezTo>
                  <a:cubicBezTo>
                    <a:pt x="412" y="11"/>
                    <a:pt x="389" y="8"/>
                    <a:pt x="366" y="6"/>
                  </a:cubicBezTo>
                  <a:cubicBezTo>
                    <a:pt x="350" y="21"/>
                    <a:pt x="334" y="39"/>
                    <a:pt x="317" y="58"/>
                  </a:cubicBezTo>
                  <a:cubicBezTo>
                    <a:pt x="220" y="180"/>
                    <a:pt x="194" y="241"/>
                    <a:pt x="136" y="240"/>
                  </a:cubicBezTo>
                  <a:cubicBezTo>
                    <a:pt x="84" y="241"/>
                    <a:pt x="55" y="181"/>
                    <a:pt x="150" y="61"/>
                  </a:cubicBezTo>
                  <a:cubicBezTo>
                    <a:pt x="169" y="38"/>
                    <a:pt x="190" y="18"/>
                    <a:pt x="212" y="0"/>
                  </a:cubicBezTo>
                  <a:cubicBezTo>
                    <a:pt x="185" y="1"/>
                    <a:pt x="158" y="2"/>
                    <a:pt x="130" y="5"/>
                  </a:cubicBezTo>
                  <a:cubicBezTo>
                    <a:pt x="109" y="23"/>
                    <a:pt x="88" y="43"/>
                    <a:pt x="70" y="6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2" name="Freeform 25"/>
            <p:cNvSpPr>
              <a:spLocks/>
            </p:cNvSpPr>
            <p:nvPr userDrawn="1"/>
          </p:nvSpPr>
          <p:spPr bwMode="auto">
            <a:xfrm>
              <a:off x="11295435" y="6246656"/>
              <a:ext cx="586588" cy="444516"/>
            </a:xfrm>
            <a:custGeom>
              <a:avLst/>
              <a:gdLst>
                <a:gd name="T0" fmla="*/ 16 w 303"/>
                <a:gd name="T1" fmla="*/ 172 h 230"/>
                <a:gd name="T2" fmla="*/ 120 w 303"/>
                <a:gd name="T3" fmla="*/ 230 h 230"/>
                <a:gd name="T4" fmla="*/ 251 w 303"/>
                <a:gd name="T5" fmla="*/ 170 h 230"/>
                <a:gd name="T6" fmla="*/ 303 w 303"/>
                <a:gd name="T7" fmla="*/ 107 h 230"/>
                <a:gd name="T8" fmla="*/ 249 w 303"/>
                <a:gd name="T9" fmla="*/ 78 h 230"/>
                <a:gd name="T10" fmla="*/ 135 w 303"/>
                <a:gd name="T11" fmla="*/ 172 h 230"/>
                <a:gd name="T12" fmla="*/ 127 w 303"/>
                <a:gd name="T13" fmla="*/ 23 h 230"/>
                <a:gd name="T14" fmla="*/ 67 w 303"/>
                <a:gd name="T15" fmla="*/ 0 h 230"/>
                <a:gd name="T16" fmla="*/ 16 w 303"/>
                <a:gd name="T17" fmla="*/ 17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 h="230">
                  <a:moveTo>
                    <a:pt x="16" y="172"/>
                  </a:moveTo>
                  <a:cubicBezTo>
                    <a:pt x="33" y="212"/>
                    <a:pt x="72" y="230"/>
                    <a:pt x="120" y="230"/>
                  </a:cubicBezTo>
                  <a:cubicBezTo>
                    <a:pt x="172" y="230"/>
                    <a:pt x="212" y="211"/>
                    <a:pt x="251" y="170"/>
                  </a:cubicBezTo>
                  <a:cubicBezTo>
                    <a:pt x="268" y="152"/>
                    <a:pt x="284" y="132"/>
                    <a:pt x="303" y="107"/>
                  </a:cubicBezTo>
                  <a:cubicBezTo>
                    <a:pt x="285" y="97"/>
                    <a:pt x="267" y="87"/>
                    <a:pt x="249" y="78"/>
                  </a:cubicBezTo>
                  <a:cubicBezTo>
                    <a:pt x="204" y="142"/>
                    <a:pt x="176" y="172"/>
                    <a:pt x="135" y="172"/>
                  </a:cubicBezTo>
                  <a:cubicBezTo>
                    <a:pt x="88" y="172"/>
                    <a:pt x="61" y="123"/>
                    <a:pt x="127" y="23"/>
                  </a:cubicBezTo>
                  <a:cubicBezTo>
                    <a:pt x="107" y="15"/>
                    <a:pt x="87" y="7"/>
                    <a:pt x="67" y="0"/>
                  </a:cubicBezTo>
                  <a:cubicBezTo>
                    <a:pt x="7" y="75"/>
                    <a:pt x="0" y="134"/>
                    <a:pt x="16" y="17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3" name="Freeform 26"/>
            <p:cNvSpPr>
              <a:spLocks/>
            </p:cNvSpPr>
            <p:nvPr userDrawn="1"/>
          </p:nvSpPr>
          <p:spPr bwMode="auto">
            <a:xfrm>
              <a:off x="12054232" y="6564168"/>
              <a:ext cx="137767" cy="124852"/>
            </a:xfrm>
            <a:custGeom>
              <a:avLst/>
              <a:gdLst>
                <a:gd name="T0" fmla="*/ 0 w 71"/>
                <a:gd name="T1" fmla="*/ 0 h 65"/>
                <a:gd name="T2" fmla="*/ 0 w 71"/>
                <a:gd name="T3" fmla="*/ 8 h 65"/>
                <a:gd name="T4" fmla="*/ 65 w 71"/>
                <a:gd name="T5" fmla="*/ 65 h 65"/>
                <a:gd name="T6" fmla="*/ 71 w 71"/>
                <a:gd name="T7" fmla="*/ 55 h 65"/>
                <a:gd name="T8" fmla="*/ 71 w 71"/>
                <a:gd name="T9" fmla="*/ 52 h 65"/>
                <a:gd name="T10" fmla="*/ 0 w 71"/>
                <a:gd name="T11" fmla="*/ 0 h 65"/>
              </a:gdLst>
              <a:ahLst/>
              <a:cxnLst>
                <a:cxn ang="0">
                  <a:pos x="T0" y="T1"/>
                </a:cxn>
                <a:cxn ang="0">
                  <a:pos x="T2" y="T3"/>
                </a:cxn>
                <a:cxn ang="0">
                  <a:pos x="T4" y="T5"/>
                </a:cxn>
                <a:cxn ang="0">
                  <a:pos x="T6" y="T7"/>
                </a:cxn>
                <a:cxn ang="0">
                  <a:pos x="T8" y="T9"/>
                </a:cxn>
                <a:cxn ang="0">
                  <a:pos x="T10" y="T11"/>
                </a:cxn>
              </a:cxnLst>
              <a:rect l="0" t="0" r="r" b="b"/>
              <a:pathLst>
                <a:path w="71" h="65">
                  <a:moveTo>
                    <a:pt x="0" y="0"/>
                  </a:moveTo>
                  <a:cubicBezTo>
                    <a:pt x="0" y="3"/>
                    <a:pt x="0" y="6"/>
                    <a:pt x="0" y="8"/>
                  </a:cubicBezTo>
                  <a:cubicBezTo>
                    <a:pt x="4" y="43"/>
                    <a:pt x="26" y="62"/>
                    <a:pt x="65" y="65"/>
                  </a:cubicBezTo>
                  <a:cubicBezTo>
                    <a:pt x="71" y="55"/>
                    <a:pt x="71" y="55"/>
                    <a:pt x="71" y="55"/>
                  </a:cubicBezTo>
                  <a:cubicBezTo>
                    <a:pt x="71" y="52"/>
                    <a:pt x="71" y="52"/>
                    <a:pt x="71" y="52"/>
                  </a:cubicBezTo>
                  <a:cubicBezTo>
                    <a:pt x="48" y="34"/>
                    <a:pt x="24" y="17"/>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4" name="Freeform 27"/>
            <p:cNvSpPr>
              <a:spLocks/>
            </p:cNvSpPr>
            <p:nvPr userDrawn="1"/>
          </p:nvSpPr>
          <p:spPr bwMode="auto">
            <a:xfrm>
              <a:off x="9626081" y="5798912"/>
              <a:ext cx="317511" cy="871809"/>
            </a:xfrm>
            <a:custGeom>
              <a:avLst/>
              <a:gdLst>
                <a:gd name="T0" fmla="*/ 164 w 164"/>
                <a:gd name="T1" fmla="*/ 0 h 450"/>
                <a:gd name="T2" fmla="*/ 164 w 164"/>
                <a:gd name="T3" fmla="*/ 450 h 450"/>
                <a:gd name="T4" fmla="*/ 93 w 164"/>
                <a:gd name="T5" fmla="*/ 450 h 450"/>
                <a:gd name="T6" fmla="*/ 93 w 164"/>
                <a:gd name="T7" fmla="*/ 87 h 450"/>
                <a:gd name="T8" fmla="*/ 51 w 164"/>
                <a:gd name="T9" fmla="*/ 111 h 450"/>
                <a:gd name="T10" fmla="*/ 0 w 164"/>
                <a:gd name="T11" fmla="*/ 128 h 450"/>
                <a:gd name="T12" fmla="*/ 0 w 164"/>
                <a:gd name="T13" fmla="*/ 67 h 450"/>
                <a:gd name="T14" fmla="*/ 35 w 164"/>
                <a:gd name="T15" fmla="*/ 55 h 450"/>
                <a:gd name="T16" fmla="*/ 67 w 164"/>
                <a:gd name="T17" fmla="*/ 40 h 450"/>
                <a:gd name="T18" fmla="*/ 100 w 164"/>
                <a:gd name="T19" fmla="*/ 22 h 450"/>
                <a:gd name="T20" fmla="*/ 134 w 164"/>
                <a:gd name="T21" fmla="*/ 0 h 450"/>
                <a:gd name="T22" fmla="*/ 164 w 164"/>
                <a:gd name="T23"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450">
                  <a:moveTo>
                    <a:pt x="164" y="0"/>
                  </a:moveTo>
                  <a:cubicBezTo>
                    <a:pt x="164" y="450"/>
                    <a:pt x="164" y="450"/>
                    <a:pt x="164" y="450"/>
                  </a:cubicBezTo>
                  <a:cubicBezTo>
                    <a:pt x="93" y="450"/>
                    <a:pt x="93" y="450"/>
                    <a:pt x="93" y="450"/>
                  </a:cubicBezTo>
                  <a:cubicBezTo>
                    <a:pt x="93" y="87"/>
                    <a:pt x="93" y="87"/>
                    <a:pt x="93" y="87"/>
                  </a:cubicBezTo>
                  <a:cubicBezTo>
                    <a:pt x="80" y="96"/>
                    <a:pt x="66" y="104"/>
                    <a:pt x="51" y="111"/>
                  </a:cubicBezTo>
                  <a:cubicBezTo>
                    <a:pt x="36" y="117"/>
                    <a:pt x="19" y="123"/>
                    <a:pt x="0" y="128"/>
                  </a:cubicBezTo>
                  <a:cubicBezTo>
                    <a:pt x="0" y="67"/>
                    <a:pt x="0" y="67"/>
                    <a:pt x="0" y="67"/>
                  </a:cubicBezTo>
                  <a:cubicBezTo>
                    <a:pt x="12" y="63"/>
                    <a:pt x="24" y="59"/>
                    <a:pt x="35" y="55"/>
                  </a:cubicBezTo>
                  <a:cubicBezTo>
                    <a:pt x="46" y="50"/>
                    <a:pt x="57" y="46"/>
                    <a:pt x="67" y="40"/>
                  </a:cubicBezTo>
                  <a:cubicBezTo>
                    <a:pt x="78" y="35"/>
                    <a:pt x="89" y="29"/>
                    <a:pt x="100" y="22"/>
                  </a:cubicBezTo>
                  <a:cubicBezTo>
                    <a:pt x="111" y="16"/>
                    <a:pt x="122" y="8"/>
                    <a:pt x="134" y="0"/>
                  </a:cubicBezTo>
                  <a:lnTo>
                    <a:pt x="164"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5" name="Freeform 28"/>
            <p:cNvSpPr>
              <a:spLocks/>
            </p:cNvSpPr>
            <p:nvPr userDrawn="1"/>
          </p:nvSpPr>
          <p:spPr bwMode="auto">
            <a:xfrm>
              <a:off x="10732526" y="5798912"/>
              <a:ext cx="317511" cy="871809"/>
            </a:xfrm>
            <a:custGeom>
              <a:avLst/>
              <a:gdLst>
                <a:gd name="T0" fmla="*/ 164 w 164"/>
                <a:gd name="T1" fmla="*/ 0 h 450"/>
                <a:gd name="T2" fmla="*/ 164 w 164"/>
                <a:gd name="T3" fmla="*/ 450 h 450"/>
                <a:gd name="T4" fmla="*/ 93 w 164"/>
                <a:gd name="T5" fmla="*/ 450 h 450"/>
                <a:gd name="T6" fmla="*/ 93 w 164"/>
                <a:gd name="T7" fmla="*/ 87 h 450"/>
                <a:gd name="T8" fmla="*/ 51 w 164"/>
                <a:gd name="T9" fmla="*/ 111 h 450"/>
                <a:gd name="T10" fmla="*/ 0 w 164"/>
                <a:gd name="T11" fmla="*/ 128 h 450"/>
                <a:gd name="T12" fmla="*/ 0 w 164"/>
                <a:gd name="T13" fmla="*/ 67 h 450"/>
                <a:gd name="T14" fmla="*/ 35 w 164"/>
                <a:gd name="T15" fmla="*/ 55 h 450"/>
                <a:gd name="T16" fmla="*/ 67 w 164"/>
                <a:gd name="T17" fmla="*/ 40 h 450"/>
                <a:gd name="T18" fmla="*/ 100 w 164"/>
                <a:gd name="T19" fmla="*/ 22 h 450"/>
                <a:gd name="T20" fmla="*/ 134 w 164"/>
                <a:gd name="T21" fmla="*/ 0 h 450"/>
                <a:gd name="T22" fmla="*/ 164 w 164"/>
                <a:gd name="T23"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450">
                  <a:moveTo>
                    <a:pt x="164" y="0"/>
                  </a:moveTo>
                  <a:cubicBezTo>
                    <a:pt x="164" y="450"/>
                    <a:pt x="164" y="450"/>
                    <a:pt x="164" y="450"/>
                  </a:cubicBezTo>
                  <a:cubicBezTo>
                    <a:pt x="93" y="450"/>
                    <a:pt x="93" y="450"/>
                    <a:pt x="93" y="450"/>
                  </a:cubicBezTo>
                  <a:cubicBezTo>
                    <a:pt x="93" y="87"/>
                    <a:pt x="93" y="87"/>
                    <a:pt x="93" y="87"/>
                  </a:cubicBezTo>
                  <a:cubicBezTo>
                    <a:pt x="80" y="96"/>
                    <a:pt x="66" y="104"/>
                    <a:pt x="51" y="111"/>
                  </a:cubicBezTo>
                  <a:cubicBezTo>
                    <a:pt x="36" y="117"/>
                    <a:pt x="19" y="123"/>
                    <a:pt x="0" y="128"/>
                  </a:cubicBezTo>
                  <a:cubicBezTo>
                    <a:pt x="0" y="67"/>
                    <a:pt x="0" y="67"/>
                    <a:pt x="0" y="67"/>
                  </a:cubicBezTo>
                  <a:cubicBezTo>
                    <a:pt x="12" y="63"/>
                    <a:pt x="24" y="59"/>
                    <a:pt x="35" y="55"/>
                  </a:cubicBezTo>
                  <a:cubicBezTo>
                    <a:pt x="46" y="50"/>
                    <a:pt x="57" y="46"/>
                    <a:pt x="67" y="40"/>
                  </a:cubicBezTo>
                  <a:cubicBezTo>
                    <a:pt x="78" y="35"/>
                    <a:pt x="89" y="29"/>
                    <a:pt x="100" y="22"/>
                  </a:cubicBezTo>
                  <a:cubicBezTo>
                    <a:pt x="111" y="16"/>
                    <a:pt x="122" y="8"/>
                    <a:pt x="134" y="0"/>
                  </a:cubicBezTo>
                  <a:lnTo>
                    <a:pt x="164"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6" name="Freeform 29"/>
            <p:cNvSpPr>
              <a:spLocks noEditPoints="1"/>
            </p:cNvSpPr>
            <p:nvPr userDrawn="1"/>
          </p:nvSpPr>
          <p:spPr bwMode="auto">
            <a:xfrm>
              <a:off x="10074902" y="5789226"/>
              <a:ext cx="598427" cy="901946"/>
            </a:xfrm>
            <a:custGeom>
              <a:avLst/>
              <a:gdLst>
                <a:gd name="T0" fmla="*/ 149 w 309"/>
                <a:gd name="T1" fmla="*/ 466 h 466"/>
                <a:gd name="T2" fmla="*/ 39 w 309"/>
                <a:gd name="T3" fmla="*/ 408 h 466"/>
                <a:gd name="T4" fmla="*/ 0 w 309"/>
                <a:gd name="T5" fmla="*/ 242 h 466"/>
                <a:gd name="T6" fmla="*/ 41 w 309"/>
                <a:gd name="T7" fmla="*/ 61 h 466"/>
                <a:gd name="T8" fmla="*/ 160 w 309"/>
                <a:gd name="T9" fmla="*/ 0 h 466"/>
                <a:gd name="T10" fmla="*/ 309 w 309"/>
                <a:gd name="T11" fmla="*/ 231 h 466"/>
                <a:gd name="T12" fmla="*/ 267 w 309"/>
                <a:gd name="T13" fmla="*/ 406 h 466"/>
                <a:gd name="T14" fmla="*/ 149 w 309"/>
                <a:gd name="T15" fmla="*/ 466 h 466"/>
                <a:gd name="T16" fmla="*/ 156 w 309"/>
                <a:gd name="T17" fmla="*/ 58 h 466"/>
                <a:gd name="T18" fmla="*/ 74 w 309"/>
                <a:gd name="T19" fmla="*/ 239 h 466"/>
                <a:gd name="T20" fmla="*/ 155 w 309"/>
                <a:gd name="T21" fmla="*/ 408 h 466"/>
                <a:gd name="T22" fmla="*/ 234 w 309"/>
                <a:gd name="T23" fmla="*/ 236 h 466"/>
                <a:gd name="T24" fmla="*/ 156 w 309"/>
                <a:gd name="T25" fmla="*/ 58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466">
                  <a:moveTo>
                    <a:pt x="149" y="466"/>
                  </a:moveTo>
                  <a:cubicBezTo>
                    <a:pt x="102" y="466"/>
                    <a:pt x="66" y="447"/>
                    <a:pt x="39" y="408"/>
                  </a:cubicBezTo>
                  <a:cubicBezTo>
                    <a:pt x="13" y="370"/>
                    <a:pt x="0" y="314"/>
                    <a:pt x="0" y="242"/>
                  </a:cubicBezTo>
                  <a:cubicBezTo>
                    <a:pt x="0" y="162"/>
                    <a:pt x="14" y="102"/>
                    <a:pt x="41" y="61"/>
                  </a:cubicBezTo>
                  <a:cubicBezTo>
                    <a:pt x="69" y="20"/>
                    <a:pt x="108" y="0"/>
                    <a:pt x="160" y="0"/>
                  </a:cubicBezTo>
                  <a:cubicBezTo>
                    <a:pt x="259" y="0"/>
                    <a:pt x="309" y="77"/>
                    <a:pt x="309" y="231"/>
                  </a:cubicBezTo>
                  <a:cubicBezTo>
                    <a:pt x="309" y="307"/>
                    <a:pt x="295" y="365"/>
                    <a:pt x="267" y="406"/>
                  </a:cubicBezTo>
                  <a:cubicBezTo>
                    <a:pt x="239" y="446"/>
                    <a:pt x="200" y="466"/>
                    <a:pt x="149" y="466"/>
                  </a:cubicBezTo>
                  <a:close/>
                  <a:moveTo>
                    <a:pt x="156" y="58"/>
                  </a:moveTo>
                  <a:cubicBezTo>
                    <a:pt x="102" y="58"/>
                    <a:pt x="74" y="118"/>
                    <a:pt x="74" y="239"/>
                  </a:cubicBezTo>
                  <a:cubicBezTo>
                    <a:pt x="74" y="351"/>
                    <a:pt x="101" y="408"/>
                    <a:pt x="155" y="408"/>
                  </a:cubicBezTo>
                  <a:cubicBezTo>
                    <a:pt x="208" y="408"/>
                    <a:pt x="234" y="351"/>
                    <a:pt x="234" y="236"/>
                  </a:cubicBezTo>
                  <a:cubicBezTo>
                    <a:pt x="234" y="117"/>
                    <a:pt x="208" y="58"/>
                    <a:pt x="156" y="58"/>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7" name="Freeform 30"/>
            <p:cNvSpPr>
              <a:spLocks noEditPoints="1"/>
            </p:cNvSpPr>
            <p:nvPr userDrawn="1"/>
          </p:nvSpPr>
          <p:spPr bwMode="auto">
            <a:xfrm>
              <a:off x="11189957" y="5789226"/>
              <a:ext cx="597351" cy="901946"/>
            </a:xfrm>
            <a:custGeom>
              <a:avLst/>
              <a:gdLst>
                <a:gd name="T0" fmla="*/ 149 w 309"/>
                <a:gd name="T1" fmla="*/ 466 h 466"/>
                <a:gd name="T2" fmla="*/ 39 w 309"/>
                <a:gd name="T3" fmla="*/ 408 h 466"/>
                <a:gd name="T4" fmla="*/ 0 w 309"/>
                <a:gd name="T5" fmla="*/ 242 h 466"/>
                <a:gd name="T6" fmla="*/ 41 w 309"/>
                <a:gd name="T7" fmla="*/ 61 h 466"/>
                <a:gd name="T8" fmla="*/ 160 w 309"/>
                <a:gd name="T9" fmla="*/ 0 h 466"/>
                <a:gd name="T10" fmla="*/ 309 w 309"/>
                <a:gd name="T11" fmla="*/ 231 h 466"/>
                <a:gd name="T12" fmla="*/ 267 w 309"/>
                <a:gd name="T13" fmla="*/ 406 h 466"/>
                <a:gd name="T14" fmla="*/ 149 w 309"/>
                <a:gd name="T15" fmla="*/ 466 h 466"/>
                <a:gd name="T16" fmla="*/ 156 w 309"/>
                <a:gd name="T17" fmla="*/ 58 h 466"/>
                <a:gd name="T18" fmla="*/ 74 w 309"/>
                <a:gd name="T19" fmla="*/ 239 h 466"/>
                <a:gd name="T20" fmla="*/ 155 w 309"/>
                <a:gd name="T21" fmla="*/ 408 h 466"/>
                <a:gd name="T22" fmla="*/ 234 w 309"/>
                <a:gd name="T23" fmla="*/ 236 h 466"/>
                <a:gd name="T24" fmla="*/ 156 w 309"/>
                <a:gd name="T25" fmla="*/ 58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466">
                  <a:moveTo>
                    <a:pt x="149" y="466"/>
                  </a:moveTo>
                  <a:cubicBezTo>
                    <a:pt x="102" y="466"/>
                    <a:pt x="66" y="447"/>
                    <a:pt x="39" y="408"/>
                  </a:cubicBezTo>
                  <a:cubicBezTo>
                    <a:pt x="13" y="370"/>
                    <a:pt x="0" y="314"/>
                    <a:pt x="0" y="242"/>
                  </a:cubicBezTo>
                  <a:cubicBezTo>
                    <a:pt x="0" y="162"/>
                    <a:pt x="14" y="102"/>
                    <a:pt x="41" y="61"/>
                  </a:cubicBezTo>
                  <a:cubicBezTo>
                    <a:pt x="69" y="20"/>
                    <a:pt x="108" y="0"/>
                    <a:pt x="160" y="0"/>
                  </a:cubicBezTo>
                  <a:cubicBezTo>
                    <a:pt x="259" y="0"/>
                    <a:pt x="309" y="77"/>
                    <a:pt x="309" y="231"/>
                  </a:cubicBezTo>
                  <a:cubicBezTo>
                    <a:pt x="309" y="307"/>
                    <a:pt x="295" y="365"/>
                    <a:pt x="267" y="406"/>
                  </a:cubicBezTo>
                  <a:cubicBezTo>
                    <a:pt x="239" y="446"/>
                    <a:pt x="200" y="466"/>
                    <a:pt x="149" y="466"/>
                  </a:cubicBezTo>
                  <a:close/>
                  <a:moveTo>
                    <a:pt x="156" y="58"/>
                  </a:moveTo>
                  <a:cubicBezTo>
                    <a:pt x="102" y="58"/>
                    <a:pt x="74" y="118"/>
                    <a:pt x="74" y="239"/>
                  </a:cubicBezTo>
                  <a:cubicBezTo>
                    <a:pt x="74" y="351"/>
                    <a:pt x="101" y="408"/>
                    <a:pt x="155" y="408"/>
                  </a:cubicBezTo>
                  <a:cubicBezTo>
                    <a:pt x="208" y="408"/>
                    <a:pt x="234" y="351"/>
                    <a:pt x="234" y="236"/>
                  </a:cubicBezTo>
                  <a:cubicBezTo>
                    <a:pt x="234" y="117"/>
                    <a:pt x="208" y="58"/>
                    <a:pt x="156" y="58"/>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8" name="Freeform 31"/>
            <p:cNvSpPr>
              <a:spLocks/>
            </p:cNvSpPr>
            <p:nvPr userDrawn="1"/>
          </p:nvSpPr>
          <p:spPr bwMode="auto">
            <a:xfrm>
              <a:off x="10103962" y="6424248"/>
              <a:ext cx="1848021" cy="433752"/>
            </a:xfrm>
            <a:custGeom>
              <a:avLst/>
              <a:gdLst>
                <a:gd name="T0" fmla="*/ 591 w 955"/>
                <a:gd name="T1" fmla="*/ 35 h 224"/>
                <a:gd name="T2" fmla="*/ 0 w 955"/>
                <a:gd name="T3" fmla="*/ 224 h 224"/>
                <a:gd name="T4" fmla="*/ 338 w 955"/>
                <a:gd name="T5" fmla="*/ 224 h 224"/>
                <a:gd name="T6" fmla="*/ 955 w 955"/>
                <a:gd name="T7" fmla="*/ 224 h 224"/>
                <a:gd name="T8" fmla="*/ 591 w 955"/>
                <a:gd name="T9" fmla="*/ 35 h 224"/>
              </a:gdLst>
              <a:ahLst/>
              <a:cxnLst>
                <a:cxn ang="0">
                  <a:pos x="T0" y="T1"/>
                </a:cxn>
                <a:cxn ang="0">
                  <a:pos x="T2" y="T3"/>
                </a:cxn>
                <a:cxn ang="0">
                  <a:pos x="T4" y="T5"/>
                </a:cxn>
                <a:cxn ang="0">
                  <a:pos x="T6" y="T7"/>
                </a:cxn>
                <a:cxn ang="0">
                  <a:pos x="T8" y="T9"/>
                </a:cxn>
              </a:cxnLst>
              <a:rect l="0" t="0" r="r" b="b"/>
              <a:pathLst>
                <a:path w="955" h="224">
                  <a:moveTo>
                    <a:pt x="591" y="35"/>
                  </a:moveTo>
                  <a:cubicBezTo>
                    <a:pt x="383" y="0"/>
                    <a:pt x="161" y="63"/>
                    <a:pt x="0" y="224"/>
                  </a:cubicBezTo>
                  <a:cubicBezTo>
                    <a:pt x="338" y="224"/>
                    <a:pt x="338" y="224"/>
                    <a:pt x="338" y="224"/>
                  </a:cubicBezTo>
                  <a:cubicBezTo>
                    <a:pt x="955" y="224"/>
                    <a:pt x="955" y="224"/>
                    <a:pt x="955" y="224"/>
                  </a:cubicBezTo>
                  <a:cubicBezTo>
                    <a:pt x="852" y="121"/>
                    <a:pt x="724" y="58"/>
                    <a:pt x="591" y="35"/>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39" name="Freeform 32"/>
            <p:cNvSpPr>
              <a:spLocks/>
            </p:cNvSpPr>
            <p:nvPr userDrawn="1"/>
          </p:nvSpPr>
          <p:spPr bwMode="auto">
            <a:xfrm>
              <a:off x="12000417" y="5201562"/>
              <a:ext cx="191583" cy="1190397"/>
            </a:xfrm>
            <a:custGeom>
              <a:avLst/>
              <a:gdLst>
                <a:gd name="T0" fmla="*/ 63 w 99"/>
                <a:gd name="T1" fmla="*/ 41 h 615"/>
                <a:gd name="T2" fmla="*/ 0 w 99"/>
                <a:gd name="T3" fmla="*/ 318 h 615"/>
                <a:gd name="T4" fmla="*/ 60 w 99"/>
                <a:gd name="T5" fmla="*/ 572 h 615"/>
                <a:gd name="T6" fmla="*/ 99 w 99"/>
                <a:gd name="T7" fmla="*/ 615 h 615"/>
                <a:gd name="T8" fmla="*/ 99 w 99"/>
                <a:gd name="T9" fmla="*/ 0 h 615"/>
                <a:gd name="T10" fmla="*/ 63 w 99"/>
                <a:gd name="T11" fmla="*/ 41 h 615"/>
              </a:gdLst>
              <a:ahLst/>
              <a:cxnLst>
                <a:cxn ang="0">
                  <a:pos x="T0" y="T1"/>
                </a:cxn>
                <a:cxn ang="0">
                  <a:pos x="T2" y="T3"/>
                </a:cxn>
                <a:cxn ang="0">
                  <a:pos x="T4" y="T5"/>
                </a:cxn>
                <a:cxn ang="0">
                  <a:pos x="T6" y="T7"/>
                </a:cxn>
                <a:cxn ang="0">
                  <a:pos x="T8" y="T9"/>
                </a:cxn>
                <a:cxn ang="0">
                  <a:pos x="T10" y="T11"/>
                </a:cxn>
              </a:cxnLst>
              <a:rect l="0" t="0" r="r" b="b"/>
              <a:pathLst>
                <a:path w="99" h="615">
                  <a:moveTo>
                    <a:pt x="63" y="41"/>
                  </a:moveTo>
                  <a:cubicBezTo>
                    <a:pt x="21" y="104"/>
                    <a:pt x="0" y="196"/>
                    <a:pt x="0" y="318"/>
                  </a:cubicBezTo>
                  <a:cubicBezTo>
                    <a:pt x="0" y="428"/>
                    <a:pt x="20" y="513"/>
                    <a:pt x="60" y="572"/>
                  </a:cubicBezTo>
                  <a:cubicBezTo>
                    <a:pt x="72" y="588"/>
                    <a:pt x="85" y="603"/>
                    <a:pt x="99" y="615"/>
                  </a:cubicBezTo>
                  <a:cubicBezTo>
                    <a:pt x="99" y="0"/>
                    <a:pt x="99" y="0"/>
                    <a:pt x="99" y="0"/>
                  </a:cubicBezTo>
                  <a:cubicBezTo>
                    <a:pt x="86" y="12"/>
                    <a:pt x="74" y="25"/>
                    <a:pt x="63" y="41"/>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40" name="Freeform 33"/>
            <p:cNvSpPr>
              <a:spLocks/>
            </p:cNvSpPr>
            <p:nvPr userDrawn="1"/>
          </p:nvSpPr>
          <p:spPr bwMode="auto">
            <a:xfrm>
              <a:off x="11927228" y="5791378"/>
              <a:ext cx="264772" cy="897641"/>
            </a:xfrm>
            <a:custGeom>
              <a:avLst/>
              <a:gdLst>
                <a:gd name="T0" fmla="*/ 75 w 137"/>
                <a:gd name="T1" fmla="*/ 238 h 464"/>
                <a:gd name="T2" fmla="*/ 137 w 137"/>
                <a:gd name="T3" fmla="*/ 60 h 464"/>
                <a:gd name="T4" fmla="*/ 137 w 137"/>
                <a:gd name="T5" fmla="*/ 0 h 464"/>
                <a:gd name="T6" fmla="*/ 41 w 137"/>
                <a:gd name="T7" fmla="*/ 60 h 464"/>
                <a:gd name="T8" fmla="*/ 0 w 137"/>
                <a:gd name="T9" fmla="*/ 241 h 464"/>
                <a:gd name="T10" fmla="*/ 40 w 137"/>
                <a:gd name="T11" fmla="*/ 407 h 464"/>
                <a:gd name="T12" fmla="*/ 137 w 137"/>
                <a:gd name="T13" fmla="*/ 464 h 464"/>
                <a:gd name="T14" fmla="*/ 137 w 137"/>
                <a:gd name="T15" fmla="*/ 404 h 464"/>
                <a:gd name="T16" fmla="*/ 75 w 137"/>
                <a:gd name="T17" fmla="*/ 23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464">
                  <a:moveTo>
                    <a:pt x="75" y="238"/>
                  </a:moveTo>
                  <a:cubicBezTo>
                    <a:pt x="75" y="133"/>
                    <a:pt x="95" y="74"/>
                    <a:pt x="137" y="60"/>
                  </a:cubicBezTo>
                  <a:cubicBezTo>
                    <a:pt x="137" y="0"/>
                    <a:pt x="137" y="0"/>
                    <a:pt x="137" y="0"/>
                  </a:cubicBezTo>
                  <a:cubicBezTo>
                    <a:pt x="96" y="6"/>
                    <a:pt x="65" y="26"/>
                    <a:pt x="41" y="60"/>
                  </a:cubicBezTo>
                  <a:cubicBezTo>
                    <a:pt x="14" y="101"/>
                    <a:pt x="0" y="161"/>
                    <a:pt x="0" y="241"/>
                  </a:cubicBezTo>
                  <a:cubicBezTo>
                    <a:pt x="0" y="313"/>
                    <a:pt x="13" y="369"/>
                    <a:pt x="40" y="407"/>
                  </a:cubicBezTo>
                  <a:cubicBezTo>
                    <a:pt x="63" y="442"/>
                    <a:pt x="96" y="461"/>
                    <a:pt x="137" y="464"/>
                  </a:cubicBezTo>
                  <a:cubicBezTo>
                    <a:pt x="137" y="404"/>
                    <a:pt x="137" y="404"/>
                    <a:pt x="137" y="404"/>
                  </a:cubicBezTo>
                  <a:cubicBezTo>
                    <a:pt x="95" y="392"/>
                    <a:pt x="75" y="337"/>
                    <a:pt x="75" y="238"/>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grpSp>
          <p:nvGrpSpPr>
            <p:cNvPr id="71" name="Group 70"/>
            <p:cNvGrpSpPr/>
            <p:nvPr userDrawn="1"/>
          </p:nvGrpSpPr>
          <p:grpSpPr>
            <a:xfrm>
              <a:off x="11096318" y="4396485"/>
              <a:ext cx="720050" cy="491872"/>
              <a:chOff x="10236200" y="3170238"/>
              <a:chExt cx="1062038" cy="725487"/>
            </a:xfrm>
            <a:solidFill>
              <a:schemeClr val="bg1">
                <a:lumMod val="75000"/>
              </a:schemeClr>
            </a:solidFill>
          </p:grpSpPr>
          <p:sp>
            <p:nvSpPr>
              <p:cNvPr id="72" name="Freeform 71"/>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73" name="Freeform 72"/>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74" name="Freeform 73"/>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75" name="Freeform 74"/>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76" name="Freeform 75"/>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77" name="Freeform 76"/>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78" name="Freeform 77"/>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79" name="Freeform 78"/>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0" name="Freeform 79"/>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1" name="Freeform 80"/>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2" name="Freeform 81"/>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3" name="Freeform 82"/>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4" name="Freeform 83"/>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5" name="Freeform 84"/>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6" name="Freeform 85"/>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7" name="Freeform 86"/>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8" name="Freeform 87"/>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89" name="Freeform 88"/>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0" name="Freeform 89"/>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1" name="Freeform 90"/>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2" name="Freeform 91"/>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3" name="Freeform 92"/>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4" name="Freeform 93"/>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5" name="Freeform 94"/>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6" name="Freeform 95"/>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7" name="Freeform 96"/>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8" name="Freeform 97"/>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99" name="Freeform 98"/>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sp>
            <p:nvSpPr>
              <p:cNvPr id="100" name="Freeform 99"/>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36" dirty="0">
                  <a:solidFill>
                    <a:srgbClr val="505050"/>
                  </a:solidFill>
                </a:endParaRPr>
              </a:p>
            </p:txBody>
          </p:sp>
        </p:grpSp>
      </p:grpSp>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16365" y="201591"/>
            <a:ext cx="2535672" cy="932718"/>
          </a:xfrm>
          <a:prstGeom prst="rect">
            <a:avLst/>
          </a:prstGeom>
        </p:spPr>
      </p:pic>
    </p:spTree>
    <p:extLst>
      <p:ext uri="{BB962C8B-B14F-4D97-AF65-F5344CB8AC3E}">
        <p14:creationId xmlns:p14="http://schemas.microsoft.com/office/powerpoint/2010/main" val="51412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286" y="292088"/>
            <a:ext cx="11885683" cy="946413"/>
          </a:xfrm>
          <a:prstGeom prst="rect">
            <a:avLst/>
          </a:prstGeom>
        </p:spPr>
        <p:txBody>
          <a:bodyPr lIns="146260" tIns="91413" rIns="146260" bIns="91413"/>
          <a:lstStyle>
            <a:lvl1pPr algn="l">
              <a:defRPr sz="3899">
                <a:solidFill>
                  <a:schemeClr val="tx2"/>
                </a:solidFill>
              </a:defRPr>
            </a:lvl1pPr>
          </a:lstStyle>
          <a:p>
            <a:r>
              <a:rPr lang="en-US" dirty="0" smtClean="0"/>
              <a:t>Click to edit Master title style</a:t>
            </a:r>
            <a:endParaRPr lang="en-US" dirty="0"/>
          </a:p>
        </p:txBody>
      </p:sp>
      <p:pic>
        <p:nvPicPr>
          <p:cNvPr id="6" name="Bild 1" descr="MSFT_logo_c_C-Gray_D.pdf"/>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370793" y="6205392"/>
            <a:ext cx="1957618" cy="719999"/>
          </a:xfrm>
          <a:prstGeom prst="rect">
            <a:avLst/>
          </a:prstGeom>
        </p:spPr>
      </p:pic>
    </p:spTree>
    <p:extLst>
      <p:ext uri="{BB962C8B-B14F-4D97-AF65-F5344CB8AC3E}">
        <p14:creationId xmlns:p14="http://schemas.microsoft.com/office/powerpoint/2010/main" val="8960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286" y="296900"/>
            <a:ext cx="11888047" cy="917575"/>
          </a:xfrm>
          <a:prstGeom prst="rect">
            <a:avLst/>
          </a:prstGeo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04" y="1212852"/>
            <a:ext cx="11885683" cy="2092881"/>
          </a:xfrm>
          <a:prstGeom prst="rect">
            <a:avLst/>
          </a:prstGeo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71395" indent="0">
              <a:buNone/>
              <a:defRPr sz="1500"/>
            </a:lvl3pPr>
            <a:lvl4pPr marL="342788" indent="0">
              <a:buNone/>
              <a:defRPr sz="1350"/>
            </a:lvl4pPr>
            <a:lvl5pPr marL="514183" indent="0">
              <a:buNone/>
              <a:defRPr sz="13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96821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 y="6"/>
            <a:ext cx="12434888" cy="6994525"/>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endParaRPr dirty="0">
              <a:solidFill>
                <a:srgbClr val="FFFFFF"/>
              </a:solidFill>
            </a:endParaRP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‹Nr.›</a:t>
            </a:fld>
            <a:endParaRPr dirty="0">
              <a:solidFill>
                <a:srgbClr val="FFFFFF"/>
              </a:solidFill>
            </a:endParaRPr>
          </a:p>
        </p:txBody>
      </p:sp>
      <p:sp>
        <p:nvSpPr>
          <p:cNvPr id="6" name="Text Placeholder 5"/>
          <p:cNvSpPr>
            <a:spLocks noGrp="1"/>
          </p:cNvSpPr>
          <p:nvPr>
            <p:ph type="body" sz="quarter" idx="14" hasCustomPrompt="1"/>
          </p:nvPr>
        </p:nvSpPr>
        <p:spPr>
          <a:xfrm>
            <a:off x="4425452" y="3628284"/>
            <a:ext cx="2249138" cy="2249424"/>
          </a:xfrm>
          <a:prstGeom prst="rect">
            <a:avLst/>
          </a:prstGeom>
          <a:solidFill>
            <a:schemeClr val="accent3"/>
          </a:solidFill>
        </p:spPr>
        <p:txBody>
          <a:bodyPr lIns="91413" tIns="45708" rIns="91413" bIns="45708"/>
          <a:lstStyle>
            <a:lvl1pPr marL="0" indent="0">
              <a:lnSpc>
                <a:spcPts val="2775"/>
              </a:lnSpc>
              <a:spcBef>
                <a:spcPts val="0"/>
              </a:spcBef>
              <a:buNone/>
              <a:defRPr sz="2400">
                <a:solidFill>
                  <a:schemeClr val="bg1"/>
                </a:solidFill>
              </a:defRPr>
            </a:lvl1pPr>
            <a:lvl2pPr marL="257060" indent="0">
              <a:buNone/>
              <a:defRPr sz="2400"/>
            </a:lvl2pPr>
            <a:lvl3pPr marL="428432" indent="0">
              <a:buNone/>
              <a:defRPr sz="2400"/>
            </a:lvl3pPr>
            <a:lvl4pPr marL="599805" indent="0">
              <a:buNone/>
              <a:defRPr sz="2400"/>
            </a:lvl4pPr>
            <a:lvl5pPr marL="771176" indent="0">
              <a:buNone/>
              <a:defRPr sz="2400"/>
            </a:lvl5pPr>
          </a:lstStyle>
          <a:p>
            <a:pPr lvl="0"/>
            <a:r>
              <a:rPr lang="en-US" smtClean="0"/>
              <a:t>Quote</a:t>
            </a:r>
          </a:p>
          <a:p>
            <a:pPr lvl="0"/>
            <a:r>
              <a:rPr lang="en-US" smtClean="0"/>
              <a:t>statement</a:t>
            </a:r>
          </a:p>
          <a:p>
            <a:pPr lvl="0"/>
            <a:r>
              <a:rPr lang="en-US" smtClean="0"/>
              <a:t>here</a:t>
            </a:r>
            <a:endParaRPr lang="en-US"/>
          </a:p>
        </p:txBody>
      </p:sp>
      <p:sp>
        <p:nvSpPr>
          <p:cNvPr id="20" name="Text Placeholder 5"/>
          <p:cNvSpPr>
            <a:spLocks noGrp="1"/>
          </p:cNvSpPr>
          <p:nvPr>
            <p:ph type="body" sz="quarter" idx="15" hasCustomPrompt="1"/>
          </p:nvPr>
        </p:nvSpPr>
        <p:spPr>
          <a:xfrm>
            <a:off x="6032313" y="723012"/>
            <a:ext cx="639998" cy="640080"/>
          </a:xfrm>
          <a:prstGeom prst="rect">
            <a:avLst/>
          </a:prstGeom>
          <a:solidFill>
            <a:schemeClr val="accent3"/>
          </a:solidFill>
        </p:spPr>
        <p:txBody>
          <a:bodyPr lIns="91413" tIns="45708" rIns="91413" bIns="45708" anchor="ctr"/>
          <a:lstStyle>
            <a:lvl1pPr marL="0" indent="0">
              <a:lnSpc>
                <a:spcPts val="450"/>
              </a:lnSpc>
              <a:spcBef>
                <a:spcPts val="0"/>
              </a:spcBef>
              <a:buNone/>
              <a:defRPr sz="450">
                <a:solidFill>
                  <a:schemeClr val="bg1"/>
                </a:solidFill>
              </a:defRPr>
            </a:lvl1pPr>
            <a:lvl2pPr marL="257060" indent="0">
              <a:buNone/>
              <a:defRPr sz="2400"/>
            </a:lvl2pPr>
            <a:lvl3pPr marL="428432" indent="0">
              <a:buNone/>
              <a:defRPr sz="2400"/>
            </a:lvl3pPr>
            <a:lvl4pPr marL="599805" indent="0">
              <a:buNone/>
              <a:defRPr sz="2400"/>
            </a:lvl4pPr>
            <a:lvl5pPr marL="771176" indent="0">
              <a:buNone/>
              <a:defRPr sz="2400"/>
            </a:lvl5pPr>
          </a:lstStyle>
          <a:p>
            <a:pPr lvl="0"/>
            <a:r>
              <a:rPr lang="en-US" smtClean="0"/>
              <a:t> </a:t>
            </a:r>
            <a:endParaRPr lang="en-US"/>
          </a:p>
        </p:txBody>
      </p:sp>
      <p:sp>
        <p:nvSpPr>
          <p:cNvPr id="21" name="Text Placeholder 5"/>
          <p:cNvSpPr>
            <a:spLocks noGrp="1"/>
          </p:cNvSpPr>
          <p:nvPr>
            <p:ph type="body" sz="quarter" idx="16" hasCustomPrompt="1"/>
          </p:nvPr>
        </p:nvSpPr>
        <p:spPr>
          <a:xfrm>
            <a:off x="9417437" y="723012"/>
            <a:ext cx="639998" cy="640080"/>
          </a:xfrm>
          <a:prstGeom prst="rect">
            <a:avLst/>
          </a:prstGeom>
          <a:solidFill>
            <a:schemeClr val="accent3"/>
          </a:solidFill>
        </p:spPr>
        <p:txBody>
          <a:bodyPr lIns="91413" tIns="45708" rIns="91413" bIns="45708" anchor="ctr"/>
          <a:lstStyle>
            <a:lvl1pPr marL="0" indent="0">
              <a:lnSpc>
                <a:spcPts val="450"/>
              </a:lnSpc>
              <a:spcBef>
                <a:spcPts val="0"/>
              </a:spcBef>
              <a:buNone/>
              <a:defRPr sz="450">
                <a:solidFill>
                  <a:schemeClr val="bg1"/>
                </a:solidFill>
              </a:defRPr>
            </a:lvl1pPr>
            <a:lvl2pPr marL="257060" indent="0">
              <a:buNone/>
              <a:defRPr sz="2400"/>
            </a:lvl2pPr>
            <a:lvl3pPr marL="428432" indent="0">
              <a:buNone/>
              <a:defRPr sz="2400"/>
            </a:lvl3pPr>
            <a:lvl4pPr marL="599805" indent="0">
              <a:buNone/>
              <a:defRPr sz="2400"/>
            </a:lvl4pPr>
            <a:lvl5pPr marL="771176" indent="0">
              <a:buNone/>
              <a:defRPr sz="2400"/>
            </a:lvl5pPr>
          </a:lstStyle>
          <a:p>
            <a:pPr lvl="0"/>
            <a:r>
              <a:rPr lang="en-US" smtClean="0"/>
              <a:t> </a:t>
            </a:r>
            <a:endParaRPr lang="en-US"/>
          </a:p>
        </p:txBody>
      </p:sp>
      <p:sp>
        <p:nvSpPr>
          <p:cNvPr id="22" name="Text Placeholder 5"/>
          <p:cNvSpPr>
            <a:spLocks noGrp="1"/>
          </p:cNvSpPr>
          <p:nvPr>
            <p:ph type="body" sz="quarter" idx="17" hasCustomPrompt="1"/>
          </p:nvPr>
        </p:nvSpPr>
        <p:spPr>
          <a:xfrm>
            <a:off x="9417437" y="3631833"/>
            <a:ext cx="639998" cy="640080"/>
          </a:xfrm>
          <a:prstGeom prst="rect">
            <a:avLst/>
          </a:prstGeom>
          <a:solidFill>
            <a:schemeClr val="accent3"/>
          </a:solidFill>
        </p:spPr>
        <p:txBody>
          <a:bodyPr lIns="91413" tIns="45708" rIns="91413" bIns="45708" anchor="ctr"/>
          <a:lstStyle>
            <a:lvl1pPr marL="0" indent="0">
              <a:lnSpc>
                <a:spcPts val="450"/>
              </a:lnSpc>
              <a:spcBef>
                <a:spcPts val="0"/>
              </a:spcBef>
              <a:buNone/>
              <a:defRPr sz="450">
                <a:solidFill>
                  <a:schemeClr val="bg1"/>
                </a:solidFill>
              </a:defRPr>
            </a:lvl1pPr>
            <a:lvl2pPr marL="257060" indent="0">
              <a:buNone/>
              <a:defRPr sz="2400"/>
            </a:lvl2pPr>
            <a:lvl3pPr marL="428432" indent="0">
              <a:buNone/>
              <a:defRPr sz="2400"/>
            </a:lvl3pPr>
            <a:lvl4pPr marL="599805" indent="0">
              <a:buNone/>
              <a:defRPr sz="2400"/>
            </a:lvl4pPr>
            <a:lvl5pPr marL="771176" indent="0">
              <a:buNone/>
              <a:defRPr sz="2400"/>
            </a:lvl5pPr>
          </a:lstStyle>
          <a:p>
            <a:pPr lvl="0"/>
            <a:r>
              <a:rPr lang="en-US" smtClean="0"/>
              <a:t> </a:t>
            </a:r>
            <a:endParaRPr lang="en-US"/>
          </a:p>
        </p:txBody>
      </p:sp>
    </p:spTree>
    <p:extLst>
      <p:ext uri="{BB962C8B-B14F-4D97-AF65-F5344CB8AC3E}">
        <p14:creationId xmlns:p14="http://schemas.microsoft.com/office/powerpoint/2010/main" val="223620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0pt Title/30pt Sub/White BG">
    <p:bg>
      <p:bgPr>
        <a:solidFill>
          <a:schemeClr val="bg1"/>
        </a:solidFill>
        <a:effectLst/>
      </p:bgPr>
    </p:bg>
    <p:spTree>
      <p:nvGrpSpPr>
        <p:cNvPr id="1" name=""/>
        <p:cNvGrpSpPr/>
        <p:nvPr/>
      </p:nvGrpSpPr>
      <p:grpSpPr>
        <a:xfrm>
          <a:off x="0" y="0"/>
          <a:ext cx="0" cy="0"/>
          <a:chOff x="0" y="0"/>
          <a:chExt cx="0" cy="0"/>
        </a:xfrm>
      </p:grpSpPr>
      <p:sp>
        <p:nvSpPr>
          <p:cNvPr id="6" name="Text Placeholder 8"/>
          <p:cNvSpPr>
            <a:spLocks noGrp="1"/>
          </p:cNvSpPr>
          <p:nvPr>
            <p:ph type="body" sz="quarter" idx="12"/>
          </p:nvPr>
        </p:nvSpPr>
        <p:spPr>
          <a:xfrm>
            <a:off x="274603" y="296863"/>
            <a:ext cx="10971400" cy="906462"/>
          </a:xfrm>
          <a:prstGeom prst="rect">
            <a:avLst/>
          </a:prstGeom>
          <a:noFill/>
        </p:spPr>
        <p:txBody>
          <a:bodyPr/>
          <a:lstStyle>
            <a:lvl1pPr marL="0" indent="0">
              <a:lnSpc>
                <a:spcPts val="4124"/>
              </a:lnSpc>
              <a:spcBef>
                <a:spcPts val="0"/>
              </a:spcBef>
              <a:buFontTx/>
              <a:buNone/>
              <a:defRPr sz="3899">
                <a:solidFill>
                  <a:schemeClr val="tx2"/>
                </a:solidFill>
                <a:latin typeface="+mj-lt"/>
              </a:defRPr>
            </a:lvl1pPr>
            <a:lvl2pPr marL="0" indent="0">
              <a:lnSpc>
                <a:spcPts val="1950"/>
              </a:lnSpc>
              <a:spcBef>
                <a:spcPts val="1350"/>
              </a:spcBef>
              <a:spcAft>
                <a:spcPts val="0"/>
              </a:spcAft>
              <a:buFontTx/>
              <a:buNone/>
              <a:defRPr sz="4049">
                <a:solidFill>
                  <a:schemeClr val="tx2"/>
                </a:solidFill>
                <a:latin typeface="+mj-lt"/>
              </a:defRPr>
            </a:lvl2pPr>
            <a:lvl3pPr marL="172618" indent="-171427">
              <a:lnSpc>
                <a:spcPts val="2025"/>
              </a:lnSpc>
              <a:spcBef>
                <a:spcPts val="0"/>
              </a:spcBef>
              <a:defRPr sz="1500">
                <a:solidFill>
                  <a:schemeClr val="bg1"/>
                </a:solidFill>
              </a:defRPr>
            </a:lvl3pPr>
            <a:lvl4pPr marL="172618" indent="-171427">
              <a:lnSpc>
                <a:spcPts val="2025"/>
              </a:lnSpc>
              <a:spcBef>
                <a:spcPts val="0"/>
              </a:spcBef>
              <a:defRPr sz="1500">
                <a:solidFill>
                  <a:schemeClr val="bg1"/>
                </a:solidFill>
              </a:defRPr>
            </a:lvl4pPr>
            <a:lvl5pPr marL="172618" indent="-171427">
              <a:lnSpc>
                <a:spcPts val="2025"/>
              </a:lnSpc>
              <a:spcBef>
                <a:spcPts val="0"/>
              </a:spcBef>
              <a:defRPr sz="1500">
                <a:solidFill>
                  <a:schemeClr val="bg1"/>
                </a:solidFill>
              </a:defRPr>
            </a:lvl5pPr>
          </a:lstStyle>
          <a:p>
            <a:pPr lvl="0"/>
            <a:r>
              <a:rPr lang="en-US" dirty="0" smtClean="0"/>
              <a:t>Click to edit Master text styles</a:t>
            </a:r>
          </a:p>
        </p:txBody>
      </p:sp>
      <p:sp>
        <p:nvSpPr>
          <p:cNvPr id="3" name="Footer Placeholder 2"/>
          <p:cNvSpPr>
            <a:spLocks noGrp="1"/>
          </p:cNvSpPr>
          <p:nvPr>
            <p:ph type="ftr" sz="quarter" idx="13"/>
          </p:nvPr>
        </p:nvSpPr>
        <p:spPr/>
        <p:txBody>
          <a:bodyPr/>
          <a:lstStyle>
            <a:lvl1pPr>
              <a:defRPr>
                <a:solidFill>
                  <a:srgbClr val="002050"/>
                </a:solidFill>
              </a:defRPr>
            </a:lvl1pPr>
          </a:lstStyle>
          <a:p>
            <a:pPr>
              <a:defRPr/>
            </a:pPr>
            <a:r>
              <a:t>Microsoft Confidential</a:t>
            </a:r>
          </a:p>
        </p:txBody>
      </p:sp>
      <p:sp>
        <p:nvSpPr>
          <p:cNvPr id="4" name="Slide Number Placeholder 3"/>
          <p:cNvSpPr>
            <a:spLocks noGrp="1"/>
          </p:cNvSpPr>
          <p:nvPr>
            <p:ph type="sldNum" sz="quarter" idx="14"/>
          </p:nvPr>
        </p:nvSpPr>
        <p:spPr/>
        <p:txBody>
          <a:bodyPr/>
          <a:lstStyle>
            <a:lvl1pPr>
              <a:defRPr>
                <a:solidFill>
                  <a:srgbClr val="002050"/>
                </a:solidFill>
              </a:defRPr>
            </a:lvl1pPr>
          </a:lstStyle>
          <a:p>
            <a:fld id="{373335F3-EBAD-4C58-ACFE-6976E0B158F7}" type="slidenum">
              <a:rPr lang="en-US"/>
              <a:pPr/>
              <a:t>‹Nr.›</a:t>
            </a:fld>
            <a:endParaRPr lang="en-US"/>
          </a:p>
        </p:txBody>
      </p:sp>
    </p:spTree>
    <p:extLst>
      <p:ext uri="{BB962C8B-B14F-4D97-AF65-F5344CB8AC3E}">
        <p14:creationId xmlns:p14="http://schemas.microsoft.com/office/powerpoint/2010/main" val="14940263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ue Tile Title">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rotWithShape="1">
          <a:blip r:embed="rId2" cstate="screen">
            <a:extLst>
              <a:ext uri="{28A0092B-C50C-407E-A947-70E740481C1C}">
                <a14:useLocalDpi xmlns:a14="http://schemas.microsoft.com/office/drawing/2010/main" val="0"/>
              </a:ext>
            </a:extLst>
          </a:blip>
          <a:srcRect/>
          <a:stretch/>
        </p:blipFill>
        <p:spPr bwMode="auto">
          <a:xfrm>
            <a:off x="-8766" y="8"/>
            <a:ext cx="12454021" cy="7007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8"/>
          <p:cNvSpPr>
            <a:spLocks noGrp="1"/>
          </p:cNvSpPr>
          <p:nvPr>
            <p:ph type="body" sz="quarter" idx="10"/>
          </p:nvPr>
        </p:nvSpPr>
        <p:spPr>
          <a:xfrm>
            <a:off x="285713" y="304807"/>
            <a:ext cx="6396952" cy="6403975"/>
          </a:xfrm>
          <a:prstGeom prst="rect">
            <a:avLst/>
          </a:prstGeom>
          <a:solidFill>
            <a:srgbClr val="68217A">
              <a:alpha val="90000"/>
            </a:srgbClr>
          </a:solidFill>
        </p:spPr>
        <p:txBody>
          <a:bodyPr lIns="91413" tIns="45708" rIns="91413" bIns="45708"/>
          <a:lstStyle>
            <a:lvl1pPr marL="0" indent="0">
              <a:lnSpc>
                <a:spcPts val="3600"/>
              </a:lnSpc>
              <a:spcBef>
                <a:spcPts val="0"/>
              </a:spcBef>
              <a:buFontTx/>
              <a:buNone/>
              <a:defRPr sz="3225">
                <a:solidFill>
                  <a:schemeClr val="bg1"/>
                </a:solidFill>
              </a:defRPr>
            </a:lvl1pPr>
            <a:lvl2pPr marL="0" indent="0">
              <a:lnSpc>
                <a:spcPts val="1950"/>
              </a:lnSpc>
              <a:spcBef>
                <a:spcPts val="2700"/>
              </a:spcBef>
              <a:spcAft>
                <a:spcPts val="1798"/>
              </a:spcAft>
              <a:buFontTx/>
              <a:buNone/>
              <a:defRPr sz="1500">
                <a:solidFill>
                  <a:schemeClr val="bg1"/>
                </a:solidFill>
              </a:defRPr>
            </a:lvl2pPr>
            <a:lvl3pPr marL="172563" indent="-171373">
              <a:lnSpc>
                <a:spcPts val="2025"/>
              </a:lnSpc>
              <a:spcBef>
                <a:spcPts val="0"/>
              </a:spcBef>
              <a:defRPr sz="1500">
                <a:solidFill>
                  <a:schemeClr val="bg1"/>
                </a:solidFill>
              </a:defRPr>
            </a:lvl3pPr>
            <a:lvl4pPr marL="172563" indent="-171373">
              <a:lnSpc>
                <a:spcPts val="2025"/>
              </a:lnSpc>
              <a:spcBef>
                <a:spcPts val="0"/>
              </a:spcBef>
              <a:defRPr sz="1500">
                <a:solidFill>
                  <a:schemeClr val="bg1"/>
                </a:solidFill>
              </a:defRPr>
            </a:lvl4pPr>
            <a:lvl5pPr marL="172563" indent="-171373">
              <a:lnSpc>
                <a:spcPts val="2025"/>
              </a:lnSpc>
              <a:spcBef>
                <a:spcPts val="0"/>
              </a:spcBef>
              <a:defRPr sz="1500">
                <a:solidFill>
                  <a:schemeClr val="bg1"/>
                </a:solidFill>
              </a:defRPr>
            </a:lvl5pPr>
          </a:lstStyle>
          <a:p>
            <a:pPr lvl="0"/>
            <a:r>
              <a:rPr lang="en-US" dirty="0" smtClean="0"/>
              <a:t>Click to edit Master text styles</a:t>
            </a:r>
          </a:p>
          <a:p>
            <a:pPr lvl="1"/>
            <a:r>
              <a:rPr lang="en-US" dirty="0" smtClean="0"/>
              <a:t>Second level</a:t>
            </a:r>
          </a:p>
        </p:txBody>
      </p:sp>
      <p:sp>
        <p:nvSpPr>
          <p:cNvPr id="3" name="TextBox 2"/>
          <p:cNvSpPr txBox="1"/>
          <p:nvPr userDrawn="1"/>
        </p:nvSpPr>
        <p:spPr>
          <a:xfrm>
            <a:off x="-1886548" y="-362881"/>
            <a:ext cx="914284" cy="914400"/>
          </a:xfrm>
          <a:prstGeom prst="rect">
            <a:avLst/>
          </a:prstGeom>
          <a:noFill/>
        </p:spPr>
        <p:txBody>
          <a:bodyPr wrap="none" lIns="137108" tIns="109686" rIns="137108" bIns="109686" rtlCol="0">
            <a:noAutofit/>
          </a:bodyPr>
          <a:lstStyle/>
          <a:p>
            <a:pPr defTabSz="699200">
              <a:lnSpc>
                <a:spcPct val="90000"/>
              </a:lnSpc>
              <a:spcAft>
                <a:spcPts val="450"/>
              </a:spcAft>
            </a:pPr>
            <a:endParaRPr lang="en-US" sz="1800" dirty="0" smtClean="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44370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07" y="1212854"/>
            <a:ext cx="11885686" cy="2078880"/>
          </a:xfrm>
        </p:spPr>
        <p:txBody>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135263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00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55098" y="373063"/>
            <a:ext cx="10724694" cy="1350962"/>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55098" y="1862138"/>
            <a:ext cx="10724694" cy="4437062"/>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55098" y="6483351"/>
            <a:ext cx="2798114" cy="371475"/>
          </a:xfrm>
          <a:prstGeom prst="rect">
            <a:avLst/>
          </a:prstGeom>
        </p:spPr>
        <p:txBody>
          <a:bodyPr vert="horz" lIns="91440" tIns="45720" rIns="91440" bIns="45720" rtlCol="0" anchor="ctr"/>
          <a:lstStyle>
            <a:lvl1pPr algn="l">
              <a:defRPr sz="1200">
                <a:solidFill>
                  <a:schemeClr val="tx1">
                    <a:tint val="75000"/>
                  </a:schemeClr>
                </a:solidFill>
              </a:defRPr>
            </a:lvl1pPr>
          </a:lstStyle>
          <a:p>
            <a:fld id="{863A0D35-284E-4E74-A70B-937EFD3AECFF}" type="datetimeFigureOut">
              <a:rPr lang="de-DE" smtClean="0"/>
              <a:t>15.06.2014</a:t>
            </a:fld>
            <a:endParaRPr lang="de-DE"/>
          </a:p>
        </p:txBody>
      </p:sp>
      <p:sp>
        <p:nvSpPr>
          <p:cNvPr id="5" name="Fußzeilenplatzhalter 4"/>
          <p:cNvSpPr>
            <a:spLocks noGrp="1"/>
          </p:cNvSpPr>
          <p:nvPr>
            <p:ph type="ftr" sz="quarter" idx="3"/>
          </p:nvPr>
        </p:nvSpPr>
        <p:spPr>
          <a:xfrm>
            <a:off x="4118859" y="6483351"/>
            <a:ext cx="4197172" cy="371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781678" y="6483351"/>
            <a:ext cx="2798114"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51BDD7DC-90E2-4DD0-B5C4-3A3B2D3DC6D1}" type="slidenum">
              <a:rPr lang="de-DE" smtClean="0"/>
              <a:t>‹Nr.›</a:t>
            </a:fld>
            <a:endParaRPr lang="de-DE"/>
          </a:p>
        </p:txBody>
      </p:sp>
    </p:spTree>
    <p:extLst>
      <p:ext uri="{BB962C8B-B14F-4D97-AF65-F5344CB8AC3E}">
        <p14:creationId xmlns:p14="http://schemas.microsoft.com/office/powerpoint/2010/main" val="1305458468"/>
      </p:ext>
    </p:extLst>
  </p:cSld>
  <p:clrMap bg1="lt1" tx1="dk1" bg2="lt2" tx2="dk2" accent1="accent1" accent2="accent2" accent3="accent3" accent4="accent4" accent5="accent5" accent6="accent6" hlink="hlink" folHlink="folHlink"/>
  <p:sldLayoutIdLst>
    <p:sldLayoutId id="2147484737" r:id="rId1"/>
    <p:sldLayoutId id="2147484786" r:id="rId2"/>
    <p:sldLayoutId id="2147484787" r:id="rId3"/>
    <p:sldLayoutId id="2147484788" r:id="rId4"/>
    <p:sldLayoutId id="2147484789" r:id="rId5"/>
    <p:sldLayoutId id="2147484790" r:id="rId6"/>
    <p:sldLayoutId id="2147484791" r:id="rId7"/>
    <p:sldLayoutId id="2147484792" r:id="rId8"/>
    <p:sldLayoutId id="214748479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7" name="Footer Placeholder 2"/>
          <p:cNvSpPr>
            <a:spLocks noGrp="1"/>
          </p:cNvSpPr>
          <p:nvPr>
            <p:ph type="ftr" sz="quarter" idx="3"/>
          </p:nvPr>
        </p:nvSpPr>
        <p:spPr>
          <a:xfrm>
            <a:off x="457142" y="6565392"/>
            <a:ext cx="3936498" cy="137160"/>
          </a:xfrm>
          <a:prstGeom prst="rect">
            <a:avLst/>
          </a:prstGeom>
        </p:spPr>
        <p:txBody>
          <a:bodyPr vert="horz" lIns="0" tIns="0" rIns="91413" bIns="0" rtlCol="0" anchor="ctr"/>
          <a:lstStyle>
            <a:lvl1pPr marL="0" algn="l" defTabSz="699241" rtl="0" eaLnBrk="1" latinLnBrk="0" hangingPunct="1">
              <a:defRPr lang="en-US" sz="675" kern="1200">
                <a:solidFill>
                  <a:schemeClr val="bg1"/>
                </a:solidFill>
                <a:latin typeface="+mn-lt"/>
                <a:ea typeface="+mn-ea"/>
                <a:cs typeface="+mn-cs"/>
              </a:defRPr>
            </a:lvl1pPr>
          </a:lstStyle>
          <a:p>
            <a:endParaRPr dirty="0">
              <a:solidFill>
                <a:srgbClr val="FFFFFF"/>
              </a:solidFill>
            </a:endParaRPr>
          </a:p>
        </p:txBody>
      </p:sp>
      <p:sp>
        <p:nvSpPr>
          <p:cNvPr id="8" name="Slide Number Placeholder 4"/>
          <p:cNvSpPr>
            <a:spLocks noGrp="1"/>
          </p:cNvSpPr>
          <p:nvPr>
            <p:ph type="sldNum" sz="quarter" idx="4"/>
          </p:nvPr>
        </p:nvSpPr>
        <p:spPr>
          <a:xfrm>
            <a:off x="11593629" y="6565392"/>
            <a:ext cx="566665" cy="137160"/>
          </a:xfrm>
          <a:prstGeom prst="rect">
            <a:avLst/>
          </a:prstGeom>
        </p:spPr>
        <p:txBody>
          <a:bodyPr vert="horz" lIns="91413" tIns="0" rIns="0" bIns="0" rtlCol="0" anchor="ctr"/>
          <a:lstStyle>
            <a:lvl1pPr algn="r">
              <a:defRPr lang="en-US" sz="675" b="0" kern="1200" smtClean="0">
                <a:solidFill>
                  <a:schemeClr val="bg1"/>
                </a:solidFill>
                <a:latin typeface="+mn-lt"/>
                <a:ea typeface="+mn-ea"/>
                <a:cs typeface="+mn-cs"/>
              </a:defRPr>
            </a:lvl1pPr>
          </a:lstStyle>
          <a:p>
            <a:fld id="{27258FFF-F925-446B-8502-81C933981705}" type="slidenum">
              <a:rPr>
                <a:solidFill>
                  <a:srgbClr val="FFFFFF"/>
                </a:solidFill>
              </a:rPr>
              <a:pPr/>
              <a:t>‹Nr.›</a:t>
            </a:fld>
            <a:endParaRPr dirty="0">
              <a:solidFill>
                <a:srgbClr val="FFFFFF"/>
              </a:solidFill>
            </a:endParaRPr>
          </a:p>
        </p:txBody>
      </p:sp>
    </p:spTree>
    <p:extLst>
      <p:ext uri="{BB962C8B-B14F-4D97-AF65-F5344CB8AC3E}">
        <p14:creationId xmlns:p14="http://schemas.microsoft.com/office/powerpoint/2010/main" val="2582055804"/>
      </p:ext>
    </p:extLst>
  </p:cSld>
  <p:clrMap bg1="lt1" tx1="dk1" bg2="lt2" tx2="dk2" accent1="accent1" accent2="accent2" accent3="accent3" accent4="accent4" accent5="accent5" accent6="accent6" hlink="hlink" folHlink="folHlink"/>
  <p:sldLayoutIdLst>
    <p:sldLayoutId id="21474843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defTabSz="685491" rtl="0" eaLnBrk="1" latinLnBrk="0" hangingPunct="1">
        <a:spcBef>
          <a:spcPct val="0"/>
        </a:spcBef>
        <a:buNone/>
        <a:defRPr sz="3300" kern="1200">
          <a:solidFill>
            <a:schemeClr val="tx1"/>
          </a:solidFill>
          <a:latin typeface="+mj-lt"/>
          <a:ea typeface="+mj-ea"/>
          <a:cs typeface="+mj-cs"/>
        </a:defRPr>
      </a:lvl1pPr>
    </p:titleStyle>
    <p:bodyStyle>
      <a:lvl1pPr marL="257060" indent="-257060" algn="l" defTabSz="685491"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6961" indent="-214216" algn="l" defTabSz="685491"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6862" indent="-171373" algn="l" defTabSz="685491"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607" indent="-171373" algn="l" defTabSz="685491"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352" indent="-171373" algn="l" defTabSz="685491"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098" indent="-171373" algn="l" defTabSz="68549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841" indent="-171373" algn="l" defTabSz="68549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587" indent="-171373" algn="l" defTabSz="68549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332" indent="-171373" algn="l" defTabSz="68549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491" rtl="0" eaLnBrk="1" latinLnBrk="0" hangingPunct="1">
        <a:defRPr sz="1350" kern="1200">
          <a:solidFill>
            <a:schemeClr val="tx1"/>
          </a:solidFill>
          <a:latin typeface="+mn-lt"/>
          <a:ea typeface="+mn-ea"/>
          <a:cs typeface="+mn-cs"/>
        </a:defRPr>
      </a:lvl1pPr>
      <a:lvl2pPr marL="342745" algn="l" defTabSz="685491" rtl="0" eaLnBrk="1" latinLnBrk="0" hangingPunct="1">
        <a:defRPr sz="1350" kern="1200">
          <a:solidFill>
            <a:schemeClr val="tx1"/>
          </a:solidFill>
          <a:latin typeface="+mn-lt"/>
          <a:ea typeface="+mn-ea"/>
          <a:cs typeface="+mn-cs"/>
        </a:defRPr>
      </a:lvl2pPr>
      <a:lvl3pPr marL="685491" algn="l" defTabSz="685491" rtl="0" eaLnBrk="1" latinLnBrk="0" hangingPunct="1">
        <a:defRPr sz="1350" kern="1200">
          <a:solidFill>
            <a:schemeClr val="tx1"/>
          </a:solidFill>
          <a:latin typeface="+mn-lt"/>
          <a:ea typeface="+mn-ea"/>
          <a:cs typeface="+mn-cs"/>
        </a:defRPr>
      </a:lvl3pPr>
      <a:lvl4pPr marL="1028235" algn="l" defTabSz="685491" rtl="0" eaLnBrk="1" latinLnBrk="0" hangingPunct="1">
        <a:defRPr sz="1350" kern="1200">
          <a:solidFill>
            <a:schemeClr val="tx1"/>
          </a:solidFill>
          <a:latin typeface="+mn-lt"/>
          <a:ea typeface="+mn-ea"/>
          <a:cs typeface="+mn-cs"/>
        </a:defRPr>
      </a:lvl4pPr>
      <a:lvl5pPr marL="1370980" algn="l" defTabSz="685491" rtl="0" eaLnBrk="1" latinLnBrk="0" hangingPunct="1">
        <a:defRPr sz="1350" kern="1200">
          <a:solidFill>
            <a:schemeClr val="tx1"/>
          </a:solidFill>
          <a:latin typeface="+mn-lt"/>
          <a:ea typeface="+mn-ea"/>
          <a:cs typeface="+mn-cs"/>
        </a:defRPr>
      </a:lvl5pPr>
      <a:lvl6pPr marL="1713725" algn="l" defTabSz="685491" rtl="0" eaLnBrk="1" latinLnBrk="0" hangingPunct="1">
        <a:defRPr sz="1350" kern="1200">
          <a:solidFill>
            <a:schemeClr val="tx1"/>
          </a:solidFill>
          <a:latin typeface="+mn-lt"/>
          <a:ea typeface="+mn-ea"/>
          <a:cs typeface="+mn-cs"/>
        </a:defRPr>
      </a:lvl6pPr>
      <a:lvl7pPr marL="2056469" algn="l" defTabSz="685491" rtl="0" eaLnBrk="1" latinLnBrk="0" hangingPunct="1">
        <a:defRPr sz="1350" kern="1200">
          <a:solidFill>
            <a:schemeClr val="tx1"/>
          </a:solidFill>
          <a:latin typeface="+mn-lt"/>
          <a:ea typeface="+mn-ea"/>
          <a:cs typeface="+mn-cs"/>
        </a:defRPr>
      </a:lvl7pPr>
      <a:lvl8pPr marL="2399214" algn="l" defTabSz="685491" rtl="0" eaLnBrk="1" latinLnBrk="0" hangingPunct="1">
        <a:defRPr sz="1350" kern="1200">
          <a:solidFill>
            <a:schemeClr val="tx1"/>
          </a:solidFill>
          <a:latin typeface="+mn-lt"/>
          <a:ea typeface="+mn-ea"/>
          <a:cs typeface="+mn-cs"/>
        </a:defRPr>
      </a:lvl8pPr>
      <a:lvl9pPr marL="2741960" algn="l" defTabSz="685491"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userDrawn="1">
          <p15:clr>
            <a:srgbClr val="547EBF"/>
          </p15:clr>
        </p15:guide>
        <p15:guide id="2" orient="horz" pos="187" userDrawn="1">
          <p15:clr>
            <a:srgbClr val="547EBF"/>
          </p15:clr>
        </p15:guide>
        <p15:guide id="3" orient="horz" pos="4219" userDrawn="1">
          <p15:clr>
            <a:srgbClr val="547EBF"/>
          </p15:clr>
        </p15:guide>
        <p15:guide id="4" pos="7660" userDrawn="1">
          <p15:clr>
            <a:srgbClr val="547EBF"/>
          </p15:clr>
        </p15:guide>
        <p15:guide id="5" orient="horz" pos="763" userDrawn="1">
          <p15:clr>
            <a:srgbClr val="A4A3A4"/>
          </p15:clr>
        </p15:guide>
        <p15:guide id="6" orient="horz" pos="1339" userDrawn="1">
          <p15:clr>
            <a:srgbClr val="A4A3A4"/>
          </p15:clr>
        </p15:guide>
        <p15:guide id="7" orient="horz" pos="1915" userDrawn="1">
          <p15:clr>
            <a:srgbClr val="A4A3A4"/>
          </p15:clr>
        </p15:guide>
        <p15:guide id="8" orient="horz" pos="2491" userDrawn="1">
          <p15:clr>
            <a:srgbClr val="A4A3A4"/>
          </p15:clr>
        </p15:guide>
        <p15:guide id="9" orient="horz" pos="3067" userDrawn="1">
          <p15:clr>
            <a:srgbClr val="A4A3A4"/>
          </p15:clr>
        </p15:guide>
        <p15:guide id="10" orient="horz" pos="3643" userDrawn="1">
          <p15:clr>
            <a:srgbClr val="A4A3A4"/>
          </p15:clr>
        </p15:guide>
        <p15:guide id="11" pos="749" userDrawn="1">
          <p15:clr>
            <a:srgbClr val="A4A3A4"/>
          </p15:clr>
        </p15:guide>
        <p15:guide id="12" pos="1325" userDrawn="1">
          <p15:clr>
            <a:srgbClr val="A4A3A4"/>
          </p15:clr>
        </p15:guide>
        <p15:guide id="13" pos="1901" userDrawn="1">
          <p15:clr>
            <a:srgbClr val="A4A3A4"/>
          </p15:clr>
        </p15:guide>
        <p15:guide id="14" pos="2477" userDrawn="1">
          <p15:clr>
            <a:srgbClr val="A4A3A4"/>
          </p15:clr>
        </p15:guide>
        <p15:guide id="15" pos="3053" userDrawn="1">
          <p15:clr>
            <a:srgbClr val="A4A3A4"/>
          </p15:clr>
        </p15:guide>
        <p15:guide id="16" pos="3629" userDrawn="1">
          <p15:clr>
            <a:srgbClr val="A4A3A4"/>
          </p15:clr>
        </p15:guide>
        <p15:guide id="17" pos="4204" userDrawn="1">
          <p15:clr>
            <a:srgbClr val="A4A3A4"/>
          </p15:clr>
        </p15:guide>
        <p15:guide id="18" pos="4780" userDrawn="1">
          <p15:clr>
            <a:srgbClr val="A4A3A4"/>
          </p15:clr>
        </p15:guide>
        <p15:guide id="19" pos="5356" userDrawn="1">
          <p15:clr>
            <a:srgbClr val="A4A3A4"/>
          </p15:clr>
        </p15:guide>
        <p15:guide id="20" pos="5932" userDrawn="1">
          <p15:clr>
            <a:srgbClr val="A4A3A4"/>
          </p15:clr>
        </p15:guide>
        <p15:guide id="21" pos="6508" userDrawn="1">
          <p15:clr>
            <a:srgbClr val="A4A3A4"/>
          </p15:clr>
        </p15:guide>
        <p15:guide id="22" pos="7084"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www.google.co.uk/url?sa=i&amp;rct=j&amp;q=computer+icon&amp;source=images&amp;cd=&amp;cad=rja&amp;docid=Z112_5rKpv0slM&amp;tbnid=kFJPmHbnJUWNaM:&amp;ved=0CAUQjRw&amp;url=http://www.veryicon.com/icons/system/vista-artistic/3-gray-computer.html&amp;ei=52NAUZmCMMHFPMzBgMAE&amp;bvm=bv.43287494,d.ZGU&amp;psig=AFQjCNG3BFyI9xesH6n-e_iMAr9EgQVIEA&amp;ust=1363260707720480" TargetMode="External"/><Relationship Id="rId7"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6.emf"/><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1.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hyperlink" Target="http://www.google.co.uk/url?sa=i&amp;rct=j&amp;q=computer+icon&amp;source=images&amp;cd=&amp;cad=rja&amp;docid=Z112_5rKpv0slM&amp;tbnid=kFJPmHbnJUWNaM:&amp;ved=0CAUQjRw&amp;url=http://www.veryicon.com/icons/system/vista-artistic/3-gray-computer.html&amp;ei=52NAUZmCMMHFPMzBgMAE&amp;bvm=bv.43287494,d.ZGU&amp;psig=AFQjCNG3BFyI9xesH6n-e_iMAr9EgQVIEA&amp;ust=1363260707720480" TargetMode="External"/><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25.png"/><Relationship Id="rId10" Type="http://schemas.openxmlformats.org/officeDocument/2006/relationships/image" Target="../media/image36.jpeg"/><Relationship Id="rId4" Type="http://schemas.openxmlformats.org/officeDocument/2006/relationships/image" Target="../media/image24.png"/><Relationship Id="rId9"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emf"/><Relationship Id="rId7" Type="http://schemas.openxmlformats.org/officeDocument/2006/relationships/image" Target="../media/image42.jpeg"/><Relationship Id="rId12" Type="http://schemas.openxmlformats.org/officeDocument/2006/relationships/image" Target="../media/image47.png"/><Relationship Id="rId2" Type="http://schemas.openxmlformats.org/officeDocument/2006/relationships/image" Target="../media/image37.emf"/><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emf"/><Relationship Id="rId10" Type="http://schemas.openxmlformats.org/officeDocument/2006/relationships/image" Target="../media/image45.png"/><Relationship Id="rId4" Type="http://schemas.openxmlformats.org/officeDocument/2006/relationships/image" Target="../media/image39.emf"/><Relationship Id="rId9"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slide" Target="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notesSlide" Target="../notesSlides/notesSlide6.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87" y="1335564"/>
            <a:ext cx="8806817" cy="1828804"/>
          </a:xfrm>
        </p:spPr>
        <p:txBody>
          <a:bodyPr/>
          <a:lstStyle/>
          <a:p>
            <a:pPr algn="l" defTabSz="914250">
              <a:lnSpc>
                <a:spcPct val="90000"/>
              </a:lnSpc>
            </a:pPr>
            <a:r>
              <a:rPr lang="en-US" sz="4400" spc="-99" dirty="0" smtClean="0">
                <a:ln w="3175">
                  <a:noFill/>
                </a:ln>
                <a:solidFill>
                  <a:srgbClr val="0072C6"/>
                </a:solidFill>
                <a:ea typeface="+mn-ea"/>
                <a:cs typeface="Segoe UI" pitchFamily="34" charset="0"/>
              </a:rPr>
              <a:t>The </a:t>
            </a:r>
            <a:r>
              <a:rPr lang="en-US" sz="4400" spc="-99" dirty="0">
                <a:ln w="3175">
                  <a:noFill/>
                </a:ln>
                <a:solidFill>
                  <a:srgbClr val="0072C6"/>
                </a:solidFill>
                <a:ea typeface="+mn-ea"/>
                <a:cs typeface="Segoe UI" pitchFamily="34" charset="0"/>
              </a:rPr>
              <a:t>Modern way of Data Management</a:t>
            </a:r>
            <a:br>
              <a:rPr lang="en-US" sz="4400" spc="-99" dirty="0">
                <a:ln w="3175">
                  <a:noFill/>
                </a:ln>
                <a:solidFill>
                  <a:srgbClr val="0072C6"/>
                </a:solidFill>
                <a:ea typeface="+mn-ea"/>
                <a:cs typeface="Segoe UI" pitchFamily="34" charset="0"/>
              </a:rPr>
            </a:br>
            <a:r>
              <a:rPr lang="en-US" sz="4400" spc="-99" dirty="0">
                <a:ln w="3175">
                  <a:noFill/>
                </a:ln>
                <a:solidFill>
                  <a:srgbClr val="0072C6"/>
                </a:solidFill>
                <a:ea typeface="+mn-ea"/>
                <a:cs typeface="Segoe UI" pitchFamily="34" charset="0"/>
              </a:rPr>
              <a:t>Architecture and Project Experience</a:t>
            </a:r>
          </a:p>
        </p:txBody>
      </p:sp>
      <p:sp>
        <p:nvSpPr>
          <p:cNvPr id="7" name="Text Placeholder 6"/>
          <p:cNvSpPr>
            <a:spLocks noGrp="1"/>
          </p:cNvSpPr>
          <p:nvPr>
            <p:ph type="body" sz="quarter" idx="12"/>
          </p:nvPr>
        </p:nvSpPr>
        <p:spPr>
          <a:xfrm>
            <a:off x="274752" y="3534446"/>
            <a:ext cx="7314163" cy="1830388"/>
          </a:xfrm>
        </p:spPr>
        <p:txBody>
          <a:bodyPr/>
          <a:lstStyle/>
          <a:p>
            <a:r>
              <a:rPr lang="en-US" sz="2652" dirty="0" smtClean="0">
                <a:solidFill>
                  <a:srgbClr val="0072C6"/>
                </a:solidFill>
              </a:rPr>
              <a:t>Ralph Kemperdick, </a:t>
            </a:r>
            <a:r>
              <a:rPr lang="en-US" sz="2652" dirty="0">
                <a:solidFill>
                  <a:srgbClr val="0072C6"/>
                </a:solidFill>
              </a:rPr>
              <a:t>Microsoft Deutschland </a:t>
            </a:r>
            <a:r>
              <a:rPr lang="en-US" sz="2652" dirty="0" smtClean="0">
                <a:solidFill>
                  <a:srgbClr val="0072C6"/>
                </a:solidFill>
              </a:rPr>
              <a:t>GmbH</a:t>
            </a:r>
            <a:endParaRPr lang="en-US" sz="2652" dirty="0">
              <a:solidFill>
                <a:srgbClr val="0072C6"/>
              </a:solidFill>
            </a:endParaRPr>
          </a:p>
          <a:p>
            <a:r>
              <a:rPr lang="en-US" sz="2652" dirty="0" smtClean="0">
                <a:solidFill>
                  <a:srgbClr val="0072C6"/>
                </a:solidFill>
              </a:rPr>
              <a:t>Data Platform Specialist</a:t>
            </a:r>
          </a:p>
          <a:p>
            <a:r>
              <a:rPr lang="en-US" sz="2652" dirty="0" smtClean="0">
                <a:solidFill>
                  <a:srgbClr val="0072C6"/>
                </a:solidFill>
              </a:rPr>
              <a:t>06/1/2014</a:t>
            </a:r>
            <a:endParaRPr lang="en-US" sz="2652" dirty="0">
              <a:solidFill>
                <a:srgbClr val="0072C6"/>
              </a:solidFill>
            </a:endParaRPr>
          </a:p>
        </p:txBody>
      </p:sp>
    </p:spTree>
    <p:extLst>
      <p:ext uri="{BB962C8B-B14F-4D97-AF65-F5344CB8AC3E}">
        <p14:creationId xmlns:p14="http://schemas.microsoft.com/office/powerpoint/2010/main" val="17967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47"/>
          <p:cNvGrpSpPr/>
          <p:nvPr/>
        </p:nvGrpSpPr>
        <p:grpSpPr>
          <a:xfrm>
            <a:off x="4763476" y="2106331"/>
            <a:ext cx="2798301" cy="3636843"/>
            <a:chOff x="3192947" y="1047750"/>
            <a:chExt cx="2743915" cy="3566160"/>
          </a:xfrm>
        </p:grpSpPr>
        <p:sp>
          <p:nvSpPr>
            <p:cNvPr id="5" name="Rectangle 51"/>
            <p:cNvSpPr/>
            <p:nvPr/>
          </p:nvSpPr>
          <p:spPr bwMode="auto">
            <a:xfrm>
              <a:off x="3192947" y="1870710"/>
              <a:ext cx="2743915" cy="2743200"/>
            </a:xfrm>
            <a:prstGeom prst="rect">
              <a:avLst/>
            </a:prstGeom>
            <a:solidFill>
              <a:srgbClr val="505050"/>
            </a:solidFill>
            <a:ln w="9525" cap="flat" cmpd="sng" algn="ctr">
              <a:noFill/>
              <a:prstDash val="solid"/>
              <a:headEnd type="none" w="med" len="med"/>
              <a:tailEnd type="none" w="med" len="med"/>
            </a:ln>
            <a:effectLst/>
          </p:spPr>
          <p:txBody>
            <a:bodyPr vert="horz" wrap="square" lIns="68574" tIns="68574" rIns="68574" bIns="68574" numCol="1" rtlCol="0" anchor="ctr" anchorCtr="0" compatLnSpc="1">
              <a:prstTxWarp prst="textNoShape">
                <a:avLst/>
              </a:prstTxWarp>
            </a:bodyPr>
            <a:lstStyle/>
            <a:p>
              <a:pPr algn="ctr" defTabSz="931137">
                <a:defRPr/>
              </a:pPr>
              <a:endParaRPr lang="en-US" kern="0" dirty="0">
                <a:gradFill>
                  <a:gsLst>
                    <a:gs pos="0">
                      <a:srgbClr val="FFFFFF"/>
                    </a:gs>
                    <a:gs pos="100000">
                      <a:srgbClr val="FFFFFF"/>
                    </a:gs>
                  </a:gsLst>
                  <a:lin ang="5400000" scaled="0"/>
                </a:gradFill>
              </a:endParaRPr>
            </a:p>
          </p:txBody>
        </p:sp>
        <p:sp>
          <p:nvSpPr>
            <p:cNvPr id="6" name="Rectangle 66"/>
            <p:cNvSpPr/>
            <p:nvPr/>
          </p:nvSpPr>
          <p:spPr bwMode="auto">
            <a:xfrm>
              <a:off x="3192947" y="1047750"/>
              <a:ext cx="2743915" cy="82296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8574" tIns="68574" rIns="68574" bIns="68574" numCol="1" spcCol="0" rtlCol="0" fromWordArt="0" anchor="t" anchorCtr="0" forceAA="0" compatLnSpc="1">
              <a:prstTxWarp prst="textNoShape">
                <a:avLst/>
              </a:prstTxWarp>
              <a:noAutofit/>
            </a:bodyPr>
            <a:lstStyle/>
            <a:p>
              <a:pPr defTabSz="698476">
                <a:spcBef>
                  <a:spcPts val="321"/>
                </a:spcBef>
              </a:pPr>
              <a:r>
                <a:rPr lang="en-US" sz="2100" kern="0" dirty="0">
                  <a:gradFill>
                    <a:gsLst>
                      <a:gs pos="0">
                        <a:sysClr val="window" lastClr="FFFFFF"/>
                      </a:gs>
                      <a:gs pos="100000">
                        <a:sysClr val="window" lastClr="FFFFFF"/>
                      </a:gs>
                    </a:gsLst>
                    <a:lin ang="16200000" scaled="0"/>
                  </a:gradFill>
                  <a:latin typeface="Segoe UI Light" pitchFamily="34" charset="0"/>
                </a:rPr>
                <a:t>Minimization </a:t>
              </a:r>
            </a:p>
          </p:txBody>
        </p:sp>
      </p:grpSp>
      <p:grpSp>
        <p:nvGrpSpPr>
          <p:cNvPr id="21" name="Group 86"/>
          <p:cNvGrpSpPr/>
          <p:nvPr/>
        </p:nvGrpSpPr>
        <p:grpSpPr>
          <a:xfrm>
            <a:off x="1874180" y="2106331"/>
            <a:ext cx="2798301" cy="3636843"/>
            <a:chOff x="359806" y="1047750"/>
            <a:chExt cx="2743915" cy="3566160"/>
          </a:xfrm>
        </p:grpSpPr>
        <p:sp>
          <p:nvSpPr>
            <p:cNvPr id="22" name="Rectangle 87"/>
            <p:cNvSpPr/>
            <p:nvPr/>
          </p:nvSpPr>
          <p:spPr bwMode="auto">
            <a:xfrm>
              <a:off x="359806" y="1870710"/>
              <a:ext cx="2743915" cy="2743200"/>
            </a:xfrm>
            <a:prstGeom prst="rect">
              <a:avLst/>
            </a:prstGeom>
            <a:solidFill>
              <a:srgbClr val="505050"/>
            </a:solidFill>
            <a:ln w="9525" cap="flat" cmpd="sng" algn="ctr">
              <a:noFill/>
              <a:prstDash val="solid"/>
              <a:headEnd type="none" w="med" len="med"/>
              <a:tailEnd type="none" w="med" len="med"/>
            </a:ln>
            <a:effectLst/>
          </p:spPr>
          <p:txBody>
            <a:bodyPr vert="horz" wrap="square" lIns="68574" tIns="68574" rIns="68574" bIns="68574" numCol="1" rtlCol="0" anchor="ctr" anchorCtr="0" compatLnSpc="1">
              <a:prstTxWarp prst="textNoShape">
                <a:avLst/>
              </a:prstTxWarp>
            </a:bodyPr>
            <a:lstStyle/>
            <a:p>
              <a:pPr algn="ctr" defTabSz="931137"/>
              <a:endParaRPr lang="en-US" kern="0" dirty="0">
                <a:gradFill>
                  <a:gsLst>
                    <a:gs pos="0">
                      <a:srgbClr val="FFFFFF"/>
                    </a:gs>
                    <a:gs pos="100000">
                      <a:srgbClr val="FFFFFF"/>
                    </a:gs>
                  </a:gsLst>
                  <a:lin ang="5400000" scaled="0"/>
                </a:gradFill>
              </a:endParaRPr>
            </a:p>
          </p:txBody>
        </p:sp>
        <p:sp>
          <p:nvSpPr>
            <p:cNvPr id="23" name="Rectangle 88"/>
            <p:cNvSpPr/>
            <p:nvPr/>
          </p:nvSpPr>
          <p:spPr bwMode="auto">
            <a:xfrm>
              <a:off x="359806" y="1047750"/>
              <a:ext cx="2743915" cy="82296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8574" tIns="68574" rIns="68574" bIns="68574" numCol="1" spcCol="0" rtlCol="0" fromWordArt="0" anchor="t" anchorCtr="0" forceAA="0" compatLnSpc="1">
              <a:prstTxWarp prst="textNoShape">
                <a:avLst/>
              </a:prstTxWarp>
              <a:noAutofit/>
            </a:bodyPr>
            <a:lstStyle/>
            <a:p>
              <a:pPr defTabSz="698476">
                <a:spcBef>
                  <a:spcPts val="321"/>
                </a:spcBef>
              </a:pPr>
              <a:r>
                <a:rPr lang="en-US" sz="2100" kern="0" dirty="0">
                  <a:gradFill>
                    <a:gsLst>
                      <a:gs pos="0">
                        <a:sysClr val="window" lastClr="FFFFFF"/>
                      </a:gs>
                      <a:gs pos="100000">
                        <a:sysClr val="window" lastClr="FFFFFF"/>
                      </a:gs>
                    </a:gsLst>
                    <a:lin ang="16200000" scaled="0"/>
                  </a:gradFill>
                  <a:latin typeface="Segoe UI Light" pitchFamily="34" charset="0"/>
                </a:rPr>
                <a:t>Future proof</a:t>
              </a:r>
            </a:p>
          </p:txBody>
        </p:sp>
      </p:grpSp>
      <p:grpSp>
        <p:nvGrpSpPr>
          <p:cNvPr id="38" name="Group 109"/>
          <p:cNvGrpSpPr/>
          <p:nvPr/>
        </p:nvGrpSpPr>
        <p:grpSpPr>
          <a:xfrm>
            <a:off x="7645630" y="2106331"/>
            <a:ext cx="2798301" cy="3636843"/>
            <a:chOff x="4264819" y="1554480"/>
            <a:chExt cx="3657600" cy="4754880"/>
          </a:xfrm>
        </p:grpSpPr>
        <p:sp>
          <p:nvSpPr>
            <p:cNvPr id="42" name="Rectangle 113"/>
            <p:cNvSpPr/>
            <p:nvPr/>
          </p:nvSpPr>
          <p:spPr bwMode="auto">
            <a:xfrm>
              <a:off x="4264819" y="2651760"/>
              <a:ext cx="3657600" cy="3657600"/>
            </a:xfrm>
            <a:prstGeom prst="rect">
              <a:avLst/>
            </a:prstGeom>
            <a:solidFill>
              <a:srgbClr val="505050"/>
            </a:solidFill>
            <a:ln w="9525" cap="flat" cmpd="sng" algn="ctr">
              <a:noFill/>
              <a:prstDash val="solid"/>
              <a:headEnd type="none" w="med" len="med"/>
              <a:tailEnd type="none" w="med" len="med"/>
            </a:ln>
            <a:effectLst/>
          </p:spPr>
          <p:txBody>
            <a:bodyPr vert="horz" wrap="square" lIns="68574" tIns="68574" rIns="68574" bIns="68574" numCol="1" rtlCol="0" anchor="ctr" anchorCtr="0" compatLnSpc="1">
              <a:prstTxWarp prst="textNoShape">
                <a:avLst/>
              </a:prstTxWarp>
            </a:bodyPr>
            <a:lstStyle/>
            <a:p>
              <a:pPr algn="ctr" defTabSz="931137"/>
              <a:endParaRPr lang="en-US" kern="0" dirty="0">
                <a:gradFill>
                  <a:gsLst>
                    <a:gs pos="0">
                      <a:srgbClr val="FFFFFF"/>
                    </a:gs>
                    <a:gs pos="100000">
                      <a:srgbClr val="FFFFFF"/>
                    </a:gs>
                  </a:gsLst>
                  <a:lin ang="5400000" scaled="0"/>
                </a:gradFill>
              </a:endParaRPr>
            </a:p>
          </p:txBody>
        </p:sp>
        <p:sp>
          <p:nvSpPr>
            <p:cNvPr id="43" name="Rectangle 114"/>
            <p:cNvSpPr/>
            <p:nvPr/>
          </p:nvSpPr>
          <p:spPr bwMode="auto">
            <a:xfrm>
              <a:off x="4264819" y="1554480"/>
              <a:ext cx="3657600" cy="109728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8574" tIns="68574" rIns="68574" bIns="68574" numCol="1" spcCol="0" rtlCol="0" fromWordArt="0" anchor="t" anchorCtr="0" forceAA="0" compatLnSpc="1">
              <a:prstTxWarp prst="textNoShape">
                <a:avLst/>
              </a:prstTxWarp>
              <a:noAutofit/>
            </a:bodyPr>
            <a:lstStyle/>
            <a:p>
              <a:pPr defTabSz="698476">
                <a:spcBef>
                  <a:spcPts val="321"/>
                </a:spcBef>
              </a:pPr>
              <a:r>
                <a:rPr lang="en-US" sz="2100" kern="0" dirty="0">
                  <a:gradFill>
                    <a:gsLst>
                      <a:gs pos="0">
                        <a:sysClr val="window" lastClr="FFFFFF"/>
                      </a:gs>
                      <a:gs pos="100000">
                        <a:sysClr val="window" lastClr="FFFFFF"/>
                      </a:gs>
                    </a:gsLst>
                    <a:lin ang="16200000" scaled="0"/>
                  </a:gradFill>
                  <a:latin typeface="Segoe UI Light" pitchFamily="34" charset="0"/>
                </a:rPr>
                <a:t>Simplify</a:t>
              </a:r>
            </a:p>
          </p:txBody>
        </p:sp>
      </p:grpSp>
      <p:sp>
        <p:nvSpPr>
          <p:cNvPr id="44" name="Rectangle 44"/>
          <p:cNvSpPr/>
          <p:nvPr/>
        </p:nvSpPr>
        <p:spPr bwMode="auto">
          <a:xfrm>
            <a:off x="1875200" y="2945600"/>
            <a:ext cx="2797280" cy="2797572"/>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74" rIns="137148" bIns="68574" rtlCol="0" anchor="t" anchorCtr="0"/>
          <a:lstStyle/>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Replace existing Oracle based Data Warehouse</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Provide enough resources to fulfill the needs for the next couple years</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Stable, reliable and simple to use, known technology</a:t>
            </a:r>
          </a:p>
          <a:p>
            <a:endParaRPr lang="en-US" sz="1400" dirty="0">
              <a:solidFill>
                <a:schemeClr val="tx2"/>
              </a:solidFill>
              <a:cs typeface="Segoe UI Light" panose="020B0502040204020203" pitchFamily="34" charset="0"/>
            </a:endParaRPr>
          </a:p>
        </p:txBody>
      </p:sp>
      <p:sp>
        <p:nvSpPr>
          <p:cNvPr id="45" name="Rectangle 45"/>
          <p:cNvSpPr/>
          <p:nvPr/>
        </p:nvSpPr>
        <p:spPr bwMode="auto">
          <a:xfrm>
            <a:off x="4763475" y="2945600"/>
            <a:ext cx="2798302" cy="2797572"/>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74" rIns="137148" bIns="68574" rtlCol="0" anchor="t" anchorCtr="0"/>
          <a:lstStyle/>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Reduction of cost for licensing and maintenance</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Keep configuration, installation and administration to a minimum </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Provide scalability with as little effort as possible</a:t>
            </a:r>
          </a:p>
        </p:txBody>
      </p:sp>
      <p:sp>
        <p:nvSpPr>
          <p:cNvPr id="46" name="Rectangle 46"/>
          <p:cNvSpPr/>
          <p:nvPr/>
        </p:nvSpPr>
        <p:spPr bwMode="auto">
          <a:xfrm>
            <a:off x="7638197" y="2945601"/>
            <a:ext cx="2805733" cy="2797572"/>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74" rIns="137148" bIns="68574" rtlCol="0" anchor="t" anchorCtr="0"/>
          <a:lstStyle/>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Appliance provides everything necessary for an immediate start</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Consolidate business data from different systems</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Provide “Single Version of Truth” to the whole company</a:t>
            </a:r>
          </a:p>
          <a:p>
            <a:pPr marL="218543" indent="-218543">
              <a:buFont typeface="Arial" panose="020B0604020202020204" pitchFamily="34" charset="0"/>
              <a:buChar char="•"/>
            </a:pPr>
            <a:endParaRPr lang="en-US" sz="1400" b="1" dirty="0">
              <a:solidFill>
                <a:schemeClr val="tx2"/>
              </a:solidFill>
              <a:cs typeface="Segoe UI Light" panose="020B0502040204020203" pitchFamily="34" charset="0"/>
            </a:endParaRPr>
          </a:p>
        </p:txBody>
      </p:sp>
      <p:sp>
        <p:nvSpPr>
          <p:cNvPr id="47" name="Title 1"/>
          <p:cNvSpPr txBox="1">
            <a:spLocks/>
          </p:cNvSpPr>
          <p:nvPr/>
        </p:nvSpPr>
        <p:spPr>
          <a:xfrm>
            <a:off x="1828486" y="548643"/>
            <a:ext cx="8914641" cy="709749"/>
          </a:xfrm>
          <a:prstGeom prst="rect">
            <a:avLst/>
          </a:prstGeom>
        </p:spPr>
        <p:txBody>
          <a:bodyPr lIns="146260" tIns="91413" rIns="146260" bIns="91413"/>
          <a:lstStyle>
            <a:lvl1pPr algn="l" defTabSz="685491" rtl="0" eaLnBrk="1" latinLnBrk="0" hangingPunct="1">
              <a:spcBef>
                <a:spcPct val="0"/>
              </a:spcBef>
              <a:buNone/>
              <a:defRPr sz="3899" kern="1200">
                <a:solidFill>
                  <a:schemeClr val="tx2"/>
                </a:solidFill>
                <a:latin typeface="+mj-lt"/>
                <a:ea typeface="+mj-ea"/>
                <a:cs typeface="+mj-cs"/>
              </a:defRPr>
            </a:lvl1pPr>
          </a:lstStyle>
          <a:p>
            <a:r>
              <a:rPr lang="en-US" dirty="0">
                <a:gradFill>
                  <a:gsLst>
                    <a:gs pos="100000">
                      <a:schemeClr val="tx2"/>
                    </a:gs>
                    <a:gs pos="0">
                      <a:schemeClr val="tx2"/>
                    </a:gs>
                  </a:gsLst>
                  <a:lin ang="5400000" scaled="0"/>
                </a:gradFill>
              </a:rPr>
              <a:t>Client Requirement</a:t>
            </a:r>
            <a:endParaRPr lang="en-US" sz="1650" dirty="0">
              <a:solidFill>
                <a:schemeClr val="accent4"/>
              </a:solidFill>
            </a:endParaRPr>
          </a:p>
        </p:txBody>
      </p:sp>
    </p:spTree>
    <p:extLst>
      <p:ext uri="{BB962C8B-B14F-4D97-AF65-F5344CB8AC3E}">
        <p14:creationId xmlns:p14="http://schemas.microsoft.com/office/powerpoint/2010/main" val="25791010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decel="10000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937622" y="2132914"/>
            <a:ext cx="8596803" cy="4105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68574" bIns="68574" rtlCol="0" anchor="t"/>
          <a:lstStyle/>
          <a:p>
            <a:pPr defTabSz="1241370" fontAlgn="base">
              <a:spcAft>
                <a:spcPts val="1800"/>
              </a:spcAft>
              <a:buSzPct val="75000"/>
            </a:pPr>
            <a:r>
              <a:rPr lang="en-US" kern="0" dirty="0">
                <a:solidFill>
                  <a:schemeClr val="tx2"/>
                </a:solidFill>
                <a:ea typeface="Segoe UI" pitchFamily="34" charset="0"/>
                <a:cs typeface="Segoe UI" pitchFamily="34" charset="0"/>
              </a:rPr>
              <a:t>Adapt existing data model, Integration Services and Analysis Services Processes</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Easy deployment of existing Kimball based data model to PDW</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Change ETL configuration to PDW</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Configure Cube to use PDW </a:t>
            </a:r>
          </a:p>
          <a:p>
            <a:pPr defTabSz="1241370" fontAlgn="base">
              <a:spcAft>
                <a:spcPts val="1800"/>
              </a:spcAft>
              <a:buSzPct val="75000"/>
            </a:pPr>
            <a:r>
              <a:rPr lang="en-US" kern="0" dirty="0">
                <a:solidFill>
                  <a:schemeClr val="tx2"/>
                </a:solidFill>
                <a:ea typeface="Segoe UI" pitchFamily="34" charset="0"/>
                <a:cs typeface="Segoe UI" pitchFamily="34" charset="0"/>
              </a:rPr>
              <a:t>Improvements</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Boost transfer rates by ~65% from 25Gbit to 40Gbit</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Enhance daily provision by ~ 70% from 6h down to 3,5h</a:t>
            </a:r>
          </a:p>
          <a:p>
            <a:pPr defTabSz="1241370" fontAlgn="base">
              <a:spcAft>
                <a:spcPts val="1800"/>
              </a:spcAft>
              <a:buSzPct val="75000"/>
            </a:pPr>
            <a:endParaRPr lang="en-US" kern="0" dirty="0">
              <a:solidFill>
                <a:schemeClr val="tx2"/>
              </a:solidFill>
              <a:ea typeface="Segoe UI" pitchFamily="34" charset="0"/>
              <a:cs typeface="Segoe UI" pitchFamily="34" charset="0"/>
            </a:endParaRPr>
          </a:p>
        </p:txBody>
      </p:sp>
      <p:sp>
        <p:nvSpPr>
          <p:cNvPr id="55" name="Title 1"/>
          <p:cNvSpPr>
            <a:spLocks noGrp="1"/>
          </p:cNvSpPr>
          <p:nvPr>
            <p:ph type="title"/>
          </p:nvPr>
        </p:nvSpPr>
        <p:spPr>
          <a:xfrm>
            <a:off x="1828486" y="548643"/>
            <a:ext cx="8914641" cy="709749"/>
          </a:xfrm>
        </p:spPr>
        <p:txBody>
          <a:bodyPr>
            <a:normAutofit fontScale="90000"/>
          </a:bodyPr>
          <a:lstStyle/>
          <a:p>
            <a:r>
              <a:rPr lang="en-US" dirty="0" smtClean="0">
                <a:gradFill>
                  <a:gsLst>
                    <a:gs pos="100000">
                      <a:schemeClr val="tx2"/>
                    </a:gs>
                    <a:gs pos="0">
                      <a:schemeClr val="tx2"/>
                    </a:gs>
                  </a:gsLst>
                  <a:lin ang="5400000" scaled="0"/>
                </a:gradFill>
              </a:rPr>
              <a:t>Migration – From </a:t>
            </a:r>
            <a:r>
              <a:rPr lang="en-US" dirty="0" err="1" smtClean="0">
                <a:gradFill>
                  <a:gsLst>
                    <a:gs pos="100000">
                      <a:schemeClr val="tx2"/>
                    </a:gs>
                    <a:gs pos="0">
                      <a:schemeClr val="tx2"/>
                    </a:gs>
                  </a:gsLst>
                  <a:lin ang="5400000" scaled="0"/>
                </a:gradFill>
              </a:rPr>
              <a:t>Fasttrack</a:t>
            </a:r>
            <a:r>
              <a:rPr lang="en-US" dirty="0" smtClean="0">
                <a:gradFill>
                  <a:gsLst>
                    <a:gs pos="100000">
                      <a:schemeClr val="tx2"/>
                    </a:gs>
                    <a:gs pos="0">
                      <a:schemeClr val="tx2"/>
                    </a:gs>
                  </a:gsLst>
                  <a:lin ang="5400000" scaled="0"/>
                </a:gradFill>
              </a:rPr>
              <a:t> to PDW</a:t>
            </a:r>
            <a:endParaRPr lang="en-US" sz="1650" dirty="0">
              <a:solidFill>
                <a:schemeClr val="accent4"/>
              </a:solidFill>
            </a:endParaRPr>
          </a:p>
        </p:txBody>
      </p:sp>
      <p:sp>
        <p:nvSpPr>
          <p:cNvPr id="56" name="Slide Number Placeholder 4"/>
          <p:cNvSpPr txBox="1">
            <a:spLocks/>
          </p:cNvSpPr>
          <p:nvPr/>
        </p:nvSpPr>
        <p:spPr>
          <a:xfrm>
            <a:off x="10455123" y="5798564"/>
            <a:ext cx="424956" cy="102385"/>
          </a:xfrm>
          <a:prstGeom prst="rect">
            <a:avLst/>
          </a:prstGeom>
        </p:spPr>
        <p:txBody>
          <a:bodyPr vert="horz" lIns="68574" tIns="0" rIns="0" bIns="0" rtlCol="0" anchor="ctr"/>
          <a:lstStyle>
            <a:defPPr>
              <a:defRPr lang="en-US"/>
            </a:defPPr>
            <a:lvl1pPr marL="0" algn="r" defTabSz="932742" rtl="0" eaLnBrk="1" latinLnBrk="0" hangingPunct="1">
              <a:defRPr lang="en-US" sz="900" b="0" kern="1200" smtClean="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lang="en-US" sz="675">
                <a:solidFill>
                  <a:srgbClr val="FFFFFF"/>
                </a:solidFill>
              </a:rPr>
              <a:pPr/>
              <a:t>11</a:t>
            </a:fld>
            <a:endParaRPr lang="en-US" sz="675" dirty="0">
              <a:solidFill>
                <a:srgbClr val="FFFFFF"/>
              </a:solidFill>
            </a:endParaRPr>
          </a:p>
        </p:txBody>
      </p:sp>
    </p:spTree>
    <p:extLst>
      <p:ext uri="{BB962C8B-B14F-4D97-AF65-F5344CB8AC3E}">
        <p14:creationId xmlns:p14="http://schemas.microsoft.com/office/powerpoint/2010/main" val="147775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a:spLocks noGrp="1"/>
          </p:cNvSpPr>
          <p:nvPr>
            <p:ph type="title"/>
          </p:nvPr>
        </p:nvSpPr>
        <p:spPr>
          <a:xfrm>
            <a:off x="1828486" y="548643"/>
            <a:ext cx="8914641" cy="709749"/>
          </a:xfrm>
        </p:spPr>
        <p:txBody>
          <a:bodyPr>
            <a:normAutofit fontScale="90000"/>
          </a:bodyPr>
          <a:lstStyle/>
          <a:p>
            <a:r>
              <a:rPr lang="en-US" dirty="0" smtClean="0">
                <a:gradFill>
                  <a:gsLst>
                    <a:gs pos="100000">
                      <a:schemeClr val="tx2"/>
                    </a:gs>
                    <a:gs pos="0">
                      <a:schemeClr val="tx2"/>
                    </a:gs>
                  </a:gsLst>
                  <a:lin ang="5400000" scaled="0"/>
                </a:gradFill>
              </a:rPr>
              <a:t>Cube Processing</a:t>
            </a:r>
            <a:endParaRPr lang="en-US" sz="1650" dirty="0">
              <a:solidFill>
                <a:schemeClr val="accent4"/>
              </a:solidFill>
            </a:endParaRPr>
          </a:p>
        </p:txBody>
      </p:sp>
      <p:sp>
        <p:nvSpPr>
          <p:cNvPr id="56" name="Slide Number Placeholder 4"/>
          <p:cNvSpPr txBox="1">
            <a:spLocks/>
          </p:cNvSpPr>
          <p:nvPr/>
        </p:nvSpPr>
        <p:spPr>
          <a:xfrm>
            <a:off x="10455123" y="5798564"/>
            <a:ext cx="424956" cy="102385"/>
          </a:xfrm>
          <a:prstGeom prst="rect">
            <a:avLst/>
          </a:prstGeom>
        </p:spPr>
        <p:txBody>
          <a:bodyPr vert="horz" lIns="68574" tIns="0" rIns="0" bIns="0" rtlCol="0" anchor="ctr"/>
          <a:lstStyle>
            <a:defPPr>
              <a:defRPr lang="en-US"/>
            </a:defPPr>
            <a:lvl1pPr marL="0" algn="r" defTabSz="932742" rtl="0" eaLnBrk="1" latinLnBrk="0" hangingPunct="1">
              <a:defRPr lang="en-US" sz="900" b="0" kern="1200" smtClean="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lang="en-US" sz="675">
                <a:solidFill>
                  <a:srgbClr val="FFFFFF"/>
                </a:solidFill>
              </a:rPr>
              <a:pPr/>
              <a:t>12</a:t>
            </a:fld>
            <a:endParaRPr lang="en-US" sz="675" dirty="0">
              <a:solidFill>
                <a:srgbClr val="FFFFFF"/>
              </a:solidFill>
            </a:endParaRPr>
          </a:p>
        </p:txBody>
      </p:sp>
      <p:graphicFrame>
        <p:nvGraphicFramePr>
          <p:cNvPr id="5" name="Diagramm 4"/>
          <p:cNvGraphicFramePr>
            <a:graphicFrameLocks/>
          </p:cNvGraphicFramePr>
          <p:nvPr>
            <p:extLst>
              <p:ext uri="{D42A27DB-BD31-4B8C-83A1-F6EECF244321}">
                <p14:modId xmlns:p14="http://schemas.microsoft.com/office/powerpoint/2010/main" val="114902471"/>
              </p:ext>
            </p:extLst>
          </p:nvPr>
        </p:nvGraphicFramePr>
        <p:xfrm>
          <a:off x="1937621" y="2132914"/>
          <a:ext cx="8517502" cy="417939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feld 1"/>
          <p:cNvSpPr txBox="1"/>
          <p:nvPr/>
        </p:nvSpPr>
        <p:spPr>
          <a:xfrm>
            <a:off x="2262086" y="2477728"/>
            <a:ext cx="3141407" cy="369332"/>
          </a:xfrm>
          <a:prstGeom prst="rect">
            <a:avLst/>
          </a:prstGeom>
          <a:noFill/>
        </p:spPr>
        <p:txBody>
          <a:bodyPr wrap="square" rtlCol="0">
            <a:spAutoFit/>
          </a:bodyPr>
          <a:lstStyle/>
          <a:p>
            <a:r>
              <a:rPr lang="de-DE" dirty="0" err="1"/>
              <a:t>Lower</a:t>
            </a:r>
            <a:r>
              <a:rPr lang="de-DE" dirty="0"/>
              <a:t> </a:t>
            </a:r>
            <a:r>
              <a:rPr lang="de-DE" dirty="0" err="1"/>
              <a:t>values</a:t>
            </a:r>
            <a:r>
              <a:rPr lang="de-DE" dirty="0"/>
              <a:t> </a:t>
            </a:r>
            <a:r>
              <a:rPr lang="de-DE" dirty="0" err="1"/>
              <a:t>are</a:t>
            </a:r>
            <a:r>
              <a:rPr lang="de-DE" dirty="0"/>
              <a:t> </a:t>
            </a:r>
            <a:r>
              <a:rPr lang="de-DE" dirty="0" err="1"/>
              <a:t>better</a:t>
            </a:r>
            <a:r>
              <a:rPr lang="de-DE" dirty="0"/>
              <a:t>.</a:t>
            </a:r>
          </a:p>
        </p:txBody>
      </p:sp>
    </p:spTree>
    <p:extLst>
      <p:ext uri="{BB962C8B-B14F-4D97-AF65-F5344CB8AC3E}">
        <p14:creationId xmlns:p14="http://schemas.microsoft.com/office/powerpoint/2010/main" val="105494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937622" y="2132914"/>
            <a:ext cx="8596803" cy="3739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68574" bIns="68574" rtlCol="0" anchor="t"/>
          <a:lstStyle/>
          <a:p>
            <a:pPr defTabSz="1241370" fontAlgn="base">
              <a:spcAft>
                <a:spcPts val="1800"/>
              </a:spcAft>
              <a:buSzPct val="75000"/>
            </a:pPr>
            <a:r>
              <a:rPr lang="en-US" kern="0" dirty="0">
                <a:solidFill>
                  <a:schemeClr val="tx2"/>
                </a:solidFill>
                <a:ea typeface="Segoe UI" pitchFamily="34" charset="0"/>
                <a:cs typeface="Segoe UI" pitchFamily="34" charset="0"/>
              </a:rPr>
              <a:t>Instant benefits</a:t>
            </a:r>
          </a:p>
          <a:p>
            <a:pPr marL="285750"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 Significant improvement  while processing due to parallel execution</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Up to 8x as many queries compared to the old infrastructure</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No influence on existing or upcoming processes</a:t>
            </a:r>
          </a:p>
          <a:p>
            <a:pPr defTabSz="1241370" fontAlgn="base">
              <a:spcAft>
                <a:spcPts val="1800"/>
              </a:spcAft>
              <a:buSzPct val="75000"/>
            </a:pPr>
            <a:r>
              <a:rPr lang="en-US" kern="0" dirty="0">
                <a:solidFill>
                  <a:schemeClr val="tx2"/>
                </a:solidFill>
                <a:ea typeface="Segoe UI" pitchFamily="34" charset="0"/>
                <a:cs typeface="Segoe UI" pitchFamily="34" charset="0"/>
              </a:rPr>
              <a:t>Further Options</a:t>
            </a:r>
          </a:p>
          <a:p>
            <a:pPr marL="285750"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Change cube design to ROLAP / HOLAP instead of MOLAP</a:t>
            </a:r>
          </a:p>
          <a:p>
            <a:pPr marL="285750"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Extend network bandwidth for more throughput</a:t>
            </a:r>
          </a:p>
        </p:txBody>
      </p:sp>
      <p:sp>
        <p:nvSpPr>
          <p:cNvPr id="55" name="Title 1"/>
          <p:cNvSpPr>
            <a:spLocks noGrp="1"/>
          </p:cNvSpPr>
          <p:nvPr>
            <p:ph type="title"/>
          </p:nvPr>
        </p:nvSpPr>
        <p:spPr>
          <a:xfrm>
            <a:off x="1828486" y="548643"/>
            <a:ext cx="8914641" cy="709749"/>
          </a:xfrm>
        </p:spPr>
        <p:txBody>
          <a:bodyPr>
            <a:normAutofit fontScale="90000"/>
          </a:bodyPr>
          <a:lstStyle/>
          <a:p>
            <a:r>
              <a:rPr lang="en-US" dirty="0" smtClean="0">
                <a:gradFill>
                  <a:gsLst>
                    <a:gs pos="100000">
                      <a:schemeClr val="tx2"/>
                    </a:gs>
                    <a:gs pos="0">
                      <a:schemeClr val="tx2"/>
                    </a:gs>
                  </a:gsLst>
                  <a:lin ang="5400000" scaled="0"/>
                </a:gradFill>
              </a:rPr>
              <a:t>Cube Processing</a:t>
            </a:r>
            <a:endParaRPr lang="en-US" sz="1650" dirty="0">
              <a:solidFill>
                <a:schemeClr val="accent4"/>
              </a:solidFill>
            </a:endParaRPr>
          </a:p>
        </p:txBody>
      </p:sp>
      <p:sp>
        <p:nvSpPr>
          <p:cNvPr id="56" name="Slide Number Placeholder 4"/>
          <p:cNvSpPr txBox="1">
            <a:spLocks/>
          </p:cNvSpPr>
          <p:nvPr/>
        </p:nvSpPr>
        <p:spPr>
          <a:xfrm>
            <a:off x="10455123" y="5798564"/>
            <a:ext cx="424956" cy="102385"/>
          </a:xfrm>
          <a:prstGeom prst="rect">
            <a:avLst/>
          </a:prstGeom>
        </p:spPr>
        <p:txBody>
          <a:bodyPr vert="horz" lIns="68574" tIns="0" rIns="0" bIns="0" rtlCol="0" anchor="ctr"/>
          <a:lstStyle>
            <a:defPPr>
              <a:defRPr lang="en-US"/>
            </a:defPPr>
            <a:lvl1pPr marL="0" algn="r" defTabSz="932742" rtl="0" eaLnBrk="1" latinLnBrk="0" hangingPunct="1">
              <a:defRPr lang="en-US" sz="900" b="0" kern="1200" smtClean="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lang="en-US" sz="675">
                <a:solidFill>
                  <a:srgbClr val="FFFFFF"/>
                </a:solidFill>
              </a:rPr>
              <a:pPr/>
              <a:t>13</a:t>
            </a:fld>
            <a:endParaRPr lang="en-US" sz="675" dirty="0">
              <a:solidFill>
                <a:srgbClr val="FFFFFF"/>
              </a:solidFill>
            </a:endParaRPr>
          </a:p>
        </p:txBody>
      </p:sp>
    </p:spTree>
    <p:extLst>
      <p:ext uri="{BB962C8B-B14F-4D97-AF65-F5344CB8AC3E}">
        <p14:creationId xmlns:p14="http://schemas.microsoft.com/office/powerpoint/2010/main" val="308529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a:spLocks noGrp="1"/>
          </p:cNvSpPr>
          <p:nvPr>
            <p:ph type="title"/>
          </p:nvPr>
        </p:nvSpPr>
        <p:spPr>
          <a:xfrm>
            <a:off x="1828486" y="548643"/>
            <a:ext cx="8914641" cy="709749"/>
          </a:xfrm>
        </p:spPr>
        <p:txBody>
          <a:bodyPr>
            <a:normAutofit fontScale="90000"/>
          </a:bodyPr>
          <a:lstStyle/>
          <a:p>
            <a:r>
              <a:rPr lang="en-US" dirty="0" smtClean="0">
                <a:gradFill>
                  <a:gsLst>
                    <a:gs pos="100000">
                      <a:schemeClr val="tx2"/>
                    </a:gs>
                    <a:gs pos="0">
                      <a:schemeClr val="tx2"/>
                    </a:gs>
                  </a:gsLst>
                  <a:lin ang="5400000" scaled="0"/>
                </a:gradFill>
              </a:rPr>
              <a:t>Ad Hoc Queries</a:t>
            </a:r>
            <a:endParaRPr lang="en-US" sz="1650" dirty="0">
              <a:solidFill>
                <a:schemeClr val="accent4"/>
              </a:solidFill>
            </a:endParaRPr>
          </a:p>
        </p:txBody>
      </p:sp>
      <p:sp>
        <p:nvSpPr>
          <p:cNvPr id="56" name="Slide Number Placeholder 4"/>
          <p:cNvSpPr txBox="1">
            <a:spLocks/>
          </p:cNvSpPr>
          <p:nvPr/>
        </p:nvSpPr>
        <p:spPr>
          <a:xfrm>
            <a:off x="10455123" y="5798564"/>
            <a:ext cx="424956" cy="102385"/>
          </a:xfrm>
          <a:prstGeom prst="rect">
            <a:avLst/>
          </a:prstGeom>
        </p:spPr>
        <p:txBody>
          <a:bodyPr vert="horz" lIns="68574" tIns="0" rIns="0" bIns="0" rtlCol="0" anchor="ctr"/>
          <a:lstStyle>
            <a:defPPr>
              <a:defRPr lang="en-US"/>
            </a:defPPr>
            <a:lvl1pPr marL="0" algn="r" defTabSz="932742" rtl="0" eaLnBrk="1" latinLnBrk="0" hangingPunct="1">
              <a:defRPr lang="en-US" sz="900" b="0" kern="1200" smtClean="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lang="en-US" sz="675">
                <a:solidFill>
                  <a:srgbClr val="FFFFFF"/>
                </a:solidFill>
              </a:rPr>
              <a:pPr/>
              <a:t>14</a:t>
            </a:fld>
            <a:endParaRPr lang="en-US" sz="675" dirty="0">
              <a:solidFill>
                <a:srgbClr val="FFFFFF"/>
              </a:solidFill>
            </a:endParaRPr>
          </a:p>
        </p:txBody>
      </p:sp>
      <p:graphicFrame>
        <p:nvGraphicFramePr>
          <p:cNvPr id="6" name="Diagramm 5"/>
          <p:cNvGraphicFramePr>
            <a:graphicFrameLocks/>
          </p:cNvGraphicFramePr>
          <p:nvPr>
            <p:extLst>
              <p:ext uri="{D42A27DB-BD31-4B8C-83A1-F6EECF244321}">
                <p14:modId xmlns:p14="http://schemas.microsoft.com/office/powerpoint/2010/main" val="289107296"/>
              </p:ext>
            </p:extLst>
          </p:nvPr>
        </p:nvGraphicFramePr>
        <p:xfrm>
          <a:off x="1987867" y="1578078"/>
          <a:ext cx="8467256" cy="49112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159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937622" y="2132914"/>
            <a:ext cx="8596803" cy="3739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68574" bIns="68574" rtlCol="0" anchor="t"/>
          <a:lstStyle/>
          <a:p>
            <a:pPr marL="285750"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Change several transformations from ETL (SSIS) to ELT (CTAS). </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Decision has to be made on business logic and complexity</a:t>
            </a:r>
          </a:p>
          <a:p>
            <a:pPr marL="751985" lvl="1"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Best improvement  from 70 minutes down to 5 minutes</a:t>
            </a:r>
          </a:p>
          <a:p>
            <a:pPr defTabSz="1241370" fontAlgn="base">
              <a:spcAft>
                <a:spcPts val="1800"/>
              </a:spcAft>
              <a:buSzPct val="75000"/>
            </a:pPr>
            <a:endParaRPr lang="en-US" kern="0" dirty="0">
              <a:solidFill>
                <a:schemeClr val="tx2"/>
              </a:solidFill>
              <a:ea typeface="Segoe UI" pitchFamily="34" charset="0"/>
              <a:cs typeface="Segoe UI" pitchFamily="34" charset="0"/>
            </a:endParaRPr>
          </a:p>
          <a:p>
            <a:pPr marL="285750" indent="-285750" defTabSz="1241370" fontAlgn="base">
              <a:spcAft>
                <a:spcPts val="1800"/>
              </a:spcAft>
              <a:buSzPct val="75000"/>
              <a:buFont typeface="Arial" panose="020B0604020202020204" pitchFamily="34" charset="0"/>
              <a:buChar char="•"/>
            </a:pPr>
            <a:r>
              <a:rPr lang="en-US" kern="0" dirty="0">
                <a:solidFill>
                  <a:schemeClr val="tx2"/>
                </a:solidFill>
                <a:ea typeface="Segoe UI" pitchFamily="34" charset="0"/>
                <a:cs typeface="Segoe UI" pitchFamily="34" charset="0"/>
              </a:rPr>
              <a:t>Window Functions supply great functionality </a:t>
            </a:r>
          </a:p>
          <a:p>
            <a:pPr marL="285750" indent="-285750" defTabSz="1241370" fontAlgn="base">
              <a:spcAft>
                <a:spcPts val="1800"/>
              </a:spcAft>
              <a:buSzPct val="75000"/>
              <a:buFont typeface="Arial" panose="020B0604020202020204" pitchFamily="34" charset="0"/>
              <a:buChar char="•"/>
            </a:pPr>
            <a:endParaRPr lang="en-US" kern="0" dirty="0">
              <a:solidFill>
                <a:schemeClr val="tx2"/>
              </a:solidFill>
              <a:ea typeface="Segoe UI" pitchFamily="34" charset="0"/>
              <a:cs typeface="Segoe UI" pitchFamily="34" charset="0"/>
            </a:endParaRPr>
          </a:p>
        </p:txBody>
      </p:sp>
      <p:sp>
        <p:nvSpPr>
          <p:cNvPr id="55" name="Title 1"/>
          <p:cNvSpPr>
            <a:spLocks noGrp="1"/>
          </p:cNvSpPr>
          <p:nvPr>
            <p:ph type="title"/>
          </p:nvPr>
        </p:nvSpPr>
        <p:spPr>
          <a:xfrm>
            <a:off x="1828486" y="548643"/>
            <a:ext cx="8914641" cy="709749"/>
          </a:xfrm>
        </p:spPr>
        <p:txBody>
          <a:bodyPr>
            <a:normAutofit fontScale="90000"/>
          </a:bodyPr>
          <a:lstStyle/>
          <a:p>
            <a:r>
              <a:rPr lang="en-US" dirty="0" smtClean="0">
                <a:gradFill>
                  <a:gsLst>
                    <a:gs pos="100000">
                      <a:schemeClr val="tx2"/>
                    </a:gs>
                    <a:gs pos="0">
                      <a:schemeClr val="tx2"/>
                    </a:gs>
                  </a:gsLst>
                  <a:lin ang="5400000" scaled="0"/>
                </a:gradFill>
              </a:rPr>
              <a:t>Other improvements</a:t>
            </a:r>
            <a:endParaRPr lang="en-US" sz="1650" dirty="0">
              <a:solidFill>
                <a:schemeClr val="accent4"/>
              </a:solidFill>
            </a:endParaRPr>
          </a:p>
        </p:txBody>
      </p:sp>
      <p:sp>
        <p:nvSpPr>
          <p:cNvPr id="56" name="Slide Number Placeholder 4"/>
          <p:cNvSpPr txBox="1">
            <a:spLocks/>
          </p:cNvSpPr>
          <p:nvPr/>
        </p:nvSpPr>
        <p:spPr>
          <a:xfrm>
            <a:off x="10455123" y="5798564"/>
            <a:ext cx="424956" cy="102385"/>
          </a:xfrm>
          <a:prstGeom prst="rect">
            <a:avLst/>
          </a:prstGeom>
        </p:spPr>
        <p:txBody>
          <a:bodyPr vert="horz" lIns="68574" tIns="0" rIns="0" bIns="0" rtlCol="0" anchor="ctr"/>
          <a:lstStyle>
            <a:defPPr>
              <a:defRPr lang="en-US"/>
            </a:defPPr>
            <a:lvl1pPr marL="0" algn="r" defTabSz="932742" rtl="0" eaLnBrk="1" latinLnBrk="0" hangingPunct="1">
              <a:defRPr lang="en-US" sz="900" b="0" kern="1200" smtClean="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lang="en-US" sz="675">
                <a:solidFill>
                  <a:srgbClr val="FFFFFF"/>
                </a:solidFill>
              </a:rPr>
              <a:pPr/>
              <a:t>15</a:t>
            </a:fld>
            <a:endParaRPr lang="en-US" sz="675" dirty="0">
              <a:solidFill>
                <a:srgbClr val="FFFFFF"/>
              </a:solidFill>
            </a:endParaRPr>
          </a:p>
        </p:txBody>
      </p:sp>
    </p:spTree>
    <p:extLst>
      <p:ext uri="{BB962C8B-B14F-4D97-AF65-F5344CB8AC3E}">
        <p14:creationId xmlns:p14="http://schemas.microsoft.com/office/powerpoint/2010/main" val="113244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r>
              <a:rPr lang="en-US" sz="3600" dirty="0"/>
              <a:t>What is the HADOOP Ecosystem?</a:t>
            </a:r>
          </a:p>
        </p:txBody>
      </p:sp>
    </p:spTree>
    <p:extLst>
      <p:ext uri="{BB962C8B-B14F-4D97-AF65-F5344CB8AC3E}">
        <p14:creationId xmlns:p14="http://schemas.microsoft.com/office/powerpoint/2010/main" val="9110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technologies</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111250"/>
            <a:ext cx="7602538" cy="4997450"/>
          </a:xfrm>
          <a:prstGeom prst="rect">
            <a:avLst/>
          </a:prstGeom>
        </p:spPr>
      </p:pic>
      <p:sp>
        <p:nvSpPr>
          <p:cNvPr id="3" name="Textfeld 2"/>
          <p:cNvSpPr txBox="1"/>
          <p:nvPr/>
        </p:nvSpPr>
        <p:spPr>
          <a:xfrm>
            <a:off x="2063614" y="6492241"/>
            <a:ext cx="4793300" cy="307777"/>
          </a:xfrm>
          <a:prstGeom prst="rect">
            <a:avLst/>
          </a:prstGeom>
          <a:noFill/>
        </p:spPr>
        <p:txBody>
          <a:bodyPr wrap="none" rtlCol="0">
            <a:spAutoFit/>
          </a:bodyPr>
          <a:lstStyle/>
          <a:p>
            <a:r>
              <a:rPr lang="de-DE" sz="1400" dirty="0"/>
              <a:t>Source: </a:t>
            </a:r>
            <a:r>
              <a:rPr lang="en-US" sz="1400" dirty="0" err="1"/>
              <a:t>Subash</a:t>
            </a:r>
            <a:r>
              <a:rPr lang="en-US" sz="1400" dirty="0"/>
              <a:t> D’Souza, Hadoop Innovation Summit 2014</a:t>
            </a:r>
          </a:p>
        </p:txBody>
      </p:sp>
    </p:spTree>
    <p:extLst>
      <p:ext uri="{BB962C8B-B14F-4D97-AF65-F5344CB8AC3E}">
        <p14:creationId xmlns:p14="http://schemas.microsoft.com/office/powerpoint/2010/main" val="371802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899" dirty="0">
                <a:solidFill>
                  <a:schemeClr val="tx2"/>
                </a:solidFill>
                <a:ea typeface="+mn-ea"/>
                <a:cs typeface="+mn-cs"/>
              </a:rPr>
              <a:t>Challenges</a:t>
            </a:r>
          </a:p>
        </p:txBody>
      </p:sp>
      <p:sp>
        <p:nvSpPr>
          <p:cNvPr id="4" name="Textfeld 3"/>
          <p:cNvSpPr txBox="1"/>
          <p:nvPr/>
        </p:nvSpPr>
        <p:spPr>
          <a:xfrm>
            <a:off x="2063614" y="6492241"/>
            <a:ext cx="4793300" cy="307777"/>
          </a:xfrm>
          <a:prstGeom prst="rect">
            <a:avLst/>
          </a:prstGeom>
          <a:noFill/>
        </p:spPr>
        <p:txBody>
          <a:bodyPr wrap="none" rtlCol="0">
            <a:spAutoFit/>
          </a:bodyPr>
          <a:lstStyle/>
          <a:p>
            <a:r>
              <a:rPr lang="de-DE" sz="1400" dirty="0"/>
              <a:t>Source: </a:t>
            </a:r>
            <a:r>
              <a:rPr lang="en-US" sz="1400" dirty="0" err="1"/>
              <a:t>Subash</a:t>
            </a:r>
            <a:r>
              <a:rPr lang="en-US" sz="1400" dirty="0"/>
              <a:t> D’Souza, Hadoop Innovation Summit 2014</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461" y="1395348"/>
            <a:ext cx="3490842" cy="3594737"/>
          </a:xfrm>
          <a:prstGeom prst="rect">
            <a:avLst/>
          </a:prstGeom>
        </p:spPr>
      </p:pic>
      <p:graphicFrame>
        <p:nvGraphicFramePr>
          <p:cNvPr id="6" name="Diagramm 5"/>
          <p:cNvGraphicFramePr/>
          <p:nvPr>
            <p:extLst>
              <p:ext uri="{D42A27DB-BD31-4B8C-83A1-F6EECF244321}">
                <p14:modId xmlns:p14="http://schemas.microsoft.com/office/powerpoint/2010/main" val="3137051398"/>
              </p:ext>
            </p:extLst>
          </p:nvPr>
        </p:nvGraphicFramePr>
        <p:xfrm>
          <a:off x="274286" y="1231463"/>
          <a:ext cx="7205302" cy="4769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859474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0361" y="1093595"/>
            <a:ext cx="9170604" cy="709552"/>
          </a:xfrm>
        </p:spPr>
        <p:txBody>
          <a:bodyPr/>
          <a:lstStyle/>
          <a:p>
            <a:pPr>
              <a:defRPr/>
            </a:pPr>
            <a:r>
              <a:rPr lang="en-US" sz="3300" dirty="0">
                <a:solidFill>
                  <a:schemeClr val="bg2">
                    <a:lumMod val="50000"/>
                  </a:schemeClr>
                </a:solidFill>
                <a:ea typeface="+mn-ea"/>
                <a:cs typeface="+mn-cs"/>
              </a:rPr>
              <a:t>Hadoop Technologies</a:t>
            </a:r>
          </a:p>
        </p:txBody>
      </p:sp>
      <p:sp>
        <p:nvSpPr>
          <p:cNvPr id="8" name="Rectangle 7"/>
          <p:cNvSpPr/>
          <p:nvPr/>
        </p:nvSpPr>
        <p:spPr>
          <a:xfrm>
            <a:off x="1760125" y="2313882"/>
            <a:ext cx="1662028" cy="30418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99423">
              <a:spcBef>
                <a:spcPts val="450"/>
              </a:spcBef>
              <a:spcAft>
                <a:spcPts val="450"/>
              </a:spcAft>
              <a:defRPr/>
            </a:pPr>
            <a:r>
              <a:rPr lang="en-US" sz="1500" b="1" dirty="0" err="1">
                <a:solidFill>
                  <a:srgbClr val="FFFFFF"/>
                </a:solidFill>
                <a:latin typeface="Segoe UI Light"/>
              </a:rPr>
              <a:t>Realtime</a:t>
            </a:r>
            <a:r>
              <a:rPr lang="en-US" sz="1500" b="1" dirty="0">
                <a:solidFill>
                  <a:srgbClr val="FFFFFF"/>
                </a:solidFill>
                <a:latin typeface="Segoe UI Light"/>
              </a:rPr>
              <a:t> </a:t>
            </a:r>
            <a:r>
              <a:rPr lang="en-US" sz="1500" b="1" dirty="0" err="1">
                <a:solidFill>
                  <a:srgbClr val="FFFFFF"/>
                </a:solidFill>
                <a:latin typeface="Segoe UI Light"/>
              </a:rPr>
              <a:t>Steraming</a:t>
            </a:r>
            <a:endParaRPr lang="en-US" sz="1500" b="1" dirty="0">
              <a:solidFill>
                <a:srgbClr val="FFFFFF"/>
              </a:solidFill>
              <a:latin typeface="Segoe UI Light"/>
            </a:endParaRPr>
          </a:p>
          <a:p>
            <a:pPr defTabSz="699423">
              <a:spcBef>
                <a:spcPts val="450"/>
              </a:spcBef>
              <a:spcAft>
                <a:spcPts val="450"/>
              </a:spcAft>
              <a:defRPr/>
            </a:pPr>
            <a:r>
              <a:rPr lang="en-US" sz="1500" dirty="0">
                <a:solidFill>
                  <a:srgbClr val="FFFFFF"/>
                </a:solidFill>
                <a:latin typeface="Segoe UI Light"/>
              </a:rPr>
              <a:t>Flume</a:t>
            </a:r>
          </a:p>
          <a:p>
            <a:pPr defTabSz="699423">
              <a:spcBef>
                <a:spcPts val="450"/>
              </a:spcBef>
              <a:spcAft>
                <a:spcPts val="450"/>
              </a:spcAft>
              <a:defRPr/>
            </a:pPr>
            <a:r>
              <a:rPr lang="en-US" sz="1500" dirty="0">
                <a:solidFill>
                  <a:srgbClr val="FFFFFF"/>
                </a:solidFill>
                <a:latin typeface="Segoe UI Light"/>
              </a:rPr>
              <a:t>Kafka</a:t>
            </a:r>
          </a:p>
          <a:p>
            <a:pPr defTabSz="699423">
              <a:spcBef>
                <a:spcPts val="450"/>
              </a:spcBef>
              <a:spcAft>
                <a:spcPts val="450"/>
              </a:spcAft>
              <a:defRPr/>
            </a:pPr>
            <a:r>
              <a:rPr lang="en-US" sz="1500" dirty="0">
                <a:solidFill>
                  <a:srgbClr val="FFFFFF"/>
                </a:solidFill>
                <a:latin typeface="Segoe UI Light"/>
              </a:rPr>
              <a:t>Scribe</a:t>
            </a:r>
          </a:p>
          <a:p>
            <a:pPr defTabSz="699423">
              <a:spcBef>
                <a:spcPts val="450"/>
              </a:spcBef>
              <a:spcAft>
                <a:spcPts val="450"/>
              </a:spcAft>
              <a:defRPr/>
            </a:pPr>
            <a:r>
              <a:rPr lang="en-US" sz="1500" dirty="0" err="1">
                <a:solidFill>
                  <a:srgbClr val="FFFFFF"/>
                </a:solidFill>
                <a:latin typeface="Segoe UI Light"/>
              </a:rPr>
              <a:t>Hbase</a:t>
            </a:r>
            <a:endParaRPr lang="en-US" sz="1500" dirty="0">
              <a:solidFill>
                <a:srgbClr val="FFFFFF"/>
              </a:solidFill>
              <a:latin typeface="Segoe UI Light"/>
            </a:endParaRPr>
          </a:p>
        </p:txBody>
      </p:sp>
      <p:sp>
        <p:nvSpPr>
          <p:cNvPr id="9" name="Rectangle 8"/>
          <p:cNvSpPr/>
          <p:nvPr/>
        </p:nvSpPr>
        <p:spPr>
          <a:xfrm>
            <a:off x="3422153" y="2313882"/>
            <a:ext cx="1846272" cy="30418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99423">
              <a:spcBef>
                <a:spcPts val="450"/>
              </a:spcBef>
              <a:spcAft>
                <a:spcPts val="450"/>
              </a:spcAft>
              <a:defRPr/>
            </a:pPr>
            <a:r>
              <a:rPr lang="en-US" sz="1350" b="1" dirty="0">
                <a:solidFill>
                  <a:srgbClr val="FFFFFF"/>
                </a:solidFill>
              </a:rPr>
              <a:t>Security</a:t>
            </a:r>
          </a:p>
          <a:p>
            <a:pPr defTabSz="699423">
              <a:spcBef>
                <a:spcPts val="450"/>
              </a:spcBef>
              <a:spcAft>
                <a:spcPts val="450"/>
              </a:spcAft>
              <a:defRPr/>
            </a:pPr>
            <a:r>
              <a:rPr lang="en-US" sz="1350" dirty="0">
                <a:solidFill>
                  <a:srgbClr val="FFFFFF"/>
                </a:solidFill>
              </a:rPr>
              <a:t>Kerberos with ACL’s</a:t>
            </a:r>
          </a:p>
          <a:p>
            <a:pPr defTabSz="699423">
              <a:spcBef>
                <a:spcPts val="450"/>
              </a:spcBef>
              <a:spcAft>
                <a:spcPts val="450"/>
              </a:spcAft>
              <a:defRPr/>
            </a:pPr>
            <a:r>
              <a:rPr lang="en-US" sz="1350" dirty="0" err="1">
                <a:solidFill>
                  <a:srgbClr val="FFFFFF"/>
                </a:solidFill>
              </a:rPr>
              <a:t>Cloudera</a:t>
            </a:r>
            <a:r>
              <a:rPr lang="en-US" sz="1350" dirty="0">
                <a:solidFill>
                  <a:srgbClr val="FFFFFF"/>
                </a:solidFill>
              </a:rPr>
              <a:t> Sentry</a:t>
            </a:r>
          </a:p>
          <a:p>
            <a:pPr defTabSz="699423">
              <a:spcBef>
                <a:spcPts val="450"/>
              </a:spcBef>
              <a:spcAft>
                <a:spcPts val="450"/>
              </a:spcAft>
              <a:defRPr/>
            </a:pPr>
            <a:r>
              <a:rPr lang="en-US" sz="1350" dirty="0">
                <a:solidFill>
                  <a:srgbClr val="FFFFFF"/>
                </a:solidFill>
              </a:rPr>
              <a:t>Project Knox</a:t>
            </a:r>
          </a:p>
          <a:p>
            <a:pPr defTabSz="699423">
              <a:spcBef>
                <a:spcPts val="450"/>
              </a:spcBef>
              <a:spcAft>
                <a:spcPts val="450"/>
              </a:spcAft>
              <a:defRPr/>
            </a:pPr>
            <a:r>
              <a:rPr lang="en-US" sz="1350" dirty="0" err="1">
                <a:solidFill>
                  <a:srgbClr val="FFFFFF"/>
                </a:solidFill>
              </a:rPr>
              <a:t>Accumolo</a:t>
            </a:r>
            <a:endParaRPr lang="en-US" sz="1350" dirty="0">
              <a:solidFill>
                <a:srgbClr val="FFFFFF"/>
              </a:solidFill>
            </a:endParaRPr>
          </a:p>
          <a:p>
            <a:pPr defTabSz="699423">
              <a:spcBef>
                <a:spcPts val="450"/>
              </a:spcBef>
              <a:spcAft>
                <a:spcPts val="450"/>
              </a:spcAft>
              <a:defRPr/>
            </a:pPr>
            <a:r>
              <a:rPr lang="en-US" sz="1350" dirty="0" err="1">
                <a:solidFill>
                  <a:srgbClr val="FFFFFF"/>
                </a:solidFill>
              </a:rPr>
              <a:t>HBase</a:t>
            </a:r>
            <a:r>
              <a:rPr lang="en-US" sz="1350" dirty="0">
                <a:solidFill>
                  <a:srgbClr val="FFFFFF"/>
                </a:solidFill>
              </a:rPr>
              <a:t> w/Cell Security</a:t>
            </a:r>
          </a:p>
          <a:p>
            <a:pPr defTabSz="699423">
              <a:spcBef>
                <a:spcPts val="450"/>
              </a:spcBef>
              <a:spcAft>
                <a:spcPts val="450"/>
              </a:spcAft>
              <a:defRPr/>
            </a:pPr>
            <a:endParaRPr lang="en-US" sz="1350" dirty="0">
              <a:solidFill>
                <a:srgbClr val="FFFFFF"/>
              </a:solidFill>
            </a:endParaRPr>
          </a:p>
        </p:txBody>
      </p:sp>
      <p:sp>
        <p:nvSpPr>
          <p:cNvPr id="10" name="Rectangle 9"/>
          <p:cNvSpPr/>
          <p:nvPr/>
        </p:nvSpPr>
        <p:spPr>
          <a:xfrm>
            <a:off x="5268425" y="2303861"/>
            <a:ext cx="1782214" cy="30608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99423">
              <a:spcBef>
                <a:spcPts val="450"/>
              </a:spcBef>
              <a:spcAft>
                <a:spcPts val="450"/>
              </a:spcAft>
              <a:defRPr/>
            </a:pPr>
            <a:r>
              <a:rPr lang="en-US" sz="1350" b="1" dirty="0">
                <a:solidFill>
                  <a:srgbClr val="FFFFFF"/>
                </a:solidFill>
              </a:rPr>
              <a:t>Developer Tools</a:t>
            </a:r>
          </a:p>
          <a:p>
            <a:pPr defTabSz="699423">
              <a:spcBef>
                <a:spcPts val="450"/>
              </a:spcBef>
              <a:spcAft>
                <a:spcPts val="450"/>
              </a:spcAft>
              <a:defRPr/>
            </a:pPr>
            <a:r>
              <a:rPr lang="en-US" sz="1350" dirty="0">
                <a:solidFill>
                  <a:srgbClr val="FFFFFF"/>
                </a:solidFill>
              </a:rPr>
              <a:t>Kite</a:t>
            </a:r>
          </a:p>
          <a:p>
            <a:pPr defTabSz="699423">
              <a:spcBef>
                <a:spcPts val="450"/>
              </a:spcBef>
              <a:spcAft>
                <a:spcPts val="450"/>
              </a:spcAft>
              <a:defRPr/>
            </a:pPr>
            <a:r>
              <a:rPr lang="en-US" sz="1350" dirty="0">
                <a:solidFill>
                  <a:srgbClr val="FFFFFF"/>
                </a:solidFill>
              </a:rPr>
              <a:t>Java M/R</a:t>
            </a:r>
          </a:p>
          <a:p>
            <a:pPr defTabSz="699423">
              <a:spcBef>
                <a:spcPts val="450"/>
              </a:spcBef>
              <a:spcAft>
                <a:spcPts val="450"/>
              </a:spcAft>
              <a:defRPr/>
            </a:pPr>
            <a:r>
              <a:rPr lang="en-US" sz="1350" dirty="0">
                <a:solidFill>
                  <a:srgbClr val="FFFFFF"/>
                </a:solidFill>
              </a:rPr>
              <a:t>Spring for Hadoop</a:t>
            </a:r>
          </a:p>
          <a:p>
            <a:pPr defTabSz="699423">
              <a:spcBef>
                <a:spcPts val="450"/>
              </a:spcBef>
              <a:spcAft>
                <a:spcPts val="450"/>
              </a:spcAft>
              <a:defRPr/>
            </a:pPr>
            <a:r>
              <a:rPr lang="en-US" sz="1350" dirty="0">
                <a:solidFill>
                  <a:srgbClr val="FFFFFF"/>
                </a:solidFill>
              </a:rPr>
              <a:t>Hive</a:t>
            </a:r>
          </a:p>
          <a:p>
            <a:pPr defTabSz="699423">
              <a:spcBef>
                <a:spcPts val="450"/>
              </a:spcBef>
              <a:spcAft>
                <a:spcPts val="450"/>
              </a:spcAft>
              <a:defRPr/>
            </a:pPr>
            <a:r>
              <a:rPr lang="en-US" sz="1350" dirty="0">
                <a:solidFill>
                  <a:srgbClr val="FFFFFF"/>
                </a:solidFill>
              </a:rPr>
              <a:t>Pig</a:t>
            </a:r>
          </a:p>
          <a:p>
            <a:pPr defTabSz="699423">
              <a:spcBef>
                <a:spcPts val="450"/>
              </a:spcBef>
              <a:spcAft>
                <a:spcPts val="450"/>
              </a:spcAft>
              <a:defRPr/>
            </a:pPr>
            <a:r>
              <a:rPr lang="en-US" sz="1350" dirty="0">
                <a:solidFill>
                  <a:srgbClr val="FFFFFF"/>
                </a:solidFill>
              </a:rPr>
              <a:t>Scalding</a:t>
            </a:r>
          </a:p>
          <a:p>
            <a:pPr defTabSz="699423">
              <a:spcBef>
                <a:spcPts val="450"/>
              </a:spcBef>
              <a:spcAft>
                <a:spcPts val="450"/>
              </a:spcAft>
              <a:defRPr/>
            </a:pPr>
            <a:r>
              <a:rPr lang="en-US" sz="1350" dirty="0">
                <a:solidFill>
                  <a:srgbClr val="FFFFFF"/>
                </a:solidFill>
              </a:rPr>
              <a:t>Impala</a:t>
            </a:r>
          </a:p>
          <a:p>
            <a:pPr defTabSz="699423">
              <a:spcBef>
                <a:spcPts val="450"/>
              </a:spcBef>
              <a:spcAft>
                <a:spcPts val="450"/>
              </a:spcAft>
              <a:defRPr/>
            </a:pPr>
            <a:r>
              <a:rPr lang="en-US" sz="1350" dirty="0">
                <a:solidFill>
                  <a:srgbClr val="FFFFFF"/>
                </a:solidFill>
              </a:rPr>
              <a:t>Others</a:t>
            </a:r>
          </a:p>
          <a:p>
            <a:pPr defTabSz="699423">
              <a:spcBef>
                <a:spcPts val="450"/>
              </a:spcBef>
              <a:spcAft>
                <a:spcPts val="450"/>
              </a:spcAft>
              <a:defRPr/>
            </a:pPr>
            <a:endParaRPr lang="en-US" sz="1350" dirty="0">
              <a:solidFill>
                <a:srgbClr val="FFFFFF"/>
              </a:solidFill>
            </a:endParaRPr>
          </a:p>
        </p:txBody>
      </p:sp>
      <p:sp>
        <p:nvSpPr>
          <p:cNvPr id="11" name="Rectangle 10"/>
          <p:cNvSpPr/>
          <p:nvPr/>
        </p:nvSpPr>
        <p:spPr>
          <a:xfrm>
            <a:off x="7050639" y="2294931"/>
            <a:ext cx="1782214" cy="30608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99423">
              <a:spcBef>
                <a:spcPts val="450"/>
              </a:spcBef>
              <a:spcAft>
                <a:spcPts val="450"/>
              </a:spcAft>
              <a:defRPr/>
            </a:pPr>
            <a:r>
              <a:rPr lang="en-US" sz="1400" b="1" dirty="0"/>
              <a:t>Management, Monitoring, Scheduling</a:t>
            </a:r>
          </a:p>
          <a:p>
            <a:pPr defTabSz="699423">
              <a:spcBef>
                <a:spcPts val="450"/>
              </a:spcBef>
              <a:spcAft>
                <a:spcPts val="450"/>
              </a:spcAft>
              <a:defRPr/>
            </a:pPr>
            <a:r>
              <a:rPr lang="en-US" sz="1350" dirty="0" err="1">
                <a:solidFill>
                  <a:srgbClr val="FFFFFF"/>
                </a:solidFill>
              </a:rPr>
              <a:t>Ambari</a:t>
            </a:r>
            <a:endParaRPr lang="en-US" sz="1350" dirty="0">
              <a:solidFill>
                <a:srgbClr val="FFFFFF"/>
              </a:solidFill>
            </a:endParaRPr>
          </a:p>
          <a:p>
            <a:pPr defTabSz="699423">
              <a:spcBef>
                <a:spcPts val="450"/>
              </a:spcBef>
              <a:spcAft>
                <a:spcPts val="450"/>
              </a:spcAft>
              <a:defRPr/>
            </a:pPr>
            <a:r>
              <a:rPr lang="en-US" sz="1350" dirty="0" err="1">
                <a:solidFill>
                  <a:srgbClr val="FFFFFF"/>
                </a:solidFill>
              </a:rPr>
              <a:t>Cloudera</a:t>
            </a:r>
            <a:r>
              <a:rPr lang="en-US" sz="1350" dirty="0">
                <a:solidFill>
                  <a:srgbClr val="FFFFFF"/>
                </a:solidFill>
              </a:rPr>
              <a:t> Manager</a:t>
            </a:r>
          </a:p>
          <a:p>
            <a:pPr defTabSz="699423">
              <a:spcBef>
                <a:spcPts val="450"/>
              </a:spcBef>
              <a:spcAft>
                <a:spcPts val="450"/>
              </a:spcAft>
              <a:defRPr/>
            </a:pPr>
            <a:r>
              <a:rPr lang="en-US" sz="1350" dirty="0">
                <a:solidFill>
                  <a:srgbClr val="FFFFFF"/>
                </a:solidFill>
              </a:rPr>
              <a:t>HUE</a:t>
            </a:r>
          </a:p>
          <a:p>
            <a:pPr defTabSz="699423">
              <a:spcBef>
                <a:spcPts val="450"/>
              </a:spcBef>
              <a:spcAft>
                <a:spcPts val="450"/>
              </a:spcAft>
              <a:defRPr/>
            </a:pPr>
            <a:r>
              <a:rPr lang="en-US" sz="1350" dirty="0">
                <a:solidFill>
                  <a:srgbClr val="FFFFFF"/>
                </a:solidFill>
              </a:rPr>
              <a:t>Mahout</a:t>
            </a:r>
          </a:p>
          <a:p>
            <a:pPr defTabSz="699423">
              <a:spcBef>
                <a:spcPts val="450"/>
              </a:spcBef>
              <a:spcAft>
                <a:spcPts val="450"/>
              </a:spcAft>
              <a:defRPr/>
            </a:pPr>
            <a:r>
              <a:rPr lang="en-US" sz="1350" dirty="0" err="1">
                <a:solidFill>
                  <a:srgbClr val="FFFFFF"/>
                </a:solidFill>
              </a:rPr>
              <a:t>Giraph</a:t>
            </a:r>
            <a:endParaRPr lang="en-US" sz="1350" dirty="0">
              <a:solidFill>
                <a:srgbClr val="FFFFFF"/>
              </a:solidFill>
            </a:endParaRPr>
          </a:p>
          <a:p>
            <a:pPr defTabSz="699423">
              <a:spcBef>
                <a:spcPts val="450"/>
              </a:spcBef>
              <a:spcAft>
                <a:spcPts val="450"/>
              </a:spcAft>
              <a:defRPr/>
            </a:pPr>
            <a:r>
              <a:rPr lang="en-US" sz="1350" dirty="0">
                <a:solidFill>
                  <a:srgbClr val="FFFFFF"/>
                </a:solidFill>
              </a:rPr>
              <a:t>Zookeeper</a:t>
            </a:r>
          </a:p>
          <a:p>
            <a:pPr defTabSz="699423">
              <a:spcBef>
                <a:spcPts val="450"/>
              </a:spcBef>
              <a:spcAft>
                <a:spcPts val="450"/>
              </a:spcAft>
              <a:defRPr/>
            </a:pPr>
            <a:r>
              <a:rPr lang="en-US" sz="1350" dirty="0" err="1">
                <a:solidFill>
                  <a:srgbClr val="FFFFFF"/>
                </a:solidFill>
              </a:rPr>
              <a:t>Oozie</a:t>
            </a:r>
            <a:endParaRPr lang="en-US" sz="1350" dirty="0">
              <a:solidFill>
                <a:srgbClr val="FFFFFF"/>
              </a:solidFill>
            </a:endParaRPr>
          </a:p>
          <a:p>
            <a:pPr defTabSz="699423">
              <a:spcBef>
                <a:spcPts val="450"/>
              </a:spcBef>
              <a:spcAft>
                <a:spcPts val="450"/>
              </a:spcAft>
              <a:defRPr/>
            </a:pPr>
            <a:endParaRPr lang="en-US" sz="1350" dirty="0">
              <a:solidFill>
                <a:srgbClr val="FFFFFF"/>
              </a:solidFill>
            </a:endParaRPr>
          </a:p>
        </p:txBody>
      </p:sp>
      <p:sp>
        <p:nvSpPr>
          <p:cNvPr id="12" name="Rectangle 11"/>
          <p:cNvSpPr/>
          <p:nvPr/>
        </p:nvSpPr>
        <p:spPr>
          <a:xfrm>
            <a:off x="8832853" y="2303860"/>
            <a:ext cx="1782214" cy="3051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99423">
              <a:defRPr/>
            </a:pPr>
            <a:r>
              <a:rPr lang="en-US" sz="1377" b="1" dirty="0">
                <a:solidFill>
                  <a:srgbClr val="FFFFFF"/>
                </a:solidFill>
              </a:rPr>
              <a:t>Yarn &amp; Real-Time</a:t>
            </a:r>
          </a:p>
          <a:p>
            <a:pPr defTabSz="699423">
              <a:spcBef>
                <a:spcPts val="450"/>
              </a:spcBef>
              <a:spcAft>
                <a:spcPts val="450"/>
              </a:spcAft>
              <a:defRPr/>
            </a:pPr>
            <a:r>
              <a:rPr lang="en-US" sz="1350" dirty="0">
                <a:solidFill>
                  <a:srgbClr val="FFFFFF"/>
                </a:solidFill>
              </a:rPr>
              <a:t>Multi Tenancy</a:t>
            </a:r>
          </a:p>
          <a:p>
            <a:pPr defTabSz="699423">
              <a:spcBef>
                <a:spcPts val="450"/>
              </a:spcBef>
              <a:spcAft>
                <a:spcPts val="450"/>
              </a:spcAft>
              <a:defRPr/>
            </a:pPr>
            <a:r>
              <a:rPr lang="en-US" sz="1350" dirty="0">
                <a:solidFill>
                  <a:srgbClr val="FFFFFF"/>
                </a:solidFill>
              </a:rPr>
              <a:t>HA(High Availability)</a:t>
            </a:r>
          </a:p>
          <a:p>
            <a:pPr defTabSz="699423">
              <a:spcBef>
                <a:spcPts val="450"/>
              </a:spcBef>
              <a:spcAft>
                <a:spcPts val="450"/>
              </a:spcAft>
              <a:defRPr/>
            </a:pPr>
            <a:r>
              <a:rPr lang="en-US" sz="1350" dirty="0">
                <a:solidFill>
                  <a:srgbClr val="FFFFFF"/>
                </a:solidFill>
              </a:rPr>
              <a:t>Tools for SQL-On-Hadoop</a:t>
            </a:r>
          </a:p>
          <a:p>
            <a:pPr defTabSz="699423">
              <a:spcBef>
                <a:spcPts val="450"/>
              </a:spcBef>
              <a:spcAft>
                <a:spcPts val="450"/>
              </a:spcAft>
              <a:defRPr/>
            </a:pPr>
            <a:r>
              <a:rPr lang="en-US" sz="1350" dirty="0">
                <a:solidFill>
                  <a:srgbClr val="FFFFFF"/>
                </a:solidFill>
              </a:rPr>
              <a:t>Impala</a:t>
            </a:r>
          </a:p>
          <a:p>
            <a:pPr defTabSz="699423">
              <a:spcBef>
                <a:spcPts val="450"/>
              </a:spcBef>
              <a:spcAft>
                <a:spcPts val="450"/>
              </a:spcAft>
              <a:defRPr/>
            </a:pPr>
            <a:r>
              <a:rPr lang="en-US" sz="1350" dirty="0">
                <a:solidFill>
                  <a:srgbClr val="FFFFFF"/>
                </a:solidFill>
              </a:rPr>
              <a:t>Stinger/</a:t>
            </a:r>
            <a:r>
              <a:rPr lang="en-US" sz="1350" dirty="0" err="1">
                <a:solidFill>
                  <a:srgbClr val="FFFFFF"/>
                </a:solidFill>
              </a:rPr>
              <a:t>Tez</a:t>
            </a:r>
            <a:endParaRPr lang="en-US" sz="1350" dirty="0">
              <a:solidFill>
                <a:srgbClr val="FFFFFF"/>
              </a:solidFill>
            </a:endParaRPr>
          </a:p>
          <a:p>
            <a:pPr defTabSz="699423">
              <a:spcBef>
                <a:spcPts val="450"/>
              </a:spcBef>
              <a:spcAft>
                <a:spcPts val="450"/>
              </a:spcAft>
              <a:defRPr/>
            </a:pPr>
            <a:r>
              <a:rPr lang="en-US" sz="1350" dirty="0">
                <a:solidFill>
                  <a:srgbClr val="FFFFFF"/>
                </a:solidFill>
              </a:rPr>
              <a:t>Drill</a:t>
            </a:r>
          </a:p>
          <a:p>
            <a:pPr defTabSz="699423">
              <a:spcBef>
                <a:spcPts val="450"/>
              </a:spcBef>
              <a:spcAft>
                <a:spcPts val="450"/>
              </a:spcAft>
              <a:defRPr/>
            </a:pPr>
            <a:r>
              <a:rPr lang="en-US" sz="1350" dirty="0">
                <a:solidFill>
                  <a:srgbClr val="FFFFFF"/>
                </a:solidFill>
              </a:rPr>
              <a:t>Shark</a:t>
            </a:r>
          </a:p>
          <a:p>
            <a:pPr defTabSz="699423">
              <a:defRPr/>
            </a:pPr>
            <a:endParaRPr lang="en-US" sz="1377" dirty="0">
              <a:solidFill>
                <a:srgbClr val="FFFFFF"/>
              </a:solidFill>
            </a:endParaRPr>
          </a:p>
        </p:txBody>
      </p:sp>
      <p:sp>
        <p:nvSpPr>
          <p:cNvPr id="3" name="Rectangle 2"/>
          <p:cNvSpPr/>
          <p:nvPr/>
        </p:nvSpPr>
        <p:spPr>
          <a:xfrm>
            <a:off x="1730361" y="1559750"/>
            <a:ext cx="8630169" cy="669414"/>
          </a:xfrm>
          <a:prstGeom prst="rect">
            <a:avLst/>
          </a:prstGeom>
        </p:spPr>
        <p:txBody>
          <a:bodyPr wrap="square">
            <a:spAutoFit/>
          </a:bodyPr>
          <a:lstStyle/>
          <a:p>
            <a:pPr defTabSz="685709">
              <a:defRPr/>
            </a:pPr>
            <a:r>
              <a:rPr lang="en-US" sz="2400" kern="0" dirty="0">
                <a:solidFill>
                  <a:srgbClr val="0072C6"/>
                </a:solidFill>
                <a:latin typeface="Segoe UI Light"/>
                <a:ea typeface="MS PGothic" panose="020B0600070205080204" pitchFamily="34" charset="-128"/>
              </a:rPr>
              <a:t>Categories that matter</a:t>
            </a:r>
            <a:br>
              <a:rPr lang="en-US" sz="2400" kern="0" dirty="0">
                <a:solidFill>
                  <a:srgbClr val="0072C6"/>
                </a:solidFill>
                <a:latin typeface="Segoe UI Light"/>
                <a:ea typeface="MS PGothic" panose="020B0600070205080204" pitchFamily="34" charset="-128"/>
              </a:rPr>
            </a:br>
            <a:endParaRPr lang="en-US" sz="1350" kern="0" dirty="0">
              <a:solidFill>
                <a:sysClr val="windowText" lastClr="000000"/>
              </a:solidFill>
              <a:ea typeface="MS PGothic" panose="020B0600070205080204" pitchFamily="34" charset="-128"/>
            </a:endParaRPr>
          </a:p>
        </p:txBody>
      </p:sp>
      <p:sp>
        <p:nvSpPr>
          <p:cNvPr id="14" name="Textfeld 13"/>
          <p:cNvSpPr txBox="1"/>
          <p:nvPr/>
        </p:nvSpPr>
        <p:spPr>
          <a:xfrm>
            <a:off x="2063614" y="6492241"/>
            <a:ext cx="4793300" cy="307777"/>
          </a:xfrm>
          <a:prstGeom prst="rect">
            <a:avLst/>
          </a:prstGeom>
          <a:noFill/>
        </p:spPr>
        <p:txBody>
          <a:bodyPr wrap="none" rtlCol="0">
            <a:spAutoFit/>
          </a:bodyPr>
          <a:lstStyle/>
          <a:p>
            <a:pPr defTabSz="914400">
              <a:defRPr/>
            </a:pPr>
            <a:r>
              <a:rPr lang="de-DE" sz="1400" kern="0" dirty="0">
                <a:solidFill>
                  <a:srgbClr val="000000"/>
                </a:solidFill>
              </a:rPr>
              <a:t>Source: </a:t>
            </a:r>
            <a:r>
              <a:rPr lang="en-US" sz="1400" kern="0" dirty="0" err="1">
                <a:solidFill>
                  <a:srgbClr val="000000"/>
                </a:solidFill>
              </a:rPr>
              <a:t>Subash</a:t>
            </a:r>
            <a:r>
              <a:rPr lang="en-US" sz="1400" kern="0" dirty="0">
                <a:solidFill>
                  <a:srgbClr val="000000"/>
                </a:solidFill>
              </a:rPr>
              <a:t> D’Souza, Hadoop Innovation Summit 2014</a:t>
            </a:r>
          </a:p>
        </p:txBody>
      </p:sp>
    </p:spTree>
    <p:extLst>
      <p:ext uri="{BB962C8B-B14F-4D97-AF65-F5344CB8AC3E}">
        <p14:creationId xmlns:p14="http://schemas.microsoft.com/office/powerpoint/2010/main" val="138063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343751" y="2468774"/>
            <a:ext cx="6217356" cy="3283439"/>
          </a:xfrm>
          <a:prstGeom prst="rect">
            <a:avLst/>
          </a:prstGeom>
          <a:noFill/>
        </p:spPr>
        <p:txBody>
          <a:bodyPr wrap="square" lIns="182854" tIns="146285" rIns="182854" bIns="146285" rtlCol="0" anchor="ctr">
            <a:noAutofit/>
          </a:bodyPr>
          <a:lstStyle/>
          <a:p>
            <a:pPr marL="457112" indent="-457112" defTabSz="932722">
              <a:lnSpc>
                <a:spcPts val="3799"/>
              </a:lnSpc>
              <a:spcAft>
                <a:spcPts val="1199"/>
              </a:spcAft>
              <a:buFont typeface="Arial" panose="020B0604020202020204" pitchFamily="34" charset="0"/>
              <a:buChar char="•"/>
            </a:pPr>
            <a:r>
              <a:rPr lang="en-US" sz="2800" dirty="0">
                <a:solidFill>
                  <a:srgbClr val="FFFFFF"/>
                </a:solidFill>
                <a:latin typeface="Segoe UI Semibold" panose="020B0702040204020203" pitchFamily="34" charset="0"/>
                <a:cs typeface="Segoe UI Semibold" panose="020B0702040204020203" pitchFamily="34" charset="0"/>
              </a:rPr>
              <a:t>flexible</a:t>
            </a:r>
            <a:r>
              <a:rPr lang="en-US" sz="2800" b="1" dirty="0">
                <a:solidFill>
                  <a:srgbClr val="FFFFFF"/>
                </a:solidFill>
              </a:rPr>
              <a:t> </a:t>
            </a:r>
            <a:r>
              <a:rPr lang="en-US" sz="2800" dirty="0">
                <a:solidFill>
                  <a:srgbClr val="FFFFFF"/>
                </a:solidFill>
                <a:latin typeface="Segoe UI Light"/>
              </a:rPr>
              <a:t>development</a:t>
            </a:r>
          </a:p>
          <a:p>
            <a:pPr marL="457112" indent="-457112" defTabSz="932722">
              <a:lnSpc>
                <a:spcPts val="3799"/>
              </a:lnSpc>
              <a:spcAft>
                <a:spcPts val="1199"/>
              </a:spcAft>
              <a:buFont typeface="Arial" panose="020B0604020202020204" pitchFamily="34" charset="0"/>
              <a:buChar char="•"/>
            </a:pPr>
            <a:r>
              <a:rPr lang="en-US" sz="2800" dirty="0">
                <a:solidFill>
                  <a:srgbClr val="FFFFFF"/>
                </a:solidFill>
                <a:latin typeface="Segoe UI Semibold" panose="020B0702040204020203" pitchFamily="34" charset="0"/>
                <a:cs typeface="Segoe UI Semibold" panose="020B0702040204020203" pitchFamily="34" charset="0"/>
              </a:rPr>
              <a:t>unified</a:t>
            </a:r>
            <a:r>
              <a:rPr lang="en-US" sz="2800" dirty="0">
                <a:solidFill>
                  <a:srgbClr val="FFFFFF"/>
                </a:solidFill>
                <a:latin typeface="Segoe UI Light"/>
              </a:rPr>
              <a:t> management</a:t>
            </a:r>
          </a:p>
          <a:p>
            <a:pPr marL="457112" indent="-457112" defTabSz="932722">
              <a:lnSpc>
                <a:spcPts val="3799"/>
              </a:lnSpc>
              <a:spcAft>
                <a:spcPts val="1199"/>
              </a:spcAft>
              <a:buFont typeface="Arial" panose="020B0604020202020204" pitchFamily="34" charset="0"/>
              <a:buChar char="•"/>
            </a:pPr>
            <a:r>
              <a:rPr lang="en-US" sz="2800" dirty="0">
                <a:solidFill>
                  <a:srgbClr val="FFFFFF"/>
                </a:solidFill>
                <a:latin typeface="Segoe UI Semibold" panose="020B0702040204020203" pitchFamily="34" charset="0"/>
                <a:cs typeface="Segoe UI Semibold" panose="020B0702040204020203" pitchFamily="34" charset="0"/>
              </a:rPr>
              <a:t>common</a:t>
            </a:r>
            <a:r>
              <a:rPr lang="en-US" sz="2800" dirty="0">
                <a:solidFill>
                  <a:srgbClr val="FFFFFF"/>
                </a:solidFill>
                <a:latin typeface="Segoe UI Light"/>
              </a:rPr>
              <a:t> identity</a:t>
            </a:r>
          </a:p>
          <a:p>
            <a:pPr marL="457112" indent="-457112" defTabSz="932722">
              <a:lnSpc>
                <a:spcPts val="3799"/>
              </a:lnSpc>
              <a:spcAft>
                <a:spcPts val="1199"/>
              </a:spcAft>
              <a:buFont typeface="Arial" panose="020B0604020202020204" pitchFamily="34" charset="0"/>
              <a:buChar char="•"/>
            </a:pPr>
            <a:r>
              <a:rPr lang="en-US" sz="2800" dirty="0">
                <a:solidFill>
                  <a:srgbClr val="FFFFFF"/>
                </a:solidFill>
                <a:latin typeface="Segoe UI Semibold" panose="020B0702040204020203" pitchFamily="34" charset="0"/>
                <a:cs typeface="Segoe UI Semibold" panose="020B0702040204020203" pitchFamily="34" charset="0"/>
              </a:rPr>
              <a:t>integrated</a:t>
            </a:r>
            <a:r>
              <a:rPr lang="en-US" sz="2800" dirty="0">
                <a:solidFill>
                  <a:srgbClr val="FFFFFF"/>
                </a:solidFill>
                <a:latin typeface="Segoe UI Light"/>
              </a:rPr>
              <a:t> virtualization</a:t>
            </a:r>
          </a:p>
          <a:p>
            <a:pPr marL="457112" indent="-457112" defTabSz="932722">
              <a:lnSpc>
                <a:spcPts val="3799"/>
              </a:lnSpc>
              <a:spcAft>
                <a:spcPts val="1199"/>
              </a:spcAft>
              <a:buFont typeface="Arial" panose="020B0604020202020204" pitchFamily="34" charset="0"/>
              <a:buChar char="•"/>
            </a:pPr>
            <a:r>
              <a:rPr lang="en-US" sz="2800" dirty="0">
                <a:solidFill>
                  <a:srgbClr val="FFFFFF"/>
                </a:solidFill>
                <a:latin typeface="Segoe UI Semibold" panose="020B0702040204020203" pitchFamily="34" charset="0"/>
                <a:cs typeface="Segoe UI Semibold" panose="020B0702040204020203" pitchFamily="34" charset="0"/>
              </a:rPr>
              <a:t>complete</a:t>
            </a:r>
            <a:r>
              <a:rPr lang="en-US" sz="2800" dirty="0">
                <a:solidFill>
                  <a:srgbClr val="FFFFFF"/>
                </a:solidFill>
                <a:latin typeface="Segoe UI Light"/>
              </a:rPr>
              <a:t> data platform</a:t>
            </a:r>
          </a:p>
        </p:txBody>
      </p:sp>
      <p:sp>
        <p:nvSpPr>
          <p:cNvPr id="24" name="Rectangle 23"/>
          <p:cNvSpPr/>
          <p:nvPr/>
        </p:nvSpPr>
        <p:spPr bwMode="auto">
          <a:xfrm>
            <a:off x="377605" y="1914638"/>
            <a:ext cx="2797810" cy="279781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182854" rIns="0" bIns="46630" numCol="1" rtlCol="0" anchor="t" anchorCtr="0" compatLnSpc="1">
            <a:prstTxWarp prst="textNoShape">
              <a:avLst/>
            </a:prstTxWarp>
          </a:bodyPr>
          <a:lstStyle/>
          <a:p>
            <a:pPr defTabSz="932722">
              <a:lnSpc>
                <a:spcPct val="90000"/>
              </a:lnSpc>
              <a:spcAft>
                <a:spcPts val="602"/>
              </a:spcAft>
            </a:pPr>
            <a:r>
              <a:rPr lang="en-US" sz="2856" spc="-30" dirty="0">
                <a:gradFill>
                  <a:gsLst>
                    <a:gs pos="2917">
                      <a:srgbClr val="FFFFFF"/>
                    </a:gs>
                    <a:gs pos="30000">
                      <a:srgbClr val="FFFFFF"/>
                    </a:gs>
                  </a:gsLst>
                  <a:lin ang="5400000" scaled="0"/>
                </a:gradFill>
                <a:latin typeface="Segoe UI Light"/>
              </a:rPr>
              <a:t>The Modern Data </a:t>
            </a:r>
            <a:r>
              <a:rPr lang="en-US" sz="2856" spc="-30" dirty="0" smtClean="0">
                <a:gradFill>
                  <a:gsLst>
                    <a:gs pos="2917">
                      <a:srgbClr val="FFFFFF"/>
                    </a:gs>
                    <a:gs pos="30000">
                      <a:srgbClr val="FFFFFF"/>
                    </a:gs>
                  </a:gsLst>
                  <a:lin ang="5400000" scaled="0"/>
                </a:gradFill>
                <a:latin typeface="Segoe UI Light"/>
              </a:rPr>
              <a:t>Warehouse</a:t>
            </a:r>
          </a:p>
          <a:p>
            <a:pPr marL="457200" indent="-457200" defTabSz="914523">
              <a:lnSpc>
                <a:spcPct val="90000"/>
              </a:lnSpc>
              <a:spcAft>
                <a:spcPts val="590"/>
              </a:spcAft>
              <a:buFont typeface="Symbol" panose="05050102010706020507" pitchFamily="18" charset="2"/>
              <a:buChar char="-"/>
            </a:pPr>
            <a:r>
              <a:rPr lang="en-US" sz="2800" spc="-29" dirty="0">
                <a:gradFill>
                  <a:gsLst>
                    <a:gs pos="2917">
                      <a:srgbClr val="FFFFFF"/>
                    </a:gs>
                    <a:gs pos="30000">
                      <a:srgbClr val="FFFFFF"/>
                    </a:gs>
                  </a:gsLst>
                  <a:lin ang="5400000" scaled="0"/>
                </a:gradFill>
                <a:latin typeface="Segoe UI Light"/>
              </a:rPr>
              <a:t>Solutions across on premise and cloud</a:t>
            </a:r>
          </a:p>
          <a:p>
            <a:pPr defTabSz="932722">
              <a:lnSpc>
                <a:spcPct val="90000"/>
              </a:lnSpc>
              <a:spcAft>
                <a:spcPts val="602"/>
              </a:spcAft>
            </a:pPr>
            <a:endParaRPr lang="en-US" sz="2856" spc="-30" dirty="0">
              <a:gradFill>
                <a:gsLst>
                  <a:gs pos="2917">
                    <a:srgbClr val="FFFFFF"/>
                  </a:gs>
                  <a:gs pos="30000">
                    <a:srgbClr val="FFFFFF"/>
                  </a:gs>
                </a:gsLst>
                <a:lin ang="5400000" scaled="0"/>
              </a:gradFill>
              <a:latin typeface="Segoe UI Light"/>
            </a:endParaRPr>
          </a:p>
        </p:txBody>
      </p:sp>
      <p:sp>
        <p:nvSpPr>
          <p:cNvPr id="25" name="Rectangle 24"/>
          <p:cNvSpPr/>
          <p:nvPr/>
        </p:nvSpPr>
        <p:spPr bwMode="auto">
          <a:xfrm>
            <a:off x="6235735" y="1914638"/>
            <a:ext cx="2797810" cy="279781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182854" rIns="0" bIns="46630" numCol="1" rtlCol="0" anchor="t" anchorCtr="0" compatLnSpc="1">
            <a:prstTxWarp prst="textNoShape">
              <a:avLst/>
            </a:prstTxWarp>
          </a:bodyPr>
          <a:lstStyle/>
          <a:p>
            <a:pPr defTabSz="914523">
              <a:lnSpc>
                <a:spcPct val="90000"/>
              </a:lnSpc>
              <a:spcAft>
                <a:spcPts val="590"/>
              </a:spcAft>
            </a:pPr>
            <a:r>
              <a:rPr lang="en-US" sz="3200" spc="-29" dirty="0">
                <a:gradFill>
                  <a:gsLst>
                    <a:gs pos="2917">
                      <a:srgbClr val="FFFFFF"/>
                    </a:gs>
                    <a:gs pos="30000">
                      <a:srgbClr val="FFFFFF"/>
                    </a:gs>
                  </a:gsLst>
                  <a:lin ang="5400000" scaled="0"/>
                </a:gradFill>
                <a:latin typeface="Segoe UI Light"/>
              </a:rPr>
              <a:t>What is the Hadoop Ecosystem? </a:t>
            </a:r>
          </a:p>
          <a:p>
            <a:pPr marL="457200" indent="-457200" defTabSz="914523">
              <a:lnSpc>
                <a:spcPct val="90000"/>
              </a:lnSpc>
              <a:spcAft>
                <a:spcPts val="590"/>
              </a:spcAft>
              <a:buFont typeface="Symbol" panose="05050102010706020507" pitchFamily="18" charset="2"/>
              <a:buChar char="-"/>
            </a:pPr>
            <a:r>
              <a:rPr lang="en-US" sz="2800" spc="-29" dirty="0">
                <a:gradFill>
                  <a:gsLst>
                    <a:gs pos="2917">
                      <a:srgbClr val="FFFFFF"/>
                    </a:gs>
                    <a:gs pos="30000">
                      <a:srgbClr val="FFFFFF"/>
                    </a:gs>
                  </a:gsLst>
                  <a:lin ang="5400000" scaled="0"/>
                </a:gradFill>
                <a:latin typeface="Segoe UI Light"/>
              </a:rPr>
              <a:t>New Insight and challenges</a:t>
            </a:r>
          </a:p>
        </p:txBody>
      </p:sp>
      <p:sp>
        <p:nvSpPr>
          <p:cNvPr id="26" name="Rectangle 25"/>
          <p:cNvSpPr/>
          <p:nvPr/>
        </p:nvSpPr>
        <p:spPr bwMode="auto">
          <a:xfrm>
            <a:off x="3306670" y="1914638"/>
            <a:ext cx="2797810" cy="2797810"/>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182854" rIns="0" bIns="46630" numCol="1" rtlCol="0" anchor="t" anchorCtr="0" compatLnSpc="1">
            <a:prstTxWarp prst="textNoShape">
              <a:avLst/>
            </a:prstTxWarp>
          </a:bodyPr>
          <a:lstStyle/>
          <a:p>
            <a:pPr defTabSz="932722">
              <a:lnSpc>
                <a:spcPct val="90000"/>
              </a:lnSpc>
              <a:spcAft>
                <a:spcPts val="602"/>
              </a:spcAft>
            </a:pPr>
            <a:r>
              <a:rPr lang="en-US" sz="2856" spc="-30" dirty="0">
                <a:gradFill>
                  <a:gsLst>
                    <a:gs pos="2917">
                      <a:srgbClr val="FFFFFF"/>
                    </a:gs>
                    <a:gs pos="30000">
                      <a:srgbClr val="FFFFFF"/>
                    </a:gs>
                  </a:gsLst>
                  <a:lin ang="5400000" scaled="0"/>
                </a:gradFill>
                <a:latin typeface="Segoe UI Light"/>
              </a:rPr>
              <a:t>Experiences in real world projects </a:t>
            </a:r>
          </a:p>
        </p:txBody>
      </p:sp>
      <p:sp>
        <p:nvSpPr>
          <p:cNvPr id="27" name="Rectangle 26"/>
          <p:cNvSpPr/>
          <p:nvPr/>
        </p:nvSpPr>
        <p:spPr bwMode="auto">
          <a:xfrm>
            <a:off x="9164801" y="1914638"/>
            <a:ext cx="2797810" cy="2797810"/>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182854" rIns="0" bIns="46630" numCol="1" rtlCol="0" anchor="t" anchorCtr="0" compatLnSpc="1">
            <a:prstTxWarp prst="textNoShape">
              <a:avLst/>
            </a:prstTxWarp>
          </a:bodyPr>
          <a:lstStyle/>
          <a:p>
            <a:pPr defTabSz="932722">
              <a:lnSpc>
                <a:spcPct val="90000"/>
              </a:lnSpc>
              <a:spcAft>
                <a:spcPts val="602"/>
              </a:spcAft>
            </a:pPr>
            <a:r>
              <a:rPr lang="en-US" sz="2856" spc="-30" dirty="0">
                <a:gradFill>
                  <a:gsLst>
                    <a:gs pos="2917">
                      <a:srgbClr val="FFFFFF"/>
                    </a:gs>
                    <a:gs pos="30000">
                      <a:srgbClr val="FFFFFF"/>
                    </a:gs>
                  </a:gsLst>
                  <a:lin ang="5400000" scaled="0"/>
                </a:gradFill>
                <a:latin typeface="Segoe UI Light"/>
              </a:rPr>
              <a:t>APS - Modern Data Warehouse Appliance</a:t>
            </a:r>
          </a:p>
          <a:p>
            <a:pPr marL="457200" indent="-457200" defTabSz="914523">
              <a:lnSpc>
                <a:spcPct val="90000"/>
              </a:lnSpc>
              <a:spcAft>
                <a:spcPts val="590"/>
              </a:spcAft>
              <a:buFont typeface="Symbol" panose="05050102010706020507" pitchFamily="18" charset="2"/>
              <a:buChar char="-"/>
            </a:pPr>
            <a:r>
              <a:rPr lang="en-US" sz="2800" spc="-29" dirty="0">
                <a:gradFill>
                  <a:gsLst>
                    <a:gs pos="2917">
                      <a:srgbClr val="FFFFFF"/>
                    </a:gs>
                    <a:gs pos="30000">
                      <a:srgbClr val="FFFFFF"/>
                    </a:gs>
                  </a:gsLst>
                  <a:lin ang="5400000" scaled="0"/>
                </a:gradFill>
                <a:latin typeface="Segoe UI Light"/>
              </a:rPr>
              <a:t>Deep integration with Hadoop</a:t>
            </a:r>
          </a:p>
        </p:txBody>
      </p:sp>
      <p:sp>
        <p:nvSpPr>
          <p:cNvPr id="29" name="Title 1"/>
          <p:cNvSpPr txBox="1">
            <a:spLocks/>
          </p:cNvSpPr>
          <p:nvPr/>
        </p:nvSpPr>
        <p:spPr>
          <a:xfrm>
            <a:off x="159539" y="276208"/>
            <a:ext cx="11885513" cy="917444"/>
          </a:xfrm>
          <a:prstGeom prst="rect">
            <a:avLst/>
          </a:prstGeom>
        </p:spPr>
        <p:txBody>
          <a:bodyPr vert="horz" wrap="square" lIns="146283" tIns="91427" rIns="146283" bIns="91427" rtlCol="0" anchor="t">
            <a:noAutofit/>
          </a:bodyPr>
          <a:lstStyle>
            <a:lvl1pPr algn="l" defTabSz="932901" rtl="0" eaLnBrk="1" latinLnBrk="0" hangingPunct="1">
              <a:lnSpc>
                <a:spcPct val="90000"/>
              </a:lnSpc>
              <a:spcBef>
                <a:spcPct val="0"/>
              </a:spcBef>
              <a:buNone/>
              <a:defRPr lang="en-US" sz="5401" b="0" kern="1200" cap="none" spc="-102" baseline="0" dirty="0" smtClean="0">
                <a:ln w="3175">
                  <a:noFill/>
                </a:ln>
                <a:solidFill>
                  <a:schemeClr val="tx2"/>
                </a:solidFill>
                <a:effectLst/>
                <a:latin typeface="+mj-lt"/>
                <a:ea typeface="+mn-ea"/>
                <a:cs typeface="Segoe UI" pitchFamily="34" charset="0"/>
              </a:defRPr>
            </a:lvl1pPr>
          </a:lstStyle>
          <a:p>
            <a:r>
              <a:rPr sz="5199">
                <a:solidFill>
                  <a:srgbClr val="505050"/>
                </a:solidFill>
              </a:rPr>
              <a:t>Agenda</a:t>
            </a:r>
          </a:p>
        </p:txBody>
      </p:sp>
      <p:grpSp>
        <p:nvGrpSpPr>
          <p:cNvPr id="12" name="Group 11"/>
          <p:cNvGrpSpPr/>
          <p:nvPr/>
        </p:nvGrpSpPr>
        <p:grpSpPr>
          <a:xfrm>
            <a:off x="6455007" y="5158462"/>
            <a:ext cx="5979795" cy="1841918"/>
            <a:chOff x="4700587" y="4611688"/>
            <a:chExt cx="7735889" cy="2382837"/>
          </a:xfrm>
        </p:grpSpPr>
        <p:grpSp>
          <p:nvGrpSpPr>
            <p:cNvPr id="15" name="Group 14"/>
            <p:cNvGrpSpPr/>
            <p:nvPr/>
          </p:nvGrpSpPr>
          <p:grpSpPr>
            <a:xfrm>
              <a:off x="9883858" y="5181881"/>
              <a:ext cx="320511" cy="621225"/>
              <a:chOff x="6229350" y="5232400"/>
              <a:chExt cx="539750" cy="1046162"/>
            </a:xfrm>
          </p:grpSpPr>
          <p:sp>
            <p:nvSpPr>
              <p:cNvPr id="78"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79"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80"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sp>
          <p:nvSpPr>
            <p:cNvPr id="16" name="AutoShape 3"/>
            <p:cNvSpPr>
              <a:spLocks noChangeAspect="1" noChangeArrowheads="1" noTextEdit="1"/>
            </p:cNvSpPr>
            <p:nvPr/>
          </p:nvSpPr>
          <p:spPr bwMode="auto">
            <a:xfrm>
              <a:off x="5121275" y="4611688"/>
              <a:ext cx="7315200"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17" name="Rectangle 5"/>
            <p:cNvSpPr>
              <a:spLocks noChangeArrowheads="1"/>
            </p:cNvSpPr>
            <p:nvPr/>
          </p:nvSpPr>
          <p:spPr bwMode="auto">
            <a:xfrm>
              <a:off x="8015288" y="5427663"/>
              <a:ext cx="936625" cy="75088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18" name="Rectangle 6"/>
            <p:cNvSpPr>
              <a:spLocks noChangeArrowheads="1"/>
            </p:cNvSpPr>
            <p:nvPr/>
          </p:nvSpPr>
          <p:spPr bwMode="auto">
            <a:xfrm>
              <a:off x="8394700" y="5081588"/>
              <a:ext cx="406400" cy="109696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19" name="Rectangle 7"/>
            <p:cNvSpPr>
              <a:spLocks noChangeArrowheads="1"/>
            </p:cNvSpPr>
            <p:nvPr/>
          </p:nvSpPr>
          <p:spPr bwMode="auto">
            <a:xfrm>
              <a:off x="5305425" y="6378575"/>
              <a:ext cx="600075" cy="4826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20" name="Rectangle 8"/>
            <p:cNvSpPr>
              <a:spLocks noChangeArrowheads="1"/>
            </p:cNvSpPr>
            <p:nvPr/>
          </p:nvSpPr>
          <p:spPr bwMode="auto">
            <a:xfrm>
              <a:off x="5549900" y="6156325"/>
              <a:ext cx="595313" cy="7048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21" name="Rectangle 9"/>
            <p:cNvSpPr>
              <a:spLocks noChangeArrowheads="1"/>
            </p:cNvSpPr>
            <p:nvPr/>
          </p:nvSpPr>
          <p:spPr bwMode="auto">
            <a:xfrm>
              <a:off x="11128375" y="5580063"/>
              <a:ext cx="930275" cy="10572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22" name="Rectangle 10"/>
            <p:cNvSpPr>
              <a:spLocks noChangeArrowheads="1"/>
            </p:cNvSpPr>
            <p:nvPr/>
          </p:nvSpPr>
          <p:spPr bwMode="auto">
            <a:xfrm>
              <a:off x="11506200" y="5081588"/>
              <a:ext cx="930275" cy="15557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23" name="Freeform 11"/>
            <p:cNvSpPr>
              <a:spLocks/>
            </p:cNvSpPr>
            <p:nvPr/>
          </p:nvSpPr>
          <p:spPr bwMode="auto">
            <a:xfrm>
              <a:off x="5121275" y="6121400"/>
              <a:ext cx="3679825" cy="868362"/>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30" name="Freeform 12"/>
            <p:cNvSpPr>
              <a:spLocks/>
            </p:cNvSpPr>
            <p:nvPr/>
          </p:nvSpPr>
          <p:spPr bwMode="auto">
            <a:xfrm>
              <a:off x="4700587" y="5368132"/>
              <a:ext cx="757238" cy="503237"/>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31" name="Freeform 13"/>
            <p:cNvSpPr>
              <a:spLocks/>
            </p:cNvSpPr>
            <p:nvPr/>
          </p:nvSpPr>
          <p:spPr bwMode="auto">
            <a:xfrm>
              <a:off x="5262562" y="5317332"/>
              <a:ext cx="630238" cy="414337"/>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chemeClr val="accent1">
                <a:lumMod val="7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nvGrpSpPr>
            <p:cNvPr id="32" name="Group 31"/>
            <p:cNvGrpSpPr/>
            <p:nvPr/>
          </p:nvGrpSpPr>
          <p:grpSpPr>
            <a:xfrm>
              <a:off x="6274046" y="5741988"/>
              <a:ext cx="320511" cy="621225"/>
              <a:chOff x="6229350" y="5232400"/>
              <a:chExt cx="539750" cy="1046162"/>
            </a:xfrm>
          </p:grpSpPr>
          <p:sp>
            <p:nvSpPr>
              <p:cNvPr id="75"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76"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77"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sp>
          <p:nvSpPr>
            <p:cNvPr id="33" name="Freeform 17"/>
            <p:cNvSpPr>
              <a:spLocks/>
            </p:cNvSpPr>
            <p:nvPr/>
          </p:nvSpPr>
          <p:spPr bwMode="auto">
            <a:xfrm>
              <a:off x="9975850" y="5992813"/>
              <a:ext cx="2460625" cy="996950"/>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34" name="Freeform 18"/>
            <p:cNvSpPr>
              <a:spLocks/>
            </p:cNvSpPr>
            <p:nvPr/>
          </p:nvSpPr>
          <p:spPr bwMode="auto">
            <a:xfrm>
              <a:off x="6791325" y="5334000"/>
              <a:ext cx="5645150" cy="1655762"/>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35" name="Freeform 19"/>
            <p:cNvSpPr>
              <a:spLocks/>
            </p:cNvSpPr>
            <p:nvPr/>
          </p:nvSpPr>
          <p:spPr bwMode="auto">
            <a:xfrm>
              <a:off x="8439150" y="5786438"/>
              <a:ext cx="723900" cy="889000"/>
            </a:xfrm>
            <a:custGeom>
              <a:avLst/>
              <a:gdLst>
                <a:gd name="T0" fmla="*/ 42 w 130"/>
                <a:gd name="T1" fmla="*/ 159 h 159"/>
                <a:gd name="T2" fmla="*/ 42 w 130"/>
                <a:gd name="T3" fmla="*/ 159 h 159"/>
                <a:gd name="T4" fmla="*/ 130 w 130"/>
                <a:gd name="T5" fmla="*/ 0 h 159"/>
                <a:gd name="T6" fmla="*/ 77 w 130"/>
                <a:gd name="T7" fmla="*/ 10 h 159"/>
                <a:gd name="T8" fmla="*/ 0 w 130"/>
                <a:gd name="T9" fmla="*/ 159 h 159"/>
                <a:gd name="T10" fmla="*/ 42 w 130"/>
                <a:gd name="T11" fmla="*/ 159 h 159"/>
                <a:gd name="T12" fmla="*/ 42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2" y="159"/>
                  </a:moveTo>
                  <a:cubicBezTo>
                    <a:pt x="42" y="159"/>
                    <a:pt x="42" y="159"/>
                    <a:pt x="42" y="159"/>
                  </a:cubicBezTo>
                  <a:cubicBezTo>
                    <a:pt x="48" y="109"/>
                    <a:pt x="77" y="51"/>
                    <a:pt x="130" y="0"/>
                  </a:cubicBezTo>
                  <a:cubicBezTo>
                    <a:pt x="112" y="3"/>
                    <a:pt x="95" y="6"/>
                    <a:pt x="77" y="10"/>
                  </a:cubicBezTo>
                  <a:cubicBezTo>
                    <a:pt x="30" y="58"/>
                    <a:pt x="5" y="112"/>
                    <a:pt x="0" y="159"/>
                  </a:cubicBezTo>
                  <a:cubicBezTo>
                    <a:pt x="42" y="159"/>
                    <a:pt x="42" y="159"/>
                    <a:pt x="42" y="159"/>
                  </a:cubicBezTo>
                  <a:cubicBezTo>
                    <a:pt x="42" y="159"/>
                    <a:pt x="42" y="159"/>
                    <a:pt x="42" y="15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36" name="Freeform 21"/>
            <p:cNvSpPr>
              <a:spLocks/>
            </p:cNvSpPr>
            <p:nvPr/>
          </p:nvSpPr>
          <p:spPr bwMode="auto">
            <a:xfrm>
              <a:off x="10348913" y="5853113"/>
              <a:ext cx="612775" cy="822325"/>
            </a:xfrm>
            <a:custGeom>
              <a:avLst/>
              <a:gdLst>
                <a:gd name="T0" fmla="*/ 43 w 110"/>
                <a:gd name="T1" fmla="*/ 147 h 147"/>
                <a:gd name="T2" fmla="*/ 43 w 110"/>
                <a:gd name="T3" fmla="*/ 147 h 147"/>
                <a:gd name="T4" fmla="*/ 110 w 110"/>
                <a:gd name="T5" fmla="*/ 9 h 147"/>
                <a:gd name="T6" fmla="*/ 76 w 110"/>
                <a:gd name="T7" fmla="*/ 0 h 147"/>
                <a:gd name="T8" fmla="*/ 0 w 110"/>
                <a:gd name="T9" fmla="*/ 147 h 147"/>
                <a:gd name="T10" fmla="*/ 43 w 110"/>
                <a:gd name="T11" fmla="*/ 147 h 147"/>
                <a:gd name="T12" fmla="*/ 43 w 110"/>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0" h="147">
                  <a:moveTo>
                    <a:pt x="43" y="147"/>
                  </a:moveTo>
                  <a:cubicBezTo>
                    <a:pt x="43" y="147"/>
                    <a:pt x="43" y="147"/>
                    <a:pt x="43" y="147"/>
                  </a:cubicBezTo>
                  <a:cubicBezTo>
                    <a:pt x="48" y="104"/>
                    <a:pt x="70" y="54"/>
                    <a:pt x="110" y="9"/>
                  </a:cubicBezTo>
                  <a:cubicBezTo>
                    <a:pt x="99" y="6"/>
                    <a:pt x="87" y="3"/>
                    <a:pt x="76" y="0"/>
                  </a:cubicBezTo>
                  <a:cubicBezTo>
                    <a:pt x="30"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37" name="Freeform 22"/>
            <p:cNvSpPr>
              <a:spLocks/>
            </p:cNvSpPr>
            <p:nvPr/>
          </p:nvSpPr>
          <p:spPr bwMode="auto">
            <a:xfrm>
              <a:off x="9007475" y="5741988"/>
              <a:ext cx="1412875" cy="966787"/>
            </a:xfrm>
            <a:custGeom>
              <a:avLst/>
              <a:gdLst>
                <a:gd name="T0" fmla="*/ 41 w 254"/>
                <a:gd name="T1" fmla="*/ 38 h 173"/>
                <a:gd name="T2" fmla="*/ 41 w 254"/>
                <a:gd name="T3" fmla="*/ 38 h 173"/>
                <a:gd name="T4" fmla="*/ 10 w 254"/>
                <a:gd name="T5" fmla="*/ 140 h 173"/>
                <a:gd name="T6" fmla="*/ 70 w 254"/>
                <a:gd name="T7" fmla="*/ 173 h 173"/>
                <a:gd name="T8" fmla="*/ 147 w 254"/>
                <a:gd name="T9" fmla="*/ 138 h 173"/>
                <a:gd name="T10" fmla="*/ 232 w 254"/>
                <a:gd name="T11" fmla="*/ 31 h 173"/>
                <a:gd name="T12" fmla="*/ 254 w 254"/>
                <a:gd name="T13" fmla="*/ 8 h 173"/>
                <a:gd name="T14" fmla="*/ 213 w 254"/>
                <a:gd name="T15" fmla="*/ 3 h 173"/>
                <a:gd name="T16" fmla="*/ 185 w 254"/>
                <a:gd name="T17" fmla="*/ 34 h 173"/>
                <a:gd name="T18" fmla="*/ 79 w 254"/>
                <a:gd name="T19" fmla="*/ 140 h 173"/>
                <a:gd name="T20" fmla="*/ 88 w 254"/>
                <a:gd name="T21" fmla="*/ 36 h 173"/>
                <a:gd name="T22" fmla="*/ 124 w 254"/>
                <a:gd name="T23" fmla="*/ 0 h 173"/>
                <a:gd name="T24" fmla="*/ 76 w 254"/>
                <a:gd name="T25" fmla="*/ 3 h 173"/>
                <a:gd name="T26" fmla="*/ 41 w 254"/>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 h="173">
                  <a:moveTo>
                    <a:pt x="41" y="38"/>
                  </a:moveTo>
                  <a:cubicBezTo>
                    <a:pt x="41" y="38"/>
                    <a:pt x="41" y="38"/>
                    <a:pt x="41" y="38"/>
                  </a:cubicBezTo>
                  <a:cubicBezTo>
                    <a:pt x="5" y="82"/>
                    <a:pt x="0" y="117"/>
                    <a:pt x="10" y="140"/>
                  </a:cubicBezTo>
                  <a:cubicBezTo>
                    <a:pt x="20" y="163"/>
                    <a:pt x="42" y="173"/>
                    <a:pt x="70" y="173"/>
                  </a:cubicBezTo>
                  <a:cubicBezTo>
                    <a:pt x="101" y="173"/>
                    <a:pt x="124" y="162"/>
                    <a:pt x="147" y="138"/>
                  </a:cubicBezTo>
                  <a:cubicBezTo>
                    <a:pt x="170" y="114"/>
                    <a:pt x="192" y="77"/>
                    <a:pt x="232" y="31"/>
                  </a:cubicBezTo>
                  <a:cubicBezTo>
                    <a:pt x="239" y="23"/>
                    <a:pt x="247" y="15"/>
                    <a:pt x="254" y="8"/>
                  </a:cubicBezTo>
                  <a:cubicBezTo>
                    <a:pt x="240" y="6"/>
                    <a:pt x="227" y="4"/>
                    <a:pt x="213" y="3"/>
                  </a:cubicBezTo>
                  <a:cubicBezTo>
                    <a:pt x="204" y="12"/>
                    <a:pt x="195" y="23"/>
                    <a:pt x="185" y="34"/>
                  </a:cubicBezTo>
                  <a:cubicBezTo>
                    <a:pt x="128" y="104"/>
                    <a:pt x="113" y="140"/>
                    <a:pt x="79" y="140"/>
                  </a:cubicBezTo>
                  <a:cubicBezTo>
                    <a:pt x="49" y="140"/>
                    <a:pt x="32" y="105"/>
                    <a:pt x="88" y="36"/>
                  </a:cubicBezTo>
                  <a:cubicBezTo>
                    <a:pt x="99" y="22"/>
                    <a:pt x="111" y="10"/>
                    <a:pt x="124" y="0"/>
                  </a:cubicBezTo>
                  <a:cubicBezTo>
                    <a:pt x="108" y="0"/>
                    <a:pt x="92" y="1"/>
                    <a:pt x="76" y="3"/>
                  </a:cubicBezTo>
                  <a:cubicBezTo>
                    <a:pt x="64" y="13"/>
                    <a:pt x="52" y="25"/>
                    <a:pt x="41"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38" name="Freeform 23"/>
            <p:cNvSpPr>
              <a:spLocks/>
            </p:cNvSpPr>
            <p:nvPr/>
          </p:nvSpPr>
          <p:spPr bwMode="auto">
            <a:xfrm>
              <a:off x="10933113" y="5965825"/>
              <a:ext cx="985838" cy="742950"/>
            </a:xfrm>
            <a:custGeom>
              <a:avLst/>
              <a:gdLst>
                <a:gd name="T0" fmla="*/ 10 w 177"/>
                <a:gd name="T1" fmla="*/ 100 h 133"/>
                <a:gd name="T2" fmla="*/ 10 w 177"/>
                <a:gd name="T3" fmla="*/ 100 h 133"/>
                <a:gd name="T4" fmla="*/ 70 w 177"/>
                <a:gd name="T5" fmla="*/ 133 h 133"/>
                <a:gd name="T6" fmla="*/ 147 w 177"/>
                <a:gd name="T7" fmla="*/ 98 h 133"/>
                <a:gd name="T8" fmla="*/ 177 w 177"/>
                <a:gd name="T9" fmla="*/ 62 h 133"/>
                <a:gd name="T10" fmla="*/ 146 w 177"/>
                <a:gd name="T11" fmla="*/ 45 h 133"/>
                <a:gd name="T12" fmla="*/ 79 w 177"/>
                <a:gd name="T13" fmla="*/ 100 h 133"/>
                <a:gd name="T14" fmla="*/ 75 w 177"/>
                <a:gd name="T15" fmla="*/ 13 h 133"/>
                <a:gd name="T16" fmla="*/ 39 w 177"/>
                <a:gd name="T17" fmla="*/ 0 h 133"/>
                <a:gd name="T18" fmla="*/ 10 w 177"/>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33">
                  <a:moveTo>
                    <a:pt x="10" y="100"/>
                  </a:moveTo>
                  <a:cubicBezTo>
                    <a:pt x="10" y="100"/>
                    <a:pt x="10" y="100"/>
                    <a:pt x="10" y="100"/>
                  </a:cubicBezTo>
                  <a:cubicBezTo>
                    <a:pt x="20" y="123"/>
                    <a:pt x="42" y="133"/>
                    <a:pt x="70" y="133"/>
                  </a:cubicBezTo>
                  <a:cubicBezTo>
                    <a:pt x="101" y="133"/>
                    <a:pt x="124" y="122"/>
                    <a:pt x="147" y="98"/>
                  </a:cubicBezTo>
                  <a:cubicBezTo>
                    <a:pt x="157" y="88"/>
                    <a:pt x="166" y="76"/>
                    <a:pt x="177" y="62"/>
                  </a:cubicBezTo>
                  <a:cubicBezTo>
                    <a:pt x="166" y="56"/>
                    <a:pt x="156" y="50"/>
                    <a:pt x="146" y="45"/>
                  </a:cubicBezTo>
                  <a:cubicBezTo>
                    <a:pt x="119" y="82"/>
                    <a:pt x="103" y="100"/>
                    <a:pt x="79" y="100"/>
                  </a:cubicBezTo>
                  <a:cubicBezTo>
                    <a:pt x="52" y="100"/>
                    <a:pt x="36" y="71"/>
                    <a:pt x="75" y="13"/>
                  </a:cubicBezTo>
                  <a:cubicBezTo>
                    <a:pt x="63" y="8"/>
                    <a:pt x="51" y="4"/>
                    <a:pt x="39" y="0"/>
                  </a:cubicBezTo>
                  <a:cubicBezTo>
                    <a:pt x="5" y="43"/>
                    <a:pt x="0" y="77"/>
                    <a:pt x="10" y="10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39" name="Freeform 24"/>
            <p:cNvSpPr>
              <a:spLocks/>
            </p:cNvSpPr>
            <p:nvPr/>
          </p:nvSpPr>
          <p:spPr bwMode="auto">
            <a:xfrm>
              <a:off x="12207875" y="6496050"/>
              <a:ext cx="228600" cy="212725"/>
            </a:xfrm>
            <a:custGeom>
              <a:avLst/>
              <a:gdLst>
                <a:gd name="T0" fmla="*/ 0 w 41"/>
                <a:gd name="T1" fmla="*/ 0 h 38"/>
                <a:gd name="T2" fmla="*/ 0 w 41"/>
                <a:gd name="T3" fmla="*/ 0 h 38"/>
                <a:gd name="T4" fmla="*/ 0 w 41"/>
                <a:gd name="T5" fmla="*/ 5 h 38"/>
                <a:gd name="T6" fmla="*/ 37 w 41"/>
                <a:gd name="T7" fmla="*/ 38 h 38"/>
                <a:gd name="T8" fmla="*/ 41 w 41"/>
                <a:gd name="T9" fmla="*/ 32 h 38"/>
                <a:gd name="T10" fmla="*/ 41 w 41"/>
                <a:gd name="T11" fmla="*/ 30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2" y="25"/>
                    <a:pt x="15" y="36"/>
                    <a:pt x="37" y="38"/>
                  </a:cubicBezTo>
                  <a:cubicBezTo>
                    <a:pt x="41" y="32"/>
                    <a:pt x="41" y="32"/>
                    <a:pt x="41" y="32"/>
                  </a:cubicBezTo>
                  <a:cubicBezTo>
                    <a:pt x="41" y="30"/>
                    <a:pt x="41" y="30"/>
                    <a:pt x="41" y="30"/>
                  </a:cubicBezTo>
                  <a:cubicBezTo>
                    <a:pt x="27" y="20"/>
                    <a:pt x="14" y="10"/>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0" name="Freeform 25"/>
            <p:cNvSpPr>
              <a:spLocks/>
            </p:cNvSpPr>
            <p:nvPr/>
          </p:nvSpPr>
          <p:spPr bwMode="auto">
            <a:xfrm>
              <a:off x="8143875" y="5210175"/>
              <a:ext cx="528638" cy="1465262"/>
            </a:xfrm>
            <a:custGeom>
              <a:avLst/>
              <a:gdLst>
                <a:gd name="T0" fmla="*/ 95 w 95"/>
                <a:gd name="T1" fmla="*/ 0 h 262"/>
                <a:gd name="T2" fmla="*/ 95 w 95"/>
                <a:gd name="T3" fmla="*/ 0 h 262"/>
                <a:gd name="T4" fmla="*/ 95 w 95"/>
                <a:gd name="T5" fmla="*/ 262 h 262"/>
                <a:gd name="T6" fmla="*/ 53 w 95"/>
                <a:gd name="T7" fmla="*/ 262 h 262"/>
                <a:gd name="T8" fmla="*/ 53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7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3" y="262"/>
                    <a:pt x="53" y="262"/>
                    <a:pt x="53" y="262"/>
                  </a:cubicBezTo>
                  <a:cubicBezTo>
                    <a:pt x="53" y="51"/>
                    <a:pt x="53" y="51"/>
                    <a:pt x="53" y="51"/>
                  </a:cubicBezTo>
                  <a:cubicBezTo>
                    <a:pt x="46" y="56"/>
                    <a:pt x="38" y="61"/>
                    <a:pt x="29" y="65"/>
                  </a:cubicBezTo>
                  <a:cubicBezTo>
                    <a:pt x="21" y="68"/>
                    <a:pt x="11" y="72"/>
                    <a:pt x="0" y="74"/>
                  </a:cubicBezTo>
                  <a:cubicBezTo>
                    <a:pt x="0" y="39"/>
                    <a:pt x="0" y="39"/>
                    <a:pt x="0" y="39"/>
                  </a:cubicBezTo>
                  <a:cubicBezTo>
                    <a:pt x="7" y="37"/>
                    <a:pt x="13" y="34"/>
                    <a:pt x="20" y="32"/>
                  </a:cubicBezTo>
                  <a:cubicBezTo>
                    <a:pt x="26" y="29"/>
                    <a:pt x="33" y="26"/>
                    <a:pt x="39" y="24"/>
                  </a:cubicBezTo>
                  <a:cubicBezTo>
                    <a:pt x="45" y="20"/>
                    <a:pt x="51" y="17"/>
                    <a:pt x="58" y="13"/>
                  </a:cubicBezTo>
                  <a:cubicBezTo>
                    <a:pt x="64" y="9"/>
                    <a:pt x="71" y="5"/>
                    <a:pt x="77"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1" name="Freeform 26"/>
            <p:cNvSpPr>
              <a:spLocks/>
            </p:cNvSpPr>
            <p:nvPr/>
          </p:nvSpPr>
          <p:spPr bwMode="auto">
            <a:xfrm>
              <a:off x="9991725" y="5210175"/>
              <a:ext cx="534988" cy="1465262"/>
            </a:xfrm>
            <a:custGeom>
              <a:avLst/>
              <a:gdLst>
                <a:gd name="T0" fmla="*/ 96 w 96"/>
                <a:gd name="T1" fmla="*/ 0 h 262"/>
                <a:gd name="T2" fmla="*/ 96 w 96"/>
                <a:gd name="T3" fmla="*/ 0 h 262"/>
                <a:gd name="T4" fmla="*/ 96 w 96"/>
                <a:gd name="T5" fmla="*/ 262 h 262"/>
                <a:gd name="T6" fmla="*/ 54 w 96"/>
                <a:gd name="T7" fmla="*/ 262 h 262"/>
                <a:gd name="T8" fmla="*/ 54 w 96"/>
                <a:gd name="T9" fmla="*/ 51 h 262"/>
                <a:gd name="T10" fmla="*/ 30 w 96"/>
                <a:gd name="T11" fmla="*/ 65 h 262"/>
                <a:gd name="T12" fmla="*/ 0 w 96"/>
                <a:gd name="T13" fmla="*/ 74 h 262"/>
                <a:gd name="T14" fmla="*/ 0 w 96"/>
                <a:gd name="T15" fmla="*/ 39 h 262"/>
                <a:gd name="T16" fmla="*/ 20 w 96"/>
                <a:gd name="T17" fmla="*/ 32 h 262"/>
                <a:gd name="T18" fmla="*/ 39 w 96"/>
                <a:gd name="T19" fmla="*/ 24 h 262"/>
                <a:gd name="T20" fmla="*/ 58 w 96"/>
                <a:gd name="T21" fmla="*/ 13 h 262"/>
                <a:gd name="T22" fmla="*/ 78 w 96"/>
                <a:gd name="T23" fmla="*/ 0 h 262"/>
                <a:gd name="T24" fmla="*/ 96 w 96"/>
                <a:gd name="T25" fmla="*/ 0 h 262"/>
                <a:gd name="T26" fmla="*/ 96 w 96"/>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262">
                  <a:moveTo>
                    <a:pt x="96" y="0"/>
                  </a:moveTo>
                  <a:cubicBezTo>
                    <a:pt x="96" y="0"/>
                    <a:pt x="96" y="0"/>
                    <a:pt x="96" y="0"/>
                  </a:cubicBezTo>
                  <a:cubicBezTo>
                    <a:pt x="96" y="262"/>
                    <a:pt x="96" y="262"/>
                    <a:pt x="96" y="262"/>
                  </a:cubicBezTo>
                  <a:cubicBezTo>
                    <a:pt x="54" y="262"/>
                    <a:pt x="54" y="262"/>
                    <a:pt x="54" y="262"/>
                  </a:cubicBezTo>
                  <a:cubicBezTo>
                    <a:pt x="54" y="51"/>
                    <a:pt x="54" y="51"/>
                    <a:pt x="54" y="51"/>
                  </a:cubicBezTo>
                  <a:cubicBezTo>
                    <a:pt x="47" y="56"/>
                    <a:pt x="39" y="61"/>
                    <a:pt x="30" y="65"/>
                  </a:cubicBezTo>
                  <a:cubicBezTo>
                    <a:pt x="21" y="68"/>
                    <a:pt x="11" y="72"/>
                    <a:pt x="0" y="74"/>
                  </a:cubicBezTo>
                  <a:cubicBezTo>
                    <a:pt x="0" y="39"/>
                    <a:pt x="0" y="39"/>
                    <a:pt x="0" y="39"/>
                  </a:cubicBezTo>
                  <a:cubicBezTo>
                    <a:pt x="7" y="37"/>
                    <a:pt x="14" y="34"/>
                    <a:pt x="20" y="32"/>
                  </a:cubicBezTo>
                  <a:cubicBezTo>
                    <a:pt x="27" y="29"/>
                    <a:pt x="33" y="26"/>
                    <a:pt x="39" y="24"/>
                  </a:cubicBezTo>
                  <a:cubicBezTo>
                    <a:pt x="46" y="20"/>
                    <a:pt x="52" y="17"/>
                    <a:pt x="58" y="13"/>
                  </a:cubicBezTo>
                  <a:cubicBezTo>
                    <a:pt x="65" y="9"/>
                    <a:pt x="71" y="5"/>
                    <a:pt x="78" y="0"/>
                  </a:cubicBezTo>
                  <a:cubicBezTo>
                    <a:pt x="96" y="0"/>
                    <a:pt x="96" y="0"/>
                    <a:pt x="96" y="0"/>
                  </a:cubicBezTo>
                  <a:cubicBezTo>
                    <a:pt x="96" y="0"/>
                    <a:pt x="96" y="0"/>
                    <a:pt x="96"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2" name="Freeform 27"/>
            <p:cNvSpPr>
              <a:spLocks noEditPoints="1"/>
            </p:cNvSpPr>
            <p:nvPr/>
          </p:nvSpPr>
          <p:spPr bwMode="auto">
            <a:xfrm>
              <a:off x="8890000" y="5192713"/>
              <a:ext cx="1001713" cy="1516062"/>
            </a:xfrm>
            <a:custGeom>
              <a:avLst/>
              <a:gdLst>
                <a:gd name="T0" fmla="*/ 91 w 180"/>
                <a:gd name="T1" fmla="*/ 34 h 271"/>
                <a:gd name="T2" fmla="*/ 91 w 180"/>
                <a:gd name="T3" fmla="*/ 34 h 271"/>
                <a:gd name="T4" fmla="*/ 44 w 180"/>
                <a:gd name="T5" fmla="*/ 139 h 271"/>
                <a:gd name="T6" fmla="*/ 91 w 180"/>
                <a:gd name="T7" fmla="*/ 238 h 271"/>
                <a:gd name="T8" fmla="*/ 137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4 w 180"/>
                <a:gd name="T23" fmla="*/ 0 h 271"/>
                <a:gd name="T24" fmla="*/ 180 w 180"/>
                <a:gd name="T25" fmla="*/ 134 h 271"/>
                <a:gd name="T26" fmla="*/ 156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60" y="34"/>
                    <a:pt x="44" y="69"/>
                    <a:pt x="44" y="139"/>
                  </a:cubicBezTo>
                  <a:cubicBezTo>
                    <a:pt x="44" y="205"/>
                    <a:pt x="59" y="238"/>
                    <a:pt x="91" y="238"/>
                  </a:cubicBezTo>
                  <a:cubicBezTo>
                    <a:pt x="121" y="238"/>
                    <a:pt x="137" y="204"/>
                    <a:pt x="137" y="137"/>
                  </a:cubicBezTo>
                  <a:cubicBezTo>
                    <a:pt x="137" y="68"/>
                    <a:pt x="122" y="34"/>
                    <a:pt x="91" y="34"/>
                  </a:cubicBezTo>
                  <a:close/>
                  <a:moveTo>
                    <a:pt x="87" y="271"/>
                  </a:moveTo>
                  <a:cubicBezTo>
                    <a:pt x="87" y="271"/>
                    <a:pt x="87" y="271"/>
                    <a:pt x="87" y="271"/>
                  </a:cubicBezTo>
                  <a:cubicBezTo>
                    <a:pt x="60" y="271"/>
                    <a:pt x="39" y="260"/>
                    <a:pt x="23" y="238"/>
                  </a:cubicBezTo>
                  <a:cubicBezTo>
                    <a:pt x="8" y="215"/>
                    <a:pt x="0" y="183"/>
                    <a:pt x="0" y="141"/>
                  </a:cubicBezTo>
                  <a:cubicBezTo>
                    <a:pt x="0" y="95"/>
                    <a:pt x="8" y="60"/>
                    <a:pt x="24" y="36"/>
                  </a:cubicBezTo>
                  <a:cubicBezTo>
                    <a:pt x="40" y="12"/>
                    <a:pt x="63" y="0"/>
                    <a:pt x="94" y="0"/>
                  </a:cubicBezTo>
                  <a:cubicBezTo>
                    <a:pt x="151" y="0"/>
                    <a:pt x="180" y="45"/>
                    <a:pt x="180" y="134"/>
                  </a:cubicBezTo>
                  <a:cubicBezTo>
                    <a:pt x="180" y="179"/>
                    <a:pt x="172" y="213"/>
                    <a:pt x="156" y="236"/>
                  </a:cubicBezTo>
                  <a:cubicBezTo>
                    <a:pt x="139" y="260"/>
                    <a:pt x="117"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3" name="Freeform 28"/>
            <p:cNvSpPr>
              <a:spLocks noEditPoints="1"/>
            </p:cNvSpPr>
            <p:nvPr/>
          </p:nvSpPr>
          <p:spPr bwMode="auto">
            <a:xfrm>
              <a:off x="10760075" y="5192713"/>
              <a:ext cx="996950" cy="1516062"/>
            </a:xfrm>
            <a:custGeom>
              <a:avLst/>
              <a:gdLst>
                <a:gd name="T0" fmla="*/ 91 w 179"/>
                <a:gd name="T1" fmla="*/ 34 h 271"/>
                <a:gd name="T2" fmla="*/ 91 w 179"/>
                <a:gd name="T3" fmla="*/ 34 h 271"/>
                <a:gd name="T4" fmla="*/ 43 w 179"/>
                <a:gd name="T5" fmla="*/ 139 h 271"/>
                <a:gd name="T6" fmla="*/ 90 w 179"/>
                <a:gd name="T7" fmla="*/ 238 h 271"/>
                <a:gd name="T8" fmla="*/ 136 w 179"/>
                <a:gd name="T9" fmla="*/ 137 h 271"/>
                <a:gd name="T10" fmla="*/ 91 w 179"/>
                <a:gd name="T11" fmla="*/ 34 h 271"/>
                <a:gd name="T12" fmla="*/ 86 w 179"/>
                <a:gd name="T13" fmla="*/ 271 h 271"/>
                <a:gd name="T14" fmla="*/ 86 w 179"/>
                <a:gd name="T15" fmla="*/ 271 h 271"/>
                <a:gd name="T16" fmla="*/ 23 w 179"/>
                <a:gd name="T17" fmla="*/ 238 h 271"/>
                <a:gd name="T18" fmla="*/ 0 w 179"/>
                <a:gd name="T19" fmla="*/ 141 h 271"/>
                <a:gd name="T20" fmla="*/ 24 w 179"/>
                <a:gd name="T21" fmla="*/ 36 h 271"/>
                <a:gd name="T22" fmla="*/ 93 w 179"/>
                <a:gd name="T23" fmla="*/ 0 h 271"/>
                <a:gd name="T24" fmla="*/ 179 w 179"/>
                <a:gd name="T25" fmla="*/ 134 h 271"/>
                <a:gd name="T26" fmla="*/ 155 w 179"/>
                <a:gd name="T27" fmla="*/ 236 h 271"/>
                <a:gd name="T28" fmla="*/ 86 w 179"/>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8"/>
                    <a:pt x="121" y="34"/>
                    <a:pt x="91" y="34"/>
                  </a:cubicBezTo>
                  <a:close/>
                  <a:moveTo>
                    <a:pt x="86" y="271"/>
                  </a:moveTo>
                  <a:cubicBezTo>
                    <a:pt x="86" y="271"/>
                    <a:pt x="86" y="271"/>
                    <a:pt x="86" y="271"/>
                  </a:cubicBezTo>
                  <a:cubicBezTo>
                    <a:pt x="59" y="271"/>
                    <a:pt x="38" y="260"/>
                    <a:pt x="23" y="238"/>
                  </a:cubicBezTo>
                  <a:cubicBezTo>
                    <a:pt x="7" y="215"/>
                    <a:pt x="0" y="183"/>
                    <a:pt x="0" y="141"/>
                  </a:cubicBezTo>
                  <a:cubicBezTo>
                    <a:pt x="0" y="95"/>
                    <a:pt x="8" y="60"/>
                    <a:pt x="24" y="36"/>
                  </a:cubicBezTo>
                  <a:cubicBezTo>
                    <a:pt x="39" y="12"/>
                    <a:pt x="63" y="0"/>
                    <a:pt x="93" y="0"/>
                  </a:cubicBezTo>
                  <a:cubicBezTo>
                    <a:pt x="150" y="0"/>
                    <a:pt x="179" y="45"/>
                    <a:pt x="179" y="134"/>
                  </a:cubicBezTo>
                  <a:cubicBezTo>
                    <a:pt x="179" y="179"/>
                    <a:pt x="171" y="213"/>
                    <a:pt x="155" y="236"/>
                  </a:cubicBezTo>
                  <a:cubicBezTo>
                    <a:pt x="138" y="260"/>
                    <a:pt x="116" y="271"/>
                    <a:pt x="86"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4" name="Freeform 29"/>
            <p:cNvSpPr>
              <a:spLocks/>
            </p:cNvSpPr>
            <p:nvPr/>
          </p:nvSpPr>
          <p:spPr bwMode="auto">
            <a:xfrm>
              <a:off x="8940800" y="6261100"/>
              <a:ext cx="3095625" cy="728662"/>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5" name="Freeform 30"/>
            <p:cNvSpPr>
              <a:spLocks/>
            </p:cNvSpPr>
            <p:nvPr/>
          </p:nvSpPr>
          <p:spPr bwMode="auto">
            <a:xfrm>
              <a:off x="11990388" y="5199063"/>
              <a:ext cx="446088" cy="1509712"/>
            </a:xfrm>
            <a:custGeom>
              <a:avLst/>
              <a:gdLst>
                <a:gd name="T0" fmla="*/ 44 w 80"/>
                <a:gd name="T1" fmla="*/ 138 h 270"/>
                <a:gd name="T2" fmla="*/ 44 w 80"/>
                <a:gd name="T3" fmla="*/ 138 h 270"/>
                <a:gd name="T4" fmla="*/ 80 w 80"/>
                <a:gd name="T5" fmla="*/ 35 h 270"/>
                <a:gd name="T6" fmla="*/ 80 w 80"/>
                <a:gd name="T7" fmla="*/ 0 h 270"/>
                <a:gd name="T8" fmla="*/ 25 w 80"/>
                <a:gd name="T9" fmla="*/ 35 h 270"/>
                <a:gd name="T10" fmla="*/ 0 w 80"/>
                <a:gd name="T11" fmla="*/ 140 h 270"/>
                <a:gd name="T12" fmla="*/ 23 w 80"/>
                <a:gd name="T13" fmla="*/ 237 h 270"/>
                <a:gd name="T14" fmla="*/ 80 w 80"/>
                <a:gd name="T15" fmla="*/ 270 h 270"/>
                <a:gd name="T16" fmla="*/ 80 w 80"/>
                <a:gd name="T17" fmla="*/ 235 h 270"/>
                <a:gd name="T18" fmla="*/ 44 w 80"/>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70">
                  <a:moveTo>
                    <a:pt x="44" y="138"/>
                  </a:moveTo>
                  <a:cubicBezTo>
                    <a:pt x="44" y="138"/>
                    <a:pt x="44" y="138"/>
                    <a:pt x="44" y="138"/>
                  </a:cubicBezTo>
                  <a:cubicBezTo>
                    <a:pt x="44" y="77"/>
                    <a:pt x="56" y="43"/>
                    <a:pt x="80" y="35"/>
                  </a:cubicBezTo>
                  <a:cubicBezTo>
                    <a:pt x="80" y="0"/>
                    <a:pt x="80" y="0"/>
                    <a:pt x="80" y="0"/>
                  </a:cubicBezTo>
                  <a:cubicBezTo>
                    <a:pt x="56" y="3"/>
                    <a:pt x="38" y="15"/>
                    <a:pt x="25" y="35"/>
                  </a:cubicBezTo>
                  <a:cubicBezTo>
                    <a:pt x="8" y="59"/>
                    <a:pt x="0" y="94"/>
                    <a:pt x="0" y="140"/>
                  </a:cubicBezTo>
                  <a:cubicBezTo>
                    <a:pt x="0" y="182"/>
                    <a:pt x="8" y="214"/>
                    <a:pt x="23" y="237"/>
                  </a:cubicBezTo>
                  <a:cubicBezTo>
                    <a:pt x="37" y="257"/>
                    <a:pt x="56" y="268"/>
                    <a:pt x="80" y="270"/>
                  </a:cubicBezTo>
                  <a:cubicBezTo>
                    <a:pt x="80" y="235"/>
                    <a:pt x="80" y="235"/>
                    <a:pt x="80" y="235"/>
                  </a:cubicBezTo>
                  <a:cubicBezTo>
                    <a:pt x="56" y="228"/>
                    <a:pt x="44" y="196"/>
                    <a:pt x="44" y="13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6" name="Freeform 55"/>
            <p:cNvSpPr>
              <a:spLocks/>
            </p:cNvSpPr>
            <p:nvPr/>
          </p:nvSpPr>
          <p:spPr bwMode="auto">
            <a:xfrm>
              <a:off x="7164388" y="6675438"/>
              <a:ext cx="935038" cy="201612"/>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7" name="Freeform 56"/>
            <p:cNvSpPr>
              <a:spLocks/>
            </p:cNvSpPr>
            <p:nvPr/>
          </p:nvSpPr>
          <p:spPr bwMode="auto">
            <a:xfrm>
              <a:off x="7091363" y="5651500"/>
              <a:ext cx="719138" cy="1225550"/>
            </a:xfrm>
            <a:custGeom>
              <a:avLst/>
              <a:gdLst>
                <a:gd name="T0" fmla="*/ 129 w 129"/>
                <a:gd name="T1" fmla="*/ 211 h 219"/>
                <a:gd name="T2" fmla="*/ 120 w 129"/>
                <a:gd name="T3" fmla="*/ 219 h 219"/>
                <a:gd name="T4" fmla="*/ 9 w 129"/>
                <a:gd name="T5" fmla="*/ 219 h 219"/>
                <a:gd name="T6" fmla="*/ 0 w 129"/>
                <a:gd name="T7" fmla="*/ 211 h 219"/>
                <a:gd name="T8" fmla="*/ 0 w 129"/>
                <a:gd name="T9" fmla="*/ 8 h 219"/>
                <a:gd name="T10" fmla="*/ 9 w 129"/>
                <a:gd name="T11" fmla="*/ 0 h 219"/>
                <a:gd name="T12" fmla="*/ 120 w 129"/>
                <a:gd name="T13" fmla="*/ 0 h 219"/>
                <a:gd name="T14" fmla="*/ 129 w 129"/>
                <a:gd name="T15" fmla="*/ 8 h 219"/>
                <a:gd name="T16" fmla="*/ 129 w 129"/>
                <a:gd name="T17" fmla="*/ 211 h 219"/>
                <a:gd name="T18" fmla="*/ 129 w 129"/>
                <a:gd name="T19" fmla="*/ 21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19">
                  <a:moveTo>
                    <a:pt x="129" y="211"/>
                  </a:moveTo>
                  <a:cubicBezTo>
                    <a:pt x="129" y="215"/>
                    <a:pt x="125" y="219"/>
                    <a:pt x="120" y="219"/>
                  </a:cubicBezTo>
                  <a:cubicBezTo>
                    <a:pt x="9" y="219"/>
                    <a:pt x="9" y="219"/>
                    <a:pt x="9" y="219"/>
                  </a:cubicBezTo>
                  <a:cubicBezTo>
                    <a:pt x="4" y="219"/>
                    <a:pt x="0" y="215"/>
                    <a:pt x="0" y="211"/>
                  </a:cubicBezTo>
                  <a:cubicBezTo>
                    <a:pt x="0" y="8"/>
                    <a:pt x="0" y="8"/>
                    <a:pt x="0" y="8"/>
                  </a:cubicBezTo>
                  <a:cubicBezTo>
                    <a:pt x="0" y="4"/>
                    <a:pt x="4" y="0"/>
                    <a:pt x="9" y="0"/>
                  </a:cubicBezTo>
                  <a:cubicBezTo>
                    <a:pt x="120" y="0"/>
                    <a:pt x="120" y="0"/>
                    <a:pt x="120" y="0"/>
                  </a:cubicBezTo>
                  <a:cubicBezTo>
                    <a:pt x="125" y="0"/>
                    <a:pt x="129" y="4"/>
                    <a:pt x="129" y="8"/>
                  </a:cubicBezTo>
                  <a:cubicBezTo>
                    <a:pt x="129" y="211"/>
                    <a:pt x="129" y="211"/>
                    <a:pt x="129" y="211"/>
                  </a:cubicBezTo>
                  <a:cubicBezTo>
                    <a:pt x="129" y="211"/>
                    <a:pt x="129" y="211"/>
                    <a:pt x="129" y="21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48" name="Freeform 57"/>
            <p:cNvSpPr>
              <a:spLocks/>
            </p:cNvSpPr>
            <p:nvPr/>
          </p:nvSpPr>
          <p:spPr bwMode="auto">
            <a:xfrm>
              <a:off x="7164388" y="5719763"/>
              <a:ext cx="579438" cy="966787"/>
            </a:xfrm>
            <a:custGeom>
              <a:avLst/>
              <a:gdLst>
                <a:gd name="T0" fmla="*/ 0 w 365"/>
                <a:gd name="T1" fmla="*/ 0 h 609"/>
                <a:gd name="T2" fmla="*/ 365 w 365"/>
                <a:gd name="T3" fmla="*/ 0 h 609"/>
                <a:gd name="T4" fmla="*/ 365 w 365"/>
                <a:gd name="T5" fmla="*/ 609 h 609"/>
                <a:gd name="T6" fmla="*/ 0 w 365"/>
                <a:gd name="T7" fmla="*/ 609 h 609"/>
                <a:gd name="T8" fmla="*/ 0 w 365"/>
                <a:gd name="T9" fmla="*/ 0 h 609"/>
                <a:gd name="T10" fmla="*/ 0 w 365"/>
                <a:gd name="T11" fmla="*/ 0 h 609"/>
              </a:gdLst>
              <a:ahLst/>
              <a:cxnLst>
                <a:cxn ang="0">
                  <a:pos x="T0" y="T1"/>
                </a:cxn>
                <a:cxn ang="0">
                  <a:pos x="T2" y="T3"/>
                </a:cxn>
                <a:cxn ang="0">
                  <a:pos x="T4" y="T5"/>
                </a:cxn>
                <a:cxn ang="0">
                  <a:pos x="T6" y="T7"/>
                </a:cxn>
                <a:cxn ang="0">
                  <a:pos x="T8" y="T9"/>
                </a:cxn>
                <a:cxn ang="0">
                  <a:pos x="T10" y="T11"/>
                </a:cxn>
              </a:cxnLst>
              <a:rect l="0" t="0" r="r" b="b"/>
              <a:pathLst>
                <a:path w="365" h="609">
                  <a:moveTo>
                    <a:pt x="0" y="0"/>
                  </a:moveTo>
                  <a:lnTo>
                    <a:pt x="365" y="0"/>
                  </a:lnTo>
                  <a:lnTo>
                    <a:pt x="365" y="609"/>
                  </a:lnTo>
                  <a:lnTo>
                    <a:pt x="0" y="609"/>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nvGrpSpPr>
            <p:cNvPr id="49" name="Group 48"/>
            <p:cNvGrpSpPr/>
            <p:nvPr/>
          </p:nvGrpSpPr>
          <p:grpSpPr>
            <a:xfrm>
              <a:off x="7259638" y="6021388"/>
              <a:ext cx="384175" cy="385762"/>
              <a:chOff x="7259638" y="6021388"/>
              <a:chExt cx="384175" cy="385762"/>
            </a:xfrm>
          </p:grpSpPr>
          <p:sp>
            <p:nvSpPr>
              <p:cNvPr id="66" name="Oval 58"/>
              <p:cNvSpPr>
                <a:spLocks noChangeArrowheads="1"/>
              </p:cNvSpPr>
              <p:nvPr/>
            </p:nvSpPr>
            <p:spPr bwMode="auto">
              <a:xfrm>
                <a:off x="7392988" y="6149975"/>
                <a:ext cx="115888" cy="123825"/>
              </a:xfrm>
              <a:prstGeom prst="ellipse">
                <a:avLst/>
              </a:pr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7" name="Rectangle 59"/>
              <p:cNvSpPr>
                <a:spLocks noChangeArrowheads="1"/>
              </p:cNvSpPr>
              <p:nvPr/>
            </p:nvSpPr>
            <p:spPr bwMode="auto">
              <a:xfrm>
                <a:off x="7437438" y="6021388"/>
                <a:ext cx="26988" cy="95250"/>
              </a:xfrm>
              <a:prstGeom prst="rect">
                <a:avLst/>
              </a:pr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8" name="Rectangle 60"/>
              <p:cNvSpPr>
                <a:spLocks noChangeArrowheads="1"/>
              </p:cNvSpPr>
              <p:nvPr/>
            </p:nvSpPr>
            <p:spPr bwMode="auto">
              <a:xfrm>
                <a:off x="7437438" y="6307138"/>
                <a:ext cx="26988" cy="100012"/>
              </a:xfrm>
              <a:prstGeom prst="rect">
                <a:avLst/>
              </a:pr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9" name="Freeform 61"/>
              <p:cNvSpPr>
                <a:spLocks/>
              </p:cNvSpPr>
              <p:nvPr/>
            </p:nvSpPr>
            <p:spPr bwMode="auto">
              <a:xfrm>
                <a:off x="7508875" y="6065838"/>
                <a:ext cx="84138" cy="90487"/>
              </a:xfrm>
              <a:custGeom>
                <a:avLst/>
                <a:gdLst>
                  <a:gd name="T0" fmla="*/ 11 w 53"/>
                  <a:gd name="T1" fmla="*/ 57 h 57"/>
                  <a:gd name="T2" fmla="*/ 0 w 53"/>
                  <a:gd name="T3" fmla="*/ 46 h 57"/>
                  <a:gd name="T4" fmla="*/ 42 w 53"/>
                  <a:gd name="T5" fmla="*/ 0 h 57"/>
                  <a:gd name="T6" fmla="*/ 53 w 53"/>
                  <a:gd name="T7" fmla="*/ 14 h 57"/>
                  <a:gd name="T8" fmla="*/ 11 w 53"/>
                  <a:gd name="T9" fmla="*/ 57 h 57"/>
                </a:gdLst>
                <a:ahLst/>
                <a:cxnLst>
                  <a:cxn ang="0">
                    <a:pos x="T0" y="T1"/>
                  </a:cxn>
                  <a:cxn ang="0">
                    <a:pos x="T2" y="T3"/>
                  </a:cxn>
                  <a:cxn ang="0">
                    <a:pos x="T4" y="T5"/>
                  </a:cxn>
                  <a:cxn ang="0">
                    <a:pos x="T6" y="T7"/>
                  </a:cxn>
                  <a:cxn ang="0">
                    <a:pos x="T8" y="T9"/>
                  </a:cxn>
                </a:cxnLst>
                <a:rect l="0" t="0" r="r" b="b"/>
                <a:pathLst>
                  <a:path w="53" h="57">
                    <a:moveTo>
                      <a:pt x="11" y="57"/>
                    </a:moveTo>
                    <a:lnTo>
                      <a:pt x="0" y="46"/>
                    </a:lnTo>
                    <a:lnTo>
                      <a:pt x="42" y="0"/>
                    </a:lnTo>
                    <a:lnTo>
                      <a:pt x="53" y="14"/>
                    </a:lnTo>
                    <a:lnTo>
                      <a:pt x="11" y="57"/>
                    </a:lnTo>
                    <a:close/>
                  </a:path>
                </a:pathLst>
              </a:cu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70" name="Freeform 62"/>
              <p:cNvSpPr>
                <a:spLocks/>
              </p:cNvSpPr>
              <p:nvPr/>
            </p:nvSpPr>
            <p:spPr bwMode="auto">
              <a:xfrm>
                <a:off x="7308850" y="6273800"/>
                <a:ext cx="84138" cy="82550"/>
              </a:xfrm>
              <a:custGeom>
                <a:avLst/>
                <a:gdLst>
                  <a:gd name="T0" fmla="*/ 11 w 53"/>
                  <a:gd name="T1" fmla="*/ 52 h 52"/>
                  <a:gd name="T2" fmla="*/ 0 w 53"/>
                  <a:gd name="T3" fmla="*/ 42 h 52"/>
                  <a:gd name="T4" fmla="*/ 42 w 53"/>
                  <a:gd name="T5" fmla="*/ 0 h 52"/>
                  <a:gd name="T6" fmla="*/ 53 w 53"/>
                  <a:gd name="T7" fmla="*/ 10 h 52"/>
                  <a:gd name="T8" fmla="*/ 11 w 53"/>
                  <a:gd name="T9" fmla="*/ 52 h 52"/>
                </a:gdLst>
                <a:ahLst/>
                <a:cxnLst>
                  <a:cxn ang="0">
                    <a:pos x="T0" y="T1"/>
                  </a:cxn>
                  <a:cxn ang="0">
                    <a:pos x="T2" y="T3"/>
                  </a:cxn>
                  <a:cxn ang="0">
                    <a:pos x="T4" y="T5"/>
                  </a:cxn>
                  <a:cxn ang="0">
                    <a:pos x="T6" y="T7"/>
                  </a:cxn>
                  <a:cxn ang="0">
                    <a:pos x="T8" y="T9"/>
                  </a:cxn>
                </a:cxnLst>
                <a:rect l="0" t="0" r="r" b="b"/>
                <a:pathLst>
                  <a:path w="53" h="52">
                    <a:moveTo>
                      <a:pt x="11" y="52"/>
                    </a:moveTo>
                    <a:lnTo>
                      <a:pt x="0" y="42"/>
                    </a:lnTo>
                    <a:lnTo>
                      <a:pt x="42" y="0"/>
                    </a:lnTo>
                    <a:lnTo>
                      <a:pt x="53" y="10"/>
                    </a:lnTo>
                    <a:lnTo>
                      <a:pt x="11" y="52"/>
                    </a:lnTo>
                    <a:close/>
                  </a:path>
                </a:pathLst>
              </a:cu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71" name="Rectangle 63"/>
              <p:cNvSpPr>
                <a:spLocks noChangeArrowheads="1"/>
              </p:cNvSpPr>
              <p:nvPr/>
            </p:nvSpPr>
            <p:spPr bwMode="auto">
              <a:xfrm>
                <a:off x="7548563" y="6200775"/>
                <a:ext cx="95250" cy="26987"/>
              </a:xfrm>
              <a:prstGeom prst="rect">
                <a:avLst/>
              </a:pr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72" name="Rectangle 64"/>
              <p:cNvSpPr>
                <a:spLocks noChangeArrowheads="1"/>
              </p:cNvSpPr>
              <p:nvPr/>
            </p:nvSpPr>
            <p:spPr bwMode="auto">
              <a:xfrm>
                <a:off x="7259638" y="6200775"/>
                <a:ext cx="100013" cy="26987"/>
              </a:xfrm>
              <a:prstGeom prst="rect">
                <a:avLst/>
              </a:pr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73" name="Freeform 65"/>
              <p:cNvSpPr>
                <a:spLocks/>
              </p:cNvSpPr>
              <p:nvPr/>
            </p:nvSpPr>
            <p:spPr bwMode="auto">
              <a:xfrm>
                <a:off x="7508875" y="6273800"/>
                <a:ext cx="84138" cy="82550"/>
              </a:xfrm>
              <a:custGeom>
                <a:avLst/>
                <a:gdLst>
                  <a:gd name="T0" fmla="*/ 0 w 53"/>
                  <a:gd name="T1" fmla="*/ 10 h 52"/>
                  <a:gd name="T2" fmla="*/ 11 w 53"/>
                  <a:gd name="T3" fmla="*/ 0 h 52"/>
                  <a:gd name="T4" fmla="*/ 53 w 53"/>
                  <a:gd name="T5" fmla="*/ 42 h 52"/>
                  <a:gd name="T6" fmla="*/ 42 w 53"/>
                  <a:gd name="T7" fmla="*/ 52 h 52"/>
                  <a:gd name="T8" fmla="*/ 0 w 53"/>
                  <a:gd name="T9" fmla="*/ 10 h 52"/>
                </a:gdLst>
                <a:ahLst/>
                <a:cxnLst>
                  <a:cxn ang="0">
                    <a:pos x="T0" y="T1"/>
                  </a:cxn>
                  <a:cxn ang="0">
                    <a:pos x="T2" y="T3"/>
                  </a:cxn>
                  <a:cxn ang="0">
                    <a:pos x="T4" y="T5"/>
                  </a:cxn>
                  <a:cxn ang="0">
                    <a:pos x="T6" y="T7"/>
                  </a:cxn>
                  <a:cxn ang="0">
                    <a:pos x="T8" y="T9"/>
                  </a:cxn>
                </a:cxnLst>
                <a:rect l="0" t="0" r="r" b="b"/>
                <a:pathLst>
                  <a:path w="53" h="52">
                    <a:moveTo>
                      <a:pt x="0" y="10"/>
                    </a:moveTo>
                    <a:lnTo>
                      <a:pt x="11" y="0"/>
                    </a:lnTo>
                    <a:lnTo>
                      <a:pt x="53" y="42"/>
                    </a:lnTo>
                    <a:lnTo>
                      <a:pt x="42" y="52"/>
                    </a:lnTo>
                    <a:lnTo>
                      <a:pt x="0" y="10"/>
                    </a:lnTo>
                    <a:close/>
                  </a:path>
                </a:pathLst>
              </a:cu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74" name="Freeform 66"/>
              <p:cNvSpPr>
                <a:spLocks/>
              </p:cNvSpPr>
              <p:nvPr/>
            </p:nvSpPr>
            <p:spPr bwMode="auto">
              <a:xfrm>
                <a:off x="7308850" y="6065838"/>
                <a:ext cx="84138" cy="90487"/>
              </a:xfrm>
              <a:custGeom>
                <a:avLst/>
                <a:gdLst>
                  <a:gd name="T0" fmla="*/ 0 w 53"/>
                  <a:gd name="T1" fmla="*/ 14 h 57"/>
                  <a:gd name="T2" fmla="*/ 11 w 53"/>
                  <a:gd name="T3" fmla="*/ 0 h 57"/>
                  <a:gd name="T4" fmla="*/ 53 w 53"/>
                  <a:gd name="T5" fmla="*/ 46 h 57"/>
                  <a:gd name="T6" fmla="*/ 42 w 53"/>
                  <a:gd name="T7" fmla="*/ 57 h 57"/>
                  <a:gd name="T8" fmla="*/ 0 w 53"/>
                  <a:gd name="T9" fmla="*/ 14 h 57"/>
                </a:gdLst>
                <a:ahLst/>
                <a:cxnLst>
                  <a:cxn ang="0">
                    <a:pos x="T0" y="T1"/>
                  </a:cxn>
                  <a:cxn ang="0">
                    <a:pos x="T2" y="T3"/>
                  </a:cxn>
                  <a:cxn ang="0">
                    <a:pos x="T4" y="T5"/>
                  </a:cxn>
                  <a:cxn ang="0">
                    <a:pos x="T6" y="T7"/>
                  </a:cxn>
                  <a:cxn ang="0">
                    <a:pos x="T8" y="T9"/>
                  </a:cxn>
                </a:cxnLst>
                <a:rect l="0" t="0" r="r" b="b"/>
                <a:pathLst>
                  <a:path w="53" h="57">
                    <a:moveTo>
                      <a:pt x="0" y="14"/>
                    </a:moveTo>
                    <a:lnTo>
                      <a:pt x="11" y="0"/>
                    </a:lnTo>
                    <a:lnTo>
                      <a:pt x="53" y="46"/>
                    </a:lnTo>
                    <a:lnTo>
                      <a:pt x="42" y="57"/>
                    </a:lnTo>
                    <a:lnTo>
                      <a:pt x="0" y="14"/>
                    </a:lnTo>
                    <a:close/>
                  </a:path>
                </a:pathLst>
              </a:custGeom>
              <a:solidFill>
                <a:schemeClr val="bg1">
                  <a:lumMod val="65000"/>
                </a:schemeClr>
              </a:solidFill>
              <a:ln>
                <a:noFill/>
              </a:ln>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grpSp>
          <p:nvGrpSpPr>
            <p:cNvPr id="50" name="Group 49"/>
            <p:cNvGrpSpPr/>
            <p:nvPr/>
          </p:nvGrpSpPr>
          <p:grpSpPr>
            <a:xfrm>
              <a:off x="10231438" y="5472548"/>
              <a:ext cx="1392237" cy="1452416"/>
              <a:chOff x="10231438" y="5472548"/>
              <a:chExt cx="1392237" cy="1452416"/>
            </a:xfrm>
          </p:grpSpPr>
          <p:sp>
            <p:nvSpPr>
              <p:cNvPr id="55" name="Freeform 31"/>
              <p:cNvSpPr>
                <a:spLocks/>
              </p:cNvSpPr>
              <p:nvPr/>
            </p:nvSpPr>
            <p:spPr bwMode="auto">
              <a:xfrm>
                <a:off x="10855325" y="6756689"/>
                <a:ext cx="768350" cy="168275"/>
              </a:xfrm>
              <a:custGeom>
                <a:avLst/>
                <a:gdLst>
                  <a:gd name="T0" fmla="*/ 151 w 484"/>
                  <a:gd name="T1" fmla="*/ 0 h 106"/>
                  <a:gd name="T2" fmla="*/ 484 w 484"/>
                  <a:gd name="T3" fmla="*/ 0 h 106"/>
                  <a:gd name="T4" fmla="*/ 333 w 484"/>
                  <a:gd name="T5" fmla="*/ 106 h 106"/>
                  <a:gd name="T6" fmla="*/ 0 w 484"/>
                  <a:gd name="T7" fmla="*/ 106 h 106"/>
                  <a:gd name="T8" fmla="*/ 151 w 484"/>
                  <a:gd name="T9" fmla="*/ 0 h 106"/>
                </a:gdLst>
                <a:ahLst/>
                <a:cxnLst>
                  <a:cxn ang="0">
                    <a:pos x="T0" y="T1"/>
                  </a:cxn>
                  <a:cxn ang="0">
                    <a:pos x="T2" y="T3"/>
                  </a:cxn>
                  <a:cxn ang="0">
                    <a:pos x="T4" y="T5"/>
                  </a:cxn>
                  <a:cxn ang="0">
                    <a:pos x="T6" y="T7"/>
                  </a:cxn>
                  <a:cxn ang="0">
                    <a:pos x="T8" y="T9"/>
                  </a:cxn>
                </a:cxnLst>
                <a:rect l="0" t="0" r="r" b="b"/>
                <a:pathLst>
                  <a:path w="484" h="106">
                    <a:moveTo>
                      <a:pt x="151" y="0"/>
                    </a:moveTo>
                    <a:lnTo>
                      <a:pt x="484" y="0"/>
                    </a:lnTo>
                    <a:lnTo>
                      <a:pt x="333" y="106"/>
                    </a:lnTo>
                    <a:lnTo>
                      <a:pt x="0" y="106"/>
                    </a:lnTo>
                    <a:lnTo>
                      <a:pt x="151" y="0"/>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nvGrpSpPr>
              <p:cNvPr id="56" name="Group 55"/>
              <p:cNvGrpSpPr/>
              <p:nvPr/>
            </p:nvGrpSpPr>
            <p:grpSpPr>
              <a:xfrm>
                <a:off x="10231438" y="5472548"/>
                <a:ext cx="1072986" cy="1452127"/>
                <a:chOff x="13103226" y="2775830"/>
                <a:chExt cx="1039812" cy="1407232"/>
              </a:xfrm>
            </p:grpSpPr>
            <p:sp>
              <p:nvSpPr>
                <p:cNvPr id="57" name="Rectangle 5"/>
                <p:cNvSpPr>
                  <a:spLocks noChangeArrowheads="1"/>
                </p:cNvSpPr>
                <p:nvPr/>
              </p:nvSpPr>
              <p:spPr bwMode="auto">
                <a:xfrm>
                  <a:off x="13103226" y="2775830"/>
                  <a:ext cx="1039812" cy="1407232"/>
                </a:xfrm>
                <a:prstGeom prst="rect">
                  <a:avLst/>
                </a:prstGeom>
                <a:solidFill>
                  <a:schemeClr val="accent1">
                    <a:lumMod val="75000"/>
                  </a:schemeClr>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5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5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2"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3"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4"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65"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grpSp>
        <p:grpSp>
          <p:nvGrpSpPr>
            <p:cNvPr id="51" name="Group 50"/>
            <p:cNvGrpSpPr/>
            <p:nvPr/>
          </p:nvGrpSpPr>
          <p:grpSpPr>
            <a:xfrm>
              <a:off x="6654965" y="5630069"/>
              <a:ext cx="320511" cy="621225"/>
              <a:chOff x="6229350" y="5232400"/>
              <a:chExt cx="539750" cy="1046162"/>
            </a:xfrm>
          </p:grpSpPr>
          <p:sp>
            <p:nvSpPr>
              <p:cNvPr id="52"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53"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sp>
            <p:nvSpPr>
              <p:cNvPr id="54"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137"/>
                <a:endParaRPr lang="en-US" sz="1836" dirty="0">
                  <a:solidFill>
                    <a:srgbClr val="000000"/>
                  </a:solidFill>
                </a:endParaRPr>
              </a:p>
            </p:txBody>
          </p:sp>
        </p:grpSp>
      </p:grpSp>
    </p:spTree>
    <p:extLst>
      <p:ext uri="{BB962C8B-B14F-4D97-AF65-F5344CB8AC3E}">
        <p14:creationId xmlns:p14="http://schemas.microsoft.com/office/powerpoint/2010/main" val="206750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1+#ppt_w/2"/>
                                          </p:val>
                                        </p:tav>
                                        <p:tav tm="100000">
                                          <p:val>
                                            <p:strVal val="#ppt_x"/>
                                          </p:val>
                                        </p:tav>
                                      </p:tavLst>
                                    </p:anim>
                                    <p:anim calcmode="lin" valueType="num">
                                      <p:cBhvr additive="base">
                                        <p:cTn id="8" dur="10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1+#ppt_w/2"/>
                                          </p:val>
                                        </p:tav>
                                        <p:tav tm="100000">
                                          <p:val>
                                            <p:strVal val="#ppt_x"/>
                                          </p:val>
                                        </p:tav>
                                      </p:tavLst>
                                    </p:anim>
                                    <p:anim calcmode="lin" valueType="num">
                                      <p:cBhvr additive="base">
                                        <p:cTn id="12" dur="10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1+#ppt_w/2"/>
                                          </p:val>
                                        </p:tav>
                                        <p:tav tm="100000">
                                          <p:val>
                                            <p:strVal val="#ppt_x"/>
                                          </p:val>
                                        </p:tav>
                                      </p:tavLst>
                                    </p:anim>
                                    <p:anim calcmode="lin" valueType="num">
                                      <p:cBhvr additive="base">
                                        <p:cTn id="16" dur="10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75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1+#ppt_w/2"/>
                                          </p:val>
                                        </p:tav>
                                        <p:tav tm="100000">
                                          <p:val>
                                            <p:strVal val="#ppt_x"/>
                                          </p:val>
                                        </p:tav>
                                      </p:tavLst>
                                    </p:anim>
                                    <p:anim calcmode="lin" valueType="num">
                                      <p:cBhvr additive="base">
                                        <p:cTn id="20"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platzhalter 12"/>
          <p:cNvSpPr>
            <a:spLocks noGrp="1"/>
          </p:cNvSpPr>
          <p:nvPr>
            <p:ph type="body" sz="quarter" idx="14"/>
          </p:nvPr>
        </p:nvSpPr>
        <p:spPr>
          <a:xfrm>
            <a:off x="1828483" y="3135087"/>
            <a:ext cx="4731836" cy="2899953"/>
          </a:xfrm>
        </p:spPr>
        <p:txBody>
          <a:bodyPr>
            <a:normAutofit fontScale="92500"/>
          </a:bodyPr>
          <a:lstStyle/>
          <a:p>
            <a:pPr marL="342900" indent="-342900">
              <a:buFont typeface="Wingdings" panose="05000000000000000000" pitchFamily="2" charset="2"/>
              <a:buChar char="§"/>
            </a:pPr>
            <a:r>
              <a:rPr lang="en-US" dirty="0"/>
              <a:t>The choices are huge</a:t>
            </a:r>
          </a:p>
          <a:p>
            <a:pPr marL="342900" indent="-342900">
              <a:buFont typeface="Wingdings" panose="05000000000000000000" pitchFamily="2" charset="2"/>
              <a:buChar char="§"/>
            </a:pPr>
            <a:r>
              <a:rPr lang="en-US" dirty="0"/>
              <a:t>The toolsets are varied</a:t>
            </a:r>
          </a:p>
          <a:p>
            <a:pPr marL="342900" indent="-342900">
              <a:buFont typeface="Wingdings" panose="05000000000000000000" pitchFamily="2" charset="2"/>
              <a:buChar char="§"/>
            </a:pPr>
            <a:r>
              <a:rPr lang="en-US" dirty="0" smtClean="0"/>
              <a:t>What problems need to be solved?</a:t>
            </a:r>
          </a:p>
          <a:p>
            <a:pPr marL="342900" indent="-342900">
              <a:buFont typeface="Wingdings" panose="05000000000000000000" pitchFamily="2" charset="2"/>
              <a:buChar char="§"/>
            </a:pPr>
            <a:r>
              <a:rPr lang="en-US" dirty="0" smtClean="0"/>
              <a:t>Don’t </a:t>
            </a:r>
            <a:r>
              <a:rPr lang="en-US" dirty="0"/>
              <a:t>choose Hadoop because it is </a:t>
            </a:r>
            <a:r>
              <a:rPr lang="en-US" dirty="0" smtClean="0"/>
              <a:t>hype!</a:t>
            </a:r>
          </a:p>
          <a:p>
            <a:pPr marL="342900" indent="-342900">
              <a:buFont typeface="Wingdings" panose="05000000000000000000" pitchFamily="2" charset="2"/>
              <a:buChar char="§"/>
            </a:pPr>
            <a:r>
              <a:rPr lang="en-US" dirty="0" smtClean="0"/>
              <a:t>Verify that there </a:t>
            </a:r>
            <a:r>
              <a:rPr lang="en-US" dirty="0"/>
              <a:t>is a real </a:t>
            </a:r>
            <a:r>
              <a:rPr lang="en-US" dirty="0" smtClean="0"/>
              <a:t>need</a:t>
            </a:r>
          </a:p>
          <a:p>
            <a:pPr marL="342900" indent="-342900">
              <a:buFont typeface="Wingdings" panose="05000000000000000000" pitchFamily="2" charset="2"/>
              <a:buChar char="§"/>
            </a:pPr>
            <a:r>
              <a:rPr lang="en-US" dirty="0" smtClean="0"/>
              <a:t>Is the staff ready for the zoo?</a:t>
            </a:r>
            <a:endParaRPr lang="en-US" dirty="0"/>
          </a:p>
          <a:p>
            <a:endParaRPr lang="de-DE" dirty="0"/>
          </a:p>
        </p:txBody>
      </p:sp>
      <p:sp>
        <p:nvSpPr>
          <p:cNvPr id="14" name="Textplatzhalter 13"/>
          <p:cNvSpPr>
            <a:spLocks noGrp="1"/>
          </p:cNvSpPr>
          <p:nvPr>
            <p:ph type="body" sz="quarter" idx="15"/>
          </p:nvPr>
        </p:nvSpPr>
        <p:spPr/>
        <p:txBody>
          <a:bodyPr/>
          <a:lstStyle/>
          <a:p>
            <a:endParaRPr lang="de-DE" dirty="0"/>
          </a:p>
        </p:txBody>
      </p:sp>
      <p:sp>
        <p:nvSpPr>
          <p:cNvPr id="15" name="Textplatzhalter 14"/>
          <p:cNvSpPr>
            <a:spLocks noGrp="1"/>
          </p:cNvSpPr>
          <p:nvPr>
            <p:ph type="body" sz="quarter" idx="16"/>
          </p:nvPr>
        </p:nvSpPr>
        <p:spPr/>
        <p:txBody>
          <a:bodyPr/>
          <a:lstStyle/>
          <a:p>
            <a:endParaRPr lang="de-DE"/>
          </a:p>
        </p:txBody>
      </p:sp>
      <p:sp>
        <p:nvSpPr>
          <p:cNvPr id="16" name="Textplatzhalter 15"/>
          <p:cNvSpPr>
            <a:spLocks noGrp="1"/>
          </p:cNvSpPr>
          <p:nvPr>
            <p:ph type="body" sz="quarter" idx="17"/>
          </p:nvPr>
        </p:nvSpPr>
        <p:spPr/>
        <p:txBody>
          <a:bodyPr/>
          <a:lstStyle/>
          <a:p>
            <a:endParaRPr lang="de-DE"/>
          </a:p>
        </p:txBody>
      </p:sp>
      <p:sp>
        <p:nvSpPr>
          <p:cNvPr id="4" name="Title 3"/>
          <p:cNvSpPr>
            <a:spLocks noGrp="1"/>
          </p:cNvSpPr>
          <p:nvPr>
            <p:ph type="title" idx="4294967295"/>
          </p:nvPr>
        </p:nvSpPr>
        <p:spPr>
          <a:xfrm>
            <a:off x="0" y="96838"/>
            <a:ext cx="8913813" cy="946150"/>
          </a:xfrm>
          <a:prstGeom prst="rect">
            <a:avLst/>
          </a:prstGeom>
        </p:spPr>
        <p:txBody>
          <a:bodyPr>
            <a:normAutofit fontScale="90000"/>
          </a:bodyPr>
          <a:lstStyle/>
          <a:p>
            <a:pPr>
              <a:defRPr/>
            </a:pPr>
            <a:r>
              <a:rPr lang="en-US" dirty="0">
                <a:ea typeface="+mn-ea"/>
                <a:cs typeface="+mn-cs"/>
              </a:rPr>
              <a:t>What Hadoop Technologies</a:t>
            </a:r>
            <a:r>
              <a:rPr lang="en-US" dirty="0"/>
              <a:t> to choose ?</a:t>
            </a:r>
            <a:endParaRPr lang="en-US" dirty="0">
              <a:ea typeface="+mn-ea"/>
              <a:cs typeface="+mn-cs"/>
            </a:endParaRPr>
          </a:p>
        </p:txBody>
      </p:sp>
    </p:spTree>
    <p:extLst>
      <p:ext uri="{BB962C8B-B14F-4D97-AF65-F5344CB8AC3E}">
        <p14:creationId xmlns:p14="http://schemas.microsoft.com/office/powerpoint/2010/main" val="323715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b Rectangle 7"/>
          <p:cNvSpPr/>
          <p:nvPr/>
        </p:nvSpPr>
        <p:spPr>
          <a:xfrm>
            <a:off x="3817350" y="2468651"/>
            <a:ext cx="2057225" cy="20572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8" tIns="102861"/>
          <a:lstStyle/>
          <a:p>
            <a:pPr defTabSz="699463">
              <a:defRPr/>
            </a:pPr>
            <a:r>
              <a:rPr lang="en-US" sz="2400" dirty="0">
                <a:solidFill>
                  <a:srgbClr val="FFFFFF"/>
                </a:solidFill>
                <a:latin typeface="+mj-lt"/>
              </a:rPr>
              <a:t>Hadoop</a:t>
            </a:r>
          </a:p>
        </p:txBody>
      </p:sp>
      <p:sp>
        <p:nvSpPr>
          <p:cNvPr id="6" name="Text Placeholder 5"/>
          <p:cNvSpPr>
            <a:spLocks noGrp="1"/>
          </p:cNvSpPr>
          <p:nvPr>
            <p:ph type="body" sz="quarter" idx="12"/>
          </p:nvPr>
        </p:nvSpPr>
        <p:spPr/>
        <p:txBody>
          <a:bodyPr/>
          <a:lstStyle/>
          <a:p>
            <a:pPr>
              <a:defRPr/>
            </a:pPr>
            <a:r>
              <a:rPr lang="en-US" dirty="0" smtClean="0">
                <a:ea typeface="+mn-ea"/>
                <a:cs typeface="+mn-cs"/>
              </a:rPr>
              <a:t>Microsoft </a:t>
            </a:r>
            <a:r>
              <a:rPr lang="en-US" dirty="0" err="1" smtClean="0">
                <a:ea typeface="+mn-ea"/>
                <a:cs typeface="+mn-cs"/>
              </a:rPr>
              <a:t>HDInsight</a:t>
            </a:r>
            <a:endParaRPr lang="en-US" dirty="0">
              <a:ea typeface="+mn-ea"/>
              <a:cs typeface="+mn-cs"/>
            </a:endParaRPr>
          </a:p>
        </p:txBody>
      </p:sp>
      <p:sp>
        <p:nvSpPr>
          <p:cNvPr id="65540" name="Text Placeholder 2"/>
          <p:cNvSpPr txBox="1">
            <a:spLocks/>
          </p:cNvSpPr>
          <p:nvPr/>
        </p:nvSpPr>
        <p:spPr bwMode="auto">
          <a:xfrm>
            <a:off x="1760125" y="1604331"/>
            <a:ext cx="8914641" cy="67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137148" bIns="109719"/>
          <a:lstStyle>
            <a:lvl1pPr eaLnBrk="0" hangingPunct="0">
              <a:defRPr sz="2400">
                <a:solidFill>
                  <a:schemeClr val="tx1"/>
                </a:solidFill>
                <a:latin typeface="Segoe UI" panose="020B0502040204020203" pitchFamily="34" charset="0"/>
                <a:ea typeface="MS PGothic" panose="020B0600070205080204" pitchFamily="34" charset="-128"/>
              </a:defRPr>
            </a:lvl1pPr>
            <a:lvl2pPr marL="742950" indent="-285750" eaLnBrk="0" hangingPunct="0">
              <a:defRPr sz="2400">
                <a:solidFill>
                  <a:schemeClr val="tx1"/>
                </a:solidFill>
                <a:latin typeface="Segoe UI" panose="020B0502040204020203" pitchFamily="34" charset="0"/>
                <a:ea typeface="MS PGothic" panose="020B0600070205080204" pitchFamily="34" charset="-128"/>
              </a:defRPr>
            </a:lvl2pPr>
            <a:lvl3pPr marL="1143000" indent="-228600" eaLnBrk="0" hangingPunct="0">
              <a:defRPr sz="2400">
                <a:solidFill>
                  <a:schemeClr val="tx1"/>
                </a:solidFill>
                <a:latin typeface="Segoe UI" panose="020B0502040204020203" pitchFamily="34" charset="0"/>
                <a:ea typeface="MS PGothic" panose="020B0600070205080204" pitchFamily="34" charset="-128"/>
              </a:defRPr>
            </a:lvl3pPr>
            <a:lvl4pPr marL="1600200" indent="-228600" eaLnBrk="0" hangingPunct="0">
              <a:defRPr sz="2400">
                <a:solidFill>
                  <a:schemeClr val="tx1"/>
                </a:solidFill>
                <a:latin typeface="Segoe UI" panose="020B0502040204020203" pitchFamily="34" charset="0"/>
                <a:ea typeface="MS PGothic" panose="020B0600070205080204" pitchFamily="34" charset="-128"/>
              </a:defRPr>
            </a:lvl4pPr>
            <a:lvl5pPr marL="2057400" indent="-228600" eaLnBrk="0" hangingPunct="0">
              <a:defRPr sz="2400">
                <a:solidFill>
                  <a:schemeClr val="tx1"/>
                </a:solidFill>
                <a:latin typeface="Segoe UI" panose="020B0502040204020203" pitchFamily="34"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lnSpc>
                <a:spcPts val="4124"/>
              </a:lnSpc>
              <a:buSzPct val="90000"/>
            </a:pPr>
            <a:r>
              <a:rPr lang="en-US" dirty="0">
                <a:solidFill>
                  <a:schemeClr val="accent1"/>
                </a:solidFill>
                <a:latin typeface="Segoe UI Light" panose="020B0502040204020203" pitchFamily="34" charset="0"/>
              </a:rPr>
              <a:t>Gain the full value of your big data</a:t>
            </a:r>
          </a:p>
        </p:txBody>
      </p:sp>
      <p:sp>
        <p:nvSpPr>
          <p:cNvPr id="24" name="Rectangle 23"/>
          <p:cNvSpPr/>
          <p:nvPr/>
        </p:nvSpPr>
        <p:spPr>
          <a:xfrm>
            <a:off x="6167444" y="2568654"/>
            <a:ext cx="4507323" cy="1420902"/>
          </a:xfrm>
          <a:prstGeom prst="rect">
            <a:avLst/>
          </a:prstGeom>
        </p:spPr>
        <p:txBody>
          <a:bodyPr>
            <a:spAutoFit/>
          </a:bodyPr>
          <a:lstStyle/>
          <a:p>
            <a:pPr marL="257141" indent="-257141" defTabSz="699463">
              <a:spcAft>
                <a:spcPts val="1350"/>
              </a:spcAft>
              <a:buFont typeface="Wingdings" pitchFamily="2" charset="2"/>
              <a:buChar char="§"/>
              <a:defRPr/>
            </a:pPr>
            <a:r>
              <a:rPr lang="en-US" sz="2100" dirty="0">
                <a:solidFill>
                  <a:schemeClr val="tx2"/>
                </a:solidFill>
                <a:latin typeface="+mj-lt"/>
              </a:rPr>
              <a:t>100% Apache-based (HDP)</a:t>
            </a:r>
          </a:p>
          <a:p>
            <a:pPr marL="257141" indent="-257141" defTabSz="699463">
              <a:spcAft>
                <a:spcPts val="1350"/>
              </a:spcAft>
              <a:buFont typeface="Wingdings" pitchFamily="2" charset="2"/>
              <a:buChar char="§"/>
              <a:defRPr/>
            </a:pPr>
            <a:r>
              <a:rPr lang="en-US" sz="2100" dirty="0">
                <a:solidFill>
                  <a:schemeClr val="tx2"/>
                </a:solidFill>
                <a:latin typeface="+mj-lt"/>
              </a:rPr>
              <a:t>Elastic scale</a:t>
            </a:r>
          </a:p>
          <a:p>
            <a:pPr marL="257141" indent="-257141" defTabSz="699463">
              <a:spcAft>
                <a:spcPts val="1350"/>
              </a:spcAft>
              <a:buFont typeface="Wingdings" pitchFamily="2" charset="2"/>
              <a:buChar char="§"/>
              <a:defRPr/>
            </a:pPr>
            <a:r>
              <a:rPr lang="en-US" sz="2100" dirty="0">
                <a:solidFill>
                  <a:schemeClr val="tx2"/>
                </a:solidFill>
                <a:latin typeface="+mj-lt"/>
              </a:rPr>
              <a:t>Management simplicity of Windows</a:t>
            </a:r>
          </a:p>
        </p:txBody>
      </p:sp>
      <p:sp>
        <p:nvSpPr>
          <p:cNvPr id="23" name="b Rectangle 7"/>
          <p:cNvSpPr/>
          <p:nvPr/>
        </p:nvSpPr>
        <p:spPr>
          <a:xfrm>
            <a:off x="1760125" y="2468651"/>
            <a:ext cx="2057225" cy="2057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48" tIns="102861"/>
          <a:lstStyle/>
          <a:p>
            <a:pPr defTabSz="699463">
              <a:defRPr/>
            </a:pPr>
            <a:r>
              <a:rPr lang="en-US" sz="2400" dirty="0" smtClean="0">
                <a:solidFill>
                  <a:srgbClr val="FFFFFF"/>
                </a:solidFill>
                <a:latin typeface="+mj-lt"/>
              </a:rPr>
              <a:t>Microsoft </a:t>
            </a:r>
            <a:r>
              <a:rPr lang="en-US" sz="2400" dirty="0">
                <a:solidFill>
                  <a:srgbClr val="FFFFFF"/>
                </a:solidFill>
                <a:latin typeface="+mj-lt"/>
              </a:rPr>
              <a:t>Azure</a:t>
            </a:r>
          </a:p>
        </p:txBody>
      </p:sp>
      <p:sp>
        <p:nvSpPr>
          <p:cNvPr id="28" name="Freeform 7"/>
          <p:cNvSpPr>
            <a:spLocks noEditPoints="1"/>
          </p:cNvSpPr>
          <p:nvPr/>
        </p:nvSpPr>
        <p:spPr bwMode="black">
          <a:xfrm>
            <a:off x="3969736" y="4023474"/>
            <a:ext cx="386920" cy="34168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9953" tIns="34976" rIns="69953" bIns="34976"/>
          <a:lstStyle/>
          <a:p>
            <a:pPr defTabSz="699423">
              <a:defRPr/>
            </a:pPr>
            <a:endParaRPr lang="en-US" sz="1377" dirty="0">
              <a:solidFill>
                <a:srgbClr val="000000"/>
              </a:solidFill>
            </a:endParaRPr>
          </a:p>
        </p:txBody>
      </p:sp>
      <p:grpSp>
        <p:nvGrpSpPr>
          <p:cNvPr id="65544" name="Group 29"/>
          <p:cNvGrpSpPr>
            <a:grpSpLocks/>
          </p:cNvGrpSpPr>
          <p:nvPr/>
        </p:nvGrpSpPr>
        <p:grpSpPr bwMode="auto">
          <a:xfrm>
            <a:off x="9047320" y="5712827"/>
            <a:ext cx="1551253" cy="223818"/>
            <a:chOff x="9992451" y="6451448"/>
            <a:chExt cx="2067120" cy="299020"/>
          </a:xfrm>
        </p:grpSpPr>
        <p:grpSp>
          <p:nvGrpSpPr>
            <p:cNvPr id="31" name="Group 30"/>
            <p:cNvGrpSpPr/>
            <p:nvPr/>
          </p:nvGrpSpPr>
          <p:grpSpPr>
            <a:xfrm>
              <a:off x="10510621" y="6495758"/>
              <a:ext cx="192794" cy="192794"/>
              <a:chOff x="-3781305" y="3065460"/>
              <a:chExt cx="1777999" cy="1777999"/>
            </a:xfrm>
            <a:solidFill>
              <a:schemeClr val="bg2"/>
            </a:solidFill>
          </p:grpSpPr>
          <p:sp>
            <p:nvSpPr>
              <p:cNvPr id="38"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99423">
                  <a:defRPr/>
                </a:pPr>
                <a:endParaRPr lang="en-US" sz="1377" dirty="0"/>
              </a:p>
            </p:txBody>
          </p:sp>
          <p:sp>
            <p:nvSpPr>
              <p:cNvPr id="39" name="Freeform 8"/>
              <p:cNvSpPr>
                <a:spLocks/>
              </p:cNvSpPr>
              <p:nvPr/>
            </p:nvSpPr>
            <p:spPr bwMode="auto">
              <a:xfrm>
                <a:off x="-3346335" y="3611565"/>
                <a:ext cx="930275" cy="685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99423">
                  <a:defRPr/>
                </a:pPr>
                <a:endParaRPr lang="en-US" sz="1377" dirty="0"/>
              </a:p>
            </p:txBody>
          </p:sp>
        </p:grpSp>
        <p:grpSp>
          <p:nvGrpSpPr>
            <p:cNvPr id="32" name="Group 31"/>
            <p:cNvGrpSpPr/>
            <p:nvPr/>
          </p:nvGrpSpPr>
          <p:grpSpPr>
            <a:xfrm>
              <a:off x="11351837" y="6495758"/>
              <a:ext cx="192794" cy="192794"/>
              <a:chOff x="-3781305" y="3065460"/>
              <a:chExt cx="1777999" cy="1777999"/>
            </a:xfrm>
            <a:solidFill>
              <a:schemeClr val="bg2"/>
            </a:solidFill>
          </p:grpSpPr>
          <p:sp>
            <p:nvSpPr>
              <p:cNvPr id="36" name="Freeform 5"/>
              <p:cNvSpPr>
                <a:spLocks noEditPoints="1"/>
              </p:cNvSpPr>
              <p:nvPr/>
            </p:nvSpPr>
            <p:spPr bwMode="auto">
              <a:xfrm>
                <a:off x="-3781305" y="3065460"/>
                <a:ext cx="1777999" cy="1777999"/>
              </a:xfrm>
              <a:custGeom>
                <a:avLst/>
                <a:gdLst>
                  <a:gd name="T0" fmla="*/ 618 w 1120"/>
                  <a:gd name="T1" fmla="*/ 4 h 1120"/>
                  <a:gd name="T2" fmla="*/ 726 w 1120"/>
                  <a:gd name="T3" fmla="*/ 26 h 1120"/>
                  <a:gd name="T4" fmla="*/ 828 w 1120"/>
                  <a:gd name="T5" fmla="*/ 68 h 1120"/>
                  <a:gd name="T6" fmla="*/ 916 w 1120"/>
                  <a:gd name="T7" fmla="*/ 128 h 1120"/>
                  <a:gd name="T8" fmla="*/ 992 w 1120"/>
                  <a:gd name="T9" fmla="*/ 204 h 1120"/>
                  <a:gd name="T10" fmla="*/ 1052 w 1120"/>
                  <a:gd name="T11" fmla="*/ 294 h 1120"/>
                  <a:gd name="T12" fmla="*/ 1094 w 1120"/>
                  <a:gd name="T13" fmla="*/ 394 h 1120"/>
                  <a:gd name="T14" fmla="*/ 1118 w 1120"/>
                  <a:gd name="T15" fmla="*/ 504 h 1120"/>
                  <a:gd name="T16" fmla="*/ 1120 w 1120"/>
                  <a:gd name="T17" fmla="*/ 590 h 1120"/>
                  <a:gd name="T18" fmla="*/ 1102 w 1120"/>
                  <a:gd name="T19" fmla="*/ 700 h 1120"/>
                  <a:gd name="T20" fmla="*/ 1064 w 1120"/>
                  <a:gd name="T21" fmla="*/ 802 h 1120"/>
                  <a:gd name="T22" fmla="*/ 1008 w 1120"/>
                  <a:gd name="T23" fmla="*/ 896 h 1120"/>
                  <a:gd name="T24" fmla="*/ 936 w 1120"/>
                  <a:gd name="T25" fmla="*/ 974 h 1120"/>
                  <a:gd name="T26" fmla="*/ 850 w 1120"/>
                  <a:gd name="T27" fmla="*/ 1038 h 1120"/>
                  <a:gd name="T28" fmla="*/ 752 w 1120"/>
                  <a:gd name="T29" fmla="*/ 1086 h 1120"/>
                  <a:gd name="T30" fmla="*/ 646 w 1120"/>
                  <a:gd name="T31" fmla="*/ 1114 h 1120"/>
                  <a:gd name="T32" fmla="*/ 560 w 1120"/>
                  <a:gd name="T33" fmla="*/ 1120 h 1120"/>
                  <a:gd name="T34" fmla="*/ 448 w 1120"/>
                  <a:gd name="T35" fmla="*/ 1108 h 1120"/>
                  <a:gd name="T36" fmla="*/ 342 w 1120"/>
                  <a:gd name="T37" fmla="*/ 1076 h 1120"/>
                  <a:gd name="T38" fmla="*/ 248 w 1120"/>
                  <a:gd name="T39" fmla="*/ 1024 h 1120"/>
                  <a:gd name="T40" fmla="*/ 164 w 1120"/>
                  <a:gd name="T41" fmla="*/ 956 h 1120"/>
                  <a:gd name="T42" fmla="*/ 96 w 1120"/>
                  <a:gd name="T43" fmla="*/ 874 h 1120"/>
                  <a:gd name="T44" fmla="*/ 44 w 1120"/>
                  <a:gd name="T45" fmla="*/ 778 h 1120"/>
                  <a:gd name="T46" fmla="*/ 12 w 1120"/>
                  <a:gd name="T47" fmla="*/ 674 h 1120"/>
                  <a:gd name="T48" fmla="*/ 0 w 1120"/>
                  <a:gd name="T49" fmla="*/ 560 h 1120"/>
                  <a:gd name="T50" fmla="*/ 6 w 1120"/>
                  <a:gd name="T51" fmla="*/ 476 h 1120"/>
                  <a:gd name="T52" fmla="*/ 34 w 1120"/>
                  <a:gd name="T53" fmla="*/ 368 h 1120"/>
                  <a:gd name="T54" fmla="*/ 82 w 1120"/>
                  <a:gd name="T55" fmla="*/ 270 h 1120"/>
                  <a:gd name="T56" fmla="*/ 146 w 1120"/>
                  <a:gd name="T57" fmla="*/ 184 h 1120"/>
                  <a:gd name="T58" fmla="*/ 226 w 1120"/>
                  <a:gd name="T59" fmla="*/ 112 h 1120"/>
                  <a:gd name="T60" fmla="*/ 318 w 1120"/>
                  <a:gd name="T61" fmla="*/ 56 h 1120"/>
                  <a:gd name="T62" fmla="*/ 420 w 1120"/>
                  <a:gd name="T63" fmla="*/ 18 h 1120"/>
                  <a:gd name="T64" fmla="*/ 532 w 1120"/>
                  <a:gd name="T65" fmla="*/ 2 h 1120"/>
                  <a:gd name="T66" fmla="*/ 536 w 1120"/>
                  <a:gd name="T67" fmla="*/ 72 h 1120"/>
                  <a:gd name="T68" fmla="*/ 438 w 1120"/>
                  <a:gd name="T69" fmla="*/ 86 h 1120"/>
                  <a:gd name="T70" fmla="*/ 288 w 1120"/>
                  <a:gd name="T71" fmla="*/ 156 h 1120"/>
                  <a:gd name="T72" fmla="*/ 156 w 1120"/>
                  <a:gd name="T73" fmla="*/ 288 h 1120"/>
                  <a:gd name="T74" fmla="*/ 88 w 1120"/>
                  <a:gd name="T75" fmla="*/ 438 h 1120"/>
                  <a:gd name="T76" fmla="*/ 72 w 1120"/>
                  <a:gd name="T77" fmla="*/ 536 h 1120"/>
                  <a:gd name="T78" fmla="*/ 74 w 1120"/>
                  <a:gd name="T79" fmla="*/ 610 h 1120"/>
                  <a:gd name="T80" fmla="*/ 94 w 1120"/>
                  <a:gd name="T81" fmla="*/ 706 h 1120"/>
                  <a:gd name="T82" fmla="*/ 184 w 1120"/>
                  <a:gd name="T83" fmla="*/ 870 h 1120"/>
                  <a:gd name="T84" fmla="*/ 328 w 1120"/>
                  <a:gd name="T85" fmla="*/ 990 h 1120"/>
                  <a:gd name="T86" fmla="*/ 462 w 1120"/>
                  <a:gd name="T87" fmla="*/ 1038 h 1120"/>
                  <a:gd name="T88" fmla="*/ 560 w 1120"/>
                  <a:gd name="T89" fmla="*/ 1048 h 1120"/>
                  <a:gd name="T90" fmla="*/ 634 w 1120"/>
                  <a:gd name="T91" fmla="*/ 1044 h 1120"/>
                  <a:gd name="T92" fmla="*/ 750 w 1120"/>
                  <a:gd name="T93" fmla="*/ 1010 h 1120"/>
                  <a:gd name="T94" fmla="*/ 906 w 1120"/>
                  <a:gd name="T95" fmla="*/ 906 h 1120"/>
                  <a:gd name="T96" fmla="*/ 1010 w 1120"/>
                  <a:gd name="T97" fmla="*/ 750 h 1120"/>
                  <a:gd name="T98" fmla="*/ 1044 w 1120"/>
                  <a:gd name="T99" fmla="*/ 634 h 1120"/>
                  <a:gd name="T100" fmla="*/ 1050 w 1120"/>
                  <a:gd name="T101" fmla="*/ 560 h 1120"/>
                  <a:gd name="T102" fmla="*/ 1040 w 1120"/>
                  <a:gd name="T103" fmla="*/ 462 h 1120"/>
                  <a:gd name="T104" fmla="*/ 990 w 1120"/>
                  <a:gd name="T105" fmla="*/ 328 h 1120"/>
                  <a:gd name="T106" fmla="*/ 870 w 1120"/>
                  <a:gd name="T107" fmla="*/ 184 h 1120"/>
                  <a:gd name="T108" fmla="*/ 706 w 1120"/>
                  <a:gd name="T109" fmla="*/ 94 h 1120"/>
                  <a:gd name="T110" fmla="*/ 610 w 1120"/>
                  <a:gd name="T111" fmla="*/ 74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0" h="1120">
                    <a:moveTo>
                      <a:pt x="560" y="0"/>
                    </a:moveTo>
                    <a:lnTo>
                      <a:pt x="560" y="0"/>
                    </a:lnTo>
                    <a:lnTo>
                      <a:pt x="590" y="2"/>
                    </a:lnTo>
                    <a:lnTo>
                      <a:pt x="618" y="4"/>
                    </a:lnTo>
                    <a:lnTo>
                      <a:pt x="646" y="6"/>
                    </a:lnTo>
                    <a:lnTo>
                      <a:pt x="674" y="12"/>
                    </a:lnTo>
                    <a:lnTo>
                      <a:pt x="700" y="18"/>
                    </a:lnTo>
                    <a:lnTo>
                      <a:pt x="726" y="26"/>
                    </a:lnTo>
                    <a:lnTo>
                      <a:pt x="752" y="34"/>
                    </a:lnTo>
                    <a:lnTo>
                      <a:pt x="778" y="44"/>
                    </a:lnTo>
                    <a:lnTo>
                      <a:pt x="802" y="56"/>
                    </a:lnTo>
                    <a:lnTo>
                      <a:pt x="828" y="68"/>
                    </a:lnTo>
                    <a:lnTo>
                      <a:pt x="850" y="82"/>
                    </a:lnTo>
                    <a:lnTo>
                      <a:pt x="874" y="96"/>
                    </a:lnTo>
                    <a:lnTo>
                      <a:pt x="896" y="112"/>
                    </a:lnTo>
                    <a:lnTo>
                      <a:pt x="916" y="128"/>
                    </a:lnTo>
                    <a:lnTo>
                      <a:pt x="936" y="146"/>
                    </a:lnTo>
                    <a:lnTo>
                      <a:pt x="956" y="164"/>
                    </a:lnTo>
                    <a:lnTo>
                      <a:pt x="974" y="184"/>
                    </a:lnTo>
                    <a:lnTo>
                      <a:pt x="992" y="204"/>
                    </a:lnTo>
                    <a:lnTo>
                      <a:pt x="1008" y="226"/>
                    </a:lnTo>
                    <a:lnTo>
                      <a:pt x="1024" y="248"/>
                    </a:lnTo>
                    <a:lnTo>
                      <a:pt x="1040" y="270"/>
                    </a:lnTo>
                    <a:lnTo>
                      <a:pt x="1052" y="294"/>
                    </a:lnTo>
                    <a:lnTo>
                      <a:pt x="1064" y="318"/>
                    </a:lnTo>
                    <a:lnTo>
                      <a:pt x="1076" y="342"/>
                    </a:lnTo>
                    <a:lnTo>
                      <a:pt x="1086" y="368"/>
                    </a:lnTo>
                    <a:lnTo>
                      <a:pt x="1094" y="394"/>
                    </a:lnTo>
                    <a:lnTo>
                      <a:pt x="1102" y="420"/>
                    </a:lnTo>
                    <a:lnTo>
                      <a:pt x="1108" y="448"/>
                    </a:lnTo>
                    <a:lnTo>
                      <a:pt x="1114" y="476"/>
                    </a:lnTo>
                    <a:lnTo>
                      <a:pt x="1118" y="504"/>
                    </a:lnTo>
                    <a:lnTo>
                      <a:pt x="1120" y="532"/>
                    </a:lnTo>
                    <a:lnTo>
                      <a:pt x="1120" y="560"/>
                    </a:lnTo>
                    <a:lnTo>
                      <a:pt x="1120" y="560"/>
                    </a:lnTo>
                    <a:lnTo>
                      <a:pt x="1120" y="590"/>
                    </a:lnTo>
                    <a:lnTo>
                      <a:pt x="1118" y="618"/>
                    </a:lnTo>
                    <a:lnTo>
                      <a:pt x="1114" y="646"/>
                    </a:lnTo>
                    <a:lnTo>
                      <a:pt x="1108" y="674"/>
                    </a:lnTo>
                    <a:lnTo>
                      <a:pt x="1102" y="700"/>
                    </a:lnTo>
                    <a:lnTo>
                      <a:pt x="1094" y="726"/>
                    </a:lnTo>
                    <a:lnTo>
                      <a:pt x="1086" y="752"/>
                    </a:lnTo>
                    <a:lnTo>
                      <a:pt x="1076" y="778"/>
                    </a:lnTo>
                    <a:lnTo>
                      <a:pt x="1064" y="802"/>
                    </a:lnTo>
                    <a:lnTo>
                      <a:pt x="1052" y="826"/>
                    </a:lnTo>
                    <a:lnTo>
                      <a:pt x="1040" y="850"/>
                    </a:lnTo>
                    <a:lnTo>
                      <a:pt x="1024" y="874"/>
                    </a:lnTo>
                    <a:lnTo>
                      <a:pt x="1008" y="896"/>
                    </a:lnTo>
                    <a:lnTo>
                      <a:pt x="992" y="916"/>
                    </a:lnTo>
                    <a:lnTo>
                      <a:pt x="974" y="936"/>
                    </a:lnTo>
                    <a:lnTo>
                      <a:pt x="956" y="956"/>
                    </a:lnTo>
                    <a:lnTo>
                      <a:pt x="936" y="974"/>
                    </a:lnTo>
                    <a:lnTo>
                      <a:pt x="916" y="992"/>
                    </a:lnTo>
                    <a:lnTo>
                      <a:pt x="896" y="1008"/>
                    </a:lnTo>
                    <a:lnTo>
                      <a:pt x="874" y="1024"/>
                    </a:lnTo>
                    <a:lnTo>
                      <a:pt x="850" y="1038"/>
                    </a:lnTo>
                    <a:lnTo>
                      <a:pt x="828" y="1052"/>
                    </a:lnTo>
                    <a:lnTo>
                      <a:pt x="802" y="1064"/>
                    </a:lnTo>
                    <a:lnTo>
                      <a:pt x="778" y="1076"/>
                    </a:lnTo>
                    <a:lnTo>
                      <a:pt x="752" y="1086"/>
                    </a:lnTo>
                    <a:lnTo>
                      <a:pt x="726" y="1094"/>
                    </a:lnTo>
                    <a:lnTo>
                      <a:pt x="700" y="1102"/>
                    </a:lnTo>
                    <a:lnTo>
                      <a:pt x="674" y="1108"/>
                    </a:lnTo>
                    <a:lnTo>
                      <a:pt x="646" y="1114"/>
                    </a:lnTo>
                    <a:lnTo>
                      <a:pt x="618" y="1118"/>
                    </a:lnTo>
                    <a:lnTo>
                      <a:pt x="590" y="1120"/>
                    </a:lnTo>
                    <a:lnTo>
                      <a:pt x="560" y="1120"/>
                    </a:lnTo>
                    <a:lnTo>
                      <a:pt x="560" y="1120"/>
                    </a:lnTo>
                    <a:lnTo>
                      <a:pt x="532" y="1120"/>
                    </a:lnTo>
                    <a:lnTo>
                      <a:pt x="504" y="1118"/>
                    </a:lnTo>
                    <a:lnTo>
                      <a:pt x="476" y="1114"/>
                    </a:lnTo>
                    <a:lnTo>
                      <a:pt x="448" y="1108"/>
                    </a:lnTo>
                    <a:lnTo>
                      <a:pt x="420" y="1102"/>
                    </a:lnTo>
                    <a:lnTo>
                      <a:pt x="394" y="1094"/>
                    </a:lnTo>
                    <a:lnTo>
                      <a:pt x="368" y="1086"/>
                    </a:lnTo>
                    <a:lnTo>
                      <a:pt x="342" y="1076"/>
                    </a:lnTo>
                    <a:lnTo>
                      <a:pt x="318" y="1064"/>
                    </a:lnTo>
                    <a:lnTo>
                      <a:pt x="294" y="1052"/>
                    </a:lnTo>
                    <a:lnTo>
                      <a:pt x="270" y="1038"/>
                    </a:lnTo>
                    <a:lnTo>
                      <a:pt x="248" y="1024"/>
                    </a:lnTo>
                    <a:lnTo>
                      <a:pt x="226" y="1008"/>
                    </a:lnTo>
                    <a:lnTo>
                      <a:pt x="204" y="992"/>
                    </a:lnTo>
                    <a:lnTo>
                      <a:pt x="184" y="974"/>
                    </a:lnTo>
                    <a:lnTo>
                      <a:pt x="164" y="956"/>
                    </a:lnTo>
                    <a:lnTo>
                      <a:pt x="146" y="936"/>
                    </a:lnTo>
                    <a:lnTo>
                      <a:pt x="128" y="916"/>
                    </a:lnTo>
                    <a:lnTo>
                      <a:pt x="112" y="896"/>
                    </a:lnTo>
                    <a:lnTo>
                      <a:pt x="96" y="874"/>
                    </a:lnTo>
                    <a:lnTo>
                      <a:pt x="82" y="850"/>
                    </a:lnTo>
                    <a:lnTo>
                      <a:pt x="68" y="826"/>
                    </a:lnTo>
                    <a:lnTo>
                      <a:pt x="56" y="802"/>
                    </a:lnTo>
                    <a:lnTo>
                      <a:pt x="44" y="778"/>
                    </a:lnTo>
                    <a:lnTo>
                      <a:pt x="34" y="752"/>
                    </a:lnTo>
                    <a:lnTo>
                      <a:pt x="26" y="726"/>
                    </a:lnTo>
                    <a:lnTo>
                      <a:pt x="18" y="700"/>
                    </a:lnTo>
                    <a:lnTo>
                      <a:pt x="12" y="674"/>
                    </a:lnTo>
                    <a:lnTo>
                      <a:pt x="6" y="646"/>
                    </a:lnTo>
                    <a:lnTo>
                      <a:pt x="4" y="618"/>
                    </a:lnTo>
                    <a:lnTo>
                      <a:pt x="2" y="590"/>
                    </a:lnTo>
                    <a:lnTo>
                      <a:pt x="0" y="560"/>
                    </a:lnTo>
                    <a:lnTo>
                      <a:pt x="0" y="560"/>
                    </a:lnTo>
                    <a:lnTo>
                      <a:pt x="2" y="532"/>
                    </a:lnTo>
                    <a:lnTo>
                      <a:pt x="4" y="504"/>
                    </a:lnTo>
                    <a:lnTo>
                      <a:pt x="6" y="476"/>
                    </a:lnTo>
                    <a:lnTo>
                      <a:pt x="12" y="448"/>
                    </a:lnTo>
                    <a:lnTo>
                      <a:pt x="18" y="420"/>
                    </a:lnTo>
                    <a:lnTo>
                      <a:pt x="26" y="394"/>
                    </a:lnTo>
                    <a:lnTo>
                      <a:pt x="34" y="368"/>
                    </a:lnTo>
                    <a:lnTo>
                      <a:pt x="44" y="342"/>
                    </a:lnTo>
                    <a:lnTo>
                      <a:pt x="56" y="318"/>
                    </a:lnTo>
                    <a:lnTo>
                      <a:pt x="68" y="294"/>
                    </a:lnTo>
                    <a:lnTo>
                      <a:pt x="82" y="270"/>
                    </a:lnTo>
                    <a:lnTo>
                      <a:pt x="96" y="248"/>
                    </a:lnTo>
                    <a:lnTo>
                      <a:pt x="112" y="226"/>
                    </a:lnTo>
                    <a:lnTo>
                      <a:pt x="128" y="204"/>
                    </a:lnTo>
                    <a:lnTo>
                      <a:pt x="146" y="184"/>
                    </a:lnTo>
                    <a:lnTo>
                      <a:pt x="164" y="164"/>
                    </a:lnTo>
                    <a:lnTo>
                      <a:pt x="184" y="146"/>
                    </a:lnTo>
                    <a:lnTo>
                      <a:pt x="204" y="128"/>
                    </a:lnTo>
                    <a:lnTo>
                      <a:pt x="226" y="112"/>
                    </a:lnTo>
                    <a:lnTo>
                      <a:pt x="248" y="96"/>
                    </a:lnTo>
                    <a:lnTo>
                      <a:pt x="270" y="82"/>
                    </a:lnTo>
                    <a:lnTo>
                      <a:pt x="294" y="68"/>
                    </a:lnTo>
                    <a:lnTo>
                      <a:pt x="318" y="56"/>
                    </a:lnTo>
                    <a:lnTo>
                      <a:pt x="342" y="44"/>
                    </a:lnTo>
                    <a:lnTo>
                      <a:pt x="368" y="34"/>
                    </a:lnTo>
                    <a:lnTo>
                      <a:pt x="394" y="26"/>
                    </a:lnTo>
                    <a:lnTo>
                      <a:pt x="420" y="18"/>
                    </a:lnTo>
                    <a:lnTo>
                      <a:pt x="448" y="12"/>
                    </a:lnTo>
                    <a:lnTo>
                      <a:pt x="476" y="6"/>
                    </a:lnTo>
                    <a:lnTo>
                      <a:pt x="504" y="4"/>
                    </a:lnTo>
                    <a:lnTo>
                      <a:pt x="532" y="2"/>
                    </a:lnTo>
                    <a:lnTo>
                      <a:pt x="560" y="0"/>
                    </a:lnTo>
                    <a:close/>
                    <a:moveTo>
                      <a:pt x="560" y="72"/>
                    </a:moveTo>
                    <a:lnTo>
                      <a:pt x="560" y="72"/>
                    </a:lnTo>
                    <a:lnTo>
                      <a:pt x="536" y="72"/>
                    </a:lnTo>
                    <a:lnTo>
                      <a:pt x="510" y="74"/>
                    </a:lnTo>
                    <a:lnTo>
                      <a:pt x="486" y="78"/>
                    </a:lnTo>
                    <a:lnTo>
                      <a:pt x="462" y="82"/>
                    </a:lnTo>
                    <a:lnTo>
                      <a:pt x="438" y="86"/>
                    </a:lnTo>
                    <a:lnTo>
                      <a:pt x="416" y="94"/>
                    </a:lnTo>
                    <a:lnTo>
                      <a:pt x="370" y="110"/>
                    </a:lnTo>
                    <a:lnTo>
                      <a:pt x="328" y="130"/>
                    </a:lnTo>
                    <a:lnTo>
                      <a:pt x="288" y="156"/>
                    </a:lnTo>
                    <a:lnTo>
                      <a:pt x="250" y="184"/>
                    </a:lnTo>
                    <a:lnTo>
                      <a:pt x="214" y="214"/>
                    </a:lnTo>
                    <a:lnTo>
                      <a:pt x="184" y="250"/>
                    </a:lnTo>
                    <a:lnTo>
                      <a:pt x="156" y="288"/>
                    </a:lnTo>
                    <a:lnTo>
                      <a:pt x="130" y="328"/>
                    </a:lnTo>
                    <a:lnTo>
                      <a:pt x="110" y="370"/>
                    </a:lnTo>
                    <a:lnTo>
                      <a:pt x="94" y="416"/>
                    </a:lnTo>
                    <a:lnTo>
                      <a:pt x="88" y="438"/>
                    </a:lnTo>
                    <a:lnTo>
                      <a:pt x="82" y="462"/>
                    </a:lnTo>
                    <a:lnTo>
                      <a:pt x="78" y="486"/>
                    </a:lnTo>
                    <a:lnTo>
                      <a:pt x="74" y="510"/>
                    </a:lnTo>
                    <a:lnTo>
                      <a:pt x="72" y="536"/>
                    </a:lnTo>
                    <a:lnTo>
                      <a:pt x="72" y="560"/>
                    </a:lnTo>
                    <a:lnTo>
                      <a:pt x="72" y="560"/>
                    </a:lnTo>
                    <a:lnTo>
                      <a:pt x="72" y="586"/>
                    </a:lnTo>
                    <a:lnTo>
                      <a:pt x="74" y="610"/>
                    </a:lnTo>
                    <a:lnTo>
                      <a:pt x="78" y="634"/>
                    </a:lnTo>
                    <a:lnTo>
                      <a:pt x="82" y="658"/>
                    </a:lnTo>
                    <a:lnTo>
                      <a:pt x="88" y="682"/>
                    </a:lnTo>
                    <a:lnTo>
                      <a:pt x="94" y="706"/>
                    </a:lnTo>
                    <a:lnTo>
                      <a:pt x="110" y="750"/>
                    </a:lnTo>
                    <a:lnTo>
                      <a:pt x="130" y="792"/>
                    </a:lnTo>
                    <a:lnTo>
                      <a:pt x="156" y="834"/>
                    </a:lnTo>
                    <a:lnTo>
                      <a:pt x="184" y="870"/>
                    </a:lnTo>
                    <a:lnTo>
                      <a:pt x="214" y="906"/>
                    </a:lnTo>
                    <a:lnTo>
                      <a:pt x="250" y="938"/>
                    </a:lnTo>
                    <a:lnTo>
                      <a:pt x="288" y="966"/>
                    </a:lnTo>
                    <a:lnTo>
                      <a:pt x="328" y="990"/>
                    </a:lnTo>
                    <a:lnTo>
                      <a:pt x="370" y="1010"/>
                    </a:lnTo>
                    <a:lnTo>
                      <a:pt x="416" y="1026"/>
                    </a:lnTo>
                    <a:lnTo>
                      <a:pt x="438" y="1034"/>
                    </a:lnTo>
                    <a:lnTo>
                      <a:pt x="462" y="1038"/>
                    </a:lnTo>
                    <a:lnTo>
                      <a:pt x="486" y="1044"/>
                    </a:lnTo>
                    <a:lnTo>
                      <a:pt x="510" y="1046"/>
                    </a:lnTo>
                    <a:lnTo>
                      <a:pt x="536" y="1048"/>
                    </a:lnTo>
                    <a:lnTo>
                      <a:pt x="560" y="1048"/>
                    </a:lnTo>
                    <a:lnTo>
                      <a:pt x="560" y="1048"/>
                    </a:lnTo>
                    <a:lnTo>
                      <a:pt x="586" y="1048"/>
                    </a:lnTo>
                    <a:lnTo>
                      <a:pt x="610" y="1046"/>
                    </a:lnTo>
                    <a:lnTo>
                      <a:pt x="634" y="1044"/>
                    </a:lnTo>
                    <a:lnTo>
                      <a:pt x="658" y="1038"/>
                    </a:lnTo>
                    <a:lnTo>
                      <a:pt x="682" y="1034"/>
                    </a:lnTo>
                    <a:lnTo>
                      <a:pt x="706" y="1026"/>
                    </a:lnTo>
                    <a:lnTo>
                      <a:pt x="750" y="1010"/>
                    </a:lnTo>
                    <a:lnTo>
                      <a:pt x="794" y="990"/>
                    </a:lnTo>
                    <a:lnTo>
                      <a:pt x="834" y="966"/>
                    </a:lnTo>
                    <a:lnTo>
                      <a:pt x="870" y="938"/>
                    </a:lnTo>
                    <a:lnTo>
                      <a:pt x="906" y="906"/>
                    </a:lnTo>
                    <a:lnTo>
                      <a:pt x="938" y="870"/>
                    </a:lnTo>
                    <a:lnTo>
                      <a:pt x="966" y="834"/>
                    </a:lnTo>
                    <a:lnTo>
                      <a:pt x="990" y="792"/>
                    </a:lnTo>
                    <a:lnTo>
                      <a:pt x="1010" y="750"/>
                    </a:lnTo>
                    <a:lnTo>
                      <a:pt x="1026" y="706"/>
                    </a:lnTo>
                    <a:lnTo>
                      <a:pt x="1034" y="682"/>
                    </a:lnTo>
                    <a:lnTo>
                      <a:pt x="1040" y="658"/>
                    </a:lnTo>
                    <a:lnTo>
                      <a:pt x="1044" y="634"/>
                    </a:lnTo>
                    <a:lnTo>
                      <a:pt x="1046" y="610"/>
                    </a:lnTo>
                    <a:lnTo>
                      <a:pt x="1048" y="586"/>
                    </a:lnTo>
                    <a:lnTo>
                      <a:pt x="1050" y="560"/>
                    </a:lnTo>
                    <a:lnTo>
                      <a:pt x="1050" y="560"/>
                    </a:lnTo>
                    <a:lnTo>
                      <a:pt x="1048" y="536"/>
                    </a:lnTo>
                    <a:lnTo>
                      <a:pt x="1046" y="510"/>
                    </a:lnTo>
                    <a:lnTo>
                      <a:pt x="1044" y="486"/>
                    </a:lnTo>
                    <a:lnTo>
                      <a:pt x="1040" y="462"/>
                    </a:lnTo>
                    <a:lnTo>
                      <a:pt x="1034" y="438"/>
                    </a:lnTo>
                    <a:lnTo>
                      <a:pt x="1026" y="416"/>
                    </a:lnTo>
                    <a:lnTo>
                      <a:pt x="1010" y="370"/>
                    </a:lnTo>
                    <a:lnTo>
                      <a:pt x="990" y="328"/>
                    </a:lnTo>
                    <a:lnTo>
                      <a:pt x="966" y="288"/>
                    </a:lnTo>
                    <a:lnTo>
                      <a:pt x="938" y="250"/>
                    </a:lnTo>
                    <a:lnTo>
                      <a:pt x="906" y="214"/>
                    </a:lnTo>
                    <a:lnTo>
                      <a:pt x="870" y="184"/>
                    </a:lnTo>
                    <a:lnTo>
                      <a:pt x="834" y="156"/>
                    </a:lnTo>
                    <a:lnTo>
                      <a:pt x="794" y="130"/>
                    </a:lnTo>
                    <a:lnTo>
                      <a:pt x="750" y="110"/>
                    </a:lnTo>
                    <a:lnTo>
                      <a:pt x="706" y="94"/>
                    </a:lnTo>
                    <a:lnTo>
                      <a:pt x="682" y="86"/>
                    </a:lnTo>
                    <a:lnTo>
                      <a:pt x="658" y="82"/>
                    </a:lnTo>
                    <a:lnTo>
                      <a:pt x="634" y="78"/>
                    </a:lnTo>
                    <a:lnTo>
                      <a:pt x="610" y="74"/>
                    </a:lnTo>
                    <a:lnTo>
                      <a:pt x="586" y="72"/>
                    </a:lnTo>
                    <a:lnTo>
                      <a:pt x="56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99423">
                  <a:defRPr/>
                </a:pPr>
                <a:endParaRPr lang="en-US" sz="1377" dirty="0"/>
              </a:p>
            </p:txBody>
          </p:sp>
          <p:sp>
            <p:nvSpPr>
              <p:cNvPr id="37" name="Freeform 8"/>
              <p:cNvSpPr>
                <a:spLocks/>
              </p:cNvSpPr>
              <p:nvPr/>
            </p:nvSpPr>
            <p:spPr bwMode="auto">
              <a:xfrm>
                <a:off x="-3346335" y="3611565"/>
                <a:ext cx="930275" cy="685800"/>
              </a:xfrm>
              <a:custGeom>
                <a:avLst/>
                <a:gdLst>
                  <a:gd name="T0" fmla="*/ 388 w 586"/>
                  <a:gd name="T1" fmla="*/ 162 h 432"/>
                  <a:gd name="T2" fmla="*/ 216 w 586"/>
                  <a:gd name="T3" fmla="*/ 0 h 432"/>
                  <a:gd name="T4" fmla="*/ 356 w 586"/>
                  <a:gd name="T5" fmla="*/ 0 h 432"/>
                  <a:gd name="T6" fmla="*/ 586 w 586"/>
                  <a:gd name="T7" fmla="*/ 216 h 432"/>
                  <a:gd name="T8" fmla="*/ 358 w 586"/>
                  <a:gd name="T9" fmla="*/ 432 h 432"/>
                  <a:gd name="T10" fmla="*/ 218 w 586"/>
                  <a:gd name="T11" fmla="*/ 432 h 432"/>
                  <a:gd name="T12" fmla="*/ 388 w 586"/>
                  <a:gd name="T13" fmla="*/ 272 h 432"/>
                  <a:gd name="T14" fmla="*/ 0 w 586"/>
                  <a:gd name="T15" fmla="*/ 272 h 432"/>
                  <a:gd name="T16" fmla="*/ 0 w 586"/>
                  <a:gd name="T17" fmla="*/ 162 h 432"/>
                  <a:gd name="T18" fmla="*/ 388 w 586"/>
                  <a:gd name="T19" fmla="*/ 16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32">
                    <a:moveTo>
                      <a:pt x="388" y="162"/>
                    </a:moveTo>
                    <a:lnTo>
                      <a:pt x="216" y="0"/>
                    </a:lnTo>
                    <a:lnTo>
                      <a:pt x="356" y="0"/>
                    </a:lnTo>
                    <a:lnTo>
                      <a:pt x="586" y="216"/>
                    </a:lnTo>
                    <a:lnTo>
                      <a:pt x="358" y="432"/>
                    </a:lnTo>
                    <a:lnTo>
                      <a:pt x="218" y="432"/>
                    </a:lnTo>
                    <a:lnTo>
                      <a:pt x="388" y="272"/>
                    </a:lnTo>
                    <a:lnTo>
                      <a:pt x="0" y="272"/>
                    </a:lnTo>
                    <a:lnTo>
                      <a:pt x="0" y="162"/>
                    </a:lnTo>
                    <a:lnTo>
                      <a:pt x="38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99423">
                  <a:defRPr/>
                </a:pPr>
                <a:endParaRPr lang="en-US" sz="1377" dirty="0"/>
              </a:p>
            </p:txBody>
          </p:sp>
        </p:grpSp>
        <p:sp>
          <p:nvSpPr>
            <p:cNvPr id="65548" name="icon BULB"/>
            <p:cNvSpPr>
              <a:spLocks noEditPoints="1"/>
            </p:cNvSpPr>
            <p:nvPr/>
          </p:nvSpPr>
          <p:spPr bwMode="auto">
            <a:xfrm>
              <a:off x="10941592" y="6469062"/>
              <a:ext cx="171960" cy="275136"/>
            </a:xfrm>
            <a:custGeom>
              <a:avLst/>
              <a:gdLst>
                <a:gd name="T0" fmla="*/ 2147483647 w 149"/>
                <a:gd name="T1" fmla="*/ 0 h 241"/>
                <a:gd name="T2" fmla="*/ 2147483647 w 149"/>
                <a:gd name="T3" fmla="*/ 0 h 241"/>
                <a:gd name="T4" fmla="*/ 0 w 149"/>
                <a:gd name="T5" fmla="*/ 2147483647 h 241"/>
                <a:gd name="T6" fmla="*/ 2147483647 w 149"/>
                <a:gd name="T7" fmla="*/ 2147483647 h 241"/>
                <a:gd name="T8" fmla="*/ 2147483647 w 149"/>
                <a:gd name="T9" fmla="*/ 2147483647 h 241"/>
                <a:gd name="T10" fmla="*/ 2147483647 w 149"/>
                <a:gd name="T11" fmla="*/ 2147483647 h 241"/>
                <a:gd name="T12" fmla="*/ 2147483647 w 149"/>
                <a:gd name="T13" fmla="*/ 2147483647 h 241"/>
                <a:gd name="T14" fmla="*/ 2147483647 w 149"/>
                <a:gd name="T15" fmla="*/ 2147483647 h 241"/>
                <a:gd name="T16" fmla="*/ 2147483647 w 149"/>
                <a:gd name="T17" fmla="*/ 2147483647 h 241"/>
                <a:gd name="T18" fmla="*/ 2147483647 w 149"/>
                <a:gd name="T19" fmla="*/ 2147483647 h 241"/>
                <a:gd name="T20" fmla="*/ 2147483647 w 149"/>
                <a:gd name="T21" fmla="*/ 2147483647 h 241"/>
                <a:gd name="T22" fmla="*/ 2147483647 w 149"/>
                <a:gd name="T23" fmla="*/ 2147483647 h 241"/>
                <a:gd name="T24" fmla="*/ 2147483647 w 149"/>
                <a:gd name="T25" fmla="*/ 0 h 241"/>
                <a:gd name="T26" fmla="*/ 2147483647 w 149"/>
                <a:gd name="T27" fmla="*/ 2147483647 h 241"/>
                <a:gd name="T28" fmla="*/ 2147483647 w 149"/>
                <a:gd name="T29" fmla="*/ 2147483647 h 241"/>
                <a:gd name="T30" fmla="*/ 2147483647 w 149"/>
                <a:gd name="T31" fmla="*/ 2147483647 h 241"/>
                <a:gd name="T32" fmla="*/ 2147483647 w 149"/>
                <a:gd name="T33" fmla="*/ 2147483647 h 241"/>
                <a:gd name="T34" fmla="*/ 2147483647 w 149"/>
                <a:gd name="T35" fmla="*/ 2147483647 h 241"/>
                <a:gd name="T36" fmla="*/ 2147483647 w 149"/>
                <a:gd name="T37" fmla="*/ 2147483647 h 241"/>
                <a:gd name="T38" fmla="*/ 2147483647 w 149"/>
                <a:gd name="T39" fmla="*/ 2147483647 h 241"/>
                <a:gd name="T40" fmla="*/ 2147483647 w 149"/>
                <a:gd name="T41" fmla="*/ 2147483647 h 241"/>
                <a:gd name="T42" fmla="*/ 2147483647 w 149"/>
                <a:gd name="T43" fmla="*/ 2147483647 h 241"/>
                <a:gd name="T44" fmla="*/ 2147483647 w 149"/>
                <a:gd name="T45" fmla="*/ 2147483647 h 241"/>
                <a:gd name="T46" fmla="*/ 2147483647 w 149"/>
                <a:gd name="T47" fmla="*/ 2147483647 h 241"/>
                <a:gd name="T48" fmla="*/ 2147483647 w 149"/>
                <a:gd name="T49" fmla="*/ 2147483647 h 241"/>
                <a:gd name="T50" fmla="*/ 2147483647 w 149"/>
                <a:gd name="T51" fmla="*/ 2147483647 h 241"/>
                <a:gd name="T52" fmla="*/ 2147483647 w 149"/>
                <a:gd name="T53" fmla="*/ 2147483647 h 241"/>
                <a:gd name="T54" fmla="*/ 2147483647 w 149"/>
                <a:gd name="T55" fmla="*/ 2147483647 h 241"/>
                <a:gd name="T56" fmla="*/ 2147483647 w 149"/>
                <a:gd name="T57" fmla="*/ 2147483647 h 241"/>
                <a:gd name="T58" fmla="*/ 2147483647 w 149"/>
                <a:gd name="T59" fmla="*/ 2147483647 h 241"/>
                <a:gd name="T60" fmla="*/ 2147483647 w 149"/>
                <a:gd name="T61" fmla="*/ 2147483647 h 241"/>
                <a:gd name="T62" fmla="*/ 2147483647 w 149"/>
                <a:gd name="T63" fmla="*/ 2147483647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9" h="241">
                  <a:moveTo>
                    <a:pt x="74" y="0"/>
                  </a:moveTo>
                  <a:cubicBezTo>
                    <a:pt x="74" y="0"/>
                    <a:pt x="74" y="0"/>
                    <a:pt x="74" y="0"/>
                  </a:cubicBezTo>
                  <a:cubicBezTo>
                    <a:pt x="33" y="0"/>
                    <a:pt x="0" y="31"/>
                    <a:pt x="0" y="70"/>
                  </a:cubicBezTo>
                  <a:cubicBezTo>
                    <a:pt x="0" y="92"/>
                    <a:pt x="18" y="107"/>
                    <a:pt x="27" y="127"/>
                  </a:cubicBezTo>
                  <a:cubicBezTo>
                    <a:pt x="30" y="132"/>
                    <a:pt x="31" y="136"/>
                    <a:pt x="33" y="140"/>
                  </a:cubicBezTo>
                  <a:cubicBezTo>
                    <a:pt x="34" y="146"/>
                    <a:pt x="34" y="150"/>
                    <a:pt x="35" y="154"/>
                  </a:cubicBezTo>
                  <a:cubicBezTo>
                    <a:pt x="36" y="162"/>
                    <a:pt x="38" y="170"/>
                    <a:pt x="44" y="176"/>
                  </a:cubicBezTo>
                  <a:cubicBezTo>
                    <a:pt x="107" y="176"/>
                    <a:pt x="107" y="176"/>
                    <a:pt x="107" y="176"/>
                  </a:cubicBezTo>
                  <a:cubicBezTo>
                    <a:pt x="114" y="170"/>
                    <a:pt x="115" y="162"/>
                    <a:pt x="115" y="154"/>
                  </a:cubicBezTo>
                  <a:cubicBezTo>
                    <a:pt x="117" y="146"/>
                    <a:pt x="118" y="138"/>
                    <a:pt x="124" y="127"/>
                  </a:cubicBezTo>
                  <a:cubicBezTo>
                    <a:pt x="127" y="119"/>
                    <a:pt x="132" y="112"/>
                    <a:pt x="137" y="105"/>
                  </a:cubicBezTo>
                  <a:cubicBezTo>
                    <a:pt x="143" y="94"/>
                    <a:pt x="149" y="83"/>
                    <a:pt x="149" y="70"/>
                  </a:cubicBezTo>
                  <a:cubicBezTo>
                    <a:pt x="149" y="31"/>
                    <a:pt x="115" y="0"/>
                    <a:pt x="74" y="0"/>
                  </a:cubicBezTo>
                  <a:moveTo>
                    <a:pt x="58" y="234"/>
                  </a:moveTo>
                  <a:cubicBezTo>
                    <a:pt x="58" y="234"/>
                    <a:pt x="59" y="241"/>
                    <a:pt x="67" y="241"/>
                  </a:cubicBezTo>
                  <a:cubicBezTo>
                    <a:pt x="86" y="241"/>
                    <a:pt x="86" y="241"/>
                    <a:pt x="86" y="241"/>
                  </a:cubicBezTo>
                  <a:cubicBezTo>
                    <a:pt x="93" y="241"/>
                    <a:pt x="94" y="234"/>
                    <a:pt x="94" y="234"/>
                  </a:cubicBezTo>
                  <a:lnTo>
                    <a:pt x="58" y="234"/>
                  </a:lnTo>
                  <a:close/>
                  <a:moveTo>
                    <a:pt x="97" y="209"/>
                  </a:moveTo>
                  <a:cubicBezTo>
                    <a:pt x="55" y="209"/>
                    <a:pt x="55" y="209"/>
                    <a:pt x="55" y="209"/>
                  </a:cubicBezTo>
                  <a:cubicBezTo>
                    <a:pt x="50" y="209"/>
                    <a:pt x="45" y="213"/>
                    <a:pt x="45" y="217"/>
                  </a:cubicBezTo>
                  <a:cubicBezTo>
                    <a:pt x="45" y="223"/>
                    <a:pt x="50" y="226"/>
                    <a:pt x="56" y="226"/>
                  </a:cubicBezTo>
                  <a:cubicBezTo>
                    <a:pt x="97" y="226"/>
                    <a:pt x="97" y="226"/>
                    <a:pt x="97" y="226"/>
                  </a:cubicBezTo>
                  <a:cubicBezTo>
                    <a:pt x="103" y="226"/>
                    <a:pt x="107" y="223"/>
                    <a:pt x="107" y="217"/>
                  </a:cubicBezTo>
                  <a:cubicBezTo>
                    <a:pt x="107" y="213"/>
                    <a:pt x="103" y="209"/>
                    <a:pt x="97" y="209"/>
                  </a:cubicBezTo>
                  <a:moveTo>
                    <a:pt x="99" y="184"/>
                  </a:moveTo>
                  <a:cubicBezTo>
                    <a:pt x="52" y="184"/>
                    <a:pt x="52" y="184"/>
                    <a:pt x="52" y="184"/>
                  </a:cubicBezTo>
                  <a:cubicBezTo>
                    <a:pt x="47" y="184"/>
                    <a:pt x="43" y="187"/>
                    <a:pt x="43" y="192"/>
                  </a:cubicBezTo>
                  <a:cubicBezTo>
                    <a:pt x="43" y="197"/>
                    <a:pt x="47" y="201"/>
                    <a:pt x="53" y="201"/>
                  </a:cubicBezTo>
                  <a:cubicBezTo>
                    <a:pt x="99" y="201"/>
                    <a:pt x="99" y="201"/>
                    <a:pt x="99" y="201"/>
                  </a:cubicBezTo>
                  <a:cubicBezTo>
                    <a:pt x="105" y="201"/>
                    <a:pt x="110" y="197"/>
                    <a:pt x="110" y="192"/>
                  </a:cubicBezTo>
                  <a:cubicBezTo>
                    <a:pt x="110" y="187"/>
                    <a:pt x="105" y="184"/>
                    <a:pt x="99" y="184"/>
                  </a:cubicBezTo>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65549" name="icon  BINARY"/>
            <p:cNvSpPr>
              <a:spLocks noEditPoints="1"/>
            </p:cNvSpPr>
            <p:nvPr/>
          </p:nvSpPr>
          <p:spPr bwMode="auto">
            <a:xfrm>
              <a:off x="9992451" y="6472850"/>
              <a:ext cx="314306" cy="257940"/>
            </a:xfrm>
            <a:custGeom>
              <a:avLst/>
              <a:gdLst>
                <a:gd name="T0" fmla="*/ 2147483647 w 275"/>
                <a:gd name="T1" fmla="*/ 2147483647 h 226"/>
                <a:gd name="T2" fmla="*/ 2147483647 w 275"/>
                <a:gd name="T3" fmla="*/ 0 h 226"/>
                <a:gd name="T4" fmla="*/ 2147483647 w 275"/>
                <a:gd name="T5" fmla="*/ 2147483647 h 226"/>
                <a:gd name="T6" fmla="*/ 2147483647 w 275"/>
                <a:gd name="T7" fmla="*/ 2147483647 h 226"/>
                <a:gd name="T8" fmla="*/ 2147483647 w 275"/>
                <a:gd name="T9" fmla="*/ 2147483647 h 226"/>
                <a:gd name="T10" fmla="*/ 2147483647 w 275"/>
                <a:gd name="T11" fmla="*/ 2147483647 h 226"/>
                <a:gd name="T12" fmla="*/ 2147483647 w 275"/>
                <a:gd name="T13" fmla="*/ 2147483647 h 226"/>
                <a:gd name="T14" fmla="*/ 2147483647 w 275"/>
                <a:gd name="T15" fmla="*/ 2147483647 h 226"/>
                <a:gd name="T16" fmla="*/ 2147483647 w 275"/>
                <a:gd name="T17" fmla="*/ 2147483647 h 226"/>
                <a:gd name="T18" fmla="*/ 2147483647 w 275"/>
                <a:gd name="T19" fmla="*/ 2147483647 h 226"/>
                <a:gd name="T20" fmla="*/ 2147483647 w 275"/>
                <a:gd name="T21" fmla="*/ 2147483647 h 226"/>
                <a:gd name="T22" fmla="*/ 2147483647 w 275"/>
                <a:gd name="T23" fmla="*/ 2147483647 h 226"/>
                <a:gd name="T24" fmla="*/ 2147483647 w 275"/>
                <a:gd name="T25" fmla="*/ 2147483647 h 226"/>
                <a:gd name="T26" fmla="*/ 2147483647 w 275"/>
                <a:gd name="T27" fmla="*/ 2147483647 h 226"/>
                <a:gd name="T28" fmla="*/ 2147483647 w 275"/>
                <a:gd name="T29" fmla="*/ 2147483647 h 226"/>
                <a:gd name="T30" fmla="*/ 2147483647 w 275"/>
                <a:gd name="T31" fmla="*/ 2147483647 h 226"/>
                <a:gd name="T32" fmla="*/ 2147483647 w 275"/>
                <a:gd name="T33" fmla="*/ 2147483647 h 226"/>
                <a:gd name="T34" fmla="*/ 2147483647 w 275"/>
                <a:gd name="T35" fmla="*/ 2147483647 h 226"/>
                <a:gd name="T36" fmla="*/ 2147483647 w 275"/>
                <a:gd name="T37" fmla="*/ 2147483647 h 226"/>
                <a:gd name="T38" fmla="*/ 0 w 275"/>
                <a:gd name="T39" fmla="*/ 2147483647 h 226"/>
                <a:gd name="T40" fmla="*/ 2147483647 w 275"/>
                <a:gd name="T41" fmla="*/ 2147483647 h 226"/>
                <a:gd name="T42" fmla="*/ 2147483647 w 275"/>
                <a:gd name="T43" fmla="*/ 2147483647 h 226"/>
                <a:gd name="T44" fmla="*/ 2147483647 w 275"/>
                <a:gd name="T45" fmla="*/ 2147483647 h 226"/>
                <a:gd name="T46" fmla="*/ 2147483647 w 275"/>
                <a:gd name="T47" fmla="*/ 2147483647 h 226"/>
                <a:gd name="T48" fmla="*/ 2147483647 w 275"/>
                <a:gd name="T49" fmla="*/ 2147483647 h 226"/>
                <a:gd name="T50" fmla="*/ 2147483647 w 275"/>
                <a:gd name="T51" fmla="*/ 2147483647 h 226"/>
                <a:gd name="T52" fmla="*/ 2147483647 w 275"/>
                <a:gd name="T53" fmla="*/ 2147483647 h 226"/>
                <a:gd name="T54" fmla="*/ 2147483647 w 275"/>
                <a:gd name="T55" fmla="*/ 2147483647 h 226"/>
                <a:gd name="T56" fmla="*/ 2147483647 w 275"/>
                <a:gd name="T57" fmla="*/ 2147483647 h 226"/>
                <a:gd name="T58" fmla="*/ 2147483647 w 275"/>
                <a:gd name="T59" fmla="*/ 2147483647 h 226"/>
                <a:gd name="T60" fmla="*/ 2147483647 w 275"/>
                <a:gd name="T61" fmla="*/ 2147483647 h 226"/>
                <a:gd name="T62" fmla="*/ 2147483647 w 275"/>
                <a:gd name="T63" fmla="*/ 2147483647 h 226"/>
                <a:gd name="T64" fmla="*/ 2147483647 w 275"/>
                <a:gd name="T65" fmla="*/ 2147483647 h 226"/>
                <a:gd name="T66" fmla="*/ 2147483647 w 275"/>
                <a:gd name="T67" fmla="*/ 2147483647 h 226"/>
                <a:gd name="T68" fmla="*/ 2147483647 w 275"/>
                <a:gd name="T69" fmla="*/ 2147483647 h 226"/>
                <a:gd name="T70" fmla="*/ 2147483647 w 275"/>
                <a:gd name="T71" fmla="*/ 2147483647 h 226"/>
                <a:gd name="T72" fmla="*/ 2147483647 w 275"/>
                <a:gd name="T73" fmla="*/ 2147483647 h 226"/>
                <a:gd name="T74" fmla="*/ 2147483647 w 275"/>
                <a:gd name="T75" fmla="*/ 2147483647 h 226"/>
                <a:gd name="T76" fmla="*/ 2147483647 w 275"/>
                <a:gd name="T77" fmla="*/ 2147483647 h 226"/>
                <a:gd name="T78" fmla="*/ 2147483647 w 275"/>
                <a:gd name="T79" fmla="*/ 2147483647 h 226"/>
                <a:gd name="T80" fmla="*/ 2147483647 w 275"/>
                <a:gd name="T81" fmla="*/ 2147483647 h 226"/>
                <a:gd name="T82" fmla="*/ 2147483647 w 275"/>
                <a:gd name="T83" fmla="*/ 2147483647 h 226"/>
                <a:gd name="T84" fmla="*/ 2147483647 w 275"/>
                <a:gd name="T85" fmla="*/ 2147483647 h 226"/>
                <a:gd name="T86" fmla="*/ 2147483647 w 275"/>
                <a:gd name="T87" fmla="*/ 2147483647 h 226"/>
                <a:gd name="T88" fmla="*/ 2147483647 w 275"/>
                <a:gd name="T89" fmla="*/ 2147483647 h 226"/>
                <a:gd name="T90" fmla="*/ 2147483647 w 275"/>
                <a:gd name="T91" fmla="*/ 2147483647 h 226"/>
                <a:gd name="T92" fmla="*/ 2147483647 w 275"/>
                <a:gd name="T93" fmla="*/ 2147483647 h 226"/>
                <a:gd name="T94" fmla="*/ 2147483647 w 275"/>
                <a:gd name="T95" fmla="*/ 2147483647 h 226"/>
                <a:gd name="T96" fmla="*/ 2147483647 w 275"/>
                <a:gd name="T97" fmla="*/ 2147483647 h 226"/>
                <a:gd name="T98" fmla="*/ 2147483647 w 275"/>
                <a:gd name="T99" fmla="*/ 2147483647 h 226"/>
                <a:gd name="T100" fmla="*/ 2147483647 w 275"/>
                <a:gd name="T101" fmla="*/ 2147483647 h 226"/>
                <a:gd name="T102" fmla="*/ 2147483647 w 275"/>
                <a:gd name="T103" fmla="*/ 2147483647 h 226"/>
                <a:gd name="T104" fmla="*/ 2147483647 w 275"/>
                <a:gd name="T105" fmla="*/ 2147483647 h 226"/>
                <a:gd name="T106" fmla="*/ 2147483647 w 275"/>
                <a:gd name="T107" fmla="*/ 2147483647 h 226"/>
                <a:gd name="T108" fmla="*/ 2147483647 w 275"/>
                <a:gd name="T109" fmla="*/ 2147483647 h 226"/>
                <a:gd name="T110" fmla="*/ 2147483647 w 275"/>
                <a:gd name="T111" fmla="*/ 2147483647 h 226"/>
                <a:gd name="T112" fmla="*/ 2147483647 w 275"/>
                <a:gd name="T113" fmla="*/ 2147483647 h 226"/>
                <a:gd name="T114" fmla="*/ 2147483647 w 275"/>
                <a:gd name="T115" fmla="*/ 2147483647 h 2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5" h="226">
                  <a:moveTo>
                    <a:pt x="83" y="27"/>
                  </a:moveTo>
                  <a:cubicBezTo>
                    <a:pt x="83" y="36"/>
                    <a:pt x="82" y="44"/>
                    <a:pt x="78" y="48"/>
                  </a:cubicBezTo>
                  <a:cubicBezTo>
                    <a:pt x="75" y="53"/>
                    <a:pt x="70" y="55"/>
                    <a:pt x="64" y="55"/>
                  </a:cubicBezTo>
                  <a:cubicBezTo>
                    <a:pt x="51" y="55"/>
                    <a:pt x="45" y="46"/>
                    <a:pt x="45" y="28"/>
                  </a:cubicBezTo>
                  <a:cubicBezTo>
                    <a:pt x="45" y="19"/>
                    <a:pt x="46" y="13"/>
                    <a:pt x="51" y="7"/>
                  </a:cubicBezTo>
                  <a:cubicBezTo>
                    <a:pt x="54" y="3"/>
                    <a:pt x="58" y="0"/>
                    <a:pt x="65" y="0"/>
                  </a:cubicBezTo>
                  <a:cubicBezTo>
                    <a:pt x="77" y="0"/>
                    <a:pt x="83" y="9"/>
                    <a:pt x="83" y="27"/>
                  </a:cubicBezTo>
                  <a:moveTo>
                    <a:pt x="72" y="28"/>
                  </a:moveTo>
                  <a:cubicBezTo>
                    <a:pt x="72" y="16"/>
                    <a:pt x="68" y="9"/>
                    <a:pt x="64" y="9"/>
                  </a:cubicBezTo>
                  <a:cubicBezTo>
                    <a:pt x="60" y="9"/>
                    <a:pt x="56" y="16"/>
                    <a:pt x="56" y="28"/>
                  </a:cubicBezTo>
                  <a:cubicBezTo>
                    <a:pt x="56" y="41"/>
                    <a:pt x="60" y="46"/>
                    <a:pt x="64" y="46"/>
                  </a:cubicBezTo>
                  <a:cubicBezTo>
                    <a:pt x="68" y="46"/>
                    <a:pt x="72" y="41"/>
                    <a:pt x="72" y="28"/>
                  </a:cubicBezTo>
                  <a:moveTo>
                    <a:pt x="129" y="54"/>
                  </a:moveTo>
                  <a:cubicBezTo>
                    <a:pt x="96" y="54"/>
                    <a:pt x="96" y="54"/>
                    <a:pt x="96" y="54"/>
                  </a:cubicBezTo>
                  <a:cubicBezTo>
                    <a:pt x="96" y="45"/>
                    <a:pt x="96" y="45"/>
                    <a:pt x="96" y="45"/>
                  </a:cubicBezTo>
                  <a:cubicBezTo>
                    <a:pt x="107" y="45"/>
                    <a:pt x="107" y="45"/>
                    <a:pt x="107" y="45"/>
                  </a:cubicBezTo>
                  <a:cubicBezTo>
                    <a:pt x="107" y="11"/>
                    <a:pt x="107" y="11"/>
                    <a:pt x="107" y="11"/>
                  </a:cubicBezTo>
                  <a:cubicBezTo>
                    <a:pt x="96" y="15"/>
                    <a:pt x="96" y="15"/>
                    <a:pt x="96" y="15"/>
                  </a:cubicBezTo>
                  <a:cubicBezTo>
                    <a:pt x="96" y="5"/>
                    <a:pt x="96" y="5"/>
                    <a:pt x="96" y="5"/>
                  </a:cubicBezTo>
                  <a:cubicBezTo>
                    <a:pt x="119" y="0"/>
                    <a:pt x="119" y="0"/>
                    <a:pt x="119" y="0"/>
                  </a:cubicBezTo>
                  <a:cubicBezTo>
                    <a:pt x="119" y="45"/>
                    <a:pt x="119" y="45"/>
                    <a:pt x="119" y="45"/>
                  </a:cubicBezTo>
                  <a:cubicBezTo>
                    <a:pt x="129" y="45"/>
                    <a:pt x="129" y="45"/>
                    <a:pt x="129" y="45"/>
                  </a:cubicBezTo>
                  <a:lnTo>
                    <a:pt x="129" y="54"/>
                  </a:lnTo>
                  <a:close/>
                  <a:moveTo>
                    <a:pt x="178" y="54"/>
                  </a:moveTo>
                  <a:cubicBezTo>
                    <a:pt x="144" y="54"/>
                    <a:pt x="144" y="54"/>
                    <a:pt x="144" y="54"/>
                  </a:cubicBezTo>
                  <a:cubicBezTo>
                    <a:pt x="144" y="45"/>
                    <a:pt x="144" y="45"/>
                    <a:pt x="144" y="45"/>
                  </a:cubicBezTo>
                  <a:cubicBezTo>
                    <a:pt x="155" y="45"/>
                    <a:pt x="155" y="45"/>
                    <a:pt x="155" y="45"/>
                  </a:cubicBezTo>
                  <a:cubicBezTo>
                    <a:pt x="155" y="11"/>
                    <a:pt x="155" y="11"/>
                    <a:pt x="155" y="11"/>
                  </a:cubicBezTo>
                  <a:cubicBezTo>
                    <a:pt x="144" y="15"/>
                    <a:pt x="144" y="15"/>
                    <a:pt x="144" y="15"/>
                  </a:cubicBezTo>
                  <a:cubicBezTo>
                    <a:pt x="144" y="5"/>
                    <a:pt x="144" y="5"/>
                    <a:pt x="144" y="5"/>
                  </a:cubicBezTo>
                  <a:cubicBezTo>
                    <a:pt x="167" y="0"/>
                    <a:pt x="167" y="0"/>
                    <a:pt x="167" y="0"/>
                  </a:cubicBezTo>
                  <a:cubicBezTo>
                    <a:pt x="167" y="45"/>
                    <a:pt x="167" y="45"/>
                    <a:pt x="167" y="45"/>
                  </a:cubicBezTo>
                  <a:cubicBezTo>
                    <a:pt x="178" y="45"/>
                    <a:pt x="178" y="45"/>
                    <a:pt x="178" y="45"/>
                  </a:cubicBezTo>
                  <a:lnTo>
                    <a:pt x="178" y="54"/>
                  </a:lnTo>
                  <a:close/>
                  <a:moveTo>
                    <a:pt x="227" y="27"/>
                  </a:moveTo>
                  <a:cubicBezTo>
                    <a:pt x="227" y="36"/>
                    <a:pt x="225" y="44"/>
                    <a:pt x="222" y="48"/>
                  </a:cubicBezTo>
                  <a:cubicBezTo>
                    <a:pt x="218" y="53"/>
                    <a:pt x="214" y="55"/>
                    <a:pt x="207" y="55"/>
                  </a:cubicBezTo>
                  <a:cubicBezTo>
                    <a:pt x="195" y="55"/>
                    <a:pt x="188" y="46"/>
                    <a:pt x="188" y="28"/>
                  </a:cubicBezTo>
                  <a:cubicBezTo>
                    <a:pt x="188" y="19"/>
                    <a:pt x="191" y="13"/>
                    <a:pt x="194" y="7"/>
                  </a:cubicBezTo>
                  <a:cubicBezTo>
                    <a:pt x="197" y="3"/>
                    <a:pt x="203" y="0"/>
                    <a:pt x="208" y="0"/>
                  </a:cubicBezTo>
                  <a:cubicBezTo>
                    <a:pt x="220" y="0"/>
                    <a:pt x="227" y="9"/>
                    <a:pt x="227" y="27"/>
                  </a:cubicBezTo>
                  <a:moveTo>
                    <a:pt x="215" y="28"/>
                  </a:moveTo>
                  <a:cubicBezTo>
                    <a:pt x="215" y="16"/>
                    <a:pt x="213" y="9"/>
                    <a:pt x="208" y="9"/>
                  </a:cubicBezTo>
                  <a:cubicBezTo>
                    <a:pt x="203" y="9"/>
                    <a:pt x="200" y="16"/>
                    <a:pt x="200" y="28"/>
                  </a:cubicBezTo>
                  <a:cubicBezTo>
                    <a:pt x="200" y="41"/>
                    <a:pt x="203" y="46"/>
                    <a:pt x="208" y="46"/>
                  </a:cubicBezTo>
                  <a:cubicBezTo>
                    <a:pt x="213" y="46"/>
                    <a:pt x="215" y="41"/>
                    <a:pt x="215" y="28"/>
                  </a:cubicBezTo>
                  <a:moveTo>
                    <a:pt x="275" y="27"/>
                  </a:moveTo>
                  <a:cubicBezTo>
                    <a:pt x="275" y="36"/>
                    <a:pt x="274" y="44"/>
                    <a:pt x="269" y="48"/>
                  </a:cubicBezTo>
                  <a:cubicBezTo>
                    <a:pt x="266" y="53"/>
                    <a:pt x="262" y="55"/>
                    <a:pt x="256" y="55"/>
                  </a:cubicBezTo>
                  <a:cubicBezTo>
                    <a:pt x="243" y="55"/>
                    <a:pt x="236" y="46"/>
                    <a:pt x="236" y="28"/>
                  </a:cubicBezTo>
                  <a:cubicBezTo>
                    <a:pt x="236" y="19"/>
                    <a:pt x="238" y="13"/>
                    <a:pt x="242" y="7"/>
                  </a:cubicBezTo>
                  <a:cubicBezTo>
                    <a:pt x="245" y="3"/>
                    <a:pt x="250" y="0"/>
                    <a:pt x="256" y="0"/>
                  </a:cubicBezTo>
                  <a:cubicBezTo>
                    <a:pt x="269" y="0"/>
                    <a:pt x="275" y="9"/>
                    <a:pt x="275" y="27"/>
                  </a:cubicBezTo>
                  <a:moveTo>
                    <a:pt x="263" y="28"/>
                  </a:moveTo>
                  <a:cubicBezTo>
                    <a:pt x="263" y="16"/>
                    <a:pt x="260" y="9"/>
                    <a:pt x="256" y="9"/>
                  </a:cubicBezTo>
                  <a:cubicBezTo>
                    <a:pt x="250" y="9"/>
                    <a:pt x="248" y="16"/>
                    <a:pt x="248" y="28"/>
                  </a:cubicBezTo>
                  <a:cubicBezTo>
                    <a:pt x="248" y="41"/>
                    <a:pt x="250" y="46"/>
                    <a:pt x="256" y="46"/>
                  </a:cubicBezTo>
                  <a:cubicBezTo>
                    <a:pt x="260" y="46"/>
                    <a:pt x="263" y="41"/>
                    <a:pt x="263" y="28"/>
                  </a:cubicBezTo>
                  <a:moveTo>
                    <a:pt x="34" y="140"/>
                  </a:moveTo>
                  <a:cubicBezTo>
                    <a:pt x="0" y="140"/>
                    <a:pt x="0" y="140"/>
                    <a:pt x="0" y="140"/>
                  </a:cubicBezTo>
                  <a:cubicBezTo>
                    <a:pt x="0" y="130"/>
                    <a:pt x="0" y="130"/>
                    <a:pt x="0" y="130"/>
                  </a:cubicBezTo>
                  <a:cubicBezTo>
                    <a:pt x="11" y="130"/>
                    <a:pt x="11" y="130"/>
                    <a:pt x="11" y="130"/>
                  </a:cubicBezTo>
                  <a:cubicBezTo>
                    <a:pt x="11" y="98"/>
                    <a:pt x="11" y="98"/>
                    <a:pt x="11" y="98"/>
                  </a:cubicBezTo>
                  <a:cubicBezTo>
                    <a:pt x="0" y="100"/>
                    <a:pt x="0" y="100"/>
                    <a:pt x="0" y="100"/>
                  </a:cubicBezTo>
                  <a:cubicBezTo>
                    <a:pt x="0" y="90"/>
                    <a:pt x="0" y="90"/>
                    <a:pt x="0" y="90"/>
                  </a:cubicBezTo>
                  <a:cubicBezTo>
                    <a:pt x="23" y="85"/>
                    <a:pt x="23" y="85"/>
                    <a:pt x="23" y="85"/>
                  </a:cubicBezTo>
                  <a:cubicBezTo>
                    <a:pt x="23" y="130"/>
                    <a:pt x="23" y="130"/>
                    <a:pt x="23" y="130"/>
                  </a:cubicBezTo>
                  <a:cubicBezTo>
                    <a:pt x="34" y="130"/>
                    <a:pt x="34" y="130"/>
                    <a:pt x="34" y="130"/>
                  </a:cubicBezTo>
                  <a:lnTo>
                    <a:pt x="34" y="140"/>
                  </a:lnTo>
                  <a:close/>
                  <a:moveTo>
                    <a:pt x="84" y="113"/>
                  </a:moveTo>
                  <a:cubicBezTo>
                    <a:pt x="84" y="122"/>
                    <a:pt x="81" y="129"/>
                    <a:pt x="78" y="134"/>
                  </a:cubicBezTo>
                  <a:cubicBezTo>
                    <a:pt x="75" y="139"/>
                    <a:pt x="70" y="141"/>
                    <a:pt x="64" y="141"/>
                  </a:cubicBezTo>
                  <a:cubicBezTo>
                    <a:pt x="51" y="141"/>
                    <a:pt x="45" y="132"/>
                    <a:pt x="45" y="115"/>
                  </a:cubicBezTo>
                  <a:cubicBezTo>
                    <a:pt x="45" y="104"/>
                    <a:pt x="47" y="98"/>
                    <a:pt x="50" y="93"/>
                  </a:cubicBezTo>
                  <a:cubicBezTo>
                    <a:pt x="54" y="88"/>
                    <a:pt x="58" y="85"/>
                    <a:pt x="65" y="85"/>
                  </a:cubicBezTo>
                  <a:cubicBezTo>
                    <a:pt x="77" y="85"/>
                    <a:pt x="84" y="94"/>
                    <a:pt x="84" y="113"/>
                  </a:cubicBezTo>
                  <a:moveTo>
                    <a:pt x="71" y="113"/>
                  </a:moveTo>
                  <a:cubicBezTo>
                    <a:pt x="71" y="101"/>
                    <a:pt x="69" y="94"/>
                    <a:pt x="64" y="94"/>
                  </a:cubicBezTo>
                  <a:cubicBezTo>
                    <a:pt x="59" y="94"/>
                    <a:pt x="57" y="101"/>
                    <a:pt x="57" y="113"/>
                  </a:cubicBezTo>
                  <a:cubicBezTo>
                    <a:pt x="57" y="126"/>
                    <a:pt x="59" y="132"/>
                    <a:pt x="64" y="132"/>
                  </a:cubicBezTo>
                  <a:cubicBezTo>
                    <a:pt x="69" y="132"/>
                    <a:pt x="71" y="126"/>
                    <a:pt x="71" y="113"/>
                  </a:cubicBezTo>
                  <a:moveTo>
                    <a:pt x="131" y="113"/>
                  </a:moveTo>
                  <a:cubicBezTo>
                    <a:pt x="131" y="122"/>
                    <a:pt x="129" y="129"/>
                    <a:pt x="126" y="134"/>
                  </a:cubicBezTo>
                  <a:cubicBezTo>
                    <a:pt x="122" y="139"/>
                    <a:pt x="118" y="141"/>
                    <a:pt x="111" y="141"/>
                  </a:cubicBezTo>
                  <a:cubicBezTo>
                    <a:pt x="99" y="141"/>
                    <a:pt x="92" y="132"/>
                    <a:pt x="92" y="115"/>
                  </a:cubicBezTo>
                  <a:cubicBezTo>
                    <a:pt x="92" y="104"/>
                    <a:pt x="95" y="98"/>
                    <a:pt x="98" y="93"/>
                  </a:cubicBezTo>
                  <a:cubicBezTo>
                    <a:pt x="101" y="88"/>
                    <a:pt x="106" y="85"/>
                    <a:pt x="112" y="85"/>
                  </a:cubicBezTo>
                  <a:cubicBezTo>
                    <a:pt x="125" y="85"/>
                    <a:pt x="131" y="94"/>
                    <a:pt x="131" y="113"/>
                  </a:cubicBezTo>
                  <a:moveTo>
                    <a:pt x="119" y="113"/>
                  </a:moveTo>
                  <a:cubicBezTo>
                    <a:pt x="119" y="101"/>
                    <a:pt x="117" y="94"/>
                    <a:pt x="112" y="94"/>
                  </a:cubicBezTo>
                  <a:cubicBezTo>
                    <a:pt x="107" y="94"/>
                    <a:pt x="105" y="101"/>
                    <a:pt x="105" y="113"/>
                  </a:cubicBezTo>
                  <a:cubicBezTo>
                    <a:pt x="105" y="126"/>
                    <a:pt x="107" y="132"/>
                    <a:pt x="111" y="132"/>
                  </a:cubicBezTo>
                  <a:cubicBezTo>
                    <a:pt x="117" y="132"/>
                    <a:pt x="119" y="126"/>
                    <a:pt x="119" y="113"/>
                  </a:cubicBezTo>
                  <a:moveTo>
                    <a:pt x="178" y="140"/>
                  </a:moveTo>
                  <a:cubicBezTo>
                    <a:pt x="145" y="140"/>
                    <a:pt x="145" y="140"/>
                    <a:pt x="145" y="140"/>
                  </a:cubicBezTo>
                  <a:cubicBezTo>
                    <a:pt x="145" y="130"/>
                    <a:pt x="145" y="130"/>
                    <a:pt x="145" y="130"/>
                  </a:cubicBezTo>
                  <a:cubicBezTo>
                    <a:pt x="156" y="130"/>
                    <a:pt x="156" y="130"/>
                    <a:pt x="156" y="130"/>
                  </a:cubicBezTo>
                  <a:cubicBezTo>
                    <a:pt x="156" y="98"/>
                    <a:pt x="156" y="98"/>
                    <a:pt x="156" y="98"/>
                  </a:cubicBezTo>
                  <a:cubicBezTo>
                    <a:pt x="144" y="100"/>
                    <a:pt x="144" y="100"/>
                    <a:pt x="144" y="100"/>
                  </a:cubicBezTo>
                  <a:cubicBezTo>
                    <a:pt x="144" y="90"/>
                    <a:pt x="144" y="90"/>
                    <a:pt x="144" y="90"/>
                  </a:cubicBezTo>
                  <a:cubicBezTo>
                    <a:pt x="167" y="85"/>
                    <a:pt x="167" y="85"/>
                    <a:pt x="167" y="85"/>
                  </a:cubicBezTo>
                  <a:cubicBezTo>
                    <a:pt x="167" y="130"/>
                    <a:pt x="167" y="130"/>
                    <a:pt x="167" y="130"/>
                  </a:cubicBezTo>
                  <a:cubicBezTo>
                    <a:pt x="178" y="130"/>
                    <a:pt x="178" y="130"/>
                    <a:pt x="178" y="130"/>
                  </a:cubicBezTo>
                  <a:lnTo>
                    <a:pt x="178" y="140"/>
                  </a:lnTo>
                  <a:close/>
                  <a:moveTo>
                    <a:pt x="227" y="113"/>
                  </a:moveTo>
                  <a:cubicBezTo>
                    <a:pt x="227" y="122"/>
                    <a:pt x="226" y="129"/>
                    <a:pt x="221" y="134"/>
                  </a:cubicBezTo>
                  <a:cubicBezTo>
                    <a:pt x="218" y="139"/>
                    <a:pt x="213" y="141"/>
                    <a:pt x="208" y="141"/>
                  </a:cubicBezTo>
                  <a:cubicBezTo>
                    <a:pt x="195" y="141"/>
                    <a:pt x="188" y="132"/>
                    <a:pt x="188" y="115"/>
                  </a:cubicBezTo>
                  <a:cubicBezTo>
                    <a:pt x="188" y="104"/>
                    <a:pt x="190" y="98"/>
                    <a:pt x="193" y="93"/>
                  </a:cubicBezTo>
                  <a:cubicBezTo>
                    <a:pt x="197" y="88"/>
                    <a:pt x="202" y="85"/>
                    <a:pt x="208" y="85"/>
                  </a:cubicBezTo>
                  <a:cubicBezTo>
                    <a:pt x="221" y="85"/>
                    <a:pt x="227" y="94"/>
                    <a:pt x="227" y="113"/>
                  </a:cubicBezTo>
                  <a:moveTo>
                    <a:pt x="215" y="113"/>
                  </a:moveTo>
                  <a:cubicBezTo>
                    <a:pt x="215" y="101"/>
                    <a:pt x="212" y="94"/>
                    <a:pt x="208" y="94"/>
                  </a:cubicBezTo>
                  <a:cubicBezTo>
                    <a:pt x="202" y="94"/>
                    <a:pt x="200" y="101"/>
                    <a:pt x="200" y="113"/>
                  </a:cubicBezTo>
                  <a:cubicBezTo>
                    <a:pt x="200" y="126"/>
                    <a:pt x="202" y="132"/>
                    <a:pt x="208" y="132"/>
                  </a:cubicBezTo>
                  <a:cubicBezTo>
                    <a:pt x="212" y="132"/>
                    <a:pt x="215" y="126"/>
                    <a:pt x="215" y="113"/>
                  </a:cubicBezTo>
                  <a:moveTo>
                    <a:pt x="83" y="199"/>
                  </a:moveTo>
                  <a:cubicBezTo>
                    <a:pt x="83" y="207"/>
                    <a:pt x="82" y="214"/>
                    <a:pt x="78" y="220"/>
                  </a:cubicBezTo>
                  <a:cubicBezTo>
                    <a:pt x="75" y="224"/>
                    <a:pt x="70" y="226"/>
                    <a:pt x="64" y="226"/>
                  </a:cubicBezTo>
                  <a:cubicBezTo>
                    <a:pt x="51" y="226"/>
                    <a:pt x="45" y="218"/>
                    <a:pt x="45" y="200"/>
                  </a:cubicBezTo>
                  <a:cubicBezTo>
                    <a:pt x="45" y="191"/>
                    <a:pt x="46" y="183"/>
                    <a:pt x="51" y="178"/>
                  </a:cubicBezTo>
                  <a:cubicBezTo>
                    <a:pt x="54" y="174"/>
                    <a:pt x="58" y="172"/>
                    <a:pt x="65" y="172"/>
                  </a:cubicBezTo>
                  <a:cubicBezTo>
                    <a:pt x="77" y="172"/>
                    <a:pt x="83" y="181"/>
                    <a:pt x="83" y="199"/>
                  </a:cubicBezTo>
                  <a:moveTo>
                    <a:pt x="72" y="199"/>
                  </a:moveTo>
                  <a:cubicBezTo>
                    <a:pt x="72" y="186"/>
                    <a:pt x="68" y="181"/>
                    <a:pt x="64" y="181"/>
                  </a:cubicBezTo>
                  <a:cubicBezTo>
                    <a:pt x="60" y="181"/>
                    <a:pt x="56" y="186"/>
                    <a:pt x="56" y="200"/>
                  </a:cubicBezTo>
                  <a:cubicBezTo>
                    <a:pt x="56" y="211"/>
                    <a:pt x="60" y="218"/>
                    <a:pt x="64" y="218"/>
                  </a:cubicBezTo>
                  <a:cubicBezTo>
                    <a:pt x="68" y="218"/>
                    <a:pt x="72" y="211"/>
                    <a:pt x="72" y="199"/>
                  </a:cubicBezTo>
                  <a:moveTo>
                    <a:pt x="132" y="199"/>
                  </a:moveTo>
                  <a:cubicBezTo>
                    <a:pt x="132" y="207"/>
                    <a:pt x="129" y="214"/>
                    <a:pt x="126" y="220"/>
                  </a:cubicBezTo>
                  <a:cubicBezTo>
                    <a:pt x="123" y="224"/>
                    <a:pt x="118" y="226"/>
                    <a:pt x="112" y="226"/>
                  </a:cubicBezTo>
                  <a:cubicBezTo>
                    <a:pt x="99" y="226"/>
                    <a:pt x="93" y="218"/>
                    <a:pt x="93" y="200"/>
                  </a:cubicBezTo>
                  <a:cubicBezTo>
                    <a:pt x="93" y="191"/>
                    <a:pt x="95" y="183"/>
                    <a:pt x="98" y="178"/>
                  </a:cubicBezTo>
                  <a:cubicBezTo>
                    <a:pt x="102" y="174"/>
                    <a:pt x="106" y="172"/>
                    <a:pt x="113" y="172"/>
                  </a:cubicBezTo>
                  <a:cubicBezTo>
                    <a:pt x="125" y="172"/>
                    <a:pt x="132" y="181"/>
                    <a:pt x="132" y="199"/>
                  </a:cubicBezTo>
                  <a:moveTo>
                    <a:pt x="119" y="199"/>
                  </a:moveTo>
                  <a:cubicBezTo>
                    <a:pt x="119" y="186"/>
                    <a:pt x="117" y="181"/>
                    <a:pt x="112" y="181"/>
                  </a:cubicBezTo>
                  <a:cubicBezTo>
                    <a:pt x="107" y="181"/>
                    <a:pt x="105" y="186"/>
                    <a:pt x="105" y="200"/>
                  </a:cubicBezTo>
                  <a:cubicBezTo>
                    <a:pt x="105" y="211"/>
                    <a:pt x="107" y="218"/>
                    <a:pt x="112" y="218"/>
                  </a:cubicBezTo>
                  <a:cubicBezTo>
                    <a:pt x="117" y="218"/>
                    <a:pt x="119" y="211"/>
                    <a:pt x="119" y="199"/>
                  </a:cubicBezTo>
                  <a:moveTo>
                    <a:pt x="178" y="225"/>
                  </a:moveTo>
                  <a:cubicBezTo>
                    <a:pt x="144" y="225"/>
                    <a:pt x="144" y="225"/>
                    <a:pt x="144" y="225"/>
                  </a:cubicBezTo>
                  <a:cubicBezTo>
                    <a:pt x="144" y="216"/>
                    <a:pt x="144" y="216"/>
                    <a:pt x="144" y="216"/>
                  </a:cubicBezTo>
                  <a:cubicBezTo>
                    <a:pt x="155" y="216"/>
                    <a:pt x="155" y="216"/>
                    <a:pt x="155" y="216"/>
                  </a:cubicBezTo>
                  <a:cubicBezTo>
                    <a:pt x="155" y="183"/>
                    <a:pt x="155" y="183"/>
                    <a:pt x="155" y="183"/>
                  </a:cubicBezTo>
                  <a:cubicBezTo>
                    <a:pt x="144" y="185"/>
                    <a:pt x="144" y="185"/>
                    <a:pt x="144" y="185"/>
                  </a:cubicBezTo>
                  <a:cubicBezTo>
                    <a:pt x="144" y="176"/>
                    <a:pt x="144" y="176"/>
                    <a:pt x="144" y="176"/>
                  </a:cubicBezTo>
                  <a:cubicBezTo>
                    <a:pt x="167" y="172"/>
                    <a:pt x="167" y="172"/>
                    <a:pt x="167" y="172"/>
                  </a:cubicBezTo>
                  <a:cubicBezTo>
                    <a:pt x="167" y="216"/>
                    <a:pt x="167" y="216"/>
                    <a:pt x="167" y="216"/>
                  </a:cubicBezTo>
                  <a:cubicBezTo>
                    <a:pt x="178" y="216"/>
                    <a:pt x="178" y="216"/>
                    <a:pt x="178" y="216"/>
                  </a:cubicBezTo>
                  <a:lnTo>
                    <a:pt x="178" y="225"/>
                  </a:lnTo>
                  <a:close/>
                  <a:moveTo>
                    <a:pt x="227" y="199"/>
                  </a:moveTo>
                  <a:cubicBezTo>
                    <a:pt x="227" y="207"/>
                    <a:pt x="225" y="214"/>
                    <a:pt x="222" y="220"/>
                  </a:cubicBezTo>
                  <a:cubicBezTo>
                    <a:pt x="218" y="224"/>
                    <a:pt x="214" y="226"/>
                    <a:pt x="207" y="226"/>
                  </a:cubicBezTo>
                  <a:cubicBezTo>
                    <a:pt x="195" y="226"/>
                    <a:pt x="188" y="218"/>
                    <a:pt x="188" y="200"/>
                  </a:cubicBezTo>
                  <a:cubicBezTo>
                    <a:pt x="188" y="191"/>
                    <a:pt x="191" y="183"/>
                    <a:pt x="194" y="178"/>
                  </a:cubicBezTo>
                  <a:cubicBezTo>
                    <a:pt x="197" y="174"/>
                    <a:pt x="203" y="172"/>
                    <a:pt x="208" y="172"/>
                  </a:cubicBezTo>
                  <a:cubicBezTo>
                    <a:pt x="220" y="172"/>
                    <a:pt x="227" y="181"/>
                    <a:pt x="227" y="199"/>
                  </a:cubicBezTo>
                  <a:moveTo>
                    <a:pt x="215" y="199"/>
                  </a:moveTo>
                  <a:cubicBezTo>
                    <a:pt x="215" y="186"/>
                    <a:pt x="213" y="181"/>
                    <a:pt x="208" y="181"/>
                  </a:cubicBezTo>
                  <a:cubicBezTo>
                    <a:pt x="203" y="181"/>
                    <a:pt x="200" y="186"/>
                    <a:pt x="200" y="200"/>
                  </a:cubicBezTo>
                  <a:cubicBezTo>
                    <a:pt x="200" y="211"/>
                    <a:pt x="203" y="218"/>
                    <a:pt x="208" y="218"/>
                  </a:cubicBezTo>
                  <a:cubicBezTo>
                    <a:pt x="213" y="218"/>
                    <a:pt x="215" y="211"/>
                    <a:pt x="215" y="199"/>
                  </a:cubicBezTo>
                  <a:moveTo>
                    <a:pt x="274" y="225"/>
                  </a:moveTo>
                  <a:cubicBezTo>
                    <a:pt x="240" y="225"/>
                    <a:pt x="240" y="225"/>
                    <a:pt x="240" y="225"/>
                  </a:cubicBezTo>
                  <a:cubicBezTo>
                    <a:pt x="240" y="216"/>
                    <a:pt x="240" y="216"/>
                    <a:pt x="240" y="216"/>
                  </a:cubicBezTo>
                  <a:cubicBezTo>
                    <a:pt x="252" y="216"/>
                    <a:pt x="252" y="216"/>
                    <a:pt x="252" y="216"/>
                  </a:cubicBezTo>
                  <a:cubicBezTo>
                    <a:pt x="252" y="183"/>
                    <a:pt x="252" y="183"/>
                    <a:pt x="252" y="183"/>
                  </a:cubicBezTo>
                  <a:cubicBezTo>
                    <a:pt x="240" y="185"/>
                    <a:pt x="240" y="185"/>
                    <a:pt x="240" y="185"/>
                  </a:cubicBezTo>
                  <a:cubicBezTo>
                    <a:pt x="240" y="176"/>
                    <a:pt x="240" y="176"/>
                    <a:pt x="240" y="176"/>
                  </a:cubicBezTo>
                  <a:cubicBezTo>
                    <a:pt x="263" y="172"/>
                    <a:pt x="263" y="172"/>
                    <a:pt x="263" y="172"/>
                  </a:cubicBezTo>
                  <a:cubicBezTo>
                    <a:pt x="263" y="216"/>
                    <a:pt x="263" y="216"/>
                    <a:pt x="263" y="216"/>
                  </a:cubicBezTo>
                  <a:cubicBezTo>
                    <a:pt x="274" y="216"/>
                    <a:pt x="274" y="216"/>
                    <a:pt x="274" y="216"/>
                  </a:cubicBezTo>
                  <a:lnTo>
                    <a:pt x="274" y="2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65550" name="icon GEARS"/>
            <p:cNvSpPr>
              <a:spLocks noEditPoints="1"/>
            </p:cNvSpPr>
            <p:nvPr/>
          </p:nvSpPr>
          <p:spPr bwMode="auto">
            <a:xfrm>
              <a:off x="11700843" y="6451448"/>
              <a:ext cx="358728" cy="29902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sp>
        <p:nvSpPr>
          <p:cNvPr id="65545" name="Freeform 9"/>
          <p:cNvSpPr>
            <a:spLocks noEditPoints="1"/>
          </p:cNvSpPr>
          <p:nvPr/>
        </p:nvSpPr>
        <p:spPr bwMode="auto">
          <a:xfrm>
            <a:off x="4948347" y="3781799"/>
            <a:ext cx="773840" cy="583357"/>
          </a:xfrm>
          <a:custGeom>
            <a:avLst/>
            <a:gdLst>
              <a:gd name="T0" fmla="*/ 2147483647 w 374"/>
              <a:gd name="T1" fmla="*/ 2147483647 h 281"/>
              <a:gd name="T2" fmla="*/ 2147483647 w 374"/>
              <a:gd name="T3" fmla="*/ 2147483647 h 281"/>
              <a:gd name="T4" fmla="*/ 2147483647 w 374"/>
              <a:gd name="T5" fmla="*/ 2147483647 h 281"/>
              <a:gd name="T6" fmla="*/ 2147483647 w 374"/>
              <a:gd name="T7" fmla="*/ 2147483647 h 281"/>
              <a:gd name="T8" fmla="*/ 2147483647 w 374"/>
              <a:gd name="T9" fmla="*/ 2147483647 h 281"/>
              <a:gd name="T10" fmla="*/ 2147483647 w 374"/>
              <a:gd name="T11" fmla="*/ 2147483647 h 281"/>
              <a:gd name="T12" fmla="*/ 2147483647 w 374"/>
              <a:gd name="T13" fmla="*/ 2147483647 h 281"/>
              <a:gd name="T14" fmla="*/ 2147483647 w 374"/>
              <a:gd name="T15" fmla="*/ 2147483647 h 281"/>
              <a:gd name="T16" fmla="*/ 2147483647 w 374"/>
              <a:gd name="T17" fmla="*/ 2147483647 h 281"/>
              <a:gd name="T18" fmla="*/ 2147483647 w 374"/>
              <a:gd name="T19" fmla="*/ 2147483647 h 281"/>
              <a:gd name="T20" fmla="*/ 2147483647 w 374"/>
              <a:gd name="T21" fmla="*/ 2147483647 h 281"/>
              <a:gd name="T22" fmla="*/ 2147483647 w 374"/>
              <a:gd name="T23" fmla="*/ 2147483647 h 281"/>
              <a:gd name="T24" fmla="*/ 2147483647 w 374"/>
              <a:gd name="T25" fmla="*/ 2147483647 h 281"/>
              <a:gd name="T26" fmla="*/ 2147483647 w 374"/>
              <a:gd name="T27" fmla="*/ 2147483647 h 281"/>
              <a:gd name="T28" fmla="*/ 2147483647 w 374"/>
              <a:gd name="T29" fmla="*/ 2147483647 h 281"/>
              <a:gd name="T30" fmla="*/ 2147483647 w 374"/>
              <a:gd name="T31" fmla="*/ 2147483647 h 281"/>
              <a:gd name="T32" fmla="*/ 2147483647 w 374"/>
              <a:gd name="T33" fmla="*/ 2147483647 h 281"/>
              <a:gd name="T34" fmla="*/ 2147483647 w 374"/>
              <a:gd name="T35" fmla="*/ 2147483647 h 281"/>
              <a:gd name="T36" fmla="*/ 2147483647 w 374"/>
              <a:gd name="T37" fmla="*/ 2147483647 h 281"/>
              <a:gd name="T38" fmla="*/ 2147483647 w 374"/>
              <a:gd name="T39" fmla="*/ 2147483647 h 281"/>
              <a:gd name="T40" fmla="*/ 2147483647 w 374"/>
              <a:gd name="T41" fmla="*/ 2147483647 h 281"/>
              <a:gd name="T42" fmla="*/ 2147483647 w 374"/>
              <a:gd name="T43" fmla="*/ 2147483647 h 281"/>
              <a:gd name="T44" fmla="*/ 2147483647 w 374"/>
              <a:gd name="T45" fmla="*/ 2147483647 h 281"/>
              <a:gd name="T46" fmla="*/ 2147483647 w 374"/>
              <a:gd name="T47" fmla="*/ 2147483647 h 281"/>
              <a:gd name="T48" fmla="*/ 2147483647 w 374"/>
              <a:gd name="T49" fmla="*/ 2147483647 h 281"/>
              <a:gd name="T50" fmla="*/ 2147483647 w 374"/>
              <a:gd name="T51" fmla="*/ 2147483647 h 281"/>
              <a:gd name="T52" fmla="*/ 2147483647 w 374"/>
              <a:gd name="T53" fmla="*/ 2147483647 h 281"/>
              <a:gd name="T54" fmla="*/ 2147483647 w 374"/>
              <a:gd name="T55" fmla="*/ 2147483647 h 281"/>
              <a:gd name="T56" fmla="*/ 2147483647 w 374"/>
              <a:gd name="T57" fmla="*/ 2147483647 h 281"/>
              <a:gd name="T58" fmla="*/ 2147483647 w 374"/>
              <a:gd name="T59" fmla="*/ 2147483647 h 281"/>
              <a:gd name="T60" fmla="*/ 2147483647 w 374"/>
              <a:gd name="T61" fmla="*/ 2147483647 h 281"/>
              <a:gd name="T62" fmla="*/ 2147483647 w 374"/>
              <a:gd name="T63" fmla="*/ 2147483647 h 281"/>
              <a:gd name="T64" fmla="*/ 2147483647 w 374"/>
              <a:gd name="T65" fmla="*/ 2147483647 h 281"/>
              <a:gd name="T66" fmla="*/ 2147483647 w 374"/>
              <a:gd name="T67" fmla="*/ 2147483647 h 281"/>
              <a:gd name="T68" fmla="*/ 2147483647 w 374"/>
              <a:gd name="T69" fmla="*/ 2147483647 h 281"/>
              <a:gd name="T70" fmla="*/ 2147483647 w 374"/>
              <a:gd name="T71" fmla="*/ 2147483647 h 281"/>
              <a:gd name="T72" fmla="*/ 2147483647 w 374"/>
              <a:gd name="T73" fmla="*/ 2147483647 h 281"/>
              <a:gd name="T74" fmla="*/ 2147483647 w 374"/>
              <a:gd name="T75" fmla="*/ 2147483647 h 281"/>
              <a:gd name="T76" fmla="*/ 2147483647 w 374"/>
              <a:gd name="T77" fmla="*/ 2147483647 h 281"/>
              <a:gd name="T78" fmla="*/ 2147483647 w 374"/>
              <a:gd name="T79" fmla="*/ 2147483647 h 281"/>
              <a:gd name="T80" fmla="*/ 2147483647 w 374"/>
              <a:gd name="T81" fmla="*/ 2147483647 h 281"/>
              <a:gd name="T82" fmla="*/ 2147483647 w 374"/>
              <a:gd name="T83" fmla="*/ 2147483647 h 281"/>
              <a:gd name="T84" fmla="*/ 2147483647 w 374"/>
              <a:gd name="T85" fmla="*/ 2147483647 h 281"/>
              <a:gd name="T86" fmla="*/ 2147483647 w 374"/>
              <a:gd name="T87" fmla="*/ 2147483647 h 281"/>
              <a:gd name="T88" fmla="*/ 2147483647 w 374"/>
              <a:gd name="T89" fmla="*/ 2147483647 h 281"/>
              <a:gd name="T90" fmla="*/ 2147483647 w 374"/>
              <a:gd name="T91" fmla="*/ 0 h 281"/>
              <a:gd name="T92" fmla="*/ 2147483647 w 374"/>
              <a:gd name="T93" fmla="*/ 2147483647 h 281"/>
              <a:gd name="T94" fmla="*/ 2147483647 w 374"/>
              <a:gd name="T95" fmla="*/ 2147483647 h 281"/>
              <a:gd name="T96" fmla="*/ 2147483647 w 374"/>
              <a:gd name="T97" fmla="*/ 2147483647 h 281"/>
              <a:gd name="T98" fmla="*/ 2147483647 w 374"/>
              <a:gd name="T99" fmla="*/ 2147483647 h 281"/>
              <a:gd name="T100" fmla="*/ 2147483647 w 374"/>
              <a:gd name="T101" fmla="*/ 2147483647 h 281"/>
              <a:gd name="T102" fmla="*/ 2147483647 w 374"/>
              <a:gd name="T103" fmla="*/ 2147483647 h 281"/>
              <a:gd name="T104" fmla="*/ 2147483647 w 374"/>
              <a:gd name="T105" fmla="*/ 2147483647 h 2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74" h="281">
                <a:moveTo>
                  <a:pt x="371" y="82"/>
                </a:moveTo>
                <a:cubicBezTo>
                  <a:pt x="370" y="71"/>
                  <a:pt x="367" y="61"/>
                  <a:pt x="363" y="53"/>
                </a:cubicBezTo>
                <a:cubicBezTo>
                  <a:pt x="361" y="51"/>
                  <a:pt x="361" y="51"/>
                  <a:pt x="361" y="51"/>
                </a:cubicBezTo>
                <a:cubicBezTo>
                  <a:pt x="358" y="49"/>
                  <a:pt x="356" y="47"/>
                  <a:pt x="353" y="46"/>
                </a:cubicBezTo>
                <a:cubicBezTo>
                  <a:pt x="350" y="44"/>
                  <a:pt x="346" y="44"/>
                  <a:pt x="343" y="46"/>
                </a:cubicBezTo>
                <a:cubicBezTo>
                  <a:pt x="342" y="47"/>
                  <a:pt x="342" y="47"/>
                  <a:pt x="342" y="47"/>
                </a:cubicBezTo>
                <a:cubicBezTo>
                  <a:pt x="340" y="49"/>
                  <a:pt x="339" y="51"/>
                  <a:pt x="337" y="53"/>
                </a:cubicBezTo>
                <a:cubicBezTo>
                  <a:pt x="335" y="56"/>
                  <a:pt x="333" y="58"/>
                  <a:pt x="332" y="60"/>
                </a:cubicBezTo>
                <a:cubicBezTo>
                  <a:pt x="329" y="61"/>
                  <a:pt x="326" y="63"/>
                  <a:pt x="323" y="64"/>
                </a:cubicBezTo>
                <a:cubicBezTo>
                  <a:pt x="322" y="61"/>
                  <a:pt x="321" y="58"/>
                  <a:pt x="319" y="56"/>
                </a:cubicBezTo>
                <a:cubicBezTo>
                  <a:pt x="318" y="53"/>
                  <a:pt x="316" y="50"/>
                  <a:pt x="314" y="47"/>
                </a:cubicBezTo>
                <a:cubicBezTo>
                  <a:pt x="312" y="46"/>
                  <a:pt x="309" y="44"/>
                  <a:pt x="308" y="43"/>
                </a:cubicBezTo>
                <a:cubicBezTo>
                  <a:pt x="305" y="40"/>
                  <a:pt x="304" y="40"/>
                  <a:pt x="301" y="37"/>
                </a:cubicBezTo>
                <a:cubicBezTo>
                  <a:pt x="295" y="35"/>
                  <a:pt x="290" y="29"/>
                  <a:pt x="284" y="25"/>
                </a:cubicBezTo>
                <a:cubicBezTo>
                  <a:pt x="281" y="22"/>
                  <a:pt x="279" y="21"/>
                  <a:pt x="277" y="18"/>
                </a:cubicBezTo>
                <a:cubicBezTo>
                  <a:pt x="263" y="8"/>
                  <a:pt x="252" y="2"/>
                  <a:pt x="238" y="1"/>
                </a:cubicBezTo>
                <a:cubicBezTo>
                  <a:pt x="225" y="1"/>
                  <a:pt x="211" y="4"/>
                  <a:pt x="196" y="11"/>
                </a:cubicBezTo>
                <a:cubicBezTo>
                  <a:pt x="187" y="14"/>
                  <a:pt x="182" y="18"/>
                  <a:pt x="176" y="22"/>
                </a:cubicBezTo>
                <a:cubicBezTo>
                  <a:pt x="172" y="28"/>
                  <a:pt x="168" y="32"/>
                  <a:pt x="164" y="39"/>
                </a:cubicBezTo>
                <a:cubicBezTo>
                  <a:pt x="161" y="39"/>
                  <a:pt x="158" y="39"/>
                  <a:pt x="157" y="40"/>
                </a:cubicBezTo>
                <a:cubicBezTo>
                  <a:pt x="154" y="40"/>
                  <a:pt x="151" y="43"/>
                  <a:pt x="148" y="46"/>
                </a:cubicBezTo>
                <a:cubicBezTo>
                  <a:pt x="145" y="47"/>
                  <a:pt x="144" y="49"/>
                  <a:pt x="141" y="51"/>
                </a:cubicBezTo>
                <a:cubicBezTo>
                  <a:pt x="140" y="53"/>
                  <a:pt x="137" y="56"/>
                  <a:pt x="136" y="57"/>
                </a:cubicBezTo>
                <a:cubicBezTo>
                  <a:pt x="120" y="60"/>
                  <a:pt x="109" y="63"/>
                  <a:pt x="98" y="65"/>
                </a:cubicBezTo>
                <a:cubicBezTo>
                  <a:pt x="86" y="71"/>
                  <a:pt x="77" y="77"/>
                  <a:pt x="67" y="85"/>
                </a:cubicBezTo>
                <a:cubicBezTo>
                  <a:pt x="63" y="89"/>
                  <a:pt x="60" y="92"/>
                  <a:pt x="57" y="96"/>
                </a:cubicBezTo>
                <a:cubicBezTo>
                  <a:pt x="54" y="101"/>
                  <a:pt x="51" y="105"/>
                  <a:pt x="49" y="109"/>
                </a:cubicBezTo>
                <a:cubicBezTo>
                  <a:pt x="47" y="112"/>
                  <a:pt x="44" y="113"/>
                  <a:pt x="43" y="116"/>
                </a:cubicBezTo>
                <a:cubicBezTo>
                  <a:pt x="40" y="117"/>
                  <a:pt x="39" y="119"/>
                  <a:pt x="36" y="120"/>
                </a:cubicBezTo>
                <a:cubicBezTo>
                  <a:pt x="35" y="120"/>
                  <a:pt x="33" y="120"/>
                  <a:pt x="33" y="120"/>
                </a:cubicBezTo>
                <a:cubicBezTo>
                  <a:pt x="37" y="116"/>
                  <a:pt x="37" y="112"/>
                  <a:pt x="37" y="106"/>
                </a:cubicBezTo>
                <a:cubicBezTo>
                  <a:pt x="39" y="108"/>
                  <a:pt x="39" y="108"/>
                  <a:pt x="39" y="109"/>
                </a:cubicBezTo>
                <a:cubicBezTo>
                  <a:pt x="40" y="109"/>
                  <a:pt x="40" y="110"/>
                  <a:pt x="40" y="110"/>
                </a:cubicBezTo>
                <a:cubicBezTo>
                  <a:pt x="43" y="113"/>
                  <a:pt x="43" y="113"/>
                  <a:pt x="43" y="113"/>
                </a:cubicBezTo>
                <a:cubicBezTo>
                  <a:pt x="44" y="110"/>
                  <a:pt x="44" y="110"/>
                  <a:pt x="44" y="110"/>
                </a:cubicBezTo>
                <a:cubicBezTo>
                  <a:pt x="44" y="106"/>
                  <a:pt x="46" y="102"/>
                  <a:pt x="44" y="99"/>
                </a:cubicBezTo>
                <a:cubicBezTo>
                  <a:pt x="44" y="96"/>
                  <a:pt x="43" y="93"/>
                  <a:pt x="42" y="92"/>
                </a:cubicBezTo>
                <a:cubicBezTo>
                  <a:pt x="42" y="92"/>
                  <a:pt x="42" y="92"/>
                  <a:pt x="42" y="91"/>
                </a:cubicBezTo>
                <a:cubicBezTo>
                  <a:pt x="42" y="89"/>
                  <a:pt x="43" y="88"/>
                  <a:pt x="43" y="86"/>
                </a:cubicBezTo>
                <a:cubicBezTo>
                  <a:pt x="43" y="86"/>
                  <a:pt x="43" y="86"/>
                  <a:pt x="43" y="86"/>
                </a:cubicBezTo>
                <a:cubicBezTo>
                  <a:pt x="43" y="86"/>
                  <a:pt x="43" y="86"/>
                  <a:pt x="43" y="86"/>
                </a:cubicBezTo>
                <a:cubicBezTo>
                  <a:pt x="44" y="84"/>
                  <a:pt x="44" y="84"/>
                  <a:pt x="44" y="84"/>
                </a:cubicBezTo>
                <a:cubicBezTo>
                  <a:pt x="42" y="84"/>
                  <a:pt x="42" y="84"/>
                  <a:pt x="42" y="84"/>
                </a:cubicBezTo>
                <a:cubicBezTo>
                  <a:pt x="37" y="85"/>
                  <a:pt x="28" y="89"/>
                  <a:pt x="22" y="96"/>
                </a:cubicBezTo>
                <a:cubicBezTo>
                  <a:pt x="19" y="99"/>
                  <a:pt x="18" y="102"/>
                  <a:pt x="16" y="105"/>
                </a:cubicBezTo>
                <a:cubicBezTo>
                  <a:pt x="15" y="108"/>
                  <a:pt x="14" y="110"/>
                  <a:pt x="15" y="113"/>
                </a:cubicBezTo>
                <a:cubicBezTo>
                  <a:pt x="15" y="116"/>
                  <a:pt x="16" y="119"/>
                  <a:pt x="19" y="122"/>
                </a:cubicBezTo>
                <a:cubicBezTo>
                  <a:pt x="19" y="123"/>
                  <a:pt x="19" y="124"/>
                  <a:pt x="21" y="126"/>
                </a:cubicBezTo>
                <a:cubicBezTo>
                  <a:pt x="21" y="127"/>
                  <a:pt x="21" y="129"/>
                  <a:pt x="22" y="130"/>
                </a:cubicBezTo>
                <a:cubicBezTo>
                  <a:pt x="23" y="134"/>
                  <a:pt x="26" y="137"/>
                  <a:pt x="30" y="138"/>
                </a:cubicBezTo>
                <a:cubicBezTo>
                  <a:pt x="33" y="138"/>
                  <a:pt x="36" y="138"/>
                  <a:pt x="39" y="138"/>
                </a:cubicBezTo>
                <a:cubicBezTo>
                  <a:pt x="37" y="141"/>
                  <a:pt x="37" y="145"/>
                  <a:pt x="37" y="148"/>
                </a:cubicBezTo>
                <a:cubicBezTo>
                  <a:pt x="37" y="154"/>
                  <a:pt x="37" y="159"/>
                  <a:pt x="39" y="166"/>
                </a:cubicBezTo>
                <a:cubicBezTo>
                  <a:pt x="39" y="168"/>
                  <a:pt x="39" y="169"/>
                  <a:pt x="39" y="171"/>
                </a:cubicBezTo>
                <a:cubicBezTo>
                  <a:pt x="39" y="172"/>
                  <a:pt x="39" y="173"/>
                  <a:pt x="39" y="175"/>
                </a:cubicBezTo>
                <a:cubicBezTo>
                  <a:pt x="39" y="176"/>
                  <a:pt x="39" y="178"/>
                  <a:pt x="37" y="179"/>
                </a:cubicBezTo>
                <a:cubicBezTo>
                  <a:pt x="37" y="182"/>
                  <a:pt x="36" y="185"/>
                  <a:pt x="35" y="186"/>
                </a:cubicBezTo>
                <a:cubicBezTo>
                  <a:pt x="33" y="189"/>
                  <a:pt x="32" y="190"/>
                  <a:pt x="29" y="192"/>
                </a:cubicBezTo>
                <a:cubicBezTo>
                  <a:pt x="28" y="194"/>
                  <a:pt x="26" y="196"/>
                  <a:pt x="23" y="197"/>
                </a:cubicBezTo>
                <a:cubicBezTo>
                  <a:pt x="23" y="199"/>
                  <a:pt x="23" y="199"/>
                  <a:pt x="23" y="199"/>
                </a:cubicBezTo>
                <a:cubicBezTo>
                  <a:pt x="19" y="203"/>
                  <a:pt x="18" y="203"/>
                  <a:pt x="19" y="208"/>
                </a:cubicBezTo>
                <a:cubicBezTo>
                  <a:pt x="21" y="213"/>
                  <a:pt x="22" y="217"/>
                  <a:pt x="23" y="220"/>
                </a:cubicBezTo>
                <a:cubicBezTo>
                  <a:pt x="25" y="224"/>
                  <a:pt x="28" y="227"/>
                  <a:pt x="30" y="229"/>
                </a:cubicBezTo>
                <a:cubicBezTo>
                  <a:pt x="35" y="234"/>
                  <a:pt x="40" y="238"/>
                  <a:pt x="47" y="241"/>
                </a:cubicBezTo>
                <a:cubicBezTo>
                  <a:pt x="50" y="242"/>
                  <a:pt x="54" y="244"/>
                  <a:pt x="58" y="242"/>
                </a:cubicBezTo>
                <a:cubicBezTo>
                  <a:pt x="58" y="244"/>
                  <a:pt x="58" y="244"/>
                  <a:pt x="57" y="244"/>
                </a:cubicBezTo>
                <a:cubicBezTo>
                  <a:pt x="57" y="246"/>
                  <a:pt x="57" y="248"/>
                  <a:pt x="56" y="249"/>
                </a:cubicBezTo>
                <a:cubicBezTo>
                  <a:pt x="51" y="259"/>
                  <a:pt x="56" y="263"/>
                  <a:pt x="63" y="267"/>
                </a:cubicBezTo>
                <a:cubicBezTo>
                  <a:pt x="67" y="269"/>
                  <a:pt x="71" y="270"/>
                  <a:pt x="75" y="270"/>
                </a:cubicBezTo>
                <a:cubicBezTo>
                  <a:pt x="77" y="272"/>
                  <a:pt x="77" y="272"/>
                  <a:pt x="77" y="272"/>
                </a:cubicBezTo>
                <a:cubicBezTo>
                  <a:pt x="82" y="273"/>
                  <a:pt x="89" y="274"/>
                  <a:pt x="98" y="276"/>
                </a:cubicBezTo>
                <a:cubicBezTo>
                  <a:pt x="105" y="276"/>
                  <a:pt x="112" y="274"/>
                  <a:pt x="115" y="267"/>
                </a:cubicBezTo>
                <a:cubicBezTo>
                  <a:pt x="115" y="265"/>
                  <a:pt x="116" y="262"/>
                  <a:pt x="116" y="260"/>
                </a:cubicBezTo>
                <a:cubicBezTo>
                  <a:pt x="116" y="258"/>
                  <a:pt x="116" y="256"/>
                  <a:pt x="116" y="253"/>
                </a:cubicBezTo>
                <a:cubicBezTo>
                  <a:pt x="117" y="248"/>
                  <a:pt x="119" y="246"/>
                  <a:pt x="120" y="245"/>
                </a:cubicBezTo>
                <a:cubicBezTo>
                  <a:pt x="120" y="244"/>
                  <a:pt x="122" y="244"/>
                  <a:pt x="122" y="244"/>
                </a:cubicBezTo>
                <a:cubicBezTo>
                  <a:pt x="123" y="241"/>
                  <a:pt x="124" y="239"/>
                  <a:pt x="124" y="237"/>
                </a:cubicBezTo>
                <a:cubicBezTo>
                  <a:pt x="124" y="235"/>
                  <a:pt x="124" y="232"/>
                  <a:pt x="124" y="229"/>
                </a:cubicBezTo>
                <a:cubicBezTo>
                  <a:pt x="124" y="229"/>
                  <a:pt x="124" y="228"/>
                  <a:pt x="123" y="228"/>
                </a:cubicBezTo>
                <a:cubicBezTo>
                  <a:pt x="129" y="228"/>
                  <a:pt x="133" y="229"/>
                  <a:pt x="137" y="229"/>
                </a:cubicBezTo>
                <a:cubicBezTo>
                  <a:pt x="139" y="229"/>
                  <a:pt x="141" y="229"/>
                  <a:pt x="143" y="229"/>
                </a:cubicBezTo>
                <a:cubicBezTo>
                  <a:pt x="143" y="229"/>
                  <a:pt x="143" y="229"/>
                  <a:pt x="141" y="231"/>
                </a:cubicBezTo>
                <a:cubicBezTo>
                  <a:pt x="136" y="234"/>
                  <a:pt x="136" y="239"/>
                  <a:pt x="137" y="246"/>
                </a:cubicBezTo>
                <a:cubicBezTo>
                  <a:pt x="138" y="252"/>
                  <a:pt x="143" y="258"/>
                  <a:pt x="145" y="260"/>
                </a:cubicBezTo>
                <a:cubicBezTo>
                  <a:pt x="150" y="267"/>
                  <a:pt x="154" y="274"/>
                  <a:pt x="159" y="277"/>
                </a:cubicBezTo>
                <a:cubicBezTo>
                  <a:pt x="165" y="280"/>
                  <a:pt x="172" y="281"/>
                  <a:pt x="180" y="277"/>
                </a:cubicBezTo>
                <a:cubicBezTo>
                  <a:pt x="185" y="274"/>
                  <a:pt x="186" y="272"/>
                  <a:pt x="187" y="269"/>
                </a:cubicBezTo>
                <a:cubicBezTo>
                  <a:pt x="189" y="267"/>
                  <a:pt x="189" y="266"/>
                  <a:pt x="189" y="266"/>
                </a:cubicBezTo>
                <a:cubicBezTo>
                  <a:pt x="192" y="265"/>
                  <a:pt x="196" y="260"/>
                  <a:pt x="200" y="258"/>
                </a:cubicBezTo>
                <a:cubicBezTo>
                  <a:pt x="201" y="256"/>
                  <a:pt x="203" y="255"/>
                  <a:pt x="204" y="253"/>
                </a:cubicBezTo>
                <a:cubicBezTo>
                  <a:pt x="206" y="255"/>
                  <a:pt x="207" y="255"/>
                  <a:pt x="208" y="255"/>
                </a:cubicBezTo>
                <a:cubicBezTo>
                  <a:pt x="211" y="256"/>
                  <a:pt x="214" y="256"/>
                  <a:pt x="217" y="256"/>
                </a:cubicBezTo>
                <a:cubicBezTo>
                  <a:pt x="220" y="256"/>
                  <a:pt x="227" y="256"/>
                  <a:pt x="231" y="256"/>
                </a:cubicBezTo>
                <a:cubicBezTo>
                  <a:pt x="232" y="256"/>
                  <a:pt x="234" y="256"/>
                  <a:pt x="235" y="256"/>
                </a:cubicBezTo>
                <a:cubicBezTo>
                  <a:pt x="239" y="256"/>
                  <a:pt x="243" y="256"/>
                  <a:pt x="248" y="255"/>
                </a:cubicBezTo>
                <a:cubicBezTo>
                  <a:pt x="250" y="252"/>
                  <a:pt x="252" y="249"/>
                  <a:pt x="253" y="244"/>
                </a:cubicBezTo>
                <a:cubicBezTo>
                  <a:pt x="253" y="241"/>
                  <a:pt x="253" y="239"/>
                  <a:pt x="252" y="238"/>
                </a:cubicBezTo>
                <a:cubicBezTo>
                  <a:pt x="252" y="237"/>
                  <a:pt x="252" y="235"/>
                  <a:pt x="250" y="232"/>
                </a:cubicBezTo>
                <a:cubicBezTo>
                  <a:pt x="250" y="229"/>
                  <a:pt x="250" y="227"/>
                  <a:pt x="250" y="225"/>
                </a:cubicBezTo>
                <a:cubicBezTo>
                  <a:pt x="250" y="222"/>
                  <a:pt x="250" y="220"/>
                  <a:pt x="250" y="217"/>
                </a:cubicBezTo>
                <a:cubicBezTo>
                  <a:pt x="250" y="214"/>
                  <a:pt x="249" y="211"/>
                  <a:pt x="249" y="208"/>
                </a:cubicBezTo>
                <a:cubicBezTo>
                  <a:pt x="248" y="206"/>
                  <a:pt x="248" y="203"/>
                  <a:pt x="246" y="200"/>
                </a:cubicBezTo>
                <a:cubicBezTo>
                  <a:pt x="245" y="199"/>
                  <a:pt x="245" y="197"/>
                  <a:pt x="243" y="194"/>
                </a:cubicBezTo>
                <a:cubicBezTo>
                  <a:pt x="243" y="192"/>
                  <a:pt x="242" y="189"/>
                  <a:pt x="241" y="186"/>
                </a:cubicBezTo>
                <a:cubicBezTo>
                  <a:pt x="241" y="185"/>
                  <a:pt x="241" y="185"/>
                  <a:pt x="241" y="185"/>
                </a:cubicBezTo>
                <a:cubicBezTo>
                  <a:pt x="242" y="185"/>
                  <a:pt x="242" y="186"/>
                  <a:pt x="243" y="187"/>
                </a:cubicBezTo>
                <a:cubicBezTo>
                  <a:pt x="248" y="192"/>
                  <a:pt x="248" y="192"/>
                  <a:pt x="248" y="192"/>
                </a:cubicBezTo>
                <a:cubicBezTo>
                  <a:pt x="250" y="194"/>
                  <a:pt x="253" y="197"/>
                  <a:pt x="257" y="199"/>
                </a:cubicBezTo>
                <a:cubicBezTo>
                  <a:pt x="260" y="201"/>
                  <a:pt x="264" y="203"/>
                  <a:pt x="270" y="201"/>
                </a:cubicBezTo>
                <a:cubicBezTo>
                  <a:pt x="276" y="201"/>
                  <a:pt x="281" y="200"/>
                  <a:pt x="286" y="196"/>
                </a:cubicBezTo>
                <a:cubicBezTo>
                  <a:pt x="290" y="193"/>
                  <a:pt x="294" y="187"/>
                  <a:pt x="295" y="183"/>
                </a:cubicBezTo>
                <a:cubicBezTo>
                  <a:pt x="295" y="182"/>
                  <a:pt x="297" y="180"/>
                  <a:pt x="297" y="179"/>
                </a:cubicBezTo>
                <a:cubicBezTo>
                  <a:pt x="297" y="178"/>
                  <a:pt x="297" y="176"/>
                  <a:pt x="298" y="175"/>
                </a:cubicBezTo>
                <a:cubicBezTo>
                  <a:pt x="305" y="176"/>
                  <a:pt x="314" y="176"/>
                  <a:pt x="321" y="176"/>
                </a:cubicBezTo>
                <a:cubicBezTo>
                  <a:pt x="329" y="175"/>
                  <a:pt x="336" y="173"/>
                  <a:pt x="342" y="171"/>
                </a:cubicBezTo>
                <a:cubicBezTo>
                  <a:pt x="351" y="165"/>
                  <a:pt x="358" y="158"/>
                  <a:pt x="363" y="150"/>
                </a:cubicBezTo>
                <a:cubicBezTo>
                  <a:pt x="368" y="140"/>
                  <a:pt x="371" y="129"/>
                  <a:pt x="372" y="117"/>
                </a:cubicBezTo>
                <a:cubicBezTo>
                  <a:pt x="374" y="108"/>
                  <a:pt x="374" y="95"/>
                  <a:pt x="371" y="82"/>
                </a:cubicBezTo>
                <a:close/>
                <a:moveTo>
                  <a:pt x="42" y="85"/>
                </a:moveTo>
                <a:cubicBezTo>
                  <a:pt x="42" y="85"/>
                  <a:pt x="42" y="85"/>
                  <a:pt x="42" y="85"/>
                </a:cubicBezTo>
                <a:cubicBezTo>
                  <a:pt x="42" y="85"/>
                  <a:pt x="42" y="85"/>
                  <a:pt x="42" y="85"/>
                </a:cubicBezTo>
                <a:close/>
                <a:moveTo>
                  <a:pt x="37" y="96"/>
                </a:moveTo>
                <a:cubicBezTo>
                  <a:pt x="39" y="98"/>
                  <a:pt x="40" y="99"/>
                  <a:pt x="40" y="102"/>
                </a:cubicBezTo>
                <a:cubicBezTo>
                  <a:pt x="39" y="102"/>
                  <a:pt x="37" y="101"/>
                  <a:pt x="36" y="101"/>
                </a:cubicBezTo>
                <a:cubicBezTo>
                  <a:pt x="36" y="99"/>
                  <a:pt x="37" y="99"/>
                  <a:pt x="37" y="98"/>
                </a:cubicBezTo>
                <a:cubicBezTo>
                  <a:pt x="37" y="98"/>
                  <a:pt x="37" y="98"/>
                  <a:pt x="37" y="96"/>
                </a:cubicBezTo>
                <a:close/>
                <a:moveTo>
                  <a:pt x="26" y="129"/>
                </a:moveTo>
                <a:cubicBezTo>
                  <a:pt x="25" y="126"/>
                  <a:pt x="25" y="123"/>
                  <a:pt x="23" y="119"/>
                </a:cubicBezTo>
                <a:cubicBezTo>
                  <a:pt x="14" y="109"/>
                  <a:pt x="28" y="96"/>
                  <a:pt x="36" y="92"/>
                </a:cubicBezTo>
                <a:cubicBezTo>
                  <a:pt x="35" y="95"/>
                  <a:pt x="33" y="96"/>
                  <a:pt x="33" y="98"/>
                </a:cubicBezTo>
                <a:cubicBezTo>
                  <a:pt x="30" y="106"/>
                  <a:pt x="35" y="113"/>
                  <a:pt x="28" y="119"/>
                </a:cubicBezTo>
                <a:cubicBezTo>
                  <a:pt x="30" y="126"/>
                  <a:pt x="30" y="129"/>
                  <a:pt x="37" y="126"/>
                </a:cubicBezTo>
                <a:cubicBezTo>
                  <a:pt x="42" y="124"/>
                  <a:pt x="43" y="123"/>
                  <a:pt x="46" y="120"/>
                </a:cubicBezTo>
                <a:cubicBezTo>
                  <a:pt x="44" y="123"/>
                  <a:pt x="44" y="126"/>
                  <a:pt x="43" y="129"/>
                </a:cubicBezTo>
                <a:cubicBezTo>
                  <a:pt x="43" y="130"/>
                  <a:pt x="43" y="130"/>
                  <a:pt x="43" y="130"/>
                </a:cubicBezTo>
                <a:cubicBezTo>
                  <a:pt x="37" y="133"/>
                  <a:pt x="29" y="134"/>
                  <a:pt x="26" y="129"/>
                </a:cubicBezTo>
                <a:close/>
                <a:moveTo>
                  <a:pt x="61" y="232"/>
                </a:moveTo>
                <a:cubicBezTo>
                  <a:pt x="56" y="239"/>
                  <a:pt x="40" y="228"/>
                  <a:pt x="36" y="224"/>
                </a:cubicBezTo>
                <a:cubicBezTo>
                  <a:pt x="32" y="220"/>
                  <a:pt x="29" y="214"/>
                  <a:pt x="28" y="208"/>
                </a:cubicBezTo>
                <a:cubicBezTo>
                  <a:pt x="28" y="204"/>
                  <a:pt x="28" y="204"/>
                  <a:pt x="30" y="201"/>
                </a:cubicBezTo>
                <a:cubicBezTo>
                  <a:pt x="35" y="199"/>
                  <a:pt x="37" y="194"/>
                  <a:pt x="42" y="192"/>
                </a:cubicBezTo>
                <a:cubicBezTo>
                  <a:pt x="42" y="189"/>
                  <a:pt x="43" y="187"/>
                  <a:pt x="43" y="185"/>
                </a:cubicBezTo>
                <a:cubicBezTo>
                  <a:pt x="47" y="200"/>
                  <a:pt x="56" y="214"/>
                  <a:pt x="63" y="227"/>
                </a:cubicBezTo>
                <a:cubicBezTo>
                  <a:pt x="63" y="228"/>
                  <a:pt x="63" y="231"/>
                  <a:pt x="61" y="232"/>
                </a:cubicBezTo>
                <a:close/>
                <a:moveTo>
                  <a:pt x="243" y="217"/>
                </a:moveTo>
                <a:cubicBezTo>
                  <a:pt x="243" y="222"/>
                  <a:pt x="243" y="228"/>
                  <a:pt x="243" y="234"/>
                </a:cubicBezTo>
                <a:cubicBezTo>
                  <a:pt x="245" y="237"/>
                  <a:pt x="245" y="238"/>
                  <a:pt x="245" y="242"/>
                </a:cubicBezTo>
                <a:cubicBezTo>
                  <a:pt x="245" y="249"/>
                  <a:pt x="242" y="249"/>
                  <a:pt x="235" y="249"/>
                </a:cubicBezTo>
                <a:cubicBezTo>
                  <a:pt x="232" y="249"/>
                  <a:pt x="221" y="249"/>
                  <a:pt x="217" y="249"/>
                </a:cubicBezTo>
                <a:cubicBezTo>
                  <a:pt x="213" y="249"/>
                  <a:pt x="211" y="248"/>
                  <a:pt x="210" y="248"/>
                </a:cubicBezTo>
                <a:cubicBezTo>
                  <a:pt x="217" y="242"/>
                  <a:pt x="228" y="222"/>
                  <a:pt x="229" y="215"/>
                </a:cubicBezTo>
                <a:cubicBezTo>
                  <a:pt x="232" y="207"/>
                  <a:pt x="235" y="201"/>
                  <a:pt x="236" y="194"/>
                </a:cubicBezTo>
                <a:cubicBezTo>
                  <a:pt x="238" y="197"/>
                  <a:pt x="238" y="200"/>
                  <a:pt x="239" y="203"/>
                </a:cubicBezTo>
                <a:cubicBezTo>
                  <a:pt x="242" y="208"/>
                  <a:pt x="242" y="211"/>
                  <a:pt x="243" y="217"/>
                </a:cubicBezTo>
                <a:close/>
                <a:moveTo>
                  <a:pt x="365" y="116"/>
                </a:moveTo>
                <a:cubicBezTo>
                  <a:pt x="364" y="134"/>
                  <a:pt x="354" y="154"/>
                  <a:pt x="339" y="164"/>
                </a:cubicBezTo>
                <a:cubicBezTo>
                  <a:pt x="318" y="175"/>
                  <a:pt x="294" y="168"/>
                  <a:pt x="274" y="161"/>
                </a:cubicBezTo>
                <a:cubicBezTo>
                  <a:pt x="270" y="159"/>
                  <a:pt x="267" y="158"/>
                  <a:pt x="263" y="155"/>
                </a:cubicBezTo>
                <a:cubicBezTo>
                  <a:pt x="264" y="159"/>
                  <a:pt x="264" y="165"/>
                  <a:pt x="263" y="169"/>
                </a:cubicBezTo>
                <a:cubicBezTo>
                  <a:pt x="260" y="176"/>
                  <a:pt x="257" y="189"/>
                  <a:pt x="267" y="190"/>
                </a:cubicBezTo>
                <a:cubicBezTo>
                  <a:pt x="272" y="192"/>
                  <a:pt x="273" y="192"/>
                  <a:pt x="279" y="189"/>
                </a:cubicBezTo>
                <a:cubicBezTo>
                  <a:pt x="274" y="190"/>
                  <a:pt x="272" y="190"/>
                  <a:pt x="269" y="189"/>
                </a:cubicBezTo>
                <a:cubicBezTo>
                  <a:pt x="266" y="189"/>
                  <a:pt x="264" y="187"/>
                  <a:pt x="264" y="185"/>
                </a:cubicBezTo>
                <a:cubicBezTo>
                  <a:pt x="264" y="186"/>
                  <a:pt x="266" y="186"/>
                  <a:pt x="269" y="186"/>
                </a:cubicBezTo>
                <a:cubicBezTo>
                  <a:pt x="276" y="189"/>
                  <a:pt x="284" y="185"/>
                  <a:pt x="286" y="179"/>
                </a:cubicBezTo>
                <a:cubicBezTo>
                  <a:pt x="286" y="176"/>
                  <a:pt x="286" y="175"/>
                  <a:pt x="287" y="171"/>
                </a:cubicBezTo>
                <a:cubicBezTo>
                  <a:pt x="288" y="172"/>
                  <a:pt x="290" y="172"/>
                  <a:pt x="293" y="172"/>
                </a:cubicBezTo>
                <a:cubicBezTo>
                  <a:pt x="291" y="175"/>
                  <a:pt x="290" y="178"/>
                  <a:pt x="290" y="182"/>
                </a:cubicBezTo>
                <a:cubicBezTo>
                  <a:pt x="287" y="189"/>
                  <a:pt x="277" y="196"/>
                  <a:pt x="269" y="194"/>
                </a:cubicBezTo>
                <a:cubicBezTo>
                  <a:pt x="262" y="194"/>
                  <a:pt x="257" y="190"/>
                  <a:pt x="252" y="186"/>
                </a:cubicBezTo>
                <a:cubicBezTo>
                  <a:pt x="248" y="182"/>
                  <a:pt x="245" y="179"/>
                  <a:pt x="241" y="176"/>
                </a:cubicBezTo>
                <a:cubicBezTo>
                  <a:pt x="232" y="173"/>
                  <a:pt x="224" y="169"/>
                  <a:pt x="215" y="164"/>
                </a:cubicBezTo>
                <a:cubicBezTo>
                  <a:pt x="221" y="171"/>
                  <a:pt x="225" y="175"/>
                  <a:pt x="235" y="178"/>
                </a:cubicBezTo>
                <a:cubicBezTo>
                  <a:pt x="234" y="192"/>
                  <a:pt x="229" y="200"/>
                  <a:pt x="225" y="213"/>
                </a:cubicBezTo>
                <a:cubicBezTo>
                  <a:pt x="224" y="218"/>
                  <a:pt x="210" y="241"/>
                  <a:pt x="206" y="244"/>
                </a:cubicBezTo>
                <a:cubicBezTo>
                  <a:pt x="203" y="245"/>
                  <a:pt x="186" y="259"/>
                  <a:pt x="183" y="260"/>
                </a:cubicBezTo>
                <a:cubicBezTo>
                  <a:pt x="180" y="265"/>
                  <a:pt x="179" y="269"/>
                  <a:pt x="175" y="270"/>
                </a:cubicBezTo>
                <a:cubicBezTo>
                  <a:pt x="164" y="276"/>
                  <a:pt x="157" y="265"/>
                  <a:pt x="151" y="256"/>
                </a:cubicBezTo>
                <a:cubicBezTo>
                  <a:pt x="148" y="252"/>
                  <a:pt x="141" y="239"/>
                  <a:pt x="148" y="237"/>
                </a:cubicBezTo>
                <a:cubicBezTo>
                  <a:pt x="154" y="232"/>
                  <a:pt x="157" y="231"/>
                  <a:pt x="164" y="227"/>
                </a:cubicBezTo>
                <a:cubicBezTo>
                  <a:pt x="165" y="228"/>
                  <a:pt x="166" y="229"/>
                  <a:pt x="166" y="231"/>
                </a:cubicBezTo>
                <a:cubicBezTo>
                  <a:pt x="166" y="229"/>
                  <a:pt x="166" y="228"/>
                  <a:pt x="166" y="225"/>
                </a:cubicBezTo>
                <a:cubicBezTo>
                  <a:pt x="166" y="222"/>
                  <a:pt x="166" y="220"/>
                  <a:pt x="166" y="217"/>
                </a:cubicBezTo>
                <a:cubicBezTo>
                  <a:pt x="166" y="213"/>
                  <a:pt x="166" y="210"/>
                  <a:pt x="166" y="207"/>
                </a:cubicBezTo>
                <a:cubicBezTo>
                  <a:pt x="166" y="210"/>
                  <a:pt x="164" y="213"/>
                  <a:pt x="164" y="217"/>
                </a:cubicBezTo>
                <a:cubicBezTo>
                  <a:pt x="162" y="218"/>
                  <a:pt x="162" y="218"/>
                  <a:pt x="162" y="220"/>
                </a:cubicBezTo>
                <a:cubicBezTo>
                  <a:pt x="148" y="222"/>
                  <a:pt x="134" y="222"/>
                  <a:pt x="120" y="221"/>
                </a:cubicBezTo>
                <a:cubicBezTo>
                  <a:pt x="120" y="215"/>
                  <a:pt x="119" y="210"/>
                  <a:pt x="117" y="206"/>
                </a:cubicBezTo>
                <a:cubicBezTo>
                  <a:pt x="117" y="210"/>
                  <a:pt x="117" y="222"/>
                  <a:pt x="117" y="229"/>
                </a:cubicBezTo>
                <a:cubicBezTo>
                  <a:pt x="117" y="234"/>
                  <a:pt x="117" y="237"/>
                  <a:pt x="115" y="241"/>
                </a:cubicBezTo>
                <a:cubicBezTo>
                  <a:pt x="112" y="245"/>
                  <a:pt x="112" y="245"/>
                  <a:pt x="108" y="252"/>
                </a:cubicBezTo>
                <a:cubicBezTo>
                  <a:pt x="108" y="256"/>
                  <a:pt x="108" y="260"/>
                  <a:pt x="106" y="265"/>
                </a:cubicBezTo>
                <a:cubicBezTo>
                  <a:pt x="105" y="270"/>
                  <a:pt x="85" y="266"/>
                  <a:pt x="79" y="265"/>
                </a:cubicBezTo>
                <a:cubicBezTo>
                  <a:pt x="74" y="262"/>
                  <a:pt x="60" y="260"/>
                  <a:pt x="64" y="251"/>
                </a:cubicBezTo>
                <a:cubicBezTo>
                  <a:pt x="67" y="244"/>
                  <a:pt x="68" y="237"/>
                  <a:pt x="70" y="225"/>
                </a:cubicBezTo>
                <a:cubicBezTo>
                  <a:pt x="58" y="208"/>
                  <a:pt x="47" y="186"/>
                  <a:pt x="46" y="165"/>
                </a:cubicBezTo>
                <a:cubicBezTo>
                  <a:pt x="43" y="150"/>
                  <a:pt x="44" y="140"/>
                  <a:pt x="49" y="130"/>
                </a:cubicBezTo>
                <a:cubicBezTo>
                  <a:pt x="53" y="115"/>
                  <a:pt x="61" y="101"/>
                  <a:pt x="74" y="91"/>
                </a:cubicBezTo>
                <a:cubicBezTo>
                  <a:pt x="89" y="77"/>
                  <a:pt x="105" y="70"/>
                  <a:pt x="130" y="67"/>
                </a:cubicBezTo>
                <a:cubicBezTo>
                  <a:pt x="123" y="72"/>
                  <a:pt x="117" y="79"/>
                  <a:pt x="112" y="88"/>
                </a:cubicBezTo>
                <a:cubicBezTo>
                  <a:pt x="105" y="95"/>
                  <a:pt x="102" y="102"/>
                  <a:pt x="98" y="110"/>
                </a:cubicBezTo>
                <a:cubicBezTo>
                  <a:pt x="92" y="122"/>
                  <a:pt x="92" y="126"/>
                  <a:pt x="99" y="136"/>
                </a:cubicBezTo>
                <a:cubicBezTo>
                  <a:pt x="106" y="144"/>
                  <a:pt x="109" y="148"/>
                  <a:pt x="112" y="157"/>
                </a:cubicBezTo>
                <a:cubicBezTo>
                  <a:pt x="109" y="161"/>
                  <a:pt x="109" y="165"/>
                  <a:pt x="108" y="172"/>
                </a:cubicBezTo>
                <a:cubicBezTo>
                  <a:pt x="116" y="180"/>
                  <a:pt x="122" y="186"/>
                  <a:pt x="129" y="187"/>
                </a:cubicBezTo>
                <a:cubicBezTo>
                  <a:pt x="137" y="189"/>
                  <a:pt x="143" y="189"/>
                  <a:pt x="150" y="186"/>
                </a:cubicBezTo>
                <a:cubicBezTo>
                  <a:pt x="164" y="178"/>
                  <a:pt x="178" y="168"/>
                  <a:pt x="194" y="168"/>
                </a:cubicBezTo>
                <a:cubicBezTo>
                  <a:pt x="201" y="150"/>
                  <a:pt x="201" y="134"/>
                  <a:pt x="197" y="116"/>
                </a:cubicBezTo>
                <a:cubicBezTo>
                  <a:pt x="194" y="103"/>
                  <a:pt x="193" y="91"/>
                  <a:pt x="193" y="78"/>
                </a:cubicBezTo>
                <a:cubicBezTo>
                  <a:pt x="190" y="91"/>
                  <a:pt x="189" y="103"/>
                  <a:pt x="192" y="116"/>
                </a:cubicBezTo>
                <a:cubicBezTo>
                  <a:pt x="194" y="131"/>
                  <a:pt x="196" y="150"/>
                  <a:pt x="189" y="162"/>
                </a:cubicBezTo>
                <a:cubicBezTo>
                  <a:pt x="173" y="164"/>
                  <a:pt x="161" y="173"/>
                  <a:pt x="147" y="180"/>
                </a:cubicBezTo>
                <a:cubicBezTo>
                  <a:pt x="143" y="183"/>
                  <a:pt x="137" y="183"/>
                  <a:pt x="130" y="182"/>
                </a:cubicBezTo>
                <a:cubicBezTo>
                  <a:pt x="124" y="180"/>
                  <a:pt x="122" y="176"/>
                  <a:pt x="115" y="169"/>
                </a:cubicBezTo>
                <a:cubicBezTo>
                  <a:pt x="115" y="162"/>
                  <a:pt x="116" y="159"/>
                  <a:pt x="120" y="152"/>
                </a:cubicBezTo>
                <a:cubicBezTo>
                  <a:pt x="124" y="143"/>
                  <a:pt x="130" y="133"/>
                  <a:pt x="137" y="123"/>
                </a:cubicBezTo>
                <a:cubicBezTo>
                  <a:pt x="129" y="133"/>
                  <a:pt x="122" y="140"/>
                  <a:pt x="116" y="150"/>
                </a:cubicBezTo>
                <a:cubicBezTo>
                  <a:pt x="113" y="143"/>
                  <a:pt x="110" y="140"/>
                  <a:pt x="105" y="133"/>
                </a:cubicBezTo>
                <a:cubicBezTo>
                  <a:pt x="99" y="124"/>
                  <a:pt x="99" y="122"/>
                  <a:pt x="103" y="113"/>
                </a:cubicBezTo>
                <a:cubicBezTo>
                  <a:pt x="108" y="105"/>
                  <a:pt x="110" y="98"/>
                  <a:pt x="117" y="91"/>
                </a:cubicBezTo>
                <a:cubicBezTo>
                  <a:pt x="129" y="78"/>
                  <a:pt x="140" y="64"/>
                  <a:pt x="152" y="51"/>
                </a:cubicBezTo>
                <a:cubicBezTo>
                  <a:pt x="159" y="44"/>
                  <a:pt x="162" y="44"/>
                  <a:pt x="172" y="43"/>
                </a:cubicBezTo>
                <a:cubicBezTo>
                  <a:pt x="180" y="42"/>
                  <a:pt x="187" y="40"/>
                  <a:pt x="196" y="39"/>
                </a:cubicBezTo>
                <a:cubicBezTo>
                  <a:pt x="189" y="39"/>
                  <a:pt x="180" y="40"/>
                  <a:pt x="172" y="40"/>
                </a:cubicBezTo>
                <a:cubicBezTo>
                  <a:pt x="180" y="30"/>
                  <a:pt x="185" y="25"/>
                  <a:pt x="197" y="19"/>
                </a:cubicBezTo>
                <a:cubicBezTo>
                  <a:pt x="228" y="5"/>
                  <a:pt x="249" y="4"/>
                  <a:pt x="273" y="25"/>
                </a:cubicBezTo>
                <a:cubicBezTo>
                  <a:pt x="280" y="30"/>
                  <a:pt x="286" y="35"/>
                  <a:pt x="293" y="40"/>
                </a:cubicBezTo>
                <a:cubicBezTo>
                  <a:pt x="290" y="40"/>
                  <a:pt x="287" y="40"/>
                  <a:pt x="284" y="42"/>
                </a:cubicBezTo>
                <a:cubicBezTo>
                  <a:pt x="288" y="40"/>
                  <a:pt x="293" y="42"/>
                  <a:pt x="295" y="42"/>
                </a:cubicBezTo>
                <a:cubicBezTo>
                  <a:pt x="297" y="43"/>
                  <a:pt x="297" y="43"/>
                  <a:pt x="298" y="43"/>
                </a:cubicBezTo>
                <a:cubicBezTo>
                  <a:pt x="302" y="46"/>
                  <a:pt x="305" y="47"/>
                  <a:pt x="308" y="53"/>
                </a:cubicBezTo>
                <a:cubicBezTo>
                  <a:pt x="312" y="57"/>
                  <a:pt x="315" y="61"/>
                  <a:pt x="316" y="67"/>
                </a:cubicBezTo>
                <a:cubicBezTo>
                  <a:pt x="318" y="67"/>
                  <a:pt x="318" y="68"/>
                  <a:pt x="318" y="68"/>
                </a:cubicBezTo>
                <a:cubicBezTo>
                  <a:pt x="318" y="70"/>
                  <a:pt x="318" y="70"/>
                  <a:pt x="318" y="70"/>
                </a:cubicBezTo>
                <a:cubicBezTo>
                  <a:pt x="316" y="68"/>
                  <a:pt x="316" y="68"/>
                  <a:pt x="315" y="67"/>
                </a:cubicBezTo>
                <a:cubicBezTo>
                  <a:pt x="316" y="67"/>
                  <a:pt x="316" y="67"/>
                  <a:pt x="316" y="67"/>
                </a:cubicBezTo>
                <a:cubicBezTo>
                  <a:pt x="315" y="65"/>
                  <a:pt x="314" y="65"/>
                  <a:pt x="312" y="65"/>
                </a:cubicBezTo>
                <a:cubicBezTo>
                  <a:pt x="312" y="64"/>
                  <a:pt x="311" y="64"/>
                  <a:pt x="309" y="64"/>
                </a:cubicBezTo>
                <a:cubicBezTo>
                  <a:pt x="308" y="64"/>
                  <a:pt x="307" y="64"/>
                  <a:pt x="305" y="65"/>
                </a:cubicBezTo>
                <a:cubicBezTo>
                  <a:pt x="304" y="65"/>
                  <a:pt x="304" y="65"/>
                  <a:pt x="304" y="65"/>
                </a:cubicBezTo>
                <a:cubicBezTo>
                  <a:pt x="302" y="67"/>
                  <a:pt x="298" y="68"/>
                  <a:pt x="295" y="68"/>
                </a:cubicBezTo>
                <a:cubicBezTo>
                  <a:pt x="297" y="70"/>
                  <a:pt x="300" y="70"/>
                  <a:pt x="301" y="68"/>
                </a:cubicBezTo>
                <a:cubicBezTo>
                  <a:pt x="301" y="70"/>
                  <a:pt x="301" y="71"/>
                  <a:pt x="301" y="72"/>
                </a:cubicBezTo>
                <a:cubicBezTo>
                  <a:pt x="300" y="74"/>
                  <a:pt x="301" y="75"/>
                  <a:pt x="301" y="77"/>
                </a:cubicBezTo>
                <a:cubicBezTo>
                  <a:pt x="301" y="76"/>
                  <a:pt x="301" y="75"/>
                  <a:pt x="301" y="75"/>
                </a:cubicBezTo>
                <a:cubicBezTo>
                  <a:pt x="301" y="72"/>
                  <a:pt x="302" y="71"/>
                  <a:pt x="305" y="72"/>
                </a:cubicBezTo>
                <a:cubicBezTo>
                  <a:pt x="307" y="72"/>
                  <a:pt x="308" y="74"/>
                  <a:pt x="308" y="75"/>
                </a:cubicBezTo>
                <a:cubicBezTo>
                  <a:pt x="308" y="77"/>
                  <a:pt x="308" y="77"/>
                  <a:pt x="308" y="77"/>
                </a:cubicBezTo>
                <a:cubicBezTo>
                  <a:pt x="307" y="77"/>
                  <a:pt x="304" y="78"/>
                  <a:pt x="302" y="78"/>
                </a:cubicBezTo>
                <a:cubicBezTo>
                  <a:pt x="301" y="79"/>
                  <a:pt x="300" y="79"/>
                  <a:pt x="298" y="79"/>
                </a:cubicBezTo>
                <a:cubicBezTo>
                  <a:pt x="304" y="79"/>
                  <a:pt x="309" y="79"/>
                  <a:pt x="315" y="79"/>
                </a:cubicBezTo>
                <a:cubicBezTo>
                  <a:pt x="316" y="81"/>
                  <a:pt x="316" y="84"/>
                  <a:pt x="316" y="85"/>
                </a:cubicBezTo>
                <a:cubicBezTo>
                  <a:pt x="315" y="85"/>
                  <a:pt x="315" y="85"/>
                  <a:pt x="315" y="85"/>
                </a:cubicBezTo>
                <a:cubicBezTo>
                  <a:pt x="315" y="85"/>
                  <a:pt x="315" y="85"/>
                  <a:pt x="314" y="85"/>
                </a:cubicBezTo>
                <a:cubicBezTo>
                  <a:pt x="312" y="84"/>
                  <a:pt x="308" y="84"/>
                  <a:pt x="304" y="85"/>
                </a:cubicBezTo>
                <a:cubicBezTo>
                  <a:pt x="293" y="88"/>
                  <a:pt x="295" y="95"/>
                  <a:pt x="288" y="105"/>
                </a:cubicBezTo>
                <a:cubicBezTo>
                  <a:pt x="295" y="98"/>
                  <a:pt x="294" y="91"/>
                  <a:pt x="304" y="88"/>
                </a:cubicBezTo>
                <a:cubicBezTo>
                  <a:pt x="307" y="88"/>
                  <a:pt x="308" y="86"/>
                  <a:pt x="309" y="86"/>
                </a:cubicBezTo>
                <a:cubicBezTo>
                  <a:pt x="307" y="88"/>
                  <a:pt x="305" y="91"/>
                  <a:pt x="304" y="93"/>
                </a:cubicBezTo>
                <a:cubicBezTo>
                  <a:pt x="301" y="101"/>
                  <a:pt x="302" y="108"/>
                  <a:pt x="300" y="115"/>
                </a:cubicBezTo>
                <a:cubicBezTo>
                  <a:pt x="304" y="108"/>
                  <a:pt x="304" y="102"/>
                  <a:pt x="307" y="95"/>
                </a:cubicBezTo>
                <a:cubicBezTo>
                  <a:pt x="308" y="93"/>
                  <a:pt x="312" y="89"/>
                  <a:pt x="315" y="89"/>
                </a:cubicBezTo>
                <a:cubicBezTo>
                  <a:pt x="315" y="89"/>
                  <a:pt x="316" y="89"/>
                  <a:pt x="318" y="89"/>
                </a:cubicBezTo>
                <a:cubicBezTo>
                  <a:pt x="318" y="93"/>
                  <a:pt x="318" y="98"/>
                  <a:pt x="318" y="101"/>
                </a:cubicBezTo>
                <a:cubicBezTo>
                  <a:pt x="318" y="108"/>
                  <a:pt x="316" y="116"/>
                  <a:pt x="315" y="120"/>
                </a:cubicBezTo>
                <a:cubicBezTo>
                  <a:pt x="318" y="116"/>
                  <a:pt x="319" y="108"/>
                  <a:pt x="321" y="101"/>
                </a:cubicBezTo>
                <a:cubicBezTo>
                  <a:pt x="322" y="93"/>
                  <a:pt x="322" y="86"/>
                  <a:pt x="321" y="79"/>
                </a:cubicBezTo>
                <a:cubicBezTo>
                  <a:pt x="319" y="70"/>
                  <a:pt x="329" y="71"/>
                  <a:pt x="335" y="67"/>
                </a:cubicBezTo>
                <a:cubicBezTo>
                  <a:pt x="339" y="63"/>
                  <a:pt x="342" y="57"/>
                  <a:pt x="346" y="54"/>
                </a:cubicBezTo>
                <a:cubicBezTo>
                  <a:pt x="350" y="50"/>
                  <a:pt x="356" y="56"/>
                  <a:pt x="357" y="58"/>
                </a:cubicBezTo>
                <a:cubicBezTo>
                  <a:pt x="364" y="75"/>
                  <a:pt x="367" y="101"/>
                  <a:pt x="365" y="116"/>
                </a:cubicBezTo>
                <a:close/>
                <a:moveTo>
                  <a:pt x="161" y="14"/>
                </a:moveTo>
                <a:cubicBezTo>
                  <a:pt x="164" y="5"/>
                  <a:pt x="165" y="4"/>
                  <a:pt x="175" y="1"/>
                </a:cubicBezTo>
                <a:cubicBezTo>
                  <a:pt x="168" y="5"/>
                  <a:pt x="165" y="8"/>
                  <a:pt x="161" y="14"/>
                </a:cubicBezTo>
                <a:close/>
                <a:moveTo>
                  <a:pt x="159" y="28"/>
                </a:moveTo>
                <a:cubicBezTo>
                  <a:pt x="165" y="8"/>
                  <a:pt x="171" y="4"/>
                  <a:pt x="187" y="0"/>
                </a:cubicBezTo>
                <a:cubicBezTo>
                  <a:pt x="172" y="8"/>
                  <a:pt x="166" y="14"/>
                  <a:pt x="159" y="28"/>
                </a:cubicBezTo>
                <a:close/>
                <a:moveTo>
                  <a:pt x="8" y="89"/>
                </a:moveTo>
                <a:cubicBezTo>
                  <a:pt x="4" y="95"/>
                  <a:pt x="2" y="98"/>
                  <a:pt x="0" y="106"/>
                </a:cubicBezTo>
                <a:cubicBezTo>
                  <a:pt x="0" y="96"/>
                  <a:pt x="1" y="95"/>
                  <a:pt x="8" y="89"/>
                </a:cubicBezTo>
                <a:close/>
                <a:moveTo>
                  <a:pt x="4" y="119"/>
                </a:moveTo>
                <a:cubicBezTo>
                  <a:pt x="2" y="98"/>
                  <a:pt x="5" y="93"/>
                  <a:pt x="21" y="84"/>
                </a:cubicBezTo>
                <a:cubicBezTo>
                  <a:pt x="8" y="95"/>
                  <a:pt x="5" y="103"/>
                  <a:pt x="4" y="119"/>
                </a:cubicBezTo>
                <a:close/>
                <a:moveTo>
                  <a:pt x="245" y="51"/>
                </a:moveTo>
                <a:cubicBezTo>
                  <a:pt x="231" y="58"/>
                  <a:pt x="228" y="67"/>
                  <a:pt x="227" y="74"/>
                </a:cubicBezTo>
                <a:cubicBezTo>
                  <a:pt x="224" y="64"/>
                  <a:pt x="227" y="56"/>
                  <a:pt x="245" y="51"/>
                </a:cubicBezTo>
                <a:close/>
                <a:moveTo>
                  <a:pt x="353" y="54"/>
                </a:moveTo>
                <a:cubicBezTo>
                  <a:pt x="350" y="63"/>
                  <a:pt x="346" y="71"/>
                  <a:pt x="335" y="75"/>
                </a:cubicBezTo>
                <a:cubicBezTo>
                  <a:pt x="330" y="77"/>
                  <a:pt x="326" y="75"/>
                  <a:pt x="322" y="74"/>
                </a:cubicBezTo>
                <a:cubicBezTo>
                  <a:pt x="326" y="74"/>
                  <a:pt x="329" y="75"/>
                  <a:pt x="335" y="72"/>
                </a:cubicBezTo>
                <a:cubicBezTo>
                  <a:pt x="343" y="68"/>
                  <a:pt x="349" y="61"/>
                  <a:pt x="353" y="54"/>
                </a:cubicBezTo>
                <a:close/>
                <a:moveTo>
                  <a:pt x="262" y="150"/>
                </a:moveTo>
                <a:cubicBezTo>
                  <a:pt x="263" y="148"/>
                  <a:pt x="267" y="148"/>
                  <a:pt x="269" y="147"/>
                </a:cubicBezTo>
                <a:cubicBezTo>
                  <a:pt x="267" y="148"/>
                  <a:pt x="263" y="150"/>
                  <a:pt x="262" y="151"/>
                </a:cubicBezTo>
                <a:cubicBezTo>
                  <a:pt x="259" y="152"/>
                  <a:pt x="257" y="152"/>
                  <a:pt x="256" y="155"/>
                </a:cubicBezTo>
                <a:cubicBezTo>
                  <a:pt x="255" y="158"/>
                  <a:pt x="253" y="162"/>
                  <a:pt x="253" y="165"/>
                </a:cubicBezTo>
                <a:cubicBezTo>
                  <a:pt x="253" y="162"/>
                  <a:pt x="253" y="159"/>
                  <a:pt x="255" y="157"/>
                </a:cubicBezTo>
                <a:cubicBezTo>
                  <a:pt x="255" y="151"/>
                  <a:pt x="256" y="150"/>
                  <a:pt x="262" y="150"/>
                </a:cubicBezTo>
                <a:close/>
                <a:moveTo>
                  <a:pt x="267" y="86"/>
                </a:moveTo>
                <a:cubicBezTo>
                  <a:pt x="270" y="85"/>
                  <a:pt x="274" y="85"/>
                  <a:pt x="277" y="85"/>
                </a:cubicBezTo>
                <a:cubicBezTo>
                  <a:pt x="266" y="88"/>
                  <a:pt x="255" y="96"/>
                  <a:pt x="246" y="105"/>
                </a:cubicBezTo>
                <a:cubicBezTo>
                  <a:pt x="248" y="103"/>
                  <a:pt x="249" y="101"/>
                  <a:pt x="250" y="99"/>
                </a:cubicBezTo>
                <a:cubicBezTo>
                  <a:pt x="252" y="96"/>
                  <a:pt x="255" y="93"/>
                  <a:pt x="256" y="92"/>
                </a:cubicBezTo>
                <a:cubicBezTo>
                  <a:pt x="255" y="89"/>
                  <a:pt x="252" y="88"/>
                  <a:pt x="249" y="89"/>
                </a:cubicBezTo>
                <a:cubicBezTo>
                  <a:pt x="248" y="91"/>
                  <a:pt x="246" y="93"/>
                  <a:pt x="248" y="96"/>
                </a:cubicBezTo>
                <a:cubicBezTo>
                  <a:pt x="248" y="96"/>
                  <a:pt x="248" y="96"/>
                  <a:pt x="248" y="98"/>
                </a:cubicBezTo>
                <a:cubicBezTo>
                  <a:pt x="246" y="96"/>
                  <a:pt x="246" y="95"/>
                  <a:pt x="245" y="93"/>
                </a:cubicBezTo>
                <a:cubicBezTo>
                  <a:pt x="245" y="92"/>
                  <a:pt x="243" y="91"/>
                  <a:pt x="243" y="88"/>
                </a:cubicBezTo>
                <a:cubicBezTo>
                  <a:pt x="241" y="91"/>
                  <a:pt x="238" y="92"/>
                  <a:pt x="235" y="93"/>
                </a:cubicBezTo>
                <a:cubicBezTo>
                  <a:pt x="239" y="91"/>
                  <a:pt x="245" y="81"/>
                  <a:pt x="249" y="78"/>
                </a:cubicBezTo>
                <a:cubicBezTo>
                  <a:pt x="255" y="75"/>
                  <a:pt x="260" y="75"/>
                  <a:pt x="266" y="72"/>
                </a:cubicBezTo>
                <a:cubicBezTo>
                  <a:pt x="264" y="75"/>
                  <a:pt x="262" y="77"/>
                  <a:pt x="259" y="78"/>
                </a:cubicBezTo>
                <a:cubicBezTo>
                  <a:pt x="262" y="78"/>
                  <a:pt x="264" y="81"/>
                  <a:pt x="266" y="84"/>
                </a:cubicBezTo>
                <a:cubicBezTo>
                  <a:pt x="266" y="85"/>
                  <a:pt x="267" y="85"/>
                  <a:pt x="267" y="86"/>
                </a:cubicBezTo>
                <a:close/>
                <a:moveTo>
                  <a:pt x="172" y="56"/>
                </a:moveTo>
                <a:cubicBezTo>
                  <a:pt x="179" y="54"/>
                  <a:pt x="186" y="54"/>
                  <a:pt x="193" y="53"/>
                </a:cubicBezTo>
                <a:cubicBezTo>
                  <a:pt x="187" y="56"/>
                  <a:pt x="182" y="57"/>
                  <a:pt x="176" y="58"/>
                </a:cubicBezTo>
                <a:cubicBezTo>
                  <a:pt x="171" y="65"/>
                  <a:pt x="166" y="70"/>
                  <a:pt x="165" y="79"/>
                </a:cubicBezTo>
                <a:cubicBezTo>
                  <a:pt x="164" y="70"/>
                  <a:pt x="164" y="68"/>
                  <a:pt x="168" y="61"/>
                </a:cubicBezTo>
                <a:cubicBezTo>
                  <a:pt x="166" y="61"/>
                  <a:pt x="166" y="63"/>
                  <a:pt x="164" y="64"/>
                </a:cubicBezTo>
                <a:cubicBezTo>
                  <a:pt x="158" y="68"/>
                  <a:pt x="151" y="89"/>
                  <a:pt x="147" y="96"/>
                </a:cubicBezTo>
                <a:cubicBezTo>
                  <a:pt x="150" y="86"/>
                  <a:pt x="155" y="65"/>
                  <a:pt x="162" y="60"/>
                </a:cubicBezTo>
                <a:cubicBezTo>
                  <a:pt x="166" y="56"/>
                  <a:pt x="166" y="56"/>
                  <a:pt x="172" y="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Tree>
    <p:extLst>
      <p:ext uri="{BB962C8B-B14F-4D97-AF65-F5344CB8AC3E}">
        <p14:creationId xmlns:p14="http://schemas.microsoft.com/office/powerpoint/2010/main" val="383139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2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r>
              <a:rPr lang="en-US" sz="3600" dirty="0"/>
              <a:t>Microsoft’s Modern Data Warehouse Appliance</a:t>
            </a:r>
          </a:p>
        </p:txBody>
      </p:sp>
    </p:spTree>
    <p:extLst>
      <p:ext uri="{BB962C8B-B14F-4D97-AF65-F5344CB8AC3E}">
        <p14:creationId xmlns:p14="http://schemas.microsoft.com/office/powerpoint/2010/main" val="190107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p:cNvSpPr>
            <a:spLocks noGrp="1"/>
          </p:cNvSpPr>
          <p:nvPr>
            <p:ph type="title"/>
          </p:nvPr>
        </p:nvSpPr>
        <p:spPr>
          <a:xfrm>
            <a:off x="1828486" y="548643"/>
            <a:ext cx="8914641" cy="709749"/>
          </a:xfrm>
        </p:spPr>
        <p:txBody>
          <a:bodyPr>
            <a:normAutofit fontScale="90000"/>
          </a:bodyPr>
          <a:lstStyle/>
          <a:p>
            <a:r>
              <a:rPr lang="en-US" dirty="0"/>
              <a:t>Introducing the Microsoft Analytic Platform System V2 </a:t>
            </a:r>
            <a:r>
              <a:rPr lang="en-US" dirty="0" smtClean="0"/>
              <a:t>AU1 (PDW)</a:t>
            </a:r>
            <a:r>
              <a:rPr lang="en-US" dirty="0"/>
              <a:t/>
            </a:r>
            <a:br>
              <a:rPr lang="en-US" dirty="0"/>
            </a:br>
            <a:r>
              <a:rPr lang="en-US" sz="1650" dirty="0">
                <a:solidFill>
                  <a:schemeClr val="accent4"/>
                </a:solidFill>
              </a:rPr>
              <a:t>Your turnkey modern data warehouse appliance</a:t>
            </a:r>
            <a:br>
              <a:rPr lang="en-US" sz="1650" dirty="0">
                <a:solidFill>
                  <a:schemeClr val="accent4"/>
                </a:solidFill>
              </a:rPr>
            </a:br>
            <a:endParaRPr lang="en-US" sz="1650" dirty="0">
              <a:solidFill>
                <a:schemeClr val="accent4"/>
              </a:solidFill>
            </a:endParaRPr>
          </a:p>
        </p:txBody>
      </p:sp>
      <p:grpSp>
        <p:nvGrpSpPr>
          <p:cNvPr id="48" name="Group 47"/>
          <p:cNvGrpSpPr/>
          <p:nvPr/>
        </p:nvGrpSpPr>
        <p:grpSpPr>
          <a:xfrm>
            <a:off x="4763476" y="2106331"/>
            <a:ext cx="2798301" cy="3636843"/>
            <a:chOff x="3192947" y="1047750"/>
            <a:chExt cx="2743915" cy="3566160"/>
          </a:xfrm>
        </p:grpSpPr>
        <p:sp>
          <p:nvSpPr>
            <p:cNvPr id="52" name="Rectangle 51"/>
            <p:cNvSpPr/>
            <p:nvPr/>
          </p:nvSpPr>
          <p:spPr bwMode="auto">
            <a:xfrm>
              <a:off x="3192947" y="1870710"/>
              <a:ext cx="2743915" cy="2743200"/>
            </a:xfrm>
            <a:prstGeom prst="rect">
              <a:avLst/>
            </a:prstGeom>
            <a:solidFill>
              <a:srgbClr val="505050"/>
            </a:solidFill>
            <a:ln w="9525" cap="flat" cmpd="sng" algn="ctr">
              <a:noFill/>
              <a:prstDash val="solid"/>
              <a:headEnd type="none" w="med" len="med"/>
              <a:tailEnd type="none" w="med" len="med"/>
            </a:ln>
            <a:effectLst/>
          </p:spPr>
          <p:txBody>
            <a:bodyPr vert="horz" wrap="square" lIns="68574" tIns="68574" rIns="68574" bIns="68574" numCol="1" rtlCol="0" anchor="ctr" anchorCtr="0" compatLnSpc="1">
              <a:prstTxWarp prst="textNoShape">
                <a:avLst/>
              </a:prstTxWarp>
            </a:bodyPr>
            <a:lstStyle/>
            <a:p>
              <a:pPr algn="ctr" defTabSz="931137">
                <a:defRPr/>
              </a:pPr>
              <a:endParaRPr lang="en-US" kern="0" dirty="0">
                <a:gradFill>
                  <a:gsLst>
                    <a:gs pos="0">
                      <a:srgbClr val="FFFFFF"/>
                    </a:gs>
                    <a:gs pos="100000">
                      <a:srgbClr val="FFFFFF"/>
                    </a:gs>
                  </a:gsLst>
                  <a:lin ang="5400000" scaled="0"/>
                </a:gradFill>
              </a:endParaRPr>
            </a:p>
          </p:txBody>
        </p:sp>
        <p:sp>
          <p:nvSpPr>
            <p:cNvPr id="67" name="Rectangle 66"/>
            <p:cNvSpPr/>
            <p:nvPr/>
          </p:nvSpPr>
          <p:spPr bwMode="auto">
            <a:xfrm>
              <a:off x="3192947" y="1047750"/>
              <a:ext cx="2743915" cy="82296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8574" tIns="68574" rIns="68574" bIns="68574" numCol="1" spcCol="0" rtlCol="0" fromWordArt="0" anchor="t" anchorCtr="0" forceAA="0" compatLnSpc="1">
              <a:prstTxWarp prst="textNoShape">
                <a:avLst/>
              </a:prstTxWarp>
              <a:noAutofit/>
            </a:bodyPr>
            <a:lstStyle/>
            <a:p>
              <a:pPr defTabSz="698476">
                <a:spcBef>
                  <a:spcPts val="321"/>
                </a:spcBef>
              </a:pPr>
              <a:r>
                <a:rPr lang="en-US" sz="2100" kern="0" dirty="0">
                  <a:gradFill>
                    <a:gsLst>
                      <a:gs pos="0">
                        <a:sysClr val="window" lastClr="FFFFFF"/>
                      </a:gs>
                      <a:gs pos="100000">
                        <a:sysClr val="window" lastClr="FFFFFF"/>
                      </a:gs>
                    </a:gsLst>
                    <a:lin ang="16200000" scaled="0"/>
                  </a:gradFill>
                  <a:latin typeface="Segoe UI Light" pitchFamily="34" charset="0"/>
                </a:rPr>
                <a:t>Next-generation performance at scale</a:t>
              </a:r>
            </a:p>
          </p:txBody>
        </p:sp>
        <p:grpSp>
          <p:nvGrpSpPr>
            <p:cNvPr id="70" name="Group 69"/>
            <p:cNvGrpSpPr/>
            <p:nvPr/>
          </p:nvGrpSpPr>
          <p:grpSpPr>
            <a:xfrm>
              <a:off x="3761978" y="2189541"/>
              <a:ext cx="1912004" cy="2154273"/>
              <a:chOff x="3761978" y="2189541"/>
              <a:chExt cx="1912004" cy="2154273"/>
            </a:xfrm>
          </p:grpSpPr>
          <p:grpSp>
            <p:nvGrpSpPr>
              <p:cNvPr id="71" name="Group 70"/>
              <p:cNvGrpSpPr>
                <a:grpSpLocks noChangeAspect="1"/>
              </p:cNvGrpSpPr>
              <p:nvPr/>
            </p:nvGrpSpPr>
            <p:grpSpPr>
              <a:xfrm>
                <a:off x="5015696" y="3516528"/>
                <a:ext cx="658286" cy="827286"/>
                <a:chOff x="8565643" y="1239551"/>
                <a:chExt cx="1313364" cy="1325562"/>
              </a:xfrm>
            </p:grpSpPr>
            <p:sp>
              <p:nvSpPr>
                <p:cNvPr id="84" name="Oval 122"/>
                <p:cNvSpPr>
                  <a:spLocks noChangeArrowheads="1"/>
                </p:cNvSpPr>
                <p:nvPr/>
              </p:nvSpPr>
              <p:spPr bwMode="auto">
                <a:xfrm>
                  <a:off x="8565643" y="1239551"/>
                  <a:ext cx="1295902" cy="187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351">
                    <a:defRPr/>
                  </a:pPr>
                  <a:endParaRPr lang="en-US" sz="1950" kern="0" dirty="0">
                    <a:solidFill>
                      <a:sysClr val="windowText" lastClr="000000"/>
                    </a:solidFill>
                  </a:endParaRPr>
                </a:p>
              </p:txBody>
            </p:sp>
            <p:sp>
              <p:nvSpPr>
                <p:cNvPr id="86" name="Freeform 123"/>
                <p:cNvSpPr>
                  <a:spLocks noEditPoints="1"/>
                </p:cNvSpPr>
                <p:nvPr/>
              </p:nvSpPr>
              <p:spPr bwMode="auto">
                <a:xfrm>
                  <a:off x="8565643" y="1369726"/>
                  <a:ext cx="1313364" cy="1195387"/>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351">
                    <a:defRPr/>
                  </a:pPr>
                  <a:endParaRPr lang="en-US" sz="1950" kern="0" dirty="0">
                    <a:solidFill>
                      <a:sysClr val="windowText" lastClr="000000"/>
                    </a:solidFill>
                  </a:endParaRPr>
                </a:p>
              </p:txBody>
            </p:sp>
          </p:grpSp>
          <p:grpSp>
            <p:nvGrpSpPr>
              <p:cNvPr id="72" name="Group 71"/>
              <p:cNvGrpSpPr>
                <a:grpSpLocks noChangeAspect="1"/>
              </p:cNvGrpSpPr>
              <p:nvPr/>
            </p:nvGrpSpPr>
            <p:grpSpPr>
              <a:xfrm>
                <a:off x="4344632" y="3717965"/>
                <a:ext cx="437418" cy="563972"/>
                <a:chOff x="8395629" y="1265358"/>
                <a:chExt cx="1280159" cy="1325561"/>
              </a:xfrm>
            </p:grpSpPr>
            <p:sp>
              <p:nvSpPr>
                <p:cNvPr id="81" name="Oval 122"/>
                <p:cNvSpPr>
                  <a:spLocks noChangeArrowheads="1"/>
                </p:cNvSpPr>
                <p:nvPr/>
              </p:nvSpPr>
              <p:spPr bwMode="auto">
                <a:xfrm>
                  <a:off x="8413085" y="1265358"/>
                  <a:ext cx="1262694" cy="226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351">
                    <a:defRPr/>
                  </a:pPr>
                  <a:endParaRPr lang="en-US" sz="1950" kern="0" dirty="0">
                    <a:solidFill>
                      <a:sysClr val="windowText" lastClr="000000"/>
                    </a:solidFill>
                  </a:endParaRPr>
                </a:p>
              </p:txBody>
            </p:sp>
            <p:sp>
              <p:nvSpPr>
                <p:cNvPr id="82" name="Freeform 123"/>
                <p:cNvSpPr>
                  <a:spLocks noEditPoints="1"/>
                </p:cNvSpPr>
                <p:nvPr/>
              </p:nvSpPr>
              <p:spPr bwMode="auto">
                <a:xfrm>
                  <a:off x="8395629" y="1452680"/>
                  <a:ext cx="1280159" cy="1138239"/>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351">
                    <a:defRPr/>
                  </a:pPr>
                  <a:endParaRPr lang="en-US" sz="1950" kern="0" dirty="0">
                    <a:solidFill>
                      <a:sysClr val="windowText" lastClr="000000"/>
                    </a:solidFill>
                  </a:endParaRPr>
                </a:p>
              </p:txBody>
            </p:sp>
          </p:grpSp>
          <p:grpSp>
            <p:nvGrpSpPr>
              <p:cNvPr id="73" name="Group 72"/>
              <p:cNvGrpSpPr>
                <a:grpSpLocks noChangeAspect="1"/>
              </p:cNvGrpSpPr>
              <p:nvPr/>
            </p:nvGrpSpPr>
            <p:grpSpPr>
              <a:xfrm>
                <a:off x="3761978" y="3854382"/>
                <a:ext cx="345642" cy="387207"/>
                <a:chOff x="6483313" y="1415507"/>
                <a:chExt cx="1338460" cy="1204203"/>
              </a:xfrm>
            </p:grpSpPr>
            <p:sp>
              <p:nvSpPr>
                <p:cNvPr id="78" name="Oval 122"/>
                <p:cNvSpPr>
                  <a:spLocks noChangeArrowheads="1"/>
                </p:cNvSpPr>
                <p:nvPr/>
              </p:nvSpPr>
              <p:spPr bwMode="auto">
                <a:xfrm>
                  <a:off x="6500791" y="1415507"/>
                  <a:ext cx="1320982" cy="1873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351">
                    <a:defRPr/>
                  </a:pPr>
                  <a:endParaRPr lang="en-US" sz="1950" kern="0" dirty="0">
                    <a:solidFill>
                      <a:sysClr val="windowText" lastClr="000000"/>
                    </a:solidFill>
                  </a:endParaRPr>
                </a:p>
              </p:txBody>
            </p:sp>
            <p:sp>
              <p:nvSpPr>
                <p:cNvPr id="80" name="Freeform 123"/>
                <p:cNvSpPr>
                  <a:spLocks noEditPoints="1"/>
                </p:cNvSpPr>
                <p:nvPr/>
              </p:nvSpPr>
              <p:spPr bwMode="auto">
                <a:xfrm>
                  <a:off x="6483313" y="1569357"/>
                  <a:ext cx="1338449" cy="1050353"/>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351">
                    <a:defRPr/>
                  </a:pPr>
                  <a:endParaRPr lang="en-US" sz="1950" kern="0" dirty="0">
                    <a:solidFill>
                      <a:sysClr val="windowText" lastClr="000000"/>
                    </a:solidFill>
                  </a:endParaRPr>
                </a:p>
              </p:txBody>
            </p:sp>
          </p:grpSp>
          <p:cxnSp>
            <p:nvCxnSpPr>
              <p:cNvPr id="74" name="Straight Connector 73"/>
              <p:cNvCxnSpPr/>
              <p:nvPr/>
            </p:nvCxnSpPr>
            <p:spPr>
              <a:xfrm flipH="1">
                <a:off x="4605285" y="3206453"/>
                <a:ext cx="89662" cy="331822"/>
              </a:xfrm>
              <a:prstGeom prst="line">
                <a:avLst/>
              </a:prstGeom>
              <a:noFill/>
              <a:ln w="25400" cap="flat" cmpd="sng" algn="ctr">
                <a:solidFill>
                  <a:srgbClr val="FFFFFF"/>
                </a:solidFill>
                <a:prstDash val="sysDash"/>
                <a:headEnd type="none" w="lg" len="lg"/>
                <a:tailEnd type="none" w="lg" len="lg"/>
              </a:ln>
              <a:effectLst/>
            </p:spPr>
          </p:cxnSp>
          <p:cxnSp>
            <p:nvCxnSpPr>
              <p:cNvPr id="75" name="Straight Connector 74"/>
              <p:cNvCxnSpPr/>
              <p:nvPr/>
            </p:nvCxnSpPr>
            <p:spPr>
              <a:xfrm>
                <a:off x="4956164" y="3172569"/>
                <a:ext cx="185001" cy="331822"/>
              </a:xfrm>
              <a:prstGeom prst="line">
                <a:avLst/>
              </a:prstGeom>
              <a:noFill/>
              <a:ln w="25400" cap="flat" cmpd="sng" algn="ctr">
                <a:solidFill>
                  <a:srgbClr val="FFFFFF"/>
                </a:solidFill>
                <a:prstDash val="sysDash"/>
                <a:headEnd type="none" w="lg" len="lg"/>
                <a:tailEnd type="none" w="lg" len="lg"/>
              </a:ln>
              <a:effectLst/>
            </p:spPr>
          </p:cxnSp>
          <p:cxnSp>
            <p:nvCxnSpPr>
              <p:cNvPr id="76" name="Straight Connector 75"/>
              <p:cNvCxnSpPr/>
              <p:nvPr/>
            </p:nvCxnSpPr>
            <p:spPr>
              <a:xfrm flipH="1">
                <a:off x="4162370" y="3129392"/>
                <a:ext cx="236781" cy="325916"/>
              </a:xfrm>
              <a:prstGeom prst="line">
                <a:avLst/>
              </a:prstGeom>
              <a:noFill/>
              <a:ln w="25400" cap="flat" cmpd="sng" algn="ctr">
                <a:solidFill>
                  <a:srgbClr val="FFFFFF"/>
                </a:solidFill>
                <a:prstDash val="sysDash"/>
                <a:headEnd type="none" w="lg" len="lg"/>
                <a:tailEnd type="none" w="lg" len="lg"/>
              </a:ln>
              <a:effectLst/>
            </p:spPr>
          </p:cxnSp>
          <p:pic>
            <p:nvPicPr>
              <p:cNvPr id="77" name="Picture 2" descr="C:\Users\sigurdg\Desktop\Scalable.png"/>
              <p:cNvPicPr>
                <a:picLocks noChangeAspect="1" noChangeArrowheads="1"/>
              </p:cNvPicPr>
              <p:nvPr/>
            </p:nvPicPr>
            <p:blipFill>
              <a:blip r:embed="rId3" cstate="print"/>
              <a:srcRect/>
              <a:stretch>
                <a:fillRect/>
              </a:stretch>
            </p:blipFill>
            <p:spPr bwMode="auto">
              <a:xfrm>
                <a:off x="4296856" y="2189541"/>
                <a:ext cx="796181" cy="737395"/>
              </a:xfrm>
              <a:prstGeom prst="rect">
                <a:avLst/>
              </a:prstGeom>
              <a:noFill/>
              <a:ln>
                <a:noFill/>
              </a:ln>
            </p:spPr>
          </p:pic>
        </p:grpSp>
      </p:grpSp>
      <p:grpSp>
        <p:nvGrpSpPr>
          <p:cNvPr id="87" name="Group 86"/>
          <p:cNvGrpSpPr/>
          <p:nvPr/>
        </p:nvGrpSpPr>
        <p:grpSpPr>
          <a:xfrm>
            <a:off x="1874180" y="2106331"/>
            <a:ext cx="2798301" cy="3636843"/>
            <a:chOff x="359806" y="1047750"/>
            <a:chExt cx="2743915" cy="3566160"/>
          </a:xfrm>
        </p:grpSpPr>
        <p:sp>
          <p:nvSpPr>
            <p:cNvPr id="88" name="Rectangle 87"/>
            <p:cNvSpPr/>
            <p:nvPr/>
          </p:nvSpPr>
          <p:spPr bwMode="auto">
            <a:xfrm>
              <a:off x="359806" y="1870710"/>
              <a:ext cx="2743915" cy="2743200"/>
            </a:xfrm>
            <a:prstGeom prst="rect">
              <a:avLst/>
            </a:prstGeom>
            <a:solidFill>
              <a:srgbClr val="505050"/>
            </a:solidFill>
            <a:ln w="9525" cap="flat" cmpd="sng" algn="ctr">
              <a:noFill/>
              <a:prstDash val="solid"/>
              <a:headEnd type="none" w="med" len="med"/>
              <a:tailEnd type="none" w="med" len="med"/>
            </a:ln>
            <a:effectLst/>
          </p:spPr>
          <p:txBody>
            <a:bodyPr vert="horz" wrap="square" lIns="68574" tIns="68574" rIns="68574" bIns="68574" numCol="1" rtlCol="0" anchor="ctr" anchorCtr="0" compatLnSpc="1">
              <a:prstTxWarp prst="textNoShape">
                <a:avLst/>
              </a:prstTxWarp>
            </a:bodyPr>
            <a:lstStyle/>
            <a:p>
              <a:pPr algn="ctr" defTabSz="931137"/>
              <a:endParaRPr lang="en-US" kern="0" dirty="0">
                <a:gradFill>
                  <a:gsLst>
                    <a:gs pos="0">
                      <a:srgbClr val="FFFFFF"/>
                    </a:gs>
                    <a:gs pos="100000">
                      <a:srgbClr val="FFFFFF"/>
                    </a:gs>
                  </a:gsLst>
                  <a:lin ang="5400000" scaled="0"/>
                </a:gradFill>
              </a:endParaRPr>
            </a:p>
          </p:txBody>
        </p:sp>
        <p:sp>
          <p:nvSpPr>
            <p:cNvPr id="89" name="Rectangle 88"/>
            <p:cNvSpPr/>
            <p:nvPr/>
          </p:nvSpPr>
          <p:spPr bwMode="auto">
            <a:xfrm>
              <a:off x="359806" y="1047750"/>
              <a:ext cx="2743915" cy="82296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8574" tIns="68574" rIns="68574" bIns="68574" numCol="1" spcCol="0" rtlCol="0" fromWordArt="0" anchor="t" anchorCtr="0" forceAA="0" compatLnSpc="1">
              <a:prstTxWarp prst="textNoShape">
                <a:avLst/>
              </a:prstTxWarp>
              <a:noAutofit/>
            </a:bodyPr>
            <a:lstStyle/>
            <a:p>
              <a:pPr defTabSz="698476">
                <a:spcBef>
                  <a:spcPts val="321"/>
                </a:spcBef>
              </a:pPr>
              <a:r>
                <a:rPr lang="en-US" sz="2100" kern="0" dirty="0">
                  <a:gradFill>
                    <a:gsLst>
                      <a:gs pos="0">
                        <a:sysClr val="window" lastClr="FFFFFF"/>
                      </a:gs>
                      <a:gs pos="100000">
                        <a:sysClr val="window" lastClr="FFFFFF"/>
                      </a:gs>
                    </a:gsLst>
                    <a:lin ang="16200000" scaled="0"/>
                  </a:gradFill>
                  <a:latin typeface="Segoe UI Light" pitchFamily="34" charset="0"/>
                </a:rPr>
                <a:t>Enterprise-ready big data</a:t>
              </a:r>
            </a:p>
          </p:txBody>
        </p:sp>
        <p:grpSp>
          <p:nvGrpSpPr>
            <p:cNvPr id="90" name="Group 89"/>
            <p:cNvGrpSpPr/>
            <p:nvPr/>
          </p:nvGrpSpPr>
          <p:grpSpPr>
            <a:xfrm>
              <a:off x="829268" y="2267017"/>
              <a:ext cx="1631414" cy="656556"/>
              <a:chOff x="-2963888" y="3484267"/>
              <a:chExt cx="2174652" cy="875408"/>
            </a:xfrm>
          </p:grpSpPr>
          <p:grpSp>
            <p:nvGrpSpPr>
              <p:cNvPr id="102" name="Group 101"/>
              <p:cNvGrpSpPr/>
              <p:nvPr/>
            </p:nvGrpSpPr>
            <p:grpSpPr>
              <a:xfrm>
                <a:off x="-2963888" y="3484267"/>
                <a:ext cx="1358608" cy="875408"/>
                <a:chOff x="-2963888" y="3484267"/>
                <a:chExt cx="1358608" cy="875408"/>
              </a:xfrm>
            </p:grpSpPr>
            <p:sp>
              <p:nvSpPr>
                <p:cNvPr id="106" name="Freeform 27"/>
                <p:cNvSpPr>
                  <a:spLocks noChangeAspect="1" noEditPoints="1"/>
                </p:cNvSpPr>
                <p:nvPr/>
              </p:nvSpPr>
              <p:spPr bwMode="black">
                <a:xfrm>
                  <a:off x="-2963888" y="3484267"/>
                  <a:ext cx="1358608" cy="87540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rgbClr val="FFFFFF"/>
                </a:solidFill>
                <a:extLst/>
              </p:spPr>
              <p:txBody>
                <a:bodyPr vert="horz" wrap="square" lIns="68574" tIns="68574" rIns="68574" bIns="68574" numCol="1" anchor="t" anchorCtr="0" compatLnSpc="1">
                  <a:prstTxWarp prst="textNoShape">
                    <a:avLst/>
                  </a:prstTxWarp>
                </a:bodyPr>
                <a:lstStyle/>
                <a:p>
                  <a:pPr defTabSz="931444">
                    <a:defRPr/>
                  </a:pPr>
                  <a:endParaRPr lang="en-US" kern="0" dirty="0">
                    <a:solidFill>
                      <a:srgbClr val="000000"/>
                    </a:solidFill>
                  </a:endParaRPr>
                </a:p>
              </p:txBody>
            </p:sp>
            <p:sp>
              <p:nvSpPr>
                <p:cNvPr id="107" name="Freeform 78"/>
                <p:cNvSpPr>
                  <a:spLocks noChangeAspect="1" noEditPoints="1"/>
                </p:cNvSpPr>
                <p:nvPr/>
              </p:nvSpPr>
              <p:spPr bwMode="black">
                <a:xfrm>
                  <a:off x="-2451120" y="3669130"/>
                  <a:ext cx="345230" cy="365760"/>
                </a:xfrm>
                <a:custGeom>
                  <a:avLst/>
                  <a:gdLst>
                    <a:gd name="T0" fmla="*/ 94 w 1389"/>
                    <a:gd name="T1" fmla="*/ 1471 h 1471"/>
                    <a:gd name="T2" fmla="*/ 199 w 1389"/>
                    <a:gd name="T3" fmla="*/ 844 h 1471"/>
                    <a:gd name="T4" fmla="*/ 493 w 1389"/>
                    <a:gd name="T5" fmla="*/ 973 h 1471"/>
                    <a:gd name="T6" fmla="*/ 218 w 1389"/>
                    <a:gd name="T7" fmla="*/ 995 h 1471"/>
                    <a:gd name="T8" fmla="*/ 568 w 1389"/>
                    <a:gd name="T9" fmla="*/ 1346 h 1471"/>
                    <a:gd name="T10" fmla="*/ 594 w 1389"/>
                    <a:gd name="T11" fmla="*/ 1052 h 1471"/>
                    <a:gd name="T12" fmla="*/ 719 w 1389"/>
                    <a:gd name="T13" fmla="*/ 1365 h 1471"/>
                    <a:gd name="T14" fmla="*/ 94 w 1389"/>
                    <a:gd name="T15" fmla="*/ 1471 h 1471"/>
                    <a:gd name="T16" fmla="*/ 1223 w 1389"/>
                    <a:gd name="T17" fmla="*/ 580 h 1471"/>
                    <a:gd name="T18" fmla="*/ 1046 w 1389"/>
                    <a:gd name="T19" fmla="*/ 599 h 1471"/>
                    <a:gd name="T20" fmla="*/ 1257 w 1389"/>
                    <a:gd name="T21" fmla="*/ 716 h 1471"/>
                    <a:gd name="T22" fmla="*/ 1340 w 1389"/>
                    <a:gd name="T23" fmla="*/ 219 h 1471"/>
                    <a:gd name="T24" fmla="*/ 842 w 1389"/>
                    <a:gd name="T25" fmla="*/ 301 h 1471"/>
                    <a:gd name="T26" fmla="*/ 963 w 1389"/>
                    <a:gd name="T27" fmla="*/ 505 h 1471"/>
                    <a:gd name="T28" fmla="*/ 982 w 1389"/>
                    <a:gd name="T29" fmla="*/ 335 h 1471"/>
                    <a:gd name="T30" fmla="*/ 1223 w 1389"/>
                    <a:gd name="T31" fmla="*/ 339 h 1471"/>
                    <a:gd name="T32" fmla="*/ 0 w 1389"/>
                    <a:gd name="T33" fmla="*/ 0 h 1471"/>
                    <a:gd name="T34" fmla="*/ 117 w 1389"/>
                    <a:gd name="T35" fmla="*/ 716 h 1471"/>
                    <a:gd name="T36" fmla="*/ 504 w 1389"/>
                    <a:gd name="T37" fmla="*/ 584 h 1471"/>
                    <a:gd name="T38" fmla="*/ 135 w 1389"/>
                    <a:gd name="T39" fmla="*/ 561 h 1471"/>
                    <a:gd name="T40" fmla="*/ 560 w 1389"/>
                    <a:gd name="T41" fmla="*/ 135 h 1471"/>
                    <a:gd name="T42" fmla="*/ 583 w 1389"/>
                    <a:gd name="T43" fmla="*/ 482 h 1471"/>
                    <a:gd name="T44" fmla="*/ 719 w 1389"/>
                    <a:gd name="T45" fmla="*/ 109 h 1471"/>
                    <a:gd name="T46" fmla="*/ 0 w 1389"/>
                    <a:gd name="T47" fmla="*/ 0 h 1471"/>
                    <a:gd name="T48" fmla="*/ 847 w 1389"/>
                    <a:gd name="T49" fmla="*/ 927 h 1471"/>
                    <a:gd name="T50" fmla="*/ 952 w 1389"/>
                    <a:gd name="T51" fmla="*/ 1387 h 1471"/>
                    <a:gd name="T52" fmla="*/ 1389 w 1389"/>
                    <a:gd name="T53" fmla="*/ 954 h 1471"/>
                    <a:gd name="T54" fmla="*/ 945 w 1389"/>
                    <a:gd name="T55" fmla="*/ 844 h 1471"/>
                    <a:gd name="T56" fmla="*/ 1249 w 1389"/>
                    <a:gd name="T57" fmla="*/ 961 h 1471"/>
                    <a:gd name="T58" fmla="*/ 1272 w 1389"/>
                    <a:gd name="T59" fmla="*/ 1271 h 1471"/>
                    <a:gd name="T60" fmla="*/ 964 w 1389"/>
                    <a:gd name="T61" fmla="*/ 1248 h 1471"/>
                    <a:gd name="T62" fmla="*/ 964 w 1389"/>
                    <a:gd name="T63" fmla="*/ 1044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9" h="1471">
                      <a:moveTo>
                        <a:pt x="94" y="1471"/>
                      </a:moveTo>
                      <a:cubicBezTo>
                        <a:pt x="94" y="1471"/>
                        <a:pt x="94" y="1471"/>
                        <a:pt x="94" y="1471"/>
                      </a:cubicBezTo>
                      <a:cubicBezTo>
                        <a:pt x="94" y="954"/>
                        <a:pt x="94" y="954"/>
                        <a:pt x="94" y="954"/>
                      </a:cubicBezTo>
                      <a:cubicBezTo>
                        <a:pt x="94" y="894"/>
                        <a:pt x="143" y="844"/>
                        <a:pt x="199" y="844"/>
                      </a:cubicBezTo>
                      <a:cubicBezTo>
                        <a:pt x="199" y="844"/>
                        <a:pt x="199" y="844"/>
                        <a:pt x="621" y="844"/>
                      </a:cubicBezTo>
                      <a:cubicBezTo>
                        <a:pt x="621" y="844"/>
                        <a:pt x="621" y="844"/>
                        <a:pt x="493" y="973"/>
                      </a:cubicBezTo>
                      <a:cubicBezTo>
                        <a:pt x="493" y="973"/>
                        <a:pt x="493" y="973"/>
                        <a:pt x="245" y="973"/>
                      </a:cubicBezTo>
                      <a:cubicBezTo>
                        <a:pt x="229" y="973"/>
                        <a:pt x="218" y="980"/>
                        <a:pt x="218" y="995"/>
                      </a:cubicBezTo>
                      <a:cubicBezTo>
                        <a:pt x="218" y="995"/>
                        <a:pt x="218" y="995"/>
                        <a:pt x="218" y="1346"/>
                      </a:cubicBezTo>
                      <a:cubicBezTo>
                        <a:pt x="218" y="1346"/>
                        <a:pt x="218" y="1346"/>
                        <a:pt x="568" y="1346"/>
                      </a:cubicBezTo>
                      <a:cubicBezTo>
                        <a:pt x="583" y="1346"/>
                        <a:pt x="594" y="1335"/>
                        <a:pt x="594" y="1320"/>
                      </a:cubicBezTo>
                      <a:cubicBezTo>
                        <a:pt x="594" y="1320"/>
                        <a:pt x="594" y="1320"/>
                        <a:pt x="594" y="1052"/>
                      </a:cubicBezTo>
                      <a:cubicBezTo>
                        <a:pt x="594" y="1052"/>
                        <a:pt x="594" y="1052"/>
                        <a:pt x="719" y="927"/>
                      </a:cubicBezTo>
                      <a:cubicBezTo>
                        <a:pt x="719" y="927"/>
                        <a:pt x="719" y="927"/>
                        <a:pt x="719" y="1365"/>
                      </a:cubicBezTo>
                      <a:cubicBezTo>
                        <a:pt x="719" y="1422"/>
                        <a:pt x="670" y="1471"/>
                        <a:pt x="609" y="1471"/>
                      </a:cubicBezTo>
                      <a:cubicBezTo>
                        <a:pt x="609" y="1471"/>
                        <a:pt x="609" y="1471"/>
                        <a:pt x="94" y="1471"/>
                      </a:cubicBezTo>
                      <a:close/>
                      <a:moveTo>
                        <a:pt x="1223" y="339"/>
                      </a:moveTo>
                      <a:cubicBezTo>
                        <a:pt x="1223" y="580"/>
                        <a:pt x="1223" y="580"/>
                        <a:pt x="1223" y="580"/>
                      </a:cubicBezTo>
                      <a:cubicBezTo>
                        <a:pt x="1223" y="592"/>
                        <a:pt x="1215" y="599"/>
                        <a:pt x="1204" y="599"/>
                      </a:cubicBezTo>
                      <a:cubicBezTo>
                        <a:pt x="1046" y="599"/>
                        <a:pt x="1046" y="599"/>
                        <a:pt x="1046" y="599"/>
                      </a:cubicBezTo>
                      <a:cubicBezTo>
                        <a:pt x="929" y="716"/>
                        <a:pt x="929" y="716"/>
                        <a:pt x="929" y="716"/>
                      </a:cubicBezTo>
                      <a:cubicBezTo>
                        <a:pt x="1257" y="716"/>
                        <a:pt x="1257" y="716"/>
                        <a:pt x="1257" y="716"/>
                      </a:cubicBezTo>
                      <a:cubicBezTo>
                        <a:pt x="1302" y="716"/>
                        <a:pt x="1340" y="682"/>
                        <a:pt x="1340" y="633"/>
                      </a:cubicBezTo>
                      <a:cubicBezTo>
                        <a:pt x="1340" y="219"/>
                        <a:pt x="1340" y="219"/>
                        <a:pt x="1340" y="219"/>
                      </a:cubicBezTo>
                      <a:cubicBezTo>
                        <a:pt x="925" y="219"/>
                        <a:pt x="925" y="219"/>
                        <a:pt x="925" y="219"/>
                      </a:cubicBezTo>
                      <a:cubicBezTo>
                        <a:pt x="880" y="219"/>
                        <a:pt x="842" y="256"/>
                        <a:pt x="842" y="301"/>
                      </a:cubicBezTo>
                      <a:cubicBezTo>
                        <a:pt x="846" y="622"/>
                        <a:pt x="846" y="622"/>
                        <a:pt x="846" y="622"/>
                      </a:cubicBezTo>
                      <a:cubicBezTo>
                        <a:pt x="963" y="505"/>
                        <a:pt x="963" y="505"/>
                        <a:pt x="963" y="505"/>
                      </a:cubicBezTo>
                      <a:cubicBezTo>
                        <a:pt x="963" y="354"/>
                        <a:pt x="963" y="354"/>
                        <a:pt x="963" y="354"/>
                      </a:cubicBezTo>
                      <a:cubicBezTo>
                        <a:pt x="963" y="347"/>
                        <a:pt x="970" y="335"/>
                        <a:pt x="982" y="335"/>
                      </a:cubicBezTo>
                      <a:cubicBezTo>
                        <a:pt x="1223" y="339"/>
                        <a:pt x="1223" y="339"/>
                        <a:pt x="1223" y="339"/>
                      </a:cubicBezTo>
                      <a:cubicBezTo>
                        <a:pt x="1223" y="339"/>
                        <a:pt x="1223" y="339"/>
                        <a:pt x="1223" y="339"/>
                      </a:cubicBezTo>
                      <a:close/>
                      <a:moveTo>
                        <a:pt x="0" y="0"/>
                      </a:moveTo>
                      <a:cubicBezTo>
                        <a:pt x="0" y="0"/>
                        <a:pt x="0" y="0"/>
                        <a:pt x="0" y="0"/>
                      </a:cubicBezTo>
                      <a:cubicBezTo>
                        <a:pt x="0" y="610"/>
                        <a:pt x="0" y="610"/>
                        <a:pt x="0" y="610"/>
                      </a:cubicBezTo>
                      <a:cubicBezTo>
                        <a:pt x="0" y="671"/>
                        <a:pt x="56" y="716"/>
                        <a:pt x="117" y="716"/>
                      </a:cubicBezTo>
                      <a:cubicBezTo>
                        <a:pt x="117" y="716"/>
                        <a:pt x="117" y="716"/>
                        <a:pt x="636" y="716"/>
                      </a:cubicBezTo>
                      <a:cubicBezTo>
                        <a:pt x="636" y="716"/>
                        <a:pt x="636" y="716"/>
                        <a:pt x="504" y="584"/>
                      </a:cubicBezTo>
                      <a:cubicBezTo>
                        <a:pt x="504" y="584"/>
                        <a:pt x="504" y="584"/>
                        <a:pt x="158" y="584"/>
                      </a:cubicBezTo>
                      <a:cubicBezTo>
                        <a:pt x="147" y="584"/>
                        <a:pt x="135" y="573"/>
                        <a:pt x="135" y="561"/>
                      </a:cubicBezTo>
                      <a:cubicBezTo>
                        <a:pt x="135" y="561"/>
                        <a:pt x="135" y="561"/>
                        <a:pt x="135" y="135"/>
                      </a:cubicBezTo>
                      <a:cubicBezTo>
                        <a:pt x="135" y="135"/>
                        <a:pt x="135" y="135"/>
                        <a:pt x="560" y="135"/>
                      </a:cubicBezTo>
                      <a:cubicBezTo>
                        <a:pt x="572" y="135"/>
                        <a:pt x="583" y="147"/>
                        <a:pt x="583" y="158"/>
                      </a:cubicBezTo>
                      <a:cubicBezTo>
                        <a:pt x="583" y="158"/>
                        <a:pt x="583" y="158"/>
                        <a:pt x="583" y="482"/>
                      </a:cubicBezTo>
                      <a:cubicBezTo>
                        <a:pt x="583" y="482"/>
                        <a:pt x="583" y="482"/>
                        <a:pt x="719" y="618"/>
                      </a:cubicBezTo>
                      <a:cubicBezTo>
                        <a:pt x="719" y="618"/>
                        <a:pt x="719" y="618"/>
                        <a:pt x="719" y="109"/>
                      </a:cubicBezTo>
                      <a:cubicBezTo>
                        <a:pt x="719" y="49"/>
                        <a:pt x="670" y="3"/>
                        <a:pt x="609" y="3"/>
                      </a:cubicBezTo>
                      <a:cubicBezTo>
                        <a:pt x="609" y="3"/>
                        <a:pt x="609" y="3"/>
                        <a:pt x="0" y="0"/>
                      </a:cubicBezTo>
                      <a:close/>
                      <a:moveTo>
                        <a:pt x="964" y="1044"/>
                      </a:moveTo>
                      <a:cubicBezTo>
                        <a:pt x="847" y="927"/>
                        <a:pt x="847" y="927"/>
                        <a:pt x="847" y="927"/>
                      </a:cubicBezTo>
                      <a:cubicBezTo>
                        <a:pt x="847" y="1282"/>
                        <a:pt x="847" y="1282"/>
                        <a:pt x="847" y="1282"/>
                      </a:cubicBezTo>
                      <a:cubicBezTo>
                        <a:pt x="847" y="1342"/>
                        <a:pt x="892" y="1387"/>
                        <a:pt x="952" y="1387"/>
                      </a:cubicBezTo>
                      <a:cubicBezTo>
                        <a:pt x="1389" y="1391"/>
                        <a:pt x="1389" y="1391"/>
                        <a:pt x="1389" y="1391"/>
                      </a:cubicBezTo>
                      <a:cubicBezTo>
                        <a:pt x="1389" y="954"/>
                        <a:pt x="1389" y="954"/>
                        <a:pt x="1389" y="954"/>
                      </a:cubicBezTo>
                      <a:cubicBezTo>
                        <a:pt x="1389" y="893"/>
                        <a:pt x="1343" y="844"/>
                        <a:pt x="1283" y="844"/>
                      </a:cubicBezTo>
                      <a:cubicBezTo>
                        <a:pt x="945" y="844"/>
                        <a:pt x="945" y="844"/>
                        <a:pt x="945" y="844"/>
                      </a:cubicBezTo>
                      <a:cubicBezTo>
                        <a:pt x="1061" y="961"/>
                        <a:pt x="1061" y="961"/>
                        <a:pt x="1061" y="961"/>
                      </a:cubicBezTo>
                      <a:cubicBezTo>
                        <a:pt x="1249" y="961"/>
                        <a:pt x="1249" y="961"/>
                        <a:pt x="1249" y="961"/>
                      </a:cubicBezTo>
                      <a:cubicBezTo>
                        <a:pt x="1261" y="961"/>
                        <a:pt x="1272" y="973"/>
                        <a:pt x="1272" y="988"/>
                      </a:cubicBezTo>
                      <a:cubicBezTo>
                        <a:pt x="1272" y="1271"/>
                        <a:pt x="1272" y="1271"/>
                        <a:pt x="1272" y="1271"/>
                      </a:cubicBezTo>
                      <a:cubicBezTo>
                        <a:pt x="986" y="1271"/>
                        <a:pt x="986" y="1271"/>
                        <a:pt x="986" y="1271"/>
                      </a:cubicBezTo>
                      <a:cubicBezTo>
                        <a:pt x="975" y="1271"/>
                        <a:pt x="964" y="1259"/>
                        <a:pt x="964" y="1248"/>
                      </a:cubicBezTo>
                      <a:cubicBezTo>
                        <a:pt x="964" y="1044"/>
                        <a:pt x="964" y="1044"/>
                        <a:pt x="964" y="1044"/>
                      </a:cubicBezTo>
                      <a:cubicBezTo>
                        <a:pt x="964" y="1044"/>
                        <a:pt x="964" y="1044"/>
                        <a:pt x="964" y="10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483"/>
                  <a:endParaRPr lang="en-US" dirty="0">
                    <a:solidFill>
                      <a:srgbClr val="FFFFFF"/>
                    </a:solidFill>
                  </a:endParaRPr>
                </a:p>
              </p:txBody>
            </p:sp>
          </p:grpSp>
          <p:grpSp>
            <p:nvGrpSpPr>
              <p:cNvPr id="103" name="Group 102"/>
              <p:cNvGrpSpPr/>
              <p:nvPr/>
            </p:nvGrpSpPr>
            <p:grpSpPr>
              <a:xfrm>
                <a:off x="-1239759" y="3484267"/>
                <a:ext cx="450523" cy="868572"/>
                <a:chOff x="-1239759" y="3484267"/>
                <a:chExt cx="450523" cy="868572"/>
              </a:xfrm>
            </p:grpSpPr>
            <p:sp>
              <p:nvSpPr>
                <p:cNvPr id="104" name="Freeform 48"/>
                <p:cNvSpPr>
                  <a:spLocks noEditPoints="1"/>
                </p:cNvSpPr>
                <p:nvPr/>
              </p:nvSpPr>
              <p:spPr bwMode="black">
                <a:xfrm>
                  <a:off x="-1239759" y="3484267"/>
                  <a:ext cx="450523" cy="868572"/>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path>
                  </a:pathLst>
                </a:custGeom>
                <a:solidFill>
                  <a:srgbClr val="FFFFFF"/>
                </a:solidFill>
                <a:ln>
                  <a:noFill/>
                </a:ln>
              </p:spPr>
              <p:txBody>
                <a:bodyPr vert="horz" wrap="square" lIns="68574" tIns="68574" rIns="68574" bIns="68574" numCol="1" anchor="t" anchorCtr="0" compatLnSpc="1">
                  <a:prstTxWarp prst="textNoShape">
                    <a:avLst/>
                  </a:prstTxWarp>
                </a:bodyPr>
                <a:lstStyle/>
                <a:p>
                  <a:pPr defTabSz="931444">
                    <a:defRPr/>
                  </a:pPr>
                  <a:endParaRPr lang="en-US" kern="0" dirty="0">
                    <a:solidFill>
                      <a:srgbClr val="000000"/>
                    </a:solidFill>
                  </a:endParaRPr>
                </a:p>
              </p:txBody>
            </p:sp>
            <p:sp>
              <p:nvSpPr>
                <p:cNvPr id="105" name="Freeform 78"/>
                <p:cNvSpPr>
                  <a:spLocks noChangeAspect="1" noEditPoints="1"/>
                </p:cNvSpPr>
                <p:nvPr/>
              </p:nvSpPr>
              <p:spPr bwMode="black">
                <a:xfrm>
                  <a:off x="-1143963" y="3728091"/>
                  <a:ext cx="258923" cy="274320"/>
                </a:xfrm>
                <a:custGeom>
                  <a:avLst/>
                  <a:gdLst>
                    <a:gd name="T0" fmla="*/ 94 w 1389"/>
                    <a:gd name="T1" fmla="*/ 1471 h 1471"/>
                    <a:gd name="T2" fmla="*/ 199 w 1389"/>
                    <a:gd name="T3" fmla="*/ 844 h 1471"/>
                    <a:gd name="T4" fmla="*/ 493 w 1389"/>
                    <a:gd name="T5" fmla="*/ 973 h 1471"/>
                    <a:gd name="T6" fmla="*/ 218 w 1389"/>
                    <a:gd name="T7" fmla="*/ 995 h 1471"/>
                    <a:gd name="T8" fmla="*/ 568 w 1389"/>
                    <a:gd name="T9" fmla="*/ 1346 h 1471"/>
                    <a:gd name="T10" fmla="*/ 594 w 1389"/>
                    <a:gd name="T11" fmla="*/ 1052 h 1471"/>
                    <a:gd name="T12" fmla="*/ 719 w 1389"/>
                    <a:gd name="T13" fmla="*/ 1365 h 1471"/>
                    <a:gd name="T14" fmla="*/ 94 w 1389"/>
                    <a:gd name="T15" fmla="*/ 1471 h 1471"/>
                    <a:gd name="T16" fmla="*/ 1223 w 1389"/>
                    <a:gd name="T17" fmla="*/ 580 h 1471"/>
                    <a:gd name="T18" fmla="*/ 1046 w 1389"/>
                    <a:gd name="T19" fmla="*/ 599 h 1471"/>
                    <a:gd name="T20" fmla="*/ 1257 w 1389"/>
                    <a:gd name="T21" fmla="*/ 716 h 1471"/>
                    <a:gd name="T22" fmla="*/ 1340 w 1389"/>
                    <a:gd name="T23" fmla="*/ 219 h 1471"/>
                    <a:gd name="T24" fmla="*/ 842 w 1389"/>
                    <a:gd name="T25" fmla="*/ 301 h 1471"/>
                    <a:gd name="T26" fmla="*/ 963 w 1389"/>
                    <a:gd name="T27" fmla="*/ 505 h 1471"/>
                    <a:gd name="T28" fmla="*/ 982 w 1389"/>
                    <a:gd name="T29" fmla="*/ 335 h 1471"/>
                    <a:gd name="T30" fmla="*/ 1223 w 1389"/>
                    <a:gd name="T31" fmla="*/ 339 h 1471"/>
                    <a:gd name="T32" fmla="*/ 0 w 1389"/>
                    <a:gd name="T33" fmla="*/ 0 h 1471"/>
                    <a:gd name="T34" fmla="*/ 117 w 1389"/>
                    <a:gd name="T35" fmla="*/ 716 h 1471"/>
                    <a:gd name="T36" fmla="*/ 504 w 1389"/>
                    <a:gd name="T37" fmla="*/ 584 h 1471"/>
                    <a:gd name="T38" fmla="*/ 135 w 1389"/>
                    <a:gd name="T39" fmla="*/ 561 h 1471"/>
                    <a:gd name="T40" fmla="*/ 560 w 1389"/>
                    <a:gd name="T41" fmla="*/ 135 h 1471"/>
                    <a:gd name="T42" fmla="*/ 583 w 1389"/>
                    <a:gd name="T43" fmla="*/ 482 h 1471"/>
                    <a:gd name="T44" fmla="*/ 719 w 1389"/>
                    <a:gd name="T45" fmla="*/ 109 h 1471"/>
                    <a:gd name="T46" fmla="*/ 0 w 1389"/>
                    <a:gd name="T47" fmla="*/ 0 h 1471"/>
                    <a:gd name="T48" fmla="*/ 847 w 1389"/>
                    <a:gd name="T49" fmla="*/ 927 h 1471"/>
                    <a:gd name="T50" fmla="*/ 952 w 1389"/>
                    <a:gd name="T51" fmla="*/ 1387 h 1471"/>
                    <a:gd name="T52" fmla="*/ 1389 w 1389"/>
                    <a:gd name="T53" fmla="*/ 954 h 1471"/>
                    <a:gd name="T54" fmla="*/ 945 w 1389"/>
                    <a:gd name="T55" fmla="*/ 844 h 1471"/>
                    <a:gd name="T56" fmla="*/ 1249 w 1389"/>
                    <a:gd name="T57" fmla="*/ 961 h 1471"/>
                    <a:gd name="T58" fmla="*/ 1272 w 1389"/>
                    <a:gd name="T59" fmla="*/ 1271 h 1471"/>
                    <a:gd name="T60" fmla="*/ 964 w 1389"/>
                    <a:gd name="T61" fmla="*/ 1248 h 1471"/>
                    <a:gd name="T62" fmla="*/ 964 w 1389"/>
                    <a:gd name="T63" fmla="*/ 1044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9" h="1471">
                      <a:moveTo>
                        <a:pt x="94" y="1471"/>
                      </a:moveTo>
                      <a:cubicBezTo>
                        <a:pt x="94" y="1471"/>
                        <a:pt x="94" y="1471"/>
                        <a:pt x="94" y="1471"/>
                      </a:cubicBezTo>
                      <a:cubicBezTo>
                        <a:pt x="94" y="954"/>
                        <a:pt x="94" y="954"/>
                        <a:pt x="94" y="954"/>
                      </a:cubicBezTo>
                      <a:cubicBezTo>
                        <a:pt x="94" y="894"/>
                        <a:pt x="143" y="844"/>
                        <a:pt x="199" y="844"/>
                      </a:cubicBezTo>
                      <a:cubicBezTo>
                        <a:pt x="199" y="844"/>
                        <a:pt x="199" y="844"/>
                        <a:pt x="621" y="844"/>
                      </a:cubicBezTo>
                      <a:cubicBezTo>
                        <a:pt x="621" y="844"/>
                        <a:pt x="621" y="844"/>
                        <a:pt x="493" y="973"/>
                      </a:cubicBezTo>
                      <a:cubicBezTo>
                        <a:pt x="493" y="973"/>
                        <a:pt x="493" y="973"/>
                        <a:pt x="245" y="973"/>
                      </a:cubicBezTo>
                      <a:cubicBezTo>
                        <a:pt x="229" y="973"/>
                        <a:pt x="218" y="980"/>
                        <a:pt x="218" y="995"/>
                      </a:cubicBezTo>
                      <a:cubicBezTo>
                        <a:pt x="218" y="995"/>
                        <a:pt x="218" y="995"/>
                        <a:pt x="218" y="1346"/>
                      </a:cubicBezTo>
                      <a:cubicBezTo>
                        <a:pt x="218" y="1346"/>
                        <a:pt x="218" y="1346"/>
                        <a:pt x="568" y="1346"/>
                      </a:cubicBezTo>
                      <a:cubicBezTo>
                        <a:pt x="583" y="1346"/>
                        <a:pt x="594" y="1335"/>
                        <a:pt x="594" y="1320"/>
                      </a:cubicBezTo>
                      <a:cubicBezTo>
                        <a:pt x="594" y="1320"/>
                        <a:pt x="594" y="1320"/>
                        <a:pt x="594" y="1052"/>
                      </a:cubicBezTo>
                      <a:cubicBezTo>
                        <a:pt x="594" y="1052"/>
                        <a:pt x="594" y="1052"/>
                        <a:pt x="719" y="927"/>
                      </a:cubicBezTo>
                      <a:cubicBezTo>
                        <a:pt x="719" y="927"/>
                        <a:pt x="719" y="927"/>
                        <a:pt x="719" y="1365"/>
                      </a:cubicBezTo>
                      <a:cubicBezTo>
                        <a:pt x="719" y="1422"/>
                        <a:pt x="670" y="1471"/>
                        <a:pt x="609" y="1471"/>
                      </a:cubicBezTo>
                      <a:cubicBezTo>
                        <a:pt x="609" y="1471"/>
                        <a:pt x="609" y="1471"/>
                        <a:pt x="94" y="1471"/>
                      </a:cubicBezTo>
                      <a:close/>
                      <a:moveTo>
                        <a:pt x="1223" y="339"/>
                      </a:moveTo>
                      <a:cubicBezTo>
                        <a:pt x="1223" y="580"/>
                        <a:pt x="1223" y="580"/>
                        <a:pt x="1223" y="580"/>
                      </a:cubicBezTo>
                      <a:cubicBezTo>
                        <a:pt x="1223" y="592"/>
                        <a:pt x="1215" y="599"/>
                        <a:pt x="1204" y="599"/>
                      </a:cubicBezTo>
                      <a:cubicBezTo>
                        <a:pt x="1046" y="599"/>
                        <a:pt x="1046" y="599"/>
                        <a:pt x="1046" y="599"/>
                      </a:cubicBezTo>
                      <a:cubicBezTo>
                        <a:pt x="929" y="716"/>
                        <a:pt x="929" y="716"/>
                        <a:pt x="929" y="716"/>
                      </a:cubicBezTo>
                      <a:cubicBezTo>
                        <a:pt x="1257" y="716"/>
                        <a:pt x="1257" y="716"/>
                        <a:pt x="1257" y="716"/>
                      </a:cubicBezTo>
                      <a:cubicBezTo>
                        <a:pt x="1302" y="716"/>
                        <a:pt x="1340" y="682"/>
                        <a:pt x="1340" y="633"/>
                      </a:cubicBezTo>
                      <a:cubicBezTo>
                        <a:pt x="1340" y="219"/>
                        <a:pt x="1340" y="219"/>
                        <a:pt x="1340" y="219"/>
                      </a:cubicBezTo>
                      <a:cubicBezTo>
                        <a:pt x="925" y="219"/>
                        <a:pt x="925" y="219"/>
                        <a:pt x="925" y="219"/>
                      </a:cubicBezTo>
                      <a:cubicBezTo>
                        <a:pt x="880" y="219"/>
                        <a:pt x="842" y="256"/>
                        <a:pt x="842" y="301"/>
                      </a:cubicBezTo>
                      <a:cubicBezTo>
                        <a:pt x="846" y="622"/>
                        <a:pt x="846" y="622"/>
                        <a:pt x="846" y="622"/>
                      </a:cubicBezTo>
                      <a:cubicBezTo>
                        <a:pt x="963" y="505"/>
                        <a:pt x="963" y="505"/>
                        <a:pt x="963" y="505"/>
                      </a:cubicBezTo>
                      <a:cubicBezTo>
                        <a:pt x="963" y="354"/>
                        <a:pt x="963" y="354"/>
                        <a:pt x="963" y="354"/>
                      </a:cubicBezTo>
                      <a:cubicBezTo>
                        <a:pt x="963" y="347"/>
                        <a:pt x="970" y="335"/>
                        <a:pt x="982" y="335"/>
                      </a:cubicBezTo>
                      <a:cubicBezTo>
                        <a:pt x="1223" y="339"/>
                        <a:pt x="1223" y="339"/>
                        <a:pt x="1223" y="339"/>
                      </a:cubicBezTo>
                      <a:cubicBezTo>
                        <a:pt x="1223" y="339"/>
                        <a:pt x="1223" y="339"/>
                        <a:pt x="1223" y="339"/>
                      </a:cubicBezTo>
                      <a:close/>
                      <a:moveTo>
                        <a:pt x="0" y="0"/>
                      </a:moveTo>
                      <a:cubicBezTo>
                        <a:pt x="0" y="0"/>
                        <a:pt x="0" y="0"/>
                        <a:pt x="0" y="0"/>
                      </a:cubicBezTo>
                      <a:cubicBezTo>
                        <a:pt x="0" y="610"/>
                        <a:pt x="0" y="610"/>
                        <a:pt x="0" y="610"/>
                      </a:cubicBezTo>
                      <a:cubicBezTo>
                        <a:pt x="0" y="671"/>
                        <a:pt x="56" y="716"/>
                        <a:pt x="117" y="716"/>
                      </a:cubicBezTo>
                      <a:cubicBezTo>
                        <a:pt x="117" y="716"/>
                        <a:pt x="117" y="716"/>
                        <a:pt x="636" y="716"/>
                      </a:cubicBezTo>
                      <a:cubicBezTo>
                        <a:pt x="636" y="716"/>
                        <a:pt x="636" y="716"/>
                        <a:pt x="504" y="584"/>
                      </a:cubicBezTo>
                      <a:cubicBezTo>
                        <a:pt x="504" y="584"/>
                        <a:pt x="504" y="584"/>
                        <a:pt x="158" y="584"/>
                      </a:cubicBezTo>
                      <a:cubicBezTo>
                        <a:pt x="147" y="584"/>
                        <a:pt x="135" y="573"/>
                        <a:pt x="135" y="561"/>
                      </a:cubicBezTo>
                      <a:cubicBezTo>
                        <a:pt x="135" y="561"/>
                        <a:pt x="135" y="561"/>
                        <a:pt x="135" y="135"/>
                      </a:cubicBezTo>
                      <a:cubicBezTo>
                        <a:pt x="135" y="135"/>
                        <a:pt x="135" y="135"/>
                        <a:pt x="560" y="135"/>
                      </a:cubicBezTo>
                      <a:cubicBezTo>
                        <a:pt x="572" y="135"/>
                        <a:pt x="583" y="147"/>
                        <a:pt x="583" y="158"/>
                      </a:cubicBezTo>
                      <a:cubicBezTo>
                        <a:pt x="583" y="158"/>
                        <a:pt x="583" y="158"/>
                        <a:pt x="583" y="482"/>
                      </a:cubicBezTo>
                      <a:cubicBezTo>
                        <a:pt x="583" y="482"/>
                        <a:pt x="583" y="482"/>
                        <a:pt x="719" y="618"/>
                      </a:cubicBezTo>
                      <a:cubicBezTo>
                        <a:pt x="719" y="618"/>
                        <a:pt x="719" y="618"/>
                        <a:pt x="719" y="109"/>
                      </a:cubicBezTo>
                      <a:cubicBezTo>
                        <a:pt x="719" y="49"/>
                        <a:pt x="670" y="3"/>
                        <a:pt x="609" y="3"/>
                      </a:cubicBezTo>
                      <a:cubicBezTo>
                        <a:pt x="609" y="3"/>
                        <a:pt x="609" y="3"/>
                        <a:pt x="0" y="0"/>
                      </a:cubicBezTo>
                      <a:close/>
                      <a:moveTo>
                        <a:pt x="964" y="1044"/>
                      </a:moveTo>
                      <a:cubicBezTo>
                        <a:pt x="847" y="927"/>
                        <a:pt x="847" y="927"/>
                        <a:pt x="847" y="927"/>
                      </a:cubicBezTo>
                      <a:cubicBezTo>
                        <a:pt x="847" y="1282"/>
                        <a:pt x="847" y="1282"/>
                        <a:pt x="847" y="1282"/>
                      </a:cubicBezTo>
                      <a:cubicBezTo>
                        <a:pt x="847" y="1342"/>
                        <a:pt x="892" y="1387"/>
                        <a:pt x="952" y="1387"/>
                      </a:cubicBezTo>
                      <a:cubicBezTo>
                        <a:pt x="1389" y="1391"/>
                        <a:pt x="1389" y="1391"/>
                        <a:pt x="1389" y="1391"/>
                      </a:cubicBezTo>
                      <a:cubicBezTo>
                        <a:pt x="1389" y="954"/>
                        <a:pt x="1389" y="954"/>
                        <a:pt x="1389" y="954"/>
                      </a:cubicBezTo>
                      <a:cubicBezTo>
                        <a:pt x="1389" y="893"/>
                        <a:pt x="1343" y="844"/>
                        <a:pt x="1283" y="844"/>
                      </a:cubicBezTo>
                      <a:cubicBezTo>
                        <a:pt x="945" y="844"/>
                        <a:pt x="945" y="844"/>
                        <a:pt x="945" y="844"/>
                      </a:cubicBezTo>
                      <a:cubicBezTo>
                        <a:pt x="1061" y="961"/>
                        <a:pt x="1061" y="961"/>
                        <a:pt x="1061" y="961"/>
                      </a:cubicBezTo>
                      <a:cubicBezTo>
                        <a:pt x="1249" y="961"/>
                        <a:pt x="1249" y="961"/>
                        <a:pt x="1249" y="961"/>
                      </a:cubicBezTo>
                      <a:cubicBezTo>
                        <a:pt x="1261" y="961"/>
                        <a:pt x="1272" y="973"/>
                        <a:pt x="1272" y="988"/>
                      </a:cubicBezTo>
                      <a:cubicBezTo>
                        <a:pt x="1272" y="1271"/>
                        <a:pt x="1272" y="1271"/>
                        <a:pt x="1272" y="1271"/>
                      </a:cubicBezTo>
                      <a:cubicBezTo>
                        <a:pt x="986" y="1271"/>
                        <a:pt x="986" y="1271"/>
                        <a:pt x="986" y="1271"/>
                      </a:cubicBezTo>
                      <a:cubicBezTo>
                        <a:pt x="975" y="1271"/>
                        <a:pt x="964" y="1259"/>
                        <a:pt x="964" y="1248"/>
                      </a:cubicBezTo>
                      <a:cubicBezTo>
                        <a:pt x="964" y="1044"/>
                        <a:pt x="964" y="1044"/>
                        <a:pt x="964" y="1044"/>
                      </a:cubicBezTo>
                      <a:cubicBezTo>
                        <a:pt x="964" y="1044"/>
                        <a:pt x="964" y="1044"/>
                        <a:pt x="964" y="10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483"/>
                  <a:endParaRPr lang="en-US" dirty="0">
                    <a:solidFill>
                      <a:srgbClr val="FFFFFF"/>
                    </a:solidFill>
                  </a:endParaRPr>
                </a:p>
              </p:txBody>
            </p:sp>
          </p:grpSp>
        </p:grpSp>
        <p:pic>
          <p:nvPicPr>
            <p:cNvPr id="96" name="Picture 2"/>
            <p:cNvPicPr>
              <a:picLocks noChangeAspect="1" noChangeArrowheads="1"/>
            </p:cNvPicPr>
            <p:nvPr/>
          </p:nvPicPr>
          <p:blipFill>
            <a:blip r:embed="rId4" cstate="screen">
              <a:extLst>
                <a:ext uri="{28A0092B-C50C-407E-A947-70E740481C1C}">
                  <a14:useLocalDpi xmlns:a14="http://schemas.microsoft.com/office/drawing/2010/main" val="0"/>
                </a:ext>
              </a:extLst>
            </a:blip>
            <a:stretch>
              <a:fillRect/>
            </a:stretch>
          </p:blipFill>
          <p:spPr bwMode="auto">
            <a:xfrm>
              <a:off x="542407" y="3392635"/>
              <a:ext cx="1189356" cy="88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7" name="Straight Connector 96"/>
            <p:cNvCxnSpPr/>
            <p:nvPr/>
          </p:nvCxnSpPr>
          <p:spPr>
            <a:xfrm flipH="1">
              <a:off x="2139409" y="3014237"/>
              <a:ext cx="103109" cy="331822"/>
            </a:xfrm>
            <a:prstGeom prst="line">
              <a:avLst/>
            </a:prstGeom>
            <a:noFill/>
            <a:ln w="25400" cap="flat" cmpd="sng" algn="ctr">
              <a:solidFill>
                <a:srgbClr val="FFFFFF"/>
              </a:solidFill>
              <a:prstDash val="sysDash"/>
              <a:headEnd type="none" w="lg" len="lg"/>
              <a:tailEnd type="none" w="lg" len="lg"/>
            </a:ln>
            <a:effectLst/>
          </p:spPr>
        </p:cxnSp>
        <p:cxnSp>
          <p:nvCxnSpPr>
            <p:cNvPr id="98" name="Straight Connector 97"/>
            <p:cNvCxnSpPr/>
            <p:nvPr/>
          </p:nvCxnSpPr>
          <p:spPr>
            <a:xfrm>
              <a:off x="1325329" y="3014237"/>
              <a:ext cx="106689" cy="325916"/>
            </a:xfrm>
            <a:prstGeom prst="line">
              <a:avLst/>
            </a:prstGeom>
            <a:noFill/>
            <a:ln w="25400" cap="flat" cmpd="sng" algn="ctr">
              <a:solidFill>
                <a:srgbClr val="FFFFFF"/>
              </a:solidFill>
              <a:prstDash val="sysDash"/>
              <a:headEnd type="none" w="lg" len="lg"/>
              <a:tailEnd type="none" w="lg" len="lg"/>
            </a:ln>
            <a:effectLst/>
          </p:spPr>
        </p:cxnSp>
        <p:grpSp>
          <p:nvGrpSpPr>
            <p:cNvPr id="99" name="Group 98"/>
            <p:cNvGrpSpPr>
              <a:grpSpLocks noChangeAspect="1"/>
            </p:cNvGrpSpPr>
            <p:nvPr/>
          </p:nvGrpSpPr>
          <p:grpSpPr>
            <a:xfrm>
              <a:off x="1962549" y="3455309"/>
              <a:ext cx="638879" cy="802896"/>
              <a:chOff x="5803618" y="1201523"/>
              <a:chExt cx="1313364" cy="1325562"/>
            </a:xfrm>
          </p:grpSpPr>
          <p:sp>
            <p:nvSpPr>
              <p:cNvPr id="100" name="Oval 122"/>
              <p:cNvSpPr>
                <a:spLocks noChangeArrowheads="1"/>
              </p:cNvSpPr>
              <p:nvPr/>
            </p:nvSpPr>
            <p:spPr bwMode="auto">
              <a:xfrm>
                <a:off x="5803618" y="1201523"/>
                <a:ext cx="1295902" cy="1873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351">
                  <a:defRPr/>
                </a:pPr>
                <a:endParaRPr lang="en-US" sz="1950" kern="0" dirty="0">
                  <a:solidFill>
                    <a:sysClr val="windowText" lastClr="000000"/>
                  </a:solidFill>
                </a:endParaRPr>
              </a:p>
            </p:txBody>
          </p:sp>
          <p:sp>
            <p:nvSpPr>
              <p:cNvPr id="101" name="Freeform 123"/>
              <p:cNvSpPr>
                <a:spLocks noEditPoints="1"/>
              </p:cNvSpPr>
              <p:nvPr/>
            </p:nvSpPr>
            <p:spPr bwMode="auto">
              <a:xfrm>
                <a:off x="5803618" y="1331699"/>
                <a:ext cx="1313364" cy="1195386"/>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68574" rIns="68574" bIns="68574" numCol="1" anchor="t" anchorCtr="0" compatLnSpc="1">
                <a:prstTxWarp prst="textNoShape">
                  <a:avLst/>
                </a:prstTxWarp>
              </a:bodyPr>
              <a:lstStyle/>
              <a:p>
                <a:pPr defTabSz="931351">
                  <a:defRPr/>
                </a:pPr>
                <a:endParaRPr lang="en-US" sz="1950" kern="0" dirty="0">
                  <a:solidFill>
                    <a:sysClr val="windowText" lastClr="000000"/>
                  </a:solidFill>
                </a:endParaRPr>
              </a:p>
            </p:txBody>
          </p:sp>
        </p:grpSp>
      </p:grpSp>
      <p:grpSp>
        <p:nvGrpSpPr>
          <p:cNvPr id="108" name="Group 107"/>
          <p:cNvGrpSpPr/>
          <p:nvPr/>
        </p:nvGrpSpPr>
        <p:grpSpPr>
          <a:xfrm>
            <a:off x="7645630" y="2106331"/>
            <a:ext cx="2798301" cy="3636843"/>
            <a:chOff x="6019085" y="1047750"/>
            <a:chExt cx="2743915" cy="3566160"/>
          </a:xfrm>
        </p:grpSpPr>
        <p:grpSp>
          <p:nvGrpSpPr>
            <p:cNvPr id="110" name="Group 109"/>
            <p:cNvGrpSpPr/>
            <p:nvPr/>
          </p:nvGrpSpPr>
          <p:grpSpPr>
            <a:xfrm>
              <a:off x="6019085" y="1047750"/>
              <a:ext cx="2743915" cy="3566160"/>
              <a:chOff x="4264819" y="1554480"/>
              <a:chExt cx="3657600" cy="4754880"/>
            </a:xfrm>
          </p:grpSpPr>
          <p:sp>
            <p:nvSpPr>
              <p:cNvPr id="114" name="Rectangle 113"/>
              <p:cNvSpPr/>
              <p:nvPr/>
            </p:nvSpPr>
            <p:spPr bwMode="auto">
              <a:xfrm>
                <a:off x="4264819" y="2651760"/>
                <a:ext cx="3657600" cy="3657600"/>
              </a:xfrm>
              <a:prstGeom prst="rect">
                <a:avLst/>
              </a:prstGeom>
              <a:solidFill>
                <a:srgbClr val="505050"/>
              </a:solidFill>
              <a:ln w="9525" cap="flat" cmpd="sng" algn="ctr">
                <a:noFill/>
                <a:prstDash val="solid"/>
                <a:headEnd type="none" w="med" len="med"/>
                <a:tailEnd type="none" w="med" len="med"/>
              </a:ln>
              <a:effectLst/>
            </p:spPr>
            <p:txBody>
              <a:bodyPr vert="horz" wrap="square" lIns="68574" tIns="68574" rIns="68574" bIns="68574" numCol="1" rtlCol="0" anchor="ctr" anchorCtr="0" compatLnSpc="1">
                <a:prstTxWarp prst="textNoShape">
                  <a:avLst/>
                </a:prstTxWarp>
              </a:bodyPr>
              <a:lstStyle/>
              <a:p>
                <a:pPr algn="ctr" defTabSz="931137"/>
                <a:endParaRPr lang="en-US" kern="0" dirty="0">
                  <a:gradFill>
                    <a:gsLst>
                      <a:gs pos="0">
                        <a:srgbClr val="FFFFFF"/>
                      </a:gs>
                      <a:gs pos="100000">
                        <a:srgbClr val="FFFFFF"/>
                      </a:gs>
                    </a:gsLst>
                    <a:lin ang="5400000" scaled="0"/>
                  </a:gradFill>
                </a:endParaRPr>
              </a:p>
            </p:txBody>
          </p:sp>
          <p:sp>
            <p:nvSpPr>
              <p:cNvPr id="115" name="Rectangle 114"/>
              <p:cNvSpPr/>
              <p:nvPr/>
            </p:nvSpPr>
            <p:spPr bwMode="auto">
              <a:xfrm>
                <a:off x="4264819" y="1554480"/>
                <a:ext cx="3657600" cy="1097280"/>
              </a:xfrm>
              <a:prstGeom prst="rect">
                <a:avLst/>
              </a:prstGeom>
              <a:solidFill>
                <a:schemeClr val="accent4"/>
              </a:solidFill>
              <a:ln w="25400" cap="flat" cmpd="sng" algn="ctr">
                <a:noFill/>
                <a:prstDash val="solid"/>
                <a:headEnd type="none" w="med" len="med"/>
                <a:tailEnd type="none" w="med" len="med"/>
              </a:ln>
              <a:effectLst/>
            </p:spPr>
            <p:txBody>
              <a:bodyPr rot="0" spcFirstLastPara="0" vertOverflow="overflow" horzOverflow="overflow" vert="horz" wrap="square" lIns="68574" tIns="68574" rIns="68574" bIns="68574" numCol="1" spcCol="0" rtlCol="0" fromWordArt="0" anchor="t" anchorCtr="0" forceAA="0" compatLnSpc="1">
                <a:prstTxWarp prst="textNoShape">
                  <a:avLst/>
                </a:prstTxWarp>
                <a:noAutofit/>
              </a:bodyPr>
              <a:lstStyle/>
              <a:p>
                <a:pPr defTabSz="698476">
                  <a:spcBef>
                    <a:spcPts val="321"/>
                  </a:spcBef>
                </a:pPr>
                <a:r>
                  <a:rPr lang="en-US" sz="2100" kern="0" dirty="0">
                    <a:gradFill>
                      <a:gsLst>
                        <a:gs pos="0">
                          <a:sysClr val="window" lastClr="FFFFFF"/>
                        </a:gs>
                        <a:gs pos="100000">
                          <a:sysClr val="window" lastClr="FFFFFF"/>
                        </a:gs>
                      </a:gsLst>
                      <a:lin ang="16200000" scaled="0"/>
                    </a:gradFill>
                    <a:latin typeface="Segoe UI Light" pitchFamily="34" charset="0"/>
                  </a:rPr>
                  <a:t>Engineered for</a:t>
                </a:r>
                <a:br>
                  <a:rPr lang="en-US" sz="2100" kern="0" dirty="0">
                    <a:gradFill>
                      <a:gsLst>
                        <a:gs pos="0">
                          <a:sysClr val="window" lastClr="FFFFFF"/>
                        </a:gs>
                        <a:gs pos="100000">
                          <a:sysClr val="window" lastClr="FFFFFF"/>
                        </a:gs>
                      </a:gsLst>
                      <a:lin ang="16200000" scaled="0"/>
                    </a:gradFill>
                    <a:latin typeface="Segoe UI Light" pitchFamily="34" charset="0"/>
                  </a:rPr>
                </a:br>
                <a:r>
                  <a:rPr lang="en-US" sz="2100" kern="0" dirty="0">
                    <a:gradFill>
                      <a:gsLst>
                        <a:gs pos="0">
                          <a:sysClr val="window" lastClr="FFFFFF"/>
                        </a:gs>
                        <a:gs pos="100000">
                          <a:sysClr val="window" lastClr="FFFFFF"/>
                        </a:gs>
                      </a:gsLst>
                      <a:lin ang="16200000" scaled="0"/>
                    </a:gradFill>
                    <a:latin typeface="Segoe UI Light" pitchFamily="34" charset="0"/>
                  </a:rPr>
                  <a:t>optimal value</a:t>
                </a:r>
              </a:p>
            </p:txBody>
          </p:sp>
        </p:grpSp>
        <p:grpSp>
          <p:nvGrpSpPr>
            <p:cNvPr id="111" name="Group 110"/>
            <p:cNvGrpSpPr/>
            <p:nvPr/>
          </p:nvGrpSpPr>
          <p:grpSpPr>
            <a:xfrm>
              <a:off x="6728575" y="2189542"/>
              <a:ext cx="1399699" cy="2117374"/>
              <a:chOff x="6728575" y="2189542"/>
              <a:chExt cx="1399699" cy="2117374"/>
            </a:xfrm>
          </p:grpSpPr>
          <p:pic>
            <p:nvPicPr>
              <p:cNvPr id="112" name="Picture 111" descr="\\MAGNUM\Projects\Microsoft\Cloud Power FY12\Design\ICONS_PNG\Lower_Energy_Costs.png"/>
              <p:cNvPicPr>
                <a:picLocks noChangeAspect="1" noChangeArrowheads="1"/>
              </p:cNvPicPr>
              <p:nvPr/>
            </p:nvPicPr>
            <p:blipFill>
              <a:blip r:embed="rId5" cstate="print">
                <a:lum bright="100000"/>
              </a:blip>
              <a:srcRect/>
              <a:stretch>
                <a:fillRect/>
              </a:stretch>
            </p:blipFill>
            <p:spPr bwMode="auto">
              <a:xfrm>
                <a:off x="6728575" y="3101964"/>
                <a:ext cx="1399699" cy="1204952"/>
              </a:xfrm>
              <a:prstGeom prst="rect">
                <a:avLst/>
              </a:prstGeom>
              <a:noFill/>
            </p:spPr>
          </p:pic>
          <p:pic>
            <p:nvPicPr>
              <p:cNvPr id="113" name="Picture 2" descr="\\MAGNUM\Projects\Microsoft\Cloud Power FY12\Design\ICONS_PNG\Tower.png"/>
              <p:cNvPicPr>
                <a:picLocks noChangeAspect="1" noChangeArrowheads="1"/>
              </p:cNvPicPr>
              <p:nvPr/>
            </p:nvPicPr>
            <p:blipFill rotWithShape="1">
              <a:blip r:embed="rId6" cstate="print">
                <a:lum bright="100000"/>
              </a:blip>
              <a:srcRect l="25122" t="8964" r="25122" b="8964"/>
              <a:stretch/>
            </p:blipFill>
            <p:spPr bwMode="auto">
              <a:xfrm>
                <a:off x="7070770" y="2189542"/>
                <a:ext cx="760744" cy="1106538"/>
              </a:xfrm>
              <a:prstGeom prst="rect">
                <a:avLst/>
              </a:prstGeom>
              <a:noFill/>
            </p:spPr>
          </p:pic>
        </p:grpSp>
      </p:grpSp>
      <p:sp>
        <p:nvSpPr>
          <p:cNvPr id="45" name="Rectangle 44"/>
          <p:cNvSpPr/>
          <p:nvPr/>
        </p:nvSpPr>
        <p:spPr bwMode="auto">
          <a:xfrm>
            <a:off x="1874174" y="2945600"/>
            <a:ext cx="2797280" cy="2797572"/>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74" rIns="137148" bIns="68574" rtlCol="0" anchor="t" anchorCtr="0"/>
          <a:lstStyle/>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Relational and non-relational data in a single appliance</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Enterprise-ready Hadoop</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Integrated querying across Hadoop and PDW using </a:t>
            </a:r>
            <a:br>
              <a:rPr lang="en-US" sz="1400" dirty="0">
                <a:solidFill>
                  <a:schemeClr val="tx2"/>
                </a:solidFill>
                <a:cs typeface="Segoe UI Light" panose="020B0502040204020203" pitchFamily="34" charset="0"/>
              </a:rPr>
            </a:br>
            <a:r>
              <a:rPr lang="en-US" sz="1400" dirty="0">
                <a:solidFill>
                  <a:schemeClr val="tx2"/>
                </a:solidFill>
                <a:cs typeface="Segoe UI Light" panose="020B0502040204020203" pitchFamily="34" charset="0"/>
              </a:rPr>
              <a:t>T-SQL</a:t>
            </a:r>
          </a:p>
        </p:txBody>
      </p:sp>
      <p:sp>
        <p:nvSpPr>
          <p:cNvPr id="46" name="Rectangle 45"/>
          <p:cNvSpPr/>
          <p:nvPr/>
        </p:nvSpPr>
        <p:spPr bwMode="auto">
          <a:xfrm>
            <a:off x="4763472" y="2945600"/>
            <a:ext cx="2798302" cy="2797572"/>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74" rIns="137148" bIns="68574" rtlCol="0" anchor="t" anchorCtr="0"/>
          <a:lstStyle/>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Near real-time performance with In-Memory</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Scale-out to accommodate your growing data</a:t>
            </a:r>
          </a:p>
        </p:txBody>
      </p:sp>
      <p:sp>
        <p:nvSpPr>
          <p:cNvPr id="47" name="Rectangle 46"/>
          <p:cNvSpPr/>
          <p:nvPr/>
        </p:nvSpPr>
        <p:spPr bwMode="auto">
          <a:xfrm>
            <a:off x="7645627" y="2945600"/>
            <a:ext cx="2798300" cy="2797572"/>
          </a:xfrm>
          <a:prstGeom prst="rect">
            <a:avLst/>
          </a:prstGeom>
          <a:solidFill>
            <a:schemeClr val="bg2">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74" rIns="137148" bIns="68574" rtlCol="0" anchor="t" anchorCtr="0"/>
          <a:lstStyle/>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Industry’s lowest DW price/TB</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Value through a single appliance solution</a:t>
            </a:r>
          </a:p>
          <a:p>
            <a:pPr marL="218543" indent="-218543">
              <a:buFont typeface="Arial" panose="020B0604020202020204" pitchFamily="34" charset="0"/>
              <a:buChar char="•"/>
            </a:pPr>
            <a:endParaRPr lang="en-US" sz="1400" dirty="0">
              <a:solidFill>
                <a:schemeClr val="tx2"/>
              </a:solidFill>
              <a:cs typeface="Segoe UI Light" panose="020B0502040204020203" pitchFamily="34" charset="0"/>
            </a:endParaRPr>
          </a:p>
          <a:p>
            <a:pPr marL="218543" indent="-218543">
              <a:buFont typeface="Arial" panose="020B0604020202020204" pitchFamily="34" charset="0"/>
              <a:buChar char="•"/>
            </a:pPr>
            <a:r>
              <a:rPr lang="en-US" sz="1400" dirty="0">
                <a:solidFill>
                  <a:schemeClr val="tx2"/>
                </a:solidFill>
                <a:cs typeface="Segoe UI Light" panose="020B0502040204020203" pitchFamily="34" charset="0"/>
              </a:rPr>
              <a:t>Value with flexible hardware options using commodity hardware</a:t>
            </a:r>
          </a:p>
          <a:p>
            <a:pPr marL="218543" indent="-218543">
              <a:buFont typeface="Arial" panose="020B0604020202020204" pitchFamily="34" charset="0"/>
              <a:buChar char="•"/>
            </a:pPr>
            <a:endParaRPr lang="en-US" sz="1400" b="1" dirty="0">
              <a:solidFill>
                <a:schemeClr val="tx2"/>
              </a:solidFill>
              <a:cs typeface="Segoe UI Light" panose="020B0502040204020203" pitchFamily="34" charset="0"/>
            </a:endParaRPr>
          </a:p>
        </p:txBody>
      </p:sp>
    </p:spTree>
    <p:extLst>
      <p:ext uri="{BB962C8B-B14F-4D97-AF65-F5344CB8AC3E}">
        <p14:creationId xmlns:p14="http://schemas.microsoft.com/office/powerpoint/2010/main" val="174802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0-#ppt_w/2"/>
                                          </p:val>
                                        </p:tav>
                                        <p:tav tm="100000">
                                          <p:val>
                                            <p:strVal val="#ppt_x"/>
                                          </p:val>
                                        </p:tav>
                                      </p:tavLst>
                                    </p:anim>
                                    <p:anim calcmode="lin" valueType="num">
                                      <p:cBhvr additive="base">
                                        <p:cTn id="8"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decel="100000"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additive="base">
                                        <p:cTn id="18" dur="500" fill="hold"/>
                                        <p:tgtEl>
                                          <p:spTgt spid="48"/>
                                        </p:tgtEl>
                                        <p:attrNameLst>
                                          <p:attrName>ppt_x</p:attrName>
                                        </p:attrNameLst>
                                      </p:cBhvr>
                                      <p:tavLst>
                                        <p:tav tm="0">
                                          <p:val>
                                            <p:strVal val="0-#ppt_w/2"/>
                                          </p:val>
                                        </p:tav>
                                        <p:tav tm="100000">
                                          <p:val>
                                            <p:strVal val="#ppt_x"/>
                                          </p:val>
                                        </p:tav>
                                      </p:tavLst>
                                    </p:anim>
                                    <p:anim calcmode="lin" valueType="num">
                                      <p:cBhvr additive="base">
                                        <p:cTn id="19"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decel="10000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anim calcmode="lin" valueType="num">
                                      <p:cBhvr additive="base">
                                        <p:cTn id="29" dur="500" fill="hold"/>
                                        <p:tgtEl>
                                          <p:spTgt spid="108"/>
                                        </p:tgtEl>
                                        <p:attrNameLst>
                                          <p:attrName>ppt_x</p:attrName>
                                        </p:attrNameLst>
                                      </p:cBhvr>
                                      <p:tavLst>
                                        <p:tav tm="0">
                                          <p:val>
                                            <p:strVal val="0-#ppt_w/2"/>
                                          </p:val>
                                        </p:tav>
                                        <p:tav tm="100000">
                                          <p:val>
                                            <p:strVal val="#ppt_x"/>
                                          </p:val>
                                        </p:tav>
                                      </p:tavLst>
                                    </p:anim>
                                    <p:anim calcmode="lin" valueType="num">
                                      <p:cBhvr additive="base">
                                        <p:cTn id="30"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title"/>
          </p:nvPr>
        </p:nvSpPr>
        <p:spPr>
          <a:xfrm>
            <a:off x="1829919" y="548643"/>
            <a:ext cx="8914641" cy="942517"/>
          </a:xfrm>
        </p:spPr>
        <p:txBody>
          <a:bodyPr/>
          <a:lstStyle/>
          <a:p>
            <a:r>
              <a:rPr lang="en-US" sz="3000" dirty="0"/>
              <a:t>We deliver enterprise-ready Hadoop with HDInsight</a:t>
            </a:r>
            <a:br>
              <a:rPr lang="en-US" sz="3000" dirty="0"/>
            </a:br>
            <a:r>
              <a:rPr lang="en-US" sz="1800" dirty="0">
                <a:solidFill>
                  <a:schemeClr val="accent4"/>
                </a:solidFill>
              </a:rPr>
              <a:t>Manageable, secured and highly available Hadoop integrated into the appliance</a:t>
            </a:r>
            <a:endParaRPr lang="en-US" sz="1800" dirty="0"/>
          </a:p>
        </p:txBody>
      </p:sp>
      <p:sp>
        <p:nvSpPr>
          <p:cNvPr id="2" name="Rectangle 1"/>
          <p:cNvSpPr/>
          <p:nvPr/>
        </p:nvSpPr>
        <p:spPr>
          <a:xfrm>
            <a:off x="4176291" y="3255556"/>
            <a:ext cx="1714354" cy="624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defTabSz="930904" fontAlgn="base">
              <a:lnSpc>
                <a:spcPct val="90000"/>
              </a:lnSpc>
              <a:spcBef>
                <a:spcPts val="1350"/>
              </a:spcBef>
              <a:spcAft>
                <a:spcPts val="900"/>
              </a:spcAft>
              <a:buSzPct val="75000"/>
            </a:pPr>
            <a:r>
              <a:rPr lang="en-US" sz="1350" kern="0" dirty="0">
                <a:solidFill>
                  <a:schemeClr val="tx2"/>
                </a:solidFill>
                <a:cs typeface="Segoe UI" pitchFamily="34" charset="0"/>
              </a:rPr>
              <a:t>High performance tuned within the appliance</a:t>
            </a:r>
            <a:endParaRPr lang="en-US" sz="1350" dirty="0">
              <a:solidFill>
                <a:schemeClr val="tx2"/>
              </a:solidFill>
            </a:endParaRPr>
          </a:p>
        </p:txBody>
      </p:sp>
      <p:sp>
        <p:nvSpPr>
          <p:cNvPr id="9" name="Rectangle 8"/>
          <p:cNvSpPr/>
          <p:nvPr/>
        </p:nvSpPr>
        <p:spPr>
          <a:xfrm>
            <a:off x="6139532" y="3255552"/>
            <a:ext cx="1714354" cy="690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defTabSz="930904" fontAlgn="base">
              <a:lnSpc>
                <a:spcPct val="90000"/>
              </a:lnSpc>
              <a:spcBef>
                <a:spcPts val="1350"/>
              </a:spcBef>
              <a:spcAft>
                <a:spcPts val="900"/>
              </a:spcAft>
              <a:buSzPct val="75000"/>
            </a:pPr>
            <a:r>
              <a:rPr lang="en-US" sz="1350" kern="0" dirty="0">
                <a:solidFill>
                  <a:schemeClr val="tx2"/>
                </a:solidFill>
                <a:cs typeface="Segoe UI" pitchFamily="34" charset="0"/>
              </a:rPr>
              <a:t>Secured cluster </a:t>
            </a:r>
            <a:br>
              <a:rPr lang="en-US" sz="1350" kern="0" dirty="0">
                <a:solidFill>
                  <a:schemeClr val="tx2"/>
                </a:solidFill>
                <a:cs typeface="Segoe UI" pitchFamily="34" charset="0"/>
              </a:rPr>
            </a:br>
            <a:r>
              <a:rPr lang="en-US" sz="1350" kern="0" dirty="0">
                <a:solidFill>
                  <a:schemeClr val="tx2"/>
                </a:solidFill>
                <a:cs typeface="Segoe UI" pitchFamily="34" charset="0"/>
              </a:rPr>
              <a:t>with end-user authentication</a:t>
            </a:r>
          </a:p>
        </p:txBody>
      </p:sp>
      <p:sp>
        <p:nvSpPr>
          <p:cNvPr id="10" name="Rectangle 9"/>
          <p:cNvSpPr/>
          <p:nvPr/>
        </p:nvSpPr>
        <p:spPr>
          <a:xfrm>
            <a:off x="8451293" y="5075582"/>
            <a:ext cx="1714354" cy="7374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defTabSz="930904" fontAlgn="base">
              <a:lnSpc>
                <a:spcPct val="90000"/>
              </a:lnSpc>
              <a:spcBef>
                <a:spcPts val="1350"/>
              </a:spcBef>
              <a:spcAft>
                <a:spcPts val="900"/>
              </a:spcAft>
              <a:buSzPct val="75000"/>
            </a:pPr>
            <a:r>
              <a:rPr lang="en-US" sz="1350" kern="0" dirty="0">
                <a:solidFill>
                  <a:schemeClr val="tx2"/>
                </a:solidFill>
                <a:ea typeface="Segoe UI" pitchFamily="34" charset="0"/>
                <a:cs typeface="Segoe UI" pitchFamily="34" charset="0"/>
              </a:rPr>
              <a:t>Accessible insights for everyone with Microsoft BI tools</a:t>
            </a:r>
            <a:endParaRPr lang="en-US" sz="1350" dirty="0">
              <a:solidFill>
                <a:schemeClr val="tx2"/>
              </a:solidFill>
            </a:endParaRPr>
          </a:p>
        </p:txBody>
      </p:sp>
      <p:sp>
        <p:nvSpPr>
          <p:cNvPr id="11" name="Rectangle 10"/>
          <p:cNvSpPr/>
          <p:nvPr/>
        </p:nvSpPr>
        <p:spPr>
          <a:xfrm>
            <a:off x="6176709" y="5033410"/>
            <a:ext cx="1714354" cy="674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defTabSz="930904" fontAlgn="base">
              <a:lnSpc>
                <a:spcPct val="90000"/>
              </a:lnSpc>
              <a:spcBef>
                <a:spcPts val="1350"/>
              </a:spcBef>
              <a:spcAft>
                <a:spcPts val="900"/>
              </a:spcAft>
              <a:buSzPct val="75000"/>
            </a:pPr>
            <a:r>
              <a:rPr lang="en-US" sz="1350" kern="0" dirty="0">
                <a:solidFill>
                  <a:schemeClr val="tx2"/>
                </a:solidFill>
                <a:ea typeface="Segoe UI" pitchFamily="34" charset="0"/>
                <a:cs typeface="Segoe UI" pitchFamily="34" charset="0"/>
              </a:rPr>
              <a:t>Managed and monitored using System Center</a:t>
            </a:r>
            <a:endParaRPr lang="en-US" sz="1350" dirty="0">
              <a:solidFill>
                <a:schemeClr val="tx2"/>
              </a:solidFill>
            </a:endParaRPr>
          </a:p>
        </p:txBody>
      </p:sp>
      <p:sp>
        <p:nvSpPr>
          <p:cNvPr id="12" name="Rectangle 11"/>
          <p:cNvSpPr/>
          <p:nvPr/>
        </p:nvSpPr>
        <p:spPr>
          <a:xfrm>
            <a:off x="4141984" y="5075583"/>
            <a:ext cx="1714354" cy="284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31890" fontAlgn="base">
              <a:lnSpc>
                <a:spcPct val="90000"/>
              </a:lnSpc>
              <a:spcBef>
                <a:spcPts val="1348"/>
              </a:spcBef>
              <a:buSzPct val="75000"/>
            </a:pPr>
            <a:r>
              <a:rPr lang="en-US" sz="1350" dirty="0">
                <a:solidFill>
                  <a:schemeClr val="tx2"/>
                </a:solidFill>
              </a:rPr>
              <a:t>100% Apache Hadoop</a:t>
            </a:r>
          </a:p>
        </p:txBody>
      </p:sp>
      <p:grpSp>
        <p:nvGrpSpPr>
          <p:cNvPr id="13" name="Group 12"/>
          <p:cNvGrpSpPr/>
          <p:nvPr/>
        </p:nvGrpSpPr>
        <p:grpSpPr>
          <a:xfrm>
            <a:off x="1962765" y="2150978"/>
            <a:ext cx="1509584" cy="3662051"/>
            <a:chOff x="5287963" y="1144588"/>
            <a:chExt cx="2012950" cy="4883150"/>
          </a:xfrm>
        </p:grpSpPr>
        <p:grpSp>
          <p:nvGrpSpPr>
            <p:cNvPr id="16" name="Group 16"/>
            <p:cNvGrpSpPr>
              <a:grpSpLocks noChangeAspect="1"/>
            </p:cNvGrpSpPr>
            <p:nvPr/>
          </p:nvGrpSpPr>
          <p:grpSpPr bwMode="auto">
            <a:xfrm>
              <a:off x="5287963" y="1144588"/>
              <a:ext cx="2012950" cy="4883150"/>
              <a:chOff x="2887" y="721"/>
              <a:chExt cx="1268" cy="3076"/>
            </a:xfrm>
          </p:grpSpPr>
          <p:sp>
            <p:nvSpPr>
              <p:cNvPr id="20" name="AutoShape 15"/>
              <p:cNvSpPr>
                <a:spLocks noChangeAspect="1" noChangeArrowheads="1" noTextEdit="1"/>
              </p:cNvSpPr>
              <p:nvPr/>
            </p:nvSpPr>
            <p:spPr bwMode="auto">
              <a:xfrm>
                <a:off x="2887" y="721"/>
                <a:ext cx="1268"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21" name="Freeform 17"/>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22" name="Freeform 18"/>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sp>
            <p:nvSpPr>
              <p:cNvPr id="23" name="Freeform 19"/>
              <p:cNvSpPr>
                <a:spLocks/>
              </p:cNvSpPr>
              <p:nvPr/>
            </p:nvSpPr>
            <p:spPr bwMode="auto">
              <a:xfrm>
                <a:off x="2885" y="721"/>
                <a:ext cx="1263" cy="152"/>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grpSp>
        <p:sp>
          <p:nvSpPr>
            <p:cNvPr id="17" name="TextBox 16"/>
            <p:cNvSpPr txBox="1"/>
            <p:nvPr/>
          </p:nvSpPr>
          <p:spPr>
            <a:xfrm>
              <a:off x="5518631" y="1663946"/>
              <a:ext cx="1551213" cy="1477399"/>
            </a:xfrm>
            <a:prstGeom prst="rect">
              <a:avLst/>
            </a:prstGeom>
            <a:noFill/>
          </p:spPr>
          <p:txBody>
            <a:bodyPr wrap="square" lIns="0" tIns="240010" rIns="0" bIns="240010"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SQL Server</a:t>
              </a:r>
            </a:p>
            <a:p>
              <a:pPr algn="ctr"/>
              <a:r>
                <a:rPr lang="en-US" sz="1350" dirty="0">
                  <a:solidFill>
                    <a:schemeClr val="bg2">
                      <a:lumMod val="25000"/>
                    </a:schemeClr>
                  </a:solidFill>
                  <a:latin typeface="Segoe UI" panose="020B0502040204020203" pitchFamily="34" charset="0"/>
                  <a:cs typeface="Segoe UI" panose="020B0502040204020203" pitchFamily="34" charset="0"/>
                </a:rPr>
                <a:t>Parallel Data</a:t>
              </a:r>
            </a:p>
            <a:p>
              <a:pPr algn="ctr"/>
              <a:r>
                <a:rPr lang="en-US" sz="1350" dirty="0">
                  <a:solidFill>
                    <a:schemeClr val="bg2">
                      <a:lumMod val="25000"/>
                    </a:schemeClr>
                  </a:solidFill>
                  <a:latin typeface="Segoe UI" panose="020B0502040204020203" pitchFamily="34" charset="0"/>
                  <a:cs typeface="Segoe UI" panose="020B0502040204020203" pitchFamily="34" charset="0"/>
                </a:rPr>
                <a:t>Warehouse</a:t>
              </a:r>
            </a:p>
          </p:txBody>
        </p:sp>
        <p:sp>
          <p:nvSpPr>
            <p:cNvPr id="18" name="TextBox 17"/>
            <p:cNvSpPr txBox="1"/>
            <p:nvPr/>
          </p:nvSpPr>
          <p:spPr>
            <a:xfrm>
              <a:off x="5518631" y="4306662"/>
              <a:ext cx="1551213" cy="1477375"/>
            </a:xfrm>
            <a:prstGeom prst="rect">
              <a:avLst/>
            </a:prstGeom>
            <a:noFill/>
          </p:spPr>
          <p:txBody>
            <a:bodyPr wrap="square" lIns="0" tIns="342871" rIns="0" bIns="342871"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Microsoft HDInsight</a:t>
              </a:r>
            </a:p>
          </p:txBody>
        </p:sp>
        <p:sp>
          <p:nvSpPr>
            <p:cNvPr id="19" name="TextBox 18"/>
            <p:cNvSpPr txBox="1"/>
            <p:nvPr/>
          </p:nvSpPr>
          <p:spPr>
            <a:xfrm>
              <a:off x="5518631" y="3389208"/>
              <a:ext cx="1551213" cy="646354"/>
            </a:xfrm>
            <a:prstGeom prst="rect">
              <a:avLst/>
            </a:prstGeom>
            <a:noFill/>
          </p:spPr>
          <p:txBody>
            <a:bodyPr wrap="square" lIns="0" tIns="137148" rIns="0" bIns="137148"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PolyBase</a:t>
              </a:r>
            </a:p>
          </p:txBody>
        </p:sp>
      </p:grpSp>
      <p:sp>
        <p:nvSpPr>
          <p:cNvPr id="27" name="Freeform 11"/>
          <p:cNvSpPr>
            <a:spLocks noEditPoints="1"/>
          </p:cNvSpPr>
          <p:nvPr/>
        </p:nvSpPr>
        <p:spPr bwMode="auto">
          <a:xfrm>
            <a:off x="6551417" y="2446603"/>
            <a:ext cx="662427" cy="853296"/>
          </a:xfrm>
          <a:custGeom>
            <a:avLst/>
            <a:gdLst>
              <a:gd name="T0" fmla="*/ 13 w 222"/>
              <a:gd name="T1" fmla="*/ 158 h 287"/>
              <a:gd name="T2" fmla="*/ 13 w 222"/>
              <a:gd name="T3" fmla="*/ 171 h 287"/>
              <a:gd name="T4" fmla="*/ 30 w 222"/>
              <a:gd name="T5" fmla="*/ 218 h 287"/>
              <a:gd name="T6" fmla="*/ 111 w 222"/>
              <a:gd name="T7" fmla="*/ 273 h 287"/>
              <a:gd name="T8" fmla="*/ 192 w 222"/>
              <a:gd name="T9" fmla="*/ 218 h 287"/>
              <a:gd name="T10" fmla="*/ 209 w 222"/>
              <a:gd name="T11" fmla="*/ 171 h 287"/>
              <a:gd name="T12" fmla="*/ 209 w 222"/>
              <a:gd name="T13" fmla="*/ 55 h 287"/>
              <a:gd name="T14" fmla="*/ 13 w 222"/>
              <a:gd name="T15" fmla="*/ 158 h 287"/>
              <a:gd name="T16" fmla="*/ 204 w 222"/>
              <a:gd name="T17" fmla="*/ 40 h 287"/>
              <a:gd name="T18" fmla="*/ 186 w 222"/>
              <a:gd name="T19" fmla="*/ 29 h 287"/>
              <a:gd name="T20" fmla="*/ 111 w 222"/>
              <a:gd name="T21" fmla="*/ 14 h 287"/>
              <a:gd name="T22" fmla="*/ 13 w 222"/>
              <a:gd name="T23" fmla="*/ 44 h 287"/>
              <a:gd name="T24" fmla="*/ 13 w 222"/>
              <a:gd name="T25" fmla="*/ 100 h 287"/>
              <a:gd name="T26" fmla="*/ 209 w 222"/>
              <a:gd name="T27" fmla="*/ 51 h 287"/>
              <a:gd name="T28" fmla="*/ 209 w 222"/>
              <a:gd name="T29" fmla="*/ 44 h 287"/>
              <a:gd name="T30" fmla="*/ 208 w 222"/>
              <a:gd name="T31" fmla="*/ 43 h 287"/>
              <a:gd name="T32" fmla="*/ 204 w 222"/>
              <a:gd name="T33" fmla="*/ 40 h 287"/>
              <a:gd name="T34" fmla="*/ 219 w 222"/>
              <a:gd name="T35" fmla="*/ 35 h 287"/>
              <a:gd name="T36" fmla="*/ 111 w 222"/>
              <a:gd name="T37" fmla="*/ 0 h 287"/>
              <a:gd name="T38" fmla="*/ 2 w 222"/>
              <a:gd name="T39" fmla="*/ 35 h 287"/>
              <a:gd name="T40" fmla="*/ 0 w 222"/>
              <a:gd name="T41" fmla="*/ 38 h 287"/>
              <a:gd name="T42" fmla="*/ 0 w 222"/>
              <a:gd name="T43" fmla="*/ 172 h 287"/>
              <a:gd name="T44" fmla="*/ 0 w 222"/>
              <a:gd name="T45" fmla="*/ 172 h 287"/>
              <a:gd name="T46" fmla="*/ 18 w 222"/>
              <a:gd name="T47" fmla="*/ 225 h 287"/>
              <a:gd name="T48" fmla="*/ 110 w 222"/>
              <a:gd name="T49" fmla="*/ 287 h 287"/>
              <a:gd name="T50" fmla="*/ 111 w 222"/>
              <a:gd name="T51" fmla="*/ 287 h 287"/>
              <a:gd name="T52" fmla="*/ 112 w 222"/>
              <a:gd name="T53" fmla="*/ 287 h 287"/>
              <a:gd name="T54" fmla="*/ 204 w 222"/>
              <a:gd name="T55" fmla="*/ 225 h 287"/>
              <a:gd name="T56" fmla="*/ 222 w 222"/>
              <a:gd name="T57" fmla="*/ 172 h 287"/>
              <a:gd name="T58" fmla="*/ 222 w 222"/>
              <a:gd name="T59" fmla="*/ 172 h 287"/>
              <a:gd name="T60" fmla="*/ 222 w 222"/>
              <a:gd name="T61" fmla="*/ 38 h 287"/>
              <a:gd name="T62" fmla="*/ 219 w 222"/>
              <a:gd name="T63" fmla="*/ 35 h 287"/>
              <a:gd name="T64" fmla="*/ 215 w 222"/>
              <a:gd name="T65" fmla="*/ 171 h 287"/>
              <a:gd name="T66" fmla="*/ 215 w 222"/>
              <a:gd name="T67" fmla="*/ 171 h 287"/>
              <a:gd name="T68" fmla="*/ 198 w 222"/>
              <a:gd name="T69" fmla="*/ 222 h 287"/>
              <a:gd name="T70" fmla="*/ 111 w 222"/>
              <a:gd name="T71" fmla="*/ 280 h 287"/>
              <a:gd name="T72" fmla="*/ 111 w 222"/>
              <a:gd name="T73" fmla="*/ 280 h 287"/>
              <a:gd name="T74" fmla="*/ 111 w 222"/>
              <a:gd name="T75" fmla="*/ 280 h 287"/>
              <a:gd name="T76" fmla="*/ 24 w 222"/>
              <a:gd name="T77" fmla="*/ 222 h 287"/>
              <a:gd name="T78" fmla="*/ 7 w 222"/>
              <a:gd name="T79" fmla="*/ 171 h 287"/>
              <a:gd name="T80" fmla="*/ 7 w 222"/>
              <a:gd name="T81" fmla="*/ 171 h 287"/>
              <a:gd name="T82" fmla="*/ 7 w 222"/>
              <a:gd name="T83" fmla="*/ 41 h 287"/>
              <a:gd name="T84" fmla="*/ 8 w 222"/>
              <a:gd name="T85" fmla="*/ 40 h 287"/>
              <a:gd name="T86" fmla="*/ 111 w 222"/>
              <a:gd name="T87" fmla="*/ 7 h 287"/>
              <a:gd name="T88" fmla="*/ 214 w 222"/>
              <a:gd name="T89" fmla="*/ 40 h 287"/>
              <a:gd name="T90" fmla="*/ 215 w 222"/>
              <a:gd name="T91" fmla="*/ 41 h 287"/>
              <a:gd name="T92" fmla="*/ 215 w 222"/>
              <a:gd name="T93" fmla="*/ 1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 h="287">
                <a:moveTo>
                  <a:pt x="13" y="158"/>
                </a:moveTo>
                <a:cubicBezTo>
                  <a:pt x="13" y="171"/>
                  <a:pt x="13" y="171"/>
                  <a:pt x="13" y="171"/>
                </a:cubicBezTo>
                <a:cubicBezTo>
                  <a:pt x="14" y="174"/>
                  <a:pt x="17" y="196"/>
                  <a:pt x="30" y="218"/>
                </a:cubicBezTo>
                <a:cubicBezTo>
                  <a:pt x="48" y="250"/>
                  <a:pt x="75" y="268"/>
                  <a:pt x="111" y="273"/>
                </a:cubicBezTo>
                <a:cubicBezTo>
                  <a:pt x="147" y="268"/>
                  <a:pt x="174" y="250"/>
                  <a:pt x="192" y="218"/>
                </a:cubicBezTo>
                <a:cubicBezTo>
                  <a:pt x="205" y="196"/>
                  <a:pt x="208" y="174"/>
                  <a:pt x="209" y="171"/>
                </a:cubicBezTo>
                <a:cubicBezTo>
                  <a:pt x="209" y="55"/>
                  <a:pt x="209" y="55"/>
                  <a:pt x="209" y="55"/>
                </a:cubicBezTo>
                <a:cubicBezTo>
                  <a:pt x="131" y="56"/>
                  <a:pt x="61" y="96"/>
                  <a:pt x="13" y="158"/>
                </a:cubicBezTo>
                <a:close/>
                <a:moveTo>
                  <a:pt x="204" y="40"/>
                </a:moveTo>
                <a:cubicBezTo>
                  <a:pt x="200" y="37"/>
                  <a:pt x="194" y="33"/>
                  <a:pt x="186" y="29"/>
                </a:cubicBezTo>
                <a:cubicBezTo>
                  <a:pt x="170" y="22"/>
                  <a:pt x="145" y="14"/>
                  <a:pt x="111" y="14"/>
                </a:cubicBezTo>
                <a:cubicBezTo>
                  <a:pt x="48" y="14"/>
                  <a:pt x="19" y="39"/>
                  <a:pt x="13" y="44"/>
                </a:cubicBezTo>
                <a:cubicBezTo>
                  <a:pt x="13" y="100"/>
                  <a:pt x="13" y="100"/>
                  <a:pt x="13" y="100"/>
                </a:cubicBezTo>
                <a:cubicBezTo>
                  <a:pt x="87" y="55"/>
                  <a:pt x="131" y="51"/>
                  <a:pt x="209" y="51"/>
                </a:cubicBezTo>
                <a:cubicBezTo>
                  <a:pt x="209" y="44"/>
                  <a:pt x="209" y="44"/>
                  <a:pt x="209" y="44"/>
                </a:cubicBezTo>
                <a:cubicBezTo>
                  <a:pt x="208" y="44"/>
                  <a:pt x="208" y="43"/>
                  <a:pt x="208" y="43"/>
                </a:cubicBezTo>
                <a:cubicBezTo>
                  <a:pt x="207" y="43"/>
                  <a:pt x="206" y="41"/>
                  <a:pt x="204" y="40"/>
                </a:cubicBezTo>
                <a:close/>
                <a:moveTo>
                  <a:pt x="219" y="35"/>
                </a:moveTo>
                <a:cubicBezTo>
                  <a:pt x="218" y="33"/>
                  <a:pt x="183" y="0"/>
                  <a:pt x="111" y="0"/>
                </a:cubicBezTo>
                <a:cubicBezTo>
                  <a:pt x="36" y="0"/>
                  <a:pt x="4" y="34"/>
                  <a:pt x="2" y="35"/>
                </a:cubicBezTo>
                <a:cubicBezTo>
                  <a:pt x="0" y="38"/>
                  <a:pt x="0" y="38"/>
                  <a:pt x="0" y="38"/>
                </a:cubicBezTo>
                <a:cubicBezTo>
                  <a:pt x="0" y="172"/>
                  <a:pt x="0" y="172"/>
                  <a:pt x="0" y="172"/>
                </a:cubicBezTo>
                <a:cubicBezTo>
                  <a:pt x="0" y="172"/>
                  <a:pt x="0" y="172"/>
                  <a:pt x="0" y="172"/>
                </a:cubicBezTo>
                <a:cubicBezTo>
                  <a:pt x="0" y="177"/>
                  <a:pt x="4" y="200"/>
                  <a:pt x="18" y="225"/>
                </a:cubicBezTo>
                <a:cubicBezTo>
                  <a:pt x="38" y="261"/>
                  <a:pt x="69" y="282"/>
                  <a:pt x="110" y="287"/>
                </a:cubicBezTo>
                <a:cubicBezTo>
                  <a:pt x="111" y="287"/>
                  <a:pt x="111" y="287"/>
                  <a:pt x="111" y="287"/>
                </a:cubicBezTo>
                <a:cubicBezTo>
                  <a:pt x="112" y="287"/>
                  <a:pt x="112" y="287"/>
                  <a:pt x="112" y="287"/>
                </a:cubicBezTo>
                <a:cubicBezTo>
                  <a:pt x="153" y="282"/>
                  <a:pt x="184" y="261"/>
                  <a:pt x="204" y="225"/>
                </a:cubicBezTo>
                <a:cubicBezTo>
                  <a:pt x="218" y="200"/>
                  <a:pt x="222" y="177"/>
                  <a:pt x="222" y="172"/>
                </a:cubicBezTo>
                <a:cubicBezTo>
                  <a:pt x="222" y="172"/>
                  <a:pt x="222" y="172"/>
                  <a:pt x="222" y="172"/>
                </a:cubicBezTo>
                <a:cubicBezTo>
                  <a:pt x="222" y="38"/>
                  <a:pt x="222" y="38"/>
                  <a:pt x="222" y="38"/>
                </a:cubicBezTo>
                <a:lnTo>
                  <a:pt x="219" y="35"/>
                </a:lnTo>
                <a:close/>
                <a:moveTo>
                  <a:pt x="215" y="171"/>
                </a:moveTo>
                <a:cubicBezTo>
                  <a:pt x="215" y="171"/>
                  <a:pt x="215" y="171"/>
                  <a:pt x="215" y="171"/>
                </a:cubicBezTo>
                <a:cubicBezTo>
                  <a:pt x="214" y="175"/>
                  <a:pt x="211" y="198"/>
                  <a:pt x="198" y="222"/>
                </a:cubicBezTo>
                <a:cubicBezTo>
                  <a:pt x="179" y="255"/>
                  <a:pt x="150" y="275"/>
                  <a:pt x="111" y="280"/>
                </a:cubicBezTo>
                <a:cubicBezTo>
                  <a:pt x="111" y="280"/>
                  <a:pt x="111" y="280"/>
                  <a:pt x="111" y="280"/>
                </a:cubicBezTo>
                <a:cubicBezTo>
                  <a:pt x="111" y="280"/>
                  <a:pt x="111" y="280"/>
                  <a:pt x="111" y="280"/>
                </a:cubicBezTo>
                <a:cubicBezTo>
                  <a:pt x="72" y="275"/>
                  <a:pt x="43" y="255"/>
                  <a:pt x="24" y="222"/>
                </a:cubicBezTo>
                <a:cubicBezTo>
                  <a:pt x="11" y="198"/>
                  <a:pt x="7" y="175"/>
                  <a:pt x="7" y="171"/>
                </a:cubicBezTo>
                <a:cubicBezTo>
                  <a:pt x="7" y="171"/>
                  <a:pt x="7" y="171"/>
                  <a:pt x="7" y="171"/>
                </a:cubicBezTo>
                <a:cubicBezTo>
                  <a:pt x="7" y="41"/>
                  <a:pt x="7" y="41"/>
                  <a:pt x="7" y="41"/>
                </a:cubicBezTo>
                <a:cubicBezTo>
                  <a:pt x="8" y="40"/>
                  <a:pt x="8" y="40"/>
                  <a:pt x="8" y="40"/>
                </a:cubicBezTo>
                <a:cubicBezTo>
                  <a:pt x="8" y="40"/>
                  <a:pt x="39" y="7"/>
                  <a:pt x="111" y="7"/>
                </a:cubicBezTo>
                <a:cubicBezTo>
                  <a:pt x="181" y="7"/>
                  <a:pt x="214" y="40"/>
                  <a:pt x="214" y="40"/>
                </a:cubicBezTo>
                <a:cubicBezTo>
                  <a:pt x="215" y="41"/>
                  <a:pt x="215" y="41"/>
                  <a:pt x="215" y="41"/>
                </a:cubicBezTo>
                <a:lnTo>
                  <a:pt x="215" y="171"/>
                </a:lnTo>
                <a:close/>
              </a:path>
            </a:pathLst>
          </a:custGeom>
          <a:solidFill>
            <a:schemeClr val="accent4"/>
          </a:solidFill>
          <a:ln>
            <a:noFill/>
          </a:ln>
        </p:spPr>
        <p:txBody>
          <a:bodyPr vert="horz" wrap="square" lIns="68574" tIns="34287" rIns="68574" bIns="34287" numCol="1" anchor="t" anchorCtr="0" compatLnSpc="1">
            <a:prstTxWarp prst="textNoShape">
              <a:avLst/>
            </a:prstTxWarp>
          </a:bodyPr>
          <a:lstStyle/>
          <a:p>
            <a:endParaRPr lang="en-US" sz="1350"/>
          </a:p>
        </p:txBody>
      </p:sp>
      <p:grpSp>
        <p:nvGrpSpPr>
          <p:cNvPr id="36" name="Group 4"/>
          <p:cNvGrpSpPr>
            <a:grpSpLocks noChangeAspect="1"/>
          </p:cNvGrpSpPr>
          <p:nvPr/>
        </p:nvGrpSpPr>
        <p:grpSpPr bwMode="auto">
          <a:xfrm>
            <a:off x="4173911" y="4126964"/>
            <a:ext cx="1255188" cy="963819"/>
            <a:chOff x="-22" y="-7"/>
            <a:chExt cx="3106" cy="2385"/>
          </a:xfrm>
          <a:solidFill>
            <a:schemeClr val="accent4"/>
          </a:solidFill>
        </p:grpSpPr>
        <p:sp>
          <p:nvSpPr>
            <p:cNvPr id="37" name="Freeform 5"/>
            <p:cNvSpPr>
              <a:spLocks noEditPoints="1"/>
            </p:cNvSpPr>
            <p:nvPr/>
          </p:nvSpPr>
          <p:spPr bwMode="auto">
            <a:xfrm>
              <a:off x="-22" y="-7"/>
              <a:ext cx="3106" cy="2385"/>
            </a:xfrm>
            <a:custGeom>
              <a:avLst/>
              <a:gdLst>
                <a:gd name="T0" fmla="*/ 473 w 1312"/>
                <a:gd name="T1" fmla="*/ 825 h 1007"/>
                <a:gd name="T2" fmla="*/ 390 w 1312"/>
                <a:gd name="T3" fmla="*/ 891 h 1007"/>
                <a:gd name="T4" fmla="*/ 193 w 1312"/>
                <a:gd name="T5" fmla="*/ 961 h 1007"/>
                <a:gd name="T6" fmla="*/ 27 w 1312"/>
                <a:gd name="T7" fmla="*/ 749 h 1007"/>
                <a:gd name="T8" fmla="*/ 99 w 1312"/>
                <a:gd name="T9" fmla="*/ 621 h 1007"/>
                <a:gd name="T10" fmla="*/ 26 w 1312"/>
                <a:gd name="T11" fmla="*/ 446 h 1007"/>
                <a:gd name="T12" fmla="*/ 115 w 1312"/>
                <a:gd name="T13" fmla="*/ 299 h 1007"/>
                <a:gd name="T14" fmla="*/ 120 w 1312"/>
                <a:gd name="T15" fmla="*/ 393 h 1007"/>
                <a:gd name="T16" fmla="*/ 84 w 1312"/>
                <a:gd name="T17" fmla="*/ 430 h 1007"/>
                <a:gd name="T18" fmla="*/ 190 w 1312"/>
                <a:gd name="T19" fmla="*/ 312 h 1007"/>
                <a:gd name="T20" fmla="*/ 546 w 1312"/>
                <a:gd name="T21" fmla="*/ 136 h 1007"/>
                <a:gd name="T22" fmla="*/ 869 w 1312"/>
                <a:gd name="T23" fmla="*/ 9 h 1007"/>
                <a:gd name="T24" fmla="*/ 1130 w 1312"/>
                <a:gd name="T25" fmla="*/ 218 h 1007"/>
                <a:gd name="T26" fmla="*/ 1277 w 1312"/>
                <a:gd name="T27" fmla="*/ 194 h 1007"/>
                <a:gd name="T28" fmla="*/ 1069 w 1312"/>
                <a:gd name="T29" fmla="*/ 634 h 1007"/>
                <a:gd name="T30" fmla="*/ 874 w 1312"/>
                <a:gd name="T31" fmla="*/ 704 h 1007"/>
                <a:gd name="T32" fmla="*/ 834 w 1312"/>
                <a:gd name="T33" fmla="*/ 674 h 1007"/>
                <a:gd name="T34" fmla="*/ 744 w 1312"/>
                <a:gd name="T35" fmla="*/ 920 h 1007"/>
                <a:gd name="T36" fmla="*/ 607 w 1312"/>
                <a:gd name="T37" fmla="*/ 1000 h 1007"/>
                <a:gd name="T38" fmla="*/ 1102 w 1312"/>
                <a:gd name="T39" fmla="*/ 230 h 1007"/>
                <a:gd name="T40" fmla="*/ 998 w 1312"/>
                <a:gd name="T41" fmla="*/ 130 h 1007"/>
                <a:gd name="T42" fmla="*/ 643 w 1312"/>
                <a:gd name="T43" fmla="*/ 83 h 1007"/>
                <a:gd name="T44" fmla="*/ 575 w 1312"/>
                <a:gd name="T45" fmla="*/ 157 h 1007"/>
                <a:gd name="T46" fmla="*/ 330 w 1312"/>
                <a:gd name="T47" fmla="*/ 411 h 1007"/>
                <a:gd name="T48" fmla="*/ 446 w 1312"/>
                <a:gd name="T49" fmla="*/ 448 h 1007"/>
                <a:gd name="T50" fmla="*/ 417 w 1312"/>
                <a:gd name="T51" fmla="*/ 642 h 1007"/>
                <a:gd name="T52" fmla="*/ 628 w 1312"/>
                <a:gd name="T53" fmla="*/ 584 h 1007"/>
                <a:gd name="T54" fmla="*/ 648 w 1312"/>
                <a:gd name="T55" fmla="*/ 323 h 1007"/>
                <a:gd name="T56" fmla="*/ 673 w 1312"/>
                <a:gd name="T57" fmla="*/ 591 h 1007"/>
                <a:gd name="T58" fmla="*/ 505 w 1312"/>
                <a:gd name="T59" fmla="*/ 667 h 1007"/>
                <a:gd name="T60" fmla="*/ 350 w 1312"/>
                <a:gd name="T61" fmla="*/ 594 h 1007"/>
                <a:gd name="T62" fmla="*/ 311 w 1312"/>
                <a:gd name="T63" fmla="*/ 389 h 1007"/>
                <a:gd name="T64" fmla="*/ 411 w 1312"/>
                <a:gd name="T65" fmla="*/ 244 h 1007"/>
                <a:gd name="T66" fmla="*/ 191 w 1312"/>
                <a:gd name="T67" fmla="*/ 768 h 1007"/>
                <a:gd name="T68" fmla="*/ 209 w 1312"/>
                <a:gd name="T69" fmla="*/ 936 h 1007"/>
                <a:gd name="T70" fmla="*/ 354 w 1312"/>
                <a:gd name="T71" fmla="*/ 900 h 1007"/>
                <a:gd name="T72" fmla="*/ 395 w 1312"/>
                <a:gd name="T73" fmla="*/ 769 h 1007"/>
                <a:gd name="T74" fmla="*/ 552 w 1312"/>
                <a:gd name="T75" fmla="*/ 774 h 1007"/>
                <a:gd name="T76" fmla="*/ 566 w 1312"/>
                <a:gd name="T77" fmla="*/ 829 h 1007"/>
                <a:gd name="T78" fmla="*/ 489 w 1312"/>
                <a:gd name="T79" fmla="*/ 878 h 1007"/>
                <a:gd name="T80" fmla="*/ 676 w 1312"/>
                <a:gd name="T81" fmla="*/ 896 h 1007"/>
                <a:gd name="T82" fmla="*/ 781 w 1312"/>
                <a:gd name="T83" fmla="*/ 630 h 1007"/>
                <a:gd name="T84" fmla="*/ 886 w 1312"/>
                <a:gd name="T85" fmla="*/ 675 h 1007"/>
                <a:gd name="T86" fmla="*/ 1012 w 1312"/>
                <a:gd name="T87" fmla="*/ 621 h 1007"/>
                <a:gd name="T88" fmla="*/ 905 w 1312"/>
                <a:gd name="T89" fmla="*/ 644 h 1007"/>
                <a:gd name="T90" fmla="*/ 1057 w 1312"/>
                <a:gd name="T91" fmla="*/ 603 h 1007"/>
                <a:gd name="T92" fmla="*/ 1248 w 1312"/>
                <a:gd name="T93" fmla="*/ 195 h 1007"/>
                <a:gd name="T94" fmla="*/ 1127 w 1312"/>
                <a:gd name="T95" fmla="*/ 286 h 1007"/>
                <a:gd name="T96" fmla="*/ 1102 w 1312"/>
                <a:gd name="T97" fmla="*/ 413 h 1007"/>
                <a:gd name="T98" fmla="*/ 1081 w 1312"/>
                <a:gd name="T99" fmla="*/ 331 h 1007"/>
                <a:gd name="T100" fmla="*/ 1060 w 1312"/>
                <a:gd name="T101" fmla="*/ 321 h 1007"/>
                <a:gd name="T102" fmla="*/ 1103 w 1312"/>
                <a:gd name="T103" fmla="*/ 296 h 1007"/>
                <a:gd name="T104" fmla="*/ 1066 w 1312"/>
                <a:gd name="T105" fmla="*/ 263 h 1007"/>
                <a:gd name="T106" fmla="*/ 1044 w 1312"/>
                <a:gd name="T107" fmla="*/ 277 h 1007"/>
                <a:gd name="T108" fmla="*/ 117 w 1312"/>
                <a:gd name="T109" fmla="*/ 661 h 1007"/>
                <a:gd name="T110" fmla="*/ 129 w 1312"/>
                <a:gd name="T111" fmla="*/ 836 h 1007"/>
                <a:gd name="T112" fmla="*/ 117 w 1312"/>
                <a:gd name="T113" fmla="*/ 661 h 1007"/>
                <a:gd name="T114" fmla="*/ 725 w 1312"/>
                <a:gd name="T115" fmla="*/ 882 h 1007"/>
                <a:gd name="T116" fmla="*/ 848 w 1312"/>
                <a:gd name="T117" fmla="*/ 859 h 1007"/>
                <a:gd name="T118" fmla="*/ 83 w 1312"/>
                <a:gd name="T119" fmla="*/ 335 h 1007"/>
                <a:gd name="T120" fmla="*/ 52 w 1312"/>
                <a:gd name="T121" fmla="*/ 457 h 1007"/>
                <a:gd name="T122" fmla="*/ 86 w 1312"/>
                <a:gd name="T123" fmla="*/ 453 h 1007"/>
                <a:gd name="T124" fmla="*/ 76 w 1312"/>
                <a:gd name="T125" fmla="*/ 39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2" h="1007">
                  <a:moveTo>
                    <a:pt x="541" y="999"/>
                  </a:moveTo>
                  <a:cubicBezTo>
                    <a:pt x="501" y="975"/>
                    <a:pt x="479" y="938"/>
                    <a:pt x="462" y="896"/>
                  </a:cubicBezTo>
                  <a:cubicBezTo>
                    <a:pt x="453" y="872"/>
                    <a:pt x="446" y="847"/>
                    <a:pt x="473" y="825"/>
                  </a:cubicBezTo>
                  <a:cubicBezTo>
                    <a:pt x="453" y="824"/>
                    <a:pt x="437" y="823"/>
                    <a:pt x="421" y="822"/>
                  </a:cubicBezTo>
                  <a:cubicBezTo>
                    <a:pt x="412" y="822"/>
                    <a:pt x="407" y="826"/>
                    <a:pt x="408" y="835"/>
                  </a:cubicBezTo>
                  <a:cubicBezTo>
                    <a:pt x="411" y="857"/>
                    <a:pt x="401" y="874"/>
                    <a:pt x="390" y="891"/>
                  </a:cubicBezTo>
                  <a:cubicBezTo>
                    <a:pt x="381" y="904"/>
                    <a:pt x="378" y="919"/>
                    <a:pt x="377" y="934"/>
                  </a:cubicBezTo>
                  <a:cubicBezTo>
                    <a:pt x="374" y="979"/>
                    <a:pt x="356" y="994"/>
                    <a:pt x="311" y="991"/>
                  </a:cubicBezTo>
                  <a:cubicBezTo>
                    <a:pt x="270" y="988"/>
                    <a:pt x="231" y="975"/>
                    <a:pt x="193" y="961"/>
                  </a:cubicBezTo>
                  <a:cubicBezTo>
                    <a:pt x="157" y="948"/>
                    <a:pt x="146" y="927"/>
                    <a:pt x="162" y="892"/>
                  </a:cubicBezTo>
                  <a:cubicBezTo>
                    <a:pt x="169" y="877"/>
                    <a:pt x="166" y="873"/>
                    <a:pt x="150" y="870"/>
                  </a:cubicBezTo>
                  <a:cubicBezTo>
                    <a:pt x="89" y="860"/>
                    <a:pt x="40" y="810"/>
                    <a:pt x="27" y="749"/>
                  </a:cubicBezTo>
                  <a:cubicBezTo>
                    <a:pt x="24" y="735"/>
                    <a:pt x="26" y="725"/>
                    <a:pt x="38" y="716"/>
                  </a:cubicBezTo>
                  <a:cubicBezTo>
                    <a:pt x="58" y="702"/>
                    <a:pt x="75" y="683"/>
                    <a:pt x="88" y="662"/>
                  </a:cubicBezTo>
                  <a:cubicBezTo>
                    <a:pt x="95" y="649"/>
                    <a:pt x="102" y="636"/>
                    <a:pt x="99" y="621"/>
                  </a:cubicBezTo>
                  <a:cubicBezTo>
                    <a:pt x="93" y="586"/>
                    <a:pt x="91" y="551"/>
                    <a:pt x="94" y="515"/>
                  </a:cubicBezTo>
                  <a:cubicBezTo>
                    <a:pt x="95" y="506"/>
                    <a:pt x="94" y="500"/>
                    <a:pt x="82" y="499"/>
                  </a:cubicBezTo>
                  <a:cubicBezTo>
                    <a:pt x="49" y="497"/>
                    <a:pt x="33" y="476"/>
                    <a:pt x="26" y="446"/>
                  </a:cubicBezTo>
                  <a:cubicBezTo>
                    <a:pt x="24" y="435"/>
                    <a:pt x="0" y="410"/>
                    <a:pt x="16" y="373"/>
                  </a:cubicBezTo>
                  <a:cubicBezTo>
                    <a:pt x="33" y="335"/>
                    <a:pt x="65" y="316"/>
                    <a:pt x="101" y="301"/>
                  </a:cubicBezTo>
                  <a:cubicBezTo>
                    <a:pt x="106" y="300"/>
                    <a:pt x="111" y="296"/>
                    <a:pt x="115" y="299"/>
                  </a:cubicBezTo>
                  <a:cubicBezTo>
                    <a:pt x="120" y="304"/>
                    <a:pt x="116" y="310"/>
                    <a:pt x="114" y="314"/>
                  </a:cubicBezTo>
                  <a:cubicBezTo>
                    <a:pt x="108" y="325"/>
                    <a:pt x="110" y="335"/>
                    <a:pt x="116" y="346"/>
                  </a:cubicBezTo>
                  <a:cubicBezTo>
                    <a:pt x="124" y="360"/>
                    <a:pt x="124" y="377"/>
                    <a:pt x="120" y="393"/>
                  </a:cubicBezTo>
                  <a:cubicBezTo>
                    <a:pt x="118" y="400"/>
                    <a:pt x="115" y="404"/>
                    <a:pt x="108" y="397"/>
                  </a:cubicBezTo>
                  <a:cubicBezTo>
                    <a:pt x="104" y="394"/>
                    <a:pt x="103" y="388"/>
                    <a:pt x="96" y="390"/>
                  </a:cubicBezTo>
                  <a:cubicBezTo>
                    <a:pt x="97" y="404"/>
                    <a:pt x="90" y="417"/>
                    <a:pt x="84" y="430"/>
                  </a:cubicBezTo>
                  <a:cubicBezTo>
                    <a:pt x="87" y="433"/>
                    <a:pt x="91" y="433"/>
                    <a:pt x="94" y="432"/>
                  </a:cubicBezTo>
                  <a:cubicBezTo>
                    <a:pt x="116" y="423"/>
                    <a:pt x="129" y="404"/>
                    <a:pt x="139" y="384"/>
                  </a:cubicBezTo>
                  <a:cubicBezTo>
                    <a:pt x="152" y="357"/>
                    <a:pt x="169" y="333"/>
                    <a:pt x="190" y="312"/>
                  </a:cubicBezTo>
                  <a:cubicBezTo>
                    <a:pt x="255" y="246"/>
                    <a:pt x="337" y="218"/>
                    <a:pt x="426" y="206"/>
                  </a:cubicBezTo>
                  <a:cubicBezTo>
                    <a:pt x="445" y="203"/>
                    <a:pt x="460" y="197"/>
                    <a:pt x="472" y="183"/>
                  </a:cubicBezTo>
                  <a:cubicBezTo>
                    <a:pt x="493" y="161"/>
                    <a:pt x="513" y="138"/>
                    <a:pt x="546" y="136"/>
                  </a:cubicBezTo>
                  <a:cubicBezTo>
                    <a:pt x="553" y="136"/>
                    <a:pt x="556" y="130"/>
                    <a:pt x="560" y="125"/>
                  </a:cubicBezTo>
                  <a:cubicBezTo>
                    <a:pt x="608" y="65"/>
                    <a:pt x="670" y="27"/>
                    <a:pt x="745" y="10"/>
                  </a:cubicBezTo>
                  <a:cubicBezTo>
                    <a:pt x="778" y="3"/>
                    <a:pt x="841" y="0"/>
                    <a:pt x="869" y="9"/>
                  </a:cubicBezTo>
                  <a:cubicBezTo>
                    <a:pt x="908" y="23"/>
                    <a:pt x="942" y="46"/>
                    <a:pt x="975" y="72"/>
                  </a:cubicBezTo>
                  <a:cubicBezTo>
                    <a:pt x="996" y="89"/>
                    <a:pt x="1015" y="110"/>
                    <a:pt x="1038" y="124"/>
                  </a:cubicBezTo>
                  <a:cubicBezTo>
                    <a:pt x="1077" y="148"/>
                    <a:pt x="1108" y="178"/>
                    <a:pt x="1130" y="218"/>
                  </a:cubicBezTo>
                  <a:cubicBezTo>
                    <a:pt x="1136" y="228"/>
                    <a:pt x="1142" y="229"/>
                    <a:pt x="1151" y="225"/>
                  </a:cubicBezTo>
                  <a:cubicBezTo>
                    <a:pt x="1169" y="216"/>
                    <a:pt x="1182" y="202"/>
                    <a:pt x="1194" y="186"/>
                  </a:cubicBezTo>
                  <a:cubicBezTo>
                    <a:pt x="1221" y="152"/>
                    <a:pt x="1256" y="156"/>
                    <a:pt x="1277" y="194"/>
                  </a:cubicBezTo>
                  <a:cubicBezTo>
                    <a:pt x="1291" y="220"/>
                    <a:pt x="1298" y="247"/>
                    <a:pt x="1303" y="276"/>
                  </a:cubicBezTo>
                  <a:cubicBezTo>
                    <a:pt x="1312" y="333"/>
                    <a:pt x="1310" y="424"/>
                    <a:pt x="1299" y="483"/>
                  </a:cubicBezTo>
                  <a:cubicBezTo>
                    <a:pt x="1267" y="592"/>
                    <a:pt x="1181" y="648"/>
                    <a:pt x="1069" y="634"/>
                  </a:cubicBezTo>
                  <a:cubicBezTo>
                    <a:pt x="1051" y="632"/>
                    <a:pt x="1040" y="635"/>
                    <a:pt x="1036" y="654"/>
                  </a:cubicBezTo>
                  <a:cubicBezTo>
                    <a:pt x="1033" y="667"/>
                    <a:pt x="1024" y="677"/>
                    <a:pt x="1016" y="688"/>
                  </a:cubicBezTo>
                  <a:cubicBezTo>
                    <a:pt x="990" y="724"/>
                    <a:pt x="921" y="747"/>
                    <a:pt x="874" y="704"/>
                  </a:cubicBezTo>
                  <a:cubicBezTo>
                    <a:pt x="862" y="693"/>
                    <a:pt x="850" y="682"/>
                    <a:pt x="838" y="670"/>
                  </a:cubicBezTo>
                  <a:cubicBezTo>
                    <a:pt x="837" y="668"/>
                    <a:pt x="835" y="666"/>
                    <a:pt x="833" y="668"/>
                  </a:cubicBezTo>
                  <a:cubicBezTo>
                    <a:pt x="832" y="669"/>
                    <a:pt x="834" y="672"/>
                    <a:pt x="834" y="674"/>
                  </a:cubicBezTo>
                  <a:cubicBezTo>
                    <a:pt x="865" y="732"/>
                    <a:pt x="864" y="797"/>
                    <a:pt x="874" y="859"/>
                  </a:cubicBezTo>
                  <a:cubicBezTo>
                    <a:pt x="882" y="904"/>
                    <a:pt x="865" y="923"/>
                    <a:pt x="820" y="922"/>
                  </a:cubicBezTo>
                  <a:cubicBezTo>
                    <a:pt x="794" y="921"/>
                    <a:pt x="768" y="925"/>
                    <a:pt x="744" y="920"/>
                  </a:cubicBezTo>
                  <a:cubicBezTo>
                    <a:pt x="706" y="911"/>
                    <a:pt x="680" y="926"/>
                    <a:pt x="655" y="951"/>
                  </a:cubicBezTo>
                  <a:cubicBezTo>
                    <a:pt x="649" y="957"/>
                    <a:pt x="643" y="962"/>
                    <a:pt x="638" y="970"/>
                  </a:cubicBezTo>
                  <a:cubicBezTo>
                    <a:pt x="630" y="982"/>
                    <a:pt x="621" y="993"/>
                    <a:pt x="607" y="1000"/>
                  </a:cubicBezTo>
                  <a:cubicBezTo>
                    <a:pt x="591" y="1007"/>
                    <a:pt x="553" y="1007"/>
                    <a:pt x="541" y="999"/>
                  </a:cubicBezTo>
                  <a:close/>
                  <a:moveTo>
                    <a:pt x="1099" y="229"/>
                  </a:moveTo>
                  <a:cubicBezTo>
                    <a:pt x="1100" y="230"/>
                    <a:pt x="1101" y="230"/>
                    <a:pt x="1102" y="230"/>
                  </a:cubicBezTo>
                  <a:cubicBezTo>
                    <a:pt x="1102" y="229"/>
                    <a:pt x="1102" y="228"/>
                    <a:pt x="1102" y="227"/>
                  </a:cubicBezTo>
                  <a:cubicBezTo>
                    <a:pt x="1077" y="188"/>
                    <a:pt x="1054" y="147"/>
                    <a:pt x="996" y="149"/>
                  </a:cubicBezTo>
                  <a:cubicBezTo>
                    <a:pt x="1006" y="142"/>
                    <a:pt x="1006" y="137"/>
                    <a:pt x="998" y="130"/>
                  </a:cubicBezTo>
                  <a:cubicBezTo>
                    <a:pt x="965" y="99"/>
                    <a:pt x="930" y="70"/>
                    <a:pt x="889" y="50"/>
                  </a:cubicBezTo>
                  <a:cubicBezTo>
                    <a:pt x="856" y="33"/>
                    <a:pt x="822" y="27"/>
                    <a:pt x="785" y="32"/>
                  </a:cubicBezTo>
                  <a:cubicBezTo>
                    <a:pt x="734" y="39"/>
                    <a:pt x="687" y="57"/>
                    <a:pt x="643" y="83"/>
                  </a:cubicBezTo>
                  <a:cubicBezTo>
                    <a:pt x="622" y="96"/>
                    <a:pt x="604" y="112"/>
                    <a:pt x="591" y="137"/>
                  </a:cubicBezTo>
                  <a:cubicBezTo>
                    <a:pt x="612" y="139"/>
                    <a:pt x="632" y="134"/>
                    <a:pt x="656" y="139"/>
                  </a:cubicBezTo>
                  <a:cubicBezTo>
                    <a:pt x="627" y="151"/>
                    <a:pt x="601" y="153"/>
                    <a:pt x="575" y="157"/>
                  </a:cubicBezTo>
                  <a:cubicBezTo>
                    <a:pt x="552" y="161"/>
                    <a:pt x="531" y="166"/>
                    <a:pt x="514" y="183"/>
                  </a:cubicBezTo>
                  <a:cubicBezTo>
                    <a:pt x="463" y="236"/>
                    <a:pt x="413" y="290"/>
                    <a:pt x="368" y="348"/>
                  </a:cubicBezTo>
                  <a:cubicBezTo>
                    <a:pt x="353" y="367"/>
                    <a:pt x="340" y="388"/>
                    <a:pt x="330" y="411"/>
                  </a:cubicBezTo>
                  <a:cubicBezTo>
                    <a:pt x="323" y="431"/>
                    <a:pt x="324" y="449"/>
                    <a:pt x="337" y="466"/>
                  </a:cubicBezTo>
                  <a:cubicBezTo>
                    <a:pt x="351" y="486"/>
                    <a:pt x="368" y="504"/>
                    <a:pt x="381" y="528"/>
                  </a:cubicBezTo>
                  <a:cubicBezTo>
                    <a:pt x="403" y="500"/>
                    <a:pt x="424" y="475"/>
                    <a:pt x="446" y="448"/>
                  </a:cubicBezTo>
                  <a:cubicBezTo>
                    <a:pt x="448" y="459"/>
                    <a:pt x="443" y="464"/>
                    <a:pt x="440" y="470"/>
                  </a:cubicBezTo>
                  <a:cubicBezTo>
                    <a:pt x="423" y="501"/>
                    <a:pt x="404" y="531"/>
                    <a:pt x="389" y="563"/>
                  </a:cubicBezTo>
                  <a:cubicBezTo>
                    <a:pt x="370" y="602"/>
                    <a:pt x="378" y="622"/>
                    <a:pt x="417" y="642"/>
                  </a:cubicBezTo>
                  <a:cubicBezTo>
                    <a:pt x="425" y="645"/>
                    <a:pt x="433" y="648"/>
                    <a:pt x="442" y="650"/>
                  </a:cubicBezTo>
                  <a:cubicBezTo>
                    <a:pt x="470" y="657"/>
                    <a:pt x="495" y="646"/>
                    <a:pt x="519" y="631"/>
                  </a:cubicBezTo>
                  <a:cubicBezTo>
                    <a:pt x="553" y="610"/>
                    <a:pt x="587" y="588"/>
                    <a:pt x="628" y="584"/>
                  </a:cubicBezTo>
                  <a:cubicBezTo>
                    <a:pt x="642" y="583"/>
                    <a:pt x="648" y="577"/>
                    <a:pt x="652" y="565"/>
                  </a:cubicBezTo>
                  <a:cubicBezTo>
                    <a:pt x="662" y="535"/>
                    <a:pt x="662" y="504"/>
                    <a:pt x="658" y="472"/>
                  </a:cubicBezTo>
                  <a:cubicBezTo>
                    <a:pt x="651" y="423"/>
                    <a:pt x="644" y="373"/>
                    <a:pt x="648" y="323"/>
                  </a:cubicBezTo>
                  <a:cubicBezTo>
                    <a:pt x="649" y="311"/>
                    <a:pt x="648" y="298"/>
                    <a:pt x="660" y="286"/>
                  </a:cubicBezTo>
                  <a:cubicBezTo>
                    <a:pt x="663" y="338"/>
                    <a:pt x="668" y="386"/>
                    <a:pt x="680" y="433"/>
                  </a:cubicBezTo>
                  <a:cubicBezTo>
                    <a:pt x="693" y="487"/>
                    <a:pt x="691" y="539"/>
                    <a:pt x="673" y="591"/>
                  </a:cubicBezTo>
                  <a:cubicBezTo>
                    <a:pt x="669" y="602"/>
                    <a:pt x="664" y="607"/>
                    <a:pt x="652" y="608"/>
                  </a:cubicBezTo>
                  <a:cubicBezTo>
                    <a:pt x="626" y="609"/>
                    <a:pt x="601" y="618"/>
                    <a:pt x="578" y="630"/>
                  </a:cubicBezTo>
                  <a:cubicBezTo>
                    <a:pt x="554" y="642"/>
                    <a:pt x="529" y="654"/>
                    <a:pt x="505" y="667"/>
                  </a:cubicBezTo>
                  <a:cubicBezTo>
                    <a:pt x="462" y="688"/>
                    <a:pt x="421" y="685"/>
                    <a:pt x="385" y="652"/>
                  </a:cubicBezTo>
                  <a:cubicBezTo>
                    <a:pt x="377" y="646"/>
                    <a:pt x="370" y="639"/>
                    <a:pt x="362" y="633"/>
                  </a:cubicBezTo>
                  <a:cubicBezTo>
                    <a:pt x="347" y="623"/>
                    <a:pt x="342" y="610"/>
                    <a:pt x="350" y="594"/>
                  </a:cubicBezTo>
                  <a:cubicBezTo>
                    <a:pt x="369" y="557"/>
                    <a:pt x="352" y="529"/>
                    <a:pt x="327" y="503"/>
                  </a:cubicBezTo>
                  <a:cubicBezTo>
                    <a:pt x="326" y="503"/>
                    <a:pt x="326" y="502"/>
                    <a:pt x="325" y="502"/>
                  </a:cubicBezTo>
                  <a:cubicBezTo>
                    <a:pt x="291" y="467"/>
                    <a:pt x="287" y="431"/>
                    <a:pt x="311" y="389"/>
                  </a:cubicBezTo>
                  <a:cubicBezTo>
                    <a:pt x="341" y="339"/>
                    <a:pt x="373" y="289"/>
                    <a:pt x="414" y="247"/>
                  </a:cubicBezTo>
                  <a:cubicBezTo>
                    <a:pt x="414" y="246"/>
                    <a:pt x="414" y="244"/>
                    <a:pt x="413" y="243"/>
                  </a:cubicBezTo>
                  <a:cubicBezTo>
                    <a:pt x="412" y="243"/>
                    <a:pt x="412" y="244"/>
                    <a:pt x="411" y="244"/>
                  </a:cubicBezTo>
                  <a:cubicBezTo>
                    <a:pt x="382" y="245"/>
                    <a:pt x="355" y="254"/>
                    <a:pt x="329" y="263"/>
                  </a:cubicBezTo>
                  <a:cubicBezTo>
                    <a:pt x="193" y="313"/>
                    <a:pt x="114" y="438"/>
                    <a:pt x="127" y="582"/>
                  </a:cubicBezTo>
                  <a:cubicBezTo>
                    <a:pt x="133" y="649"/>
                    <a:pt x="157" y="712"/>
                    <a:pt x="191" y="768"/>
                  </a:cubicBezTo>
                  <a:cubicBezTo>
                    <a:pt x="214" y="804"/>
                    <a:pt x="214" y="838"/>
                    <a:pt x="203" y="875"/>
                  </a:cubicBezTo>
                  <a:cubicBezTo>
                    <a:pt x="200" y="884"/>
                    <a:pt x="197" y="893"/>
                    <a:pt x="194" y="901"/>
                  </a:cubicBezTo>
                  <a:cubicBezTo>
                    <a:pt x="187" y="919"/>
                    <a:pt x="191" y="929"/>
                    <a:pt x="209" y="936"/>
                  </a:cubicBezTo>
                  <a:cubicBezTo>
                    <a:pt x="242" y="948"/>
                    <a:pt x="276" y="956"/>
                    <a:pt x="310" y="960"/>
                  </a:cubicBezTo>
                  <a:cubicBezTo>
                    <a:pt x="337" y="963"/>
                    <a:pt x="347" y="954"/>
                    <a:pt x="347" y="927"/>
                  </a:cubicBezTo>
                  <a:cubicBezTo>
                    <a:pt x="347" y="917"/>
                    <a:pt x="346" y="908"/>
                    <a:pt x="354" y="900"/>
                  </a:cubicBezTo>
                  <a:cubicBezTo>
                    <a:pt x="376" y="876"/>
                    <a:pt x="382" y="846"/>
                    <a:pt x="382" y="813"/>
                  </a:cubicBezTo>
                  <a:cubicBezTo>
                    <a:pt x="382" y="787"/>
                    <a:pt x="380" y="761"/>
                    <a:pt x="385" y="735"/>
                  </a:cubicBezTo>
                  <a:cubicBezTo>
                    <a:pt x="390" y="747"/>
                    <a:pt x="394" y="758"/>
                    <a:pt x="395" y="769"/>
                  </a:cubicBezTo>
                  <a:cubicBezTo>
                    <a:pt x="397" y="786"/>
                    <a:pt x="406" y="791"/>
                    <a:pt x="422" y="793"/>
                  </a:cubicBezTo>
                  <a:cubicBezTo>
                    <a:pt x="458" y="798"/>
                    <a:pt x="495" y="795"/>
                    <a:pt x="531" y="792"/>
                  </a:cubicBezTo>
                  <a:cubicBezTo>
                    <a:pt x="543" y="790"/>
                    <a:pt x="549" y="785"/>
                    <a:pt x="552" y="774"/>
                  </a:cubicBezTo>
                  <a:cubicBezTo>
                    <a:pt x="555" y="764"/>
                    <a:pt x="559" y="754"/>
                    <a:pt x="563" y="744"/>
                  </a:cubicBezTo>
                  <a:cubicBezTo>
                    <a:pt x="564" y="744"/>
                    <a:pt x="565" y="745"/>
                    <a:pt x="566" y="745"/>
                  </a:cubicBezTo>
                  <a:cubicBezTo>
                    <a:pt x="566" y="773"/>
                    <a:pt x="566" y="800"/>
                    <a:pt x="566" y="829"/>
                  </a:cubicBezTo>
                  <a:cubicBezTo>
                    <a:pt x="558" y="828"/>
                    <a:pt x="556" y="818"/>
                    <a:pt x="550" y="820"/>
                  </a:cubicBezTo>
                  <a:cubicBezTo>
                    <a:pt x="529" y="831"/>
                    <a:pt x="506" y="840"/>
                    <a:pt x="490" y="859"/>
                  </a:cubicBezTo>
                  <a:cubicBezTo>
                    <a:pt x="486" y="864"/>
                    <a:pt x="486" y="871"/>
                    <a:pt x="489" y="878"/>
                  </a:cubicBezTo>
                  <a:cubicBezTo>
                    <a:pt x="502" y="910"/>
                    <a:pt x="518" y="941"/>
                    <a:pt x="545" y="964"/>
                  </a:cubicBezTo>
                  <a:cubicBezTo>
                    <a:pt x="561" y="978"/>
                    <a:pt x="589" y="977"/>
                    <a:pt x="601" y="962"/>
                  </a:cubicBezTo>
                  <a:cubicBezTo>
                    <a:pt x="622" y="935"/>
                    <a:pt x="648" y="914"/>
                    <a:pt x="676" y="896"/>
                  </a:cubicBezTo>
                  <a:cubicBezTo>
                    <a:pt x="720" y="866"/>
                    <a:pt x="746" y="822"/>
                    <a:pt x="767" y="775"/>
                  </a:cubicBezTo>
                  <a:cubicBezTo>
                    <a:pt x="782" y="743"/>
                    <a:pt x="791" y="710"/>
                    <a:pt x="800" y="676"/>
                  </a:cubicBezTo>
                  <a:cubicBezTo>
                    <a:pt x="807" y="645"/>
                    <a:pt x="807" y="646"/>
                    <a:pt x="781" y="630"/>
                  </a:cubicBezTo>
                  <a:cubicBezTo>
                    <a:pt x="764" y="620"/>
                    <a:pt x="747" y="610"/>
                    <a:pt x="741" y="587"/>
                  </a:cubicBezTo>
                  <a:cubicBezTo>
                    <a:pt x="745" y="588"/>
                    <a:pt x="747" y="588"/>
                    <a:pt x="748" y="589"/>
                  </a:cubicBezTo>
                  <a:cubicBezTo>
                    <a:pt x="795" y="616"/>
                    <a:pt x="847" y="635"/>
                    <a:pt x="886" y="675"/>
                  </a:cubicBezTo>
                  <a:cubicBezTo>
                    <a:pt x="889" y="679"/>
                    <a:pt x="893" y="681"/>
                    <a:pt x="897" y="684"/>
                  </a:cubicBezTo>
                  <a:cubicBezTo>
                    <a:pt x="949" y="717"/>
                    <a:pt x="1003" y="695"/>
                    <a:pt x="1015" y="634"/>
                  </a:cubicBezTo>
                  <a:cubicBezTo>
                    <a:pt x="1016" y="629"/>
                    <a:pt x="1020" y="623"/>
                    <a:pt x="1012" y="621"/>
                  </a:cubicBezTo>
                  <a:cubicBezTo>
                    <a:pt x="1004" y="620"/>
                    <a:pt x="1003" y="625"/>
                    <a:pt x="1001" y="630"/>
                  </a:cubicBezTo>
                  <a:cubicBezTo>
                    <a:pt x="984" y="671"/>
                    <a:pt x="957" y="683"/>
                    <a:pt x="917" y="667"/>
                  </a:cubicBezTo>
                  <a:cubicBezTo>
                    <a:pt x="906" y="663"/>
                    <a:pt x="901" y="656"/>
                    <a:pt x="905" y="644"/>
                  </a:cubicBezTo>
                  <a:cubicBezTo>
                    <a:pt x="913" y="617"/>
                    <a:pt x="918" y="589"/>
                    <a:pt x="912" y="557"/>
                  </a:cubicBezTo>
                  <a:cubicBezTo>
                    <a:pt x="921" y="562"/>
                    <a:pt x="928" y="564"/>
                    <a:pt x="934" y="567"/>
                  </a:cubicBezTo>
                  <a:cubicBezTo>
                    <a:pt x="974" y="585"/>
                    <a:pt x="1014" y="597"/>
                    <a:pt x="1057" y="603"/>
                  </a:cubicBezTo>
                  <a:cubicBezTo>
                    <a:pt x="1184" y="620"/>
                    <a:pt x="1265" y="560"/>
                    <a:pt x="1282" y="433"/>
                  </a:cubicBezTo>
                  <a:cubicBezTo>
                    <a:pt x="1291" y="363"/>
                    <a:pt x="1281" y="294"/>
                    <a:pt x="1266" y="226"/>
                  </a:cubicBezTo>
                  <a:cubicBezTo>
                    <a:pt x="1264" y="215"/>
                    <a:pt x="1257" y="204"/>
                    <a:pt x="1248" y="195"/>
                  </a:cubicBezTo>
                  <a:cubicBezTo>
                    <a:pt x="1239" y="187"/>
                    <a:pt x="1229" y="184"/>
                    <a:pt x="1221" y="195"/>
                  </a:cubicBezTo>
                  <a:cubicBezTo>
                    <a:pt x="1201" y="224"/>
                    <a:pt x="1175" y="243"/>
                    <a:pt x="1142" y="254"/>
                  </a:cubicBezTo>
                  <a:cubicBezTo>
                    <a:pt x="1128" y="259"/>
                    <a:pt x="1123" y="269"/>
                    <a:pt x="1127" y="286"/>
                  </a:cubicBezTo>
                  <a:cubicBezTo>
                    <a:pt x="1134" y="320"/>
                    <a:pt x="1133" y="355"/>
                    <a:pt x="1123" y="389"/>
                  </a:cubicBezTo>
                  <a:cubicBezTo>
                    <a:pt x="1119" y="403"/>
                    <a:pt x="1115" y="418"/>
                    <a:pt x="1101" y="428"/>
                  </a:cubicBezTo>
                  <a:cubicBezTo>
                    <a:pt x="1099" y="422"/>
                    <a:pt x="1101" y="418"/>
                    <a:pt x="1102" y="413"/>
                  </a:cubicBezTo>
                  <a:cubicBezTo>
                    <a:pt x="1107" y="390"/>
                    <a:pt x="1112" y="366"/>
                    <a:pt x="1111" y="342"/>
                  </a:cubicBezTo>
                  <a:cubicBezTo>
                    <a:pt x="1111" y="335"/>
                    <a:pt x="1112" y="326"/>
                    <a:pt x="1104" y="323"/>
                  </a:cubicBezTo>
                  <a:cubicBezTo>
                    <a:pt x="1095" y="319"/>
                    <a:pt x="1087" y="325"/>
                    <a:pt x="1081" y="331"/>
                  </a:cubicBezTo>
                  <a:cubicBezTo>
                    <a:pt x="1074" y="340"/>
                    <a:pt x="1071" y="350"/>
                    <a:pt x="1068" y="360"/>
                  </a:cubicBezTo>
                  <a:cubicBezTo>
                    <a:pt x="1063" y="374"/>
                    <a:pt x="1062" y="390"/>
                    <a:pt x="1050" y="402"/>
                  </a:cubicBezTo>
                  <a:cubicBezTo>
                    <a:pt x="1049" y="375"/>
                    <a:pt x="1050" y="348"/>
                    <a:pt x="1060" y="321"/>
                  </a:cubicBezTo>
                  <a:cubicBezTo>
                    <a:pt x="1031" y="328"/>
                    <a:pt x="1032" y="360"/>
                    <a:pt x="1011" y="374"/>
                  </a:cubicBezTo>
                  <a:cubicBezTo>
                    <a:pt x="1020" y="315"/>
                    <a:pt x="1051" y="291"/>
                    <a:pt x="1093" y="300"/>
                  </a:cubicBezTo>
                  <a:cubicBezTo>
                    <a:pt x="1097" y="300"/>
                    <a:pt x="1102" y="302"/>
                    <a:pt x="1103" y="296"/>
                  </a:cubicBezTo>
                  <a:cubicBezTo>
                    <a:pt x="1105" y="290"/>
                    <a:pt x="1099" y="290"/>
                    <a:pt x="1095" y="287"/>
                  </a:cubicBezTo>
                  <a:cubicBezTo>
                    <a:pt x="1089" y="284"/>
                    <a:pt x="1075" y="291"/>
                    <a:pt x="1076" y="276"/>
                  </a:cubicBezTo>
                  <a:cubicBezTo>
                    <a:pt x="1076" y="269"/>
                    <a:pt x="1076" y="262"/>
                    <a:pt x="1066" y="263"/>
                  </a:cubicBezTo>
                  <a:cubicBezTo>
                    <a:pt x="1058" y="263"/>
                    <a:pt x="1055" y="269"/>
                    <a:pt x="1057" y="277"/>
                  </a:cubicBezTo>
                  <a:cubicBezTo>
                    <a:pt x="1058" y="281"/>
                    <a:pt x="1057" y="285"/>
                    <a:pt x="1051" y="285"/>
                  </a:cubicBezTo>
                  <a:cubicBezTo>
                    <a:pt x="1046" y="285"/>
                    <a:pt x="1045" y="281"/>
                    <a:pt x="1044" y="277"/>
                  </a:cubicBezTo>
                  <a:cubicBezTo>
                    <a:pt x="1037" y="252"/>
                    <a:pt x="1053" y="229"/>
                    <a:pt x="1079" y="228"/>
                  </a:cubicBezTo>
                  <a:cubicBezTo>
                    <a:pt x="1086" y="227"/>
                    <a:pt x="1093" y="229"/>
                    <a:pt x="1099" y="229"/>
                  </a:cubicBezTo>
                  <a:close/>
                  <a:moveTo>
                    <a:pt x="117" y="661"/>
                  </a:moveTo>
                  <a:cubicBezTo>
                    <a:pt x="106" y="689"/>
                    <a:pt x="89" y="705"/>
                    <a:pt x="72" y="720"/>
                  </a:cubicBezTo>
                  <a:cubicBezTo>
                    <a:pt x="55" y="736"/>
                    <a:pt x="55" y="752"/>
                    <a:pt x="64" y="770"/>
                  </a:cubicBezTo>
                  <a:cubicBezTo>
                    <a:pt x="78" y="799"/>
                    <a:pt x="100" y="821"/>
                    <a:pt x="129" y="836"/>
                  </a:cubicBezTo>
                  <a:cubicBezTo>
                    <a:pt x="140" y="842"/>
                    <a:pt x="152" y="845"/>
                    <a:pt x="165" y="843"/>
                  </a:cubicBezTo>
                  <a:cubicBezTo>
                    <a:pt x="182" y="841"/>
                    <a:pt x="194" y="823"/>
                    <a:pt x="186" y="809"/>
                  </a:cubicBezTo>
                  <a:cubicBezTo>
                    <a:pt x="160" y="764"/>
                    <a:pt x="136" y="717"/>
                    <a:pt x="117" y="661"/>
                  </a:cubicBezTo>
                  <a:close/>
                  <a:moveTo>
                    <a:pt x="820" y="700"/>
                  </a:moveTo>
                  <a:cubicBezTo>
                    <a:pt x="816" y="706"/>
                    <a:pt x="814" y="708"/>
                    <a:pt x="814" y="710"/>
                  </a:cubicBezTo>
                  <a:cubicBezTo>
                    <a:pt x="797" y="774"/>
                    <a:pt x="773" y="834"/>
                    <a:pt x="725" y="882"/>
                  </a:cubicBezTo>
                  <a:cubicBezTo>
                    <a:pt x="714" y="893"/>
                    <a:pt x="725" y="895"/>
                    <a:pt x="733" y="896"/>
                  </a:cubicBezTo>
                  <a:cubicBezTo>
                    <a:pt x="761" y="899"/>
                    <a:pt x="789" y="898"/>
                    <a:pt x="817" y="897"/>
                  </a:cubicBezTo>
                  <a:cubicBezTo>
                    <a:pt x="844" y="897"/>
                    <a:pt x="856" y="884"/>
                    <a:pt x="848" y="859"/>
                  </a:cubicBezTo>
                  <a:cubicBezTo>
                    <a:pt x="841" y="835"/>
                    <a:pt x="842" y="811"/>
                    <a:pt x="840" y="788"/>
                  </a:cubicBezTo>
                  <a:cubicBezTo>
                    <a:pt x="838" y="759"/>
                    <a:pt x="831" y="732"/>
                    <a:pt x="820" y="700"/>
                  </a:cubicBezTo>
                  <a:close/>
                  <a:moveTo>
                    <a:pt x="83" y="335"/>
                  </a:moveTo>
                  <a:cubicBezTo>
                    <a:pt x="61" y="346"/>
                    <a:pt x="46" y="362"/>
                    <a:pt x="33" y="381"/>
                  </a:cubicBezTo>
                  <a:cubicBezTo>
                    <a:pt x="27" y="391"/>
                    <a:pt x="23" y="404"/>
                    <a:pt x="31" y="413"/>
                  </a:cubicBezTo>
                  <a:cubicBezTo>
                    <a:pt x="41" y="427"/>
                    <a:pt x="45" y="442"/>
                    <a:pt x="52" y="457"/>
                  </a:cubicBezTo>
                  <a:cubicBezTo>
                    <a:pt x="60" y="474"/>
                    <a:pt x="80" y="480"/>
                    <a:pt x="100" y="475"/>
                  </a:cubicBezTo>
                  <a:cubicBezTo>
                    <a:pt x="120" y="469"/>
                    <a:pt x="118" y="453"/>
                    <a:pt x="120" y="437"/>
                  </a:cubicBezTo>
                  <a:cubicBezTo>
                    <a:pt x="107" y="444"/>
                    <a:pt x="98" y="452"/>
                    <a:pt x="86" y="453"/>
                  </a:cubicBezTo>
                  <a:cubicBezTo>
                    <a:pt x="75" y="454"/>
                    <a:pt x="68" y="449"/>
                    <a:pt x="63" y="440"/>
                  </a:cubicBezTo>
                  <a:cubicBezTo>
                    <a:pt x="58" y="432"/>
                    <a:pt x="61" y="427"/>
                    <a:pt x="67" y="421"/>
                  </a:cubicBezTo>
                  <a:cubicBezTo>
                    <a:pt x="75" y="414"/>
                    <a:pt x="77" y="404"/>
                    <a:pt x="76" y="394"/>
                  </a:cubicBezTo>
                  <a:cubicBezTo>
                    <a:pt x="76" y="374"/>
                    <a:pt x="73" y="354"/>
                    <a:pt x="83"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38" name="Freeform 6"/>
            <p:cNvSpPr>
              <a:spLocks/>
            </p:cNvSpPr>
            <p:nvPr/>
          </p:nvSpPr>
          <p:spPr bwMode="auto">
            <a:xfrm>
              <a:off x="1948" y="1570"/>
              <a:ext cx="14" cy="19"/>
            </a:xfrm>
            <a:custGeom>
              <a:avLst/>
              <a:gdLst>
                <a:gd name="T0" fmla="*/ 2 w 6"/>
                <a:gd name="T1" fmla="*/ 8 h 8"/>
                <a:gd name="T2" fmla="*/ 1 w 6"/>
                <a:gd name="T3" fmla="*/ 2 h 8"/>
                <a:gd name="T4" fmla="*/ 6 w 6"/>
                <a:gd name="T5" fmla="*/ 4 h 8"/>
                <a:gd name="T6" fmla="*/ 2 w 6"/>
                <a:gd name="T7" fmla="*/ 8 h 8"/>
              </a:gdLst>
              <a:ahLst/>
              <a:cxnLst>
                <a:cxn ang="0">
                  <a:pos x="T0" y="T1"/>
                </a:cxn>
                <a:cxn ang="0">
                  <a:pos x="T2" y="T3"/>
                </a:cxn>
                <a:cxn ang="0">
                  <a:pos x="T4" y="T5"/>
                </a:cxn>
                <a:cxn ang="0">
                  <a:pos x="T6" y="T7"/>
                </a:cxn>
              </a:cxnLst>
              <a:rect l="0" t="0" r="r" b="b"/>
              <a:pathLst>
                <a:path w="6" h="8">
                  <a:moveTo>
                    <a:pt x="2" y="8"/>
                  </a:moveTo>
                  <a:cubicBezTo>
                    <a:pt x="2" y="6"/>
                    <a:pt x="0" y="3"/>
                    <a:pt x="1" y="2"/>
                  </a:cubicBezTo>
                  <a:cubicBezTo>
                    <a:pt x="3" y="0"/>
                    <a:pt x="5" y="2"/>
                    <a:pt x="6" y="4"/>
                  </a:cubicBezTo>
                  <a:cubicBezTo>
                    <a:pt x="5" y="5"/>
                    <a:pt x="4"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39" name="Freeform 7"/>
            <p:cNvSpPr>
              <a:spLocks/>
            </p:cNvSpPr>
            <p:nvPr/>
          </p:nvSpPr>
          <p:spPr bwMode="auto">
            <a:xfrm>
              <a:off x="2580" y="530"/>
              <a:ext cx="7" cy="8"/>
            </a:xfrm>
            <a:custGeom>
              <a:avLst/>
              <a:gdLst>
                <a:gd name="T0" fmla="*/ 3 w 3"/>
                <a:gd name="T1" fmla="*/ 0 h 3"/>
                <a:gd name="T2" fmla="*/ 3 w 3"/>
                <a:gd name="T3" fmla="*/ 3 h 3"/>
                <a:gd name="T4" fmla="*/ 0 w 3"/>
                <a:gd name="T5" fmla="*/ 2 h 3"/>
                <a:gd name="T6" fmla="*/ 3 w 3"/>
                <a:gd name="T7" fmla="*/ 0 h 3"/>
              </a:gdLst>
              <a:ahLst/>
              <a:cxnLst>
                <a:cxn ang="0">
                  <a:pos x="T0" y="T1"/>
                </a:cxn>
                <a:cxn ang="0">
                  <a:pos x="T2" y="T3"/>
                </a:cxn>
                <a:cxn ang="0">
                  <a:pos x="T4" y="T5"/>
                </a:cxn>
                <a:cxn ang="0">
                  <a:pos x="T6" y="T7"/>
                </a:cxn>
              </a:cxnLst>
              <a:rect l="0" t="0" r="r" b="b"/>
              <a:pathLst>
                <a:path w="3" h="3">
                  <a:moveTo>
                    <a:pt x="3" y="0"/>
                  </a:moveTo>
                  <a:cubicBezTo>
                    <a:pt x="3" y="1"/>
                    <a:pt x="3" y="2"/>
                    <a:pt x="3" y="3"/>
                  </a:cubicBezTo>
                  <a:cubicBezTo>
                    <a:pt x="2" y="3"/>
                    <a:pt x="1" y="3"/>
                    <a:pt x="0" y="2"/>
                  </a:cubicBezTo>
                  <a:cubicBezTo>
                    <a:pt x="1" y="1"/>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40" name="Freeform 8"/>
            <p:cNvSpPr>
              <a:spLocks/>
            </p:cNvSpPr>
            <p:nvPr/>
          </p:nvSpPr>
          <p:spPr bwMode="auto">
            <a:xfrm>
              <a:off x="951" y="568"/>
              <a:ext cx="7" cy="10"/>
            </a:xfrm>
            <a:custGeom>
              <a:avLst/>
              <a:gdLst>
                <a:gd name="T0" fmla="*/ 0 w 3"/>
                <a:gd name="T1" fmla="*/ 1 h 4"/>
                <a:gd name="T2" fmla="*/ 2 w 3"/>
                <a:gd name="T3" fmla="*/ 0 h 4"/>
                <a:gd name="T4" fmla="*/ 3 w 3"/>
                <a:gd name="T5" fmla="*/ 4 h 4"/>
                <a:gd name="T6" fmla="*/ 0 w 3"/>
                <a:gd name="T7" fmla="*/ 1 h 4"/>
              </a:gdLst>
              <a:ahLst/>
              <a:cxnLst>
                <a:cxn ang="0">
                  <a:pos x="T0" y="T1"/>
                </a:cxn>
                <a:cxn ang="0">
                  <a:pos x="T2" y="T3"/>
                </a:cxn>
                <a:cxn ang="0">
                  <a:pos x="T4" y="T5"/>
                </a:cxn>
                <a:cxn ang="0">
                  <a:pos x="T6" y="T7"/>
                </a:cxn>
              </a:cxnLst>
              <a:rect l="0" t="0" r="r" b="b"/>
              <a:pathLst>
                <a:path w="3" h="4">
                  <a:moveTo>
                    <a:pt x="0" y="1"/>
                  </a:moveTo>
                  <a:cubicBezTo>
                    <a:pt x="1" y="1"/>
                    <a:pt x="1" y="0"/>
                    <a:pt x="2" y="0"/>
                  </a:cubicBezTo>
                  <a:cubicBezTo>
                    <a:pt x="3" y="1"/>
                    <a:pt x="3" y="3"/>
                    <a:pt x="3" y="4"/>
                  </a:cubicBezTo>
                  <a:cubicBezTo>
                    <a:pt x="2" y="3"/>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41" name="Freeform 9"/>
            <p:cNvSpPr>
              <a:spLocks/>
            </p:cNvSpPr>
            <p:nvPr/>
          </p:nvSpPr>
          <p:spPr bwMode="auto">
            <a:xfrm>
              <a:off x="1912" y="623"/>
              <a:ext cx="343" cy="230"/>
            </a:xfrm>
            <a:custGeom>
              <a:avLst/>
              <a:gdLst>
                <a:gd name="T0" fmla="*/ 45 w 145"/>
                <a:gd name="T1" fmla="*/ 94 h 97"/>
                <a:gd name="T2" fmla="*/ 60 w 145"/>
                <a:gd name="T3" fmla="*/ 71 h 97"/>
                <a:gd name="T4" fmla="*/ 67 w 145"/>
                <a:gd name="T5" fmla="*/ 56 h 97"/>
                <a:gd name="T6" fmla="*/ 46 w 145"/>
                <a:gd name="T7" fmla="*/ 55 h 97"/>
                <a:gd name="T8" fmla="*/ 33 w 145"/>
                <a:gd name="T9" fmla="*/ 72 h 97"/>
                <a:gd name="T10" fmla="*/ 0 w 145"/>
                <a:gd name="T11" fmla="*/ 67 h 97"/>
                <a:gd name="T12" fmla="*/ 95 w 145"/>
                <a:gd name="T13" fmla="*/ 0 h 97"/>
                <a:gd name="T14" fmla="*/ 111 w 145"/>
                <a:gd name="T15" fmla="*/ 32 h 97"/>
                <a:gd name="T16" fmla="*/ 145 w 145"/>
                <a:gd name="T17" fmla="*/ 42 h 97"/>
                <a:gd name="T18" fmla="*/ 49 w 145"/>
                <a:gd name="T19" fmla="*/ 97 h 97"/>
                <a:gd name="T20" fmla="*/ 45 w 145"/>
                <a:gd name="T21" fmla="*/ 9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97">
                  <a:moveTo>
                    <a:pt x="45" y="94"/>
                  </a:moveTo>
                  <a:cubicBezTo>
                    <a:pt x="47" y="84"/>
                    <a:pt x="53" y="77"/>
                    <a:pt x="60" y="71"/>
                  </a:cubicBezTo>
                  <a:cubicBezTo>
                    <a:pt x="64" y="67"/>
                    <a:pt x="75" y="65"/>
                    <a:pt x="67" y="56"/>
                  </a:cubicBezTo>
                  <a:cubicBezTo>
                    <a:pt x="61" y="49"/>
                    <a:pt x="52" y="49"/>
                    <a:pt x="46" y="55"/>
                  </a:cubicBezTo>
                  <a:cubicBezTo>
                    <a:pt x="41" y="59"/>
                    <a:pt x="38" y="65"/>
                    <a:pt x="33" y="72"/>
                  </a:cubicBezTo>
                  <a:cubicBezTo>
                    <a:pt x="26" y="47"/>
                    <a:pt x="13" y="60"/>
                    <a:pt x="0" y="67"/>
                  </a:cubicBezTo>
                  <a:cubicBezTo>
                    <a:pt x="18" y="25"/>
                    <a:pt x="49" y="3"/>
                    <a:pt x="95" y="0"/>
                  </a:cubicBezTo>
                  <a:cubicBezTo>
                    <a:pt x="83" y="18"/>
                    <a:pt x="108" y="19"/>
                    <a:pt x="111" y="32"/>
                  </a:cubicBezTo>
                  <a:cubicBezTo>
                    <a:pt x="115" y="57"/>
                    <a:pt x="134" y="29"/>
                    <a:pt x="145" y="42"/>
                  </a:cubicBezTo>
                  <a:cubicBezTo>
                    <a:pt x="110" y="55"/>
                    <a:pt x="75" y="69"/>
                    <a:pt x="49" y="97"/>
                  </a:cubicBezTo>
                  <a:cubicBezTo>
                    <a:pt x="48" y="96"/>
                    <a:pt x="46" y="95"/>
                    <a:pt x="4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43" name="Freeform 10"/>
            <p:cNvSpPr>
              <a:spLocks/>
            </p:cNvSpPr>
            <p:nvPr/>
          </p:nvSpPr>
          <p:spPr bwMode="auto">
            <a:xfrm>
              <a:off x="2002" y="846"/>
              <a:ext cx="26" cy="30"/>
            </a:xfrm>
            <a:custGeom>
              <a:avLst/>
              <a:gdLst>
                <a:gd name="T0" fmla="*/ 11 w 11"/>
                <a:gd name="T1" fmla="*/ 3 h 13"/>
                <a:gd name="T2" fmla="*/ 3 w 11"/>
                <a:gd name="T3" fmla="*/ 9 h 13"/>
                <a:gd name="T4" fmla="*/ 7 w 11"/>
                <a:gd name="T5" fmla="*/ 0 h 13"/>
                <a:gd name="T6" fmla="*/ 11 w 11"/>
                <a:gd name="T7" fmla="*/ 3 h 13"/>
              </a:gdLst>
              <a:ahLst/>
              <a:cxnLst>
                <a:cxn ang="0">
                  <a:pos x="T0" y="T1"/>
                </a:cxn>
                <a:cxn ang="0">
                  <a:pos x="T2" y="T3"/>
                </a:cxn>
                <a:cxn ang="0">
                  <a:pos x="T4" y="T5"/>
                </a:cxn>
                <a:cxn ang="0">
                  <a:pos x="T6" y="T7"/>
                </a:cxn>
              </a:cxnLst>
              <a:rect l="0" t="0" r="r" b="b"/>
              <a:pathLst>
                <a:path w="11" h="13">
                  <a:moveTo>
                    <a:pt x="11" y="3"/>
                  </a:moveTo>
                  <a:cubicBezTo>
                    <a:pt x="9" y="6"/>
                    <a:pt x="8" y="13"/>
                    <a:pt x="3" y="9"/>
                  </a:cubicBezTo>
                  <a:cubicBezTo>
                    <a:pt x="0" y="7"/>
                    <a:pt x="4" y="2"/>
                    <a:pt x="7" y="0"/>
                  </a:cubicBezTo>
                  <a:cubicBezTo>
                    <a:pt x="8" y="1"/>
                    <a:pt x="10" y="2"/>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nvGrpSpPr>
          <p:cNvPr id="44" name="Group 8"/>
          <p:cNvGrpSpPr>
            <a:grpSpLocks noChangeAspect="1"/>
          </p:cNvGrpSpPr>
          <p:nvPr/>
        </p:nvGrpSpPr>
        <p:grpSpPr bwMode="auto">
          <a:xfrm>
            <a:off x="4218735" y="2540462"/>
            <a:ext cx="1095043" cy="621211"/>
            <a:chOff x="1614" y="3404"/>
            <a:chExt cx="691" cy="392"/>
          </a:xfrm>
          <a:solidFill>
            <a:schemeClr val="accent4"/>
          </a:solidFill>
        </p:grpSpPr>
        <p:sp>
          <p:nvSpPr>
            <p:cNvPr id="45" name="Freeform 9"/>
            <p:cNvSpPr>
              <a:spLocks/>
            </p:cNvSpPr>
            <p:nvPr/>
          </p:nvSpPr>
          <p:spPr bwMode="auto">
            <a:xfrm>
              <a:off x="1614" y="3404"/>
              <a:ext cx="691" cy="349"/>
            </a:xfrm>
            <a:custGeom>
              <a:avLst/>
              <a:gdLst>
                <a:gd name="T0" fmla="*/ 145 w 289"/>
                <a:gd name="T1" fmla="*/ 13 h 145"/>
                <a:gd name="T2" fmla="*/ 276 w 289"/>
                <a:gd name="T3" fmla="*/ 145 h 145"/>
                <a:gd name="T4" fmla="*/ 289 w 289"/>
                <a:gd name="T5" fmla="*/ 145 h 145"/>
                <a:gd name="T6" fmla="*/ 145 w 289"/>
                <a:gd name="T7" fmla="*/ 0 h 145"/>
                <a:gd name="T8" fmla="*/ 0 w 289"/>
                <a:gd name="T9" fmla="*/ 145 h 145"/>
                <a:gd name="T10" fmla="*/ 13 w 289"/>
                <a:gd name="T11" fmla="*/ 145 h 145"/>
                <a:gd name="T12" fmla="*/ 145 w 289"/>
                <a:gd name="T13" fmla="*/ 13 h 145"/>
              </a:gdLst>
              <a:ahLst/>
              <a:cxnLst>
                <a:cxn ang="0">
                  <a:pos x="T0" y="T1"/>
                </a:cxn>
                <a:cxn ang="0">
                  <a:pos x="T2" y="T3"/>
                </a:cxn>
                <a:cxn ang="0">
                  <a:pos x="T4" y="T5"/>
                </a:cxn>
                <a:cxn ang="0">
                  <a:pos x="T6" y="T7"/>
                </a:cxn>
                <a:cxn ang="0">
                  <a:pos x="T8" y="T9"/>
                </a:cxn>
                <a:cxn ang="0">
                  <a:pos x="T10" y="T11"/>
                </a:cxn>
                <a:cxn ang="0">
                  <a:pos x="T12" y="T13"/>
                </a:cxn>
              </a:cxnLst>
              <a:rect l="0" t="0" r="r" b="b"/>
              <a:pathLst>
                <a:path w="289" h="145">
                  <a:moveTo>
                    <a:pt x="145" y="13"/>
                  </a:moveTo>
                  <a:cubicBezTo>
                    <a:pt x="218" y="13"/>
                    <a:pt x="276" y="72"/>
                    <a:pt x="276" y="145"/>
                  </a:cubicBezTo>
                  <a:cubicBezTo>
                    <a:pt x="289" y="145"/>
                    <a:pt x="289" y="145"/>
                    <a:pt x="289" y="145"/>
                  </a:cubicBezTo>
                  <a:cubicBezTo>
                    <a:pt x="289" y="65"/>
                    <a:pt x="225" y="0"/>
                    <a:pt x="145" y="0"/>
                  </a:cubicBezTo>
                  <a:cubicBezTo>
                    <a:pt x="65" y="0"/>
                    <a:pt x="0" y="65"/>
                    <a:pt x="0" y="145"/>
                  </a:cubicBezTo>
                  <a:cubicBezTo>
                    <a:pt x="13" y="145"/>
                    <a:pt x="13" y="145"/>
                    <a:pt x="13" y="145"/>
                  </a:cubicBezTo>
                  <a:cubicBezTo>
                    <a:pt x="13" y="72"/>
                    <a:pt x="72" y="13"/>
                    <a:pt x="14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46" name="Oval 10"/>
            <p:cNvSpPr>
              <a:spLocks noChangeArrowheads="1"/>
            </p:cNvSpPr>
            <p:nvPr/>
          </p:nvSpPr>
          <p:spPr bwMode="auto">
            <a:xfrm>
              <a:off x="1927" y="3464"/>
              <a:ext cx="60" cy="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47" name="Oval 11"/>
            <p:cNvSpPr>
              <a:spLocks noChangeArrowheads="1"/>
            </p:cNvSpPr>
            <p:nvPr/>
          </p:nvSpPr>
          <p:spPr bwMode="auto">
            <a:xfrm>
              <a:off x="2068" y="3512"/>
              <a:ext cx="60" cy="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48" name="Oval 12"/>
            <p:cNvSpPr>
              <a:spLocks noChangeArrowheads="1"/>
            </p:cNvSpPr>
            <p:nvPr/>
          </p:nvSpPr>
          <p:spPr bwMode="auto">
            <a:xfrm>
              <a:off x="1786" y="3512"/>
              <a:ext cx="60" cy="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49" name="Oval 13"/>
            <p:cNvSpPr>
              <a:spLocks noChangeArrowheads="1"/>
            </p:cNvSpPr>
            <p:nvPr/>
          </p:nvSpPr>
          <p:spPr bwMode="auto">
            <a:xfrm>
              <a:off x="2157" y="3614"/>
              <a:ext cx="57" cy="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50" name="Oval 14"/>
            <p:cNvSpPr>
              <a:spLocks noChangeArrowheads="1"/>
            </p:cNvSpPr>
            <p:nvPr/>
          </p:nvSpPr>
          <p:spPr bwMode="auto">
            <a:xfrm>
              <a:off x="1700" y="3614"/>
              <a:ext cx="58" cy="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51" name="Freeform 15"/>
            <p:cNvSpPr>
              <a:spLocks noEditPoints="1"/>
            </p:cNvSpPr>
            <p:nvPr/>
          </p:nvSpPr>
          <p:spPr bwMode="auto">
            <a:xfrm>
              <a:off x="1913" y="3606"/>
              <a:ext cx="191" cy="190"/>
            </a:xfrm>
            <a:custGeom>
              <a:avLst/>
              <a:gdLst>
                <a:gd name="T0" fmla="*/ 50 w 80"/>
                <a:gd name="T1" fmla="*/ 0 h 79"/>
                <a:gd name="T2" fmla="*/ 58 w 80"/>
                <a:gd name="T3" fmla="*/ 8 h 79"/>
                <a:gd name="T4" fmla="*/ 23 w 80"/>
                <a:gd name="T5" fmla="*/ 43 h 79"/>
                <a:gd name="T6" fmla="*/ 19 w 80"/>
                <a:gd name="T7" fmla="*/ 42 h 79"/>
                <a:gd name="T8" fmla="*/ 0 w 80"/>
                <a:gd name="T9" fmla="*/ 61 h 79"/>
                <a:gd name="T10" fmla="*/ 19 w 80"/>
                <a:gd name="T11" fmla="*/ 79 h 79"/>
                <a:gd name="T12" fmla="*/ 37 w 80"/>
                <a:gd name="T13" fmla="*/ 61 h 79"/>
                <a:gd name="T14" fmla="*/ 37 w 80"/>
                <a:gd name="T15" fmla="*/ 57 h 79"/>
                <a:gd name="T16" fmla="*/ 72 w 80"/>
                <a:gd name="T17" fmla="*/ 22 h 79"/>
                <a:gd name="T18" fmla="*/ 80 w 80"/>
                <a:gd name="T19" fmla="*/ 30 h 79"/>
                <a:gd name="T20" fmla="*/ 80 w 80"/>
                <a:gd name="T21" fmla="*/ 0 h 79"/>
                <a:gd name="T22" fmla="*/ 50 w 80"/>
                <a:gd name="T23" fmla="*/ 0 h 79"/>
                <a:gd name="T24" fmla="*/ 19 w 80"/>
                <a:gd name="T25" fmla="*/ 72 h 79"/>
                <a:gd name="T26" fmla="*/ 7 w 80"/>
                <a:gd name="T27" fmla="*/ 61 h 79"/>
                <a:gd name="T28" fmla="*/ 19 w 80"/>
                <a:gd name="T29" fmla="*/ 49 h 79"/>
                <a:gd name="T30" fmla="*/ 30 w 80"/>
                <a:gd name="T31" fmla="*/ 61 h 79"/>
                <a:gd name="T32" fmla="*/ 19 w 80"/>
                <a:gd name="T33"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79">
                  <a:moveTo>
                    <a:pt x="50" y="0"/>
                  </a:moveTo>
                  <a:cubicBezTo>
                    <a:pt x="58" y="8"/>
                    <a:pt x="58" y="8"/>
                    <a:pt x="58" y="8"/>
                  </a:cubicBezTo>
                  <a:cubicBezTo>
                    <a:pt x="23" y="43"/>
                    <a:pt x="23" y="43"/>
                    <a:pt x="23" y="43"/>
                  </a:cubicBezTo>
                  <a:cubicBezTo>
                    <a:pt x="21" y="42"/>
                    <a:pt x="20" y="42"/>
                    <a:pt x="19" y="42"/>
                  </a:cubicBezTo>
                  <a:cubicBezTo>
                    <a:pt x="8" y="42"/>
                    <a:pt x="0" y="51"/>
                    <a:pt x="0" y="61"/>
                  </a:cubicBezTo>
                  <a:cubicBezTo>
                    <a:pt x="0" y="71"/>
                    <a:pt x="8" y="79"/>
                    <a:pt x="19" y="79"/>
                  </a:cubicBezTo>
                  <a:cubicBezTo>
                    <a:pt x="29" y="79"/>
                    <a:pt x="37" y="71"/>
                    <a:pt x="37" y="61"/>
                  </a:cubicBezTo>
                  <a:cubicBezTo>
                    <a:pt x="37" y="60"/>
                    <a:pt x="37" y="58"/>
                    <a:pt x="37" y="57"/>
                  </a:cubicBezTo>
                  <a:cubicBezTo>
                    <a:pt x="72" y="22"/>
                    <a:pt x="72" y="22"/>
                    <a:pt x="72" y="22"/>
                  </a:cubicBezTo>
                  <a:cubicBezTo>
                    <a:pt x="80" y="30"/>
                    <a:pt x="80" y="30"/>
                    <a:pt x="80" y="30"/>
                  </a:cubicBezTo>
                  <a:cubicBezTo>
                    <a:pt x="80" y="0"/>
                    <a:pt x="80" y="0"/>
                    <a:pt x="80" y="0"/>
                  </a:cubicBezTo>
                  <a:lnTo>
                    <a:pt x="50" y="0"/>
                  </a:lnTo>
                  <a:close/>
                  <a:moveTo>
                    <a:pt x="19" y="72"/>
                  </a:moveTo>
                  <a:cubicBezTo>
                    <a:pt x="12" y="72"/>
                    <a:pt x="7" y="67"/>
                    <a:pt x="7" y="61"/>
                  </a:cubicBezTo>
                  <a:cubicBezTo>
                    <a:pt x="7" y="54"/>
                    <a:pt x="12" y="49"/>
                    <a:pt x="19" y="49"/>
                  </a:cubicBezTo>
                  <a:cubicBezTo>
                    <a:pt x="25" y="49"/>
                    <a:pt x="30" y="54"/>
                    <a:pt x="30" y="61"/>
                  </a:cubicBezTo>
                  <a:cubicBezTo>
                    <a:pt x="30" y="67"/>
                    <a:pt x="25" y="72"/>
                    <a:pt x="1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52" name="Freeform 16"/>
            <p:cNvSpPr>
              <a:spLocks noEditPoints="1"/>
            </p:cNvSpPr>
            <p:nvPr/>
          </p:nvSpPr>
          <p:spPr bwMode="auto">
            <a:xfrm>
              <a:off x="1676" y="3724"/>
              <a:ext cx="564" cy="29"/>
            </a:xfrm>
            <a:custGeom>
              <a:avLst/>
              <a:gdLst>
                <a:gd name="T0" fmla="*/ 12 w 236"/>
                <a:gd name="T1" fmla="*/ 0 h 12"/>
                <a:gd name="T2" fmla="*/ 0 w 236"/>
                <a:gd name="T3" fmla="*/ 12 h 12"/>
                <a:gd name="T4" fmla="*/ 25 w 236"/>
                <a:gd name="T5" fmla="*/ 12 h 12"/>
                <a:gd name="T6" fmla="*/ 12 w 236"/>
                <a:gd name="T7" fmla="*/ 0 h 12"/>
                <a:gd name="T8" fmla="*/ 224 w 236"/>
                <a:gd name="T9" fmla="*/ 0 h 12"/>
                <a:gd name="T10" fmla="*/ 212 w 236"/>
                <a:gd name="T11" fmla="*/ 12 h 12"/>
                <a:gd name="T12" fmla="*/ 236 w 236"/>
                <a:gd name="T13" fmla="*/ 12 h 12"/>
                <a:gd name="T14" fmla="*/ 224 w 236"/>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 h="12">
                  <a:moveTo>
                    <a:pt x="12" y="0"/>
                  </a:moveTo>
                  <a:cubicBezTo>
                    <a:pt x="6" y="0"/>
                    <a:pt x="0" y="5"/>
                    <a:pt x="0" y="12"/>
                  </a:cubicBezTo>
                  <a:cubicBezTo>
                    <a:pt x="25" y="12"/>
                    <a:pt x="25" y="12"/>
                    <a:pt x="25" y="12"/>
                  </a:cubicBezTo>
                  <a:cubicBezTo>
                    <a:pt x="25" y="5"/>
                    <a:pt x="19" y="0"/>
                    <a:pt x="12" y="0"/>
                  </a:cubicBezTo>
                  <a:close/>
                  <a:moveTo>
                    <a:pt x="224" y="0"/>
                  </a:moveTo>
                  <a:cubicBezTo>
                    <a:pt x="217" y="0"/>
                    <a:pt x="212" y="5"/>
                    <a:pt x="212" y="12"/>
                  </a:cubicBezTo>
                  <a:cubicBezTo>
                    <a:pt x="236" y="12"/>
                    <a:pt x="236" y="12"/>
                    <a:pt x="236" y="12"/>
                  </a:cubicBezTo>
                  <a:cubicBezTo>
                    <a:pt x="236" y="5"/>
                    <a:pt x="231" y="0"/>
                    <a:pt x="2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nvGrpSpPr>
          <p:cNvPr id="56" name="Group 55"/>
          <p:cNvGrpSpPr/>
          <p:nvPr/>
        </p:nvGrpSpPr>
        <p:grpSpPr>
          <a:xfrm>
            <a:off x="8563518" y="4184644"/>
            <a:ext cx="1002394" cy="759389"/>
            <a:chOff x="9888538" y="3827463"/>
            <a:chExt cx="1676400" cy="1270000"/>
          </a:xfrm>
          <a:solidFill>
            <a:schemeClr val="accent4"/>
          </a:solidFill>
        </p:grpSpPr>
        <p:sp>
          <p:nvSpPr>
            <p:cNvPr id="57" name="Rectangle 35"/>
            <p:cNvSpPr>
              <a:spLocks noChangeArrowheads="1"/>
            </p:cNvSpPr>
            <p:nvPr/>
          </p:nvSpPr>
          <p:spPr bwMode="auto">
            <a:xfrm>
              <a:off x="10485438" y="4211638"/>
              <a:ext cx="69850" cy="298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58" name="Rectangle 36"/>
            <p:cNvSpPr>
              <a:spLocks noChangeArrowheads="1"/>
            </p:cNvSpPr>
            <p:nvPr/>
          </p:nvSpPr>
          <p:spPr bwMode="auto">
            <a:xfrm>
              <a:off x="10180638" y="4630738"/>
              <a:ext cx="35242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59" name="Rectangle 37"/>
            <p:cNvSpPr>
              <a:spLocks noChangeArrowheads="1"/>
            </p:cNvSpPr>
            <p:nvPr/>
          </p:nvSpPr>
          <p:spPr bwMode="auto">
            <a:xfrm>
              <a:off x="10091738" y="463073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0" name="Rectangle 38"/>
            <p:cNvSpPr>
              <a:spLocks noChangeArrowheads="1"/>
            </p:cNvSpPr>
            <p:nvPr/>
          </p:nvSpPr>
          <p:spPr bwMode="auto">
            <a:xfrm>
              <a:off x="10180638" y="4745038"/>
              <a:ext cx="38100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1" name="Rectangle 39"/>
            <p:cNvSpPr>
              <a:spLocks noChangeArrowheads="1"/>
            </p:cNvSpPr>
            <p:nvPr/>
          </p:nvSpPr>
          <p:spPr bwMode="auto">
            <a:xfrm>
              <a:off x="10091738" y="474503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2" name="Rectangle 40"/>
            <p:cNvSpPr>
              <a:spLocks noChangeArrowheads="1"/>
            </p:cNvSpPr>
            <p:nvPr/>
          </p:nvSpPr>
          <p:spPr bwMode="auto">
            <a:xfrm>
              <a:off x="10180638" y="4852988"/>
              <a:ext cx="28257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3" name="Rectangle 41"/>
            <p:cNvSpPr>
              <a:spLocks noChangeArrowheads="1"/>
            </p:cNvSpPr>
            <p:nvPr/>
          </p:nvSpPr>
          <p:spPr bwMode="auto">
            <a:xfrm>
              <a:off x="10091738" y="485298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4" name="Rectangle 42"/>
            <p:cNvSpPr>
              <a:spLocks noChangeArrowheads="1"/>
            </p:cNvSpPr>
            <p:nvPr/>
          </p:nvSpPr>
          <p:spPr bwMode="auto">
            <a:xfrm>
              <a:off x="10387013" y="4433888"/>
              <a:ext cx="69850"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5" name="Rectangle 43"/>
            <p:cNvSpPr>
              <a:spLocks noChangeArrowheads="1"/>
            </p:cNvSpPr>
            <p:nvPr/>
          </p:nvSpPr>
          <p:spPr bwMode="auto">
            <a:xfrm>
              <a:off x="10288588" y="4303713"/>
              <a:ext cx="69850" cy="206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6" name="Rectangle 44"/>
            <p:cNvSpPr>
              <a:spLocks noChangeArrowheads="1"/>
            </p:cNvSpPr>
            <p:nvPr/>
          </p:nvSpPr>
          <p:spPr bwMode="auto">
            <a:xfrm>
              <a:off x="10186988" y="4249738"/>
              <a:ext cx="69850"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7" name="Rectangle 45"/>
            <p:cNvSpPr>
              <a:spLocks noChangeArrowheads="1"/>
            </p:cNvSpPr>
            <p:nvPr/>
          </p:nvSpPr>
          <p:spPr bwMode="auto">
            <a:xfrm>
              <a:off x="10088563" y="4348163"/>
              <a:ext cx="69850" cy="16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8" name="Freeform 46"/>
            <p:cNvSpPr>
              <a:spLocks/>
            </p:cNvSpPr>
            <p:nvPr/>
          </p:nvSpPr>
          <p:spPr bwMode="auto">
            <a:xfrm>
              <a:off x="10720388" y="4329113"/>
              <a:ext cx="558800" cy="561975"/>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69" name="Freeform 47"/>
            <p:cNvSpPr>
              <a:spLocks/>
            </p:cNvSpPr>
            <p:nvPr/>
          </p:nvSpPr>
          <p:spPr bwMode="auto">
            <a:xfrm>
              <a:off x="11053763" y="4278313"/>
              <a:ext cx="279400" cy="285750"/>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70" name="Freeform 48"/>
            <p:cNvSpPr>
              <a:spLocks/>
            </p:cNvSpPr>
            <p:nvPr/>
          </p:nvSpPr>
          <p:spPr bwMode="auto">
            <a:xfrm>
              <a:off x="11053763" y="4278313"/>
              <a:ext cx="279400" cy="285750"/>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71" name="Rectangle 49"/>
            <p:cNvSpPr>
              <a:spLocks noChangeArrowheads="1"/>
            </p:cNvSpPr>
            <p:nvPr/>
          </p:nvSpPr>
          <p:spPr bwMode="auto">
            <a:xfrm>
              <a:off x="11326813" y="3900488"/>
              <a:ext cx="5397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72" name="Freeform 50"/>
            <p:cNvSpPr>
              <a:spLocks noEditPoints="1"/>
            </p:cNvSpPr>
            <p:nvPr/>
          </p:nvSpPr>
          <p:spPr bwMode="auto">
            <a:xfrm>
              <a:off x="9891713" y="3827463"/>
              <a:ext cx="1673225" cy="168275"/>
            </a:xfrm>
            <a:custGeom>
              <a:avLst/>
              <a:gdLst>
                <a:gd name="T0" fmla="*/ 0 w 1054"/>
                <a:gd name="T1" fmla="*/ 0 h 106"/>
                <a:gd name="T2" fmla="*/ 0 w 1054"/>
                <a:gd name="T3" fmla="*/ 106 h 106"/>
                <a:gd name="T4" fmla="*/ 1054 w 1054"/>
                <a:gd name="T5" fmla="*/ 106 h 106"/>
                <a:gd name="T6" fmla="*/ 1054 w 1054"/>
                <a:gd name="T7" fmla="*/ 0 h 106"/>
                <a:gd name="T8" fmla="*/ 0 w 1054"/>
                <a:gd name="T9" fmla="*/ 0 h 106"/>
                <a:gd name="T10" fmla="*/ 860 w 1054"/>
                <a:gd name="T11" fmla="*/ 88 h 106"/>
                <a:gd name="T12" fmla="*/ 798 w 1054"/>
                <a:gd name="T13" fmla="*/ 88 h 106"/>
                <a:gd name="T14" fmla="*/ 798 w 1054"/>
                <a:gd name="T15" fmla="*/ 72 h 106"/>
                <a:gd name="T16" fmla="*/ 860 w 1054"/>
                <a:gd name="T17" fmla="*/ 72 h 106"/>
                <a:gd name="T18" fmla="*/ 860 w 1054"/>
                <a:gd name="T19" fmla="*/ 88 h 106"/>
                <a:gd name="T20" fmla="*/ 946 w 1054"/>
                <a:gd name="T21" fmla="*/ 90 h 106"/>
                <a:gd name="T22" fmla="*/ 890 w 1054"/>
                <a:gd name="T23" fmla="*/ 90 h 106"/>
                <a:gd name="T24" fmla="*/ 890 w 1054"/>
                <a:gd name="T25" fmla="*/ 32 h 106"/>
                <a:gd name="T26" fmla="*/ 946 w 1054"/>
                <a:gd name="T27" fmla="*/ 32 h 106"/>
                <a:gd name="T28" fmla="*/ 946 w 1054"/>
                <a:gd name="T29" fmla="*/ 90 h 106"/>
                <a:gd name="T30" fmla="*/ 1032 w 1054"/>
                <a:gd name="T31" fmla="*/ 78 h 106"/>
                <a:gd name="T32" fmla="*/ 1020 w 1054"/>
                <a:gd name="T33" fmla="*/ 90 h 106"/>
                <a:gd name="T34" fmla="*/ 1004 w 1054"/>
                <a:gd name="T35" fmla="*/ 74 h 106"/>
                <a:gd name="T36" fmla="*/ 988 w 1054"/>
                <a:gd name="T37" fmla="*/ 90 h 106"/>
                <a:gd name="T38" fmla="*/ 976 w 1054"/>
                <a:gd name="T39" fmla="*/ 78 h 106"/>
                <a:gd name="T40" fmla="*/ 992 w 1054"/>
                <a:gd name="T41" fmla="*/ 62 h 106"/>
                <a:gd name="T42" fmla="*/ 976 w 1054"/>
                <a:gd name="T43" fmla="*/ 44 h 106"/>
                <a:gd name="T44" fmla="*/ 988 w 1054"/>
                <a:gd name="T45" fmla="*/ 32 h 106"/>
                <a:gd name="T46" fmla="*/ 1004 w 1054"/>
                <a:gd name="T47" fmla="*/ 48 h 106"/>
                <a:gd name="T48" fmla="*/ 1020 w 1054"/>
                <a:gd name="T49" fmla="*/ 32 h 106"/>
                <a:gd name="T50" fmla="*/ 1032 w 1054"/>
                <a:gd name="T51" fmla="*/ 44 h 106"/>
                <a:gd name="T52" fmla="*/ 1016 w 1054"/>
                <a:gd name="T53" fmla="*/ 62 h 106"/>
                <a:gd name="T54" fmla="*/ 1032 w 1054"/>
                <a:gd name="T55"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4" h="106">
                  <a:moveTo>
                    <a:pt x="0" y="0"/>
                  </a:moveTo>
                  <a:lnTo>
                    <a:pt x="0" y="106"/>
                  </a:lnTo>
                  <a:lnTo>
                    <a:pt x="1054" y="106"/>
                  </a:lnTo>
                  <a:lnTo>
                    <a:pt x="1054" y="0"/>
                  </a:lnTo>
                  <a:lnTo>
                    <a:pt x="0" y="0"/>
                  </a:lnTo>
                  <a:close/>
                  <a:moveTo>
                    <a:pt x="860" y="88"/>
                  </a:moveTo>
                  <a:lnTo>
                    <a:pt x="798" y="88"/>
                  </a:lnTo>
                  <a:lnTo>
                    <a:pt x="798" y="72"/>
                  </a:lnTo>
                  <a:lnTo>
                    <a:pt x="860" y="72"/>
                  </a:lnTo>
                  <a:lnTo>
                    <a:pt x="860" y="88"/>
                  </a:lnTo>
                  <a:close/>
                  <a:moveTo>
                    <a:pt x="946" y="90"/>
                  </a:moveTo>
                  <a:lnTo>
                    <a:pt x="890" y="90"/>
                  </a:lnTo>
                  <a:lnTo>
                    <a:pt x="890" y="32"/>
                  </a:lnTo>
                  <a:lnTo>
                    <a:pt x="946" y="32"/>
                  </a:lnTo>
                  <a:lnTo>
                    <a:pt x="946" y="90"/>
                  </a:lnTo>
                  <a:close/>
                  <a:moveTo>
                    <a:pt x="1032" y="78"/>
                  </a:moveTo>
                  <a:lnTo>
                    <a:pt x="1020" y="90"/>
                  </a:lnTo>
                  <a:lnTo>
                    <a:pt x="1004" y="74"/>
                  </a:lnTo>
                  <a:lnTo>
                    <a:pt x="988" y="90"/>
                  </a:lnTo>
                  <a:lnTo>
                    <a:pt x="976" y="78"/>
                  </a:lnTo>
                  <a:lnTo>
                    <a:pt x="992" y="62"/>
                  </a:lnTo>
                  <a:lnTo>
                    <a:pt x="976" y="44"/>
                  </a:lnTo>
                  <a:lnTo>
                    <a:pt x="988" y="32"/>
                  </a:lnTo>
                  <a:lnTo>
                    <a:pt x="1004" y="48"/>
                  </a:lnTo>
                  <a:lnTo>
                    <a:pt x="1020" y="32"/>
                  </a:lnTo>
                  <a:lnTo>
                    <a:pt x="1032" y="44"/>
                  </a:lnTo>
                  <a:lnTo>
                    <a:pt x="1016" y="62"/>
                  </a:lnTo>
                  <a:lnTo>
                    <a:pt x="103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73" name="Freeform 51"/>
            <p:cNvSpPr>
              <a:spLocks noEditPoints="1"/>
            </p:cNvSpPr>
            <p:nvPr/>
          </p:nvSpPr>
          <p:spPr bwMode="auto">
            <a:xfrm>
              <a:off x="9888538" y="4030663"/>
              <a:ext cx="1670050" cy="1066800"/>
            </a:xfrm>
            <a:custGeom>
              <a:avLst/>
              <a:gdLst>
                <a:gd name="T0" fmla="*/ 0 w 1052"/>
                <a:gd name="T1" fmla="*/ 0 h 672"/>
                <a:gd name="T2" fmla="*/ 0 w 1052"/>
                <a:gd name="T3" fmla="*/ 672 h 672"/>
                <a:gd name="T4" fmla="*/ 1052 w 1052"/>
                <a:gd name="T5" fmla="*/ 672 h 672"/>
                <a:gd name="T6" fmla="*/ 1052 w 1052"/>
                <a:gd name="T7" fmla="*/ 0 h 672"/>
                <a:gd name="T8" fmla="*/ 0 w 1052"/>
                <a:gd name="T9" fmla="*/ 0 h 672"/>
                <a:gd name="T10" fmla="*/ 1000 w 1052"/>
                <a:gd name="T11" fmla="*/ 620 h 672"/>
                <a:gd name="T12" fmla="*/ 54 w 1052"/>
                <a:gd name="T13" fmla="*/ 620 h 672"/>
                <a:gd name="T14" fmla="*/ 54 w 1052"/>
                <a:gd name="T15" fmla="*/ 52 h 672"/>
                <a:gd name="T16" fmla="*/ 1000 w 1052"/>
                <a:gd name="T17" fmla="*/ 52 h 672"/>
                <a:gd name="T18" fmla="*/ 1000 w 1052"/>
                <a:gd name="T19" fmla="*/ 6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672">
                  <a:moveTo>
                    <a:pt x="0" y="0"/>
                  </a:moveTo>
                  <a:lnTo>
                    <a:pt x="0" y="672"/>
                  </a:lnTo>
                  <a:lnTo>
                    <a:pt x="1052" y="672"/>
                  </a:lnTo>
                  <a:lnTo>
                    <a:pt x="1052" y="0"/>
                  </a:lnTo>
                  <a:lnTo>
                    <a:pt x="0" y="0"/>
                  </a:lnTo>
                  <a:close/>
                  <a:moveTo>
                    <a:pt x="1000" y="620"/>
                  </a:moveTo>
                  <a:lnTo>
                    <a:pt x="54" y="620"/>
                  </a:lnTo>
                  <a:lnTo>
                    <a:pt x="54" y="52"/>
                  </a:lnTo>
                  <a:lnTo>
                    <a:pt x="1000" y="52"/>
                  </a:lnTo>
                  <a:lnTo>
                    <a:pt x="1000" y="6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grpSp>
      <p:grpSp>
        <p:nvGrpSpPr>
          <p:cNvPr id="53" name="Group 8"/>
          <p:cNvGrpSpPr>
            <a:grpSpLocks noChangeAspect="1"/>
          </p:cNvGrpSpPr>
          <p:nvPr/>
        </p:nvGrpSpPr>
        <p:grpSpPr bwMode="auto">
          <a:xfrm>
            <a:off x="6247035" y="3885987"/>
            <a:ext cx="1180307" cy="1109891"/>
            <a:chOff x="-7" y="1"/>
            <a:chExt cx="704" cy="662"/>
          </a:xfrm>
          <a:solidFill>
            <a:srgbClr val="DC3C00"/>
          </a:solidFill>
        </p:grpSpPr>
        <p:sp>
          <p:nvSpPr>
            <p:cNvPr id="55" name="Freeform 9"/>
            <p:cNvSpPr>
              <a:spLocks noEditPoints="1"/>
            </p:cNvSpPr>
            <p:nvPr/>
          </p:nvSpPr>
          <p:spPr bwMode="auto">
            <a:xfrm>
              <a:off x="170" y="180"/>
              <a:ext cx="346" cy="344"/>
            </a:xfrm>
            <a:custGeom>
              <a:avLst/>
              <a:gdLst>
                <a:gd name="T0" fmla="*/ 73 w 145"/>
                <a:gd name="T1" fmla="*/ 0 h 144"/>
                <a:gd name="T2" fmla="*/ 0 w 145"/>
                <a:gd name="T3" fmla="*/ 72 h 144"/>
                <a:gd name="T4" fmla="*/ 73 w 145"/>
                <a:gd name="T5" fmla="*/ 144 h 144"/>
                <a:gd name="T6" fmla="*/ 145 w 145"/>
                <a:gd name="T7" fmla="*/ 72 h 144"/>
                <a:gd name="T8" fmla="*/ 73 w 145"/>
                <a:gd name="T9" fmla="*/ 0 h 144"/>
                <a:gd name="T10" fmla="*/ 73 w 145"/>
                <a:gd name="T11" fmla="*/ 140 h 144"/>
                <a:gd name="T12" fmla="*/ 4 w 145"/>
                <a:gd name="T13" fmla="*/ 72 h 144"/>
                <a:gd name="T14" fmla="*/ 73 w 145"/>
                <a:gd name="T15" fmla="*/ 4 h 144"/>
                <a:gd name="T16" fmla="*/ 141 w 145"/>
                <a:gd name="T17" fmla="*/ 72 h 144"/>
                <a:gd name="T18" fmla="*/ 73 w 145"/>
                <a:gd name="T19" fmla="*/ 1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4">
                  <a:moveTo>
                    <a:pt x="73" y="0"/>
                  </a:moveTo>
                  <a:cubicBezTo>
                    <a:pt x="33" y="0"/>
                    <a:pt x="0" y="32"/>
                    <a:pt x="0" y="72"/>
                  </a:cubicBezTo>
                  <a:cubicBezTo>
                    <a:pt x="0" y="112"/>
                    <a:pt x="33" y="144"/>
                    <a:pt x="73" y="144"/>
                  </a:cubicBezTo>
                  <a:cubicBezTo>
                    <a:pt x="113" y="144"/>
                    <a:pt x="145" y="112"/>
                    <a:pt x="145" y="72"/>
                  </a:cubicBezTo>
                  <a:cubicBezTo>
                    <a:pt x="145" y="32"/>
                    <a:pt x="113" y="0"/>
                    <a:pt x="73" y="0"/>
                  </a:cubicBezTo>
                  <a:close/>
                  <a:moveTo>
                    <a:pt x="73" y="140"/>
                  </a:moveTo>
                  <a:cubicBezTo>
                    <a:pt x="35" y="140"/>
                    <a:pt x="4" y="110"/>
                    <a:pt x="4" y="72"/>
                  </a:cubicBezTo>
                  <a:cubicBezTo>
                    <a:pt x="4" y="34"/>
                    <a:pt x="35" y="4"/>
                    <a:pt x="73" y="4"/>
                  </a:cubicBezTo>
                  <a:cubicBezTo>
                    <a:pt x="110" y="4"/>
                    <a:pt x="141" y="34"/>
                    <a:pt x="141" y="72"/>
                  </a:cubicBezTo>
                  <a:cubicBezTo>
                    <a:pt x="141" y="110"/>
                    <a:pt x="110" y="140"/>
                    <a:pt x="73"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4" name="Freeform 10"/>
            <p:cNvSpPr>
              <a:spLocks/>
            </p:cNvSpPr>
            <p:nvPr/>
          </p:nvSpPr>
          <p:spPr bwMode="auto">
            <a:xfrm>
              <a:off x="225" y="276"/>
              <a:ext cx="133" cy="184"/>
            </a:xfrm>
            <a:custGeom>
              <a:avLst/>
              <a:gdLst>
                <a:gd name="T0" fmla="*/ 39 w 56"/>
                <a:gd name="T1" fmla="*/ 31 h 77"/>
                <a:gd name="T2" fmla="*/ 48 w 56"/>
                <a:gd name="T3" fmla="*/ 16 h 77"/>
                <a:gd name="T4" fmla="*/ 31 w 56"/>
                <a:gd name="T5" fmla="*/ 0 h 77"/>
                <a:gd name="T6" fmla="*/ 15 w 56"/>
                <a:gd name="T7" fmla="*/ 16 h 77"/>
                <a:gd name="T8" fmla="*/ 23 w 56"/>
                <a:gd name="T9" fmla="*/ 30 h 77"/>
                <a:gd name="T10" fmla="*/ 6 w 56"/>
                <a:gd name="T11" fmla="*/ 48 h 77"/>
                <a:gd name="T12" fmla="*/ 4 w 56"/>
                <a:gd name="T13" fmla="*/ 65 h 77"/>
                <a:gd name="T14" fmla="*/ 7 w 56"/>
                <a:gd name="T15" fmla="*/ 58 h 77"/>
                <a:gd name="T16" fmla="*/ 8 w 56"/>
                <a:gd name="T17" fmla="*/ 67 h 77"/>
                <a:gd name="T18" fmla="*/ 27 w 56"/>
                <a:gd name="T19" fmla="*/ 74 h 77"/>
                <a:gd name="T20" fmla="*/ 56 w 56"/>
                <a:gd name="T21" fmla="*/ 58 h 77"/>
                <a:gd name="T22" fmla="*/ 39 w 56"/>
                <a:gd name="T23"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7">
                  <a:moveTo>
                    <a:pt x="39" y="31"/>
                  </a:moveTo>
                  <a:cubicBezTo>
                    <a:pt x="44" y="28"/>
                    <a:pt x="48" y="23"/>
                    <a:pt x="48" y="16"/>
                  </a:cubicBezTo>
                  <a:cubicBezTo>
                    <a:pt x="48" y="7"/>
                    <a:pt x="41" y="0"/>
                    <a:pt x="31" y="0"/>
                  </a:cubicBezTo>
                  <a:cubicBezTo>
                    <a:pt x="22" y="0"/>
                    <a:pt x="15" y="7"/>
                    <a:pt x="15" y="16"/>
                  </a:cubicBezTo>
                  <a:cubicBezTo>
                    <a:pt x="15" y="22"/>
                    <a:pt x="18" y="28"/>
                    <a:pt x="23" y="30"/>
                  </a:cubicBezTo>
                  <a:cubicBezTo>
                    <a:pt x="15" y="32"/>
                    <a:pt x="10" y="37"/>
                    <a:pt x="6" y="48"/>
                  </a:cubicBezTo>
                  <a:cubicBezTo>
                    <a:pt x="0" y="61"/>
                    <a:pt x="4" y="65"/>
                    <a:pt x="4" y="65"/>
                  </a:cubicBezTo>
                  <a:cubicBezTo>
                    <a:pt x="7" y="58"/>
                    <a:pt x="7" y="58"/>
                    <a:pt x="7" y="58"/>
                  </a:cubicBezTo>
                  <a:cubicBezTo>
                    <a:pt x="8" y="67"/>
                    <a:pt x="8" y="67"/>
                    <a:pt x="8" y="67"/>
                  </a:cubicBezTo>
                  <a:cubicBezTo>
                    <a:pt x="8" y="67"/>
                    <a:pt x="13" y="73"/>
                    <a:pt x="27" y="74"/>
                  </a:cubicBezTo>
                  <a:cubicBezTo>
                    <a:pt x="42" y="75"/>
                    <a:pt x="56" y="77"/>
                    <a:pt x="56" y="58"/>
                  </a:cubicBezTo>
                  <a:cubicBezTo>
                    <a:pt x="56" y="44"/>
                    <a:pt x="49" y="34"/>
                    <a:pt x="3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5" name="Freeform 11"/>
            <p:cNvSpPr>
              <a:spLocks noEditPoints="1"/>
            </p:cNvSpPr>
            <p:nvPr/>
          </p:nvSpPr>
          <p:spPr bwMode="auto">
            <a:xfrm>
              <a:off x="270" y="1"/>
              <a:ext cx="148" cy="148"/>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58 h 62"/>
                <a:gd name="T12" fmla="*/ 3 w 62"/>
                <a:gd name="T13" fmla="*/ 31 h 62"/>
                <a:gd name="T14" fmla="*/ 31 w 62"/>
                <a:gd name="T15" fmla="*/ 4 h 62"/>
                <a:gd name="T16" fmla="*/ 58 w 62"/>
                <a:gd name="T17" fmla="*/ 31 h 62"/>
                <a:gd name="T18" fmla="*/ 31 w 62"/>
                <a:gd name="T19"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3" y="0"/>
                    <a:pt x="0" y="14"/>
                    <a:pt x="0" y="31"/>
                  </a:cubicBezTo>
                  <a:cubicBezTo>
                    <a:pt x="0" y="48"/>
                    <a:pt x="13" y="62"/>
                    <a:pt x="31" y="62"/>
                  </a:cubicBezTo>
                  <a:cubicBezTo>
                    <a:pt x="48" y="62"/>
                    <a:pt x="62" y="48"/>
                    <a:pt x="62" y="31"/>
                  </a:cubicBezTo>
                  <a:cubicBezTo>
                    <a:pt x="62" y="14"/>
                    <a:pt x="48" y="0"/>
                    <a:pt x="31" y="0"/>
                  </a:cubicBezTo>
                  <a:close/>
                  <a:moveTo>
                    <a:pt x="31" y="58"/>
                  </a:moveTo>
                  <a:cubicBezTo>
                    <a:pt x="16" y="58"/>
                    <a:pt x="3" y="46"/>
                    <a:pt x="3" y="31"/>
                  </a:cubicBezTo>
                  <a:cubicBezTo>
                    <a:pt x="3" y="16"/>
                    <a:pt x="16" y="4"/>
                    <a:pt x="31" y="4"/>
                  </a:cubicBezTo>
                  <a:cubicBezTo>
                    <a:pt x="46" y="4"/>
                    <a:pt x="58" y="16"/>
                    <a:pt x="58" y="31"/>
                  </a:cubicBezTo>
                  <a:cubicBezTo>
                    <a:pt x="58" y="46"/>
                    <a:pt x="46" y="58"/>
                    <a:pt x="3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6" name="Rectangle 12"/>
            <p:cNvSpPr>
              <a:spLocks noChangeArrowheads="1"/>
            </p:cNvSpPr>
            <p:nvPr/>
          </p:nvSpPr>
          <p:spPr bwMode="auto">
            <a:xfrm>
              <a:off x="339" y="140"/>
              <a:ext cx="10" cy="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7" name="Freeform 13"/>
            <p:cNvSpPr>
              <a:spLocks noEditPoints="1"/>
            </p:cNvSpPr>
            <p:nvPr/>
          </p:nvSpPr>
          <p:spPr bwMode="auto">
            <a:xfrm>
              <a:off x="-7" y="190"/>
              <a:ext cx="165" cy="167"/>
            </a:xfrm>
            <a:custGeom>
              <a:avLst/>
              <a:gdLst>
                <a:gd name="T0" fmla="*/ 5 w 69"/>
                <a:gd name="T1" fmla="*/ 26 h 70"/>
                <a:gd name="T2" fmla="*/ 25 w 69"/>
                <a:gd name="T3" fmla="*/ 65 h 70"/>
                <a:gd name="T4" fmla="*/ 64 w 69"/>
                <a:gd name="T5" fmla="*/ 45 h 70"/>
                <a:gd name="T6" fmla="*/ 44 w 69"/>
                <a:gd name="T7" fmla="*/ 6 h 70"/>
                <a:gd name="T8" fmla="*/ 5 w 69"/>
                <a:gd name="T9" fmla="*/ 26 h 70"/>
                <a:gd name="T10" fmla="*/ 60 w 69"/>
                <a:gd name="T11" fmla="*/ 44 h 70"/>
                <a:gd name="T12" fmla="*/ 26 w 69"/>
                <a:gd name="T13" fmla="*/ 61 h 70"/>
                <a:gd name="T14" fmla="*/ 9 w 69"/>
                <a:gd name="T15" fmla="*/ 27 h 70"/>
                <a:gd name="T16" fmla="*/ 43 w 69"/>
                <a:gd name="T17" fmla="*/ 9 h 70"/>
                <a:gd name="T18" fmla="*/ 60 w 69"/>
                <a:gd name="T19"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5" y="26"/>
                  </a:moveTo>
                  <a:cubicBezTo>
                    <a:pt x="0" y="42"/>
                    <a:pt x="9" y="60"/>
                    <a:pt x="25" y="65"/>
                  </a:cubicBezTo>
                  <a:cubicBezTo>
                    <a:pt x="41" y="70"/>
                    <a:pt x="59" y="61"/>
                    <a:pt x="64" y="45"/>
                  </a:cubicBezTo>
                  <a:cubicBezTo>
                    <a:pt x="69" y="29"/>
                    <a:pt x="61" y="11"/>
                    <a:pt x="44" y="6"/>
                  </a:cubicBezTo>
                  <a:cubicBezTo>
                    <a:pt x="28" y="0"/>
                    <a:pt x="10" y="9"/>
                    <a:pt x="5" y="26"/>
                  </a:cubicBezTo>
                  <a:close/>
                  <a:moveTo>
                    <a:pt x="60" y="44"/>
                  </a:moveTo>
                  <a:cubicBezTo>
                    <a:pt x="56" y="58"/>
                    <a:pt x="40" y="66"/>
                    <a:pt x="26" y="61"/>
                  </a:cubicBezTo>
                  <a:cubicBezTo>
                    <a:pt x="12" y="57"/>
                    <a:pt x="4" y="41"/>
                    <a:pt x="9" y="27"/>
                  </a:cubicBezTo>
                  <a:cubicBezTo>
                    <a:pt x="13" y="13"/>
                    <a:pt x="29" y="5"/>
                    <a:pt x="43" y="9"/>
                  </a:cubicBezTo>
                  <a:cubicBezTo>
                    <a:pt x="57" y="14"/>
                    <a:pt x="65" y="29"/>
                    <a:pt x="6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8" name="Freeform 14"/>
            <p:cNvSpPr>
              <a:spLocks/>
            </p:cNvSpPr>
            <p:nvPr/>
          </p:nvSpPr>
          <p:spPr bwMode="auto">
            <a:xfrm>
              <a:off x="137" y="290"/>
              <a:ext cx="47" cy="24"/>
            </a:xfrm>
            <a:custGeom>
              <a:avLst/>
              <a:gdLst>
                <a:gd name="T0" fmla="*/ 2 w 47"/>
                <a:gd name="T1" fmla="*/ 0 h 24"/>
                <a:gd name="T2" fmla="*/ 47 w 47"/>
                <a:gd name="T3" fmla="*/ 14 h 24"/>
                <a:gd name="T4" fmla="*/ 45 w 47"/>
                <a:gd name="T5" fmla="*/ 24 h 24"/>
                <a:gd name="T6" fmla="*/ 0 w 47"/>
                <a:gd name="T7" fmla="*/ 10 h 24"/>
                <a:gd name="T8" fmla="*/ 2 w 47"/>
                <a:gd name="T9" fmla="*/ 0 h 24"/>
              </a:gdLst>
              <a:ahLst/>
              <a:cxnLst>
                <a:cxn ang="0">
                  <a:pos x="T0" y="T1"/>
                </a:cxn>
                <a:cxn ang="0">
                  <a:pos x="T2" y="T3"/>
                </a:cxn>
                <a:cxn ang="0">
                  <a:pos x="T4" y="T5"/>
                </a:cxn>
                <a:cxn ang="0">
                  <a:pos x="T6" y="T7"/>
                </a:cxn>
                <a:cxn ang="0">
                  <a:pos x="T8" y="T9"/>
                </a:cxn>
              </a:cxnLst>
              <a:rect l="0" t="0" r="r" b="b"/>
              <a:pathLst>
                <a:path w="47" h="24">
                  <a:moveTo>
                    <a:pt x="2" y="0"/>
                  </a:moveTo>
                  <a:lnTo>
                    <a:pt x="47" y="14"/>
                  </a:lnTo>
                  <a:lnTo>
                    <a:pt x="45" y="24"/>
                  </a:lnTo>
                  <a:lnTo>
                    <a:pt x="0" y="1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9" name="Freeform 15"/>
            <p:cNvSpPr>
              <a:spLocks noEditPoints="1"/>
            </p:cNvSpPr>
            <p:nvPr/>
          </p:nvSpPr>
          <p:spPr bwMode="auto">
            <a:xfrm>
              <a:off x="530" y="190"/>
              <a:ext cx="167" cy="167"/>
            </a:xfrm>
            <a:custGeom>
              <a:avLst/>
              <a:gdLst>
                <a:gd name="T0" fmla="*/ 25 w 70"/>
                <a:gd name="T1" fmla="*/ 6 h 70"/>
                <a:gd name="T2" fmla="*/ 5 w 70"/>
                <a:gd name="T3" fmla="*/ 45 h 70"/>
                <a:gd name="T4" fmla="*/ 44 w 70"/>
                <a:gd name="T5" fmla="*/ 65 h 70"/>
                <a:gd name="T6" fmla="*/ 64 w 70"/>
                <a:gd name="T7" fmla="*/ 26 h 70"/>
                <a:gd name="T8" fmla="*/ 25 w 70"/>
                <a:gd name="T9" fmla="*/ 6 h 70"/>
                <a:gd name="T10" fmla="*/ 26 w 70"/>
                <a:gd name="T11" fmla="*/ 9 h 70"/>
                <a:gd name="T12" fmla="*/ 60 w 70"/>
                <a:gd name="T13" fmla="*/ 27 h 70"/>
                <a:gd name="T14" fmla="*/ 43 w 70"/>
                <a:gd name="T15" fmla="*/ 61 h 70"/>
                <a:gd name="T16" fmla="*/ 9 w 70"/>
                <a:gd name="T17" fmla="*/ 44 h 70"/>
                <a:gd name="T18" fmla="*/ 26 w 70"/>
                <a:gd name="T19"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25" y="6"/>
                  </a:moveTo>
                  <a:cubicBezTo>
                    <a:pt x="9" y="11"/>
                    <a:pt x="0" y="29"/>
                    <a:pt x="5" y="45"/>
                  </a:cubicBezTo>
                  <a:cubicBezTo>
                    <a:pt x="10" y="61"/>
                    <a:pt x="28" y="70"/>
                    <a:pt x="44" y="65"/>
                  </a:cubicBezTo>
                  <a:cubicBezTo>
                    <a:pt x="61" y="60"/>
                    <a:pt x="70" y="42"/>
                    <a:pt x="64" y="26"/>
                  </a:cubicBezTo>
                  <a:cubicBezTo>
                    <a:pt x="59" y="9"/>
                    <a:pt x="41" y="0"/>
                    <a:pt x="25" y="6"/>
                  </a:cubicBezTo>
                  <a:close/>
                  <a:moveTo>
                    <a:pt x="26" y="9"/>
                  </a:moveTo>
                  <a:cubicBezTo>
                    <a:pt x="40" y="5"/>
                    <a:pt x="56" y="13"/>
                    <a:pt x="60" y="27"/>
                  </a:cubicBezTo>
                  <a:cubicBezTo>
                    <a:pt x="65" y="41"/>
                    <a:pt x="57" y="57"/>
                    <a:pt x="43" y="61"/>
                  </a:cubicBezTo>
                  <a:cubicBezTo>
                    <a:pt x="29" y="66"/>
                    <a:pt x="13" y="58"/>
                    <a:pt x="9" y="44"/>
                  </a:cubicBezTo>
                  <a:cubicBezTo>
                    <a:pt x="4" y="29"/>
                    <a:pt x="12" y="14"/>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0" name="Freeform 16"/>
            <p:cNvSpPr>
              <a:spLocks/>
            </p:cNvSpPr>
            <p:nvPr/>
          </p:nvSpPr>
          <p:spPr bwMode="auto">
            <a:xfrm>
              <a:off x="504" y="290"/>
              <a:ext cx="48" cy="24"/>
            </a:xfrm>
            <a:custGeom>
              <a:avLst/>
              <a:gdLst>
                <a:gd name="T0" fmla="*/ 45 w 48"/>
                <a:gd name="T1" fmla="*/ 0 h 24"/>
                <a:gd name="T2" fmla="*/ 0 w 48"/>
                <a:gd name="T3" fmla="*/ 14 h 24"/>
                <a:gd name="T4" fmla="*/ 2 w 48"/>
                <a:gd name="T5" fmla="*/ 24 h 24"/>
                <a:gd name="T6" fmla="*/ 48 w 48"/>
                <a:gd name="T7" fmla="*/ 10 h 24"/>
                <a:gd name="T8" fmla="*/ 45 w 48"/>
                <a:gd name="T9" fmla="*/ 0 h 24"/>
              </a:gdLst>
              <a:ahLst/>
              <a:cxnLst>
                <a:cxn ang="0">
                  <a:pos x="T0" y="T1"/>
                </a:cxn>
                <a:cxn ang="0">
                  <a:pos x="T2" y="T3"/>
                </a:cxn>
                <a:cxn ang="0">
                  <a:pos x="T4" y="T5"/>
                </a:cxn>
                <a:cxn ang="0">
                  <a:pos x="T6" y="T7"/>
                </a:cxn>
                <a:cxn ang="0">
                  <a:pos x="T8" y="T9"/>
                </a:cxn>
              </a:cxnLst>
              <a:rect l="0" t="0" r="r" b="b"/>
              <a:pathLst>
                <a:path w="48" h="24">
                  <a:moveTo>
                    <a:pt x="45" y="0"/>
                  </a:moveTo>
                  <a:lnTo>
                    <a:pt x="0" y="14"/>
                  </a:lnTo>
                  <a:lnTo>
                    <a:pt x="2" y="24"/>
                  </a:lnTo>
                  <a:lnTo>
                    <a:pt x="48" y="1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1" name="Freeform 17"/>
            <p:cNvSpPr>
              <a:spLocks noEditPoints="1"/>
            </p:cNvSpPr>
            <p:nvPr/>
          </p:nvSpPr>
          <p:spPr bwMode="auto">
            <a:xfrm>
              <a:off x="94" y="493"/>
              <a:ext cx="167" cy="170"/>
            </a:xfrm>
            <a:custGeom>
              <a:avLst/>
              <a:gdLst>
                <a:gd name="T0" fmla="*/ 17 w 70"/>
                <a:gd name="T1" fmla="*/ 61 h 71"/>
                <a:gd name="T2" fmla="*/ 60 w 70"/>
                <a:gd name="T3" fmla="*/ 54 h 71"/>
                <a:gd name="T4" fmla="*/ 53 w 70"/>
                <a:gd name="T5" fmla="*/ 11 h 71"/>
                <a:gd name="T6" fmla="*/ 10 w 70"/>
                <a:gd name="T7" fmla="*/ 17 h 71"/>
                <a:gd name="T8" fmla="*/ 17 w 70"/>
                <a:gd name="T9" fmla="*/ 61 h 71"/>
                <a:gd name="T10" fmla="*/ 51 w 70"/>
                <a:gd name="T11" fmla="*/ 14 h 71"/>
                <a:gd name="T12" fmla="*/ 57 w 70"/>
                <a:gd name="T13" fmla="*/ 52 h 71"/>
                <a:gd name="T14" fmla="*/ 19 w 70"/>
                <a:gd name="T15" fmla="*/ 58 h 71"/>
                <a:gd name="T16" fmla="*/ 13 w 70"/>
                <a:gd name="T17" fmla="*/ 20 h 71"/>
                <a:gd name="T18" fmla="*/ 51 w 70"/>
                <a:gd name="T19"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1">
                  <a:moveTo>
                    <a:pt x="17" y="61"/>
                  </a:moveTo>
                  <a:cubicBezTo>
                    <a:pt x="31" y="71"/>
                    <a:pt x="50" y="68"/>
                    <a:pt x="60" y="54"/>
                  </a:cubicBezTo>
                  <a:cubicBezTo>
                    <a:pt x="70" y="40"/>
                    <a:pt x="67" y="21"/>
                    <a:pt x="53" y="11"/>
                  </a:cubicBezTo>
                  <a:cubicBezTo>
                    <a:pt x="40" y="0"/>
                    <a:pt x="20" y="4"/>
                    <a:pt x="10" y="17"/>
                  </a:cubicBezTo>
                  <a:cubicBezTo>
                    <a:pt x="0" y="31"/>
                    <a:pt x="3" y="51"/>
                    <a:pt x="17" y="61"/>
                  </a:cubicBezTo>
                  <a:close/>
                  <a:moveTo>
                    <a:pt x="51" y="14"/>
                  </a:moveTo>
                  <a:cubicBezTo>
                    <a:pt x="63" y="23"/>
                    <a:pt x="66" y="40"/>
                    <a:pt x="57" y="52"/>
                  </a:cubicBezTo>
                  <a:cubicBezTo>
                    <a:pt x="48" y="64"/>
                    <a:pt x="31" y="67"/>
                    <a:pt x="19" y="58"/>
                  </a:cubicBezTo>
                  <a:cubicBezTo>
                    <a:pt x="7" y="49"/>
                    <a:pt x="4" y="32"/>
                    <a:pt x="13" y="20"/>
                  </a:cubicBezTo>
                  <a:cubicBezTo>
                    <a:pt x="22" y="8"/>
                    <a:pt x="39" y="5"/>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2" name="Freeform 18"/>
            <p:cNvSpPr>
              <a:spLocks/>
            </p:cNvSpPr>
            <p:nvPr/>
          </p:nvSpPr>
          <p:spPr bwMode="auto">
            <a:xfrm>
              <a:off x="213" y="483"/>
              <a:ext cx="36" cy="46"/>
            </a:xfrm>
            <a:custGeom>
              <a:avLst/>
              <a:gdLst>
                <a:gd name="T0" fmla="*/ 0 w 36"/>
                <a:gd name="T1" fmla="*/ 41 h 46"/>
                <a:gd name="T2" fmla="*/ 29 w 36"/>
                <a:gd name="T3" fmla="*/ 0 h 46"/>
                <a:gd name="T4" fmla="*/ 36 w 36"/>
                <a:gd name="T5" fmla="*/ 5 h 46"/>
                <a:gd name="T6" fmla="*/ 7 w 36"/>
                <a:gd name="T7" fmla="*/ 46 h 46"/>
                <a:gd name="T8" fmla="*/ 0 w 36"/>
                <a:gd name="T9" fmla="*/ 41 h 46"/>
              </a:gdLst>
              <a:ahLst/>
              <a:cxnLst>
                <a:cxn ang="0">
                  <a:pos x="T0" y="T1"/>
                </a:cxn>
                <a:cxn ang="0">
                  <a:pos x="T2" y="T3"/>
                </a:cxn>
                <a:cxn ang="0">
                  <a:pos x="T4" y="T5"/>
                </a:cxn>
                <a:cxn ang="0">
                  <a:pos x="T6" y="T7"/>
                </a:cxn>
                <a:cxn ang="0">
                  <a:pos x="T8" y="T9"/>
                </a:cxn>
              </a:cxnLst>
              <a:rect l="0" t="0" r="r" b="b"/>
              <a:pathLst>
                <a:path w="36" h="46">
                  <a:moveTo>
                    <a:pt x="0" y="41"/>
                  </a:moveTo>
                  <a:lnTo>
                    <a:pt x="29" y="0"/>
                  </a:lnTo>
                  <a:lnTo>
                    <a:pt x="36" y="5"/>
                  </a:lnTo>
                  <a:lnTo>
                    <a:pt x="7" y="46"/>
                  </a:lnTo>
                  <a:lnTo>
                    <a:pt x="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3" name="Freeform 19"/>
            <p:cNvSpPr>
              <a:spLocks noEditPoints="1"/>
            </p:cNvSpPr>
            <p:nvPr/>
          </p:nvSpPr>
          <p:spPr bwMode="auto">
            <a:xfrm>
              <a:off x="418" y="493"/>
              <a:ext cx="169" cy="170"/>
            </a:xfrm>
            <a:custGeom>
              <a:avLst/>
              <a:gdLst>
                <a:gd name="T0" fmla="*/ 54 w 71"/>
                <a:gd name="T1" fmla="*/ 61 h 71"/>
                <a:gd name="T2" fmla="*/ 60 w 71"/>
                <a:gd name="T3" fmla="*/ 17 h 71"/>
                <a:gd name="T4" fmla="*/ 17 w 71"/>
                <a:gd name="T5" fmla="*/ 11 h 71"/>
                <a:gd name="T6" fmla="*/ 10 w 71"/>
                <a:gd name="T7" fmla="*/ 54 h 71"/>
                <a:gd name="T8" fmla="*/ 54 w 71"/>
                <a:gd name="T9" fmla="*/ 61 h 71"/>
                <a:gd name="T10" fmla="*/ 19 w 71"/>
                <a:gd name="T11" fmla="*/ 14 h 71"/>
                <a:gd name="T12" fmla="*/ 57 w 71"/>
                <a:gd name="T13" fmla="*/ 20 h 71"/>
                <a:gd name="T14" fmla="*/ 51 w 71"/>
                <a:gd name="T15" fmla="*/ 58 h 71"/>
                <a:gd name="T16" fmla="*/ 13 w 71"/>
                <a:gd name="T17" fmla="*/ 52 h 71"/>
                <a:gd name="T18" fmla="*/ 19 w 71"/>
                <a:gd name="T19"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1">
                  <a:moveTo>
                    <a:pt x="54" y="61"/>
                  </a:moveTo>
                  <a:cubicBezTo>
                    <a:pt x="67" y="51"/>
                    <a:pt x="71" y="31"/>
                    <a:pt x="60" y="17"/>
                  </a:cubicBezTo>
                  <a:cubicBezTo>
                    <a:pt x="50" y="4"/>
                    <a:pt x="31" y="0"/>
                    <a:pt x="17" y="11"/>
                  </a:cubicBezTo>
                  <a:cubicBezTo>
                    <a:pt x="3" y="21"/>
                    <a:pt x="0" y="40"/>
                    <a:pt x="10" y="54"/>
                  </a:cubicBezTo>
                  <a:cubicBezTo>
                    <a:pt x="20" y="68"/>
                    <a:pt x="40" y="71"/>
                    <a:pt x="54" y="61"/>
                  </a:cubicBezTo>
                  <a:close/>
                  <a:moveTo>
                    <a:pt x="19" y="14"/>
                  </a:moveTo>
                  <a:cubicBezTo>
                    <a:pt x="31" y="5"/>
                    <a:pt x="48" y="8"/>
                    <a:pt x="57" y="20"/>
                  </a:cubicBezTo>
                  <a:cubicBezTo>
                    <a:pt x="66" y="32"/>
                    <a:pt x="63" y="49"/>
                    <a:pt x="51" y="58"/>
                  </a:cubicBezTo>
                  <a:cubicBezTo>
                    <a:pt x="39" y="67"/>
                    <a:pt x="22" y="64"/>
                    <a:pt x="13" y="52"/>
                  </a:cubicBezTo>
                  <a:cubicBezTo>
                    <a:pt x="4" y="40"/>
                    <a:pt x="7" y="23"/>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4" name="Freeform 20"/>
            <p:cNvSpPr>
              <a:spLocks/>
            </p:cNvSpPr>
            <p:nvPr/>
          </p:nvSpPr>
          <p:spPr bwMode="auto">
            <a:xfrm>
              <a:off x="432" y="483"/>
              <a:ext cx="36" cy="46"/>
            </a:xfrm>
            <a:custGeom>
              <a:avLst/>
              <a:gdLst>
                <a:gd name="T0" fmla="*/ 29 w 36"/>
                <a:gd name="T1" fmla="*/ 46 h 46"/>
                <a:gd name="T2" fmla="*/ 0 w 36"/>
                <a:gd name="T3" fmla="*/ 5 h 46"/>
                <a:gd name="T4" fmla="*/ 8 w 36"/>
                <a:gd name="T5" fmla="*/ 0 h 46"/>
                <a:gd name="T6" fmla="*/ 36 w 36"/>
                <a:gd name="T7" fmla="*/ 41 h 46"/>
                <a:gd name="T8" fmla="*/ 29 w 36"/>
                <a:gd name="T9" fmla="*/ 46 h 46"/>
              </a:gdLst>
              <a:ahLst/>
              <a:cxnLst>
                <a:cxn ang="0">
                  <a:pos x="T0" y="T1"/>
                </a:cxn>
                <a:cxn ang="0">
                  <a:pos x="T2" y="T3"/>
                </a:cxn>
                <a:cxn ang="0">
                  <a:pos x="T4" y="T5"/>
                </a:cxn>
                <a:cxn ang="0">
                  <a:pos x="T6" y="T7"/>
                </a:cxn>
                <a:cxn ang="0">
                  <a:pos x="T8" y="T9"/>
                </a:cxn>
              </a:cxnLst>
              <a:rect l="0" t="0" r="r" b="b"/>
              <a:pathLst>
                <a:path w="36" h="46">
                  <a:moveTo>
                    <a:pt x="29" y="46"/>
                  </a:moveTo>
                  <a:lnTo>
                    <a:pt x="0" y="5"/>
                  </a:lnTo>
                  <a:lnTo>
                    <a:pt x="8" y="0"/>
                  </a:lnTo>
                  <a:lnTo>
                    <a:pt x="36" y="41"/>
                  </a:lnTo>
                  <a:lnTo>
                    <a:pt x="2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5" name="Freeform 21"/>
            <p:cNvSpPr>
              <a:spLocks noEditPoints="1"/>
            </p:cNvSpPr>
            <p:nvPr/>
          </p:nvSpPr>
          <p:spPr bwMode="auto">
            <a:xfrm>
              <a:off x="292" y="32"/>
              <a:ext cx="93" cy="88"/>
            </a:xfrm>
            <a:custGeom>
              <a:avLst/>
              <a:gdLst>
                <a:gd name="T0" fmla="*/ 36 w 39"/>
                <a:gd name="T1" fmla="*/ 22 h 37"/>
                <a:gd name="T2" fmla="*/ 36 w 39"/>
                <a:gd name="T3" fmla="*/ 21 h 37"/>
                <a:gd name="T4" fmla="*/ 34 w 39"/>
                <a:gd name="T5" fmla="*/ 21 h 37"/>
                <a:gd name="T6" fmla="*/ 37 w 39"/>
                <a:gd name="T7" fmla="*/ 21 h 37"/>
                <a:gd name="T8" fmla="*/ 39 w 39"/>
                <a:gd name="T9" fmla="*/ 0 h 37"/>
                <a:gd name="T10" fmla="*/ 14 w 39"/>
                <a:gd name="T11" fmla="*/ 1 h 37"/>
                <a:gd name="T12" fmla="*/ 13 w 39"/>
                <a:gd name="T13" fmla="*/ 18 h 37"/>
                <a:gd name="T14" fmla="*/ 15 w 39"/>
                <a:gd name="T15" fmla="*/ 19 h 37"/>
                <a:gd name="T16" fmla="*/ 14 w 39"/>
                <a:gd name="T17" fmla="*/ 19 h 37"/>
                <a:gd name="T18" fmla="*/ 13 w 39"/>
                <a:gd name="T19" fmla="*/ 19 h 37"/>
                <a:gd name="T20" fmla="*/ 3 w 39"/>
                <a:gd name="T21" fmla="*/ 26 h 37"/>
                <a:gd name="T22" fmla="*/ 0 w 39"/>
                <a:gd name="T23" fmla="*/ 28 h 37"/>
                <a:gd name="T24" fmla="*/ 1 w 39"/>
                <a:gd name="T25" fmla="*/ 30 h 37"/>
                <a:gd name="T26" fmla="*/ 1 w 39"/>
                <a:gd name="T27" fmla="*/ 30 h 37"/>
                <a:gd name="T28" fmla="*/ 1 w 39"/>
                <a:gd name="T29" fmla="*/ 30 h 37"/>
                <a:gd name="T30" fmla="*/ 2 w 39"/>
                <a:gd name="T31" fmla="*/ 31 h 37"/>
                <a:gd name="T32" fmla="*/ 29 w 39"/>
                <a:gd name="T33" fmla="*/ 37 h 37"/>
                <a:gd name="T34" fmla="*/ 33 w 39"/>
                <a:gd name="T35" fmla="*/ 30 h 37"/>
                <a:gd name="T36" fmla="*/ 35 w 39"/>
                <a:gd name="T37" fmla="*/ 28 h 37"/>
                <a:gd name="T38" fmla="*/ 35 w 39"/>
                <a:gd name="T39" fmla="*/ 27 h 37"/>
                <a:gd name="T40" fmla="*/ 37 w 39"/>
                <a:gd name="T41" fmla="*/ 22 h 37"/>
                <a:gd name="T42" fmla="*/ 36 w 39"/>
                <a:gd name="T43" fmla="*/ 22 h 37"/>
                <a:gd name="T44" fmla="*/ 17 w 39"/>
                <a:gd name="T45" fmla="*/ 28 h 37"/>
                <a:gd name="T46" fmla="*/ 12 w 39"/>
                <a:gd name="T47" fmla="*/ 27 h 37"/>
                <a:gd name="T48" fmla="*/ 14 w 39"/>
                <a:gd name="T49" fmla="*/ 25 h 37"/>
                <a:gd name="T50" fmla="*/ 19 w 39"/>
                <a:gd name="T51" fmla="*/ 26 h 37"/>
                <a:gd name="T52" fmla="*/ 17 w 39"/>
                <a:gd name="T53" fmla="*/ 28 h 37"/>
                <a:gd name="T54" fmla="*/ 31 w 39"/>
                <a:gd name="T55" fmla="*/ 27 h 37"/>
                <a:gd name="T56" fmla="*/ 9 w 39"/>
                <a:gd name="T57" fmla="*/ 23 h 37"/>
                <a:gd name="T58" fmla="*/ 14 w 39"/>
                <a:gd name="T59" fmla="*/ 21 h 37"/>
                <a:gd name="T60" fmla="*/ 33 w 39"/>
                <a:gd name="T61" fmla="*/ 23 h 37"/>
                <a:gd name="T62" fmla="*/ 31 w 39"/>
                <a:gd name="T63" fmla="*/ 27 h 37"/>
                <a:gd name="T64" fmla="*/ 15 w 39"/>
                <a:gd name="T65" fmla="*/ 17 h 37"/>
                <a:gd name="T66" fmla="*/ 16 w 39"/>
                <a:gd name="T67" fmla="*/ 3 h 37"/>
                <a:gd name="T68" fmla="*/ 36 w 39"/>
                <a:gd name="T69" fmla="*/ 2 h 37"/>
                <a:gd name="T70" fmla="*/ 34 w 39"/>
                <a:gd name="T71" fmla="*/ 19 h 37"/>
                <a:gd name="T72" fmla="*/ 15 w 39"/>
                <a:gd name="T73"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37">
                  <a:moveTo>
                    <a:pt x="36" y="22"/>
                  </a:moveTo>
                  <a:cubicBezTo>
                    <a:pt x="36" y="22"/>
                    <a:pt x="36" y="21"/>
                    <a:pt x="36" y="21"/>
                  </a:cubicBezTo>
                  <a:cubicBezTo>
                    <a:pt x="35" y="21"/>
                    <a:pt x="34" y="21"/>
                    <a:pt x="34" y="21"/>
                  </a:cubicBezTo>
                  <a:cubicBezTo>
                    <a:pt x="35" y="20"/>
                    <a:pt x="36" y="21"/>
                    <a:pt x="37" y="21"/>
                  </a:cubicBezTo>
                  <a:cubicBezTo>
                    <a:pt x="38" y="14"/>
                    <a:pt x="39" y="0"/>
                    <a:pt x="39" y="0"/>
                  </a:cubicBezTo>
                  <a:cubicBezTo>
                    <a:pt x="14" y="1"/>
                    <a:pt x="14" y="1"/>
                    <a:pt x="14" y="1"/>
                  </a:cubicBezTo>
                  <a:cubicBezTo>
                    <a:pt x="14" y="1"/>
                    <a:pt x="13" y="12"/>
                    <a:pt x="13" y="18"/>
                  </a:cubicBezTo>
                  <a:cubicBezTo>
                    <a:pt x="13" y="18"/>
                    <a:pt x="15" y="18"/>
                    <a:pt x="15" y="19"/>
                  </a:cubicBezTo>
                  <a:cubicBezTo>
                    <a:pt x="14" y="19"/>
                    <a:pt x="14" y="18"/>
                    <a:pt x="14" y="19"/>
                  </a:cubicBezTo>
                  <a:cubicBezTo>
                    <a:pt x="13" y="19"/>
                    <a:pt x="13" y="19"/>
                    <a:pt x="13" y="19"/>
                  </a:cubicBezTo>
                  <a:cubicBezTo>
                    <a:pt x="10" y="21"/>
                    <a:pt x="7" y="24"/>
                    <a:pt x="3" y="26"/>
                  </a:cubicBezTo>
                  <a:cubicBezTo>
                    <a:pt x="3" y="26"/>
                    <a:pt x="1" y="27"/>
                    <a:pt x="0" y="28"/>
                  </a:cubicBezTo>
                  <a:cubicBezTo>
                    <a:pt x="0" y="29"/>
                    <a:pt x="1" y="29"/>
                    <a:pt x="1" y="30"/>
                  </a:cubicBezTo>
                  <a:cubicBezTo>
                    <a:pt x="1" y="30"/>
                    <a:pt x="1" y="30"/>
                    <a:pt x="1" y="30"/>
                  </a:cubicBezTo>
                  <a:cubicBezTo>
                    <a:pt x="1" y="30"/>
                    <a:pt x="1" y="30"/>
                    <a:pt x="1" y="30"/>
                  </a:cubicBezTo>
                  <a:cubicBezTo>
                    <a:pt x="2" y="31"/>
                    <a:pt x="2" y="31"/>
                    <a:pt x="2" y="31"/>
                  </a:cubicBezTo>
                  <a:cubicBezTo>
                    <a:pt x="4" y="32"/>
                    <a:pt x="26" y="37"/>
                    <a:pt x="29" y="37"/>
                  </a:cubicBezTo>
                  <a:cubicBezTo>
                    <a:pt x="31" y="35"/>
                    <a:pt x="32" y="33"/>
                    <a:pt x="33" y="30"/>
                  </a:cubicBezTo>
                  <a:cubicBezTo>
                    <a:pt x="34" y="30"/>
                    <a:pt x="34" y="29"/>
                    <a:pt x="35" y="28"/>
                  </a:cubicBezTo>
                  <a:cubicBezTo>
                    <a:pt x="35" y="28"/>
                    <a:pt x="35" y="28"/>
                    <a:pt x="35" y="27"/>
                  </a:cubicBezTo>
                  <a:cubicBezTo>
                    <a:pt x="37" y="26"/>
                    <a:pt x="37" y="24"/>
                    <a:pt x="37" y="22"/>
                  </a:cubicBezTo>
                  <a:cubicBezTo>
                    <a:pt x="37" y="22"/>
                    <a:pt x="36" y="22"/>
                    <a:pt x="36" y="22"/>
                  </a:cubicBezTo>
                  <a:close/>
                  <a:moveTo>
                    <a:pt x="17" y="28"/>
                  </a:moveTo>
                  <a:cubicBezTo>
                    <a:pt x="12" y="27"/>
                    <a:pt x="12" y="27"/>
                    <a:pt x="12" y="27"/>
                  </a:cubicBezTo>
                  <a:cubicBezTo>
                    <a:pt x="14" y="25"/>
                    <a:pt x="14" y="25"/>
                    <a:pt x="14" y="25"/>
                  </a:cubicBezTo>
                  <a:cubicBezTo>
                    <a:pt x="19" y="26"/>
                    <a:pt x="19" y="26"/>
                    <a:pt x="19" y="26"/>
                  </a:cubicBezTo>
                  <a:lnTo>
                    <a:pt x="17" y="28"/>
                  </a:lnTo>
                  <a:close/>
                  <a:moveTo>
                    <a:pt x="31" y="27"/>
                  </a:moveTo>
                  <a:cubicBezTo>
                    <a:pt x="9" y="23"/>
                    <a:pt x="9" y="23"/>
                    <a:pt x="9" y="23"/>
                  </a:cubicBezTo>
                  <a:cubicBezTo>
                    <a:pt x="14" y="21"/>
                    <a:pt x="14" y="21"/>
                    <a:pt x="14" y="21"/>
                  </a:cubicBezTo>
                  <a:cubicBezTo>
                    <a:pt x="33" y="23"/>
                    <a:pt x="33" y="23"/>
                    <a:pt x="33" y="23"/>
                  </a:cubicBezTo>
                  <a:lnTo>
                    <a:pt x="31" y="27"/>
                  </a:lnTo>
                  <a:close/>
                  <a:moveTo>
                    <a:pt x="15" y="17"/>
                  </a:moveTo>
                  <a:cubicBezTo>
                    <a:pt x="16" y="3"/>
                    <a:pt x="16" y="3"/>
                    <a:pt x="16" y="3"/>
                  </a:cubicBezTo>
                  <a:cubicBezTo>
                    <a:pt x="36" y="2"/>
                    <a:pt x="36" y="2"/>
                    <a:pt x="36" y="2"/>
                  </a:cubicBezTo>
                  <a:cubicBezTo>
                    <a:pt x="34" y="19"/>
                    <a:pt x="34" y="19"/>
                    <a:pt x="34" y="19"/>
                  </a:cubicBezTo>
                  <a:lnTo>
                    <a:pt x="1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6" name="Freeform 22"/>
            <p:cNvSpPr>
              <a:spLocks noEditPoints="1"/>
            </p:cNvSpPr>
            <p:nvPr/>
          </p:nvSpPr>
          <p:spPr bwMode="auto">
            <a:xfrm>
              <a:off x="568" y="221"/>
              <a:ext cx="89" cy="98"/>
            </a:xfrm>
            <a:custGeom>
              <a:avLst/>
              <a:gdLst>
                <a:gd name="T0" fmla="*/ 37 w 37"/>
                <a:gd name="T1" fmla="*/ 34 h 41"/>
                <a:gd name="T2" fmla="*/ 35 w 37"/>
                <a:gd name="T3" fmla="*/ 33 h 41"/>
                <a:gd name="T4" fmla="*/ 35 w 37"/>
                <a:gd name="T5" fmla="*/ 12 h 41"/>
                <a:gd name="T6" fmla="*/ 20 w 37"/>
                <a:gd name="T7" fmla="*/ 0 h 41"/>
                <a:gd name="T8" fmla="*/ 4 w 37"/>
                <a:gd name="T9" fmla="*/ 12 h 41"/>
                <a:gd name="T10" fmla="*/ 4 w 37"/>
                <a:gd name="T11" fmla="*/ 33 h 41"/>
                <a:gd name="T12" fmla="*/ 0 w 37"/>
                <a:gd name="T13" fmla="*/ 34 h 41"/>
                <a:gd name="T14" fmla="*/ 0 w 37"/>
                <a:gd name="T15" fmla="*/ 35 h 41"/>
                <a:gd name="T16" fmla="*/ 18 w 37"/>
                <a:gd name="T17" fmla="*/ 41 h 41"/>
                <a:gd name="T18" fmla="*/ 37 w 37"/>
                <a:gd name="T19" fmla="*/ 35 h 41"/>
                <a:gd name="T20" fmla="*/ 37 w 37"/>
                <a:gd name="T21" fmla="*/ 34 h 41"/>
                <a:gd name="T22" fmla="*/ 4 w 37"/>
                <a:gd name="T23" fmla="*/ 12 h 41"/>
                <a:gd name="T24" fmla="*/ 20 w 37"/>
                <a:gd name="T25" fmla="*/ 1 h 41"/>
                <a:gd name="T26" fmla="*/ 21 w 37"/>
                <a:gd name="T27" fmla="*/ 37 h 41"/>
                <a:gd name="T28" fmla="*/ 4 w 37"/>
                <a:gd name="T29" fmla="*/ 33 h 41"/>
                <a:gd name="T30" fmla="*/ 4 w 37"/>
                <a:gd name="T31" fmla="*/ 12 h 41"/>
                <a:gd name="T32" fmla="*/ 18 w 37"/>
                <a:gd name="T33" fmla="*/ 40 h 41"/>
                <a:gd name="T34" fmla="*/ 1 w 37"/>
                <a:gd name="T35" fmla="*/ 34 h 41"/>
                <a:gd name="T36" fmla="*/ 4 w 37"/>
                <a:gd name="T37" fmla="*/ 34 h 41"/>
                <a:gd name="T38" fmla="*/ 4 w 37"/>
                <a:gd name="T39" fmla="*/ 34 h 41"/>
                <a:gd name="T40" fmla="*/ 21 w 37"/>
                <a:gd name="T41" fmla="*/ 38 h 41"/>
                <a:gd name="T42" fmla="*/ 28 w 37"/>
                <a:gd name="T43" fmla="*/ 37 h 41"/>
                <a:gd name="T44" fmla="*/ 18 w 37"/>
                <a:gd name="T45" fmla="*/ 4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41">
                  <a:moveTo>
                    <a:pt x="37" y="34"/>
                  </a:moveTo>
                  <a:cubicBezTo>
                    <a:pt x="36" y="33"/>
                    <a:pt x="36" y="33"/>
                    <a:pt x="35" y="33"/>
                  </a:cubicBezTo>
                  <a:cubicBezTo>
                    <a:pt x="35" y="32"/>
                    <a:pt x="35" y="12"/>
                    <a:pt x="35" y="12"/>
                  </a:cubicBezTo>
                  <a:cubicBezTo>
                    <a:pt x="20" y="0"/>
                    <a:pt x="20" y="0"/>
                    <a:pt x="20" y="0"/>
                  </a:cubicBezTo>
                  <a:cubicBezTo>
                    <a:pt x="4" y="12"/>
                    <a:pt x="4" y="12"/>
                    <a:pt x="4" y="12"/>
                  </a:cubicBezTo>
                  <a:cubicBezTo>
                    <a:pt x="4" y="12"/>
                    <a:pt x="4" y="33"/>
                    <a:pt x="4" y="33"/>
                  </a:cubicBezTo>
                  <a:cubicBezTo>
                    <a:pt x="2" y="34"/>
                    <a:pt x="1" y="34"/>
                    <a:pt x="0" y="34"/>
                  </a:cubicBezTo>
                  <a:cubicBezTo>
                    <a:pt x="0" y="34"/>
                    <a:pt x="0" y="35"/>
                    <a:pt x="0" y="35"/>
                  </a:cubicBezTo>
                  <a:cubicBezTo>
                    <a:pt x="6" y="37"/>
                    <a:pt x="12" y="39"/>
                    <a:pt x="18" y="41"/>
                  </a:cubicBezTo>
                  <a:cubicBezTo>
                    <a:pt x="25" y="39"/>
                    <a:pt x="29" y="38"/>
                    <a:pt x="37" y="35"/>
                  </a:cubicBezTo>
                  <a:cubicBezTo>
                    <a:pt x="37" y="35"/>
                    <a:pt x="37" y="34"/>
                    <a:pt x="37" y="34"/>
                  </a:cubicBezTo>
                  <a:close/>
                  <a:moveTo>
                    <a:pt x="4" y="12"/>
                  </a:moveTo>
                  <a:cubicBezTo>
                    <a:pt x="20" y="1"/>
                    <a:pt x="20" y="1"/>
                    <a:pt x="20" y="1"/>
                  </a:cubicBezTo>
                  <a:cubicBezTo>
                    <a:pt x="21" y="37"/>
                    <a:pt x="21" y="37"/>
                    <a:pt x="21" y="37"/>
                  </a:cubicBezTo>
                  <a:cubicBezTo>
                    <a:pt x="19" y="37"/>
                    <a:pt x="5" y="34"/>
                    <a:pt x="4" y="33"/>
                  </a:cubicBezTo>
                  <a:cubicBezTo>
                    <a:pt x="4" y="32"/>
                    <a:pt x="4" y="12"/>
                    <a:pt x="4" y="12"/>
                  </a:cubicBezTo>
                  <a:close/>
                  <a:moveTo>
                    <a:pt x="18" y="40"/>
                  </a:moveTo>
                  <a:cubicBezTo>
                    <a:pt x="16" y="39"/>
                    <a:pt x="2" y="35"/>
                    <a:pt x="1" y="34"/>
                  </a:cubicBezTo>
                  <a:cubicBezTo>
                    <a:pt x="2" y="34"/>
                    <a:pt x="3" y="34"/>
                    <a:pt x="4" y="34"/>
                  </a:cubicBezTo>
                  <a:cubicBezTo>
                    <a:pt x="4" y="34"/>
                    <a:pt x="4" y="34"/>
                    <a:pt x="4" y="34"/>
                  </a:cubicBezTo>
                  <a:cubicBezTo>
                    <a:pt x="6" y="34"/>
                    <a:pt x="21" y="38"/>
                    <a:pt x="21" y="38"/>
                  </a:cubicBezTo>
                  <a:cubicBezTo>
                    <a:pt x="28" y="37"/>
                    <a:pt x="28" y="37"/>
                    <a:pt x="28" y="37"/>
                  </a:cubicBezTo>
                  <a:cubicBezTo>
                    <a:pt x="25" y="38"/>
                    <a:pt x="20" y="40"/>
                    <a:pt x="1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7" name="Freeform 23"/>
            <p:cNvSpPr>
              <a:spLocks/>
            </p:cNvSpPr>
            <p:nvPr/>
          </p:nvSpPr>
          <p:spPr bwMode="auto">
            <a:xfrm>
              <a:off x="580" y="230"/>
              <a:ext cx="34" cy="27"/>
            </a:xfrm>
            <a:custGeom>
              <a:avLst/>
              <a:gdLst>
                <a:gd name="T0" fmla="*/ 34 w 34"/>
                <a:gd name="T1" fmla="*/ 0 h 27"/>
                <a:gd name="T2" fmla="*/ 0 w 34"/>
                <a:gd name="T3" fmla="*/ 22 h 27"/>
                <a:gd name="T4" fmla="*/ 0 w 34"/>
                <a:gd name="T5" fmla="*/ 27 h 27"/>
                <a:gd name="T6" fmla="*/ 34 w 34"/>
                <a:gd name="T7" fmla="*/ 7 h 27"/>
                <a:gd name="T8" fmla="*/ 34 w 34"/>
                <a:gd name="T9" fmla="*/ 0 h 27"/>
              </a:gdLst>
              <a:ahLst/>
              <a:cxnLst>
                <a:cxn ang="0">
                  <a:pos x="T0" y="T1"/>
                </a:cxn>
                <a:cxn ang="0">
                  <a:pos x="T2" y="T3"/>
                </a:cxn>
                <a:cxn ang="0">
                  <a:pos x="T4" y="T5"/>
                </a:cxn>
                <a:cxn ang="0">
                  <a:pos x="T6" y="T7"/>
                </a:cxn>
                <a:cxn ang="0">
                  <a:pos x="T8" y="T9"/>
                </a:cxn>
              </a:cxnLst>
              <a:rect l="0" t="0" r="r" b="b"/>
              <a:pathLst>
                <a:path w="34" h="27">
                  <a:moveTo>
                    <a:pt x="34" y="0"/>
                  </a:moveTo>
                  <a:lnTo>
                    <a:pt x="0" y="22"/>
                  </a:lnTo>
                  <a:lnTo>
                    <a:pt x="0" y="27"/>
                  </a:lnTo>
                  <a:lnTo>
                    <a:pt x="34" y="7"/>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8" name="Freeform 24"/>
            <p:cNvSpPr>
              <a:spLocks/>
            </p:cNvSpPr>
            <p:nvPr/>
          </p:nvSpPr>
          <p:spPr bwMode="auto">
            <a:xfrm>
              <a:off x="580" y="288"/>
              <a:ext cx="34" cy="7"/>
            </a:xfrm>
            <a:custGeom>
              <a:avLst/>
              <a:gdLst>
                <a:gd name="T0" fmla="*/ 34 w 34"/>
                <a:gd name="T1" fmla="*/ 0 h 7"/>
                <a:gd name="T2" fmla="*/ 0 w 34"/>
                <a:gd name="T3" fmla="*/ 0 h 7"/>
                <a:gd name="T4" fmla="*/ 0 w 34"/>
                <a:gd name="T5" fmla="*/ 4 h 7"/>
                <a:gd name="T6" fmla="*/ 34 w 34"/>
                <a:gd name="T7" fmla="*/ 7 h 7"/>
                <a:gd name="T8" fmla="*/ 34 w 34"/>
                <a:gd name="T9" fmla="*/ 0 h 7"/>
              </a:gdLst>
              <a:ahLst/>
              <a:cxnLst>
                <a:cxn ang="0">
                  <a:pos x="T0" y="T1"/>
                </a:cxn>
                <a:cxn ang="0">
                  <a:pos x="T2" y="T3"/>
                </a:cxn>
                <a:cxn ang="0">
                  <a:pos x="T4" y="T5"/>
                </a:cxn>
                <a:cxn ang="0">
                  <a:pos x="T6" y="T7"/>
                </a:cxn>
                <a:cxn ang="0">
                  <a:pos x="T8" y="T9"/>
                </a:cxn>
              </a:cxnLst>
              <a:rect l="0" t="0" r="r" b="b"/>
              <a:pathLst>
                <a:path w="34" h="7">
                  <a:moveTo>
                    <a:pt x="34" y="0"/>
                  </a:moveTo>
                  <a:lnTo>
                    <a:pt x="0" y="0"/>
                  </a:lnTo>
                  <a:lnTo>
                    <a:pt x="0" y="4"/>
                  </a:lnTo>
                  <a:lnTo>
                    <a:pt x="34" y="7"/>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9" name="Freeform 25"/>
            <p:cNvSpPr>
              <a:spLocks/>
            </p:cNvSpPr>
            <p:nvPr/>
          </p:nvSpPr>
          <p:spPr bwMode="auto">
            <a:xfrm>
              <a:off x="580" y="295"/>
              <a:ext cx="34" cy="9"/>
            </a:xfrm>
            <a:custGeom>
              <a:avLst/>
              <a:gdLst>
                <a:gd name="T0" fmla="*/ 34 w 34"/>
                <a:gd name="T1" fmla="*/ 5 h 9"/>
                <a:gd name="T2" fmla="*/ 0 w 34"/>
                <a:gd name="T3" fmla="*/ 0 h 9"/>
                <a:gd name="T4" fmla="*/ 0 w 34"/>
                <a:gd name="T5" fmla="*/ 5 h 9"/>
                <a:gd name="T6" fmla="*/ 34 w 34"/>
                <a:gd name="T7" fmla="*/ 9 h 9"/>
                <a:gd name="T8" fmla="*/ 34 w 34"/>
                <a:gd name="T9" fmla="*/ 5 h 9"/>
              </a:gdLst>
              <a:ahLst/>
              <a:cxnLst>
                <a:cxn ang="0">
                  <a:pos x="T0" y="T1"/>
                </a:cxn>
                <a:cxn ang="0">
                  <a:pos x="T2" y="T3"/>
                </a:cxn>
                <a:cxn ang="0">
                  <a:pos x="T4" y="T5"/>
                </a:cxn>
                <a:cxn ang="0">
                  <a:pos x="T6" y="T7"/>
                </a:cxn>
                <a:cxn ang="0">
                  <a:pos x="T8" y="T9"/>
                </a:cxn>
              </a:cxnLst>
              <a:rect l="0" t="0" r="r" b="b"/>
              <a:pathLst>
                <a:path w="34" h="9">
                  <a:moveTo>
                    <a:pt x="34" y="5"/>
                  </a:moveTo>
                  <a:lnTo>
                    <a:pt x="0" y="0"/>
                  </a:lnTo>
                  <a:lnTo>
                    <a:pt x="0" y="5"/>
                  </a:lnTo>
                  <a:lnTo>
                    <a:pt x="34" y="9"/>
                  </a:lnTo>
                  <a:lnTo>
                    <a:pt x="3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0" name="Freeform 26"/>
            <p:cNvSpPr>
              <a:spLocks/>
            </p:cNvSpPr>
            <p:nvPr/>
          </p:nvSpPr>
          <p:spPr bwMode="auto">
            <a:xfrm>
              <a:off x="580" y="242"/>
              <a:ext cx="34" cy="22"/>
            </a:xfrm>
            <a:custGeom>
              <a:avLst/>
              <a:gdLst>
                <a:gd name="T0" fmla="*/ 34 w 34"/>
                <a:gd name="T1" fmla="*/ 0 h 22"/>
                <a:gd name="T2" fmla="*/ 0 w 34"/>
                <a:gd name="T3" fmla="*/ 17 h 22"/>
                <a:gd name="T4" fmla="*/ 0 w 34"/>
                <a:gd name="T5" fmla="*/ 22 h 22"/>
                <a:gd name="T6" fmla="*/ 34 w 34"/>
                <a:gd name="T7" fmla="*/ 7 h 22"/>
                <a:gd name="T8" fmla="*/ 34 w 34"/>
                <a:gd name="T9" fmla="*/ 0 h 22"/>
              </a:gdLst>
              <a:ahLst/>
              <a:cxnLst>
                <a:cxn ang="0">
                  <a:pos x="T0" y="T1"/>
                </a:cxn>
                <a:cxn ang="0">
                  <a:pos x="T2" y="T3"/>
                </a:cxn>
                <a:cxn ang="0">
                  <a:pos x="T4" y="T5"/>
                </a:cxn>
                <a:cxn ang="0">
                  <a:pos x="T6" y="T7"/>
                </a:cxn>
                <a:cxn ang="0">
                  <a:pos x="T8" y="T9"/>
                </a:cxn>
              </a:cxnLst>
              <a:rect l="0" t="0" r="r" b="b"/>
              <a:pathLst>
                <a:path w="34" h="22">
                  <a:moveTo>
                    <a:pt x="34" y="0"/>
                  </a:moveTo>
                  <a:lnTo>
                    <a:pt x="0" y="17"/>
                  </a:lnTo>
                  <a:lnTo>
                    <a:pt x="0" y="22"/>
                  </a:lnTo>
                  <a:lnTo>
                    <a:pt x="34" y="7"/>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1" name="Freeform 27"/>
            <p:cNvSpPr>
              <a:spLocks/>
            </p:cNvSpPr>
            <p:nvPr/>
          </p:nvSpPr>
          <p:spPr bwMode="auto">
            <a:xfrm>
              <a:off x="580" y="276"/>
              <a:ext cx="34" cy="9"/>
            </a:xfrm>
            <a:custGeom>
              <a:avLst/>
              <a:gdLst>
                <a:gd name="T0" fmla="*/ 34 w 34"/>
                <a:gd name="T1" fmla="*/ 0 h 9"/>
                <a:gd name="T2" fmla="*/ 0 w 34"/>
                <a:gd name="T3" fmla="*/ 4 h 9"/>
                <a:gd name="T4" fmla="*/ 0 w 34"/>
                <a:gd name="T5" fmla="*/ 9 h 9"/>
                <a:gd name="T6" fmla="*/ 34 w 34"/>
                <a:gd name="T7" fmla="*/ 7 h 9"/>
                <a:gd name="T8" fmla="*/ 34 w 34"/>
                <a:gd name="T9" fmla="*/ 0 h 9"/>
              </a:gdLst>
              <a:ahLst/>
              <a:cxnLst>
                <a:cxn ang="0">
                  <a:pos x="T0" y="T1"/>
                </a:cxn>
                <a:cxn ang="0">
                  <a:pos x="T2" y="T3"/>
                </a:cxn>
                <a:cxn ang="0">
                  <a:pos x="T4" y="T5"/>
                </a:cxn>
                <a:cxn ang="0">
                  <a:pos x="T6" y="T7"/>
                </a:cxn>
                <a:cxn ang="0">
                  <a:pos x="T8" y="T9"/>
                </a:cxn>
              </a:cxnLst>
              <a:rect l="0" t="0" r="r" b="b"/>
              <a:pathLst>
                <a:path w="34" h="9">
                  <a:moveTo>
                    <a:pt x="34" y="0"/>
                  </a:moveTo>
                  <a:lnTo>
                    <a:pt x="0" y="4"/>
                  </a:lnTo>
                  <a:lnTo>
                    <a:pt x="0" y="9"/>
                  </a:lnTo>
                  <a:lnTo>
                    <a:pt x="34" y="7"/>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2" name="Freeform 28"/>
            <p:cNvSpPr>
              <a:spLocks/>
            </p:cNvSpPr>
            <p:nvPr/>
          </p:nvSpPr>
          <p:spPr bwMode="auto">
            <a:xfrm>
              <a:off x="580" y="264"/>
              <a:ext cx="34" cy="14"/>
            </a:xfrm>
            <a:custGeom>
              <a:avLst/>
              <a:gdLst>
                <a:gd name="T0" fmla="*/ 34 w 34"/>
                <a:gd name="T1" fmla="*/ 0 h 14"/>
                <a:gd name="T2" fmla="*/ 0 w 34"/>
                <a:gd name="T3" fmla="*/ 9 h 14"/>
                <a:gd name="T4" fmla="*/ 0 w 34"/>
                <a:gd name="T5" fmla="*/ 14 h 14"/>
                <a:gd name="T6" fmla="*/ 34 w 34"/>
                <a:gd name="T7" fmla="*/ 7 h 14"/>
                <a:gd name="T8" fmla="*/ 34 w 34"/>
                <a:gd name="T9" fmla="*/ 0 h 14"/>
              </a:gdLst>
              <a:ahLst/>
              <a:cxnLst>
                <a:cxn ang="0">
                  <a:pos x="T0" y="T1"/>
                </a:cxn>
                <a:cxn ang="0">
                  <a:pos x="T2" y="T3"/>
                </a:cxn>
                <a:cxn ang="0">
                  <a:pos x="T4" y="T5"/>
                </a:cxn>
                <a:cxn ang="0">
                  <a:pos x="T6" y="T7"/>
                </a:cxn>
                <a:cxn ang="0">
                  <a:pos x="T8" y="T9"/>
                </a:cxn>
              </a:cxnLst>
              <a:rect l="0" t="0" r="r" b="b"/>
              <a:pathLst>
                <a:path w="34" h="14">
                  <a:moveTo>
                    <a:pt x="34" y="0"/>
                  </a:moveTo>
                  <a:lnTo>
                    <a:pt x="0" y="9"/>
                  </a:lnTo>
                  <a:lnTo>
                    <a:pt x="0" y="14"/>
                  </a:lnTo>
                  <a:lnTo>
                    <a:pt x="34" y="7"/>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3" name="Freeform 29"/>
            <p:cNvSpPr>
              <a:spLocks/>
            </p:cNvSpPr>
            <p:nvPr/>
          </p:nvSpPr>
          <p:spPr bwMode="auto">
            <a:xfrm>
              <a:off x="580" y="252"/>
              <a:ext cx="34" cy="19"/>
            </a:xfrm>
            <a:custGeom>
              <a:avLst/>
              <a:gdLst>
                <a:gd name="T0" fmla="*/ 34 w 34"/>
                <a:gd name="T1" fmla="*/ 0 h 19"/>
                <a:gd name="T2" fmla="*/ 0 w 34"/>
                <a:gd name="T3" fmla="*/ 14 h 19"/>
                <a:gd name="T4" fmla="*/ 0 w 34"/>
                <a:gd name="T5" fmla="*/ 19 h 19"/>
                <a:gd name="T6" fmla="*/ 34 w 34"/>
                <a:gd name="T7" fmla="*/ 7 h 19"/>
                <a:gd name="T8" fmla="*/ 34 w 34"/>
                <a:gd name="T9" fmla="*/ 0 h 19"/>
              </a:gdLst>
              <a:ahLst/>
              <a:cxnLst>
                <a:cxn ang="0">
                  <a:pos x="T0" y="T1"/>
                </a:cxn>
                <a:cxn ang="0">
                  <a:pos x="T2" y="T3"/>
                </a:cxn>
                <a:cxn ang="0">
                  <a:pos x="T4" y="T5"/>
                </a:cxn>
                <a:cxn ang="0">
                  <a:pos x="T6" y="T7"/>
                </a:cxn>
                <a:cxn ang="0">
                  <a:pos x="T8" y="T9"/>
                </a:cxn>
              </a:cxnLst>
              <a:rect l="0" t="0" r="r" b="b"/>
              <a:pathLst>
                <a:path w="34" h="19">
                  <a:moveTo>
                    <a:pt x="34" y="0"/>
                  </a:moveTo>
                  <a:lnTo>
                    <a:pt x="0" y="14"/>
                  </a:lnTo>
                  <a:lnTo>
                    <a:pt x="0" y="19"/>
                  </a:lnTo>
                  <a:lnTo>
                    <a:pt x="34" y="7"/>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4" name="Oval 30"/>
            <p:cNvSpPr>
              <a:spLocks noChangeArrowheads="1"/>
            </p:cNvSpPr>
            <p:nvPr/>
          </p:nvSpPr>
          <p:spPr bwMode="auto">
            <a:xfrm>
              <a:off x="490" y="608"/>
              <a:ext cx="4" cy="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5" name="Rectangle 31"/>
            <p:cNvSpPr>
              <a:spLocks noChangeArrowheads="1"/>
            </p:cNvSpPr>
            <p:nvPr/>
          </p:nvSpPr>
          <p:spPr bwMode="auto">
            <a:xfrm>
              <a:off x="540" y="55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6" name="Freeform 32"/>
            <p:cNvSpPr>
              <a:spLocks/>
            </p:cNvSpPr>
            <p:nvPr/>
          </p:nvSpPr>
          <p:spPr bwMode="auto">
            <a:xfrm>
              <a:off x="540" y="54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7" name="Rectangle 33"/>
            <p:cNvSpPr>
              <a:spLocks noChangeArrowheads="1"/>
            </p:cNvSpPr>
            <p:nvPr/>
          </p:nvSpPr>
          <p:spPr bwMode="auto">
            <a:xfrm>
              <a:off x="540" y="567"/>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8" name="Freeform 34"/>
            <p:cNvSpPr>
              <a:spLocks/>
            </p:cNvSpPr>
            <p:nvPr/>
          </p:nvSpPr>
          <p:spPr bwMode="auto">
            <a:xfrm>
              <a:off x="468" y="550"/>
              <a:ext cx="67" cy="22"/>
            </a:xfrm>
            <a:custGeom>
              <a:avLst/>
              <a:gdLst>
                <a:gd name="T0" fmla="*/ 0 w 28"/>
                <a:gd name="T1" fmla="*/ 8 h 9"/>
                <a:gd name="T2" fmla="*/ 0 w 28"/>
                <a:gd name="T3" fmla="*/ 8 h 9"/>
                <a:gd name="T4" fmla="*/ 0 w 28"/>
                <a:gd name="T5" fmla="*/ 8 h 9"/>
                <a:gd name="T6" fmla="*/ 1 w 28"/>
                <a:gd name="T7" fmla="*/ 8 h 9"/>
                <a:gd name="T8" fmla="*/ 1 w 28"/>
                <a:gd name="T9" fmla="*/ 8 h 9"/>
                <a:gd name="T10" fmla="*/ 1 w 28"/>
                <a:gd name="T11" fmla="*/ 8 h 9"/>
                <a:gd name="T12" fmla="*/ 1 w 28"/>
                <a:gd name="T13" fmla="*/ 8 h 9"/>
                <a:gd name="T14" fmla="*/ 1 w 28"/>
                <a:gd name="T15" fmla="*/ 8 h 9"/>
                <a:gd name="T16" fmla="*/ 2 w 28"/>
                <a:gd name="T17" fmla="*/ 8 h 9"/>
                <a:gd name="T18" fmla="*/ 16 w 28"/>
                <a:gd name="T19" fmla="*/ 9 h 9"/>
                <a:gd name="T20" fmla="*/ 16 w 28"/>
                <a:gd name="T21" fmla="*/ 9 h 9"/>
                <a:gd name="T22" fmla="*/ 17 w 28"/>
                <a:gd name="T23" fmla="*/ 9 h 9"/>
                <a:gd name="T24" fmla="*/ 17 w 28"/>
                <a:gd name="T25" fmla="*/ 9 h 9"/>
                <a:gd name="T26" fmla="*/ 17 w 28"/>
                <a:gd name="T27" fmla="*/ 9 h 9"/>
                <a:gd name="T28" fmla="*/ 18 w 28"/>
                <a:gd name="T29" fmla="*/ 9 h 9"/>
                <a:gd name="T30" fmla="*/ 18 w 28"/>
                <a:gd name="T31" fmla="*/ 9 h 9"/>
                <a:gd name="T32" fmla="*/ 19 w 28"/>
                <a:gd name="T33" fmla="*/ 9 h 9"/>
                <a:gd name="T34" fmla="*/ 19 w 28"/>
                <a:gd name="T35" fmla="*/ 9 h 9"/>
                <a:gd name="T36" fmla="*/ 19 w 28"/>
                <a:gd name="T37" fmla="*/ 9 h 9"/>
                <a:gd name="T38" fmla="*/ 19 w 28"/>
                <a:gd name="T39" fmla="*/ 9 h 9"/>
                <a:gd name="T40" fmla="*/ 19 w 28"/>
                <a:gd name="T41" fmla="*/ 9 h 9"/>
                <a:gd name="T42" fmla="*/ 20 w 28"/>
                <a:gd name="T43" fmla="*/ 9 h 9"/>
                <a:gd name="T44" fmla="*/ 20 w 28"/>
                <a:gd name="T45" fmla="*/ 9 h 9"/>
                <a:gd name="T46" fmla="*/ 20 w 28"/>
                <a:gd name="T47" fmla="*/ 9 h 9"/>
                <a:gd name="T48" fmla="*/ 28 w 28"/>
                <a:gd name="T49" fmla="*/ 4 h 9"/>
                <a:gd name="T50" fmla="*/ 28 w 28"/>
                <a:gd name="T51" fmla="*/ 4 h 9"/>
                <a:gd name="T52" fmla="*/ 28 w 28"/>
                <a:gd name="T53" fmla="*/ 4 h 9"/>
                <a:gd name="T54" fmla="*/ 28 w 28"/>
                <a:gd name="T55" fmla="*/ 4 h 9"/>
                <a:gd name="T56" fmla="*/ 28 w 28"/>
                <a:gd name="T57" fmla="*/ 1 h 9"/>
                <a:gd name="T58" fmla="*/ 28 w 28"/>
                <a:gd name="T59" fmla="*/ 1 h 9"/>
                <a:gd name="T60" fmla="*/ 20 w 28"/>
                <a:gd name="T61" fmla="*/ 4 h 9"/>
                <a:gd name="T62" fmla="*/ 20 w 28"/>
                <a:gd name="T63" fmla="*/ 4 h 9"/>
                <a:gd name="T64" fmla="*/ 20 w 28"/>
                <a:gd name="T65" fmla="*/ 4 h 9"/>
                <a:gd name="T66" fmla="*/ 20 w 28"/>
                <a:gd name="T67" fmla="*/ 4 h 9"/>
                <a:gd name="T68" fmla="*/ 19 w 28"/>
                <a:gd name="T69" fmla="*/ 4 h 9"/>
                <a:gd name="T70" fmla="*/ 19 w 28"/>
                <a:gd name="T71" fmla="*/ 4 h 9"/>
                <a:gd name="T72" fmla="*/ 19 w 28"/>
                <a:gd name="T73" fmla="*/ 4 h 9"/>
                <a:gd name="T74" fmla="*/ 19 w 28"/>
                <a:gd name="T75" fmla="*/ 4 h 9"/>
                <a:gd name="T76" fmla="*/ 18 w 28"/>
                <a:gd name="T77" fmla="*/ 4 h 9"/>
                <a:gd name="T78" fmla="*/ 18 w 28"/>
                <a:gd name="T79" fmla="*/ 4 h 9"/>
                <a:gd name="T80" fmla="*/ 17 w 28"/>
                <a:gd name="T81" fmla="*/ 4 h 9"/>
                <a:gd name="T82" fmla="*/ 17 w 28"/>
                <a:gd name="T83" fmla="*/ 4 h 9"/>
                <a:gd name="T84" fmla="*/ 17 w 28"/>
                <a:gd name="T85" fmla="*/ 4 h 9"/>
                <a:gd name="T86" fmla="*/ 17 w 28"/>
                <a:gd name="T87" fmla="*/ 4 h 9"/>
                <a:gd name="T88" fmla="*/ 16 w 28"/>
                <a:gd name="T89" fmla="*/ 4 h 9"/>
                <a:gd name="T90" fmla="*/ 2 w 28"/>
                <a:gd name="T91" fmla="*/ 3 h 9"/>
                <a:gd name="T92" fmla="*/ 1 w 28"/>
                <a:gd name="T93" fmla="*/ 3 h 9"/>
                <a:gd name="T94" fmla="*/ 1 w 28"/>
                <a:gd name="T95" fmla="*/ 3 h 9"/>
                <a:gd name="T96" fmla="*/ 1 w 28"/>
                <a:gd name="T97" fmla="*/ 3 h 9"/>
                <a:gd name="T98" fmla="*/ 0 w 28"/>
                <a:gd name="T99" fmla="*/ 3 h 9"/>
                <a:gd name="T100" fmla="*/ 0 w 28"/>
                <a:gd name="T101" fmla="*/ 8 h 9"/>
                <a:gd name="T102" fmla="*/ 0 w 28"/>
                <a:gd name="T10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 h="9">
                  <a:moveTo>
                    <a:pt x="0" y="8"/>
                  </a:move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2" y="8"/>
                  </a:cubicBezTo>
                  <a:cubicBezTo>
                    <a:pt x="2" y="8"/>
                    <a:pt x="2" y="8"/>
                    <a:pt x="2" y="8"/>
                  </a:cubicBezTo>
                  <a:cubicBezTo>
                    <a:pt x="16" y="9"/>
                    <a:pt x="16" y="9"/>
                    <a:pt x="16" y="9"/>
                  </a:cubicBezTo>
                  <a:cubicBezTo>
                    <a:pt x="16" y="9"/>
                    <a:pt x="16" y="9"/>
                    <a:pt x="16" y="9"/>
                  </a:cubicBezTo>
                  <a:cubicBezTo>
                    <a:pt x="16" y="9"/>
                    <a:pt x="16" y="9"/>
                    <a:pt x="16" y="9"/>
                  </a:cubicBezTo>
                  <a:cubicBezTo>
                    <a:pt x="16" y="9"/>
                    <a:pt x="16"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8" y="9"/>
                    <a:pt x="18" y="9"/>
                  </a:cubicBezTo>
                  <a:cubicBezTo>
                    <a:pt x="18" y="9"/>
                    <a:pt x="18" y="9"/>
                    <a:pt x="18" y="9"/>
                  </a:cubicBezTo>
                  <a:cubicBezTo>
                    <a:pt x="18" y="9"/>
                    <a:pt x="18" y="9"/>
                    <a:pt x="18" y="9"/>
                  </a:cubicBezTo>
                  <a:cubicBezTo>
                    <a:pt x="18" y="9"/>
                    <a:pt x="18" y="9"/>
                    <a:pt x="18" y="9"/>
                  </a:cubicBezTo>
                  <a:cubicBezTo>
                    <a:pt x="18" y="9"/>
                    <a:pt x="18"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8" y="4"/>
                    <a:pt x="28" y="4"/>
                    <a:pt x="28" y="4"/>
                  </a:cubicBezTo>
                  <a:cubicBezTo>
                    <a:pt x="28" y="4"/>
                    <a:pt x="28" y="4"/>
                    <a:pt x="28" y="4"/>
                  </a:cubicBezTo>
                  <a:cubicBezTo>
                    <a:pt x="28" y="4"/>
                    <a:pt x="28" y="4"/>
                    <a:pt x="28" y="4"/>
                  </a:cubicBezTo>
                  <a:cubicBezTo>
                    <a:pt x="28" y="4"/>
                    <a:pt x="28" y="4"/>
                    <a:pt x="28" y="4"/>
                  </a:cubicBezTo>
                  <a:cubicBezTo>
                    <a:pt x="28" y="4"/>
                    <a:pt x="28" y="4"/>
                    <a:pt x="28" y="4"/>
                  </a:cubicBezTo>
                  <a:cubicBezTo>
                    <a:pt x="28" y="4"/>
                    <a:pt x="28" y="4"/>
                    <a:pt x="28" y="4"/>
                  </a:cubicBezTo>
                  <a:cubicBezTo>
                    <a:pt x="28" y="4"/>
                    <a:pt x="28" y="4"/>
                    <a:pt x="28" y="4"/>
                  </a:cubicBezTo>
                  <a:cubicBezTo>
                    <a:pt x="28" y="4"/>
                    <a:pt x="28" y="4"/>
                    <a:pt x="28" y="4"/>
                  </a:cubicBezTo>
                  <a:cubicBezTo>
                    <a:pt x="28" y="1"/>
                    <a:pt x="28" y="1"/>
                    <a:pt x="28" y="1"/>
                  </a:cubicBezTo>
                  <a:cubicBezTo>
                    <a:pt x="28" y="1"/>
                    <a:pt x="28" y="1"/>
                    <a:pt x="28" y="1"/>
                  </a:cubicBezTo>
                  <a:cubicBezTo>
                    <a:pt x="28" y="1"/>
                    <a:pt x="28" y="1"/>
                    <a:pt x="28" y="1"/>
                  </a:cubicBezTo>
                  <a:cubicBezTo>
                    <a:pt x="28" y="0"/>
                    <a:pt x="28" y="0"/>
                    <a:pt x="27" y="0"/>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6" y="4"/>
                    <a:pt x="16" y="4"/>
                    <a:pt x="16" y="4"/>
                  </a:cubicBezTo>
                  <a:cubicBezTo>
                    <a:pt x="16" y="4"/>
                    <a:pt x="16" y="4"/>
                    <a:pt x="16" y="4"/>
                  </a:cubicBezTo>
                  <a:cubicBezTo>
                    <a:pt x="16" y="4"/>
                    <a:pt x="16" y="4"/>
                    <a:pt x="16" y="4"/>
                  </a:cubicBezTo>
                  <a:cubicBezTo>
                    <a:pt x="2" y="3"/>
                    <a:pt x="2" y="3"/>
                    <a:pt x="2" y="3"/>
                  </a:cubicBezTo>
                  <a:cubicBezTo>
                    <a:pt x="2" y="3"/>
                    <a:pt x="2" y="3"/>
                    <a:pt x="2"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0" y="3"/>
                    <a:pt x="0" y="3"/>
                    <a:pt x="0" y="3"/>
                  </a:cubicBezTo>
                  <a:cubicBezTo>
                    <a:pt x="0" y="3"/>
                    <a:pt x="0" y="3"/>
                    <a:pt x="0" y="3"/>
                  </a:cubicBezTo>
                  <a:cubicBezTo>
                    <a:pt x="0" y="8"/>
                    <a:pt x="0" y="8"/>
                    <a:pt x="0" y="8"/>
                  </a:cubicBezTo>
                  <a:cubicBezTo>
                    <a:pt x="0" y="8"/>
                    <a:pt x="0" y="8"/>
                    <a:pt x="0" y="8"/>
                  </a:cubicBez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9" name="Freeform 35"/>
            <p:cNvSpPr>
              <a:spLocks/>
            </p:cNvSpPr>
            <p:nvPr/>
          </p:nvSpPr>
          <p:spPr bwMode="auto">
            <a:xfrm>
              <a:off x="468" y="534"/>
              <a:ext cx="67" cy="23"/>
            </a:xfrm>
            <a:custGeom>
              <a:avLst/>
              <a:gdLst>
                <a:gd name="T0" fmla="*/ 0 w 28"/>
                <a:gd name="T1" fmla="*/ 8 h 10"/>
                <a:gd name="T2" fmla="*/ 0 w 28"/>
                <a:gd name="T3" fmla="*/ 8 h 10"/>
                <a:gd name="T4" fmla="*/ 0 w 28"/>
                <a:gd name="T5" fmla="*/ 8 h 10"/>
                <a:gd name="T6" fmla="*/ 0 w 28"/>
                <a:gd name="T7" fmla="*/ 8 h 10"/>
                <a:gd name="T8" fmla="*/ 1 w 28"/>
                <a:gd name="T9" fmla="*/ 8 h 10"/>
                <a:gd name="T10" fmla="*/ 1 w 28"/>
                <a:gd name="T11" fmla="*/ 8 h 10"/>
                <a:gd name="T12" fmla="*/ 1 w 28"/>
                <a:gd name="T13" fmla="*/ 8 h 10"/>
                <a:gd name="T14" fmla="*/ 1 w 28"/>
                <a:gd name="T15" fmla="*/ 8 h 10"/>
                <a:gd name="T16" fmla="*/ 1 w 28"/>
                <a:gd name="T17" fmla="*/ 8 h 10"/>
                <a:gd name="T18" fmla="*/ 2 w 28"/>
                <a:gd name="T19" fmla="*/ 8 h 10"/>
                <a:gd name="T20" fmla="*/ 16 w 28"/>
                <a:gd name="T21" fmla="*/ 9 h 10"/>
                <a:gd name="T22" fmla="*/ 16 w 28"/>
                <a:gd name="T23" fmla="*/ 9 h 10"/>
                <a:gd name="T24" fmla="*/ 17 w 28"/>
                <a:gd name="T25" fmla="*/ 10 h 10"/>
                <a:gd name="T26" fmla="*/ 17 w 28"/>
                <a:gd name="T27" fmla="*/ 10 h 10"/>
                <a:gd name="T28" fmla="*/ 17 w 28"/>
                <a:gd name="T29" fmla="*/ 10 h 10"/>
                <a:gd name="T30" fmla="*/ 18 w 28"/>
                <a:gd name="T31" fmla="*/ 10 h 10"/>
                <a:gd name="T32" fmla="*/ 18 w 28"/>
                <a:gd name="T33" fmla="*/ 9 h 10"/>
                <a:gd name="T34" fmla="*/ 19 w 28"/>
                <a:gd name="T35" fmla="*/ 9 h 10"/>
                <a:gd name="T36" fmla="*/ 19 w 28"/>
                <a:gd name="T37" fmla="*/ 9 h 10"/>
                <a:gd name="T38" fmla="*/ 19 w 28"/>
                <a:gd name="T39" fmla="*/ 9 h 10"/>
                <a:gd name="T40" fmla="*/ 19 w 28"/>
                <a:gd name="T41" fmla="*/ 9 h 10"/>
                <a:gd name="T42" fmla="*/ 19 w 28"/>
                <a:gd name="T43" fmla="*/ 9 h 10"/>
                <a:gd name="T44" fmla="*/ 20 w 28"/>
                <a:gd name="T45" fmla="*/ 9 h 10"/>
                <a:gd name="T46" fmla="*/ 20 w 28"/>
                <a:gd name="T47" fmla="*/ 9 h 10"/>
                <a:gd name="T48" fmla="*/ 20 w 28"/>
                <a:gd name="T49" fmla="*/ 9 h 10"/>
                <a:gd name="T50" fmla="*/ 28 w 28"/>
                <a:gd name="T51" fmla="*/ 5 h 10"/>
                <a:gd name="T52" fmla="*/ 28 w 28"/>
                <a:gd name="T53" fmla="*/ 5 h 10"/>
                <a:gd name="T54" fmla="*/ 28 w 28"/>
                <a:gd name="T55" fmla="*/ 5 h 10"/>
                <a:gd name="T56" fmla="*/ 28 w 28"/>
                <a:gd name="T57" fmla="*/ 5 h 10"/>
                <a:gd name="T58" fmla="*/ 28 w 28"/>
                <a:gd name="T59" fmla="*/ 2 h 10"/>
                <a:gd name="T60" fmla="*/ 28 w 28"/>
                <a:gd name="T61" fmla="*/ 2 h 10"/>
                <a:gd name="T62" fmla="*/ 12 w 28"/>
                <a:gd name="T63" fmla="*/ 0 h 10"/>
                <a:gd name="T64" fmla="*/ 0 w 28"/>
                <a:gd name="T65" fmla="*/ 4 h 10"/>
                <a:gd name="T66" fmla="*/ 0 w 28"/>
                <a:gd name="T67" fmla="*/ 8 h 10"/>
                <a:gd name="T68" fmla="*/ 0 w 28"/>
                <a:gd name="T6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10">
                  <a:moveTo>
                    <a:pt x="0" y="8"/>
                  </a:move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2" y="8"/>
                  </a:cubicBezTo>
                  <a:cubicBezTo>
                    <a:pt x="2" y="8"/>
                    <a:pt x="2" y="8"/>
                    <a:pt x="2" y="8"/>
                  </a:cubicBezTo>
                  <a:cubicBezTo>
                    <a:pt x="16" y="9"/>
                    <a:pt x="16" y="9"/>
                    <a:pt x="16" y="9"/>
                  </a:cubicBezTo>
                  <a:cubicBezTo>
                    <a:pt x="16" y="9"/>
                    <a:pt x="16" y="9"/>
                    <a:pt x="16" y="9"/>
                  </a:cubicBezTo>
                  <a:cubicBezTo>
                    <a:pt x="16" y="9"/>
                    <a:pt x="16" y="9"/>
                    <a:pt x="16" y="9"/>
                  </a:cubicBezTo>
                  <a:cubicBezTo>
                    <a:pt x="16" y="9"/>
                    <a:pt x="16" y="9"/>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8" y="10"/>
                    <a:pt x="18" y="10"/>
                  </a:cubicBezTo>
                  <a:cubicBezTo>
                    <a:pt x="18" y="10"/>
                    <a:pt x="18" y="10"/>
                    <a:pt x="18" y="9"/>
                  </a:cubicBezTo>
                  <a:cubicBezTo>
                    <a:pt x="18" y="9"/>
                    <a:pt x="18" y="9"/>
                    <a:pt x="18" y="9"/>
                  </a:cubicBezTo>
                  <a:cubicBezTo>
                    <a:pt x="18" y="9"/>
                    <a:pt x="18" y="9"/>
                    <a:pt x="18" y="9"/>
                  </a:cubicBezTo>
                  <a:cubicBezTo>
                    <a:pt x="18" y="9"/>
                    <a:pt x="18"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5"/>
                    <a:pt x="28" y="5"/>
                    <a:pt x="28" y="5"/>
                  </a:cubicBezTo>
                  <a:cubicBezTo>
                    <a:pt x="28" y="2"/>
                    <a:pt x="28" y="2"/>
                    <a:pt x="28" y="2"/>
                  </a:cubicBezTo>
                  <a:cubicBezTo>
                    <a:pt x="28" y="2"/>
                    <a:pt x="28" y="2"/>
                    <a:pt x="28" y="2"/>
                  </a:cubicBezTo>
                  <a:cubicBezTo>
                    <a:pt x="28" y="2"/>
                    <a:pt x="28" y="2"/>
                    <a:pt x="28" y="2"/>
                  </a:cubicBezTo>
                  <a:cubicBezTo>
                    <a:pt x="28" y="1"/>
                    <a:pt x="28" y="1"/>
                    <a:pt x="26" y="1"/>
                  </a:cubicBezTo>
                  <a:cubicBezTo>
                    <a:pt x="12" y="0"/>
                    <a:pt x="12" y="0"/>
                    <a:pt x="12" y="0"/>
                  </a:cubicBezTo>
                  <a:cubicBezTo>
                    <a:pt x="10" y="0"/>
                    <a:pt x="9" y="0"/>
                    <a:pt x="8" y="1"/>
                  </a:cubicBezTo>
                  <a:cubicBezTo>
                    <a:pt x="0" y="4"/>
                    <a:pt x="0" y="4"/>
                    <a:pt x="0" y="4"/>
                  </a:cubicBezTo>
                  <a:cubicBezTo>
                    <a:pt x="0" y="4"/>
                    <a:pt x="0" y="4"/>
                    <a:pt x="0" y="4"/>
                  </a:cubicBezTo>
                  <a:cubicBezTo>
                    <a:pt x="0" y="8"/>
                    <a:pt x="0" y="8"/>
                    <a:pt x="0" y="8"/>
                  </a:cubicBezTo>
                  <a:cubicBezTo>
                    <a:pt x="0" y="8"/>
                    <a:pt x="0" y="8"/>
                    <a:pt x="0" y="8"/>
                  </a:cubicBezTo>
                  <a:cubicBezTo>
                    <a:pt x="0" y="8"/>
                    <a:pt x="0" y="8"/>
                    <a:pt x="0" y="8"/>
                  </a:cubicBez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0" name="Freeform 36"/>
            <p:cNvSpPr>
              <a:spLocks noEditPoints="1"/>
            </p:cNvSpPr>
            <p:nvPr/>
          </p:nvSpPr>
          <p:spPr bwMode="auto">
            <a:xfrm>
              <a:off x="468" y="581"/>
              <a:ext cx="67" cy="46"/>
            </a:xfrm>
            <a:custGeom>
              <a:avLst/>
              <a:gdLst>
                <a:gd name="T0" fmla="*/ 27 w 28"/>
                <a:gd name="T1" fmla="*/ 0 h 19"/>
                <a:gd name="T2" fmla="*/ 20 w 28"/>
                <a:gd name="T3" fmla="*/ 4 h 19"/>
                <a:gd name="T4" fmla="*/ 20 w 28"/>
                <a:gd name="T5" fmla="*/ 4 h 19"/>
                <a:gd name="T6" fmla="*/ 20 w 28"/>
                <a:gd name="T7" fmla="*/ 4 h 19"/>
                <a:gd name="T8" fmla="*/ 19 w 28"/>
                <a:gd name="T9" fmla="*/ 4 h 19"/>
                <a:gd name="T10" fmla="*/ 19 w 28"/>
                <a:gd name="T11" fmla="*/ 4 h 19"/>
                <a:gd name="T12" fmla="*/ 19 w 28"/>
                <a:gd name="T13" fmla="*/ 4 h 19"/>
                <a:gd name="T14" fmla="*/ 19 w 28"/>
                <a:gd name="T15" fmla="*/ 5 h 19"/>
                <a:gd name="T16" fmla="*/ 19 w 28"/>
                <a:gd name="T17" fmla="*/ 5 h 19"/>
                <a:gd name="T18" fmla="*/ 18 w 28"/>
                <a:gd name="T19" fmla="*/ 5 h 19"/>
                <a:gd name="T20" fmla="*/ 18 w 28"/>
                <a:gd name="T21" fmla="*/ 5 h 19"/>
                <a:gd name="T22" fmla="*/ 17 w 28"/>
                <a:gd name="T23" fmla="*/ 5 h 19"/>
                <a:gd name="T24" fmla="*/ 17 w 28"/>
                <a:gd name="T25" fmla="*/ 5 h 19"/>
                <a:gd name="T26" fmla="*/ 17 w 28"/>
                <a:gd name="T27" fmla="*/ 5 h 19"/>
                <a:gd name="T28" fmla="*/ 16 w 28"/>
                <a:gd name="T29" fmla="*/ 5 h 19"/>
                <a:gd name="T30" fmla="*/ 16 w 28"/>
                <a:gd name="T31" fmla="*/ 5 h 19"/>
                <a:gd name="T32" fmla="*/ 2 w 28"/>
                <a:gd name="T33" fmla="*/ 3 h 19"/>
                <a:gd name="T34" fmla="*/ 1 w 28"/>
                <a:gd name="T35" fmla="*/ 3 h 19"/>
                <a:gd name="T36" fmla="*/ 1 w 28"/>
                <a:gd name="T37" fmla="*/ 3 h 19"/>
                <a:gd name="T38" fmla="*/ 1 w 28"/>
                <a:gd name="T39" fmla="*/ 3 h 19"/>
                <a:gd name="T40" fmla="*/ 0 w 28"/>
                <a:gd name="T41" fmla="*/ 17 h 19"/>
                <a:gd name="T42" fmla="*/ 0 w 28"/>
                <a:gd name="T43" fmla="*/ 17 h 19"/>
                <a:gd name="T44" fmla="*/ 1 w 28"/>
                <a:gd name="T45" fmla="*/ 17 h 19"/>
                <a:gd name="T46" fmla="*/ 1 w 28"/>
                <a:gd name="T47" fmla="*/ 17 h 19"/>
                <a:gd name="T48" fmla="*/ 1 w 28"/>
                <a:gd name="T49" fmla="*/ 17 h 19"/>
                <a:gd name="T50" fmla="*/ 1 w 28"/>
                <a:gd name="T51" fmla="*/ 17 h 19"/>
                <a:gd name="T52" fmla="*/ 1 w 28"/>
                <a:gd name="T53" fmla="*/ 17 h 19"/>
                <a:gd name="T54" fmla="*/ 1 w 28"/>
                <a:gd name="T55" fmla="*/ 17 h 19"/>
                <a:gd name="T56" fmla="*/ 2 w 28"/>
                <a:gd name="T57" fmla="*/ 17 h 19"/>
                <a:gd name="T58" fmla="*/ 2 w 28"/>
                <a:gd name="T59" fmla="*/ 17 h 19"/>
                <a:gd name="T60" fmla="*/ 16 w 28"/>
                <a:gd name="T61" fmla="*/ 19 h 19"/>
                <a:gd name="T62" fmla="*/ 16 w 28"/>
                <a:gd name="T63" fmla="*/ 19 h 19"/>
                <a:gd name="T64" fmla="*/ 17 w 28"/>
                <a:gd name="T65" fmla="*/ 19 h 19"/>
                <a:gd name="T66" fmla="*/ 17 w 28"/>
                <a:gd name="T67" fmla="*/ 19 h 19"/>
                <a:gd name="T68" fmla="*/ 17 w 28"/>
                <a:gd name="T69" fmla="*/ 19 h 19"/>
                <a:gd name="T70" fmla="*/ 18 w 28"/>
                <a:gd name="T71" fmla="*/ 19 h 19"/>
                <a:gd name="T72" fmla="*/ 18 w 28"/>
                <a:gd name="T73" fmla="*/ 19 h 19"/>
                <a:gd name="T74" fmla="*/ 19 w 28"/>
                <a:gd name="T75" fmla="*/ 19 h 19"/>
                <a:gd name="T76" fmla="*/ 19 w 28"/>
                <a:gd name="T77" fmla="*/ 19 h 19"/>
                <a:gd name="T78" fmla="*/ 19 w 28"/>
                <a:gd name="T79" fmla="*/ 19 h 19"/>
                <a:gd name="T80" fmla="*/ 19 w 28"/>
                <a:gd name="T81" fmla="*/ 19 h 19"/>
                <a:gd name="T82" fmla="*/ 19 w 28"/>
                <a:gd name="T83" fmla="*/ 19 h 19"/>
                <a:gd name="T84" fmla="*/ 20 w 28"/>
                <a:gd name="T85" fmla="*/ 19 h 19"/>
                <a:gd name="T86" fmla="*/ 20 w 28"/>
                <a:gd name="T87" fmla="*/ 18 h 19"/>
                <a:gd name="T88" fmla="*/ 20 w 28"/>
                <a:gd name="T89" fmla="*/ 18 h 19"/>
                <a:gd name="T90" fmla="*/ 20 w 28"/>
                <a:gd name="T91" fmla="*/ 18 h 19"/>
                <a:gd name="T92" fmla="*/ 28 w 28"/>
                <a:gd name="T93" fmla="*/ 1 h 19"/>
                <a:gd name="T94" fmla="*/ 9 w 28"/>
                <a:gd name="T95" fmla="*/ 13 h 19"/>
                <a:gd name="T96" fmla="*/ 9 w 28"/>
                <a:gd name="T97" fmla="*/ 11 h 19"/>
                <a:gd name="T98" fmla="*/ 9 w 28"/>
                <a:gd name="T99"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 h="19">
                  <a:moveTo>
                    <a:pt x="28" y="1"/>
                  </a:moveTo>
                  <a:cubicBezTo>
                    <a:pt x="28" y="0"/>
                    <a:pt x="28" y="0"/>
                    <a:pt x="27" y="0"/>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5"/>
                    <a:pt x="19" y="5"/>
                    <a:pt x="19" y="5"/>
                  </a:cubicBezTo>
                  <a:cubicBezTo>
                    <a:pt x="19" y="5"/>
                    <a:pt x="19" y="5"/>
                    <a:pt x="19" y="5"/>
                  </a:cubicBezTo>
                  <a:cubicBezTo>
                    <a:pt x="19" y="5"/>
                    <a:pt x="19" y="5"/>
                    <a:pt x="19" y="5"/>
                  </a:cubicBezTo>
                  <a:cubicBezTo>
                    <a:pt x="18" y="5"/>
                    <a:pt x="18" y="5"/>
                    <a:pt x="18" y="5"/>
                  </a:cubicBezTo>
                  <a:cubicBezTo>
                    <a:pt x="18" y="5"/>
                    <a:pt x="18" y="5"/>
                    <a:pt x="18" y="5"/>
                  </a:cubicBezTo>
                  <a:cubicBezTo>
                    <a:pt x="18" y="5"/>
                    <a:pt x="18" y="5"/>
                    <a:pt x="18" y="5"/>
                  </a:cubicBezTo>
                  <a:cubicBezTo>
                    <a:pt x="18" y="5"/>
                    <a:pt x="18" y="5"/>
                    <a:pt x="18" y="5"/>
                  </a:cubicBezTo>
                  <a:cubicBezTo>
                    <a:pt x="18"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2" y="3"/>
                    <a:pt x="2" y="3"/>
                    <a:pt x="2" y="3"/>
                  </a:cubicBezTo>
                  <a:cubicBezTo>
                    <a:pt x="2" y="3"/>
                    <a:pt x="2" y="3"/>
                    <a:pt x="2"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0" y="4"/>
                    <a:pt x="0" y="4"/>
                    <a:pt x="0" y="4"/>
                  </a:cubicBezTo>
                  <a:cubicBezTo>
                    <a:pt x="0" y="17"/>
                    <a:pt x="0" y="17"/>
                    <a:pt x="0" y="17"/>
                  </a:cubicBezTo>
                  <a:cubicBezTo>
                    <a:pt x="0" y="17"/>
                    <a:pt x="0" y="17"/>
                    <a:pt x="0" y="17"/>
                  </a:cubicBezTo>
                  <a:cubicBezTo>
                    <a:pt x="0" y="17"/>
                    <a:pt x="0" y="17"/>
                    <a:pt x="0" y="17"/>
                  </a:cubicBezTo>
                  <a:cubicBezTo>
                    <a:pt x="0" y="17"/>
                    <a:pt x="0" y="17"/>
                    <a:pt x="0" y="17"/>
                  </a:cubicBezTo>
                  <a:cubicBezTo>
                    <a:pt x="0"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2" y="17"/>
                    <a:pt x="2" y="17"/>
                    <a:pt x="2" y="17"/>
                  </a:cubicBezTo>
                  <a:cubicBezTo>
                    <a:pt x="2" y="17"/>
                    <a:pt x="2" y="17"/>
                    <a:pt x="2" y="17"/>
                  </a:cubicBezTo>
                  <a:cubicBezTo>
                    <a:pt x="2" y="17"/>
                    <a:pt x="2" y="17"/>
                    <a:pt x="2" y="17"/>
                  </a:cubicBezTo>
                  <a:cubicBezTo>
                    <a:pt x="2" y="17"/>
                    <a:pt x="2" y="17"/>
                    <a:pt x="2" y="17"/>
                  </a:cubicBezTo>
                  <a:cubicBezTo>
                    <a:pt x="16" y="19"/>
                    <a:pt x="16" y="19"/>
                    <a:pt x="16" y="19"/>
                  </a:cubicBezTo>
                  <a:cubicBezTo>
                    <a:pt x="16" y="19"/>
                    <a:pt x="16" y="19"/>
                    <a:pt x="16" y="19"/>
                  </a:cubicBezTo>
                  <a:cubicBezTo>
                    <a:pt x="16" y="19"/>
                    <a:pt x="16" y="19"/>
                    <a:pt x="16" y="19"/>
                  </a:cubicBezTo>
                  <a:cubicBezTo>
                    <a:pt x="16" y="19"/>
                    <a:pt x="16"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8" y="19"/>
                    <a:pt x="18" y="19"/>
                  </a:cubicBezTo>
                  <a:cubicBezTo>
                    <a:pt x="18" y="19"/>
                    <a:pt x="18" y="19"/>
                    <a:pt x="18" y="19"/>
                  </a:cubicBezTo>
                  <a:cubicBezTo>
                    <a:pt x="18" y="19"/>
                    <a:pt x="18" y="19"/>
                    <a:pt x="18" y="19"/>
                  </a:cubicBezTo>
                  <a:cubicBezTo>
                    <a:pt x="18" y="19"/>
                    <a:pt x="18" y="19"/>
                    <a:pt x="18" y="19"/>
                  </a:cubicBezTo>
                  <a:cubicBezTo>
                    <a:pt x="18" y="19"/>
                    <a:pt x="18" y="19"/>
                    <a:pt x="19" y="19"/>
                  </a:cubicBezTo>
                  <a:cubicBezTo>
                    <a:pt x="19" y="19"/>
                    <a:pt x="19" y="19"/>
                    <a:pt x="19" y="19"/>
                  </a:cubicBezTo>
                  <a:cubicBezTo>
                    <a:pt x="19" y="19"/>
                    <a:pt x="19" y="19"/>
                    <a:pt x="19" y="19"/>
                  </a:cubicBezTo>
                  <a:cubicBezTo>
                    <a:pt x="19" y="19"/>
                    <a:pt x="19" y="19"/>
                    <a:pt x="19" y="19"/>
                  </a:cubicBezTo>
                  <a:cubicBezTo>
                    <a:pt x="19" y="19"/>
                    <a:pt x="19" y="19"/>
                    <a:pt x="19" y="19"/>
                  </a:cubicBezTo>
                  <a:cubicBezTo>
                    <a:pt x="19" y="19"/>
                    <a:pt x="19" y="19"/>
                    <a:pt x="19" y="19"/>
                  </a:cubicBezTo>
                  <a:cubicBezTo>
                    <a:pt x="19" y="19"/>
                    <a:pt x="19" y="19"/>
                    <a:pt x="19" y="19"/>
                  </a:cubicBezTo>
                  <a:cubicBezTo>
                    <a:pt x="19" y="19"/>
                    <a:pt x="19" y="19"/>
                    <a:pt x="19" y="19"/>
                  </a:cubicBezTo>
                  <a:cubicBezTo>
                    <a:pt x="19" y="19"/>
                    <a:pt x="19" y="19"/>
                    <a:pt x="19" y="19"/>
                  </a:cubicBezTo>
                  <a:cubicBezTo>
                    <a:pt x="19" y="19"/>
                    <a:pt x="19" y="19"/>
                    <a:pt x="19" y="19"/>
                  </a:cubicBezTo>
                  <a:cubicBezTo>
                    <a:pt x="19" y="19"/>
                    <a:pt x="20" y="19"/>
                    <a:pt x="20" y="19"/>
                  </a:cubicBezTo>
                  <a:cubicBezTo>
                    <a:pt x="20" y="19"/>
                    <a:pt x="20" y="19"/>
                    <a:pt x="20" y="19"/>
                  </a:cubicBezTo>
                  <a:cubicBezTo>
                    <a:pt x="20" y="18"/>
                    <a:pt x="20" y="18"/>
                    <a:pt x="20" y="18"/>
                  </a:cubicBezTo>
                  <a:cubicBezTo>
                    <a:pt x="20" y="18"/>
                    <a:pt x="20" y="18"/>
                    <a:pt x="20" y="18"/>
                  </a:cubicBezTo>
                  <a:cubicBezTo>
                    <a:pt x="20" y="18"/>
                    <a:pt x="20" y="18"/>
                    <a:pt x="20" y="18"/>
                  </a:cubicBezTo>
                  <a:cubicBezTo>
                    <a:pt x="20" y="18"/>
                    <a:pt x="20" y="18"/>
                    <a:pt x="20" y="18"/>
                  </a:cubicBezTo>
                  <a:cubicBezTo>
                    <a:pt x="20" y="18"/>
                    <a:pt x="20" y="18"/>
                    <a:pt x="20" y="18"/>
                  </a:cubicBezTo>
                  <a:cubicBezTo>
                    <a:pt x="28" y="12"/>
                    <a:pt x="28" y="12"/>
                    <a:pt x="28" y="12"/>
                  </a:cubicBezTo>
                  <a:cubicBezTo>
                    <a:pt x="28" y="12"/>
                    <a:pt x="28" y="5"/>
                    <a:pt x="28" y="1"/>
                  </a:cubicBezTo>
                  <a:cubicBezTo>
                    <a:pt x="28" y="1"/>
                    <a:pt x="28" y="1"/>
                    <a:pt x="28" y="1"/>
                  </a:cubicBezTo>
                  <a:close/>
                  <a:moveTo>
                    <a:pt x="9" y="13"/>
                  </a:moveTo>
                  <a:cubicBezTo>
                    <a:pt x="8" y="13"/>
                    <a:pt x="8" y="13"/>
                    <a:pt x="8" y="12"/>
                  </a:cubicBezTo>
                  <a:cubicBezTo>
                    <a:pt x="8" y="12"/>
                    <a:pt x="8" y="11"/>
                    <a:pt x="9" y="11"/>
                  </a:cubicBezTo>
                  <a:cubicBezTo>
                    <a:pt x="10" y="11"/>
                    <a:pt x="10" y="12"/>
                    <a:pt x="10" y="12"/>
                  </a:cubicBezTo>
                  <a:cubicBezTo>
                    <a:pt x="10" y="13"/>
                    <a:pt x="10"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1" name="Freeform 37"/>
            <p:cNvSpPr>
              <a:spLocks/>
            </p:cNvSpPr>
            <p:nvPr/>
          </p:nvSpPr>
          <p:spPr bwMode="auto">
            <a:xfrm>
              <a:off x="468" y="567"/>
              <a:ext cx="67" cy="21"/>
            </a:xfrm>
            <a:custGeom>
              <a:avLst/>
              <a:gdLst>
                <a:gd name="T0" fmla="*/ 0 w 28"/>
                <a:gd name="T1" fmla="*/ 8 h 9"/>
                <a:gd name="T2" fmla="*/ 0 w 28"/>
                <a:gd name="T3" fmla="*/ 8 h 9"/>
                <a:gd name="T4" fmla="*/ 1 w 28"/>
                <a:gd name="T5" fmla="*/ 8 h 9"/>
                <a:gd name="T6" fmla="*/ 1 w 28"/>
                <a:gd name="T7" fmla="*/ 8 h 9"/>
                <a:gd name="T8" fmla="*/ 1 w 28"/>
                <a:gd name="T9" fmla="*/ 8 h 9"/>
                <a:gd name="T10" fmla="*/ 1 w 28"/>
                <a:gd name="T11" fmla="*/ 8 h 9"/>
                <a:gd name="T12" fmla="*/ 1 w 28"/>
                <a:gd name="T13" fmla="*/ 8 h 9"/>
                <a:gd name="T14" fmla="*/ 2 w 28"/>
                <a:gd name="T15" fmla="*/ 8 h 9"/>
                <a:gd name="T16" fmla="*/ 16 w 28"/>
                <a:gd name="T17" fmla="*/ 9 h 9"/>
                <a:gd name="T18" fmla="*/ 16 w 28"/>
                <a:gd name="T19" fmla="*/ 9 h 9"/>
                <a:gd name="T20" fmla="*/ 17 w 28"/>
                <a:gd name="T21" fmla="*/ 9 h 9"/>
                <a:gd name="T22" fmla="*/ 17 w 28"/>
                <a:gd name="T23" fmla="*/ 9 h 9"/>
                <a:gd name="T24" fmla="*/ 17 w 28"/>
                <a:gd name="T25" fmla="*/ 9 h 9"/>
                <a:gd name="T26" fmla="*/ 18 w 28"/>
                <a:gd name="T27" fmla="*/ 9 h 9"/>
                <a:gd name="T28" fmla="*/ 18 w 28"/>
                <a:gd name="T29" fmla="*/ 9 h 9"/>
                <a:gd name="T30" fmla="*/ 19 w 28"/>
                <a:gd name="T31" fmla="*/ 9 h 9"/>
                <a:gd name="T32" fmla="*/ 19 w 28"/>
                <a:gd name="T33" fmla="*/ 9 h 9"/>
                <a:gd name="T34" fmla="*/ 19 w 28"/>
                <a:gd name="T35" fmla="*/ 9 h 9"/>
                <a:gd name="T36" fmla="*/ 19 w 28"/>
                <a:gd name="T37" fmla="*/ 9 h 9"/>
                <a:gd name="T38" fmla="*/ 19 w 28"/>
                <a:gd name="T39" fmla="*/ 9 h 9"/>
                <a:gd name="T40" fmla="*/ 20 w 28"/>
                <a:gd name="T41" fmla="*/ 9 h 9"/>
                <a:gd name="T42" fmla="*/ 20 w 28"/>
                <a:gd name="T43" fmla="*/ 9 h 9"/>
                <a:gd name="T44" fmla="*/ 20 w 28"/>
                <a:gd name="T45" fmla="*/ 9 h 9"/>
                <a:gd name="T46" fmla="*/ 28 w 28"/>
                <a:gd name="T47" fmla="*/ 4 h 9"/>
                <a:gd name="T48" fmla="*/ 28 w 28"/>
                <a:gd name="T49" fmla="*/ 4 h 9"/>
                <a:gd name="T50" fmla="*/ 28 w 28"/>
                <a:gd name="T51" fmla="*/ 4 h 9"/>
                <a:gd name="T52" fmla="*/ 28 w 28"/>
                <a:gd name="T53" fmla="*/ 4 h 9"/>
                <a:gd name="T54" fmla="*/ 28 w 28"/>
                <a:gd name="T55" fmla="*/ 0 h 9"/>
                <a:gd name="T56" fmla="*/ 28 w 28"/>
                <a:gd name="T57" fmla="*/ 0 h 9"/>
                <a:gd name="T58" fmla="*/ 20 w 28"/>
                <a:gd name="T59" fmla="*/ 3 h 9"/>
                <a:gd name="T60" fmla="*/ 20 w 28"/>
                <a:gd name="T61" fmla="*/ 4 h 9"/>
                <a:gd name="T62" fmla="*/ 20 w 28"/>
                <a:gd name="T63" fmla="*/ 4 h 9"/>
                <a:gd name="T64" fmla="*/ 20 w 28"/>
                <a:gd name="T65" fmla="*/ 4 h 9"/>
                <a:gd name="T66" fmla="*/ 19 w 28"/>
                <a:gd name="T67" fmla="*/ 4 h 9"/>
                <a:gd name="T68" fmla="*/ 19 w 28"/>
                <a:gd name="T69" fmla="*/ 4 h 9"/>
                <a:gd name="T70" fmla="*/ 19 w 28"/>
                <a:gd name="T71" fmla="*/ 4 h 9"/>
                <a:gd name="T72" fmla="*/ 19 w 28"/>
                <a:gd name="T73" fmla="*/ 4 h 9"/>
                <a:gd name="T74" fmla="*/ 18 w 28"/>
                <a:gd name="T75" fmla="*/ 4 h 9"/>
                <a:gd name="T76" fmla="*/ 18 w 28"/>
                <a:gd name="T77" fmla="*/ 4 h 9"/>
                <a:gd name="T78" fmla="*/ 17 w 28"/>
                <a:gd name="T79" fmla="*/ 4 h 9"/>
                <a:gd name="T80" fmla="*/ 17 w 28"/>
                <a:gd name="T81" fmla="*/ 4 h 9"/>
                <a:gd name="T82" fmla="*/ 17 w 28"/>
                <a:gd name="T83" fmla="*/ 4 h 9"/>
                <a:gd name="T84" fmla="*/ 17 w 28"/>
                <a:gd name="T85" fmla="*/ 4 h 9"/>
                <a:gd name="T86" fmla="*/ 16 w 28"/>
                <a:gd name="T87" fmla="*/ 4 h 9"/>
                <a:gd name="T88" fmla="*/ 2 w 28"/>
                <a:gd name="T89" fmla="*/ 3 h 9"/>
                <a:gd name="T90" fmla="*/ 1 w 28"/>
                <a:gd name="T91" fmla="*/ 3 h 9"/>
                <a:gd name="T92" fmla="*/ 1 w 28"/>
                <a:gd name="T93" fmla="*/ 3 h 9"/>
                <a:gd name="T94" fmla="*/ 1 w 28"/>
                <a:gd name="T95" fmla="*/ 3 h 9"/>
                <a:gd name="T96" fmla="*/ 0 w 28"/>
                <a:gd name="T97" fmla="*/ 3 h 9"/>
                <a:gd name="T98" fmla="*/ 0 w 28"/>
                <a:gd name="T9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 h="9">
                  <a:moveTo>
                    <a:pt x="0" y="8"/>
                  </a:moveTo>
                  <a:cubicBezTo>
                    <a:pt x="0" y="8"/>
                    <a:pt x="0" y="8"/>
                    <a:pt x="0" y="8"/>
                  </a:cubicBezTo>
                  <a:cubicBezTo>
                    <a:pt x="0" y="8"/>
                    <a:pt x="0" y="8"/>
                    <a:pt x="0" y="8"/>
                  </a:cubicBezTo>
                  <a:cubicBezTo>
                    <a:pt x="0" y="8"/>
                    <a:pt x="0" y="8"/>
                    <a:pt x="0" y="8"/>
                  </a:cubicBezTo>
                  <a:cubicBezTo>
                    <a:pt x="0" y="8"/>
                    <a:pt x="0"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2" y="8"/>
                  </a:cubicBezTo>
                  <a:cubicBezTo>
                    <a:pt x="2" y="8"/>
                    <a:pt x="2" y="8"/>
                    <a:pt x="2" y="8"/>
                  </a:cubicBezTo>
                  <a:cubicBezTo>
                    <a:pt x="16" y="9"/>
                    <a:pt x="16" y="9"/>
                    <a:pt x="16" y="9"/>
                  </a:cubicBezTo>
                  <a:cubicBezTo>
                    <a:pt x="16" y="9"/>
                    <a:pt x="16" y="9"/>
                    <a:pt x="16" y="9"/>
                  </a:cubicBezTo>
                  <a:cubicBezTo>
                    <a:pt x="16" y="9"/>
                    <a:pt x="16" y="9"/>
                    <a:pt x="16" y="9"/>
                  </a:cubicBezTo>
                  <a:cubicBezTo>
                    <a:pt x="16" y="9"/>
                    <a:pt x="16"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7" y="9"/>
                    <a:pt x="17" y="9"/>
                  </a:cubicBezTo>
                  <a:cubicBezTo>
                    <a:pt x="17" y="9"/>
                    <a:pt x="18" y="9"/>
                    <a:pt x="18" y="9"/>
                  </a:cubicBezTo>
                  <a:cubicBezTo>
                    <a:pt x="18" y="9"/>
                    <a:pt x="18" y="9"/>
                    <a:pt x="18" y="9"/>
                  </a:cubicBezTo>
                  <a:cubicBezTo>
                    <a:pt x="18" y="9"/>
                    <a:pt x="18" y="9"/>
                    <a:pt x="18" y="9"/>
                  </a:cubicBezTo>
                  <a:cubicBezTo>
                    <a:pt x="18" y="9"/>
                    <a:pt x="18" y="9"/>
                    <a:pt x="18" y="9"/>
                  </a:cubicBezTo>
                  <a:cubicBezTo>
                    <a:pt x="18" y="9"/>
                    <a:pt x="18"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19" y="9"/>
                    <a:pt x="19" y="9"/>
                  </a:cubicBezTo>
                  <a:cubicBezTo>
                    <a:pt x="19"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0" y="9"/>
                    <a:pt x="20" y="9"/>
                    <a:pt x="20" y="9"/>
                  </a:cubicBezTo>
                  <a:cubicBezTo>
                    <a:pt x="28" y="4"/>
                    <a:pt x="28" y="4"/>
                    <a:pt x="28" y="4"/>
                  </a:cubicBezTo>
                  <a:cubicBezTo>
                    <a:pt x="28" y="4"/>
                    <a:pt x="28" y="4"/>
                    <a:pt x="28" y="4"/>
                  </a:cubicBezTo>
                  <a:cubicBezTo>
                    <a:pt x="28" y="4"/>
                    <a:pt x="28" y="4"/>
                    <a:pt x="28" y="4"/>
                  </a:cubicBezTo>
                  <a:cubicBezTo>
                    <a:pt x="28" y="4"/>
                    <a:pt x="28" y="4"/>
                    <a:pt x="28" y="4"/>
                  </a:cubicBezTo>
                  <a:cubicBezTo>
                    <a:pt x="28" y="4"/>
                    <a:pt x="28" y="4"/>
                    <a:pt x="28" y="4"/>
                  </a:cubicBezTo>
                  <a:cubicBezTo>
                    <a:pt x="28" y="4"/>
                    <a:pt x="28" y="4"/>
                    <a:pt x="28" y="4"/>
                  </a:cubicBezTo>
                  <a:cubicBezTo>
                    <a:pt x="28" y="4"/>
                    <a:pt x="28" y="4"/>
                    <a:pt x="28" y="4"/>
                  </a:cubicBezTo>
                  <a:cubicBezTo>
                    <a:pt x="28" y="4"/>
                    <a:pt x="28" y="4"/>
                    <a:pt x="28" y="4"/>
                  </a:cubicBezTo>
                  <a:cubicBezTo>
                    <a:pt x="28" y="0"/>
                    <a:pt x="28" y="0"/>
                    <a:pt x="28" y="0"/>
                  </a:cubicBezTo>
                  <a:cubicBezTo>
                    <a:pt x="28" y="0"/>
                    <a:pt x="28" y="0"/>
                    <a:pt x="28" y="0"/>
                  </a:cubicBezTo>
                  <a:cubicBezTo>
                    <a:pt x="28" y="0"/>
                    <a:pt x="28" y="0"/>
                    <a:pt x="28" y="0"/>
                  </a:cubicBezTo>
                  <a:cubicBezTo>
                    <a:pt x="28" y="0"/>
                    <a:pt x="28" y="0"/>
                    <a:pt x="27" y="0"/>
                  </a:cubicBezTo>
                  <a:cubicBezTo>
                    <a:pt x="20" y="3"/>
                    <a:pt x="20" y="3"/>
                    <a:pt x="20" y="3"/>
                  </a:cubicBezTo>
                  <a:cubicBezTo>
                    <a:pt x="20" y="3"/>
                    <a:pt x="20" y="3"/>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8"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6" y="4"/>
                    <a:pt x="16" y="4"/>
                    <a:pt x="16" y="4"/>
                  </a:cubicBezTo>
                  <a:cubicBezTo>
                    <a:pt x="16" y="4"/>
                    <a:pt x="16" y="4"/>
                    <a:pt x="16" y="4"/>
                  </a:cubicBezTo>
                  <a:cubicBezTo>
                    <a:pt x="16" y="4"/>
                    <a:pt x="16" y="4"/>
                    <a:pt x="16" y="4"/>
                  </a:cubicBezTo>
                  <a:cubicBezTo>
                    <a:pt x="2" y="3"/>
                    <a:pt x="2" y="3"/>
                    <a:pt x="2" y="3"/>
                  </a:cubicBezTo>
                  <a:cubicBezTo>
                    <a:pt x="2" y="3"/>
                    <a:pt x="2" y="3"/>
                    <a:pt x="2"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cubicBezTo>
                    <a:pt x="0" y="3"/>
                    <a:pt x="0" y="3"/>
                    <a:pt x="0" y="3"/>
                  </a:cubicBezTo>
                  <a:cubicBezTo>
                    <a:pt x="0" y="8"/>
                    <a:pt x="0" y="8"/>
                    <a:pt x="0" y="8"/>
                  </a:cubicBezTo>
                  <a:cubicBezTo>
                    <a:pt x="0" y="8"/>
                    <a:pt x="0" y="8"/>
                    <a:pt x="0" y="8"/>
                  </a:cubicBez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2" name="Freeform 38"/>
            <p:cNvSpPr>
              <a:spLocks noEditPoints="1"/>
            </p:cNvSpPr>
            <p:nvPr/>
          </p:nvSpPr>
          <p:spPr bwMode="auto">
            <a:xfrm>
              <a:off x="134" y="557"/>
              <a:ext cx="86" cy="58"/>
            </a:xfrm>
            <a:custGeom>
              <a:avLst/>
              <a:gdLst>
                <a:gd name="T0" fmla="*/ 35 w 36"/>
                <a:gd name="T1" fmla="*/ 0 h 24"/>
                <a:gd name="T2" fmla="*/ 1 w 36"/>
                <a:gd name="T3" fmla="*/ 0 h 24"/>
                <a:gd name="T4" fmla="*/ 0 w 36"/>
                <a:gd name="T5" fmla="*/ 2 h 24"/>
                <a:gd name="T6" fmla="*/ 0 w 36"/>
                <a:gd name="T7" fmla="*/ 22 h 24"/>
                <a:gd name="T8" fmla="*/ 1 w 36"/>
                <a:gd name="T9" fmla="*/ 24 h 24"/>
                <a:gd name="T10" fmla="*/ 35 w 36"/>
                <a:gd name="T11" fmla="*/ 24 h 24"/>
                <a:gd name="T12" fmla="*/ 36 w 36"/>
                <a:gd name="T13" fmla="*/ 22 h 24"/>
                <a:gd name="T14" fmla="*/ 36 w 36"/>
                <a:gd name="T15" fmla="*/ 2 h 24"/>
                <a:gd name="T16" fmla="*/ 35 w 36"/>
                <a:gd name="T17" fmla="*/ 0 h 24"/>
                <a:gd name="T18" fmla="*/ 35 w 36"/>
                <a:gd name="T19" fmla="*/ 22 h 24"/>
                <a:gd name="T20" fmla="*/ 35 w 36"/>
                <a:gd name="T21" fmla="*/ 22 h 24"/>
                <a:gd name="T22" fmla="*/ 1 w 36"/>
                <a:gd name="T23" fmla="*/ 22 h 24"/>
                <a:gd name="T24" fmla="*/ 1 w 36"/>
                <a:gd name="T25" fmla="*/ 22 h 24"/>
                <a:gd name="T26" fmla="*/ 1 w 36"/>
                <a:gd name="T27" fmla="*/ 2 h 24"/>
                <a:gd name="T28" fmla="*/ 1 w 36"/>
                <a:gd name="T29" fmla="*/ 2 h 24"/>
                <a:gd name="T30" fmla="*/ 35 w 36"/>
                <a:gd name="T31" fmla="*/ 2 h 24"/>
                <a:gd name="T32" fmla="*/ 35 w 36"/>
                <a:gd name="T33" fmla="*/ 2 h 24"/>
                <a:gd name="T34" fmla="*/ 35 w 36"/>
                <a:gd name="T35" fmla="*/ 22 h 24"/>
                <a:gd name="T36" fmla="*/ 35 w 36"/>
                <a:gd name="T3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24">
                  <a:moveTo>
                    <a:pt x="35" y="0"/>
                  </a:moveTo>
                  <a:cubicBezTo>
                    <a:pt x="1" y="0"/>
                    <a:pt x="1" y="0"/>
                    <a:pt x="1" y="0"/>
                  </a:cubicBezTo>
                  <a:cubicBezTo>
                    <a:pt x="0" y="0"/>
                    <a:pt x="0" y="1"/>
                    <a:pt x="0" y="2"/>
                  </a:cubicBezTo>
                  <a:cubicBezTo>
                    <a:pt x="0" y="22"/>
                    <a:pt x="0" y="22"/>
                    <a:pt x="0" y="22"/>
                  </a:cubicBezTo>
                  <a:cubicBezTo>
                    <a:pt x="0" y="23"/>
                    <a:pt x="0" y="24"/>
                    <a:pt x="1" y="24"/>
                  </a:cubicBezTo>
                  <a:cubicBezTo>
                    <a:pt x="35" y="24"/>
                    <a:pt x="35" y="24"/>
                    <a:pt x="35" y="24"/>
                  </a:cubicBezTo>
                  <a:cubicBezTo>
                    <a:pt x="36" y="24"/>
                    <a:pt x="36" y="23"/>
                    <a:pt x="36" y="22"/>
                  </a:cubicBezTo>
                  <a:cubicBezTo>
                    <a:pt x="36" y="2"/>
                    <a:pt x="36" y="2"/>
                    <a:pt x="36" y="2"/>
                  </a:cubicBezTo>
                  <a:cubicBezTo>
                    <a:pt x="36" y="1"/>
                    <a:pt x="36" y="0"/>
                    <a:pt x="35" y="0"/>
                  </a:cubicBezTo>
                  <a:close/>
                  <a:moveTo>
                    <a:pt x="35" y="22"/>
                  </a:moveTo>
                  <a:cubicBezTo>
                    <a:pt x="35" y="22"/>
                    <a:pt x="35" y="22"/>
                    <a:pt x="35" y="22"/>
                  </a:cubicBezTo>
                  <a:cubicBezTo>
                    <a:pt x="1" y="22"/>
                    <a:pt x="1" y="22"/>
                    <a:pt x="1" y="22"/>
                  </a:cubicBezTo>
                  <a:cubicBezTo>
                    <a:pt x="1" y="22"/>
                    <a:pt x="1" y="22"/>
                    <a:pt x="1" y="22"/>
                  </a:cubicBezTo>
                  <a:cubicBezTo>
                    <a:pt x="1" y="2"/>
                    <a:pt x="1" y="2"/>
                    <a:pt x="1" y="2"/>
                  </a:cubicBezTo>
                  <a:cubicBezTo>
                    <a:pt x="1" y="2"/>
                    <a:pt x="1" y="2"/>
                    <a:pt x="1" y="2"/>
                  </a:cubicBezTo>
                  <a:cubicBezTo>
                    <a:pt x="35" y="2"/>
                    <a:pt x="35" y="2"/>
                    <a:pt x="35" y="2"/>
                  </a:cubicBezTo>
                  <a:cubicBezTo>
                    <a:pt x="35" y="2"/>
                    <a:pt x="35" y="2"/>
                    <a:pt x="35" y="2"/>
                  </a:cubicBezTo>
                  <a:cubicBezTo>
                    <a:pt x="35" y="22"/>
                    <a:pt x="35" y="22"/>
                    <a:pt x="35" y="22"/>
                  </a:cubicBezTo>
                  <a:cubicBezTo>
                    <a:pt x="35" y="22"/>
                    <a:pt x="35" y="22"/>
                    <a:pt x="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3" name="Freeform 39"/>
            <p:cNvSpPr>
              <a:spLocks/>
            </p:cNvSpPr>
            <p:nvPr/>
          </p:nvSpPr>
          <p:spPr bwMode="auto">
            <a:xfrm>
              <a:off x="134" y="546"/>
              <a:ext cx="86" cy="11"/>
            </a:xfrm>
            <a:custGeom>
              <a:avLst/>
              <a:gdLst>
                <a:gd name="T0" fmla="*/ 35 w 36"/>
                <a:gd name="T1" fmla="*/ 0 h 5"/>
                <a:gd name="T2" fmla="*/ 1 w 36"/>
                <a:gd name="T3" fmla="*/ 0 h 5"/>
                <a:gd name="T4" fmla="*/ 0 w 36"/>
                <a:gd name="T5" fmla="*/ 2 h 5"/>
                <a:gd name="T6" fmla="*/ 0 w 36"/>
                <a:gd name="T7" fmla="*/ 4 h 5"/>
                <a:gd name="T8" fmla="*/ 1 w 36"/>
                <a:gd name="T9" fmla="*/ 4 h 5"/>
                <a:gd name="T10" fmla="*/ 35 w 36"/>
                <a:gd name="T11" fmla="*/ 4 h 5"/>
                <a:gd name="T12" fmla="*/ 36 w 36"/>
                <a:gd name="T13" fmla="*/ 5 h 5"/>
                <a:gd name="T14" fmla="*/ 36 w 36"/>
                <a:gd name="T15" fmla="*/ 2 h 5"/>
                <a:gd name="T16" fmla="*/ 35 w 3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
                  <a:moveTo>
                    <a:pt x="35" y="0"/>
                  </a:moveTo>
                  <a:cubicBezTo>
                    <a:pt x="1" y="0"/>
                    <a:pt x="1" y="0"/>
                    <a:pt x="1" y="0"/>
                  </a:cubicBezTo>
                  <a:cubicBezTo>
                    <a:pt x="0" y="0"/>
                    <a:pt x="0" y="1"/>
                    <a:pt x="0" y="2"/>
                  </a:cubicBezTo>
                  <a:cubicBezTo>
                    <a:pt x="0" y="4"/>
                    <a:pt x="0" y="4"/>
                    <a:pt x="0" y="4"/>
                  </a:cubicBezTo>
                  <a:cubicBezTo>
                    <a:pt x="0" y="4"/>
                    <a:pt x="0" y="4"/>
                    <a:pt x="1" y="4"/>
                  </a:cubicBezTo>
                  <a:cubicBezTo>
                    <a:pt x="35" y="4"/>
                    <a:pt x="35" y="4"/>
                    <a:pt x="35" y="4"/>
                  </a:cubicBezTo>
                  <a:cubicBezTo>
                    <a:pt x="36" y="4"/>
                    <a:pt x="36" y="4"/>
                    <a:pt x="36" y="5"/>
                  </a:cubicBezTo>
                  <a:cubicBezTo>
                    <a:pt x="36" y="2"/>
                    <a:pt x="36" y="2"/>
                    <a:pt x="36" y="2"/>
                  </a:cubicBezTo>
                  <a:cubicBezTo>
                    <a:pt x="36" y="1"/>
                    <a:pt x="36"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4" name="Freeform 40"/>
            <p:cNvSpPr>
              <a:spLocks noEditPoints="1"/>
            </p:cNvSpPr>
            <p:nvPr/>
          </p:nvSpPr>
          <p:spPr bwMode="auto">
            <a:xfrm>
              <a:off x="172" y="574"/>
              <a:ext cx="27" cy="29"/>
            </a:xfrm>
            <a:custGeom>
              <a:avLst/>
              <a:gdLst>
                <a:gd name="T0" fmla="*/ 10 w 11"/>
                <a:gd name="T1" fmla="*/ 8 h 12"/>
                <a:gd name="T2" fmla="*/ 11 w 11"/>
                <a:gd name="T3" fmla="*/ 7 h 12"/>
                <a:gd name="T4" fmla="*/ 11 w 11"/>
                <a:gd name="T5" fmla="*/ 5 h 12"/>
                <a:gd name="T6" fmla="*/ 10 w 11"/>
                <a:gd name="T7" fmla="*/ 4 h 12"/>
                <a:gd name="T8" fmla="*/ 10 w 11"/>
                <a:gd name="T9" fmla="*/ 3 h 12"/>
                <a:gd name="T10" fmla="*/ 9 w 11"/>
                <a:gd name="T11" fmla="*/ 2 h 12"/>
                <a:gd name="T12" fmla="*/ 7 w 11"/>
                <a:gd name="T13" fmla="*/ 2 h 12"/>
                <a:gd name="T14" fmla="*/ 6 w 11"/>
                <a:gd name="T15" fmla="*/ 1 h 12"/>
                <a:gd name="T16" fmla="*/ 5 w 11"/>
                <a:gd name="T17" fmla="*/ 1 h 12"/>
                <a:gd name="T18" fmla="*/ 4 w 11"/>
                <a:gd name="T19" fmla="*/ 2 h 12"/>
                <a:gd name="T20" fmla="*/ 2 w 11"/>
                <a:gd name="T21" fmla="*/ 2 h 12"/>
                <a:gd name="T22" fmla="*/ 1 w 11"/>
                <a:gd name="T23" fmla="*/ 3 h 12"/>
                <a:gd name="T24" fmla="*/ 1 w 11"/>
                <a:gd name="T25" fmla="*/ 4 h 12"/>
                <a:gd name="T26" fmla="*/ 0 w 11"/>
                <a:gd name="T27" fmla="*/ 5 h 12"/>
                <a:gd name="T28" fmla="*/ 0 w 11"/>
                <a:gd name="T29" fmla="*/ 7 h 12"/>
                <a:gd name="T30" fmla="*/ 1 w 11"/>
                <a:gd name="T31" fmla="*/ 8 h 12"/>
                <a:gd name="T32" fmla="*/ 1 w 11"/>
                <a:gd name="T33" fmla="*/ 10 h 12"/>
                <a:gd name="T34" fmla="*/ 2 w 11"/>
                <a:gd name="T35" fmla="*/ 11 h 12"/>
                <a:gd name="T36" fmla="*/ 4 w 11"/>
                <a:gd name="T37" fmla="*/ 10 h 12"/>
                <a:gd name="T38" fmla="*/ 5 w 11"/>
                <a:gd name="T39" fmla="*/ 12 h 12"/>
                <a:gd name="T40" fmla="*/ 6 w 11"/>
                <a:gd name="T41" fmla="*/ 12 h 12"/>
                <a:gd name="T42" fmla="*/ 7 w 11"/>
                <a:gd name="T43" fmla="*/ 10 h 12"/>
                <a:gd name="T44" fmla="*/ 9 w 11"/>
                <a:gd name="T45" fmla="*/ 11 h 12"/>
                <a:gd name="T46" fmla="*/ 10 w 11"/>
                <a:gd name="T47" fmla="*/ 10 h 12"/>
                <a:gd name="T48" fmla="*/ 10 w 11"/>
                <a:gd name="T49" fmla="*/ 8 h 12"/>
                <a:gd name="T50" fmla="*/ 4 w 11"/>
                <a:gd name="T51" fmla="*/ 9 h 12"/>
                <a:gd name="T52" fmla="*/ 2 w 11"/>
                <a:gd name="T53" fmla="*/ 5 h 12"/>
                <a:gd name="T54" fmla="*/ 7 w 11"/>
                <a:gd name="T55" fmla="*/ 3 h 12"/>
                <a:gd name="T56" fmla="*/ 9 w 11"/>
                <a:gd name="T57" fmla="*/ 7 h 12"/>
                <a:gd name="T58" fmla="*/ 4 w 11"/>
                <a:gd name="T59"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8"/>
                  </a:moveTo>
                  <a:cubicBezTo>
                    <a:pt x="10" y="7"/>
                    <a:pt x="11" y="7"/>
                    <a:pt x="11" y="7"/>
                  </a:cubicBezTo>
                  <a:cubicBezTo>
                    <a:pt x="11" y="6"/>
                    <a:pt x="11" y="6"/>
                    <a:pt x="11" y="5"/>
                  </a:cubicBezTo>
                  <a:cubicBezTo>
                    <a:pt x="11" y="5"/>
                    <a:pt x="10" y="5"/>
                    <a:pt x="10" y="4"/>
                  </a:cubicBezTo>
                  <a:cubicBezTo>
                    <a:pt x="10" y="4"/>
                    <a:pt x="10" y="3"/>
                    <a:pt x="10" y="3"/>
                  </a:cubicBezTo>
                  <a:cubicBezTo>
                    <a:pt x="10" y="2"/>
                    <a:pt x="9" y="2"/>
                    <a:pt x="9" y="2"/>
                  </a:cubicBezTo>
                  <a:cubicBezTo>
                    <a:pt x="9" y="2"/>
                    <a:pt x="8" y="2"/>
                    <a:pt x="7" y="2"/>
                  </a:cubicBezTo>
                  <a:cubicBezTo>
                    <a:pt x="7" y="2"/>
                    <a:pt x="6" y="1"/>
                    <a:pt x="6" y="1"/>
                  </a:cubicBezTo>
                  <a:cubicBezTo>
                    <a:pt x="6" y="0"/>
                    <a:pt x="5" y="0"/>
                    <a:pt x="5" y="1"/>
                  </a:cubicBezTo>
                  <a:cubicBezTo>
                    <a:pt x="5" y="1"/>
                    <a:pt x="4" y="2"/>
                    <a:pt x="4" y="2"/>
                  </a:cubicBezTo>
                  <a:cubicBezTo>
                    <a:pt x="3" y="2"/>
                    <a:pt x="3" y="2"/>
                    <a:pt x="2" y="2"/>
                  </a:cubicBezTo>
                  <a:cubicBezTo>
                    <a:pt x="2" y="2"/>
                    <a:pt x="1" y="2"/>
                    <a:pt x="1" y="3"/>
                  </a:cubicBezTo>
                  <a:cubicBezTo>
                    <a:pt x="1" y="3"/>
                    <a:pt x="2" y="4"/>
                    <a:pt x="1" y="4"/>
                  </a:cubicBezTo>
                  <a:cubicBezTo>
                    <a:pt x="1" y="5"/>
                    <a:pt x="1" y="5"/>
                    <a:pt x="0" y="5"/>
                  </a:cubicBezTo>
                  <a:cubicBezTo>
                    <a:pt x="0" y="6"/>
                    <a:pt x="0" y="6"/>
                    <a:pt x="0" y="7"/>
                  </a:cubicBezTo>
                  <a:cubicBezTo>
                    <a:pt x="1" y="7"/>
                    <a:pt x="1" y="7"/>
                    <a:pt x="1" y="8"/>
                  </a:cubicBezTo>
                  <a:cubicBezTo>
                    <a:pt x="2" y="8"/>
                    <a:pt x="1" y="9"/>
                    <a:pt x="1" y="10"/>
                  </a:cubicBezTo>
                  <a:cubicBezTo>
                    <a:pt x="1" y="10"/>
                    <a:pt x="2" y="10"/>
                    <a:pt x="2" y="11"/>
                  </a:cubicBezTo>
                  <a:cubicBezTo>
                    <a:pt x="3" y="10"/>
                    <a:pt x="3" y="10"/>
                    <a:pt x="4" y="10"/>
                  </a:cubicBezTo>
                  <a:cubicBezTo>
                    <a:pt x="4" y="11"/>
                    <a:pt x="5" y="11"/>
                    <a:pt x="5" y="12"/>
                  </a:cubicBezTo>
                  <a:cubicBezTo>
                    <a:pt x="5" y="12"/>
                    <a:pt x="6" y="12"/>
                    <a:pt x="6" y="12"/>
                  </a:cubicBezTo>
                  <a:cubicBezTo>
                    <a:pt x="6" y="11"/>
                    <a:pt x="7" y="11"/>
                    <a:pt x="7" y="10"/>
                  </a:cubicBezTo>
                  <a:cubicBezTo>
                    <a:pt x="8" y="10"/>
                    <a:pt x="9" y="10"/>
                    <a:pt x="9" y="11"/>
                  </a:cubicBezTo>
                  <a:cubicBezTo>
                    <a:pt x="9" y="10"/>
                    <a:pt x="10" y="10"/>
                    <a:pt x="10" y="10"/>
                  </a:cubicBezTo>
                  <a:cubicBezTo>
                    <a:pt x="10" y="9"/>
                    <a:pt x="10" y="8"/>
                    <a:pt x="10" y="8"/>
                  </a:cubicBezTo>
                  <a:close/>
                  <a:moveTo>
                    <a:pt x="4" y="9"/>
                  </a:moveTo>
                  <a:cubicBezTo>
                    <a:pt x="2" y="9"/>
                    <a:pt x="2" y="7"/>
                    <a:pt x="2" y="5"/>
                  </a:cubicBezTo>
                  <a:cubicBezTo>
                    <a:pt x="3" y="3"/>
                    <a:pt x="5" y="2"/>
                    <a:pt x="7" y="3"/>
                  </a:cubicBezTo>
                  <a:cubicBezTo>
                    <a:pt x="9" y="4"/>
                    <a:pt x="9" y="6"/>
                    <a:pt x="9" y="7"/>
                  </a:cubicBezTo>
                  <a:cubicBezTo>
                    <a:pt x="8" y="9"/>
                    <a:pt x="6" y="10"/>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5" name="Freeform 41"/>
            <p:cNvSpPr>
              <a:spLocks noEditPoints="1"/>
            </p:cNvSpPr>
            <p:nvPr/>
          </p:nvSpPr>
          <p:spPr bwMode="auto">
            <a:xfrm>
              <a:off x="180" y="581"/>
              <a:ext cx="11" cy="15"/>
            </a:xfrm>
            <a:custGeom>
              <a:avLst/>
              <a:gdLst>
                <a:gd name="T0" fmla="*/ 3 w 5"/>
                <a:gd name="T1" fmla="*/ 1 h 6"/>
                <a:gd name="T2" fmla="*/ 0 w 5"/>
                <a:gd name="T3" fmla="*/ 2 h 6"/>
                <a:gd name="T4" fmla="*/ 2 w 5"/>
                <a:gd name="T5" fmla="*/ 5 h 6"/>
                <a:gd name="T6" fmla="*/ 5 w 5"/>
                <a:gd name="T7" fmla="*/ 4 h 6"/>
                <a:gd name="T8" fmla="*/ 3 w 5"/>
                <a:gd name="T9" fmla="*/ 1 h 6"/>
                <a:gd name="T10" fmla="*/ 2 w 5"/>
                <a:gd name="T11" fmla="*/ 4 h 6"/>
                <a:gd name="T12" fmla="*/ 1 w 5"/>
                <a:gd name="T13" fmla="*/ 3 h 6"/>
                <a:gd name="T14" fmla="*/ 3 w 5"/>
                <a:gd name="T15" fmla="*/ 2 h 6"/>
                <a:gd name="T16" fmla="*/ 4 w 5"/>
                <a:gd name="T17" fmla="*/ 4 h 6"/>
                <a:gd name="T18" fmla="*/ 2 w 5"/>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1"/>
                  </a:moveTo>
                  <a:cubicBezTo>
                    <a:pt x="2" y="0"/>
                    <a:pt x="1" y="1"/>
                    <a:pt x="0" y="2"/>
                  </a:cubicBezTo>
                  <a:cubicBezTo>
                    <a:pt x="0" y="3"/>
                    <a:pt x="0" y="5"/>
                    <a:pt x="2" y="5"/>
                  </a:cubicBezTo>
                  <a:cubicBezTo>
                    <a:pt x="3" y="6"/>
                    <a:pt x="4" y="5"/>
                    <a:pt x="5" y="4"/>
                  </a:cubicBezTo>
                  <a:cubicBezTo>
                    <a:pt x="5" y="3"/>
                    <a:pt x="5" y="1"/>
                    <a:pt x="3" y="1"/>
                  </a:cubicBezTo>
                  <a:close/>
                  <a:moveTo>
                    <a:pt x="2" y="4"/>
                  </a:moveTo>
                  <a:cubicBezTo>
                    <a:pt x="1" y="4"/>
                    <a:pt x="1" y="3"/>
                    <a:pt x="1" y="3"/>
                  </a:cubicBezTo>
                  <a:cubicBezTo>
                    <a:pt x="2" y="2"/>
                    <a:pt x="2" y="2"/>
                    <a:pt x="3" y="2"/>
                  </a:cubicBezTo>
                  <a:cubicBezTo>
                    <a:pt x="4" y="2"/>
                    <a:pt x="4" y="3"/>
                    <a:pt x="4" y="4"/>
                  </a:cubicBezTo>
                  <a:cubicBezTo>
                    <a:pt x="3" y="4"/>
                    <a:pt x="3"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6" name="Freeform 42"/>
            <p:cNvSpPr>
              <a:spLocks noEditPoints="1"/>
            </p:cNvSpPr>
            <p:nvPr/>
          </p:nvSpPr>
          <p:spPr bwMode="auto">
            <a:xfrm>
              <a:off x="156" y="567"/>
              <a:ext cx="19" cy="19"/>
            </a:xfrm>
            <a:custGeom>
              <a:avLst/>
              <a:gdLst>
                <a:gd name="T0" fmla="*/ 7 w 8"/>
                <a:gd name="T1" fmla="*/ 5 h 8"/>
                <a:gd name="T2" fmla="*/ 8 w 8"/>
                <a:gd name="T3" fmla="*/ 5 h 8"/>
                <a:gd name="T4" fmla="*/ 8 w 8"/>
                <a:gd name="T5" fmla="*/ 4 h 8"/>
                <a:gd name="T6" fmla="*/ 7 w 8"/>
                <a:gd name="T7" fmla="*/ 3 h 8"/>
                <a:gd name="T8" fmla="*/ 7 w 8"/>
                <a:gd name="T9" fmla="*/ 2 h 8"/>
                <a:gd name="T10" fmla="*/ 6 w 8"/>
                <a:gd name="T11" fmla="*/ 1 h 8"/>
                <a:gd name="T12" fmla="*/ 5 w 8"/>
                <a:gd name="T13" fmla="*/ 1 h 8"/>
                <a:gd name="T14" fmla="*/ 5 w 8"/>
                <a:gd name="T15" fmla="*/ 1 h 8"/>
                <a:gd name="T16" fmla="*/ 3 w 8"/>
                <a:gd name="T17" fmla="*/ 1 h 8"/>
                <a:gd name="T18" fmla="*/ 3 w 8"/>
                <a:gd name="T19" fmla="*/ 1 h 8"/>
                <a:gd name="T20" fmla="*/ 2 w 8"/>
                <a:gd name="T21" fmla="*/ 1 h 8"/>
                <a:gd name="T22" fmla="*/ 1 w 8"/>
                <a:gd name="T23" fmla="*/ 2 h 8"/>
                <a:gd name="T24" fmla="*/ 1 w 8"/>
                <a:gd name="T25" fmla="*/ 3 h 8"/>
                <a:gd name="T26" fmla="*/ 0 w 8"/>
                <a:gd name="T27" fmla="*/ 4 h 8"/>
                <a:gd name="T28" fmla="*/ 0 w 8"/>
                <a:gd name="T29" fmla="*/ 5 h 8"/>
                <a:gd name="T30" fmla="*/ 1 w 8"/>
                <a:gd name="T31" fmla="*/ 5 h 8"/>
                <a:gd name="T32" fmla="*/ 1 w 8"/>
                <a:gd name="T33" fmla="*/ 6 h 8"/>
                <a:gd name="T34" fmla="*/ 2 w 8"/>
                <a:gd name="T35" fmla="*/ 7 h 8"/>
                <a:gd name="T36" fmla="*/ 3 w 8"/>
                <a:gd name="T37" fmla="*/ 7 h 8"/>
                <a:gd name="T38" fmla="*/ 3 w 8"/>
                <a:gd name="T39" fmla="*/ 8 h 8"/>
                <a:gd name="T40" fmla="*/ 5 w 8"/>
                <a:gd name="T41" fmla="*/ 8 h 8"/>
                <a:gd name="T42" fmla="*/ 5 w 8"/>
                <a:gd name="T43" fmla="*/ 7 h 8"/>
                <a:gd name="T44" fmla="*/ 6 w 8"/>
                <a:gd name="T45" fmla="*/ 7 h 8"/>
                <a:gd name="T46" fmla="*/ 7 w 8"/>
                <a:gd name="T47" fmla="*/ 6 h 8"/>
                <a:gd name="T48" fmla="*/ 7 w 8"/>
                <a:gd name="T49" fmla="*/ 5 h 8"/>
                <a:gd name="T50" fmla="*/ 3 w 8"/>
                <a:gd name="T51" fmla="*/ 6 h 8"/>
                <a:gd name="T52" fmla="*/ 2 w 8"/>
                <a:gd name="T53" fmla="*/ 3 h 8"/>
                <a:gd name="T54" fmla="*/ 5 w 8"/>
                <a:gd name="T55" fmla="*/ 2 h 8"/>
                <a:gd name="T56" fmla="*/ 6 w 8"/>
                <a:gd name="T57" fmla="*/ 5 h 8"/>
                <a:gd name="T58" fmla="*/ 3 w 8"/>
                <a:gd name="T5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5"/>
                  </a:moveTo>
                  <a:cubicBezTo>
                    <a:pt x="7" y="5"/>
                    <a:pt x="7" y="5"/>
                    <a:pt x="8" y="5"/>
                  </a:cubicBezTo>
                  <a:cubicBezTo>
                    <a:pt x="8" y="4"/>
                    <a:pt x="8" y="4"/>
                    <a:pt x="8" y="4"/>
                  </a:cubicBezTo>
                  <a:cubicBezTo>
                    <a:pt x="7" y="4"/>
                    <a:pt x="7" y="3"/>
                    <a:pt x="7" y="3"/>
                  </a:cubicBezTo>
                  <a:cubicBezTo>
                    <a:pt x="7" y="3"/>
                    <a:pt x="7" y="2"/>
                    <a:pt x="7" y="2"/>
                  </a:cubicBezTo>
                  <a:cubicBezTo>
                    <a:pt x="7" y="2"/>
                    <a:pt x="7" y="1"/>
                    <a:pt x="6" y="1"/>
                  </a:cubicBezTo>
                  <a:cubicBezTo>
                    <a:pt x="6" y="1"/>
                    <a:pt x="6" y="2"/>
                    <a:pt x="5" y="1"/>
                  </a:cubicBezTo>
                  <a:cubicBezTo>
                    <a:pt x="5" y="1"/>
                    <a:pt x="5" y="1"/>
                    <a:pt x="5" y="1"/>
                  </a:cubicBezTo>
                  <a:cubicBezTo>
                    <a:pt x="4" y="0"/>
                    <a:pt x="4" y="0"/>
                    <a:pt x="3" y="1"/>
                  </a:cubicBezTo>
                  <a:cubicBezTo>
                    <a:pt x="3" y="1"/>
                    <a:pt x="3" y="1"/>
                    <a:pt x="3" y="1"/>
                  </a:cubicBezTo>
                  <a:cubicBezTo>
                    <a:pt x="2" y="2"/>
                    <a:pt x="2" y="1"/>
                    <a:pt x="2" y="1"/>
                  </a:cubicBezTo>
                  <a:cubicBezTo>
                    <a:pt x="1" y="1"/>
                    <a:pt x="1" y="2"/>
                    <a:pt x="1" y="2"/>
                  </a:cubicBezTo>
                  <a:cubicBezTo>
                    <a:pt x="1" y="2"/>
                    <a:pt x="1" y="3"/>
                    <a:pt x="1" y="3"/>
                  </a:cubicBezTo>
                  <a:cubicBezTo>
                    <a:pt x="1" y="3"/>
                    <a:pt x="1" y="4"/>
                    <a:pt x="0" y="4"/>
                  </a:cubicBezTo>
                  <a:cubicBezTo>
                    <a:pt x="0" y="4"/>
                    <a:pt x="0" y="4"/>
                    <a:pt x="0" y="5"/>
                  </a:cubicBezTo>
                  <a:cubicBezTo>
                    <a:pt x="1" y="5"/>
                    <a:pt x="1" y="5"/>
                    <a:pt x="1" y="5"/>
                  </a:cubicBezTo>
                  <a:cubicBezTo>
                    <a:pt x="1" y="6"/>
                    <a:pt x="1" y="6"/>
                    <a:pt x="1" y="6"/>
                  </a:cubicBezTo>
                  <a:cubicBezTo>
                    <a:pt x="1" y="7"/>
                    <a:pt x="1" y="7"/>
                    <a:pt x="2" y="7"/>
                  </a:cubicBezTo>
                  <a:cubicBezTo>
                    <a:pt x="2" y="7"/>
                    <a:pt x="2" y="7"/>
                    <a:pt x="3" y="7"/>
                  </a:cubicBezTo>
                  <a:cubicBezTo>
                    <a:pt x="3" y="7"/>
                    <a:pt x="3" y="7"/>
                    <a:pt x="3" y="8"/>
                  </a:cubicBezTo>
                  <a:cubicBezTo>
                    <a:pt x="4" y="8"/>
                    <a:pt x="4" y="8"/>
                    <a:pt x="5" y="8"/>
                  </a:cubicBezTo>
                  <a:cubicBezTo>
                    <a:pt x="5" y="7"/>
                    <a:pt x="5" y="7"/>
                    <a:pt x="5" y="7"/>
                  </a:cubicBezTo>
                  <a:cubicBezTo>
                    <a:pt x="6" y="7"/>
                    <a:pt x="6" y="7"/>
                    <a:pt x="6" y="7"/>
                  </a:cubicBezTo>
                  <a:cubicBezTo>
                    <a:pt x="7" y="7"/>
                    <a:pt x="7" y="7"/>
                    <a:pt x="7" y="6"/>
                  </a:cubicBezTo>
                  <a:cubicBezTo>
                    <a:pt x="7" y="6"/>
                    <a:pt x="7" y="6"/>
                    <a:pt x="7" y="5"/>
                  </a:cubicBezTo>
                  <a:close/>
                  <a:moveTo>
                    <a:pt x="3" y="6"/>
                  </a:moveTo>
                  <a:cubicBezTo>
                    <a:pt x="2" y="6"/>
                    <a:pt x="1" y="4"/>
                    <a:pt x="2" y="3"/>
                  </a:cubicBezTo>
                  <a:cubicBezTo>
                    <a:pt x="2" y="2"/>
                    <a:pt x="4" y="2"/>
                    <a:pt x="5" y="2"/>
                  </a:cubicBezTo>
                  <a:cubicBezTo>
                    <a:pt x="6" y="3"/>
                    <a:pt x="7" y="4"/>
                    <a:pt x="6" y="5"/>
                  </a:cubicBezTo>
                  <a:cubicBezTo>
                    <a:pt x="6" y="6"/>
                    <a:pt x="4"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7" name="Freeform 43"/>
            <p:cNvSpPr>
              <a:spLocks noEditPoints="1"/>
            </p:cNvSpPr>
            <p:nvPr/>
          </p:nvSpPr>
          <p:spPr bwMode="auto">
            <a:xfrm>
              <a:off x="160" y="572"/>
              <a:ext cx="10" cy="9"/>
            </a:xfrm>
            <a:custGeom>
              <a:avLst/>
              <a:gdLst>
                <a:gd name="T0" fmla="*/ 3 w 4"/>
                <a:gd name="T1" fmla="*/ 1 h 4"/>
                <a:gd name="T2" fmla="*/ 1 w 4"/>
                <a:gd name="T3" fmla="*/ 2 h 4"/>
                <a:gd name="T4" fmla="*/ 1 w 4"/>
                <a:gd name="T5" fmla="*/ 4 h 4"/>
                <a:gd name="T6" fmla="*/ 3 w 4"/>
                <a:gd name="T7" fmla="*/ 3 h 4"/>
                <a:gd name="T8" fmla="*/ 3 w 4"/>
                <a:gd name="T9" fmla="*/ 1 h 4"/>
                <a:gd name="T10" fmla="*/ 2 w 4"/>
                <a:gd name="T11" fmla="*/ 3 h 4"/>
                <a:gd name="T12" fmla="*/ 1 w 4"/>
                <a:gd name="T13" fmla="*/ 2 h 4"/>
                <a:gd name="T14" fmla="*/ 2 w 4"/>
                <a:gd name="T15" fmla="*/ 1 h 4"/>
                <a:gd name="T16" fmla="*/ 3 w 4"/>
                <a:gd name="T17" fmla="*/ 2 h 4"/>
                <a:gd name="T18" fmla="*/ 2 w 4"/>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3" y="1"/>
                  </a:moveTo>
                  <a:cubicBezTo>
                    <a:pt x="2" y="0"/>
                    <a:pt x="1" y="1"/>
                    <a:pt x="1" y="2"/>
                  </a:cubicBezTo>
                  <a:cubicBezTo>
                    <a:pt x="0" y="2"/>
                    <a:pt x="1" y="3"/>
                    <a:pt x="1" y="4"/>
                  </a:cubicBezTo>
                  <a:cubicBezTo>
                    <a:pt x="2" y="4"/>
                    <a:pt x="3" y="4"/>
                    <a:pt x="3" y="3"/>
                  </a:cubicBezTo>
                  <a:cubicBezTo>
                    <a:pt x="4" y="2"/>
                    <a:pt x="3" y="1"/>
                    <a:pt x="3" y="1"/>
                  </a:cubicBezTo>
                  <a:close/>
                  <a:moveTo>
                    <a:pt x="2" y="3"/>
                  </a:moveTo>
                  <a:cubicBezTo>
                    <a:pt x="1" y="3"/>
                    <a:pt x="1" y="2"/>
                    <a:pt x="1" y="2"/>
                  </a:cubicBezTo>
                  <a:cubicBezTo>
                    <a:pt x="1" y="1"/>
                    <a:pt x="2" y="1"/>
                    <a:pt x="2" y="1"/>
                  </a:cubicBezTo>
                  <a:cubicBezTo>
                    <a:pt x="3" y="2"/>
                    <a:pt x="3" y="2"/>
                    <a:pt x="3" y="2"/>
                  </a:cubicBezTo>
                  <a:cubicBezTo>
                    <a:pt x="3"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8" name="Freeform 44"/>
            <p:cNvSpPr>
              <a:spLocks noEditPoints="1"/>
            </p:cNvSpPr>
            <p:nvPr/>
          </p:nvSpPr>
          <p:spPr bwMode="auto">
            <a:xfrm>
              <a:off x="29" y="226"/>
              <a:ext cx="91" cy="95"/>
            </a:xfrm>
            <a:custGeom>
              <a:avLst/>
              <a:gdLst>
                <a:gd name="T0" fmla="*/ 38 w 38"/>
                <a:gd name="T1" fmla="*/ 16 h 40"/>
                <a:gd name="T2" fmla="*/ 23 w 38"/>
                <a:gd name="T3" fmla="*/ 26 h 40"/>
                <a:gd name="T4" fmla="*/ 2 w 38"/>
                <a:gd name="T5" fmla="*/ 11 h 40"/>
                <a:gd name="T6" fmla="*/ 1 w 38"/>
                <a:gd name="T7" fmla="*/ 12 h 40"/>
                <a:gd name="T8" fmla="*/ 0 w 38"/>
                <a:gd name="T9" fmla="*/ 12 h 40"/>
                <a:gd name="T10" fmla="*/ 0 w 38"/>
                <a:gd name="T11" fmla="*/ 13 h 40"/>
                <a:gd name="T12" fmla="*/ 0 w 38"/>
                <a:gd name="T13" fmla="*/ 17 h 40"/>
                <a:gd name="T14" fmla="*/ 0 w 38"/>
                <a:gd name="T15" fmla="*/ 17 h 40"/>
                <a:gd name="T16" fmla="*/ 1 w 38"/>
                <a:gd name="T17" fmla="*/ 18 h 40"/>
                <a:gd name="T18" fmla="*/ 2 w 38"/>
                <a:gd name="T19" fmla="*/ 18 h 40"/>
                <a:gd name="T20" fmla="*/ 5 w 38"/>
                <a:gd name="T21" fmla="*/ 22 h 40"/>
                <a:gd name="T22" fmla="*/ 3 w 38"/>
                <a:gd name="T23" fmla="*/ 16 h 40"/>
                <a:gd name="T24" fmla="*/ 2 w 38"/>
                <a:gd name="T25" fmla="*/ 17 h 40"/>
                <a:gd name="T26" fmla="*/ 1 w 38"/>
                <a:gd name="T27" fmla="*/ 17 h 40"/>
                <a:gd name="T28" fmla="*/ 1 w 38"/>
                <a:gd name="T29" fmla="*/ 17 h 40"/>
                <a:gd name="T30" fmla="*/ 1 w 38"/>
                <a:gd name="T31" fmla="*/ 17 h 40"/>
                <a:gd name="T32" fmla="*/ 1 w 38"/>
                <a:gd name="T33" fmla="*/ 12 h 40"/>
                <a:gd name="T34" fmla="*/ 1 w 38"/>
                <a:gd name="T35" fmla="*/ 12 h 40"/>
                <a:gd name="T36" fmla="*/ 3 w 38"/>
                <a:gd name="T37" fmla="*/ 12 h 40"/>
                <a:gd name="T38" fmla="*/ 12 w 38"/>
                <a:gd name="T39" fmla="*/ 21 h 40"/>
                <a:gd name="T40" fmla="*/ 12 w 38"/>
                <a:gd name="T41" fmla="*/ 19 h 40"/>
                <a:gd name="T42" fmla="*/ 20 w 38"/>
                <a:gd name="T43" fmla="*/ 26 h 40"/>
                <a:gd name="T44" fmla="*/ 19 w 38"/>
                <a:gd name="T45" fmla="*/ 28 h 40"/>
                <a:gd name="T46" fmla="*/ 18 w 38"/>
                <a:gd name="T47" fmla="*/ 28 h 40"/>
                <a:gd name="T48" fmla="*/ 18 w 38"/>
                <a:gd name="T49" fmla="*/ 27 h 40"/>
                <a:gd name="T50" fmla="*/ 18 w 38"/>
                <a:gd name="T51" fmla="*/ 27 h 40"/>
                <a:gd name="T52" fmla="*/ 18 w 38"/>
                <a:gd name="T53" fmla="*/ 23 h 40"/>
                <a:gd name="T54" fmla="*/ 18 w 38"/>
                <a:gd name="T55" fmla="*/ 22 h 40"/>
                <a:gd name="T56" fmla="*/ 20 w 38"/>
                <a:gd name="T57" fmla="*/ 22 h 40"/>
                <a:gd name="T58" fmla="*/ 20 w 38"/>
                <a:gd name="T59" fmla="*/ 26 h 40"/>
                <a:gd name="T60" fmla="*/ 1 w 38"/>
                <a:gd name="T61" fmla="*/ 24 h 40"/>
                <a:gd name="T62" fmla="*/ 0 w 38"/>
                <a:gd name="T63" fmla="*/ 24 h 40"/>
                <a:gd name="T64" fmla="*/ 0 w 38"/>
                <a:gd name="T65" fmla="*/ 25 h 40"/>
                <a:gd name="T66" fmla="*/ 0 w 38"/>
                <a:gd name="T67" fmla="*/ 29 h 40"/>
                <a:gd name="T68" fmla="*/ 0 w 38"/>
                <a:gd name="T69" fmla="*/ 30 h 40"/>
                <a:gd name="T70" fmla="*/ 1 w 38"/>
                <a:gd name="T71" fmla="*/ 30 h 40"/>
                <a:gd name="T72" fmla="*/ 2 w 38"/>
                <a:gd name="T73" fmla="*/ 30 h 40"/>
                <a:gd name="T74" fmla="*/ 17 w 38"/>
                <a:gd name="T75" fmla="*/ 38 h 40"/>
                <a:gd name="T76" fmla="*/ 17 w 38"/>
                <a:gd name="T77" fmla="*/ 40 h 40"/>
                <a:gd name="T78" fmla="*/ 18 w 38"/>
                <a:gd name="T79" fmla="*/ 40 h 40"/>
                <a:gd name="T80" fmla="*/ 18 w 38"/>
                <a:gd name="T81" fmla="*/ 40 h 40"/>
                <a:gd name="T82" fmla="*/ 19 w 38"/>
                <a:gd name="T83" fmla="*/ 40 h 40"/>
                <a:gd name="T84" fmla="*/ 21 w 38"/>
                <a:gd name="T85" fmla="*/ 40 h 40"/>
                <a:gd name="T86" fmla="*/ 18 w 38"/>
                <a:gd name="T87" fmla="*/ 35 h 40"/>
                <a:gd name="T88" fmla="*/ 18 w 38"/>
                <a:gd name="T89" fmla="*/ 35 h 40"/>
                <a:gd name="T90" fmla="*/ 18 w 38"/>
                <a:gd name="T91" fmla="*/ 35 h 40"/>
                <a:gd name="T92" fmla="*/ 19 w 38"/>
                <a:gd name="T93" fmla="*/ 35 h 40"/>
                <a:gd name="T94" fmla="*/ 19 w 38"/>
                <a:gd name="T95" fmla="*/ 40 h 40"/>
                <a:gd name="T96" fmla="*/ 18 w 38"/>
                <a:gd name="T97" fmla="*/ 40 h 40"/>
                <a:gd name="T98" fmla="*/ 18 w 38"/>
                <a:gd name="T99" fmla="*/ 40 h 40"/>
                <a:gd name="T100" fmla="*/ 18 w 38"/>
                <a:gd name="T101" fmla="*/ 39 h 40"/>
                <a:gd name="T102" fmla="*/ 12 w 38"/>
                <a:gd name="T103" fmla="*/ 30 h 40"/>
                <a:gd name="T104" fmla="*/ 12 w 38"/>
                <a:gd name="T105" fmla="*/ 32 h 40"/>
                <a:gd name="T106" fmla="*/ 3 w 38"/>
                <a:gd name="T107" fmla="*/ 24 h 40"/>
                <a:gd name="T108" fmla="*/ 3 w 38"/>
                <a:gd name="T109" fmla="*/ 28 h 40"/>
                <a:gd name="T110" fmla="*/ 2 w 38"/>
                <a:gd name="T111" fmla="*/ 30 h 40"/>
                <a:gd name="T112" fmla="*/ 1 w 38"/>
                <a:gd name="T113" fmla="*/ 30 h 40"/>
                <a:gd name="T114" fmla="*/ 1 w 38"/>
                <a:gd name="T115" fmla="*/ 29 h 40"/>
                <a:gd name="T116" fmla="*/ 1 w 38"/>
                <a:gd name="T117" fmla="*/ 29 h 40"/>
                <a:gd name="T118" fmla="*/ 1 w 38"/>
                <a:gd name="T119" fmla="*/ 25 h 40"/>
                <a:gd name="T120" fmla="*/ 1 w 38"/>
                <a:gd name="T121" fmla="*/ 24 h 40"/>
                <a:gd name="T122" fmla="*/ 3 w 38"/>
                <a:gd name="T12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 h="40">
                  <a:moveTo>
                    <a:pt x="21" y="40"/>
                  </a:moveTo>
                  <a:cubicBezTo>
                    <a:pt x="38" y="28"/>
                    <a:pt x="38" y="28"/>
                    <a:pt x="38" y="28"/>
                  </a:cubicBezTo>
                  <a:cubicBezTo>
                    <a:pt x="38" y="22"/>
                    <a:pt x="38" y="22"/>
                    <a:pt x="38" y="22"/>
                  </a:cubicBezTo>
                  <a:cubicBezTo>
                    <a:pt x="33" y="19"/>
                    <a:pt x="33" y="19"/>
                    <a:pt x="33" y="19"/>
                  </a:cubicBezTo>
                  <a:cubicBezTo>
                    <a:pt x="38" y="16"/>
                    <a:pt x="38" y="16"/>
                    <a:pt x="38" y="16"/>
                  </a:cubicBezTo>
                  <a:cubicBezTo>
                    <a:pt x="38" y="10"/>
                    <a:pt x="38" y="10"/>
                    <a:pt x="38" y="10"/>
                  </a:cubicBezTo>
                  <a:cubicBezTo>
                    <a:pt x="22" y="0"/>
                    <a:pt x="22" y="0"/>
                    <a:pt x="22" y="0"/>
                  </a:cubicBezTo>
                  <a:cubicBezTo>
                    <a:pt x="5" y="10"/>
                    <a:pt x="5" y="10"/>
                    <a:pt x="5" y="10"/>
                  </a:cubicBezTo>
                  <a:cubicBezTo>
                    <a:pt x="23" y="20"/>
                    <a:pt x="23" y="20"/>
                    <a:pt x="23" y="20"/>
                  </a:cubicBezTo>
                  <a:cubicBezTo>
                    <a:pt x="23" y="26"/>
                    <a:pt x="23" y="26"/>
                    <a:pt x="23" y="26"/>
                  </a:cubicBezTo>
                  <a:cubicBezTo>
                    <a:pt x="21" y="28"/>
                    <a:pt x="21" y="28"/>
                    <a:pt x="21" y="28"/>
                  </a:cubicBezTo>
                  <a:cubicBezTo>
                    <a:pt x="21" y="21"/>
                    <a:pt x="21" y="21"/>
                    <a:pt x="21" y="21"/>
                  </a:cubicBezTo>
                  <a:cubicBezTo>
                    <a:pt x="14" y="17"/>
                    <a:pt x="14" y="17"/>
                    <a:pt x="14" y="17"/>
                  </a:cubicBezTo>
                  <a:cubicBezTo>
                    <a:pt x="2" y="10"/>
                    <a:pt x="2" y="10"/>
                    <a:pt x="2" y="10"/>
                  </a:cubicBezTo>
                  <a:cubicBezTo>
                    <a:pt x="2" y="11"/>
                    <a:pt x="2" y="11"/>
                    <a:pt x="2" y="11"/>
                  </a:cubicBezTo>
                  <a:cubicBezTo>
                    <a:pt x="1" y="12"/>
                    <a:pt x="1" y="12"/>
                    <a:pt x="1" y="12"/>
                  </a:cubicBezTo>
                  <a:cubicBezTo>
                    <a:pt x="1" y="12"/>
                    <a:pt x="1" y="12"/>
                    <a:pt x="1" y="12"/>
                  </a:cubicBezTo>
                  <a:cubicBezTo>
                    <a:pt x="1" y="12"/>
                    <a:pt x="1" y="12"/>
                    <a:pt x="1" y="12"/>
                  </a:cubicBezTo>
                  <a:cubicBezTo>
                    <a:pt x="1" y="12"/>
                    <a:pt x="1" y="12"/>
                    <a:pt x="1" y="12"/>
                  </a:cubicBezTo>
                  <a:cubicBezTo>
                    <a:pt x="1" y="12"/>
                    <a:pt x="1" y="12"/>
                    <a:pt x="1" y="12"/>
                  </a:cubicBezTo>
                  <a:cubicBezTo>
                    <a:pt x="1" y="12"/>
                    <a:pt x="1" y="12"/>
                    <a:pt x="1" y="12"/>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ubicBezTo>
                    <a:pt x="0" y="13"/>
                    <a:pt x="0" y="13"/>
                    <a:pt x="0" y="13"/>
                  </a:cubicBezTo>
                  <a:cubicBezTo>
                    <a:pt x="0" y="13"/>
                    <a:pt x="0" y="13"/>
                    <a:pt x="0" y="13"/>
                  </a:cubicBezTo>
                  <a:cubicBezTo>
                    <a:pt x="0" y="17"/>
                    <a:pt x="0" y="17"/>
                    <a:pt x="0" y="17"/>
                  </a:cubicBezTo>
                  <a:cubicBezTo>
                    <a:pt x="0" y="17"/>
                    <a:pt x="0" y="17"/>
                    <a:pt x="0" y="17"/>
                  </a:cubicBezTo>
                  <a:cubicBezTo>
                    <a:pt x="0" y="17"/>
                    <a:pt x="0" y="17"/>
                    <a:pt x="0" y="17"/>
                  </a:cubicBezTo>
                  <a:cubicBezTo>
                    <a:pt x="0" y="17"/>
                    <a:pt x="0" y="17"/>
                    <a:pt x="0" y="17"/>
                  </a:cubicBezTo>
                  <a:cubicBezTo>
                    <a:pt x="0" y="17"/>
                    <a:pt x="0" y="17"/>
                    <a:pt x="0" y="17"/>
                  </a:cubicBezTo>
                  <a:cubicBezTo>
                    <a:pt x="0" y="17"/>
                    <a:pt x="0" y="17"/>
                    <a:pt x="0" y="17"/>
                  </a:cubicBezTo>
                  <a:cubicBezTo>
                    <a:pt x="0" y="17"/>
                    <a:pt x="0" y="17"/>
                    <a:pt x="0" y="17"/>
                  </a:cubicBezTo>
                  <a:cubicBezTo>
                    <a:pt x="0" y="17"/>
                    <a:pt x="0" y="17"/>
                    <a:pt x="0" y="17"/>
                  </a:cubicBezTo>
                  <a:cubicBezTo>
                    <a:pt x="0" y="17"/>
                    <a:pt x="0" y="17"/>
                    <a:pt x="0" y="17"/>
                  </a:cubicBezTo>
                  <a:cubicBezTo>
                    <a:pt x="0" y="17"/>
                    <a:pt x="0" y="17"/>
                    <a:pt x="0" y="17"/>
                  </a:cubicBezTo>
                  <a:cubicBezTo>
                    <a:pt x="0" y="17"/>
                    <a:pt x="0"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1" y="18"/>
                    <a:pt x="1" y="18"/>
                  </a:cubicBezTo>
                  <a:cubicBezTo>
                    <a:pt x="1" y="18"/>
                    <a:pt x="2" y="18"/>
                    <a:pt x="2" y="18"/>
                  </a:cubicBezTo>
                  <a:cubicBezTo>
                    <a:pt x="2" y="18"/>
                    <a:pt x="2" y="18"/>
                    <a:pt x="2" y="18"/>
                  </a:cubicBezTo>
                  <a:cubicBezTo>
                    <a:pt x="2" y="18"/>
                    <a:pt x="2" y="18"/>
                    <a:pt x="2" y="18"/>
                  </a:cubicBezTo>
                  <a:cubicBezTo>
                    <a:pt x="2" y="18"/>
                    <a:pt x="2" y="18"/>
                    <a:pt x="2" y="18"/>
                  </a:cubicBezTo>
                  <a:cubicBezTo>
                    <a:pt x="2" y="18"/>
                    <a:pt x="2" y="18"/>
                    <a:pt x="2" y="18"/>
                  </a:cubicBezTo>
                  <a:cubicBezTo>
                    <a:pt x="3" y="17"/>
                    <a:pt x="3" y="17"/>
                    <a:pt x="3" y="17"/>
                  </a:cubicBezTo>
                  <a:cubicBezTo>
                    <a:pt x="8" y="20"/>
                    <a:pt x="8" y="20"/>
                    <a:pt x="8" y="20"/>
                  </a:cubicBezTo>
                  <a:cubicBezTo>
                    <a:pt x="5" y="22"/>
                    <a:pt x="5" y="22"/>
                    <a:pt x="5" y="22"/>
                  </a:cubicBezTo>
                  <a:cubicBezTo>
                    <a:pt x="23" y="33"/>
                    <a:pt x="23" y="33"/>
                    <a:pt x="23" y="33"/>
                  </a:cubicBezTo>
                  <a:cubicBezTo>
                    <a:pt x="23" y="38"/>
                    <a:pt x="23" y="38"/>
                    <a:pt x="23" y="38"/>
                  </a:cubicBezTo>
                  <a:lnTo>
                    <a:pt x="21" y="40"/>
                  </a:lnTo>
                  <a:close/>
                  <a:moveTo>
                    <a:pt x="2" y="16"/>
                  </a:moveTo>
                  <a:cubicBezTo>
                    <a:pt x="3" y="15"/>
                    <a:pt x="3" y="15"/>
                    <a:pt x="3" y="16"/>
                  </a:cubicBezTo>
                  <a:cubicBezTo>
                    <a:pt x="3" y="16"/>
                    <a:pt x="3" y="16"/>
                    <a:pt x="3" y="17"/>
                  </a:cubicBezTo>
                  <a:cubicBezTo>
                    <a:pt x="2" y="17"/>
                    <a:pt x="2" y="17"/>
                    <a:pt x="2" y="17"/>
                  </a:cubicBezTo>
                  <a:cubicBezTo>
                    <a:pt x="2" y="17"/>
                    <a:pt x="2" y="17"/>
                    <a:pt x="2" y="17"/>
                  </a:cubicBezTo>
                  <a:cubicBezTo>
                    <a:pt x="2" y="17"/>
                    <a:pt x="2" y="17"/>
                    <a:pt x="2" y="17"/>
                  </a:cubicBezTo>
                  <a:cubicBezTo>
                    <a:pt x="2" y="17"/>
                    <a:pt x="2" y="17"/>
                    <a:pt x="2"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7"/>
                    <a:pt x="1" y="17"/>
                    <a:pt x="1" y="17"/>
                  </a:cubicBezTo>
                  <a:cubicBezTo>
                    <a:pt x="1" y="13"/>
                    <a:pt x="1" y="13"/>
                    <a:pt x="1" y="13"/>
                  </a:cubicBezTo>
                  <a:cubicBezTo>
                    <a:pt x="1" y="13"/>
                    <a:pt x="1" y="13"/>
                    <a:pt x="1" y="13"/>
                  </a:cubicBezTo>
                  <a:cubicBezTo>
                    <a:pt x="1" y="13"/>
                    <a:pt x="1" y="13"/>
                    <a:pt x="1" y="13"/>
                  </a:cubicBezTo>
                  <a:cubicBezTo>
                    <a:pt x="1" y="13"/>
                    <a:pt x="1" y="13"/>
                    <a:pt x="1" y="13"/>
                  </a:cubicBezTo>
                  <a:cubicBezTo>
                    <a:pt x="1" y="12"/>
                    <a:pt x="1" y="12"/>
                    <a:pt x="1" y="12"/>
                  </a:cubicBezTo>
                  <a:cubicBezTo>
                    <a:pt x="1" y="12"/>
                    <a:pt x="1" y="12"/>
                    <a:pt x="1" y="12"/>
                  </a:cubicBezTo>
                  <a:cubicBezTo>
                    <a:pt x="1" y="12"/>
                    <a:pt x="1" y="12"/>
                    <a:pt x="1" y="12"/>
                  </a:cubicBezTo>
                  <a:cubicBezTo>
                    <a:pt x="1" y="12"/>
                    <a:pt x="1" y="12"/>
                    <a:pt x="1" y="12"/>
                  </a:cubicBezTo>
                  <a:cubicBezTo>
                    <a:pt x="1" y="12"/>
                    <a:pt x="1" y="12"/>
                    <a:pt x="1" y="12"/>
                  </a:cubicBezTo>
                  <a:cubicBezTo>
                    <a:pt x="1" y="12"/>
                    <a:pt x="1" y="12"/>
                    <a:pt x="1" y="12"/>
                  </a:cubicBezTo>
                  <a:cubicBezTo>
                    <a:pt x="1" y="12"/>
                    <a:pt x="1" y="12"/>
                    <a:pt x="1" y="12"/>
                  </a:cubicBezTo>
                  <a:cubicBezTo>
                    <a:pt x="1" y="12"/>
                    <a:pt x="1" y="12"/>
                    <a:pt x="1" y="12"/>
                  </a:cubicBezTo>
                  <a:cubicBezTo>
                    <a:pt x="1" y="12"/>
                    <a:pt x="1" y="12"/>
                    <a:pt x="1" y="12"/>
                  </a:cubicBezTo>
                  <a:cubicBezTo>
                    <a:pt x="2" y="11"/>
                    <a:pt x="2" y="11"/>
                    <a:pt x="2" y="11"/>
                  </a:cubicBezTo>
                  <a:cubicBezTo>
                    <a:pt x="3" y="11"/>
                    <a:pt x="3" y="11"/>
                    <a:pt x="3" y="12"/>
                  </a:cubicBezTo>
                  <a:cubicBezTo>
                    <a:pt x="3" y="12"/>
                    <a:pt x="3" y="12"/>
                    <a:pt x="3" y="12"/>
                  </a:cubicBezTo>
                  <a:cubicBezTo>
                    <a:pt x="2" y="13"/>
                    <a:pt x="2" y="13"/>
                    <a:pt x="2" y="13"/>
                  </a:cubicBezTo>
                  <a:cubicBezTo>
                    <a:pt x="2" y="16"/>
                    <a:pt x="2" y="16"/>
                    <a:pt x="2" y="16"/>
                  </a:cubicBezTo>
                  <a:close/>
                  <a:moveTo>
                    <a:pt x="17" y="24"/>
                  </a:moveTo>
                  <a:cubicBezTo>
                    <a:pt x="12" y="21"/>
                    <a:pt x="12" y="21"/>
                    <a:pt x="12" y="21"/>
                  </a:cubicBezTo>
                  <a:cubicBezTo>
                    <a:pt x="12" y="20"/>
                    <a:pt x="12" y="20"/>
                    <a:pt x="12" y="20"/>
                  </a:cubicBezTo>
                  <a:cubicBezTo>
                    <a:pt x="17" y="23"/>
                    <a:pt x="17" y="23"/>
                    <a:pt x="17" y="23"/>
                  </a:cubicBezTo>
                  <a:lnTo>
                    <a:pt x="17" y="24"/>
                  </a:lnTo>
                  <a:close/>
                  <a:moveTo>
                    <a:pt x="17" y="22"/>
                  </a:moveTo>
                  <a:cubicBezTo>
                    <a:pt x="12" y="19"/>
                    <a:pt x="12" y="19"/>
                    <a:pt x="12" y="19"/>
                  </a:cubicBezTo>
                  <a:cubicBezTo>
                    <a:pt x="12" y="17"/>
                    <a:pt x="12" y="17"/>
                    <a:pt x="12" y="17"/>
                  </a:cubicBezTo>
                  <a:cubicBezTo>
                    <a:pt x="13" y="18"/>
                    <a:pt x="13" y="18"/>
                    <a:pt x="13" y="18"/>
                  </a:cubicBezTo>
                  <a:cubicBezTo>
                    <a:pt x="17" y="20"/>
                    <a:pt x="17" y="20"/>
                    <a:pt x="17" y="20"/>
                  </a:cubicBezTo>
                  <a:lnTo>
                    <a:pt x="17" y="22"/>
                  </a:lnTo>
                  <a:close/>
                  <a:moveTo>
                    <a:pt x="20" y="26"/>
                  </a:moveTo>
                  <a:cubicBezTo>
                    <a:pt x="20" y="26"/>
                    <a:pt x="20" y="26"/>
                    <a:pt x="21" y="26"/>
                  </a:cubicBezTo>
                  <a:cubicBezTo>
                    <a:pt x="21" y="26"/>
                    <a:pt x="21" y="27"/>
                    <a:pt x="20" y="27"/>
                  </a:cubicBezTo>
                  <a:cubicBezTo>
                    <a:pt x="19" y="28"/>
                    <a:pt x="19" y="28"/>
                    <a:pt x="19" y="28"/>
                  </a:cubicBezTo>
                  <a:cubicBezTo>
                    <a:pt x="19" y="28"/>
                    <a:pt x="19" y="28"/>
                    <a:pt x="19" y="28"/>
                  </a:cubicBezTo>
                  <a:cubicBezTo>
                    <a:pt x="19" y="28"/>
                    <a:pt x="19" y="28"/>
                    <a:pt x="19" y="28"/>
                  </a:cubicBezTo>
                  <a:cubicBezTo>
                    <a:pt x="19" y="28"/>
                    <a:pt x="19" y="28"/>
                    <a:pt x="19" y="28"/>
                  </a:cubicBezTo>
                  <a:cubicBezTo>
                    <a:pt x="19" y="28"/>
                    <a:pt x="19" y="28"/>
                    <a:pt x="19" y="28"/>
                  </a:cubicBezTo>
                  <a:cubicBezTo>
                    <a:pt x="19" y="28"/>
                    <a:pt x="19" y="28"/>
                    <a:pt x="18" y="28"/>
                  </a:cubicBezTo>
                  <a:cubicBezTo>
                    <a:pt x="18" y="28"/>
                    <a:pt x="18" y="28"/>
                    <a:pt x="18" y="28"/>
                  </a:cubicBezTo>
                  <a:cubicBezTo>
                    <a:pt x="18" y="28"/>
                    <a:pt x="18" y="28"/>
                    <a:pt x="18" y="28"/>
                  </a:cubicBezTo>
                  <a:cubicBezTo>
                    <a:pt x="18" y="28"/>
                    <a:pt x="18" y="28"/>
                    <a:pt x="18" y="28"/>
                  </a:cubicBezTo>
                  <a:cubicBezTo>
                    <a:pt x="18" y="28"/>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3"/>
                    <a:pt x="18" y="23"/>
                    <a:pt x="18" y="23"/>
                  </a:cubicBezTo>
                  <a:cubicBezTo>
                    <a:pt x="18" y="23"/>
                    <a:pt x="18" y="23"/>
                    <a:pt x="18" y="23"/>
                  </a:cubicBezTo>
                  <a:cubicBezTo>
                    <a:pt x="18" y="23"/>
                    <a:pt x="18" y="23"/>
                    <a:pt x="18" y="23"/>
                  </a:cubicBezTo>
                  <a:cubicBezTo>
                    <a:pt x="18" y="23"/>
                    <a:pt x="18" y="23"/>
                    <a:pt x="18" y="23"/>
                  </a:cubicBezTo>
                  <a:cubicBezTo>
                    <a:pt x="18" y="23"/>
                    <a:pt x="18" y="23"/>
                    <a:pt x="18" y="23"/>
                  </a:cubicBezTo>
                  <a:cubicBezTo>
                    <a:pt x="18" y="23"/>
                    <a:pt x="18" y="23"/>
                    <a:pt x="18" y="23"/>
                  </a:cubicBezTo>
                  <a:cubicBezTo>
                    <a:pt x="18" y="23"/>
                    <a:pt x="18" y="23"/>
                    <a:pt x="18" y="23"/>
                  </a:cubicBezTo>
                  <a:cubicBezTo>
                    <a:pt x="18" y="23"/>
                    <a:pt x="18" y="23"/>
                    <a:pt x="18" y="23"/>
                  </a:cubicBezTo>
                  <a:cubicBezTo>
                    <a:pt x="18" y="23"/>
                    <a:pt x="18" y="23"/>
                    <a:pt x="18" y="22"/>
                  </a:cubicBezTo>
                  <a:cubicBezTo>
                    <a:pt x="18" y="22"/>
                    <a:pt x="18" y="22"/>
                    <a:pt x="18" y="22"/>
                  </a:cubicBezTo>
                  <a:cubicBezTo>
                    <a:pt x="18" y="22"/>
                    <a:pt x="18" y="22"/>
                    <a:pt x="18" y="22"/>
                  </a:cubicBezTo>
                  <a:cubicBezTo>
                    <a:pt x="18" y="22"/>
                    <a:pt x="18" y="22"/>
                    <a:pt x="18" y="22"/>
                  </a:cubicBezTo>
                  <a:cubicBezTo>
                    <a:pt x="18" y="22"/>
                    <a:pt x="18" y="22"/>
                    <a:pt x="18" y="22"/>
                  </a:cubicBezTo>
                  <a:cubicBezTo>
                    <a:pt x="20" y="22"/>
                    <a:pt x="20" y="22"/>
                    <a:pt x="20" y="22"/>
                  </a:cubicBezTo>
                  <a:cubicBezTo>
                    <a:pt x="20" y="21"/>
                    <a:pt x="20" y="22"/>
                    <a:pt x="21" y="22"/>
                  </a:cubicBezTo>
                  <a:cubicBezTo>
                    <a:pt x="21" y="22"/>
                    <a:pt x="21" y="22"/>
                    <a:pt x="20" y="23"/>
                  </a:cubicBezTo>
                  <a:cubicBezTo>
                    <a:pt x="19" y="23"/>
                    <a:pt x="19" y="23"/>
                    <a:pt x="19" y="23"/>
                  </a:cubicBezTo>
                  <a:cubicBezTo>
                    <a:pt x="19" y="26"/>
                    <a:pt x="19" y="26"/>
                    <a:pt x="19" y="26"/>
                  </a:cubicBezTo>
                  <a:lnTo>
                    <a:pt x="20" y="26"/>
                  </a:lnTo>
                  <a:close/>
                  <a:moveTo>
                    <a:pt x="2" y="23"/>
                  </a:move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5"/>
                  </a:cubicBezTo>
                  <a:cubicBezTo>
                    <a:pt x="0" y="25"/>
                    <a:pt x="0" y="25"/>
                    <a:pt x="0" y="25"/>
                  </a:cubicBezTo>
                  <a:cubicBezTo>
                    <a:pt x="0" y="25"/>
                    <a:pt x="0" y="25"/>
                    <a:pt x="0" y="25"/>
                  </a:cubicBezTo>
                  <a:cubicBezTo>
                    <a:pt x="0" y="25"/>
                    <a:pt x="0" y="25"/>
                    <a:pt x="0" y="25"/>
                  </a:cubicBezTo>
                  <a:cubicBezTo>
                    <a:pt x="0" y="25"/>
                    <a:pt x="0" y="25"/>
                    <a:pt x="0" y="25"/>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29"/>
                    <a:pt x="0" y="29"/>
                    <a:pt x="0" y="29"/>
                  </a:cubicBezTo>
                  <a:cubicBezTo>
                    <a:pt x="0" y="30"/>
                    <a:pt x="0" y="30"/>
                    <a:pt x="0" y="30"/>
                  </a:cubicBezTo>
                  <a:cubicBezTo>
                    <a:pt x="0" y="30"/>
                    <a:pt x="0" y="30"/>
                    <a:pt x="0" y="30"/>
                  </a:cubicBezTo>
                  <a:cubicBezTo>
                    <a:pt x="0" y="30"/>
                    <a:pt x="0" y="30"/>
                    <a:pt x="0" y="30"/>
                  </a:cubicBezTo>
                  <a:cubicBezTo>
                    <a:pt x="0" y="30"/>
                    <a:pt x="0" y="30"/>
                    <a:pt x="0" y="30"/>
                  </a:cubicBezTo>
                  <a:cubicBezTo>
                    <a:pt x="0" y="30"/>
                    <a:pt x="0" y="30"/>
                    <a:pt x="1" y="30"/>
                  </a:cubicBezTo>
                  <a:cubicBezTo>
                    <a:pt x="1" y="30"/>
                    <a:pt x="1" y="30"/>
                    <a:pt x="1" y="30"/>
                  </a:cubicBezTo>
                  <a:cubicBezTo>
                    <a:pt x="1" y="30"/>
                    <a:pt x="1" y="30"/>
                    <a:pt x="1" y="30"/>
                  </a:cubicBezTo>
                  <a:cubicBezTo>
                    <a:pt x="1" y="30"/>
                    <a:pt x="1" y="30"/>
                    <a:pt x="1" y="30"/>
                  </a:cubicBezTo>
                  <a:cubicBezTo>
                    <a:pt x="1" y="30"/>
                    <a:pt x="1" y="30"/>
                    <a:pt x="1" y="30"/>
                  </a:cubicBezTo>
                  <a:cubicBezTo>
                    <a:pt x="1" y="30"/>
                    <a:pt x="1" y="30"/>
                    <a:pt x="1" y="30"/>
                  </a:cubicBezTo>
                  <a:cubicBezTo>
                    <a:pt x="1"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3" y="30"/>
                    <a:pt x="3" y="30"/>
                    <a:pt x="3" y="30"/>
                  </a:cubicBezTo>
                  <a:cubicBezTo>
                    <a:pt x="17" y="38"/>
                    <a:pt x="17" y="38"/>
                    <a:pt x="17" y="38"/>
                  </a:cubicBezTo>
                  <a:cubicBezTo>
                    <a:pt x="17" y="39"/>
                    <a:pt x="17" y="39"/>
                    <a:pt x="17" y="39"/>
                  </a:cubicBezTo>
                  <a:cubicBezTo>
                    <a:pt x="17" y="39"/>
                    <a:pt x="17" y="39"/>
                    <a:pt x="17" y="39"/>
                  </a:cubicBezTo>
                  <a:cubicBezTo>
                    <a:pt x="17" y="39"/>
                    <a:pt x="17" y="39"/>
                    <a:pt x="17" y="39"/>
                  </a:cubicBezTo>
                  <a:cubicBezTo>
                    <a:pt x="17" y="39"/>
                    <a:pt x="17" y="39"/>
                    <a:pt x="17" y="39"/>
                  </a:cubicBezTo>
                  <a:cubicBezTo>
                    <a:pt x="17" y="40"/>
                    <a:pt x="17" y="40"/>
                    <a:pt x="17" y="40"/>
                  </a:cubicBezTo>
                  <a:cubicBezTo>
                    <a:pt x="17" y="40"/>
                    <a:pt x="17" y="40"/>
                    <a:pt x="17"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20" y="40"/>
                    <a:pt x="20" y="40"/>
                    <a:pt x="20" y="40"/>
                  </a:cubicBezTo>
                  <a:cubicBezTo>
                    <a:pt x="21" y="40"/>
                    <a:pt x="21" y="40"/>
                    <a:pt x="21" y="40"/>
                  </a:cubicBezTo>
                  <a:cubicBezTo>
                    <a:pt x="21" y="40"/>
                    <a:pt x="21" y="40"/>
                    <a:pt x="21" y="40"/>
                  </a:cubicBezTo>
                  <a:cubicBezTo>
                    <a:pt x="21" y="33"/>
                    <a:pt x="21" y="33"/>
                    <a:pt x="21" y="33"/>
                  </a:cubicBezTo>
                  <a:cubicBezTo>
                    <a:pt x="2" y="22"/>
                    <a:pt x="2" y="22"/>
                    <a:pt x="2" y="22"/>
                  </a:cubicBezTo>
                  <a:lnTo>
                    <a:pt x="2" y="23"/>
                  </a:lnTo>
                  <a:close/>
                  <a:moveTo>
                    <a:pt x="18" y="35"/>
                  </a:move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18" y="35"/>
                    <a:pt x="18" y="35"/>
                    <a:pt x="18" y="35"/>
                  </a:cubicBezTo>
                  <a:cubicBezTo>
                    <a:pt x="20" y="34"/>
                    <a:pt x="20" y="34"/>
                    <a:pt x="20" y="34"/>
                  </a:cubicBezTo>
                  <a:cubicBezTo>
                    <a:pt x="20" y="34"/>
                    <a:pt x="20" y="34"/>
                    <a:pt x="21" y="34"/>
                  </a:cubicBezTo>
                  <a:cubicBezTo>
                    <a:pt x="21" y="34"/>
                    <a:pt x="21" y="35"/>
                    <a:pt x="20" y="35"/>
                  </a:cubicBezTo>
                  <a:cubicBezTo>
                    <a:pt x="19" y="35"/>
                    <a:pt x="19" y="35"/>
                    <a:pt x="19" y="35"/>
                  </a:cubicBezTo>
                  <a:cubicBezTo>
                    <a:pt x="19" y="38"/>
                    <a:pt x="19" y="38"/>
                    <a:pt x="19" y="38"/>
                  </a:cubicBezTo>
                  <a:cubicBezTo>
                    <a:pt x="20" y="38"/>
                    <a:pt x="20" y="38"/>
                    <a:pt x="20" y="38"/>
                  </a:cubicBezTo>
                  <a:cubicBezTo>
                    <a:pt x="20" y="38"/>
                    <a:pt x="20" y="38"/>
                    <a:pt x="21" y="38"/>
                  </a:cubicBezTo>
                  <a:cubicBezTo>
                    <a:pt x="21" y="39"/>
                    <a:pt x="21" y="39"/>
                    <a:pt x="20" y="39"/>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9" y="40"/>
                  </a:cubicBezTo>
                  <a:cubicBezTo>
                    <a:pt x="19" y="40"/>
                    <a:pt x="19"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39"/>
                  </a:cubicBezTo>
                  <a:cubicBezTo>
                    <a:pt x="18" y="39"/>
                    <a:pt x="18" y="39"/>
                    <a:pt x="18" y="39"/>
                  </a:cubicBezTo>
                  <a:cubicBezTo>
                    <a:pt x="18" y="39"/>
                    <a:pt x="18" y="39"/>
                    <a:pt x="18" y="39"/>
                  </a:cubicBezTo>
                  <a:cubicBezTo>
                    <a:pt x="18" y="39"/>
                    <a:pt x="18" y="39"/>
                    <a:pt x="18" y="39"/>
                  </a:cubicBezTo>
                  <a:cubicBezTo>
                    <a:pt x="18" y="39"/>
                    <a:pt x="18" y="39"/>
                    <a:pt x="18" y="39"/>
                  </a:cubicBezTo>
                  <a:lnTo>
                    <a:pt x="18" y="35"/>
                  </a:lnTo>
                  <a:close/>
                  <a:moveTo>
                    <a:pt x="12" y="30"/>
                  </a:moveTo>
                  <a:cubicBezTo>
                    <a:pt x="17" y="33"/>
                    <a:pt x="17" y="33"/>
                    <a:pt x="17" y="33"/>
                  </a:cubicBezTo>
                  <a:cubicBezTo>
                    <a:pt x="17" y="34"/>
                    <a:pt x="17" y="34"/>
                    <a:pt x="17" y="34"/>
                  </a:cubicBezTo>
                  <a:cubicBezTo>
                    <a:pt x="12" y="31"/>
                    <a:pt x="12" y="31"/>
                    <a:pt x="12" y="31"/>
                  </a:cubicBezTo>
                  <a:lnTo>
                    <a:pt x="12" y="30"/>
                  </a:lnTo>
                  <a:close/>
                  <a:moveTo>
                    <a:pt x="12" y="32"/>
                  </a:moveTo>
                  <a:cubicBezTo>
                    <a:pt x="17" y="35"/>
                    <a:pt x="17" y="35"/>
                    <a:pt x="17" y="35"/>
                  </a:cubicBezTo>
                  <a:cubicBezTo>
                    <a:pt x="17" y="36"/>
                    <a:pt x="17" y="36"/>
                    <a:pt x="17" y="36"/>
                  </a:cubicBezTo>
                  <a:cubicBezTo>
                    <a:pt x="12" y="33"/>
                    <a:pt x="12" y="33"/>
                    <a:pt x="12" y="33"/>
                  </a:cubicBezTo>
                  <a:lnTo>
                    <a:pt x="12" y="32"/>
                  </a:lnTo>
                  <a:close/>
                  <a:moveTo>
                    <a:pt x="3" y="24"/>
                  </a:moveTo>
                  <a:cubicBezTo>
                    <a:pt x="3" y="24"/>
                    <a:pt x="3" y="25"/>
                    <a:pt x="3" y="25"/>
                  </a:cubicBezTo>
                  <a:cubicBezTo>
                    <a:pt x="2" y="25"/>
                    <a:pt x="2" y="25"/>
                    <a:pt x="2" y="25"/>
                  </a:cubicBezTo>
                  <a:cubicBezTo>
                    <a:pt x="2" y="28"/>
                    <a:pt x="2" y="28"/>
                    <a:pt x="2" y="28"/>
                  </a:cubicBezTo>
                  <a:cubicBezTo>
                    <a:pt x="2" y="28"/>
                    <a:pt x="2" y="28"/>
                    <a:pt x="2" y="28"/>
                  </a:cubicBezTo>
                  <a:cubicBezTo>
                    <a:pt x="3" y="28"/>
                    <a:pt x="3" y="28"/>
                    <a:pt x="3" y="28"/>
                  </a:cubicBezTo>
                  <a:cubicBezTo>
                    <a:pt x="3" y="28"/>
                    <a:pt x="3" y="29"/>
                    <a:pt x="3" y="29"/>
                  </a:cubicBezTo>
                  <a:cubicBezTo>
                    <a:pt x="2" y="30"/>
                    <a:pt x="2" y="30"/>
                    <a:pt x="2" y="30"/>
                  </a:cubicBezTo>
                  <a:cubicBezTo>
                    <a:pt x="2" y="30"/>
                    <a:pt x="2" y="30"/>
                    <a:pt x="2" y="30"/>
                  </a:cubicBezTo>
                  <a:cubicBezTo>
                    <a:pt x="2" y="30"/>
                    <a:pt x="2" y="30"/>
                    <a:pt x="2" y="30"/>
                  </a:cubicBezTo>
                  <a:cubicBezTo>
                    <a:pt x="2" y="30"/>
                    <a:pt x="2" y="30"/>
                    <a:pt x="2" y="30"/>
                  </a:cubicBezTo>
                  <a:cubicBezTo>
                    <a:pt x="1" y="30"/>
                    <a:pt x="1" y="30"/>
                    <a:pt x="1" y="30"/>
                  </a:cubicBezTo>
                  <a:cubicBezTo>
                    <a:pt x="1" y="30"/>
                    <a:pt x="1" y="30"/>
                    <a:pt x="1" y="30"/>
                  </a:cubicBezTo>
                  <a:cubicBezTo>
                    <a:pt x="1" y="30"/>
                    <a:pt x="1" y="30"/>
                    <a:pt x="1" y="30"/>
                  </a:cubicBezTo>
                  <a:cubicBezTo>
                    <a:pt x="1" y="30"/>
                    <a:pt x="1" y="30"/>
                    <a:pt x="1" y="30"/>
                  </a:cubicBezTo>
                  <a:cubicBezTo>
                    <a:pt x="1" y="30"/>
                    <a:pt x="1" y="30"/>
                    <a:pt x="1" y="30"/>
                  </a:cubicBezTo>
                  <a:cubicBezTo>
                    <a:pt x="1" y="30"/>
                    <a:pt x="1" y="30"/>
                    <a:pt x="1" y="29"/>
                  </a:cubicBezTo>
                  <a:cubicBezTo>
                    <a:pt x="1" y="29"/>
                    <a:pt x="1" y="29"/>
                    <a:pt x="1" y="29"/>
                  </a:cubicBezTo>
                  <a:cubicBezTo>
                    <a:pt x="1" y="29"/>
                    <a:pt x="1" y="29"/>
                    <a:pt x="1" y="29"/>
                  </a:cubicBezTo>
                  <a:cubicBezTo>
                    <a:pt x="1" y="29"/>
                    <a:pt x="1" y="29"/>
                    <a:pt x="1" y="29"/>
                  </a:cubicBezTo>
                  <a:cubicBezTo>
                    <a:pt x="1" y="29"/>
                    <a:pt x="1" y="29"/>
                    <a:pt x="1" y="29"/>
                  </a:cubicBezTo>
                  <a:cubicBezTo>
                    <a:pt x="1" y="29"/>
                    <a:pt x="1" y="29"/>
                    <a:pt x="1" y="29"/>
                  </a:cubicBezTo>
                  <a:cubicBezTo>
                    <a:pt x="1" y="29"/>
                    <a:pt x="1" y="29"/>
                    <a:pt x="1" y="29"/>
                  </a:cubicBezTo>
                  <a:cubicBezTo>
                    <a:pt x="1" y="29"/>
                    <a:pt x="1" y="29"/>
                    <a:pt x="1" y="29"/>
                  </a:cubicBezTo>
                  <a:cubicBezTo>
                    <a:pt x="1" y="29"/>
                    <a:pt x="1" y="29"/>
                    <a:pt x="1" y="29"/>
                  </a:cubicBezTo>
                  <a:cubicBezTo>
                    <a:pt x="1" y="29"/>
                    <a:pt x="1" y="29"/>
                    <a:pt x="1" y="29"/>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4"/>
                    <a:pt x="1" y="24"/>
                    <a:pt x="1" y="24"/>
                  </a:cubicBezTo>
                  <a:cubicBezTo>
                    <a:pt x="1" y="24"/>
                    <a:pt x="1" y="24"/>
                    <a:pt x="1" y="24"/>
                  </a:cubicBezTo>
                  <a:cubicBezTo>
                    <a:pt x="1" y="24"/>
                    <a:pt x="1" y="24"/>
                    <a:pt x="1" y="24"/>
                  </a:cubicBezTo>
                  <a:cubicBezTo>
                    <a:pt x="1" y="24"/>
                    <a:pt x="1" y="24"/>
                    <a:pt x="1" y="24"/>
                  </a:cubicBezTo>
                  <a:cubicBezTo>
                    <a:pt x="2" y="24"/>
                    <a:pt x="2" y="24"/>
                    <a:pt x="2" y="24"/>
                  </a:cubicBezTo>
                  <a:cubicBezTo>
                    <a:pt x="3" y="23"/>
                    <a:pt x="3" y="24"/>
                    <a:pt x="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9" name="Freeform 45"/>
            <p:cNvSpPr>
              <a:spLocks noEditPoints="1"/>
            </p:cNvSpPr>
            <p:nvPr/>
          </p:nvSpPr>
          <p:spPr bwMode="auto">
            <a:xfrm>
              <a:off x="24" y="221"/>
              <a:ext cx="101" cy="105"/>
            </a:xfrm>
            <a:custGeom>
              <a:avLst/>
              <a:gdLst>
                <a:gd name="T0" fmla="*/ 18 w 42"/>
                <a:gd name="T1" fmla="*/ 43 h 44"/>
                <a:gd name="T2" fmla="*/ 19 w 42"/>
                <a:gd name="T3" fmla="*/ 43 h 44"/>
                <a:gd name="T4" fmla="*/ 20 w 42"/>
                <a:gd name="T5" fmla="*/ 44 h 44"/>
                <a:gd name="T6" fmla="*/ 22 w 42"/>
                <a:gd name="T7" fmla="*/ 43 h 44"/>
                <a:gd name="T8" fmla="*/ 25 w 42"/>
                <a:gd name="T9" fmla="*/ 43 h 44"/>
                <a:gd name="T10" fmla="*/ 28 w 42"/>
                <a:gd name="T11" fmla="*/ 40 h 44"/>
                <a:gd name="T12" fmla="*/ 15 w 42"/>
                <a:gd name="T13" fmla="*/ 40 h 44"/>
                <a:gd name="T14" fmla="*/ 17 w 42"/>
                <a:gd name="T15" fmla="*/ 41 h 44"/>
                <a:gd name="T16" fmla="*/ 31 w 42"/>
                <a:gd name="T17" fmla="*/ 39 h 44"/>
                <a:gd name="T18" fmla="*/ 14 w 42"/>
                <a:gd name="T19" fmla="*/ 38 h 44"/>
                <a:gd name="T20" fmla="*/ 37 w 42"/>
                <a:gd name="T21" fmla="*/ 34 h 44"/>
                <a:gd name="T22" fmla="*/ 6 w 42"/>
                <a:gd name="T23" fmla="*/ 34 h 44"/>
                <a:gd name="T24" fmla="*/ 2 w 42"/>
                <a:gd name="T25" fmla="*/ 34 h 44"/>
                <a:gd name="T26" fmla="*/ 3 w 42"/>
                <a:gd name="T27" fmla="*/ 33 h 44"/>
                <a:gd name="T28" fmla="*/ 5 w 42"/>
                <a:gd name="T29" fmla="*/ 33 h 44"/>
                <a:gd name="T30" fmla="*/ 2 w 42"/>
                <a:gd name="T31" fmla="*/ 34 h 44"/>
                <a:gd name="T32" fmla="*/ 39 w 42"/>
                <a:gd name="T33" fmla="*/ 34 h 44"/>
                <a:gd name="T34" fmla="*/ 0 w 42"/>
                <a:gd name="T35" fmla="*/ 31 h 44"/>
                <a:gd name="T36" fmla="*/ 1 w 42"/>
                <a:gd name="T37" fmla="*/ 29 h 44"/>
                <a:gd name="T38" fmla="*/ 1 w 42"/>
                <a:gd name="T39" fmla="*/ 32 h 44"/>
                <a:gd name="T40" fmla="*/ 42 w 42"/>
                <a:gd name="T41" fmla="*/ 27 h 44"/>
                <a:gd name="T42" fmla="*/ 0 w 42"/>
                <a:gd name="T43" fmla="*/ 27 h 44"/>
                <a:gd name="T44" fmla="*/ 0 w 42"/>
                <a:gd name="T45" fmla="*/ 26 h 44"/>
                <a:gd name="T46" fmla="*/ 1 w 42"/>
                <a:gd name="T47" fmla="*/ 25 h 44"/>
                <a:gd name="T48" fmla="*/ 1 w 42"/>
                <a:gd name="T49" fmla="*/ 24 h 44"/>
                <a:gd name="T50" fmla="*/ 1 w 42"/>
                <a:gd name="T51" fmla="*/ 24 h 44"/>
                <a:gd name="T52" fmla="*/ 2 w 42"/>
                <a:gd name="T53" fmla="*/ 25 h 44"/>
                <a:gd name="T54" fmla="*/ 1 w 42"/>
                <a:gd name="T55" fmla="*/ 25 h 44"/>
                <a:gd name="T56" fmla="*/ 1 w 42"/>
                <a:gd name="T57" fmla="*/ 26 h 44"/>
                <a:gd name="T58" fmla="*/ 1 w 42"/>
                <a:gd name="T59" fmla="*/ 27 h 44"/>
                <a:gd name="T60" fmla="*/ 40 w 42"/>
                <a:gd name="T61" fmla="*/ 22 h 44"/>
                <a:gd name="T62" fmla="*/ 2 w 42"/>
                <a:gd name="T63" fmla="*/ 23 h 44"/>
                <a:gd name="T64" fmla="*/ 3 w 42"/>
                <a:gd name="T65" fmla="*/ 21 h 44"/>
                <a:gd name="T66" fmla="*/ 3 w 42"/>
                <a:gd name="T67" fmla="*/ 23 h 44"/>
                <a:gd name="T68" fmla="*/ 38 w 42"/>
                <a:gd name="T69" fmla="*/ 21 h 44"/>
                <a:gd name="T70" fmla="*/ 39 w 42"/>
                <a:gd name="T71" fmla="*/ 22 h 44"/>
                <a:gd name="T72" fmla="*/ 0 w 42"/>
                <a:gd name="T73" fmla="*/ 19 h 44"/>
                <a:gd name="T74" fmla="*/ 1 w 42"/>
                <a:gd name="T75" fmla="*/ 17 h 44"/>
                <a:gd name="T76" fmla="*/ 1 w 42"/>
                <a:gd name="T77" fmla="*/ 19 h 44"/>
                <a:gd name="T78" fmla="*/ 0 w 42"/>
                <a:gd name="T79" fmla="*/ 20 h 44"/>
                <a:gd name="T80" fmla="*/ 42 w 42"/>
                <a:gd name="T81" fmla="*/ 18 h 44"/>
                <a:gd name="T82" fmla="*/ 0 w 42"/>
                <a:gd name="T83" fmla="*/ 14 h 44"/>
                <a:gd name="T84" fmla="*/ 1 w 42"/>
                <a:gd name="T85" fmla="*/ 13 h 44"/>
                <a:gd name="T86" fmla="*/ 1 w 42"/>
                <a:gd name="T87" fmla="*/ 13 h 44"/>
                <a:gd name="T88" fmla="*/ 1 w 42"/>
                <a:gd name="T89" fmla="*/ 14 h 44"/>
                <a:gd name="T90" fmla="*/ 42 w 42"/>
                <a:gd name="T91" fmla="*/ 13 h 44"/>
                <a:gd name="T92" fmla="*/ 42 w 42"/>
                <a:gd name="T93" fmla="*/ 12 h 44"/>
                <a:gd name="T94" fmla="*/ 2 w 42"/>
                <a:gd name="T95" fmla="*/ 10 h 44"/>
                <a:gd name="T96" fmla="*/ 4 w 42"/>
                <a:gd name="T97" fmla="*/ 10 h 44"/>
                <a:gd name="T98" fmla="*/ 2 w 42"/>
                <a:gd name="T99" fmla="*/ 11 h 44"/>
                <a:gd name="T100" fmla="*/ 7 w 42"/>
                <a:gd name="T101" fmla="*/ 10 h 44"/>
                <a:gd name="T102" fmla="*/ 40 w 42"/>
                <a:gd name="T103" fmla="*/ 9 h 44"/>
                <a:gd name="T104" fmla="*/ 14 w 42"/>
                <a:gd name="T105" fmla="*/ 6 h 44"/>
                <a:gd name="T106" fmla="*/ 33 w 42"/>
                <a:gd name="T107" fmla="*/ 5 h 44"/>
                <a:gd name="T108" fmla="*/ 15 w 42"/>
                <a:gd name="T109" fmla="*/ 5 h 44"/>
                <a:gd name="T110" fmla="*/ 15 w 42"/>
                <a:gd name="T111" fmla="*/ 5 h 44"/>
                <a:gd name="T112" fmla="*/ 31 w 42"/>
                <a:gd name="T113" fmla="*/ 5 h 44"/>
                <a:gd name="T114" fmla="*/ 22 w 42"/>
                <a:gd name="T115" fmla="*/ 1 h 44"/>
                <a:gd name="T116" fmla="*/ 24 w 42"/>
                <a:gd name="T1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44">
                  <a:moveTo>
                    <a:pt x="20" y="44"/>
                  </a:moveTo>
                  <a:cubicBezTo>
                    <a:pt x="20" y="44"/>
                    <a:pt x="20" y="44"/>
                    <a:pt x="19" y="44"/>
                  </a:cubicBezTo>
                  <a:cubicBezTo>
                    <a:pt x="19" y="44"/>
                    <a:pt x="19" y="44"/>
                    <a:pt x="19" y="44"/>
                  </a:cubicBezTo>
                  <a:cubicBezTo>
                    <a:pt x="19" y="44"/>
                    <a:pt x="19" y="44"/>
                    <a:pt x="19" y="44"/>
                  </a:cubicBezTo>
                  <a:cubicBezTo>
                    <a:pt x="19" y="44"/>
                    <a:pt x="19" y="44"/>
                    <a:pt x="19" y="44"/>
                  </a:cubicBezTo>
                  <a:cubicBezTo>
                    <a:pt x="19" y="44"/>
                    <a:pt x="19" y="44"/>
                    <a:pt x="19" y="44"/>
                  </a:cubicBezTo>
                  <a:cubicBezTo>
                    <a:pt x="19" y="44"/>
                    <a:pt x="19" y="44"/>
                    <a:pt x="19" y="44"/>
                  </a:cubicBezTo>
                  <a:cubicBezTo>
                    <a:pt x="19" y="44"/>
                    <a:pt x="18" y="44"/>
                    <a:pt x="18" y="43"/>
                  </a:cubicBezTo>
                  <a:cubicBezTo>
                    <a:pt x="18" y="43"/>
                    <a:pt x="18" y="43"/>
                    <a:pt x="18" y="43"/>
                  </a:cubicBezTo>
                  <a:cubicBezTo>
                    <a:pt x="18" y="43"/>
                    <a:pt x="18" y="43"/>
                    <a:pt x="18" y="43"/>
                  </a:cubicBezTo>
                  <a:cubicBezTo>
                    <a:pt x="18" y="43"/>
                    <a:pt x="18" y="43"/>
                    <a:pt x="18" y="43"/>
                  </a:cubicBezTo>
                  <a:cubicBezTo>
                    <a:pt x="18" y="43"/>
                    <a:pt x="18" y="43"/>
                    <a:pt x="18" y="43"/>
                  </a:cubicBezTo>
                  <a:cubicBezTo>
                    <a:pt x="18" y="43"/>
                    <a:pt x="18" y="43"/>
                    <a:pt x="18" y="43"/>
                  </a:cubicBezTo>
                  <a:cubicBezTo>
                    <a:pt x="18" y="43"/>
                    <a:pt x="18" y="43"/>
                    <a:pt x="19" y="43"/>
                  </a:cubicBezTo>
                  <a:cubicBezTo>
                    <a:pt x="19" y="43"/>
                    <a:pt x="19" y="43"/>
                    <a:pt x="19" y="43"/>
                  </a:cubicBezTo>
                  <a:cubicBezTo>
                    <a:pt x="19" y="43"/>
                    <a:pt x="19" y="43"/>
                    <a:pt x="19" y="43"/>
                  </a:cubicBezTo>
                  <a:cubicBezTo>
                    <a:pt x="19" y="43"/>
                    <a:pt x="19" y="43"/>
                    <a:pt x="19" y="43"/>
                  </a:cubicBezTo>
                  <a:cubicBezTo>
                    <a:pt x="19" y="43"/>
                    <a:pt x="19" y="43"/>
                    <a:pt x="19" y="43"/>
                  </a:cubicBezTo>
                  <a:cubicBezTo>
                    <a:pt x="19" y="43"/>
                    <a:pt x="19" y="43"/>
                    <a:pt x="19" y="43"/>
                  </a:cubicBezTo>
                  <a:cubicBezTo>
                    <a:pt x="19" y="43"/>
                    <a:pt x="19" y="43"/>
                    <a:pt x="19" y="43"/>
                  </a:cubicBezTo>
                  <a:cubicBezTo>
                    <a:pt x="19" y="43"/>
                    <a:pt x="19" y="43"/>
                    <a:pt x="19" y="43"/>
                  </a:cubicBezTo>
                  <a:cubicBezTo>
                    <a:pt x="19" y="43"/>
                    <a:pt x="20" y="43"/>
                    <a:pt x="20" y="43"/>
                  </a:cubicBezTo>
                  <a:cubicBezTo>
                    <a:pt x="20" y="43"/>
                    <a:pt x="20" y="43"/>
                    <a:pt x="20" y="43"/>
                  </a:cubicBezTo>
                  <a:cubicBezTo>
                    <a:pt x="20" y="43"/>
                    <a:pt x="20" y="44"/>
                    <a:pt x="20" y="44"/>
                  </a:cubicBezTo>
                  <a:cubicBezTo>
                    <a:pt x="20" y="44"/>
                    <a:pt x="20" y="44"/>
                    <a:pt x="20" y="44"/>
                  </a:cubicBezTo>
                  <a:cubicBezTo>
                    <a:pt x="20" y="44"/>
                    <a:pt x="20" y="44"/>
                    <a:pt x="20" y="44"/>
                  </a:cubicBezTo>
                  <a:cubicBezTo>
                    <a:pt x="20" y="44"/>
                    <a:pt x="20" y="44"/>
                    <a:pt x="20" y="44"/>
                  </a:cubicBezTo>
                  <a:cubicBezTo>
                    <a:pt x="21" y="44"/>
                    <a:pt x="21" y="44"/>
                    <a:pt x="21" y="44"/>
                  </a:cubicBezTo>
                  <a:cubicBezTo>
                    <a:pt x="21" y="44"/>
                    <a:pt x="21" y="44"/>
                    <a:pt x="21" y="44"/>
                  </a:cubicBezTo>
                  <a:cubicBezTo>
                    <a:pt x="21" y="44"/>
                    <a:pt x="21" y="44"/>
                    <a:pt x="20" y="44"/>
                  </a:cubicBezTo>
                  <a:cubicBezTo>
                    <a:pt x="20" y="44"/>
                    <a:pt x="20" y="44"/>
                    <a:pt x="20" y="44"/>
                  </a:cubicBezTo>
                  <a:cubicBezTo>
                    <a:pt x="20" y="44"/>
                    <a:pt x="20" y="44"/>
                    <a:pt x="20" y="44"/>
                  </a:cubicBezTo>
                  <a:close/>
                  <a:moveTo>
                    <a:pt x="23" y="44"/>
                  </a:moveTo>
                  <a:cubicBezTo>
                    <a:pt x="23" y="44"/>
                    <a:pt x="22" y="44"/>
                    <a:pt x="22" y="44"/>
                  </a:cubicBezTo>
                  <a:cubicBezTo>
                    <a:pt x="22" y="44"/>
                    <a:pt x="22" y="44"/>
                    <a:pt x="22" y="44"/>
                  </a:cubicBezTo>
                  <a:cubicBezTo>
                    <a:pt x="22" y="44"/>
                    <a:pt x="22" y="44"/>
                    <a:pt x="22" y="44"/>
                  </a:cubicBezTo>
                  <a:cubicBezTo>
                    <a:pt x="22" y="44"/>
                    <a:pt x="22" y="44"/>
                    <a:pt x="22" y="44"/>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3" y="43"/>
                    <a:pt x="23" y="43"/>
                    <a:pt x="23" y="43"/>
                  </a:cubicBezTo>
                  <a:cubicBezTo>
                    <a:pt x="23" y="43"/>
                    <a:pt x="23" y="43"/>
                    <a:pt x="23" y="43"/>
                  </a:cubicBezTo>
                  <a:cubicBezTo>
                    <a:pt x="23" y="43"/>
                    <a:pt x="23" y="43"/>
                    <a:pt x="23" y="43"/>
                  </a:cubicBezTo>
                  <a:cubicBezTo>
                    <a:pt x="23" y="43"/>
                    <a:pt x="24" y="43"/>
                    <a:pt x="24" y="43"/>
                  </a:cubicBezTo>
                  <a:cubicBezTo>
                    <a:pt x="24" y="43"/>
                    <a:pt x="24" y="43"/>
                    <a:pt x="24" y="43"/>
                  </a:cubicBezTo>
                  <a:cubicBezTo>
                    <a:pt x="24" y="43"/>
                    <a:pt x="24" y="43"/>
                    <a:pt x="24" y="43"/>
                  </a:cubicBezTo>
                  <a:cubicBezTo>
                    <a:pt x="24" y="43"/>
                    <a:pt x="25" y="43"/>
                    <a:pt x="25" y="43"/>
                  </a:cubicBezTo>
                  <a:cubicBezTo>
                    <a:pt x="25" y="43"/>
                    <a:pt x="25" y="43"/>
                    <a:pt x="25" y="43"/>
                  </a:cubicBezTo>
                  <a:cubicBezTo>
                    <a:pt x="25" y="43"/>
                    <a:pt x="25" y="43"/>
                    <a:pt x="25" y="43"/>
                  </a:cubicBezTo>
                  <a:cubicBezTo>
                    <a:pt x="25" y="43"/>
                    <a:pt x="25" y="43"/>
                    <a:pt x="25" y="43"/>
                  </a:cubicBezTo>
                  <a:cubicBezTo>
                    <a:pt x="24" y="44"/>
                    <a:pt x="24" y="44"/>
                    <a:pt x="24" y="44"/>
                  </a:cubicBezTo>
                  <a:cubicBezTo>
                    <a:pt x="24" y="44"/>
                    <a:pt x="24" y="44"/>
                    <a:pt x="23" y="44"/>
                  </a:cubicBezTo>
                  <a:cubicBezTo>
                    <a:pt x="23" y="44"/>
                    <a:pt x="23" y="44"/>
                    <a:pt x="23" y="44"/>
                  </a:cubicBezTo>
                  <a:cubicBezTo>
                    <a:pt x="23" y="44"/>
                    <a:pt x="23" y="44"/>
                    <a:pt x="23" y="44"/>
                  </a:cubicBezTo>
                  <a:close/>
                  <a:moveTo>
                    <a:pt x="26" y="42"/>
                  </a:moveTo>
                  <a:cubicBezTo>
                    <a:pt x="26" y="42"/>
                    <a:pt x="26" y="41"/>
                    <a:pt x="26" y="41"/>
                  </a:cubicBezTo>
                  <a:cubicBezTo>
                    <a:pt x="26" y="41"/>
                    <a:pt x="26" y="41"/>
                    <a:pt x="26" y="41"/>
                  </a:cubicBezTo>
                  <a:cubicBezTo>
                    <a:pt x="28" y="40"/>
                    <a:pt x="28" y="40"/>
                    <a:pt x="28" y="40"/>
                  </a:cubicBezTo>
                  <a:cubicBezTo>
                    <a:pt x="29" y="40"/>
                    <a:pt x="29" y="40"/>
                    <a:pt x="29" y="40"/>
                  </a:cubicBezTo>
                  <a:cubicBezTo>
                    <a:pt x="29" y="40"/>
                    <a:pt x="29" y="40"/>
                    <a:pt x="29" y="40"/>
                  </a:cubicBezTo>
                  <a:cubicBezTo>
                    <a:pt x="29" y="40"/>
                    <a:pt x="29" y="40"/>
                    <a:pt x="29" y="41"/>
                  </a:cubicBezTo>
                  <a:cubicBezTo>
                    <a:pt x="29" y="41"/>
                    <a:pt x="29" y="41"/>
                    <a:pt x="29" y="41"/>
                  </a:cubicBezTo>
                  <a:cubicBezTo>
                    <a:pt x="27" y="42"/>
                    <a:pt x="27" y="42"/>
                    <a:pt x="27" y="42"/>
                  </a:cubicBezTo>
                  <a:cubicBezTo>
                    <a:pt x="27" y="42"/>
                    <a:pt x="27" y="42"/>
                    <a:pt x="27" y="42"/>
                  </a:cubicBezTo>
                  <a:cubicBezTo>
                    <a:pt x="27" y="42"/>
                    <a:pt x="27" y="42"/>
                    <a:pt x="27" y="42"/>
                  </a:cubicBezTo>
                  <a:cubicBezTo>
                    <a:pt x="26" y="42"/>
                    <a:pt x="26" y="42"/>
                    <a:pt x="26" y="42"/>
                  </a:cubicBezTo>
                  <a:close/>
                  <a:moveTo>
                    <a:pt x="17" y="41"/>
                  </a:moveTo>
                  <a:cubicBezTo>
                    <a:pt x="15" y="40"/>
                    <a:pt x="15" y="40"/>
                    <a:pt x="15" y="40"/>
                  </a:cubicBezTo>
                  <a:cubicBezTo>
                    <a:pt x="15" y="40"/>
                    <a:pt x="15" y="39"/>
                    <a:pt x="15" y="39"/>
                  </a:cubicBezTo>
                  <a:cubicBezTo>
                    <a:pt x="15" y="39"/>
                    <a:pt x="15" y="39"/>
                    <a:pt x="15" y="39"/>
                  </a:cubicBezTo>
                  <a:cubicBezTo>
                    <a:pt x="15" y="39"/>
                    <a:pt x="15" y="39"/>
                    <a:pt x="16" y="39"/>
                  </a:cubicBezTo>
                  <a:cubicBezTo>
                    <a:pt x="16" y="39"/>
                    <a:pt x="16" y="39"/>
                    <a:pt x="16" y="39"/>
                  </a:cubicBezTo>
                  <a:cubicBezTo>
                    <a:pt x="18" y="40"/>
                    <a:pt x="18" y="40"/>
                    <a:pt x="18" y="40"/>
                  </a:cubicBezTo>
                  <a:cubicBezTo>
                    <a:pt x="18" y="40"/>
                    <a:pt x="18" y="41"/>
                    <a:pt x="18" y="41"/>
                  </a:cubicBezTo>
                  <a:cubicBezTo>
                    <a:pt x="18" y="41"/>
                    <a:pt x="18" y="41"/>
                    <a:pt x="18" y="41"/>
                  </a:cubicBezTo>
                  <a:cubicBezTo>
                    <a:pt x="18" y="41"/>
                    <a:pt x="18" y="41"/>
                    <a:pt x="17" y="41"/>
                  </a:cubicBezTo>
                  <a:cubicBezTo>
                    <a:pt x="17" y="41"/>
                    <a:pt x="17" y="41"/>
                    <a:pt x="17" y="41"/>
                  </a:cubicBezTo>
                  <a:cubicBezTo>
                    <a:pt x="17" y="41"/>
                    <a:pt x="17" y="41"/>
                    <a:pt x="17" y="41"/>
                  </a:cubicBezTo>
                  <a:close/>
                  <a:moveTo>
                    <a:pt x="30" y="39"/>
                  </a:moveTo>
                  <a:cubicBezTo>
                    <a:pt x="30" y="39"/>
                    <a:pt x="30" y="39"/>
                    <a:pt x="30" y="38"/>
                  </a:cubicBezTo>
                  <a:cubicBezTo>
                    <a:pt x="30" y="38"/>
                    <a:pt x="30" y="38"/>
                    <a:pt x="30" y="38"/>
                  </a:cubicBezTo>
                  <a:cubicBezTo>
                    <a:pt x="32" y="37"/>
                    <a:pt x="32" y="37"/>
                    <a:pt x="32" y="37"/>
                  </a:cubicBezTo>
                  <a:cubicBezTo>
                    <a:pt x="33" y="37"/>
                    <a:pt x="33" y="37"/>
                    <a:pt x="33" y="37"/>
                  </a:cubicBezTo>
                  <a:cubicBezTo>
                    <a:pt x="33" y="37"/>
                    <a:pt x="33" y="37"/>
                    <a:pt x="33" y="37"/>
                  </a:cubicBezTo>
                  <a:cubicBezTo>
                    <a:pt x="33" y="37"/>
                    <a:pt x="33" y="38"/>
                    <a:pt x="33" y="38"/>
                  </a:cubicBezTo>
                  <a:cubicBezTo>
                    <a:pt x="33" y="38"/>
                    <a:pt x="33" y="38"/>
                    <a:pt x="33" y="38"/>
                  </a:cubicBezTo>
                  <a:cubicBezTo>
                    <a:pt x="31" y="39"/>
                    <a:pt x="31" y="39"/>
                    <a:pt x="31" y="39"/>
                  </a:cubicBezTo>
                  <a:cubicBezTo>
                    <a:pt x="31" y="39"/>
                    <a:pt x="31" y="39"/>
                    <a:pt x="31" y="39"/>
                  </a:cubicBezTo>
                  <a:cubicBezTo>
                    <a:pt x="31" y="39"/>
                    <a:pt x="31" y="39"/>
                    <a:pt x="31" y="39"/>
                  </a:cubicBezTo>
                  <a:cubicBezTo>
                    <a:pt x="31" y="39"/>
                    <a:pt x="30" y="39"/>
                    <a:pt x="30" y="39"/>
                  </a:cubicBezTo>
                  <a:close/>
                  <a:moveTo>
                    <a:pt x="13" y="39"/>
                  </a:moveTo>
                  <a:cubicBezTo>
                    <a:pt x="11" y="37"/>
                    <a:pt x="11" y="37"/>
                    <a:pt x="11" y="37"/>
                  </a:cubicBezTo>
                  <a:cubicBezTo>
                    <a:pt x="11" y="37"/>
                    <a:pt x="11" y="37"/>
                    <a:pt x="11" y="37"/>
                  </a:cubicBezTo>
                  <a:cubicBezTo>
                    <a:pt x="11" y="37"/>
                    <a:pt x="11" y="37"/>
                    <a:pt x="11" y="37"/>
                  </a:cubicBezTo>
                  <a:cubicBezTo>
                    <a:pt x="11" y="36"/>
                    <a:pt x="11" y="36"/>
                    <a:pt x="11" y="37"/>
                  </a:cubicBezTo>
                  <a:cubicBezTo>
                    <a:pt x="11" y="37"/>
                    <a:pt x="11" y="37"/>
                    <a:pt x="11" y="37"/>
                  </a:cubicBezTo>
                  <a:cubicBezTo>
                    <a:pt x="13" y="38"/>
                    <a:pt x="13" y="38"/>
                    <a:pt x="13" y="38"/>
                  </a:cubicBezTo>
                  <a:cubicBezTo>
                    <a:pt x="14" y="38"/>
                    <a:pt x="14" y="38"/>
                    <a:pt x="14" y="38"/>
                  </a:cubicBezTo>
                  <a:cubicBezTo>
                    <a:pt x="14" y="38"/>
                    <a:pt x="14" y="38"/>
                    <a:pt x="14" y="38"/>
                  </a:cubicBezTo>
                  <a:cubicBezTo>
                    <a:pt x="13" y="39"/>
                    <a:pt x="13" y="39"/>
                    <a:pt x="13" y="39"/>
                  </a:cubicBezTo>
                  <a:cubicBezTo>
                    <a:pt x="13" y="39"/>
                    <a:pt x="13" y="39"/>
                    <a:pt x="13" y="39"/>
                  </a:cubicBezTo>
                  <a:cubicBezTo>
                    <a:pt x="13" y="39"/>
                    <a:pt x="13" y="39"/>
                    <a:pt x="13" y="39"/>
                  </a:cubicBezTo>
                  <a:close/>
                  <a:moveTo>
                    <a:pt x="34" y="36"/>
                  </a:moveTo>
                  <a:cubicBezTo>
                    <a:pt x="34" y="36"/>
                    <a:pt x="34" y="36"/>
                    <a:pt x="35" y="36"/>
                  </a:cubicBezTo>
                  <a:cubicBezTo>
                    <a:pt x="35" y="36"/>
                    <a:pt x="35" y="36"/>
                    <a:pt x="35" y="36"/>
                  </a:cubicBezTo>
                  <a:cubicBezTo>
                    <a:pt x="37" y="34"/>
                    <a:pt x="37" y="34"/>
                    <a:pt x="37" y="34"/>
                  </a:cubicBezTo>
                  <a:cubicBezTo>
                    <a:pt x="37" y="34"/>
                    <a:pt x="37" y="34"/>
                    <a:pt x="37" y="34"/>
                  </a:cubicBezTo>
                  <a:cubicBezTo>
                    <a:pt x="37" y="34"/>
                    <a:pt x="37" y="34"/>
                    <a:pt x="37" y="34"/>
                  </a:cubicBezTo>
                  <a:cubicBezTo>
                    <a:pt x="37" y="34"/>
                    <a:pt x="37" y="35"/>
                    <a:pt x="37" y="35"/>
                  </a:cubicBezTo>
                  <a:cubicBezTo>
                    <a:pt x="37" y="35"/>
                    <a:pt x="37" y="35"/>
                    <a:pt x="37" y="35"/>
                  </a:cubicBezTo>
                  <a:cubicBezTo>
                    <a:pt x="35" y="36"/>
                    <a:pt x="35" y="36"/>
                    <a:pt x="35" y="36"/>
                  </a:cubicBezTo>
                  <a:cubicBezTo>
                    <a:pt x="35" y="36"/>
                    <a:pt x="35" y="36"/>
                    <a:pt x="35" y="36"/>
                  </a:cubicBezTo>
                  <a:cubicBezTo>
                    <a:pt x="35" y="36"/>
                    <a:pt x="35" y="36"/>
                    <a:pt x="35" y="36"/>
                  </a:cubicBezTo>
                  <a:cubicBezTo>
                    <a:pt x="35" y="36"/>
                    <a:pt x="34" y="36"/>
                    <a:pt x="34" y="36"/>
                  </a:cubicBezTo>
                  <a:close/>
                  <a:moveTo>
                    <a:pt x="9" y="36"/>
                  </a:moveTo>
                  <a:cubicBezTo>
                    <a:pt x="6" y="35"/>
                    <a:pt x="6" y="35"/>
                    <a:pt x="6" y="35"/>
                  </a:cubicBezTo>
                  <a:cubicBezTo>
                    <a:pt x="6" y="35"/>
                    <a:pt x="6" y="34"/>
                    <a:pt x="6" y="34"/>
                  </a:cubicBezTo>
                  <a:cubicBezTo>
                    <a:pt x="6" y="34"/>
                    <a:pt x="6" y="34"/>
                    <a:pt x="6" y="34"/>
                  </a:cubicBezTo>
                  <a:cubicBezTo>
                    <a:pt x="6" y="34"/>
                    <a:pt x="7" y="34"/>
                    <a:pt x="7" y="34"/>
                  </a:cubicBezTo>
                  <a:cubicBezTo>
                    <a:pt x="7" y="34"/>
                    <a:pt x="7" y="34"/>
                    <a:pt x="7" y="34"/>
                  </a:cubicBezTo>
                  <a:cubicBezTo>
                    <a:pt x="9" y="35"/>
                    <a:pt x="9" y="35"/>
                    <a:pt x="9" y="35"/>
                  </a:cubicBezTo>
                  <a:cubicBezTo>
                    <a:pt x="9" y="35"/>
                    <a:pt x="9" y="36"/>
                    <a:pt x="9" y="36"/>
                  </a:cubicBezTo>
                  <a:cubicBezTo>
                    <a:pt x="9" y="36"/>
                    <a:pt x="9" y="36"/>
                    <a:pt x="9" y="36"/>
                  </a:cubicBezTo>
                  <a:cubicBezTo>
                    <a:pt x="9" y="36"/>
                    <a:pt x="9" y="36"/>
                    <a:pt x="9" y="36"/>
                  </a:cubicBezTo>
                  <a:cubicBezTo>
                    <a:pt x="9" y="36"/>
                    <a:pt x="9" y="36"/>
                    <a:pt x="9" y="36"/>
                  </a:cubicBezTo>
                  <a:cubicBezTo>
                    <a:pt x="9" y="36"/>
                    <a:pt x="9" y="36"/>
                    <a:pt x="9" y="36"/>
                  </a:cubicBezTo>
                  <a:close/>
                  <a:moveTo>
                    <a:pt x="2" y="34"/>
                  </a:moveTo>
                  <a:cubicBezTo>
                    <a:pt x="2" y="34"/>
                    <a:pt x="2" y="34"/>
                    <a:pt x="2" y="34"/>
                  </a:cubicBezTo>
                  <a:cubicBezTo>
                    <a:pt x="2" y="34"/>
                    <a:pt x="2" y="34"/>
                    <a:pt x="2" y="34"/>
                  </a:cubicBezTo>
                  <a:cubicBezTo>
                    <a:pt x="2" y="34"/>
                    <a:pt x="2" y="34"/>
                    <a:pt x="2" y="34"/>
                  </a:cubicBezTo>
                  <a:cubicBezTo>
                    <a:pt x="2" y="34"/>
                    <a:pt x="2" y="34"/>
                    <a:pt x="2" y="34"/>
                  </a:cubicBezTo>
                  <a:cubicBezTo>
                    <a:pt x="2" y="34"/>
                    <a:pt x="2" y="34"/>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2" y="33"/>
                    <a:pt x="2" y="33"/>
                  </a:cubicBezTo>
                  <a:cubicBezTo>
                    <a:pt x="2" y="33"/>
                    <a:pt x="3" y="33"/>
                    <a:pt x="3" y="33"/>
                  </a:cubicBezTo>
                  <a:cubicBezTo>
                    <a:pt x="3" y="33"/>
                    <a:pt x="3" y="33"/>
                    <a:pt x="3" y="33"/>
                  </a:cubicBezTo>
                  <a:cubicBezTo>
                    <a:pt x="3" y="33"/>
                    <a:pt x="3" y="33"/>
                    <a:pt x="3" y="33"/>
                  </a:cubicBezTo>
                  <a:cubicBezTo>
                    <a:pt x="3" y="33"/>
                    <a:pt x="3" y="33"/>
                    <a:pt x="3" y="33"/>
                  </a:cubicBezTo>
                  <a:cubicBezTo>
                    <a:pt x="3"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4" y="33"/>
                    <a:pt x="4" y="33"/>
                    <a:pt x="4" y="33"/>
                  </a:cubicBezTo>
                  <a:cubicBezTo>
                    <a:pt x="5" y="33"/>
                    <a:pt x="5" y="33"/>
                    <a:pt x="5" y="33"/>
                  </a:cubicBezTo>
                  <a:cubicBezTo>
                    <a:pt x="5" y="33"/>
                    <a:pt x="5" y="33"/>
                    <a:pt x="5" y="33"/>
                  </a:cubicBezTo>
                  <a:cubicBezTo>
                    <a:pt x="5" y="33"/>
                    <a:pt x="5" y="34"/>
                    <a:pt x="5" y="34"/>
                  </a:cubicBezTo>
                  <a:cubicBezTo>
                    <a:pt x="5" y="34"/>
                    <a:pt x="5" y="34"/>
                    <a:pt x="5" y="34"/>
                  </a:cubicBezTo>
                  <a:cubicBezTo>
                    <a:pt x="5" y="34"/>
                    <a:pt x="4" y="34"/>
                    <a:pt x="4" y="34"/>
                  </a:cubicBezTo>
                  <a:cubicBezTo>
                    <a:pt x="4" y="34"/>
                    <a:pt x="4" y="34"/>
                    <a:pt x="4" y="34"/>
                  </a:cubicBezTo>
                  <a:cubicBezTo>
                    <a:pt x="4" y="34"/>
                    <a:pt x="4" y="34"/>
                    <a:pt x="4" y="34"/>
                  </a:cubicBezTo>
                  <a:cubicBezTo>
                    <a:pt x="4" y="34"/>
                    <a:pt x="4" y="34"/>
                    <a:pt x="4" y="34"/>
                  </a:cubicBezTo>
                  <a:cubicBezTo>
                    <a:pt x="4" y="34"/>
                    <a:pt x="3" y="34"/>
                    <a:pt x="3" y="34"/>
                  </a:cubicBezTo>
                  <a:cubicBezTo>
                    <a:pt x="3" y="34"/>
                    <a:pt x="3" y="34"/>
                    <a:pt x="3" y="34"/>
                  </a:cubicBezTo>
                  <a:cubicBezTo>
                    <a:pt x="3" y="34"/>
                    <a:pt x="3" y="34"/>
                    <a:pt x="2" y="34"/>
                  </a:cubicBezTo>
                  <a:close/>
                  <a:moveTo>
                    <a:pt x="39" y="33"/>
                  </a:moveTo>
                  <a:cubicBezTo>
                    <a:pt x="38" y="33"/>
                    <a:pt x="38" y="33"/>
                    <a:pt x="39" y="33"/>
                  </a:cubicBezTo>
                  <a:cubicBezTo>
                    <a:pt x="39" y="33"/>
                    <a:pt x="39" y="33"/>
                    <a:pt x="39" y="33"/>
                  </a:cubicBezTo>
                  <a:cubicBezTo>
                    <a:pt x="41" y="31"/>
                    <a:pt x="41" y="31"/>
                    <a:pt x="41" y="31"/>
                  </a:cubicBezTo>
                  <a:cubicBezTo>
                    <a:pt x="41" y="31"/>
                    <a:pt x="41" y="31"/>
                    <a:pt x="41" y="31"/>
                  </a:cubicBezTo>
                  <a:cubicBezTo>
                    <a:pt x="41" y="31"/>
                    <a:pt x="41" y="31"/>
                    <a:pt x="41" y="31"/>
                  </a:cubicBezTo>
                  <a:cubicBezTo>
                    <a:pt x="41" y="32"/>
                    <a:pt x="41" y="32"/>
                    <a:pt x="41" y="32"/>
                  </a:cubicBezTo>
                  <a:cubicBezTo>
                    <a:pt x="41" y="32"/>
                    <a:pt x="41" y="32"/>
                    <a:pt x="41" y="32"/>
                  </a:cubicBezTo>
                  <a:cubicBezTo>
                    <a:pt x="39" y="33"/>
                    <a:pt x="39" y="33"/>
                    <a:pt x="39" y="33"/>
                  </a:cubicBezTo>
                  <a:cubicBezTo>
                    <a:pt x="39" y="33"/>
                    <a:pt x="39" y="34"/>
                    <a:pt x="39" y="34"/>
                  </a:cubicBezTo>
                  <a:cubicBezTo>
                    <a:pt x="39" y="34"/>
                    <a:pt x="39" y="34"/>
                    <a:pt x="39" y="34"/>
                  </a:cubicBezTo>
                  <a:cubicBezTo>
                    <a:pt x="39" y="34"/>
                    <a:pt x="39" y="33"/>
                    <a:pt x="39" y="33"/>
                  </a:cubicBezTo>
                  <a:close/>
                  <a:moveTo>
                    <a:pt x="0" y="32"/>
                  </a:moveTo>
                  <a:cubicBezTo>
                    <a:pt x="0" y="32"/>
                    <a:pt x="0" y="32"/>
                    <a:pt x="0" y="32"/>
                  </a:cubicBezTo>
                  <a:cubicBezTo>
                    <a:pt x="0" y="32"/>
                    <a:pt x="0" y="32"/>
                    <a:pt x="0" y="32"/>
                  </a:cubicBezTo>
                  <a:cubicBezTo>
                    <a:pt x="0" y="32"/>
                    <a:pt x="0" y="31"/>
                    <a:pt x="0" y="31"/>
                  </a:cubicBezTo>
                  <a:cubicBezTo>
                    <a:pt x="0" y="31"/>
                    <a:pt x="0" y="31"/>
                    <a:pt x="0" y="31"/>
                  </a:cubicBezTo>
                  <a:cubicBezTo>
                    <a:pt x="0" y="31"/>
                    <a:pt x="0" y="31"/>
                    <a:pt x="0" y="31"/>
                  </a:cubicBezTo>
                  <a:cubicBezTo>
                    <a:pt x="0" y="31"/>
                    <a:pt x="0" y="31"/>
                    <a:pt x="0" y="31"/>
                  </a:cubicBezTo>
                  <a:cubicBezTo>
                    <a:pt x="0" y="31"/>
                    <a:pt x="0" y="31"/>
                    <a:pt x="0" y="31"/>
                  </a:cubicBezTo>
                  <a:cubicBezTo>
                    <a:pt x="0" y="31"/>
                    <a:pt x="0" y="31"/>
                    <a:pt x="0" y="31"/>
                  </a:cubicBezTo>
                  <a:cubicBezTo>
                    <a:pt x="0" y="31"/>
                    <a:pt x="0" y="31"/>
                    <a:pt x="0" y="31"/>
                  </a:cubicBezTo>
                  <a:cubicBezTo>
                    <a:pt x="0" y="31"/>
                    <a:pt x="0" y="31"/>
                    <a:pt x="0" y="31"/>
                  </a:cubicBezTo>
                  <a:cubicBezTo>
                    <a:pt x="0" y="31"/>
                    <a:pt x="0" y="31"/>
                    <a:pt x="0" y="31"/>
                  </a:cubicBezTo>
                  <a:cubicBezTo>
                    <a:pt x="0" y="31"/>
                    <a:pt x="0" y="31"/>
                    <a:pt x="0" y="31"/>
                  </a:cubicBezTo>
                  <a:cubicBezTo>
                    <a:pt x="0" y="29"/>
                    <a:pt x="0" y="29"/>
                    <a:pt x="0" y="29"/>
                  </a:cubicBezTo>
                  <a:cubicBezTo>
                    <a:pt x="0" y="29"/>
                    <a:pt x="0" y="29"/>
                    <a:pt x="0" y="29"/>
                  </a:cubicBezTo>
                  <a:cubicBezTo>
                    <a:pt x="0" y="29"/>
                    <a:pt x="0" y="29"/>
                    <a:pt x="0" y="29"/>
                  </a:cubicBezTo>
                  <a:cubicBezTo>
                    <a:pt x="1" y="29"/>
                    <a:pt x="1" y="29"/>
                    <a:pt x="1" y="29"/>
                  </a:cubicBezTo>
                  <a:cubicBezTo>
                    <a:pt x="1" y="29"/>
                    <a:pt x="1" y="29"/>
                    <a:pt x="1" y="29"/>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ubicBezTo>
                    <a:pt x="1" y="31"/>
                    <a:pt x="1" y="31"/>
                    <a:pt x="1" y="32"/>
                  </a:cubicBezTo>
                  <a:cubicBezTo>
                    <a:pt x="1" y="32"/>
                    <a:pt x="1" y="32"/>
                    <a:pt x="1" y="32"/>
                  </a:cubicBezTo>
                  <a:cubicBezTo>
                    <a:pt x="1" y="32"/>
                    <a:pt x="1" y="32"/>
                    <a:pt x="1" y="32"/>
                  </a:cubicBezTo>
                  <a:cubicBezTo>
                    <a:pt x="1" y="32"/>
                    <a:pt x="1" y="32"/>
                    <a:pt x="1" y="32"/>
                  </a:cubicBezTo>
                  <a:cubicBezTo>
                    <a:pt x="1" y="32"/>
                    <a:pt x="1" y="32"/>
                    <a:pt x="1" y="32"/>
                  </a:cubicBezTo>
                  <a:cubicBezTo>
                    <a:pt x="1" y="32"/>
                    <a:pt x="1" y="32"/>
                    <a:pt x="1" y="32"/>
                  </a:cubicBezTo>
                  <a:cubicBezTo>
                    <a:pt x="1" y="32"/>
                    <a:pt x="1" y="32"/>
                    <a:pt x="0" y="32"/>
                  </a:cubicBezTo>
                  <a:cubicBezTo>
                    <a:pt x="0" y="32"/>
                    <a:pt x="0" y="32"/>
                    <a:pt x="0" y="32"/>
                  </a:cubicBezTo>
                  <a:cubicBezTo>
                    <a:pt x="0" y="32"/>
                    <a:pt x="0" y="32"/>
                    <a:pt x="0" y="32"/>
                  </a:cubicBezTo>
                  <a:close/>
                  <a:moveTo>
                    <a:pt x="42" y="30"/>
                  </a:move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30"/>
                    <a:pt x="42" y="30"/>
                    <a:pt x="42" y="30"/>
                  </a:cubicBezTo>
                  <a:cubicBezTo>
                    <a:pt x="42" y="30"/>
                    <a:pt x="42" y="30"/>
                    <a:pt x="42" y="30"/>
                  </a:cubicBezTo>
                  <a:cubicBezTo>
                    <a:pt x="42" y="30"/>
                    <a:pt x="42" y="30"/>
                    <a:pt x="42" y="30"/>
                  </a:cubicBezTo>
                  <a:cubicBezTo>
                    <a:pt x="42" y="30"/>
                    <a:pt x="42" y="30"/>
                    <a:pt x="42" y="30"/>
                  </a:cubicBezTo>
                  <a:close/>
                  <a:moveTo>
                    <a:pt x="0" y="27"/>
                  </a:moveTo>
                  <a:cubicBezTo>
                    <a:pt x="0" y="27"/>
                    <a:pt x="0" y="27"/>
                    <a:pt x="0" y="27"/>
                  </a:cubicBezTo>
                  <a:cubicBezTo>
                    <a:pt x="0" y="27"/>
                    <a:pt x="0" y="27"/>
                    <a:pt x="0" y="27"/>
                  </a:cubicBezTo>
                  <a:cubicBezTo>
                    <a:pt x="0" y="27"/>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6"/>
                    <a:pt x="0" y="26"/>
                  </a:cubicBezTo>
                  <a:cubicBezTo>
                    <a:pt x="0" y="26"/>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1" y="25"/>
                    <a:pt x="1" y="25"/>
                    <a:pt x="1" y="25"/>
                  </a:cubicBezTo>
                  <a:cubicBezTo>
                    <a:pt x="1" y="25"/>
                    <a:pt x="1" y="25"/>
                    <a:pt x="1" y="25"/>
                  </a:cubicBezTo>
                  <a:cubicBezTo>
                    <a:pt x="1" y="25"/>
                    <a:pt x="1" y="25"/>
                    <a:pt x="1" y="25"/>
                  </a:cubicBezTo>
                  <a:cubicBezTo>
                    <a:pt x="1" y="25"/>
                    <a:pt x="1" y="25"/>
                    <a:pt x="1" y="25"/>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1" y="24"/>
                  </a:cubicBezTo>
                  <a:cubicBezTo>
                    <a:pt x="1" y="24"/>
                    <a:pt x="1" y="24"/>
                    <a:pt x="2" y="24"/>
                  </a:cubicBezTo>
                  <a:cubicBezTo>
                    <a:pt x="2" y="24"/>
                    <a:pt x="2" y="24"/>
                    <a:pt x="2" y="24"/>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1" y="25"/>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6"/>
                    <a:pt x="1" y="26"/>
                    <a:pt x="1" y="26"/>
                  </a:cubicBezTo>
                  <a:cubicBezTo>
                    <a:pt x="1" y="27"/>
                    <a:pt x="1" y="27"/>
                    <a:pt x="1" y="27"/>
                  </a:cubicBezTo>
                  <a:cubicBezTo>
                    <a:pt x="1" y="27"/>
                    <a:pt x="1" y="27"/>
                    <a:pt x="1" y="27"/>
                  </a:cubicBezTo>
                  <a:cubicBezTo>
                    <a:pt x="1" y="27"/>
                    <a:pt x="1" y="27"/>
                    <a:pt x="0" y="27"/>
                  </a:cubicBezTo>
                  <a:cubicBezTo>
                    <a:pt x="0" y="27"/>
                    <a:pt x="0" y="27"/>
                    <a:pt x="0" y="27"/>
                  </a:cubicBezTo>
                  <a:cubicBezTo>
                    <a:pt x="0" y="27"/>
                    <a:pt x="0" y="27"/>
                    <a:pt x="0" y="27"/>
                  </a:cubicBezTo>
                  <a:close/>
                  <a:moveTo>
                    <a:pt x="42" y="25"/>
                  </a:moveTo>
                  <a:cubicBezTo>
                    <a:pt x="42" y="24"/>
                    <a:pt x="42" y="24"/>
                    <a:pt x="42" y="24"/>
                  </a:cubicBezTo>
                  <a:cubicBezTo>
                    <a:pt x="42" y="24"/>
                    <a:pt x="41" y="23"/>
                    <a:pt x="41" y="23"/>
                  </a:cubicBezTo>
                  <a:cubicBezTo>
                    <a:pt x="41" y="23"/>
                    <a:pt x="41" y="23"/>
                    <a:pt x="41" y="23"/>
                  </a:cubicBezTo>
                  <a:cubicBezTo>
                    <a:pt x="41" y="23"/>
                    <a:pt x="41" y="23"/>
                    <a:pt x="41" y="23"/>
                  </a:cubicBezTo>
                  <a:cubicBezTo>
                    <a:pt x="40" y="23"/>
                    <a:pt x="40" y="23"/>
                    <a:pt x="40" y="22"/>
                  </a:cubicBezTo>
                  <a:cubicBezTo>
                    <a:pt x="40" y="22"/>
                    <a:pt x="40" y="22"/>
                    <a:pt x="40" y="22"/>
                  </a:cubicBezTo>
                  <a:cubicBezTo>
                    <a:pt x="41" y="22"/>
                    <a:pt x="41" y="22"/>
                    <a:pt x="41" y="22"/>
                  </a:cubicBezTo>
                  <a:cubicBezTo>
                    <a:pt x="41" y="22"/>
                    <a:pt x="41" y="22"/>
                    <a:pt x="41" y="22"/>
                  </a:cubicBezTo>
                  <a:cubicBezTo>
                    <a:pt x="41" y="22"/>
                    <a:pt x="41" y="22"/>
                    <a:pt x="41" y="22"/>
                  </a:cubicBezTo>
                  <a:cubicBezTo>
                    <a:pt x="42" y="23"/>
                    <a:pt x="42" y="23"/>
                    <a:pt x="42" y="24"/>
                  </a:cubicBezTo>
                  <a:cubicBezTo>
                    <a:pt x="42" y="24"/>
                    <a:pt x="42" y="24"/>
                    <a:pt x="42" y="24"/>
                  </a:cubicBezTo>
                  <a:cubicBezTo>
                    <a:pt x="42" y="25"/>
                    <a:pt x="42" y="25"/>
                    <a:pt x="42" y="25"/>
                  </a:cubicBezTo>
                  <a:cubicBezTo>
                    <a:pt x="42" y="25"/>
                    <a:pt x="42" y="25"/>
                    <a:pt x="42" y="25"/>
                  </a:cubicBezTo>
                  <a:cubicBezTo>
                    <a:pt x="42" y="25"/>
                    <a:pt x="42" y="25"/>
                    <a:pt x="42" y="25"/>
                  </a:cubicBezTo>
                  <a:cubicBezTo>
                    <a:pt x="42" y="25"/>
                    <a:pt x="42" y="25"/>
                    <a:pt x="42" y="25"/>
                  </a:cubicBezTo>
                  <a:close/>
                  <a:moveTo>
                    <a:pt x="2" y="23"/>
                  </a:moveTo>
                  <a:cubicBezTo>
                    <a:pt x="2" y="23"/>
                    <a:pt x="2" y="22"/>
                    <a:pt x="2" y="22"/>
                  </a:cubicBezTo>
                  <a:cubicBezTo>
                    <a:pt x="2" y="22"/>
                    <a:pt x="2" y="22"/>
                    <a:pt x="2" y="22"/>
                  </a:cubicBezTo>
                  <a:cubicBezTo>
                    <a:pt x="2" y="22"/>
                    <a:pt x="2" y="22"/>
                    <a:pt x="3" y="22"/>
                  </a:cubicBezTo>
                  <a:cubicBezTo>
                    <a:pt x="3" y="22"/>
                    <a:pt x="3" y="22"/>
                    <a:pt x="3" y="22"/>
                  </a:cubicBezTo>
                  <a:cubicBezTo>
                    <a:pt x="3" y="22"/>
                    <a:pt x="3" y="22"/>
                    <a:pt x="3" y="22"/>
                  </a:cubicBezTo>
                  <a:cubicBezTo>
                    <a:pt x="3" y="22"/>
                    <a:pt x="3" y="22"/>
                    <a:pt x="3" y="22"/>
                  </a:cubicBezTo>
                  <a:cubicBezTo>
                    <a:pt x="2" y="22"/>
                    <a:pt x="2" y="22"/>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4" y="21"/>
                    <a:pt x="4" y="21"/>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3"/>
                    <a:pt x="3" y="23"/>
                  </a:cubicBezTo>
                  <a:cubicBezTo>
                    <a:pt x="3" y="23"/>
                    <a:pt x="3" y="23"/>
                    <a:pt x="3" y="23"/>
                  </a:cubicBezTo>
                  <a:cubicBezTo>
                    <a:pt x="3" y="23"/>
                    <a:pt x="3" y="23"/>
                    <a:pt x="3" y="23"/>
                  </a:cubicBezTo>
                  <a:cubicBezTo>
                    <a:pt x="3" y="23"/>
                    <a:pt x="3" y="23"/>
                    <a:pt x="3" y="23"/>
                  </a:cubicBezTo>
                  <a:cubicBezTo>
                    <a:pt x="3" y="23"/>
                    <a:pt x="2" y="23"/>
                    <a:pt x="2" y="23"/>
                  </a:cubicBezTo>
                  <a:cubicBezTo>
                    <a:pt x="2" y="23"/>
                    <a:pt x="2" y="23"/>
                    <a:pt x="2" y="23"/>
                  </a:cubicBezTo>
                  <a:cubicBezTo>
                    <a:pt x="2" y="23"/>
                    <a:pt x="2" y="23"/>
                    <a:pt x="2" y="23"/>
                  </a:cubicBezTo>
                  <a:close/>
                  <a:moveTo>
                    <a:pt x="38" y="22"/>
                  </a:moveTo>
                  <a:cubicBezTo>
                    <a:pt x="38" y="22"/>
                    <a:pt x="38" y="22"/>
                    <a:pt x="38" y="22"/>
                  </a:cubicBezTo>
                  <a:cubicBezTo>
                    <a:pt x="38" y="21"/>
                    <a:pt x="38" y="21"/>
                    <a:pt x="38" y="21"/>
                  </a:cubicBezTo>
                  <a:cubicBezTo>
                    <a:pt x="38" y="21"/>
                    <a:pt x="38" y="21"/>
                    <a:pt x="38" y="21"/>
                  </a:cubicBezTo>
                  <a:cubicBezTo>
                    <a:pt x="38" y="21"/>
                    <a:pt x="38" y="21"/>
                    <a:pt x="38" y="21"/>
                  </a:cubicBezTo>
                  <a:cubicBezTo>
                    <a:pt x="38" y="21"/>
                    <a:pt x="38" y="21"/>
                    <a:pt x="38" y="21"/>
                  </a:cubicBezTo>
                  <a:cubicBezTo>
                    <a:pt x="40" y="20"/>
                    <a:pt x="40" y="20"/>
                    <a:pt x="40" y="20"/>
                  </a:cubicBezTo>
                  <a:cubicBezTo>
                    <a:pt x="40" y="20"/>
                    <a:pt x="41" y="20"/>
                    <a:pt x="41" y="20"/>
                  </a:cubicBezTo>
                  <a:cubicBezTo>
                    <a:pt x="41" y="20"/>
                    <a:pt x="41" y="20"/>
                    <a:pt x="41" y="20"/>
                  </a:cubicBezTo>
                  <a:cubicBezTo>
                    <a:pt x="41" y="20"/>
                    <a:pt x="41" y="20"/>
                    <a:pt x="41" y="20"/>
                  </a:cubicBezTo>
                  <a:cubicBezTo>
                    <a:pt x="41" y="20"/>
                    <a:pt x="41" y="20"/>
                    <a:pt x="41" y="20"/>
                  </a:cubicBezTo>
                  <a:cubicBezTo>
                    <a:pt x="39" y="21"/>
                    <a:pt x="39" y="21"/>
                    <a:pt x="39" y="21"/>
                  </a:cubicBezTo>
                  <a:cubicBezTo>
                    <a:pt x="39" y="21"/>
                    <a:pt x="39" y="21"/>
                    <a:pt x="39" y="21"/>
                  </a:cubicBezTo>
                  <a:cubicBezTo>
                    <a:pt x="39" y="21"/>
                    <a:pt x="39" y="21"/>
                    <a:pt x="39" y="21"/>
                  </a:cubicBezTo>
                  <a:cubicBezTo>
                    <a:pt x="39" y="22"/>
                    <a:pt x="39" y="22"/>
                    <a:pt x="39" y="22"/>
                  </a:cubicBezTo>
                  <a:cubicBezTo>
                    <a:pt x="39" y="22"/>
                    <a:pt x="39" y="22"/>
                    <a:pt x="39" y="22"/>
                  </a:cubicBezTo>
                  <a:cubicBezTo>
                    <a:pt x="39" y="22"/>
                    <a:pt x="38" y="22"/>
                    <a:pt x="38" y="22"/>
                  </a:cubicBezTo>
                  <a:close/>
                  <a:moveTo>
                    <a:pt x="0" y="20"/>
                  </a:moveTo>
                  <a:cubicBezTo>
                    <a:pt x="0" y="20"/>
                    <a:pt x="0" y="20"/>
                    <a:pt x="0" y="20"/>
                  </a:cubicBezTo>
                  <a:cubicBezTo>
                    <a:pt x="0" y="20"/>
                    <a:pt x="0" y="20"/>
                    <a:pt x="0" y="20"/>
                  </a:cubicBezTo>
                  <a:cubicBezTo>
                    <a:pt x="0" y="20"/>
                    <a:pt x="0" y="20"/>
                    <a:pt x="0" y="20"/>
                  </a:cubicBezTo>
                  <a:cubicBezTo>
                    <a:pt x="0" y="20"/>
                    <a:pt x="0" y="20"/>
                    <a:pt x="0" y="20"/>
                  </a:cubicBezTo>
                  <a:cubicBezTo>
                    <a:pt x="0" y="20"/>
                    <a:pt x="0" y="20"/>
                    <a:pt x="0" y="20"/>
                  </a:cubicBezTo>
                  <a:cubicBezTo>
                    <a:pt x="0" y="20"/>
                    <a:pt x="0" y="20"/>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9"/>
                    <a:pt x="0" y="19"/>
                    <a:pt x="0" y="19"/>
                  </a:cubicBezTo>
                  <a:cubicBezTo>
                    <a:pt x="0" y="17"/>
                    <a:pt x="0" y="17"/>
                    <a:pt x="0" y="17"/>
                  </a:cubicBezTo>
                  <a:cubicBezTo>
                    <a:pt x="0" y="17"/>
                    <a:pt x="0" y="17"/>
                    <a:pt x="0" y="17"/>
                  </a:cubicBezTo>
                  <a:cubicBezTo>
                    <a:pt x="0" y="17"/>
                    <a:pt x="0" y="17"/>
                    <a:pt x="0" y="17"/>
                  </a:cubicBezTo>
                  <a:cubicBezTo>
                    <a:pt x="1" y="17"/>
                    <a:pt x="1" y="17"/>
                    <a:pt x="1" y="17"/>
                  </a:cubicBezTo>
                  <a:cubicBezTo>
                    <a:pt x="1" y="17"/>
                    <a:pt x="1" y="17"/>
                    <a:pt x="1" y="17"/>
                  </a:cubicBezTo>
                  <a:cubicBezTo>
                    <a:pt x="1" y="19"/>
                    <a:pt x="1" y="19"/>
                    <a:pt x="1" y="19"/>
                  </a:cubicBezTo>
                  <a:cubicBezTo>
                    <a:pt x="1" y="19"/>
                    <a:pt x="1" y="19"/>
                    <a:pt x="1" y="19"/>
                  </a:cubicBezTo>
                  <a:cubicBezTo>
                    <a:pt x="1" y="19"/>
                    <a:pt x="1" y="19"/>
                    <a:pt x="1" y="19"/>
                  </a:cubicBezTo>
                  <a:cubicBezTo>
                    <a:pt x="1" y="19"/>
                    <a:pt x="1" y="19"/>
                    <a:pt x="1" y="19"/>
                  </a:cubicBezTo>
                  <a:cubicBezTo>
                    <a:pt x="1" y="19"/>
                    <a:pt x="1" y="19"/>
                    <a:pt x="1" y="19"/>
                  </a:cubicBezTo>
                  <a:cubicBezTo>
                    <a:pt x="1" y="19"/>
                    <a:pt x="1" y="19"/>
                    <a:pt x="1" y="19"/>
                  </a:cubicBezTo>
                  <a:cubicBezTo>
                    <a:pt x="1" y="19"/>
                    <a:pt x="1" y="19"/>
                    <a:pt x="1" y="19"/>
                  </a:cubicBezTo>
                  <a:cubicBezTo>
                    <a:pt x="1" y="19"/>
                    <a:pt x="1" y="19"/>
                    <a:pt x="1" y="19"/>
                  </a:cubicBezTo>
                  <a:cubicBezTo>
                    <a:pt x="1" y="19"/>
                    <a:pt x="1" y="19"/>
                    <a:pt x="1" y="19"/>
                  </a:cubicBezTo>
                  <a:cubicBezTo>
                    <a:pt x="1" y="20"/>
                    <a:pt x="1" y="20"/>
                    <a:pt x="1" y="20"/>
                  </a:cubicBezTo>
                  <a:cubicBezTo>
                    <a:pt x="1" y="20"/>
                    <a:pt x="1" y="20"/>
                    <a:pt x="1" y="20"/>
                  </a:cubicBezTo>
                  <a:cubicBezTo>
                    <a:pt x="1" y="20"/>
                    <a:pt x="1" y="20"/>
                    <a:pt x="1" y="20"/>
                  </a:cubicBezTo>
                  <a:cubicBezTo>
                    <a:pt x="1" y="20"/>
                    <a:pt x="1" y="20"/>
                    <a:pt x="1" y="20"/>
                  </a:cubicBezTo>
                  <a:cubicBezTo>
                    <a:pt x="1" y="20"/>
                    <a:pt x="1" y="20"/>
                    <a:pt x="1" y="20"/>
                  </a:cubicBezTo>
                  <a:cubicBezTo>
                    <a:pt x="1" y="20"/>
                    <a:pt x="1" y="20"/>
                    <a:pt x="1" y="20"/>
                  </a:cubicBezTo>
                  <a:cubicBezTo>
                    <a:pt x="1" y="20"/>
                    <a:pt x="1" y="20"/>
                    <a:pt x="1" y="20"/>
                  </a:cubicBezTo>
                  <a:cubicBezTo>
                    <a:pt x="1" y="20"/>
                    <a:pt x="1" y="20"/>
                    <a:pt x="1" y="20"/>
                  </a:cubicBezTo>
                  <a:cubicBezTo>
                    <a:pt x="1" y="20"/>
                    <a:pt x="1" y="20"/>
                    <a:pt x="1" y="20"/>
                  </a:cubicBezTo>
                  <a:cubicBezTo>
                    <a:pt x="1" y="20"/>
                    <a:pt x="0" y="20"/>
                    <a:pt x="0" y="20"/>
                  </a:cubicBezTo>
                  <a:close/>
                  <a:moveTo>
                    <a:pt x="42" y="18"/>
                  </a:moveTo>
                  <a:cubicBezTo>
                    <a:pt x="42" y="16"/>
                    <a:pt x="42" y="16"/>
                    <a:pt x="42" y="16"/>
                  </a:cubicBezTo>
                  <a:cubicBezTo>
                    <a:pt x="42" y="15"/>
                    <a:pt x="42" y="15"/>
                    <a:pt x="42" y="15"/>
                  </a:cubicBezTo>
                  <a:cubicBezTo>
                    <a:pt x="42" y="15"/>
                    <a:pt x="42" y="15"/>
                    <a:pt x="42" y="15"/>
                  </a:cubicBezTo>
                  <a:cubicBezTo>
                    <a:pt x="42" y="15"/>
                    <a:pt x="42" y="15"/>
                    <a:pt x="42" y="16"/>
                  </a:cubicBezTo>
                  <a:cubicBezTo>
                    <a:pt x="42" y="16"/>
                    <a:pt x="42" y="16"/>
                    <a:pt x="42" y="16"/>
                  </a:cubicBezTo>
                  <a:cubicBezTo>
                    <a:pt x="42" y="18"/>
                    <a:pt x="42" y="18"/>
                    <a:pt x="42" y="18"/>
                  </a:cubicBezTo>
                  <a:cubicBezTo>
                    <a:pt x="42" y="18"/>
                    <a:pt x="42" y="19"/>
                    <a:pt x="42" y="19"/>
                  </a:cubicBezTo>
                  <a:cubicBezTo>
                    <a:pt x="42" y="19"/>
                    <a:pt x="42" y="19"/>
                    <a:pt x="42" y="19"/>
                  </a:cubicBezTo>
                  <a:cubicBezTo>
                    <a:pt x="42" y="19"/>
                    <a:pt x="42" y="18"/>
                    <a:pt x="42" y="18"/>
                  </a:cubicBezTo>
                  <a:close/>
                  <a:moveTo>
                    <a:pt x="0" y="15"/>
                  </a:move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4"/>
                  </a:cubicBezTo>
                  <a:cubicBezTo>
                    <a:pt x="0" y="14"/>
                    <a:pt x="0" y="14"/>
                    <a:pt x="0" y="13"/>
                  </a:cubicBezTo>
                  <a:cubicBezTo>
                    <a:pt x="0" y="13"/>
                    <a:pt x="0" y="13"/>
                    <a:pt x="0" y="13"/>
                  </a:cubicBezTo>
                  <a:cubicBezTo>
                    <a:pt x="0" y="13"/>
                    <a:pt x="0" y="13"/>
                    <a:pt x="0" y="13"/>
                  </a:cubicBezTo>
                  <a:cubicBezTo>
                    <a:pt x="0" y="13"/>
                    <a:pt x="0" y="13"/>
                    <a:pt x="0" y="13"/>
                  </a:cubicBezTo>
                  <a:cubicBezTo>
                    <a:pt x="0" y="13"/>
                    <a:pt x="0" y="13"/>
                    <a:pt x="1" y="13"/>
                  </a:cubicBezTo>
                  <a:cubicBezTo>
                    <a:pt x="1" y="13"/>
                    <a:pt x="1" y="13"/>
                    <a:pt x="1" y="13"/>
                  </a:cubicBezTo>
                  <a:cubicBezTo>
                    <a:pt x="1" y="13"/>
                    <a:pt x="1" y="13"/>
                    <a:pt x="1" y="13"/>
                  </a:cubicBezTo>
                  <a:cubicBezTo>
                    <a:pt x="1" y="13"/>
                    <a:pt x="1" y="13"/>
                    <a:pt x="1" y="13"/>
                  </a:cubicBezTo>
                  <a:cubicBezTo>
                    <a:pt x="1" y="12"/>
                    <a:pt x="1" y="12"/>
                    <a:pt x="1" y="12"/>
                  </a:cubicBezTo>
                  <a:cubicBezTo>
                    <a:pt x="1" y="12"/>
                    <a:pt x="1" y="12"/>
                    <a:pt x="1" y="12"/>
                  </a:cubicBezTo>
                  <a:cubicBezTo>
                    <a:pt x="1" y="12"/>
                    <a:pt x="1" y="12"/>
                    <a:pt x="1" y="12"/>
                  </a:cubicBezTo>
                  <a:cubicBezTo>
                    <a:pt x="1" y="12"/>
                    <a:pt x="1" y="12"/>
                    <a:pt x="1" y="12"/>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3"/>
                    <a:pt x="1" y="13"/>
                  </a:cubicBezTo>
                  <a:cubicBezTo>
                    <a:pt x="1" y="13"/>
                    <a:pt x="1" y="14"/>
                    <a:pt x="1" y="14"/>
                  </a:cubicBezTo>
                  <a:cubicBezTo>
                    <a:pt x="1" y="14"/>
                    <a:pt x="1" y="14"/>
                    <a:pt x="1" y="14"/>
                  </a:cubicBezTo>
                  <a:cubicBezTo>
                    <a:pt x="1" y="14"/>
                    <a:pt x="1" y="14"/>
                    <a:pt x="1" y="14"/>
                  </a:cubicBezTo>
                  <a:cubicBezTo>
                    <a:pt x="1" y="14"/>
                    <a:pt x="1" y="14"/>
                    <a:pt x="1" y="14"/>
                  </a:cubicBezTo>
                  <a:cubicBezTo>
                    <a:pt x="1" y="14"/>
                    <a:pt x="1" y="14"/>
                    <a:pt x="1" y="14"/>
                  </a:cubicBezTo>
                  <a:cubicBezTo>
                    <a:pt x="1" y="14"/>
                    <a:pt x="1" y="14"/>
                    <a:pt x="1" y="14"/>
                  </a:cubicBezTo>
                  <a:cubicBezTo>
                    <a:pt x="1" y="14"/>
                    <a:pt x="1" y="14"/>
                    <a:pt x="1" y="14"/>
                  </a:cubicBezTo>
                  <a:cubicBezTo>
                    <a:pt x="1" y="14"/>
                    <a:pt x="1" y="14"/>
                    <a:pt x="1" y="14"/>
                  </a:cubicBezTo>
                  <a:cubicBezTo>
                    <a:pt x="1" y="14"/>
                    <a:pt x="1" y="14"/>
                    <a:pt x="1" y="14"/>
                  </a:cubicBezTo>
                  <a:cubicBezTo>
                    <a:pt x="1" y="14"/>
                    <a:pt x="1" y="14"/>
                    <a:pt x="1" y="14"/>
                  </a:cubicBezTo>
                  <a:cubicBezTo>
                    <a:pt x="1" y="15"/>
                    <a:pt x="1" y="15"/>
                    <a:pt x="1" y="15"/>
                  </a:cubicBezTo>
                  <a:cubicBezTo>
                    <a:pt x="1" y="15"/>
                    <a:pt x="1" y="15"/>
                    <a:pt x="0" y="15"/>
                  </a:cubicBezTo>
                  <a:cubicBezTo>
                    <a:pt x="0" y="15"/>
                    <a:pt x="0" y="15"/>
                    <a:pt x="0" y="15"/>
                  </a:cubicBezTo>
                  <a:cubicBezTo>
                    <a:pt x="0" y="15"/>
                    <a:pt x="0" y="15"/>
                    <a:pt x="0" y="15"/>
                  </a:cubicBezTo>
                  <a:close/>
                  <a:moveTo>
                    <a:pt x="42" y="13"/>
                  </a:moveTo>
                  <a:cubicBezTo>
                    <a:pt x="42" y="12"/>
                    <a:pt x="42" y="12"/>
                    <a:pt x="42" y="12"/>
                  </a:cubicBezTo>
                  <a:cubicBezTo>
                    <a:pt x="42" y="12"/>
                    <a:pt x="41" y="11"/>
                    <a:pt x="41" y="11"/>
                  </a:cubicBezTo>
                  <a:cubicBezTo>
                    <a:pt x="41" y="11"/>
                    <a:pt x="41" y="11"/>
                    <a:pt x="41" y="11"/>
                  </a:cubicBezTo>
                  <a:cubicBezTo>
                    <a:pt x="41" y="11"/>
                    <a:pt x="41" y="11"/>
                    <a:pt x="41" y="11"/>
                  </a:cubicBezTo>
                  <a:cubicBezTo>
                    <a:pt x="41" y="11"/>
                    <a:pt x="41" y="11"/>
                    <a:pt x="41" y="10"/>
                  </a:cubicBezTo>
                  <a:cubicBezTo>
                    <a:pt x="41" y="10"/>
                    <a:pt x="41" y="10"/>
                    <a:pt x="41" y="10"/>
                  </a:cubicBezTo>
                  <a:cubicBezTo>
                    <a:pt x="41" y="10"/>
                    <a:pt x="42" y="10"/>
                    <a:pt x="42" y="10"/>
                  </a:cubicBezTo>
                  <a:cubicBezTo>
                    <a:pt x="42" y="10"/>
                    <a:pt x="42" y="10"/>
                    <a:pt x="42" y="10"/>
                  </a:cubicBezTo>
                  <a:cubicBezTo>
                    <a:pt x="42" y="11"/>
                    <a:pt x="42" y="11"/>
                    <a:pt x="42" y="12"/>
                  </a:cubicBezTo>
                  <a:cubicBezTo>
                    <a:pt x="42" y="12"/>
                    <a:pt x="42" y="12"/>
                    <a:pt x="42" y="12"/>
                  </a:cubicBezTo>
                  <a:cubicBezTo>
                    <a:pt x="42" y="13"/>
                    <a:pt x="42" y="13"/>
                    <a:pt x="42" y="13"/>
                  </a:cubicBezTo>
                  <a:cubicBezTo>
                    <a:pt x="42" y="13"/>
                    <a:pt x="42" y="14"/>
                    <a:pt x="42" y="14"/>
                  </a:cubicBezTo>
                  <a:cubicBezTo>
                    <a:pt x="42" y="14"/>
                    <a:pt x="42" y="14"/>
                    <a:pt x="42" y="14"/>
                  </a:cubicBezTo>
                  <a:cubicBezTo>
                    <a:pt x="42" y="14"/>
                    <a:pt x="42" y="13"/>
                    <a:pt x="42" y="13"/>
                  </a:cubicBezTo>
                  <a:close/>
                  <a:moveTo>
                    <a:pt x="1" y="13"/>
                  </a:moveTo>
                  <a:cubicBezTo>
                    <a:pt x="1" y="13"/>
                    <a:pt x="1" y="13"/>
                    <a:pt x="1" y="13"/>
                  </a:cubicBezTo>
                  <a:cubicBezTo>
                    <a:pt x="1" y="13"/>
                    <a:pt x="1" y="13"/>
                    <a:pt x="1" y="13"/>
                  </a:cubicBezTo>
                  <a:close/>
                  <a:moveTo>
                    <a:pt x="2" y="11"/>
                  </a:moveTo>
                  <a:cubicBezTo>
                    <a:pt x="2" y="11"/>
                    <a:pt x="2" y="11"/>
                    <a:pt x="2" y="10"/>
                  </a:cubicBezTo>
                  <a:cubicBezTo>
                    <a:pt x="2" y="10"/>
                    <a:pt x="2" y="10"/>
                    <a:pt x="2" y="10"/>
                  </a:cubicBezTo>
                  <a:cubicBezTo>
                    <a:pt x="2" y="10"/>
                    <a:pt x="2" y="10"/>
                    <a:pt x="2" y="10"/>
                  </a:cubicBezTo>
                  <a:cubicBezTo>
                    <a:pt x="2" y="10"/>
                    <a:pt x="2" y="10"/>
                    <a:pt x="2" y="10"/>
                  </a:cubicBezTo>
                  <a:cubicBezTo>
                    <a:pt x="2" y="10"/>
                    <a:pt x="3" y="9"/>
                    <a:pt x="3" y="9"/>
                  </a:cubicBezTo>
                  <a:cubicBezTo>
                    <a:pt x="3" y="9"/>
                    <a:pt x="3" y="9"/>
                    <a:pt x="3" y="9"/>
                  </a:cubicBezTo>
                  <a:cubicBezTo>
                    <a:pt x="3" y="9"/>
                    <a:pt x="4" y="10"/>
                    <a:pt x="4" y="10"/>
                  </a:cubicBezTo>
                  <a:cubicBezTo>
                    <a:pt x="4" y="10"/>
                    <a:pt x="4" y="10"/>
                    <a:pt x="4" y="10"/>
                  </a:cubicBezTo>
                  <a:cubicBezTo>
                    <a:pt x="4" y="10"/>
                    <a:pt x="4" y="10"/>
                    <a:pt x="4" y="10"/>
                  </a:cubicBezTo>
                  <a:cubicBezTo>
                    <a:pt x="5" y="10"/>
                    <a:pt x="5" y="10"/>
                    <a:pt x="5" y="10"/>
                  </a:cubicBezTo>
                  <a:cubicBezTo>
                    <a:pt x="5" y="10"/>
                    <a:pt x="5" y="10"/>
                    <a:pt x="5" y="10"/>
                  </a:cubicBezTo>
                  <a:cubicBezTo>
                    <a:pt x="5" y="10"/>
                    <a:pt x="5" y="10"/>
                    <a:pt x="4" y="10"/>
                  </a:cubicBezTo>
                  <a:cubicBezTo>
                    <a:pt x="4" y="10"/>
                    <a:pt x="4" y="10"/>
                    <a:pt x="4" y="10"/>
                  </a:cubicBezTo>
                  <a:cubicBezTo>
                    <a:pt x="4" y="10"/>
                    <a:pt x="4" y="10"/>
                    <a:pt x="4" y="10"/>
                  </a:cubicBezTo>
                  <a:cubicBezTo>
                    <a:pt x="3" y="10"/>
                    <a:pt x="3" y="10"/>
                    <a:pt x="3" y="10"/>
                  </a:cubicBezTo>
                  <a:cubicBezTo>
                    <a:pt x="3" y="10"/>
                    <a:pt x="3" y="10"/>
                    <a:pt x="3" y="10"/>
                  </a:cubicBezTo>
                  <a:cubicBezTo>
                    <a:pt x="3" y="10"/>
                    <a:pt x="3" y="10"/>
                    <a:pt x="3" y="11"/>
                  </a:cubicBezTo>
                  <a:cubicBezTo>
                    <a:pt x="3" y="11"/>
                    <a:pt x="3" y="11"/>
                    <a:pt x="3"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lose/>
                  <a:moveTo>
                    <a:pt x="6" y="10"/>
                  </a:moveTo>
                  <a:cubicBezTo>
                    <a:pt x="6" y="10"/>
                    <a:pt x="6" y="10"/>
                    <a:pt x="7" y="9"/>
                  </a:cubicBezTo>
                  <a:cubicBezTo>
                    <a:pt x="7" y="9"/>
                    <a:pt x="7" y="9"/>
                    <a:pt x="7" y="9"/>
                  </a:cubicBezTo>
                  <a:cubicBezTo>
                    <a:pt x="9" y="8"/>
                    <a:pt x="9" y="8"/>
                    <a:pt x="9" y="8"/>
                  </a:cubicBezTo>
                  <a:cubicBezTo>
                    <a:pt x="9" y="8"/>
                    <a:pt x="9" y="8"/>
                    <a:pt x="9" y="8"/>
                  </a:cubicBezTo>
                  <a:cubicBezTo>
                    <a:pt x="9" y="8"/>
                    <a:pt x="9" y="8"/>
                    <a:pt x="9" y="8"/>
                  </a:cubicBezTo>
                  <a:cubicBezTo>
                    <a:pt x="9" y="9"/>
                    <a:pt x="9" y="9"/>
                    <a:pt x="9" y="9"/>
                  </a:cubicBezTo>
                  <a:cubicBezTo>
                    <a:pt x="9" y="9"/>
                    <a:pt x="9" y="9"/>
                    <a:pt x="9" y="9"/>
                  </a:cubicBezTo>
                  <a:cubicBezTo>
                    <a:pt x="7" y="10"/>
                    <a:pt x="7" y="10"/>
                    <a:pt x="7" y="10"/>
                  </a:cubicBezTo>
                  <a:cubicBezTo>
                    <a:pt x="7" y="10"/>
                    <a:pt x="7" y="10"/>
                    <a:pt x="7" y="10"/>
                  </a:cubicBezTo>
                  <a:cubicBezTo>
                    <a:pt x="7" y="10"/>
                    <a:pt x="7" y="10"/>
                    <a:pt x="7" y="10"/>
                  </a:cubicBezTo>
                  <a:cubicBezTo>
                    <a:pt x="7" y="10"/>
                    <a:pt x="6" y="10"/>
                    <a:pt x="6" y="10"/>
                  </a:cubicBezTo>
                  <a:close/>
                  <a:moveTo>
                    <a:pt x="39" y="10"/>
                  </a:moveTo>
                  <a:cubicBezTo>
                    <a:pt x="37" y="9"/>
                    <a:pt x="37" y="9"/>
                    <a:pt x="37" y="9"/>
                  </a:cubicBezTo>
                  <a:cubicBezTo>
                    <a:pt x="37" y="8"/>
                    <a:pt x="37" y="8"/>
                    <a:pt x="37" y="8"/>
                  </a:cubicBezTo>
                  <a:cubicBezTo>
                    <a:pt x="37" y="8"/>
                    <a:pt x="37" y="8"/>
                    <a:pt x="37" y="8"/>
                  </a:cubicBezTo>
                  <a:cubicBezTo>
                    <a:pt x="37" y="8"/>
                    <a:pt x="37" y="8"/>
                    <a:pt x="37" y="8"/>
                  </a:cubicBezTo>
                  <a:cubicBezTo>
                    <a:pt x="37" y="8"/>
                    <a:pt x="37" y="8"/>
                    <a:pt x="37" y="8"/>
                  </a:cubicBezTo>
                  <a:cubicBezTo>
                    <a:pt x="40" y="9"/>
                    <a:pt x="40" y="9"/>
                    <a:pt x="40" y="9"/>
                  </a:cubicBezTo>
                  <a:cubicBezTo>
                    <a:pt x="40" y="9"/>
                    <a:pt x="40" y="9"/>
                    <a:pt x="40" y="10"/>
                  </a:cubicBezTo>
                  <a:cubicBezTo>
                    <a:pt x="40" y="10"/>
                    <a:pt x="40" y="10"/>
                    <a:pt x="40" y="10"/>
                  </a:cubicBezTo>
                  <a:cubicBezTo>
                    <a:pt x="40" y="10"/>
                    <a:pt x="40" y="10"/>
                    <a:pt x="39" y="10"/>
                  </a:cubicBezTo>
                  <a:cubicBezTo>
                    <a:pt x="39" y="10"/>
                    <a:pt x="39" y="10"/>
                    <a:pt x="39" y="10"/>
                  </a:cubicBezTo>
                  <a:cubicBezTo>
                    <a:pt x="39" y="10"/>
                    <a:pt x="39" y="10"/>
                    <a:pt x="39" y="10"/>
                  </a:cubicBezTo>
                  <a:close/>
                  <a:moveTo>
                    <a:pt x="11" y="8"/>
                  </a:moveTo>
                  <a:cubicBezTo>
                    <a:pt x="11" y="7"/>
                    <a:pt x="11" y="7"/>
                    <a:pt x="11" y="7"/>
                  </a:cubicBezTo>
                  <a:cubicBezTo>
                    <a:pt x="11" y="7"/>
                    <a:pt x="11" y="7"/>
                    <a:pt x="11" y="7"/>
                  </a:cubicBezTo>
                  <a:cubicBezTo>
                    <a:pt x="13" y="6"/>
                    <a:pt x="13" y="6"/>
                    <a:pt x="13" y="6"/>
                  </a:cubicBezTo>
                  <a:cubicBezTo>
                    <a:pt x="13" y="6"/>
                    <a:pt x="13" y="6"/>
                    <a:pt x="14" y="6"/>
                  </a:cubicBezTo>
                  <a:cubicBezTo>
                    <a:pt x="14" y="6"/>
                    <a:pt x="14" y="6"/>
                    <a:pt x="14" y="6"/>
                  </a:cubicBezTo>
                  <a:cubicBezTo>
                    <a:pt x="14" y="6"/>
                    <a:pt x="14" y="6"/>
                    <a:pt x="13" y="6"/>
                  </a:cubicBezTo>
                  <a:cubicBezTo>
                    <a:pt x="13" y="6"/>
                    <a:pt x="13" y="6"/>
                    <a:pt x="13" y="6"/>
                  </a:cubicBezTo>
                  <a:cubicBezTo>
                    <a:pt x="11" y="8"/>
                    <a:pt x="11" y="8"/>
                    <a:pt x="11" y="8"/>
                  </a:cubicBezTo>
                  <a:cubicBezTo>
                    <a:pt x="11" y="8"/>
                    <a:pt x="11" y="8"/>
                    <a:pt x="11" y="8"/>
                  </a:cubicBezTo>
                  <a:cubicBezTo>
                    <a:pt x="11" y="8"/>
                    <a:pt x="11" y="8"/>
                    <a:pt x="11" y="8"/>
                  </a:cubicBezTo>
                  <a:cubicBezTo>
                    <a:pt x="11" y="8"/>
                    <a:pt x="11" y="8"/>
                    <a:pt x="11" y="8"/>
                  </a:cubicBezTo>
                  <a:close/>
                  <a:moveTo>
                    <a:pt x="35" y="7"/>
                  </a:moveTo>
                  <a:cubicBezTo>
                    <a:pt x="33" y="6"/>
                    <a:pt x="33" y="6"/>
                    <a:pt x="33" y="6"/>
                  </a:cubicBezTo>
                  <a:cubicBezTo>
                    <a:pt x="32" y="6"/>
                    <a:pt x="32" y="6"/>
                    <a:pt x="33" y="5"/>
                  </a:cubicBezTo>
                  <a:cubicBezTo>
                    <a:pt x="33" y="5"/>
                    <a:pt x="33" y="5"/>
                    <a:pt x="33" y="5"/>
                  </a:cubicBezTo>
                  <a:cubicBezTo>
                    <a:pt x="33" y="5"/>
                    <a:pt x="33" y="5"/>
                    <a:pt x="33" y="5"/>
                  </a:cubicBezTo>
                  <a:cubicBezTo>
                    <a:pt x="33" y="5"/>
                    <a:pt x="33" y="5"/>
                    <a:pt x="33" y="5"/>
                  </a:cubicBezTo>
                  <a:cubicBezTo>
                    <a:pt x="35" y="7"/>
                    <a:pt x="35" y="7"/>
                    <a:pt x="35" y="7"/>
                  </a:cubicBezTo>
                  <a:cubicBezTo>
                    <a:pt x="35" y="7"/>
                    <a:pt x="36" y="7"/>
                    <a:pt x="35" y="7"/>
                  </a:cubicBezTo>
                  <a:cubicBezTo>
                    <a:pt x="35" y="7"/>
                    <a:pt x="35" y="7"/>
                    <a:pt x="35" y="7"/>
                  </a:cubicBezTo>
                  <a:cubicBezTo>
                    <a:pt x="35" y="7"/>
                    <a:pt x="35" y="7"/>
                    <a:pt x="35" y="7"/>
                  </a:cubicBezTo>
                  <a:cubicBezTo>
                    <a:pt x="35" y="7"/>
                    <a:pt x="35" y="7"/>
                    <a:pt x="35" y="7"/>
                  </a:cubicBezTo>
                  <a:cubicBezTo>
                    <a:pt x="35" y="7"/>
                    <a:pt x="35" y="7"/>
                    <a:pt x="35" y="7"/>
                  </a:cubicBezTo>
                  <a:close/>
                  <a:moveTo>
                    <a:pt x="15" y="5"/>
                  </a:moveTo>
                  <a:cubicBezTo>
                    <a:pt x="15" y="5"/>
                    <a:pt x="15" y="5"/>
                    <a:pt x="15" y="4"/>
                  </a:cubicBezTo>
                  <a:cubicBezTo>
                    <a:pt x="15" y="4"/>
                    <a:pt x="15" y="4"/>
                    <a:pt x="15" y="4"/>
                  </a:cubicBezTo>
                  <a:cubicBezTo>
                    <a:pt x="17" y="3"/>
                    <a:pt x="17" y="3"/>
                    <a:pt x="17" y="3"/>
                  </a:cubicBezTo>
                  <a:cubicBezTo>
                    <a:pt x="18" y="3"/>
                    <a:pt x="18" y="3"/>
                    <a:pt x="18" y="3"/>
                  </a:cubicBezTo>
                  <a:cubicBezTo>
                    <a:pt x="18" y="3"/>
                    <a:pt x="18" y="3"/>
                    <a:pt x="18" y="3"/>
                  </a:cubicBezTo>
                  <a:cubicBezTo>
                    <a:pt x="18" y="4"/>
                    <a:pt x="18" y="4"/>
                    <a:pt x="18" y="4"/>
                  </a:cubicBezTo>
                  <a:cubicBezTo>
                    <a:pt x="18" y="4"/>
                    <a:pt x="18" y="4"/>
                    <a:pt x="18" y="4"/>
                  </a:cubicBezTo>
                  <a:cubicBezTo>
                    <a:pt x="16" y="5"/>
                    <a:pt x="16" y="5"/>
                    <a:pt x="16" y="5"/>
                  </a:cubicBezTo>
                  <a:cubicBezTo>
                    <a:pt x="16" y="5"/>
                    <a:pt x="15" y="5"/>
                    <a:pt x="15" y="5"/>
                  </a:cubicBezTo>
                  <a:cubicBezTo>
                    <a:pt x="15" y="5"/>
                    <a:pt x="15" y="5"/>
                    <a:pt x="15" y="5"/>
                  </a:cubicBezTo>
                  <a:cubicBezTo>
                    <a:pt x="15" y="5"/>
                    <a:pt x="15" y="5"/>
                    <a:pt x="15" y="5"/>
                  </a:cubicBezTo>
                  <a:close/>
                  <a:moveTo>
                    <a:pt x="31" y="5"/>
                  </a:moveTo>
                  <a:cubicBezTo>
                    <a:pt x="28" y="4"/>
                    <a:pt x="28" y="4"/>
                    <a:pt x="28" y="4"/>
                  </a:cubicBezTo>
                  <a:cubicBezTo>
                    <a:pt x="28" y="3"/>
                    <a:pt x="28" y="3"/>
                    <a:pt x="28" y="3"/>
                  </a:cubicBezTo>
                  <a:cubicBezTo>
                    <a:pt x="28" y="3"/>
                    <a:pt x="28" y="3"/>
                    <a:pt x="28" y="3"/>
                  </a:cubicBezTo>
                  <a:cubicBezTo>
                    <a:pt x="28" y="3"/>
                    <a:pt x="29" y="3"/>
                    <a:pt x="29" y="3"/>
                  </a:cubicBezTo>
                  <a:cubicBezTo>
                    <a:pt x="29" y="3"/>
                    <a:pt x="29" y="3"/>
                    <a:pt x="29" y="3"/>
                  </a:cubicBezTo>
                  <a:cubicBezTo>
                    <a:pt x="31" y="4"/>
                    <a:pt x="31" y="4"/>
                    <a:pt x="31" y="4"/>
                  </a:cubicBezTo>
                  <a:cubicBezTo>
                    <a:pt x="31" y="4"/>
                    <a:pt x="31" y="4"/>
                    <a:pt x="31" y="5"/>
                  </a:cubicBezTo>
                  <a:cubicBezTo>
                    <a:pt x="31" y="5"/>
                    <a:pt x="31" y="5"/>
                    <a:pt x="31" y="5"/>
                  </a:cubicBezTo>
                  <a:cubicBezTo>
                    <a:pt x="31" y="5"/>
                    <a:pt x="31" y="5"/>
                    <a:pt x="31" y="5"/>
                  </a:cubicBezTo>
                  <a:cubicBezTo>
                    <a:pt x="31" y="5"/>
                    <a:pt x="31" y="5"/>
                    <a:pt x="31" y="5"/>
                  </a:cubicBezTo>
                  <a:cubicBezTo>
                    <a:pt x="31" y="5"/>
                    <a:pt x="31" y="5"/>
                    <a:pt x="31" y="5"/>
                  </a:cubicBezTo>
                  <a:close/>
                  <a:moveTo>
                    <a:pt x="19" y="2"/>
                  </a:moveTo>
                  <a:cubicBezTo>
                    <a:pt x="19" y="2"/>
                    <a:pt x="19" y="2"/>
                    <a:pt x="20" y="2"/>
                  </a:cubicBezTo>
                  <a:cubicBezTo>
                    <a:pt x="20" y="2"/>
                    <a:pt x="20" y="2"/>
                    <a:pt x="20" y="2"/>
                  </a:cubicBezTo>
                  <a:cubicBezTo>
                    <a:pt x="22" y="1"/>
                    <a:pt x="22" y="1"/>
                    <a:pt x="22" y="1"/>
                  </a:cubicBezTo>
                  <a:cubicBezTo>
                    <a:pt x="22" y="1"/>
                    <a:pt x="22" y="1"/>
                    <a:pt x="22" y="1"/>
                  </a:cubicBezTo>
                  <a:cubicBezTo>
                    <a:pt x="22" y="1"/>
                    <a:pt x="22" y="1"/>
                    <a:pt x="22" y="1"/>
                  </a:cubicBezTo>
                  <a:cubicBezTo>
                    <a:pt x="22" y="1"/>
                    <a:pt x="22" y="1"/>
                    <a:pt x="22" y="1"/>
                  </a:cubicBezTo>
                  <a:cubicBezTo>
                    <a:pt x="22" y="1"/>
                    <a:pt x="22" y="1"/>
                    <a:pt x="22" y="1"/>
                  </a:cubicBezTo>
                  <a:cubicBezTo>
                    <a:pt x="20" y="3"/>
                    <a:pt x="20" y="3"/>
                    <a:pt x="20" y="3"/>
                  </a:cubicBezTo>
                  <a:cubicBezTo>
                    <a:pt x="20" y="3"/>
                    <a:pt x="20" y="3"/>
                    <a:pt x="20" y="3"/>
                  </a:cubicBezTo>
                  <a:cubicBezTo>
                    <a:pt x="20" y="3"/>
                    <a:pt x="20" y="3"/>
                    <a:pt x="20" y="3"/>
                  </a:cubicBezTo>
                  <a:cubicBezTo>
                    <a:pt x="20" y="3"/>
                    <a:pt x="19" y="3"/>
                    <a:pt x="19" y="2"/>
                  </a:cubicBezTo>
                  <a:close/>
                  <a:moveTo>
                    <a:pt x="26" y="2"/>
                  </a:moveTo>
                  <a:cubicBezTo>
                    <a:pt x="24" y="1"/>
                    <a:pt x="24" y="1"/>
                    <a:pt x="24" y="1"/>
                  </a:cubicBezTo>
                  <a:cubicBezTo>
                    <a:pt x="24" y="1"/>
                    <a:pt x="24" y="1"/>
                    <a:pt x="24" y="0"/>
                  </a:cubicBezTo>
                  <a:cubicBezTo>
                    <a:pt x="24" y="0"/>
                    <a:pt x="24" y="0"/>
                    <a:pt x="24" y="0"/>
                  </a:cubicBezTo>
                  <a:cubicBezTo>
                    <a:pt x="24" y="0"/>
                    <a:pt x="24" y="0"/>
                    <a:pt x="24" y="0"/>
                  </a:cubicBezTo>
                  <a:cubicBezTo>
                    <a:pt x="24" y="0"/>
                    <a:pt x="24" y="0"/>
                    <a:pt x="24" y="0"/>
                  </a:cubicBezTo>
                  <a:cubicBezTo>
                    <a:pt x="24" y="0"/>
                    <a:pt x="24" y="0"/>
                    <a:pt x="24" y="0"/>
                  </a:cubicBezTo>
                  <a:cubicBezTo>
                    <a:pt x="27" y="2"/>
                    <a:pt x="27" y="2"/>
                    <a:pt x="27" y="2"/>
                  </a:cubicBezTo>
                  <a:cubicBezTo>
                    <a:pt x="27" y="2"/>
                    <a:pt x="27" y="2"/>
                    <a:pt x="27" y="2"/>
                  </a:cubicBezTo>
                  <a:cubicBezTo>
                    <a:pt x="27" y="2"/>
                    <a:pt x="27" y="2"/>
                    <a:pt x="27" y="2"/>
                  </a:cubicBezTo>
                  <a:cubicBezTo>
                    <a:pt x="27" y="2"/>
                    <a:pt x="27" y="2"/>
                    <a:pt x="26" y="2"/>
                  </a:cubicBezTo>
                  <a:cubicBezTo>
                    <a:pt x="26" y="2"/>
                    <a:pt x="26" y="2"/>
                    <a:pt x="26" y="2"/>
                  </a:cubicBezTo>
                  <a:cubicBezTo>
                    <a:pt x="26" y="2"/>
                    <a:pt x="26" y="2"/>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10" name="Freeform 46"/>
            <p:cNvSpPr>
              <a:spLocks noEditPoints="1"/>
            </p:cNvSpPr>
            <p:nvPr/>
          </p:nvSpPr>
          <p:spPr bwMode="auto">
            <a:xfrm>
              <a:off x="315" y="249"/>
              <a:ext cx="141" cy="168"/>
            </a:xfrm>
            <a:custGeom>
              <a:avLst/>
              <a:gdLst>
                <a:gd name="T0" fmla="*/ 2 w 59"/>
                <a:gd name="T1" fmla="*/ 0 h 70"/>
                <a:gd name="T2" fmla="*/ 3 w 59"/>
                <a:gd name="T3" fmla="*/ 11 h 70"/>
                <a:gd name="T4" fmla="*/ 53 w 59"/>
                <a:gd name="T5" fmla="*/ 9 h 70"/>
                <a:gd name="T6" fmla="*/ 7 w 59"/>
                <a:gd name="T7" fmla="*/ 42 h 70"/>
                <a:gd name="T8" fmla="*/ 23 w 59"/>
                <a:gd name="T9" fmla="*/ 50 h 70"/>
                <a:gd name="T10" fmla="*/ 21 w 59"/>
                <a:gd name="T11" fmla="*/ 69 h 70"/>
                <a:gd name="T12" fmla="*/ 49 w 59"/>
                <a:gd name="T13" fmla="*/ 60 h 70"/>
                <a:gd name="T14" fmla="*/ 51 w 59"/>
                <a:gd name="T15" fmla="*/ 56 h 70"/>
                <a:gd name="T16" fmla="*/ 59 w 59"/>
                <a:gd name="T17" fmla="*/ 9 h 70"/>
                <a:gd name="T18" fmla="*/ 12 w 59"/>
                <a:gd name="T19" fmla="*/ 23 h 70"/>
                <a:gd name="T20" fmla="*/ 18 w 59"/>
                <a:gd name="T21" fmla="*/ 25 h 70"/>
                <a:gd name="T22" fmla="*/ 20 w 59"/>
                <a:gd name="T23" fmla="*/ 27 h 70"/>
                <a:gd name="T24" fmla="*/ 18 w 59"/>
                <a:gd name="T25" fmla="*/ 31 h 70"/>
                <a:gd name="T26" fmla="*/ 22 w 59"/>
                <a:gd name="T27" fmla="*/ 37 h 70"/>
                <a:gd name="T28" fmla="*/ 20 w 59"/>
                <a:gd name="T29" fmla="*/ 31 h 70"/>
                <a:gd name="T30" fmla="*/ 23 w 59"/>
                <a:gd name="T31" fmla="*/ 28 h 70"/>
                <a:gd name="T32" fmla="*/ 19 w 59"/>
                <a:gd name="T33" fmla="*/ 22 h 70"/>
                <a:gd name="T34" fmla="*/ 15 w 59"/>
                <a:gd name="T35" fmla="*/ 23 h 70"/>
                <a:gd name="T36" fmla="*/ 18 w 59"/>
                <a:gd name="T37" fmla="*/ 19 h 70"/>
                <a:gd name="T38" fmla="*/ 14 w 59"/>
                <a:gd name="T39" fmla="*/ 13 h 70"/>
                <a:gd name="T40" fmla="*/ 15 w 59"/>
                <a:gd name="T41" fmla="*/ 18 h 70"/>
                <a:gd name="T42" fmla="*/ 12 w 59"/>
                <a:gd name="T43" fmla="*/ 23 h 70"/>
                <a:gd name="T44" fmla="*/ 27 w 59"/>
                <a:gd name="T45" fmla="*/ 38 h 70"/>
                <a:gd name="T46" fmla="*/ 32 w 59"/>
                <a:gd name="T47" fmla="*/ 33 h 70"/>
                <a:gd name="T48" fmla="*/ 31 w 59"/>
                <a:gd name="T49" fmla="*/ 29 h 70"/>
                <a:gd name="T50" fmla="*/ 33 w 59"/>
                <a:gd name="T51" fmla="*/ 27 h 70"/>
                <a:gd name="T52" fmla="*/ 40 w 59"/>
                <a:gd name="T53" fmla="*/ 30 h 70"/>
                <a:gd name="T54" fmla="*/ 41 w 59"/>
                <a:gd name="T55" fmla="*/ 35 h 70"/>
                <a:gd name="T56" fmla="*/ 39 w 59"/>
                <a:gd name="T57" fmla="*/ 40 h 70"/>
                <a:gd name="T58" fmla="*/ 44 w 59"/>
                <a:gd name="T59" fmla="*/ 35 h 70"/>
                <a:gd name="T60" fmla="*/ 43 w 59"/>
                <a:gd name="T61" fmla="*/ 31 h 70"/>
                <a:gd name="T62" fmla="*/ 45 w 59"/>
                <a:gd name="T63" fmla="*/ 25 h 70"/>
                <a:gd name="T64" fmla="*/ 41 w 59"/>
                <a:gd name="T65" fmla="*/ 27 h 70"/>
                <a:gd name="T66" fmla="*/ 38 w 59"/>
                <a:gd name="T67" fmla="*/ 21 h 70"/>
                <a:gd name="T68" fmla="*/ 40 w 59"/>
                <a:gd name="T69" fmla="*/ 16 h 70"/>
                <a:gd name="T70" fmla="*/ 35 w 59"/>
                <a:gd name="T71" fmla="*/ 21 h 70"/>
                <a:gd name="T72" fmla="*/ 36 w 59"/>
                <a:gd name="T73" fmla="*/ 26 h 70"/>
                <a:gd name="T74" fmla="*/ 33 w 59"/>
                <a:gd name="T75" fmla="*/ 24 h 70"/>
                <a:gd name="T76" fmla="*/ 28 w 59"/>
                <a:gd name="T77" fmla="*/ 28 h 70"/>
                <a:gd name="T78" fmla="*/ 29 w 59"/>
                <a:gd name="T79"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 h="70">
                  <a:moveTo>
                    <a:pt x="57" y="7"/>
                  </a:moveTo>
                  <a:cubicBezTo>
                    <a:pt x="2" y="0"/>
                    <a:pt x="2" y="0"/>
                    <a:pt x="2" y="0"/>
                  </a:cubicBezTo>
                  <a:cubicBezTo>
                    <a:pt x="0" y="9"/>
                    <a:pt x="0" y="9"/>
                    <a:pt x="0" y="9"/>
                  </a:cubicBezTo>
                  <a:cubicBezTo>
                    <a:pt x="1" y="10"/>
                    <a:pt x="2" y="10"/>
                    <a:pt x="3" y="11"/>
                  </a:cubicBezTo>
                  <a:cubicBezTo>
                    <a:pt x="4" y="3"/>
                    <a:pt x="4" y="3"/>
                    <a:pt x="4" y="3"/>
                  </a:cubicBezTo>
                  <a:cubicBezTo>
                    <a:pt x="53" y="9"/>
                    <a:pt x="53" y="9"/>
                    <a:pt x="53" y="9"/>
                  </a:cubicBezTo>
                  <a:cubicBezTo>
                    <a:pt x="48" y="50"/>
                    <a:pt x="48" y="50"/>
                    <a:pt x="48" y="50"/>
                  </a:cubicBezTo>
                  <a:cubicBezTo>
                    <a:pt x="7" y="42"/>
                    <a:pt x="7" y="42"/>
                    <a:pt x="7" y="42"/>
                  </a:cubicBezTo>
                  <a:cubicBezTo>
                    <a:pt x="10" y="44"/>
                    <a:pt x="12" y="46"/>
                    <a:pt x="14" y="48"/>
                  </a:cubicBezTo>
                  <a:cubicBezTo>
                    <a:pt x="23" y="50"/>
                    <a:pt x="23" y="50"/>
                    <a:pt x="23" y="50"/>
                  </a:cubicBezTo>
                  <a:cubicBezTo>
                    <a:pt x="21" y="50"/>
                    <a:pt x="18" y="51"/>
                    <a:pt x="16" y="52"/>
                  </a:cubicBezTo>
                  <a:cubicBezTo>
                    <a:pt x="19" y="56"/>
                    <a:pt x="21" y="62"/>
                    <a:pt x="21" y="69"/>
                  </a:cubicBezTo>
                  <a:cubicBezTo>
                    <a:pt x="23" y="69"/>
                    <a:pt x="26" y="70"/>
                    <a:pt x="29" y="70"/>
                  </a:cubicBezTo>
                  <a:cubicBezTo>
                    <a:pt x="40" y="70"/>
                    <a:pt x="49" y="65"/>
                    <a:pt x="49" y="60"/>
                  </a:cubicBezTo>
                  <a:cubicBezTo>
                    <a:pt x="49" y="58"/>
                    <a:pt x="48" y="56"/>
                    <a:pt x="46" y="55"/>
                  </a:cubicBezTo>
                  <a:cubicBezTo>
                    <a:pt x="51" y="56"/>
                    <a:pt x="51" y="56"/>
                    <a:pt x="51" y="56"/>
                  </a:cubicBezTo>
                  <a:cubicBezTo>
                    <a:pt x="54" y="52"/>
                    <a:pt x="54" y="52"/>
                    <a:pt x="54" y="52"/>
                  </a:cubicBezTo>
                  <a:cubicBezTo>
                    <a:pt x="59" y="9"/>
                    <a:pt x="59" y="9"/>
                    <a:pt x="59" y="9"/>
                  </a:cubicBezTo>
                  <a:lnTo>
                    <a:pt x="57" y="7"/>
                  </a:lnTo>
                  <a:close/>
                  <a:moveTo>
                    <a:pt x="12" y="23"/>
                  </a:moveTo>
                  <a:cubicBezTo>
                    <a:pt x="12" y="23"/>
                    <a:pt x="12" y="23"/>
                    <a:pt x="12" y="24"/>
                  </a:cubicBezTo>
                  <a:cubicBezTo>
                    <a:pt x="18" y="25"/>
                    <a:pt x="18" y="25"/>
                    <a:pt x="18" y="25"/>
                  </a:cubicBezTo>
                  <a:cubicBezTo>
                    <a:pt x="18" y="27"/>
                    <a:pt x="18" y="27"/>
                    <a:pt x="18" y="27"/>
                  </a:cubicBezTo>
                  <a:cubicBezTo>
                    <a:pt x="20" y="27"/>
                    <a:pt x="20" y="27"/>
                    <a:pt x="20" y="27"/>
                  </a:cubicBezTo>
                  <a:cubicBezTo>
                    <a:pt x="19" y="31"/>
                    <a:pt x="19" y="31"/>
                    <a:pt x="19" y="31"/>
                  </a:cubicBezTo>
                  <a:cubicBezTo>
                    <a:pt x="18" y="31"/>
                    <a:pt x="18" y="31"/>
                    <a:pt x="18" y="31"/>
                  </a:cubicBezTo>
                  <a:cubicBezTo>
                    <a:pt x="17" y="36"/>
                    <a:pt x="17" y="36"/>
                    <a:pt x="17" y="36"/>
                  </a:cubicBezTo>
                  <a:cubicBezTo>
                    <a:pt x="22" y="37"/>
                    <a:pt x="22" y="37"/>
                    <a:pt x="22" y="37"/>
                  </a:cubicBezTo>
                  <a:cubicBezTo>
                    <a:pt x="22" y="32"/>
                    <a:pt x="22" y="32"/>
                    <a:pt x="22" y="32"/>
                  </a:cubicBezTo>
                  <a:cubicBezTo>
                    <a:pt x="20" y="31"/>
                    <a:pt x="20" y="31"/>
                    <a:pt x="20" y="31"/>
                  </a:cubicBezTo>
                  <a:cubicBezTo>
                    <a:pt x="21" y="27"/>
                    <a:pt x="21" y="27"/>
                    <a:pt x="21" y="27"/>
                  </a:cubicBezTo>
                  <a:cubicBezTo>
                    <a:pt x="23" y="28"/>
                    <a:pt x="23" y="28"/>
                    <a:pt x="23" y="28"/>
                  </a:cubicBezTo>
                  <a:cubicBezTo>
                    <a:pt x="23" y="22"/>
                    <a:pt x="23" y="22"/>
                    <a:pt x="23" y="22"/>
                  </a:cubicBezTo>
                  <a:cubicBezTo>
                    <a:pt x="19" y="22"/>
                    <a:pt x="19" y="22"/>
                    <a:pt x="19" y="22"/>
                  </a:cubicBezTo>
                  <a:cubicBezTo>
                    <a:pt x="19" y="24"/>
                    <a:pt x="19" y="24"/>
                    <a:pt x="19" y="24"/>
                  </a:cubicBezTo>
                  <a:cubicBezTo>
                    <a:pt x="15" y="23"/>
                    <a:pt x="15" y="23"/>
                    <a:pt x="15" y="23"/>
                  </a:cubicBezTo>
                  <a:cubicBezTo>
                    <a:pt x="16" y="18"/>
                    <a:pt x="16" y="18"/>
                    <a:pt x="16" y="18"/>
                  </a:cubicBezTo>
                  <a:cubicBezTo>
                    <a:pt x="18" y="19"/>
                    <a:pt x="18" y="19"/>
                    <a:pt x="18" y="19"/>
                  </a:cubicBezTo>
                  <a:cubicBezTo>
                    <a:pt x="18" y="13"/>
                    <a:pt x="18" y="13"/>
                    <a:pt x="18" y="13"/>
                  </a:cubicBezTo>
                  <a:cubicBezTo>
                    <a:pt x="14" y="13"/>
                    <a:pt x="14" y="13"/>
                    <a:pt x="14" y="13"/>
                  </a:cubicBezTo>
                  <a:cubicBezTo>
                    <a:pt x="13" y="18"/>
                    <a:pt x="13" y="18"/>
                    <a:pt x="13" y="18"/>
                  </a:cubicBezTo>
                  <a:cubicBezTo>
                    <a:pt x="15" y="18"/>
                    <a:pt x="15" y="18"/>
                    <a:pt x="15" y="18"/>
                  </a:cubicBezTo>
                  <a:cubicBezTo>
                    <a:pt x="14" y="23"/>
                    <a:pt x="14" y="23"/>
                    <a:pt x="14" y="23"/>
                  </a:cubicBezTo>
                  <a:lnTo>
                    <a:pt x="12" y="23"/>
                  </a:lnTo>
                  <a:close/>
                  <a:moveTo>
                    <a:pt x="27" y="32"/>
                  </a:moveTo>
                  <a:cubicBezTo>
                    <a:pt x="27" y="38"/>
                    <a:pt x="27" y="38"/>
                    <a:pt x="27" y="38"/>
                  </a:cubicBezTo>
                  <a:cubicBezTo>
                    <a:pt x="31" y="38"/>
                    <a:pt x="31" y="38"/>
                    <a:pt x="31" y="38"/>
                  </a:cubicBezTo>
                  <a:cubicBezTo>
                    <a:pt x="32" y="33"/>
                    <a:pt x="32" y="33"/>
                    <a:pt x="32" y="33"/>
                  </a:cubicBezTo>
                  <a:cubicBezTo>
                    <a:pt x="30" y="33"/>
                    <a:pt x="30" y="33"/>
                    <a:pt x="30" y="33"/>
                  </a:cubicBezTo>
                  <a:cubicBezTo>
                    <a:pt x="31" y="29"/>
                    <a:pt x="31" y="29"/>
                    <a:pt x="31" y="29"/>
                  </a:cubicBezTo>
                  <a:cubicBezTo>
                    <a:pt x="32" y="29"/>
                    <a:pt x="32" y="29"/>
                    <a:pt x="32" y="29"/>
                  </a:cubicBezTo>
                  <a:cubicBezTo>
                    <a:pt x="33" y="27"/>
                    <a:pt x="33" y="27"/>
                    <a:pt x="33" y="27"/>
                  </a:cubicBezTo>
                  <a:cubicBezTo>
                    <a:pt x="40" y="28"/>
                    <a:pt x="40" y="28"/>
                    <a:pt x="40" y="28"/>
                  </a:cubicBezTo>
                  <a:cubicBezTo>
                    <a:pt x="40" y="30"/>
                    <a:pt x="40" y="30"/>
                    <a:pt x="40" y="30"/>
                  </a:cubicBezTo>
                  <a:cubicBezTo>
                    <a:pt x="42" y="30"/>
                    <a:pt x="42" y="30"/>
                    <a:pt x="42" y="30"/>
                  </a:cubicBezTo>
                  <a:cubicBezTo>
                    <a:pt x="41" y="35"/>
                    <a:pt x="41" y="35"/>
                    <a:pt x="41" y="35"/>
                  </a:cubicBezTo>
                  <a:cubicBezTo>
                    <a:pt x="40" y="34"/>
                    <a:pt x="40" y="34"/>
                    <a:pt x="40" y="34"/>
                  </a:cubicBezTo>
                  <a:cubicBezTo>
                    <a:pt x="39" y="40"/>
                    <a:pt x="39" y="40"/>
                    <a:pt x="39" y="40"/>
                  </a:cubicBezTo>
                  <a:cubicBezTo>
                    <a:pt x="44" y="40"/>
                    <a:pt x="44" y="40"/>
                    <a:pt x="44" y="40"/>
                  </a:cubicBezTo>
                  <a:cubicBezTo>
                    <a:pt x="44" y="35"/>
                    <a:pt x="44" y="35"/>
                    <a:pt x="44" y="35"/>
                  </a:cubicBezTo>
                  <a:cubicBezTo>
                    <a:pt x="43" y="35"/>
                    <a:pt x="43" y="35"/>
                    <a:pt x="43" y="35"/>
                  </a:cubicBezTo>
                  <a:cubicBezTo>
                    <a:pt x="43" y="31"/>
                    <a:pt x="43" y="31"/>
                    <a:pt x="43" y="31"/>
                  </a:cubicBezTo>
                  <a:cubicBezTo>
                    <a:pt x="45" y="31"/>
                    <a:pt x="45" y="31"/>
                    <a:pt x="45" y="31"/>
                  </a:cubicBezTo>
                  <a:cubicBezTo>
                    <a:pt x="45" y="25"/>
                    <a:pt x="45" y="25"/>
                    <a:pt x="45" y="25"/>
                  </a:cubicBezTo>
                  <a:cubicBezTo>
                    <a:pt x="41" y="25"/>
                    <a:pt x="41" y="25"/>
                    <a:pt x="41" y="25"/>
                  </a:cubicBezTo>
                  <a:cubicBezTo>
                    <a:pt x="41" y="27"/>
                    <a:pt x="41" y="27"/>
                    <a:pt x="41" y="27"/>
                  </a:cubicBezTo>
                  <a:cubicBezTo>
                    <a:pt x="37" y="26"/>
                    <a:pt x="37" y="26"/>
                    <a:pt x="37" y="26"/>
                  </a:cubicBezTo>
                  <a:cubicBezTo>
                    <a:pt x="38" y="21"/>
                    <a:pt x="38" y="21"/>
                    <a:pt x="38" y="21"/>
                  </a:cubicBezTo>
                  <a:cubicBezTo>
                    <a:pt x="40" y="22"/>
                    <a:pt x="40" y="22"/>
                    <a:pt x="40" y="22"/>
                  </a:cubicBezTo>
                  <a:cubicBezTo>
                    <a:pt x="40" y="16"/>
                    <a:pt x="40" y="16"/>
                    <a:pt x="40" y="16"/>
                  </a:cubicBezTo>
                  <a:cubicBezTo>
                    <a:pt x="36" y="16"/>
                    <a:pt x="36" y="16"/>
                    <a:pt x="36" y="16"/>
                  </a:cubicBezTo>
                  <a:cubicBezTo>
                    <a:pt x="35" y="21"/>
                    <a:pt x="35" y="21"/>
                    <a:pt x="35" y="21"/>
                  </a:cubicBezTo>
                  <a:cubicBezTo>
                    <a:pt x="37" y="21"/>
                    <a:pt x="37" y="21"/>
                    <a:pt x="37" y="21"/>
                  </a:cubicBezTo>
                  <a:cubicBezTo>
                    <a:pt x="36" y="26"/>
                    <a:pt x="36" y="26"/>
                    <a:pt x="36" y="26"/>
                  </a:cubicBezTo>
                  <a:cubicBezTo>
                    <a:pt x="33" y="26"/>
                    <a:pt x="33" y="26"/>
                    <a:pt x="33" y="26"/>
                  </a:cubicBezTo>
                  <a:cubicBezTo>
                    <a:pt x="33" y="24"/>
                    <a:pt x="33" y="24"/>
                    <a:pt x="33" y="24"/>
                  </a:cubicBezTo>
                  <a:cubicBezTo>
                    <a:pt x="28" y="23"/>
                    <a:pt x="28" y="23"/>
                    <a:pt x="28" y="23"/>
                  </a:cubicBezTo>
                  <a:cubicBezTo>
                    <a:pt x="28" y="28"/>
                    <a:pt x="28" y="28"/>
                    <a:pt x="28" y="28"/>
                  </a:cubicBezTo>
                  <a:cubicBezTo>
                    <a:pt x="30" y="29"/>
                    <a:pt x="30" y="29"/>
                    <a:pt x="30" y="29"/>
                  </a:cubicBezTo>
                  <a:cubicBezTo>
                    <a:pt x="29" y="33"/>
                    <a:pt x="29" y="33"/>
                    <a:pt x="29" y="33"/>
                  </a:cubicBezTo>
                  <a:lnTo>
                    <a:pt x="2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9311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1900901" y="2132914"/>
            <a:ext cx="3994268" cy="37397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74" bIns="68574" rtlCol="0" anchor="t"/>
          <a:lstStyle/>
          <a:p>
            <a:pPr marL="0" lvl="1">
              <a:lnSpc>
                <a:spcPct val="90000"/>
              </a:lnSpc>
            </a:pPr>
            <a:r>
              <a:rPr lang="en-US">
                <a:solidFill>
                  <a:schemeClr val="accent4"/>
                </a:solidFill>
              </a:rPr>
              <a:t>Scale-out</a:t>
            </a:r>
            <a:endParaRPr lang="en-US" dirty="0">
              <a:solidFill>
                <a:schemeClr val="accent4"/>
              </a:solidFill>
            </a:endParaRPr>
          </a:p>
        </p:txBody>
      </p:sp>
      <p:sp>
        <p:nvSpPr>
          <p:cNvPr id="53" name="Rectangle 52"/>
          <p:cNvSpPr/>
          <p:nvPr/>
        </p:nvSpPr>
        <p:spPr>
          <a:xfrm>
            <a:off x="6540156" y="2132914"/>
            <a:ext cx="3994268" cy="3739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68574" bIns="68574" rtlCol="0" anchor="t"/>
          <a:lstStyle/>
          <a:p>
            <a:pPr defTabSz="1241370" fontAlgn="base">
              <a:spcAft>
                <a:spcPts val="1800"/>
              </a:spcAft>
              <a:buSzPct val="75000"/>
            </a:pPr>
            <a:r>
              <a:rPr lang="en-US" kern="0" dirty="0">
                <a:solidFill>
                  <a:schemeClr val="tx2"/>
                </a:solidFill>
                <a:ea typeface="Segoe UI" pitchFamily="34" charset="0"/>
                <a:cs typeface="Segoe UI" pitchFamily="34" charset="0"/>
              </a:rPr>
              <a:t>Scale units are groups of nodes with dedicated CPU, memory, and storage</a:t>
            </a:r>
          </a:p>
          <a:p>
            <a:pPr defTabSz="1241370" fontAlgn="base">
              <a:spcAft>
                <a:spcPts val="1800"/>
              </a:spcAft>
              <a:buSzPct val="75000"/>
            </a:pPr>
            <a:endParaRPr lang="en-US" kern="0" dirty="0">
              <a:solidFill>
                <a:schemeClr val="tx2"/>
              </a:solidFill>
              <a:ea typeface="Segoe UI" pitchFamily="34" charset="0"/>
              <a:cs typeface="Segoe UI" pitchFamily="34" charset="0"/>
            </a:endParaRPr>
          </a:p>
          <a:p>
            <a:pPr defTabSz="1241370" fontAlgn="base">
              <a:spcAft>
                <a:spcPts val="1800"/>
              </a:spcAft>
              <a:buSzPct val="75000"/>
            </a:pPr>
            <a:r>
              <a:rPr lang="en-US" kern="0" dirty="0">
                <a:solidFill>
                  <a:schemeClr val="tx2"/>
                </a:solidFill>
                <a:ea typeface="Segoe UI" pitchFamily="34" charset="0"/>
                <a:cs typeface="Segoe UI" pitchFamily="34" charset="0"/>
              </a:rPr>
              <a:t>Incrementally add hardware for near-linear scale (both PDW and HDInsight)</a:t>
            </a:r>
          </a:p>
          <a:p>
            <a:pPr defTabSz="1241370" fontAlgn="base">
              <a:spcAft>
                <a:spcPts val="1800"/>
              </a:spcAft>
              <a:buSzPct val="75000"/>
            </a:pPr>
            <a:endParaRPr lang="en-US" kern="0" dirty="0">
              <a:solidFill>
                <a:schemeClr val="tx2"/>
              </a:solidFill>
              <a:ea typeface="Segoe UI" pitchFamily="34" charset="0"/>
              <a:cs typeface="Segoe UI" pitchFamily="34" charset="0"/>
            </a:endParaRPr>
          </a:p>
          <a:p>
            <a:pPr defTabSz="1241370" fontAlgn="base">
              <a:spcAft>
                <a:spcPts val="1800"/>
              </a:spcAft>
              <a:buSzPct val="75000"/>
            </a:pPr>
            <a:r>
              <a:rPr lang="en-US" kern="0" dirty="0">
                <a:solidFill>
                  <a:schemeClr val="tx2"/>
                </a:solidFill>
                <a:ea typeface="Segoe UI" pitchFamily="34" charset="0"/>
                <a:cs typeface="Segoe UI" pitchFamily="34" charset="0"/>
              </a:rPr>
              <a:t>Handles query complexity and concurrency at scale</a:t>
            </a:r>
          </a:p>
        </p:txBody>
      </p:sp>
      <p:sp>
        <p:nvSpPr>
          <p:cNvPr id="55" name="Title 1"/>
          <p:cNvSpPr>
            <a:spLocks noGrp="1"/>
          </p:cNvSpPr>
          <p:nvPr>
            <p:ph type="title"/>
          </p:nvPr>
        </p:nvSpPr>
        <p:spPr>
          <a:xfrm>
            <a:off x="1828486" y="548643"/>
            <a:ext cx="8914641" cy="709749"/>
          </a:xfrm>
        </p:spPr>
        <p:txBody>
          <a:bodyPr>
            <a:normAutofit fontScale="90000"/>
          </a:bodyPr>
          <a:lstStyle/>
          <a:p>
            <a:r>
              <a:rPr lang="en-US" dirty="0">
                <a:gradFill>
                  <a:gsLst>
                    <a:gs pos="100000">
                      <a:schemeClr val="tx2"/>
                    </a:gs>
                    <a:gs pos="0">
                      <a:schemeClr val="tx2"/>
                    </a:gs>
                  </a:gsLst>
                  <a:lin ang="5400000" scaled="0"/>
                </a:gradFill>
              </a:rPr>
              <a:t>Scaling out your data to petabytes</a:t>
            </a:r>
            <a:endParaRPr lang="en-US" sz="1650" dirty="0">
              <a:solidFill>
                <a:schemeClr val="accent4"/>
              </a:solidFill>
            </a:endParaRPr>
          </a:p>
        </p:txBody>
      </p:sp>
      <p:sp>
        <p:nvSpPr>
          <p:cNvPr id="56" name="Slide Number Placeholder 4"/>
          <p:cNvSpPr txBox="1">
            <a:spLocks/>
          </p:cNvSpPr>
          <p:nvPr/>
        </p:nvSpPr>
        <p:spPr>
          <a:xfrm>
            <a:off x="10455123" y="5798564"/>
            <a:ext cx="424956" cy="102385"/>
          </a:xfrm>
          <a:prstGeom prst="rect">
            <a:avLst/>
          </a:prstGeom>
        </p:spPr>
        <p:txBody>
          <a:bodyPr vert="horz" lIns="68574" tIns="0" rIns="0" bIns="0" rtlCol="0" anchor="ctr"/>
          <a:lstStyle>
            <a:defPPr>
              <a:defRPr lang="en-US"/>
            </a:defPPr>
            <a:lvl1pPr marL="0" algn="r" defTabSz="932742" rtl="0" eaLnBrk="1" latinLnBrk="0" hangingPunct="1">
              <a:defRPr lang="en-US" sz="900" b="0" kern="1200" smtClean="0">
                <a:solidFill>
                  <a:schemeClr val="bg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lang="en-US" sz="675">
                <a:solidFill>
                  <a:srgbClr val="FFFFFF"/>
                </a:solidFill>
              </a:rPr>
              <a:pPr/>
              <a:t>25</a:t>
            </a:fld>
            <a:endParaRPr lang="en-US" sz="675" dirty="0">
              <a:solidFill>
                <a:srgbClr val="FFFFFF"/>
              </a:solidFill>
            </a:endParaRPr>
          </a:p>
        </p:txBody>
      </p:sp>
      <p:sp>
        <p:nvSpPr>
          <p:cNvPr id="49" name="AutoShape 15"/>
          <p:cNvSpPr>
            <a:spLocks noChangeAspect="1" noChangeArrowheads="1" noTextEdit="1"/>
          </p:cNvSpPr>
          <p:nvPr/>
        </p:nvSpPr>
        <p:spPr bwMode="auto">
          <a:xfrm>
            <a:off x="2074947" y="2807725"/>
            <a:ext cx="772098" cy="225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900"/>
          </a:p>
        </p:txBody>
      </p:sp>
      <p:sp>
        <p:nvSpPr>
          <p:cNvPr id="47" name="TextBox 46"/>
          <p:cNvSpPr txBox="1"/>
          <p:nvPr/>
        </p:nvSpPr>
        <p:spPr>
          <a:xfrm>
            <a:off x="2148474" y="4511594"/>
            <a:ext cx="628929" cy="446879"/>
          </a:xfrm>
          <a:prstGeom prst="rect">
            <a:avLst/>
          </a:prstGeom>
          <a:noFill/>
        </p:spPr>
        <p:txBody>
          <a:bodyPr wrap="square" lIns="0" tIns="0" rIns="0" bIns="0" rtlCol="0" anchor="ctr">
            <a:noAutofit/>
          </a:bodyPr>
          <a:lstStyle/>
          <a:p>
            <a:pPr algn="ctr"/>
            <a:r>
              <a:rPr lang="en-US" sz="900" b="1" dirty="0">
                <a:solidFill>
                  <a:schemeClr val="bg2">
                    <a:lumMod val="25000"/>
                  </a:schemeClr>
                </a:solidFill>
                <a:latin typeface="Segoe UI" panose="020B0502040204020203" pitchFamily="34" charset="0"/>
                <a:cs typeface="Segoe UI" panose="020B0502040204020203" pitchFamily="34" charset="0"/>
              </a:rPr>
              <a:t>PDW</a:t>
            </a:r>
          </a:p>
        </p:txBody>
      </p:sp>
      <p:grpSp>
        <p:nvGrpSpPr>
          <p:cNvPr id="14" name="Group 13"/>
          <p:cNvGrpSpPr/>
          <p:nvPr/>
        </p:nvGrpSpPr>
        <p:grpSpPr>
          <a:xfrm>
            <a:off x="2073483" y="5265192"/>
            <a:ext cx="3583646" cy="455424"/>
            <a:chOff x="692484" y="5854700"/>
            <a:chExt cx="4778601" cy="607283"/>
          </a:xfrm>
        </p:grpSpPr>
        <p:sp>
          <p:nvSpPr>
            <p:cNvPr id="3" name="Right Arrow 2"/>
            <p:cNvSpPr/>
            <p:nvPr/>
          </p:nvSpPr>
          <p:spPr>
            <a:xfrm>
              <a:off x="692814" y="5854700"/>
              <a:ext cx="4778271" cy="3429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TextBox 56"/>
            <p:cNvSpPr txBox="1"/>
            <p:nvPr/>
          </p:nvSpPr>
          <p:spPr>
            <a:xfrm>
              <a:off x="692484" y="6215086"/>
              <a:ext cx="557196" cy="223626"/>
            </a:xfrm>
            <a:prstGeom prst="rect">
              <a:avLst/>
            </a:prstGeom>
            <a:noFill/>
          </p:spPr>
          <p:txBody>
            <a:bodyPr wrap="square" lIns="0" tIns="0" rIns="0" bIns="0" rtlCol="0">
              <a:noAutofit/>
            </a:bodyPr>
            <a:lstStyle/>
            <a:p>
              <a:r>
                <a:rPr lang="en-US" sz="1350" b="1" dirty="0">
                  <a:solidFill>
                    <a:schemeClr val="tx2"/>
                  </a:solidFill>
                  <a:latin typeface="Segoe UI" panose="020B0502040204020203" pitchFamily="34" charset="0"/>
                  <a:cs typeface="Segoe UI" panose="020B0502040204020203" pitchFamily="34" charset="0"/>
                </a:rPr>
                <a:t>0TB</a:t>
              </a:r>
            </a:p>
          </p:txBody>
        </p:sp>
        <p:sp>
          <p:nvSpPr>
            <p:cNvPr id="59" name="TextBox 58"/>
            <p:cNvSpPr txBox="1"/>
            <p:nvPr/>
          </p:nvSpPr>
          <p:spPr>
            <a:xfrm>
              <a:off x="4522404" y="6215086"/>
              <a:ext cx="714531" cy="246897"/>
            </a:xfrm>
            <a:prstGeom prst="rect">
              <a:avLst/>
            </a:prstGeom>
            <a:noFill/>
          </p:spPr>
          <p:txBody>
            <a:bodyPr wrap="square" lIns="0" tIns="0" rIns="0" bIns="0" rtlCol="0">
              <a:noAutofit/>
            </a:bodyPr>
            <a:lstStyle/>
            <a:p>
              <a:pPr algn="r"/>
              <a:r>
                <a:rPr lang="en-US" sz="1600" b="1" dirty="0">
                  <a:solidFill>
                    <a:schemeClr val="tx2"/>
                  </a:solidFill>
                  <a:latin typeface="Segoe UI" panose="020B0502040204020203" pitchFamily="34" charset="0"/>
                  <a:cs typeface="Segoe UI" panose="020B0502040204020203" pitchFamily="34" charset="0"/>
                </a:rPr>
                <a:t>∞</a:t>
              </a:r>
              <a:r>
                <a:rPr lang="en-US" sz="1350" b="1" dirty="0">
                  <a:solidFill>
                    <a:schemeClr val="tx2"/>
                  </a:solidFill>
                  <a:latin typeface="Segoe UI" panose="020B0502040204020203" pitchFamily="34" charset="0"/>
                  <a:cs typeface="Segoe UI" panose="020B0502040204020203" pitchFamily="34" charset="0"/>
                </a:rPr>
                <a:t> PB</a:t>
              </a:r>
            </a:p>
          </p:txBody>
        </p:sp>
      </p:grpSp>
      <p:sp>
        <p:nvSpPr>
          <p:cNvPr id="135" name="TextBox 134"/>
          <p:cNvSpPr txBox="1"/>
          <p:nvPr/>
        </p:nvSpPr>
        <p:spPr>
          <a:xfrm>
            <a:off x="2148473" y="3030793"/>
            <a:ext cx="620424" cy="450691"/>
          </a:xfrm>
          <a:prstGeom prst="rect">
            <a:avLst/>
          </a:prstGeom>
          <a:noFill/>
        </p:spPr>
        <p:txBody>
          <a:bodyPr wrap="square" lIns="0" tIns="0" rIns="0" bIns="0" rtlCol="0" anchor="ctr">
            <a:noAutofit/>
          </a:bodyPr>
          <a:lstStyle/>
          <a:p>
            <a:pPr algn="ctr"/>
            <a:r>
              <a:rPr lang="en-US" sz="900" b="1" dirty="0">
                <a:solidFill>
                  <a:schemeClr val="bg2">
                    <a:lumMod val="25000"/>
                  </a:schemeClr>
                </a:solidFill>
                <a:latin typeface="Segoe UI" panose="020B0502040204020203" pitchFamily="34" charset="0"/>
                <a:cs typeface="Segoe UI" panose="020B0502040204020203" pitchFamily="34" charset="0"/>
              </a:rPr>
              <a:t>PDW / HDInsight</a:t>
            </a:r>
          </a:p>
        </p:txBody>
      </p:sp>
      <p:sp>
        <p:nvSpPr>
          <p:cNvPr id="139" name="TextBox 138"/>
          <p:cNvSpPr txBox="1"/>
          <p:nvPr/>
        </p:nvSpPr>
        <p:spPr>
          <a:xfrm>
            <a:off x="2148473" y="3516528"/>
            <a:ext cx="620424" cy="450691"/>
          </a:xfrm>
          <a:prstGeom prst="rect">
            <a:avLst/>
          </a:prstGeom>
          <a:noFill/>
        </p:spPr>
        <p:txBody>
          <a:bodyPr wrap="square" lIns="0" tIns="0" rIns="0" bIns="0" rtlCol="0" anchor="ctr">
            <a:noAutofit/>
          </a:bodyPr>
          <a:lstStyle/>
          <a:p>
            <a:pPr algn="ctr"/>
            <a:r>
              <a:rPr lang="en-US" sz="900" b="1" dirty="0">
                <a:solidFill>
                  <a:schemeClr val="bg2">
                    <a:lumMod val="25000"/>
                  </a:schemeClr>
                </a:solidFill>
                <a:latin typeface="Segoe UI" panose="020B0502040204020203" pitchFamily="34" charset="0"/>
                <a:cs typeface="Segoe UI" panose="020B0502040204020203" pitchFamily="34" charset="0"/>
              </a:rPr>
              <a:t>PDW / HDInsight</a:t>
            </a:r>
          </a:p>
        </p:txBody>
      </p:sp>
      <p:sp>
        <p:nvSpPr>
          <p:cNvPr id="143" name="TextBox 142"/>
          <p:cNvSpPr txBox="1"/>
          <p:nvPr/>
        </p:nvSpPr>
        <p:spPr>
          <a:xfrm>
            <a:off x="2148473" y="4012668"/>
            <a:ext cx="620424" cy="450691"/>
          </a:xfrm>
          <a:prstGeom prst="rect">
            <a:avLst/>
          </a:prstGeom>
          <a:noFill/>
        </p:spPr>
        <p:txBody>
          <a:bodyPr wrap="square" lIns="0" tIns="0" rIns="0" bIns="0" rtlCol="0" anchor="ctr">
            <a:noAutofit/>
          </a:bodyPr>
          <a:lstStyle/>
          <a:p>
            <a:pPr algn="ctr"/>
            <a:r>
              <a:rPr lang="en-US" sz="900" b="1" dirty="0">
                <a:solidFill>
                  <a:schemeClr val="bg2">
                    <a:lumMod val="25000"/>
                  </a:schemeClr>
                </a:solidFill>
                <a:latin typeface="Segoe UI" panose="020B0502040204020203" pitchFamily="34" charset="0"/>
                <a:cs typeface="Segoe UI" panose="020B0502040204020203" pitchFamily="34" charset="0"/>
              </a:rPr>
              <a:t>PDW / HDInsight</a:t>
            </a:r>
          </a:p>
        </p:txBody>
      </p:sp>
      <p:grpSp>
        <p:nvGrpSpPr>
          <p:cNvPr id="15" name="Group 14"/>
          <p:cNvGrpSpPr/>
          <p:nvPr/>
        </p:nvGrpSpPr>
        <p:grpSpPr>
          <a:xfrm>
            <a:off x="2073734" y="2790580"/>
            <a:ext cx="774533" cy="2266834"/>
            <a:chOff x="692814" y="2554940"/>
            <a:chExt cx="1032799" cy="3022702"/>
          </a:xfrm>
        </p:grpSpPr>
        <p:sp>
          <p:nvSpPr>
            <p:cNvPr id="93" name="Freeform 19"/>
            <p:cNvSpPr>
              <a:spLocks/>
            </p:cNvSpPr>
            <p:nvPr/>
          </p:nvSpPr>
          <p:spPr bwMode="auto">
            <a:xfrm>
              <a:off x="692814" y="2554940"/>
              <a:ext cx="1025491" cy="148863"/>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900">
                <a:solidFill>
                  <a:schemeClr val="tx1">
                    <a:lumMod val="50000"/>
                    <a:lumOff val="50000"/>
                  </a:schemeClr>
                </a:solidFill>
              </a:endParaRPr>
            </a:p>
          </p:txBody>
        </p:sp>
        <p:sp>
          <p:nvSpPr>
            <p:cNvPr id="180" name="Freeform 179"/>
            <p:cNvSpPr/>
            <p:nvPr/>
          </p:nvSpPr>
          <p:spPr>
            <a:xfrm>
              <a:off x="700122" y="2753106"/>
              <a:ext cx="1025491" cy="2824536"/>
            </a:xfrm>
            <a:custGeom>
              <a:avLst/>
              <a:gdLst>
                <a:gd name="connsiteX0" fmla="*/ 93981 w 1025491"/>
                <a:gd name="connsiteY0" fmla="*/ 2082857 h 2824536"/>
                <a:gd name="connsiteX1" fmla="*/ 93981 w 1025491"/>
                <a:gd name="connsiteY1" fmla="*/ 2692597 h 2824536"/>
                <a:gd name="connsiteX2" fmla="*/ 931511 w 1025491"/>
                <a:gd name="connsiteY2" fmla="*/ 2692597 h 2824536"/>
                <a:gd name="connsiteX3" fmla="*/ 931511 w 1025491"/>
                <a:gd name="connsiteY3" fmla="*/ 2082857 h 2824536"/>
                <a:gd name="connsiteX4" fmla="*/ 93981 w 1025491"/>
                <a:gd name="connsiteY4" fmla="*/ 1426363 h 2824536"/>
                <a:gd name="connsiteX5" fmla="*/ 93981 w 1025491"/>
                <a:gd name="connsiteY5" fmla="*/ 2036103 h 2824536"/>
                <a:gd name="connsiteX6" fmla="*/ 931511 w 1025491"/>
                <a:gd name="connsiteY6" fmla="*/ 2036103 h 2824536"/>
                <a:gd name="connsiteX7" fmla="*/ 931511 w 1025491"/>
                <a:gd name="connsiteY7" fmla="*/ 1426363 h 2824536"/>
                <a:gd name="connsiteX8" fmla="*/ 93981 w 1025491"/>
                <a:gd name="connsiteY8" fmla="*/ 769867 h 2824536"/>
                <a:gd name="connsiteX9" fmla="*/ 93981 w 1025491"/>
                <a:gd name="connsiteY9" fmla="*/ 1379607 h 2824536"/>
                <a:gd name="connsiteX10" fmla="*/ 931511 w 1025491"/>
                <a:gd name="connsiteY10" fmla="*/ 1379607 h 2824536"/>
                <a:gd name="connsiteX11" fmla="*/ 931511 w 1025491"/>
                <a:gd name="connsiteY11" fmla="*/ 769867 h 2824536"/>
                <a:gd name="connsiteX12" fmla="*/ 93981 w 1025491"/>
                <a:gd name="connsiteY12" fmla="*/ 113372 h 2824536"/>
                <a:gd name="connsiteX13" fmla="*/ 93981 w 1025491"/>
                <a:gd name="connsiteY13" fmla="*/ 723112 h 2824536"/>
                <a:gd name="connsiteX14" fmla="*/ 931511 w 1025491"/>
                <a:gd name="connsiteY14" fmla="*/ 723112 h 2824536"/>
                <a:gd name="connsiteX15" fmla="*/ 931511 w 1025491"/>
                <a:gd name="connsiteY15" fmla="*/ 113372 h 2824536"/>
                <a:gd name="connsiteX16" fmla="*/ 0 w 1025491"/>
                <a:gd name="connsiteY16" fmla="*/ 0 h 2824536"/>
                <a:gd name="connsiteX17" fmla="*/ 1025491 w 1025491"/>
                <a:gd name="connsiteY17" fmla="*/ 0 h 2824536"/>
                <a:gd name="connsiteX18" fmla="*/ 1025491 w 1025491"/>
                <a:gd name="connsiteY18" fmla="*/ 2824536 h 2824536"/>
                <a:gd name="connsiteX19" fmla="*/ 0 w 1025491"/>
                <a:gd name="connsiteY19" fmla="*/ 2824536 h 28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5491" h="2824536">
                  <a:moveTo>
                    <a:pt x="93981" y="2082857"/>
                  </a:moveTo>
                  <a:lnTo>
                    <a:pt x="93981" y="2692597"/>
                  </a:lnTo>
                  <a:lnTo>
                    <a:pt x="931511" y="2692597"/>
                  </a:lnTo>
                  <a:lnTo>
                    <a:pt x="931511" y="2082857"/>
                  </a:lnTo>
                  <a:close/>
                  <a:moveTo>
                    <a:pt x="93981" y="1426363"/>
                  </a:moveTo>
                  <a:lnTo>
                    <a:pt x="93981" y="2036103"/>
                  </a:lnTo>
                  <a:lnTo>
                    <a:pt x="931511" y="2036103"/>
                  </a:lnTo>
                  <a:lnTo>
                    <a:pt x="931511" y="1426363"/>
                  </a:lnTo>
                  <a:close/>
                  <a:moveTo>
                    <a:pt x="93981" y="769867"/>
                  </a:moveTo>
                  <a:lnTo>
                    <a:pt x="93981" y="1379607"/>
                  </a:lnTo>
                  <a:lnTo>
                    <a:pt x="931511" y="1379607"/>
                  </a:lnTo>
                  <a:lnTo>
                    <a:pt x="931511" y="769867"/>
                  </a:lnTo>
                  <a:close/>
                  <a:moveTo>
                    <a:pt x="93981" y="113372"/>
                  </a:moveTo>
                  <a:lnTo>
                    <a:pt x="93981" y="723112"/>
                  </a:lnTo>
                  <a:lnTo>
                    <a:pt x="931511" y="723112"/>
                  </a:lnTo>
                  <a:lnTo>
                    <a:pt x="931511" y="113372"/>
                  </a:lnTo>
                  <a:close/>
                  <a:moveTo>
                    <a:pt x="0" y="0"/>
                  </a:moveTo>
                  <a:lnTo>
                    <a:pt x="1025491" y="0"/>
                  </a:lnTo>
                  <a:lnTo>
                    <a:pt x="1025491" y="2824536"/>
                  </a:lnTo>
                  <a:lnTo>
                    <a:pt x="0" y="28245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6" name="Group 15"/>
          <p:cNvGrpSpPr/>
          <p:nvPr/>
        </p:nvGrpSpPr>
        <p:grpSpPr>
          <a:xfrm>
            <a:off x="3006277" y="2790581"/>
            <a:ext cx="774533" cy="2276338"/>
            <a:chOff x="1974776" y="2554940"/>
            <a:chExt cx="1032799" cy="3035375"/>
          </a:xfrm>
        </p:grpSpPr>
        <p:sp>
          <p:nvSpPr>
            <p:cNvPr id="181" name="AutoShape 15"/>
            <p:cNvSpPr>
              <a:spLocks noChangeAspect="1" noChangeArrowheads="1" noTextEdit="1"/>
            </p:cNvSpPr>
            <p:nvPr/>
          </p:nvSpPr>
          <p:spPr bwMode="auto">
            <a:xfrm>
              <a:off x="1976400" y="2577800"/>
              <a:ext cx="1029551" cy="301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900" b="1"/>
            </a:p>
          </p:txBody>
        </p:sp>
        <p:sp>
          <p:nvSpPr>
            <p:cNvPr id="183" name="TextBox 182"/>
            <p:cNvSpPr txBox="1"/>
            <p:nvPr/>
          </p:nvSpPr>
          <p:spPr>
            <a:xfrm>
              <a:off x="2074441" y="2875245"/>
              <a:ext cx="827302" cy="600972"/>
            </a:xfrm>
            <a:prstGeom prst="rect">
              <a:avLst/>
            </a:prstGeom>
            <a:noFill/>
          </p:spPr>
          <p:txBody>
            <a:bodyPr wrap="square" lIns="0" tIns="0" rIns="0" bIns="0" rtlCol="0" anchor="ctr">
              <a:noAutofit/>
            </a:bodyPr>
            <a:lstStyle/>
            <a:p>
              <a:pPr algn="ctr"/>
              <a:r>
                <a:rPr lang="en-US" sz="900" b="1" dirty="0">
                  <a:solidFill>
                    <a:schemeClr val="bg2">
                      <a:lumMod val="25000"/>
                    </a:schemeClr>
                  </a:solidFill>
                  <a:latin typeface="Segoe UI" panose="020B0502040204020203" pitchFamily="34" charset="0"/>
                  <a:cs typeface="Segoe UI" panose="020B0502040204020203" pitchFamily="34" charset="0"/>
                </a:rPr>
                <a:t>PDW / HDInsight</a:t>
              </a:r>
            </a:p>
          </p:txBody>
        </p:sp>
        <p:grpSp>
          <p:nvGrpSpPr>
            <p:cNvPr id="186" name="Group 185"/>
            <p:cNvGrpSpPr/>
            <p:nvPr/>
          </p:nvGrpSpPr>
          <p:grpSpPr>
            <a:xfrm>
              <a:off x="1974776" y="2554940"/>
              <a:ext cx="1032799" cy="3022702"/>
              <a:chOff x="692814" y="2554940"/>
              <a:chExt cx="1032799" cy="3022702"/>
            </a:xfrm>
          </p:grpSpPr>
          <p:sp>
            <p:nvSpPr>
              <p:cNvPr id="187" name="Freeform 19"/>
              <p:cNvSpPr>
                <a:spLocks/>
              </p:cNvSpPr>
              <p:nvPr/>
            </p:nvSpPr>
            <p:spPr bwMode="auto">
              <a:xfrm>
                <a:off x="692814" y="2554940"/>
                <a:ext cx="1025491" cy="148863"/>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900" b="1">
                  <a:solidFill>
                    <a:schemeClr val="tx1">
                      <a:lumMod val="50000"/>
                      <a:lumOff val="50000"/>
                    </a:schemeClr>
                  </a:solidFill>
                </a:endParaRPr>
              </a:p>
            </p:txBody>
          </p:sp>
          <p:sp>
            <p:nvSpPr>
              <p:cNvPr id="188" name="Freeform 187"/>
              <p:cNvSpPr/>
              <p:nvPr/>
            </p:nvSpPr>
            <p:spPr>
              <a:xfrm>
                <a:off x="700122" y="2753106"/>
                <a:ext cx="1025491" cy="2824536"/>
              </a:xfrm>
              <a:custGeom>
                <a:avLst/>
                <a:gdLst>
                  <a:gd name="connsiteX0" fmla="*/ 93981 w 1025491"/>
                  <a:gd name="connsiteY0" fmla="*/ 2082857 h 2824536"/>
                  <a:gd name="connsiteX1" fmla="*/ 93981 w 1025491"/>
                  <a:gd name="connsiteY1" fmla="*/ 2692597 h 2824536"/>
                  <a:gd name="connsiteX2" fmla="*/ 931511 w 1025491"/>
                  <a:gd name="connsiteY2" fmla="*/ 2692597 h 2824536"/>
                  <a:gd name="connsiteX3" fmla="*/ 931511 w 1025491"/>
                  <a:gd name="connsiteY3" fmla="*/ 2082857 h 2824536"/>
                  <a:gd name="connsiteX4" fmla="*/ 93981 w 1025491"/>
                  <a:gd name="connsiteY4" fmla="*/ 1426363 h 2824536"/>
                  <a:gd name="connsiteX5" fmla="*/ 93981 w 1025491"/>
                  <a:gd name="connsiteY5" fmla="*/ 2036103 h 2824536"/>
                  <a:gd name="connsiteX6" fmla="*/ 931511 w 1025491"/>
                  <a:gd name="connsiteY6" fmla="*/ 2036103 h 2824536"/>
                  <a:gd name="connsiteX7" fmla="*/ 931511 w 1025491"/>
                  <a:gd name="connsiteY7" fmla="*/ 1426363 h 2824536"/>
                  <a:gd name="connsiteX8" fmla="*/ 93981 w 1025491"/>
                  <a:gd name="connsiteY8" fmla="*/ 769867 h 2824536"/>
                  <a:gd name="connsiteX9" fmla="*/ 93981 w 1025491"/>
                  <a:gd name="connsiteY9" fmla="*/ 1379607 h 2824536"/>
                  <a:gd name="connsiteX10" fmla="*/ 931511 w 1025491"/>
                  <a:gd name="connsiteY10" fmla="*/ 1379607 h 2824536"/>
                  <a:gd name="connsiteX11" fmla="*/ 931511 w 1025491"/>
                  <a:gd name="connsiteY11" fmla="*/ 769867 h 2824536"/>
                  <a:gd name="connsiteX12" fmla="*/ 93981 w 1025491"/>
                  <a:gd name="connsiteY12" fmla="*/ 113372 h 2824536"/>
                  <a:gd name="connsiteX13" fmla="*/ 93981 w 1025491"/>
                  <a:gd name="connsiteY13" fmla="*/ 723112 h 2824536"/>
                  <a:gd name="connsiteX14" fmla="*/ 931511 w 1025491"/>
                  <a:gd name="connsiteY14" fmla="*/ 723112 h 2824536"/>
                  <a:gd name="connsiteX15" fmla="*/ 931511 w 1025491"/>
                  <a:gd name="connsiteY15" fmla="*/ 113372 h 2824536"/>
                  <a:gd name="connsiteX16" fmla="*/ 0 w 1025491"/>
                  <a:gd name="connsiteY16" fmla="*/ 0 h 2824536"/>
                  <a:gd name="connsiteX17" fmla="*/ 1025491 w 1025491"/>
                  <a:gd name="connsiteY17" fmla="*/ 0 h 2824536"/>
                  <a:gd name="connsiteX18" fmla="*/ 1025491 w 1025491"/>
                  <a:gd name="connsiteY18" fmla="*/ 2824536 h 2824536"/>
                  <a:gd name="connsiteX19" fmla="*/ 0 w 1025491"/>
                  <a:gd name="connsiteY19" fmla="*/ 2824536 h 28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5491" h="2824536">
                    <a:moveTo>
                      <a:pt x="93981" y="2082857"/>
                    </a:moveTo>
                    <a:lnTo>
                      <a:pt x="93981" y="2692597"/>
                    </a:lnTo>
                    <a:lnTo>
                      <a:pt x="931511" y="2692597"/>
                    </a:lnTo>
                    <a:lnTo>
                      <a:pt x="931511" y="2082857"/>
                    </a:lnTo>
                    <a:close/>
                    <a:moveTo>
                      <a:pt x="93981" y="1426363"/>
                    </a:moveTo>
                    <a:lnTo>
                      <a:pt x="93981" y="2036103"/>
                    </a:lnTo>
                    <a:lnTo>
                      <a:pt x="931511" y="2036103"/>
                    </a:lnTo>
                    <a:lnTo>
                      <a:pt x="931511" y="1426363"/>
                    </a:lnTo>
                    <a:close/>
                    <a:moveTo>
                      <a:pt x="93981" y="769867"/>
                    </a:moveTo>
                    <a:lnTo>
                      <a:pt x="93981" y="1379607"/>
                    </a:lnTo>
                    <a:lnTo>
                      <a:pt x="931511" y="1379607"/>
                    </a:lnTo>
                    <a:lnTo>
                      <a:pt x="931511" y="769867"/>
                    </a:lnTo>
                    <a:close/>
                    <a:moveTo>
                      <a:pt x="93981" y="113372"/>
                    </a:moveTo>
                    <a:lnTo>
                      <a:pt x="93981" y="723112"/>
                    </a:lnTo>
                    <a:lnTo>
                      <a:pt x="931511" y="723112"/>
                    </a:lnTo>
                    <a:lnTo>
                      <a:pt x="931511" y="113372"/>
                    </a:lnTo>
                    <a:close/>
                    <a:moveTo>
                      <a:pt x="0" y="0"/>
                    </a:moveTo>
                    <a:lnTo>
                      <a:pt x="1025491" y="0"/>
                    </a:lnTo>
                    <a:lnTo>
                      <a:pt x="1025491" y="2824536"/>
                    </a:lnTo>
                    <a:lnTo>
                      <a:pt x="0" y="28245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grpSp>
      <p:grpSp>
        <p:nvGrpSpPr>
          <p:cNvPr id="189" name="Group 188"/>
          <p:cNvGrpSpPr/>
          <p:nvPr/>
        </p:nvGrpSpPr>
        <p:grpSpPr>
          <a:xfrm>
            <a:off x="3938821" y="2790581"/>
            <a:ext cx="774533" cy="2276338"/>
            <a:chOff x="1974776" y="2554940"/>
            <a:chExt cx="1032799" cy="3035375"/>
          </a:xfrm>
        </p:grpSpPr>
        <p:sp>
          <p:nvSpPr>
            <p:cNvPr id="190" name="AutoShape 15"/>
            <p:cNvSpPr>
              <a:spLocks noChangeAspect="1" noChangeArrowheads="1" noTextEdit="1"/>
            </p:cNvSpPr>
            <p:nvPr/>
          </p:nvSpPr>
          <p:spPr bwMode="auto">
            <a:xfrm>
              <a:off x="1976400" y="2577800"/>
              <a:ext cx="1029551" cy="301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900" b="1"/>
            </a:p>
          </p:txBody>
        </p:sp>
        <p:sp>
          <p:nvSpPr>
            <p:cNvPr id="192" name="TextBox 191"/>
            <p:cNvSpPr txBox="1"/>
            <p:nvPr/>
          </p:nvSpPr>
          <p:spPr>
            <a:xfrm>
              <a:off x="2074441" y="2875245"/>
              <a:ext cx="827302" cy="600972"/>
            </a:xfrm>
            <a:prstGeom prst="rect">
              <a:avLst/>
            </a:prstGeom>
            <a:noFill/>
          </p:spPr>
          <p:txBody>
            <a:bodyPr wrap="square" lIns="0" tIns="0" rIns="0" bIns="0" rtlCol="0" anchor="ctr">
              <a:noAutofit/>
            </a:bodyPr>
            <a:lstStyle/>
            <a:p>
              <a:pPr algn="ctr"/>
              <a:r>
                <a:rPr lang="en-US" sz="900" b="1" dirty="0">
                  <a:solidFill>
                    <a:schemeClr val="bg2">
                      <a:lumMod val="25000"/>
                    </a:schemeClr>
                  </a:solidFill>
                  <a:latin typeface="Segoe UI" panose="020B0502040204020203" pitchFamily="34" charset="0"/>
                  <a:cs typeface="Segoe UI" panose="020B0502040204020203" pitchFamily="34" charset="0"/>
                </a:rPr>
                <a:t>PDW /  HDInsight</a:t>
              </a:r>
            </a:p>
          </p:txBody>
        </p:sp>
        <p:grpSp>
          <p:nvGrpSpPr>
            <p:cNvPr id="195" name="Group 194"/>
            <p:cNvGrpSpPr/>
            <p:nvPr/>
          </p:nvGrpSpPr>
          <p:grpSpPr>
            <a:xfrm>
              <a:off x="1974776" y="2554940"/>
              <a:ext cx="1032799" cy="3022702"/>
              <a:chOff x="692814" y="2554940"/>
              <a:chExt cx="1032799" cy="3022702"/>
            </a:xfrm>
          </p:grpSpPr>
          <p:sp>
            <p:nvSpPr>
              <p:cNvPr id="196" name="Freeform 19"/>
              <p:cNvSpPr>
                <a:spLocks/>
              </p:cNvSpPr>
              <p:nvPr/>
            </p:nvSpPr>
            <p:spPr bwMode="auto">
              <a:xfrm>
                <a:off x="692814" y="2554940"/>
                <a:ext cx="1025491" cy="148863"/>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900" b="1">
                  <a:solidFill>
                    <a:schemeClr val="tx1">
                      <a:lumMod val="50000"/>
                      <a:lumOff val="50000"/>
                    </a:schemeClr>
                  </a:solidFill>
                </a:endParaRPr>
              </a:p>
            </p:txBody>
          </p:sp>
          <p:sp>
            <p:nvSpPr>
              <p:cNvPr id="197" name="Freeform 196"/>
              <p:cNvSpPr/>
              <p:nvPr/>
            </p:nvSpPr>
            <p:spPr>
              <a:xfrm>
                <a:off x="700122" y="2753106"/>
                <a:ext cx="1025491" cy="2824536"/>
              </a:xfrm>
              <a:custGeom>
                <a:avLst/>
                <a:gdLst>
                  <a:gd name="connsiteX0" fmla="*/ 93981 w 1025491"/>
                  <a:gd name="connsiteY0" fmla="*/ 2082857 h 2824536"/>
                  <a:gd name="connsiteX1" fmla="*/ 93981 w 1025491"/>
                  <a:gd name="connsiteY1" fmla="*/ 2692597 h 2824536"/>
                  <a:gd name="connsiteX2" fmla="*/ 931511 w 1025491"/>
                  <a:gd name="connsiteY2" fmla="*/ 2692597 h 2824536"/>
                  <a:gd name="connsiteX3" fmla="*/ 931511 w 1025491"/>
                  <a:gd name="connsiteY3" fmla="*/ 2082857 h 2824536"/>
                  <a:gd name="connsiteX4" fmla="*/ 93981 w 1025491"/>
                  <a:gd name="connsiteY4" fmla="*/ 1426363 h 2824536"/>
                  <a:gd name="connsiteX5" fmla="*/ 93981 w 1025491"/>
                  <a:gd name="connsiteY5" fmla="*/ 2036103 h 2824536"/>
                  <a:gd name="connsiteX6" fmla="*/ 931511 w 1025491"/>
                  <a:gd name="connsiteY6" fmla="*/ 2036103 h 2824536"/>
                  <a:gd name="connsiteX7" fmla="*/ 931511 w 1025491"/>
                  <a:gd name="connsiteY7" fmla="*/ 1426363 h 2824536"/>
                  <a:gd name="connsiteX8" fmla="*/ 93981 w 1025491"/>
                  <a:gd name="connsiteY8" fmla="*/ 769867 h 2824536"/>
                  <a:gd name="connsiteX9" fmla="*/ 93981 w 1025491"/>
                  <a:gd name="connsiteY9" fmla="*/ 1379607 h 2824536"/>
                  <a:gd name="connsiteX10" fmla="*/ 931511 w 1025491"/>
                  <a:gd name="connsiteY10" fmla="*/ 1379607 h 2824536"/>
                  <a:gd name="connsiteX11" fmla="*/ 931511 w 1025491"/>
                  <a:gd name="connsiteY11" fmla="*/ 769867 h 2824536"/>
                  <a:gd name="connsiteX12" fmla="*/ 93981 w 1025491"/>
                  <a:gd name="connsiteY12" fmla="*/ 113372 h 2824536"/>
                  <a:gd name="connsiteX13" fmla="*/ 93981 w 1025491"/>
                  <a:gd name="connsiteY13" fmla="*/ 723112 h 2824536"/>
                  <a:gd name="connsiteX14" fmla="*/ 931511 w 1025491"/>
                  <a:gd name="connsiteY14" fmla="*/ 723112 h 2824536"/>
                  <a:gd name="connsiteX15" fmla="*/ 931511 w 1025491"/>
                  <a:gd name="connsiteY15" fmla="*/ 113372 h 2824536"/>
                  <a:gd name="connsiteX16" fmla="*/ 0 w 1025491"/>
                  <a:gd name="connsiteY16" fmla="*/ 0 h 2824536"/>
                  <a:gd name="connsiteX17" fmla="*/ 1025491 w 1025491"/>
                  <a:gd name="connsiteY17" fmla="*/ 0 h 2824536"/>
                  <a:gd name="connsiteX18" fmla="*/ 1025491 w 1025491"/>
                  <a:gd name="connsiteY18" fmla="*/ 2824536 h 2824536"/>
                  <a:gd name="connsiteX19" fmla="*/ 0 w 1025491"/>
                  <a:gd name="connsiteY19" fmla="*/ 2824536 h 28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5491" h="2824536">
                    <a:moveTo>
                      <a:pt x="93981" y="2082857"/>
                    </a:moveTo>
                    <a:lnTo>
                      <a:pt x="93981" y="2692597"/>
                    </a:lnTo>
                    <a:lnTo>
                      <a:pt x="931511" y="2692597"/>
                    </a:lnTo>
                    <a:lnTo>
                      <a:pt x="931511" y="2082857"/>
                    </a:lnTo>
                    <a:close/>
                    <a:moveTo>
                      <a:pt x="93981" y="1426363"/>
                    </a:moveTo>
                    <a:lnTo>
                      <a:pt x="93981" y="2036103"/>
                    </a:lnTo>
                    <a:lnTo>
                      <a:pt x="931511" y="2036103"/>
                    </a:lnTo>
                    <a:lnTo>
                      <a:pt x="931511" y="1426363"/>
                    </a:lnTo>
                    <a:close/>
                    <a:moveTo>
                      <a:pt x="93981" y="769867"/>
                    </a:moveTo>
                    <a:lnTo>
                      <a:pt x="93981" y="1379607"/>
                    </a:lnTo>
                    <a:lnTo>
                      <a:pt x="931511" y="1379607"/>
                    </a:lnTo>
                    <a:lnTo>
                      <a:pt x="931511" y="769867"/>
                    </a:lnTo>
                    <a:close/>
                    <a:moveTo>
                      <a:pt x="93981" y="113372"/>
                    </a:moveTo>
                    <a:lnTo>
                      <a:pt x="93981" y="723112"/>
                    </a:lnTo>
                    <a:lnTo>
                      <a:pt x="931511" y="723112"/>
                    </a:lnTo>
                    <a:lnTo>
                      <a:pt x="931511" y="113372"/>
                    </a:lnTo>
                    <a:close/>
                    <a:moveTo>
                      <a:pt x="0" y="0"/>
                    </a:moveTo>
                    <a:lnTo>
                      <a:pt x="1025491" y="0"/>
                    </a:lnTo>
                    <a:lnTo>
                      <a:pt x="1025491" y="2824536"/>
                    </a:lnTo>
                    <a:lnTo>
                      <a:pt x="0" y="28245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grpSp>
      <p:grpSp>
        <p:nvGrpSpPr>
          <p:cNvPr id="2" name="Group 1"/>
          <p:cNvGrpSpPr/>
          <p:nvPr/>
        </p:nvGrpSpPr>
        <p:grpSpPr>
          <a:xfrm>
            <a:off x="4871365" y="2790581"/>
            <a:ext cx="774533" cy="2276338"/>
            <a:chOff x="4423306" y="2554940"/>
            <a:chExt cx="1032799" cy="3035375"/>
          </a:xfrm>
        </p:grpSpPr>
        <p:grpSp>
          <p:nvGrpSpPr>
            <p:cNvPr id="198" name="Group 197"/>
            <p:cNvGrpSpPr/>
            <p:nvPr/>
          </p:nvGrpSpPr>
          <p:grpSpPr>
            <a:xfrm>
              <a:off x="4423306" y="2554940"/>
              <a:ext cx="1032799" cy="3035375"/>
              <a:chOff x="1974776" y="2554940"/>
              <a:chExt cx="1032799" cy="3035375"/>
            </a:xfrm>
          </p:grpSpPr>
          <p:sp>
            <p:nvSpPr>
              <p:cNvPr id="199" name="AutoShape 15"/>
              <p:cNvSpPr>
                <a:spLocks noChangeAspect="1" noChangeArrowheads="1" noTextEdit="1"/>
              </p:cNvSpPr>
              <p:nvPr/>
            </p:nvSpPr>
            <p:spPr bwMode="auto">
              <a:xfrm>
                <a:off x="1976400" y="2577800"/>
                <a:ext cx="1029551" cy="301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900" b="1"/>
              </a:p>
            </p:txBody>
          </p:sp>
          <p:grpSp>
            <p:nvGrpSpPr>
              <p:cNvPr id="204" name="Group 203"/>
              <p:cNvGrpSpPr/>
              <p:nvPr/>
            </p:nvGrpSpPr>
            <p:grpSpPr>
              <a:xfrm>
                <a:off x="1974776" y="2554940"/>
                <a:ext cx="1032799" cy="3022702"/>
                <a:chOff x="692814" y="2554940"/>
                <a:chExt cx="1032799" cy="3022702"/>
              </a:xfrm>
            </p:grpSpPr>
            <p:sp>
              <p:nvSpPr>
                <p:cNvPr id="205" name="Freeform 19"/>
                <p:cNvSpPr>
                  <a:spLocks/>
                </p:cNvSpPr>
                <p:nvPr/>
              </p:nvSpPr>
              <p:spPr bwMode="auto">
                <a:xfrm>
                  <a:off x="692814" y="2554940"/>
                  <a:ext cx="1025491" cy="148863"/>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900" b="1">
                    <a:solidFill>
                      <a:schemeClr val="tx1">
                        <a:lumMod val="50000"/>
                        <a:lumOff val="50000"/>
                      </a:schemeClr>
                    </a:solidFill>
                  </a:endParaRPr>
                </a:p>
              </p:txBody>
            </p:sp>
            <p:sp>
              <p:nvSpPr>
                <p:cNvPr id="206" name="Freeform 205"/>
                <p:cNvSpPr/>
                <p:nvPr/>
              </p:nvSpPr>
              <p:spPr>
                <a:xfrm>
                  <a:off x="700122" y="2753106"/>
                  <a:ext cx="1025491" cy="2824536"/>
                </a:xfrm>
                <a:custGeom>
                  <a:avLst/>
                  <a:gdLst>
                    <a:gd name="connsiteX0" fmla="*/ 93981 w 1025491"/>
                    <a:gd name="connsiteY0" fmla="*/ 2082857 h 2824536"/>
                    <a:gd name="connsiteX1" fmla="*/ 93981 w 1025491"/>
                    <a:gd name="connsiteY1" fmla="*/ 2692597 h 2824536"/>
                    <a:gd name="connsiteX2" fmla="*/ 931511 w 1025491"/>
                    <a:gd name="connsiteY2" fmla="*/ 2692597 h 2824536"/>
                    <a:gd name="connsiteX3" fmla="*/ 931511 w 1025491"/>
                    <a:gd name="connsiteY3" fmla="*/ 2082857 h 2824536"/>
                    <a:gd name="connsiteX4" fmla="*/ 93981 w 1025491"/>
                    <a:gd name="connsiteY4" fmla="*/ 1426363 h 2824536"/>
                    <a:gd name="connsiteX5" fmla="*/ 93981 w 1025491"/>
                    <a:gd name="connsiteY5" fmla="*/ 2036103 h 2824536"/>
                    <a:gd name="connsiteX6" fmla="*/ 931511 w 1025491"/>
                    <a:gd name="connsiteY6" fmla="*/ 2036103 h 2824536"/>
                    <a:gd name="connsiteX7" fmla="*/ 931511 w 1025491"/>
                    <a:gd name="connsiteY7" fmla="*/ 1426363 h 2824536"/>
                    <a:gd name="connsiteX8" fmla="*/ 93981 w 1025491"/>
                    <a:gd name="connsiteY8" fmla="*/ 769867 h 2824536"/>
                    <a:gd name="connsiteX9" fmla="*/ 93981 w 1025491"/>
                    <a:gd name="connsiteY9" fmla="*/ 1379607 h 2824536"/>
                    <a:gd name="connsiteX10" fmla="*/ 931511 w 1025491"/>
                    <a:gd name="connsiteY10" fmla="*/ 1379607 h 2824536"/>
                    <a:gd name="connsiteX11" fmla="*/ 931511 w 1025491"/>
                    <a:gd name="connsiteY11" fmla="*/ 769867 h 2824536"/>
                    <a:gd name="connsiteX12" fmla="*/ 93981 w 1025491"/>
                    <a:gd name="connsiteY12" fmla="*/ 113372 h 2824536"/>
                    <a:gd name="connsiteX13" fmla="*/ 93981 w 1025491"/>
                    <a:gd name="connsiteY13" fmla="*/ 723112 h 2824536"/>
                    <a:gd name="connsiteX14" fmla="*/ 931511 w 1025491"/>
                    <a:gd name="connsiteY14" fmla="*/ 723112 h 2824536"/>
                    <a:gd name="connsiteX15" fmla="*/ 931511 w 1025491"/>
                    <a:gd name="connsiteY15" fmla="*/ 113372 h 2824536"/>
                    <a:gd name="connsiteX16" fmla="*/ 0 w 1025491"/>
                    <a:gd name="connsiteY16" fmla="*/ 0 h 2824536"/>
                    <a:gd name="connsiteX17" fmla="*/ 1025491 w 1025491"/>
                    <a:gd name="connsiteY17" fmla="*/ 0 h 2824536"/>
                    <a:gd name="connsiteX18" fmla="*/ 1025491 w 1025491"/>
                    <a:gd name="connsiteY18" fmla="*/ 2824536 h 2824536"/>
                    <a:gd name="connsiteX19" fmla="*/ 0 w 1025491"/>
                    <a:gd name="connsiteY19" fmla="*/ 2824536 h 28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5491" h="2824536">
                      <a:moveTo>
                        <a:pt x="93981" y="2082857"/>
                      </a:moveTo>
                      <a:lnTo>
                        <a:pt x="93981" y="2692597"/>
                      </a:lnTo>
                      <a:lnTo>
                        <a:pt x="931511" y="2692597"/>
                      </a:lnTo>
                      <a:lnTo>
                        <a:pt x="931511" y="2082857"/>
                      </a:lnTo>
                      <a:close/>
                      <a:moveTo>
                        <a:pt x="93981" y="1426363"/>
                      </a:moveTo>
                      <a:lnTo>
                        <a:pt x="93981" y="2036103"/>
                      </a:lnTo>
                      <a:lnTo>
                        <a:pt x="931511" y="2036103"/>
                      </a:lnTo>
                      <a:lnTo>
                        <a:pt x="931511" y="1426363"/>
                      </a:lnTo>
                      <a:close/>
                      <a:moveTo>
                        <a:pt x="93981" y="769867"/>
                      </a:moveTo>
                      <a:lnTo>
                        <a:pt x="93981" y="1379607"/>
                      </a:lnTo>
                      <a:lnTo>
                        <a:pt x="931511" y="1379607"/>
                      </a:lnTo>
                      <a:lnTo>
                        <a:pt x="931511" y="769867"/>
                      </a:lnTo>
                      <a:close/>
                      <a:moveTo>
                        <a:pt x="93981" y="113372"/>
                      </a:moveTo>
                      <a:lnTo>
                        <a:pt x="93981" y="723112"/>
                      </a:lnTo>
                      <a:lnTo>
                        <a:pt x="931511" y="723112"/>
                      </a:lnTo>
                      <a:lnTo>
                        <a:pt x="931511" y="113372"/>
                      </a:lnTo>
                      <a:close/>
                      <a:moveTo>
                        <a:pt x="0" y="0"/>
                      </a:moveTo>
                      <a:lnTo>
                        <a:pt x="1025491" y="0"/>
                      </a:lnTo>
                      <a:lnTo>
                        <a:pt x="1025491" y="2824536"/>
                      </a:lnTo>
                      <a:lnTo>
                        <a:pt x="0" y="28245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p>
              </p:txBody>
            </p:sp>
          </p:grpSp>
        </p:grpSp>
        <p:sp>
          <p:nvSpPr>
            <p:cNvPr id="46" name="TextBox 45"/>
            <p:cNvSpPr txBox="1"/>
            <p:nvPr/>
          </p:nvSpPr>
          <p:spPr>
            <a:xfrm>
              <a:off x="4522400" y="2864878"/>
              <a:ext cx="827302" cy="600972"/>
            </a:xfrm>
            <a:prstGeom prst="rect">
              <a:avLst/>
            </a:prstGeom>
            <a:noFill/>
          </p:spPr>
          <p:txBody>
            <a:bodyPr wrap="square" lIns="0" tIns="0" rIns="0" bIns="0" rtlCol="0" anchor="ctr">
              <a:noAutofit/>
            </a:bodyPr>
            <a:lstStyle/>
            <a:p>
              <a:pPr algn="ctr"/>
              <a:r>
                <a:rPr lang="en-US" sz="900" b="1" dirty="0">
                  <a:solidFill>
                    <a:schemeClr val="bg2">
                      <a:lumMod val="25000"/>
                    </a:schemeClr>
                  </a:solidFill>
                  <a:latin typeface="Segoe UI" panose="020B0502040204020203" pitchFamily="34" charset="0"/>
                  <a:cs typeface="Segoe UI" panose="020B0502040204020203" pitchFamily="34" charset="0"/>
                </a:rPr>
                <a:t>PDW /  HDInsight</a:t>
              </a:r>
            </a:p>
          </p:txBody>
        </p:sp>
      </p:grpSp>
      <p:sp>
        <p:nvSpPr>
          <p:cNvPr id="48" name="Left Arrow 47"/>
          <p:cNvSpPr/>
          <p:nvPr/>
        </p:nvSpPr>
        <p:spPr>
          <a:xfrm rot="16200000">
            <a:off x="2672776" y="4107673"/>
            <a:ext cx="1447015" cy="243864"/>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Left Arrow 49"/>
          <p:cNvSpPr/>
          <p:nvPr/>
        </p:nvSpPr>
        <p:spPr>
          <a:xfrm rot="16200000">
            <a:off x="3596896" y="4110615"/>
            <a:ext cx="1452901" cy="243864"/>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Left Arrow 50"/>
          <p:cNvSpPr/>
          <p:nvPr/>
        </p:nvSpPr>
        <p:spPr>
          <a:xfrm rot="16200000">
            <a:off x="4532379" y="4107673"/>
            <a:ext cx="1447014" cy="243864"/>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52481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63" presetClass="path" presetSubtype="0" accel="50000" decel="50000" fill="hold" nodeType="withEffect">
                                  <p:stCondLst>
                                    <p:cond delay="0"/>
                                  </p:stCondLst>
                                  <p:childTnLst>
                                    <p:animMotion origin="layout" path="M -0.01379 -2.83704E-6 L 4.64641E-7 -2.83704E-6 " pathEditMode="relative" rAng="0" ptsTypes="AA">
                                      <p:cBhvr>
                                        <p:cTn id="9" dur="500" fill="hold"/>
                                        <p:tgtEl>
                                          <p:spTgt spid="15"/>
                                        </p:tgtEl>
                                        <p:attrNameLst>
                                          <p:attrName>ppt_x</p:attrName>
                                          <p:attrName>ppt_y</p:attrName>
                                        </p:attrNameLst>
                                      </p:cBhvr>
                                      <p:rCtr x="855"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3"/>
                                        </p:tgtEl>
                                        <p:attrNameLst>
                                          <p:attrName>style.visibility</p:attrName>
                                        </p:attrNameLst>
                                      </p:cBhvr>
                                      <p:to>
                                        <p:strVal val="visible"/>
                                      </p:to>
                                    </p:set>
                                    <p:animEffect transition="in" filter="fade">
                                      <p:cBhvr>
                                        <p:cTn id="19" dur="500"/>
                                        <p:tgtEl>
                                          <p:spTgt spid="1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fade">
                                      <p:cBhvr>
                                        <p:cTn id="24" dur="500"/>
                                        <p:tgtEl>
                                          <p:spTgt spid="139"/>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35"/>
                                        </p:tgtEl>
                                        <p:attrNameLst>
                                          <p:attrName>style.visibility</p:attrName>
                                        </p:attrNameLst>
                                      </p:cBhvr>
                                      <p:to>
                                        <p:strVal val="visible"/>
                                      </p:to>
                                    </p:set>
                                    <p:animEffect transition="in" filter="fade">
                                      <p:cBhvr>
                                        <p:cTn id="27" dur="500"/>
                                        <p:tgtEl>
                                          <p:spTgt spid="1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63" presetClass="path" presetSubtype="0" accel="50000" decel="50000" fill="hold" nodeType="withEffect">
                                  <p:stCondLst>
                                    <p:cond delay="0"/>
                                  </p:stCondLst>
                                  <p:childTnLst>
                                    <p:animMotion origin="layout" path="M -0.01341 -6.89968E-7 L 2.74189E-6 -6.89968E-7 " pathEditMode="relative" rAng="0" ptsTypes="AA">
                                      <p:cBhvr>
                                        <p:cTn id="34" dur="500" fill="hold"/>
                                        <p:tgtEl>
                                          <p:spTgt spid="16"/>
                                        </p:tgtEl>
                                        <p:attrNameLst>
                                          <p:attrName>ppt_x</p:attrName>
                                          <p:attrName>ppt_y</p:attrName>
                                        </p:attrNameLst>
                                      </p:cBhvr>
                                      <p:rCtr x="664" y="0"/>
                                    </p:animMotion>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up)">
                                      <p:cBhvr>
                                        <p:cTn id="38" dur="500"/>
                                        <p:tgtEl>
                                          <p:spTgt spid="48"/>
                                        </p:tgtEl>
                                      </p:cBhvr>
                                    </p:animEffect>
                                  </p:childTnLst>
                                </p:cTn>
                              </p:par>
                              <p:par>
                                <p:cTn id="39" presetID="10" presetClass="entr" presetSubtype="0" fill="hold" nodeType="withEffect">
                                  <p:stCondLst>
                                    <p:cond delay="0"/>
                                  </p:stCondLst>
                                  <p:childTnLst>
                                    <p:set>
                                      <p:cBhvr>
                                        <p:cTn id="40" dur="1" fill="hold">
                                          <p:stCondLst>
                                            <p:cond delay="0"/>
                                          </p:stCondLst>
                                        </p:cTn>
                                        <p:tgtEl>
                                          <p:spTgt spid="189"/>
                                        </p:tgtEl>
                                        <p:attrNameLst>
                                          <p:attrName>style.visibility</p:attrName>
                                        </p:attrNameLst>
                                      </p:cBhvr>
                                      <p:to>
                                        <p:strVal val="visible"/>
                                      </p:to>
                                    </p:set>
                                    <p:animEffect transition="in" filter="fade">
                                      <p:cBhvr>
                                        <p:cTn id="41" dur="500"/>
                                        <p:tgtEl>
                                          <p:spTgt spid="189"/>
                                        </p:tgtEl>
                                      </p:cBhvr>
                                    </p:animEffect>
                                  </p:childTnLst>
                                </p:cTn>
                              </p:par>
                              <p:par>
                                <p:cTn id="42" presetID="63" presetClass="path" presetSubtype="0" accel="50000" decel="50000" fill="hold" nodeType="withEffect">
                                  <p:stCondLst>
                                    <p:cond delay="0"/>
                                  </p:stCondLst>
                                  <p:childTnLst>
                                    <p:animMotion origin="layout" path="M -0.01341 -6.89968E-7 L 3.80138E-6 -6.89968E-7 " pathEditMode="relative" rAng="0" ptsTypes="AA">
                                      <p:cBhvr>
                                        <p:cTn id="43" dur="500" fill="hold"/>
                                        <p:tgtEl>
                                          <p:spTgt spid="189"/>
                                        </p:tgtEl>
                                        <p:attrNameLst>
                                          <p:attrName>ppt_x</p:attrName>
                                          <p:attrName>ppt_y</p:attrName>
                                        </p:attrNameLst>
                                      </p:cBhvr>
                                      <p:rCtr x="664" y="0"/>
                                    </p:animMotion>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up)">
                                      <p:cBhvr>
                                        <p:cTn id="47" dur="500"/>
                                        <p:tgtEl>
                                          <p:spTgt spid="50"/>
                                        </p:tgtEl>
                                      </p:cBhvr>
                                    </p:animEffect>
                                  </p:childTnLst>
                                </p:cTn>
                              </p:par>
                              <p:par>
                                <p:cTn id="48" presetID="10" presetClass="entr" presetSubtype="0" fill="hold"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63" presetClass="path" presetSubtype="0" accel="50000" decel="50000" fill="hold" nodeType="withEffect">
                                  <p:stCondLst>
                                    <p:cond delay="0"/>
                                  </p:stCondLst>
                                  <p:childTnLst>
                                    <p:animMotion origin="layout" path="M -0.01328 -6.89968E-7 L 2.50957E-6 -6.89968E-7 " pathEditMode="relative" rAng="0" ptsTypes="AA">
                                      <p:cBhvr>
                                        <p:cTn id="52" dur="500" fill="hold"/>
                                        <p:tgtEl>
                                          <p:spTgt spid="2"/>
                                        </p:tgtEl>
                                        <p:attrNameLst>
                                          <p:attrName>ppt_x</p:attrName>
                                          <p:attrName>ppt_y</p:attrName>
                                        </p:attrNameLst>
                                      </p:cBhvr>
                                      <p:rCtr x="651" y="0"/>
                                    </p:animMotion>
                                  </p:childTnLst>
                                </p:cTn>
                              </p:par>
                            </p:childTnLst>
                          </p:cTn>
                        </p:par>
                        <p:par>
                          <p:cTn id="53" fill="hold">
                            <p:stCondLst>
                              <p:cond delay="1500"/>
                            </p:stCondLst>
                            <p:childTnLst>
                              <p:par>
                                <p:cTn id="54" presetID="22" presetClass="entr" presetSubtype="1" fill="hold" grpId="0"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up)">
                                      <p:cBhvr>
                                        <p:cTn id="56" dur="500"/>
                                        <p:tgtEl>
                                          <p:spTgt spid="51"/>
                                        </p:tgtEl>
                                      </p:cBhvr>
                                    </p:animEffect>
                                  </p:childTnLst>
                                </p:cTn>
                              </p:par>
                              <p:par>
                                <p:cTn id="57" presetID="22" presetClass="entr" presetSubtype="8"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35" grpId="0"/>
      <p:bldP spid="139" grpId="0"/>
      <p:bldP spid="143" grpId="0"/>
      <p:bldP spid="48" grpId="0" animBg="1"/>
      <p:bldP spid="50" grpId="0" animBg="1"/>
      <p:bldP spid="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noChangeAspect="1"/>
          </p:cNvGrpSpPr>
          <p:nvPr/>
        </p:nvGrpSpPr>
        <p:grpSpPr bwMode="auto">
          <a:xfrm>
            <a:off x="4884677" y="2695301"/>
            <a:ext cx="1291303" cy="3132530"/>
            <a:chOff x="2887" y="721"/>
            <a:chExt cx="1268" cy="3076"/>
          </a:xfrm>
        </p:grpSpPr>
        <p:sp>
          <p:nvSpPr>
            <p:cNvPr id="8" name="AutoShape 15"/>
            <p:cNvSpPr>
              <a:spLocks noChangeAspect="1" noChangeArrowheads="1" noTextEdit="1"/>
            </p:cNvSpPr>
            <p:nvPr/>
          </p:nvSpPr>
          <p:spPr bwMode="auto">
            <a:xfrm>
              <a:off x="2887" y="721"/>
              <a:ext cx="1268"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 name="Freeform 17"/>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 name="Freeform 18"/>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sp>
          <p:nvSpPr>
            <p:cNvPr id="11" name="Freeform 19"/>
            <p:cNvSpPr>
              <a:spLocks/>
            </p:cNvSpPr>
            <p:nvPr/>
          </p:nvSpPr>
          <p:spPr bwMode="auto">
            <a:xfrm>
              <a:off x="2885" y="721"/>
              <a:ext cx="1263" cy="152"/>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grpSp>
      <p:sp>
        <p:nvSpPr>
          <p:cNvPr id="28" name="Left Arrow 27"/>
          <p:cNvSpPr/>
          <p:nvPr/>
        </p:nvSpPr>
        <p:spPr>
          <a:xfrm rot="16200000">
            <a:off x="4966321" y="2591721"/>
            <a:ext cx="558237" cy="425580"/>
          </a:xfrm>
          <a:prstGeom prst="leftArrow">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p:nvSpPr>
        <p:spPr bwMode="auto">
          <a:xfrm>
            <a:off x="6685406" y="2494814"/>
            <a:ext cx="3741737" cy="3498854"/>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pPr marL="0" lvl="1" defTabSz="930904" fontAlgn="base">
              <a:lnSpc>
                <a:spcPct val="90000"/>
              </a:lnSpc>
              <a:spcBef>
                <a:spcPts val="1350"/>
              </a:spcBef>
              <a:buSzPct val="75000"/>
            </a:pPr>
            <a:r>
              <a:rPr lang="en-US" sz="1600" kern="0" dirty="0">
                <a:solidFill>
                  <a:srgbClr val="505050"/>
                </a:solidFill>
                <a:ea typeface="Segoe UI" pitchFamily="34" charset="0"/>
                <a:cs typeface="Segoe UI" pitchFamily="34" charset="0"/>
              </a:rPr>
              <a:t>Single T-SQL query model for PDW and Hadoop </a:t>
            </a:r>
          </a:p>
          <a:p>
            <a:pPr marL="214279" lvl="1" indent="-214279" defTabSz="930904" fontAlgn="base">
              <a:lnSpc>
                <a:spcPct val="90000"/>
              </a:lnSpc>
              <a:spcBef>
                <a:spcPts val="900"/>
              </a:spcBef>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Rich features of T-SQL including joins without ETL</a:t>
            </a:r>
          </a:p>
          <a:p>
            <a:pPr marL="214279" lvl="1" indent="-214279" defTabSz="930904" fontAlgn="base">
              <a:lnSpc>
                <a:spcPct val="90000"/>
              </a:lnSpc>
              <a:spcBef>
                <a:spcPts val="900"/>
              </a:spcBef>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Enhance query execution performance using the power of massively parallel processing</a:t>
            </a:r>
          </a:p>
          <a:p>
            <a:pPr marL="214279" lvl="1" indent="-214279" defTabSz="930904" fontAlgn="base">
              <a:lnSpc>
                <a:spcPct val="90000"/>
              </a:lnSpc>
              <a:spcBef>
                <a:spcPts val="900"/>
              </a:spcBef>
              <a:buSzPct val="75000"/>
              <a:buFont typeface="Arial" panose="020B0604020202020204" pitchFamily="34" charset="0"/>
              <a:buChar char="•"/>
            </a:pPr>
            <a:endParaRPr lang="en-US" sz="1400" kern="0" dirty="0">
              <a:solidFill>
                <a:srgbClr val="505050"/>
              </a:solidFill>
              <a:ea typeface="Segoe UI" pitchFamily="34" charset="0"/>
              <a:cs typeface="Segoe UI" pitchFamily="34" charset="0"/>
            </a:endParaRPr>
          </a:p>
          <a:p>
            <a:pPr marL="0" lvl="1" defTabSz="930904" fontAlgn="base">
              <a:lnSpc>
                <a:spcPct val="90000"/>
              </a:lnSpc>
              <a:spcBef>
                <a:spcPts val="1350"/>
              </a:spcBef>
              <a:buSzPct val="75000"/>
            </a:pPr>
            <a:r>
              <a:rPr lang="en-US" sz="1600" kern="0" dirty="0">
                <a:solidFill>
                  <a:srgbClr val="505050"/>
                </a:solidFill>
                <a:ea typeface="Segoe UI" pitchFamily="34" charset="0"/>
                <a:cs typeface="Segoe UI" pitchFamily="34" charset="0"/>
              </a:rPr>
              <a:t>Open and collaborative platform</a:t>
            </a:r>
          </a:p>
          <a:p>
            <a:pPr marL="214279" lvl="1" indent="-214279" defTabSz="930904" fontAlgn="base">
              <a:lnSpc>
                <a:spcPct val="90000"/>
              </a:lnSpc>
              <a:spcBef>
                <a:spcPts val="900"/>
              </a:spcBef>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Supports </a:t>
            </a:r>
            <a:r>
              <a:rPr lang="en-US" sz="1400" kern="0" dirty="0" smtClean="0">
                <a:solidFill>
                  <a:srgbClr val="505050"/>
                </a:solidFill>
                <a:ea typeface="Segoe UI" pitchFamily="34" charset="0"/>
                <a:cs typeface="Segoe UI" pitchFamily="34" charset="0"/>
              </a:rPr>
              <a:t>Microsoft </a:t>
            </a:r>
            <a:r>
              <a:rPr lang="en-US" sz="1400" kern="0" dirty="0">
                <a:solidFill>
                  <a:srgbClr val="505050"/>
                </a:solidFill>
                <a:ea typeface="Segoe UI" pitchFamily="34" charset="0"/>
                <a:cs typeface="Segoe UI" pitchFamily="34" charset="0"/>
              </a:rPr>
              <a:t>Azure HDInsight to enable new hybrid cloud scenarios </a:t>
            </a:r>
          </a:p>
          <a:p>
            <a:pPr marL="214279" lvl="1" indent="-214279" defTabSz="930904" fontAlgn="base">
              <a:lnSpc>
                <a:spcPct val="90000"/>
              </a:lnSpc>
              <a:spcBef>
                <a:spcPts val="900"/>
              </a:spcBef>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Query non-Microsoft Hadoop distributions such as </a:t>
            </a:r>
            <a:r>
              <a:rPr lang="en-US" sz="1400" kern="0" dirty="0" err="1">
                <a:solidFill>
                  <a:srgbClr val="505050"/>
                </a:solidFill>
                <a:ea typeface="Segoe UI" pitchFamily="34" charset="0"/>
                <a:cs typeface="Segoe UI" pitchFamily="34" charset="0"/>
              </a:rPr>
              <a:t>Hortonworks</a:t>
            </a:r>
            <a:r>
              <a:rPr lang="en-US" sz="1400" kern="0" dirty="0">
                <a:solidFill>
                  <a:srgbClr val="505050"/>
                </a:solidFill>
                <a:ea typeface="Segoe UI" pitchFamily="34" charset="0"/>
                <a:cs typeface="Segoe UI" pitchFamily="34" charset="0"/>
              </a:rPr>
              <a:t> and </a:t>
            </a:r>
            <a:r>
              <a:rPr lang="en-US" sz="1400" kern="0" dirty="0" err="1">
                <a:solidFill>
                  <a:srgbClr val="505050"/>
                </a:solidFill>
                <a:ea typeface="Segoe UI" pitchFamily="34" charset="0"/>
                <a:cs typeface="Segoe UI" pitchFamily="34" charset="0"/>
              </a:rPr>
              <a:t>Cloudera</a:t>
            </a:r>
            <a:endParaRPr lang="en-US" sz="1400" kern="0" dirty="0">
              <a:solidFill>
                <a:srgbClr val="505050"/>
              </a:solidFill>
              <a:ea typeface="Segoe UI" pitchFamily="34" charset="0"/>
              <a:cs typeface="Segoe UI" pitchFamily="34" charset="0"/>
            </a:endParaRPr>
          </a:p>
        </p:txBody>
      </p:sp>
      <p:sp>
        <p:nvSpPr>
          <p:cNvPr id="57" name="Left Arrow 56"/>
          <p:cNvSpPr/>
          <p:nvPr/>
        </p:nvSpPr>
        <p:spPr>
          <a:xfrm rot="5400000">
            <a:off x="5693820" y="3870428"/>
            <a:ext cx="336420" cy="243864"/>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p:cNvSpPr txBox="1"/>
          <p:nvPr/>
        </p:nvSpPr>
        <p:spPr>
          <a:xfrm>
            <a:off x="5032650" y="3022840"/>
            <a:ext cx="995101" cy="958966"/>
          </a:xfrm>
          <a:prstGeom prst="rect">
            <a:avLst/>
          </a:prstGeom>
          <a:noFill/>
        </p:spPr>
        <p:txBody>
          <a:bodyPr wrap="square" lIns="0" tIns="0" rIns="0" bIns="0" rtlCol="0" anchor="ctr">
            <a:noAutofit/>
          </a:bodyPr>
          <a:lstStyle/>
          <a:p>
            <a:pPr algn="ctr"/>
            <a:r>
              <a:rPr lang="en-US" sz="1200" dirty="0">
                <a:solidFill>
                  <a:schemeClr val="bg2">
                    <a:lumMod val="25000"/>
                  </a:schemeClr>
                </a:solidFill>
                <a:latin typeface="Segoe UI" panose="020B0502040204020203" pitchFamily="34" charset="0"/>
                <a:cs typeface="Segoe UI" panose="020B0502040204020203" pitchFamily="34" charset="0"/>
              </a:rPr>
              <a:t>SQL Server</a:t>
            </a:r>
          </a:p>
          <a:p>
            <a:pPr algn="ctr"/>
            <a:r>
              <a:rPr lang="en-US" sz="1200" dirty="0">
                <a:solidFill>
                  <a:schemeClr val="bg2">
                    <a:lumMod val="25000"/>
                  </a:schemeClr>
                </a:solidFill>
                <a:latin typeface="Segoe UI" panose="020B0502040204020203" pitchFamily="34" charset="0"/>
                <a:cs typeface="Segoe UI" panose="020B0502040204020203" pitchFamily="34" charset="0"/>
              </a:rPr>
              <a:t>Parallel Data</a:t>
            </a:r>
          </a:p>
          <a:p>
            <a:pPr algn="ctr"/>
            <a:r>
              <a:rPr lang="en-US" sz="1200" dirty="0">
                <a:solidFill>
                  <a:schemeClr val="bg2">
                    <a:lumMod val="25000"/>
                  </a:schemeClr>
                </a:solidFill>
                <a:latin typeface="Segoe UI" panose="020B0502040204020203" pitchFamily="34" charset="0"/>
                <a:cs typeface="Segoe UI" panose="020B0502040204020203" pitchFamily="34" charset="0"/>
              </a:rPr>
              <a:t>Warehouse</a:t>
            </a:r>
          </a:p>
        </p:txBody>
      </p:sp>
      <p:sp>
        <p:nvSpPr>
          <p:cNvPr id="42" name="Rectangle 41"/>
          <p:cNvSpPr/>
          <p:nvPr/>
        </p:nvSpPr>
        <p:spPr>
          <a:xfrm>
            <a:off x="2036812" y="2037269"/>
            <a:ext cx="2517048" cy="379056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p:cNvGrpSpPr/>
          <p:nvPr/>
        </p:nvGrpSpPr>
        <p:grpSpPr>
          <a:xfrm>
            <a:off x="2147048" y="3381473"/>
            <a:ext cx="2304975" cy="740578"/>
            <a:chOff x="790575" y="3342863"/>
            <a:chExt cx="3073562" cy="987521"/>
          </a:xfrm>
        </p:grpSpPr>
        <p:sp>
          <p:nvSpPr>
            <p:cNvPr id="13" name="Rectangle 12"/>
            <p:cNvSpPr/>
            <p:nvPr/>
          </p:nvSpPr>
          <p:spPr>
            <a:xfrm>
              <a:off x="790575" y="3342863"/>
              <a:ext cx="3073562" cy="9875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48" tIns="137148" bIns="68574" rtlCol="0" anchor="t" anchorCtr="0"/>
            <a:lstStyle/>
            <a:p>
              <a:r>
                <a:rPr lang="en-US" sz="1200" dirty="0" smtClean="0"/>
                <a:t>Microsoft </a:t>
              </a:r>
              <a:r>
                <a:rPr lang="en-US" sz="1200" dirty="0"/>
                <a:t>Azure</a:t>
              </a:r>
            </a:p>
            <a:p>
              <a:r>
                <a:rPr lang="en-US" sz="1200" dirty="0" err="1"/>
                <a:t>HDInsight</a:t>
              </a:r>
              <a:endParaRPr lang="en-US" sz="1200" dirty="0"/>
            </a:p>
          </p:txBody>
        </p:sp>
        <p:grpSp>
          <p:nvGrpSpPr>
            <p:cNvPr id="19" name="Group 18"/>
            <p:cNvGrpSpPr/>
            <p:nvPr/>
          </p:nvGrpSpPr>
          <p:grpSpPr>
            <a:xfrm>
              <a:off x="2603257" y="3490150"/>
              <a:ext cx="1067017" cy="692945"/>
              <a:chOff x="725954" y="578291"/>
              <a:chExt cx="2189173" cy="1421699"/>
            </a:xfrm>
          </p:grpSpPr>
          <p:sp>
            <p:nvSpPr>
              <p:cNvPr id="46" name="Freeform 5"/>
              <p:cNvSpPr>
                <a:spLocks/>
              </p:cNvSpPr>
              <p:nvPr/>
            </p:nvSpPr>
            <p:spPr bwMode="auto">
              <a:xfrm>
                <a:off x="725954" y="578291"/>
                <a:ext cx="2189173" cy="1421699"/>
              </a:xfrm>
              <a:custGeom>
                <a:avLst/>
                <a:gdLst>
                  <a:gd name="T0" fmla="*/ 3780 w 3790"/>
                  <a:gd name="T1" fmla="*/ 1582 h 2332"/>
                  <a:gd name="T2" fmla="*/ 3710 w 3790"/>
                  <a:gd name="T3" fmla="*/ 1358 h 2332"/>
                  <a:gd name="T4" fmla="*/ 3580 w 3790"/>
                  <a:gd name="T5" fmla="*/ 1158 h 2332"/>
                  <a:gd name="T6" fmla="*/ 3400 w 3790"/>
                  <a:gd name="T7" fmla="*/ 1004 h 2332"/>
                  <a:gd name="T8" fmla="*/ 3286 w 3790"/>
                  <a:gd name="T9" fmla="*/ 944 h 2332"/>
                  <a:gd name="T10" fmla="*/ 3280 w 3790"/>
                  <a:gd name="T11" fmla="*/ 908 h 2332"/>
                  <a:gd name="T12" fmla="*/ 3260 w 3790"/>
                  <a:gd name="T13" fmla="*/ 796 h 2332"/>
                  <a:gd name="T14" fmla="*/ 3220 w 3790"/>
                  <a:gd name="T15" fmla="*/ 690 h 2332"/>
                  <a:gd name="T16" fmla="*/ 3162 w 3790"/>
                  <a:gd name="T17" fmla="*/ 596 h 2332"/>
                  <a:gd name="T18" fmla="*/ 3088 w 3790"/>
                  <a:gd name="T19" fmla="*/ 516 h 2332"/>
                  <a:gd name="T20" fmla="*/ 2998 w 3790"/>
                  <a:gd name="T21" fmla="*/ 450 h 2332"/>
                  <a:gd name="T22" fmla="*/ 2898 w 3790"/>
                  <a:gd name="T23" fmla="*/ 402 h 2332"/>
                  <a:gd name="T24" fmla="*/ 2788 w 3790"/>
                  <a:gd name="T25" fmla="*/ 374 h 2332"/>
                  <a:gd name="T26" fmla="*/ 2700 w 3790"/>
                  <a:gd name="T27" fmla="*/ 368 h 2332"/>
                  <a:gd name="T28" fmla="*/ 2522 w 3790"/>
                  <a:gd name="T29" fmla="*/ 396 h 2332"/>
                  <a:gd name="T30" fmla="*/ 2366 w 3790"/>
                  <a:gd name="T31" fmla="*/ 472 h 2332"/>
                  <a:gd name="T32" fmla="*/ 2256 w 3790"/>
                  <a:gd name="T33" fmla="*/ 324 h 2332"/>
                  <a:gd name="T34" fmla="*/ 2070 w 3790"/>
                  <a:gd name="T35" fmla="*/ 164 h 2332"/>
                  <a:gd name="T36" fmla="*/ 1848 w 3790"/>
                  <a:gd name="T37" fmla="*/ 54 h 2332"/>
                  <a:gd name="T38" fmla="*/ 1596 w 3790"/>
                  <a:gd name="T39" fmla="*/ 2 h 2332"/>
                  <a:gd name="T40" fmla="*/ 1430 w 3790"/>
                  <a:gd name="T41" fmla="*/ 6 h 2332"/>
                  <a:gd name="T42" fmla="*/ 1240 w 3790"/>
                  <a:gd name="T43" fmla="*/ 44 h 2332"/>
                  <a:gd name="T44" fmla="*/ 1064 w 3790"/>
                  <a:gd name="T45" fmla="*/ 118 h 2332"/>
                  <a:gd name="T46" fmla="*/ 908 w 3790"/>
                  <a:gd name="T47" fmla="*/ 224 h 2332"/>
                  <a:gd name="T48" fmla="*/ 776 w 3790"/>
                  <a:gd name="T49" fmla="*/ 356 h 2332"/>
                  <a:gd name="T50" fmla="*/ 672 w 3790"/>
                  <a:gd name="T51" fmla="*/ 512 h 2332"/>
                  <a:gd name="T52" fmla="*/ 598 w 3790"/>
                  <a:gd name="T53" fmla="*/ 688 h 2332"/>
                  <a:gd name="T54" fmla="*/ 558 w 3790"/>
                  <a:gd name="T55" fmla="*/ 878 h 2332"/>
                  <a:gd name="T56" fmla="*/ 554 w 3790"/>
                  <a:gd name="T57" fmla="*/ 1012 h 2332"/>
                  <a:gd name="T58" fmla="*/ 560 w 3790"/>
                  <a:gd name="T59" fmla="*/ 1056 h 2332"/>
                  <a:gd name="T60" fmla="*/ 388 w 3790"/>
                  <a:gd name="T61" fmla="*/ 1120 h 2332"/>
                  <a:gd name="T62" fmla="*/ 198 w 3790"/>
                  <a:gd name="T63" fmla="*/ 1252 h 2332"/>
                  <a:gd name="T64" fmla="*/ 92 w 3790"/>
                  <a:gd name="T65" fmla="*/ 1384 h 2332"/>
                  <a:gd name="T66" fmla="*/ 42 w 3790"/>
                  <a:gd name="T67" fmla="*/ 1484 h 2332"/>
                  <a:gd name="T68" fmla="*/ 10 w 3790"/>
                  <a:gd name="T69" fmla="*/ 1594 h 2332"/>
                  <a:gd name="T70" fmla="*/ 0 w 3790"/>
                  <a:gd name="T71" fmla="*/ 1712 h 2332"/>
                  <a:gd name="T72" fmla="*/ 8 w 3790"/>
                  <a:gd name="T73" fmla="*/ 1816 h 2332"/>
                  <a:gd name="T74" fmla="*/ 44 w 3790"/>
                  <a:gd name="T75" fmla="*/ 1942 h 2332"/>
                  <a:gd name="T76" fmla="*/ 106 w 3790"/>
                  <a:gd name="T77" fmla="*/ 2052 h 2332"/>
                  <a:gd name="T78" fmla="*/ 192 w 3790"/>
                  <a:gd name="T79" fmla="*/ 2146 h 2332"/>
                  <a:gd name="T80" fmla="*/ 298 w 3790"/>
                  <a:gd name="T81" fmla="*/ 2222 h 2332"/>
                  <a:gd name="T82" fmla="*/ 420 w 3790"/>
                  <a:gd name="T83" fmla="*/ 2278 h 2332"/>
                  <a:gd name="T84" fmla="*/ 558 w 3790"/>
                  <a:gd name="T85" fmla="*/ 2316 h 2332"/>
                  <a:gd name="T86" fmla="*/ 706 w 3790"/>
                  <a:gd name="T87" fmla="*/ 2332 h 2332"/>
                  <a:gd name="T88" fmla="*/ 3106 w 3790"/>
                  <a:gd name="T89" fmla="*/ 2322 h 2332"/>
                  <a:gd name="T90" fmla="*/ 3360 w 3790"/>
                  <a:gd name="T91" fmla="*/ 2260 h 2332"/>
                  <a:gd name="T92" fmla="*/ 3486 w 3790"/>
                  <a:gd name="T93" fmla="*/ 2204 h 2332"/>
                  <a:gd name="T94" fmla="*/ 3594 w 3790"/>
                  <a:gd name="T95" fmla="*/ 2132 h 2332"/>
                  <a:gd name="T96" fmla="*/ 3682 w 3790"/>
                  <a:gd name="T97" fmla="*/ 2044 h 2332"/>
                  <a:gd name="T98" fmla="*/ 3744 w 3790"/>
                  <a:gd name="T99" fmla="*/ 1936 h 2332"/>
                  <a:gd name="T100" fmla="*/ 3782 w 3790"/>
                  <a:gd name="T101" fmla="*/ 1810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90" h="2332">
                    <a:moveTo>
                      <a:pt x="3790" y="1700"/>
                    </a:moveTo>
                    <a:lnTo>
                      <a:pt x="3790" y="1700"/>
                    </a:lnTo>
                    <a:lnTo>
                      <a:pt x="3788" y="1642"/>
                    </a:lnTo>
                    <a:lnTo>
                      <a:pt x="3780" y="1582"/>
                    </a:lnTo>
                    <a:lnTo>
                      <a:pt x="3770" y="1524"/>
                    </a:lnTo>
                    <a:lnTo>
                      <a:pt x="3754" y="1468"/>
                    </a:lnTo>
                    <a:lnTo>
                      <a:pt x="3734" y="1412"/>
                    </a:lnTo>
                    <a:lnTo>
                      <a:pt x="3710" y="1358"/>
                    </a:lnTo>
                    <a:lnTo>
                      <a:pt x="3684" y="1304"/>
                    </a:lnTo>
                    <a:lnTo>
                      <a:pt x="3652" y="1254"/>
                    </a:lnTo>
                    <a:lnTo>
                      <a:pt x="3618" y="1206"/>
                    </a:lnTo>
                    <a:lnTo>
                      <a:pt x="3580" y="1158"/>
                    </a:lnTo>
                    <a:lnTo>
                      <a:pt x="3540" y="1116"/>
                    </a:lnTo>
                    <a:lnTo>
                      <a:pt x="3496" y="1076"/>
                    </a:lnTo>
                    <a:lnTo>
                      <a:pt x="3448" y="1038"/>
                    </a:lnTo>
                    <a:lnTo>
                      <a:pt x="3400" y="1004"/>
                    </a:lnTo>
                    <a:lnTo>
                      <a:pt x="3348" y="974"/>
                    </a:lnTo>
                    <a:lnTo>
                      <a:pt x="3294" y="948"/>
                    </a:lnTo>
                    <a:lnTo>
                      <a:pt x="3294" y="948"/>
                    </a:lnTo>
                    <a:lnTo>
                      <a:pt x="3286" y="944"/>
                    </a:lnTo>
                    <a:lnTo>
                      <a:pt x="3280" y="938"/>
                    </a:lnTo>
                    <a:lnTo>
                      <a:pt x="3280" y="938"/>
                    </a:lnTo>
                    <a:lnTo>
                      <a:pt x="3280" y="938"/>
                    </a:lnTo>
                    <a:lnTo>
                      <a:pt x="3280" y="908"/>
                    </a:lnTo>
                    <a:lnTo>
                      <a:pt x="3278" y="880"/>
                    </a:lnTo>
                    <a:lnTo>
                      <a:pt x="3272" y="852"/>
                    </a:lnTo>
                    <a:lnTo>
                      <a:pt x="3268" y="822"/>
                    </a:lnTo>
                    <a:lnTo>
                      <a:pt x="3260" y="796"/>
                    </a:lnTo>
                    <a:lnTo>
                      <a:pt x="3252" y="768"/>
                    </a:lnTo>
                    <a:lnTo>
                      <a:pt x="3244" y="742"/>
                    </a:lnTo>
                    <a:lnTo>
                      <a:pt x="3232" y="716"/>
                    </a:lnTo>
                    <a:lnTo>
                      <a:pt x="3220" y="690"/>
                    </a:lnTo>
                    <a:lnTo>
                      <a:pt x="3208" y="666"/>
                    </a:lnTo>
                    <a:lnTo>
                      <a:pt x="3194" y="642"/>
                    </a:lnTo>
                    <a:lnTo>
                      <a:pt x="3178" y="618"/>
                    </a:lnTo>
                    <a:lnTo>
                      <a:pt x="3162" y="596"/>
                    </a:lnTo>
                    <a:lnTo>
                      <a:pt x="3144" y="574"/>
                    </a:lnTo>
                    <a:lnTo>
                      <a:pt x="3126" y="554"/>
                    </a:lnTo>
                    <a:lnTo>
                      <a:pt x="3108" y="534"/>
                    </a:lnTo>
                    <a:lnTo>
                      <a:pt x="3088" y="516"/>
                    </a:lnTo>
                    <a:lnTo>
                      <a:pt x="3066" y="498"/>
                    </a:lnTo>
                    <a:lnTo>
                      <a:pt x="3044" y="480"/>
                    </a:lnTo>
                    <a:lnTo>
                      <a:pt x="3022" y="464"/>
                    </a:lnTo>
                    <a:lnTo>
                      <a:pt x="2998" y="450"/>
                    </a:lnTo>
                    <a:lnTo>
                      <a:pt x="2974" y="436"/>
                    </a:lnTo>
                    <a:lnTo>
                      <a:pt x="2950" y="424"/>
                    </a:lnTo>
                    <a:lnTo>
                      <a:pt x="2924" y="412"/>
                    </a:lnTo>
                    <a:lnTo>
                      <a:pt x="2898" y="402"/>
                    </a:lnTo>
                    <a:lnTo>
                      <a:pt x="2870" y="394"/>
                    </a:lnTo>
                    <a:lnTo>
                      <a:pt x="2844" y="386"/>
                    </a:lnTo>
                    <a:lnTo>
                      <a:pt x="2816" y="380"/>
                    </a:lnTo>
                    <a:lnTo>
                      <a:pt x="2788" y="374"/>
                    </a:lnTo>
                    <a:lnTo>
                      <a:pt x="2758" y="370"/>
                    </a:lnTo>
                    <a:lnTo>
                      <a:pt x="2730" y="368"/>
                    </a:lnTo>
                    <a:lnTo>
                      <a:pt x="2700" y="368"/>
                    </a:lnTo>
                    <a:lnTo>
                      <a:pt x="2700" y="368"/>
                    </a:lnTo>
                    <a:lnTo>
                      <a:pt x="2654" y="370"/>
                    </a:lnTo>
                    <a:lnTo>
                      <a:pt x="2608" y="374"/>
                    </a:lnTo>
                    <a:lnTo>
                      <a:pt x="2564" y="384"/>
                    </a:lnTo>
                    <a:lnTo>
                      <a:pt x="2522" y="396"/>
                    </a:lnTo>
                    <a:lnTo>
                      <a:pt x="2482" y="410"/>
                    </a:lnTo>
                    <a:lnTo>
                      <a:pt x="2442" y="428"/>
                    </a:lnTo>
                    <a:lnTo>
                      <a:pt x="2404" y="450"/>
                    </a:lnTo>
                    <a:lnTo>
                      <a:pt x="2366" y="472"/>
                    </a:lnTo>
                    <a:lnTo>
                      <a:pt x="2366" y="472"/>
                    </a:lnTo>
                    <a:lnTo>
                      <a:pt x="2334" y="420"/>
                    </a:lnTo>
                    <a:lnTo>
                      <a:pt x="2296" y="372"/>
                    </a:lnTo>
                    <a:lnTo>
                      <a:pt x="2256" y="324"/>
                    </a:lnTo>
                    <a:lnTo>
                      <a:pt x="2214" y="280"/>
                    </a:lnTo>
                    <a:lnTo>
                      <a:pt x="2168" y="238"/>
                    </a:lnTo>
                    <a:lnTo>
                      <a:pt x="2120" y="198"/>
                    </a:lnTo>
                    <a:lnTo>
                      <a:pt x="2070" y="164"/>
                    </a:lnTo>
                    <a:lnTo>
                      <a:pt x="2018" y="130"/>
                    </a:lnTo>
                    <a:lnTo>
                      <a:pt x="1962" y="102"/>
                    </a:lnTo>
                    <a:lnTo>
                      <a:pt x="1906" y="76"/>
                    </a:lnTo>
                    <a:lnTo>
                      <a:pt x="1848" y="54"/>
                    </a:lnTo>
                    <a:lnTo>
                      <a:pt x="1786" y="34"/>
                    </a:lnTo>
                    <a:lnTo>
                      <a:pt x="1724" y="20"/>
                    </a:lnTo>
                    <a:lnTo>
                      <a:pt x="1662" y="10"/>
                    </a:lnTo>
                    <a:lnTo>
                      <a:pt x="1596" y="2"/>
                    </a:lnTo>
                    <a:lnTo>
                      <a:pt x="1530" y="0"/>
                    </a:lnTo>
                    <a:lnTo>
                      <a:pt x="1530" y="0"/>
                    </a:lnTo>
                    <a:lnTo>
                      <a:pt x="1480" y="2"/>
                    </a:lnTo>
                    <a:lnTo>
                      <a:pt x="1430" y="6"/>
                    </a:lnTo>
                    <a:lnTo>
                      <a:pt x="1382" y="12"/>
                    </a:lnTo>
                    <a:lnTo>
                      <a:pt x="1334" y="20"/>
                    </a:lnTo>
                    <a:lnTo>
                      <a:pt x="1286" y="32"/>
                    </a:lnTo>
                    <a:lnTo>
                      <a:pt x="1240" y="44"/>
                    </a:lnTo>
                    <a:lnTo>
                      <a:pt x="1194" y="60"/>
                    </a:lnTo>
                    <a:lnTo>
                      <a:pt x="1150" y="78"/>
                    </a:lnTo>
                    <a:lnTo>
                      <a:pt x="1106" y="96"/>
                    </a:lnTo>
                    <a:lnTo>
                      <a:pt x="1064" y="118"/>
                    </a:lnTo>
                    <a:lnTo>
                      <a:pt x="1024" y="142"/>
                    </a:lnTo>
                    <a:lnTo>
                      <a:pt x="984" y="168"/>
                    </a:lnTo>
                    <a:lnTo>
                      <a:pt x="946" y="194"/>
                    </a:lnTo>
                    <a:lnTo>
                      <a:pt x="908" y="224"/>
                    </a:lnTo>
                    <a:lnTo>
                      <a:pt x="874" y="254"/>
                    </a:lnTo>
                    <a:lnTo>
                      <a:pt x="840" y="286"/>
                    </a:lnTo>
                    <a:lnTo>
                      <a:pt x="808" y="320"/>
                    </a:lnTo>
                    <a:lnTo>
                      <a:pt x="776" y="356"/>
                    </a:lnTo>
                    <a:lnTo>
                      <a:pt x="748" y="394"/>
                    </a:lnTo>
                    <a:lnTo>
                      <a:pt x="720" y="432"/>
                    </a:lnTo>
                    <a:lnTo>
                      <a:pt x="694" y="470"/>
                    </a:lnTo>
                    <a:lnTo>
                      <a:pt x="672" y="512"/>
                    </a:lnTo>
                    <a:lnTo>
                      <a:pt x="650" y="554"/>
                    </a:lnTo>
                    <a:lnTo>
                      <a:pt x="630" y="598"/>
                    </a:lnTo>
                    <a:lnTo>
                      <a:pt x="612" y="642"/>
                    </a:lnTo>
                    <a:lnTo>
                      <a:pt x="598" y="688"/>
                    </a:lnTo>
                    <a:lnTo>
                      <a:pt x="584" y="734"/>
                    </a:lnTo>
                    <a:lnTo>
                      <a:pt x="574" y="780"/>
                    </a:lnTo>
                    <a:lnTo>
                      <a:pt x="564" y="828"/>
                    </a:lnTo>
                    <a:lnTo>
                      <a:pt x="558" y="878"/>
                    </a:lnTo>
                    <a:lnTo>
                      <a:pt x="554" y="928"/>
                    </a:lnTo>
                    <a:lnTo>
                      <a:pt x="554" y="978"/>
                    </a:lnTo>
                    <a:lnTo>
                      <a:pt x="554" y="978"/>
                    </a:lnTo>
                    <a:lnTo>
                      <a:pt x="554" y="1012"/>
                    </a:lnTo>
                    <a:lnTo>
                      <a:pt x="556" y="1046"/>
                    </a:lnTo>
                    <a:lnTo>
                      <a:pt x="556" y="1046"/>
                    </a:lnTo>
                    <a:lnTo>
                      <a:pt x="556" y="1054"/>
                    </a:lnTo>
                    <a:lnTo>
                      <a:pt x="560" y="1056"/>
                    </a:lnTo>
                    <a:lnTo>
                      <a:pt x="560" y="1056"/>
                    </a:lnTo>
                    <a:lnTo>
                      <a:pt x="502" y="1074"/>
                    </a:lnTo>
                    <a:lnTo>
                      <a:pt x="444" y="1094"/>
                    </a:lnTo>
                    <a:lnTo>
                      <a:pt x="388" y="1120"/>
                    </a:lnTo>
                    <a:lnTo>
                      <a:pt x="336" y="1148"/>
                    </a:lnTo>
                    <a:lnTo>
                      <a:pt x="288" y="1180"/>
                    </a:lnTo>
                    <a:lnTo>
                      <a:pt x="242" y="1214"/>
                    </a:lnTo>
                    <a:lnTo>
                      <a:pt x="198" y="1252"/>
                    </a:lnTo>
                    <a:lnTo>
                      <a:pt x="158" y="1292"/>
                    </a:lnTo>
                    <a:lnTo>
                      <a:pt x="124" y="1336"/>
                    </a:lnTo>
                    <a:lnTo>
                      <a:pt x="106" y="1360"/>
                    </a:lnTo>
                    <a:lnTo>
                      <a:pt x="92" y="1384"/>
                    </a:lnTo>
                    <a:lnTo>
                      <a:pt x="78" y="1408"/>
                    </a:lnTo>
                    <a:lnTo>
                      <a:pt x="64" y="1432"/>
                    </a:lnTo>
                    <a:lnTo>
                      <a:pt x="52" y="1458"/>
                    </a:lnTo>
                    <a:lnTo>
                      <a:pt x="42" y="1484"/>
                    </a:lnTo>
                    <a:lnTo>
                      <a:pt x="32" y="1510"/>
                    </a:lnTo>
                    <a:lnTo>
                      <a:pt x="24" y="1538"/>
                    </a:lnTo>
                    <a:lnTo>
                      <a:pt x="16" y="1566"/>
                    </a:lnTo>
                    <a:lnTo>
                      <a:pt x="10" y="1594"/>
                    </a:lnTo>
                    <a:lnTo>
                      <a:pt x="6" y="1622"/>
                    </a:lnTo>
                    <a:lnTo>
                      <a:pt x="2" y="1652"/>
                    </a:lnTo>
                    <a:lnTo>
                      <a:pt x="0" y="1682"/>
                    </a:lnTo>
                    <a:lnTo>
                      <a:pt x="0" y="1712"/>
                    </a:lnTo>
                    <a:lnTo>
                      <a:pt x="0" y="1712"/>
                    </a:lnTo>
                    <a:lnTo>
                      <a:pt x="0" y="1748"/>
                    </a:lnTo>
                    <a:lnTo>
                      <a:pt x="2" y="1782"/>
                    </a:lnTo>
                    <a:lnTo>
                      <a:pt x="8" y="1816"/>
                    </a:lnTo>
                    <a:lnTo>
                      <a:pt x="14" y="1848"/>
                    </a:lnTo>
                    <a:lnTo>
                      <a:pt x="22" y="1880"/>
                    </a:lnTo>
                    <a:lnTo>
                      <a:pt x="32" y="1912"/>
                    </a:lnTo>
                    <a:lnTo>
                      <a:pt x="44" y="1942"/>
                    </a:lnTo>
                    <a:lnTo>
                      <a:pt x="58" y="1970"/>
                    </a:lnTo>
                    <a:lnTo>
                      <a:pt x="72" y="1998"/>
                    </a:lnTo>
                    <a:lnTo>
                      <a:pt x="88" y="2026"/>
                    </a:lnTo>
                    <a:lnTo>
                      <a:pt x="106" y="2052"/>
                    </a:lnTo>
                    <a:lnTo>
                      <a:pt x="126" y="2076"/>
                    </a:lnTo>
                    <a:lnTo>
                      <a:pt x="146" y="2100"/>
                    </a:lnTo>
                    <a:lnTo>
                      <a:pt x="170" y="2124"/>
                    </a:lnTo>
                    <a:lnTo>
                      <a:pt x="192" y="2146"/>
                    </a:lnTo>
                    <a:lnTo>
                      <a:pt x="218" y="2166"/>
                    </a:lnTo>
                    <a:lnTo>
                      <a:pt x="244" y="2186"/>
                    </a:lnTo>
                    <a:lnTo>
                      <a:pt x="270" y="2204"/>
                    </a:lnTo>
                    <a:lnTo>
                      <a:pt x="298" y="2222"/>
                    </a:lnTo>
                    <a:lnTo>
                      <a:pt x="328" y="2238"/>
                    </a:lnTo>
                    <a:lnTo>
                      <a:pt x="358" y="2252"/>
                    </a:lnTo>
                    <a:lnTo>
                      <a:pt x="388" y="2266"/>
                    </a:lnTo>
                    <a:lnTo>
                      <a:pt x="420" y="2278"/>
                    </a:lnTo>
                    <a:lnTo>
                      <a:pt x="454" y="2290"/>
                    </a:lnTo>
                    <a:lnTo>
                      <a:pt x="488" y="2300"/>
                    </a:lnTo>
                    <a:lnTo>
                      <a:pt x="522" y="2308"/>
                    </a:lnTo>
                    <a:lnTo>
                      <a:pt x="558" y="2316"/>
                    </a:lnTo>
                    <a:lnTo>
                      <a:pt x="594" y="2322"/>
                    </a:lnTo>
                    <a:lnTo>
                      <a:pt x="630" y="2326"/>
                    </a:lnTo>
                    <a:lnTo>
                      <a:pt x="668" y="2330"/>
                    </a:lnTo>
                    <a:lnTo>
                      <a:pt x="706" y="2332"/>
                    </a:lnTo>
                    <a:lnTo>
                      <a:pt x="744" y="2332"/>
                    </a:lnTo>
                    <a:lnTo>
                      <a:pt x="3026" y="2332"/>
                    </a:lnTo>
                    <a:lnTo>
                      <a:pt x="3026" y="2332"/>
                    </a:lnTo>
                    <a:lnTo>
                      <a:pt x="3106" y="2322"/>
                    </a:lnTo>
                    <a:lnTo>
                      <a:pt x="3182" y="2308"/>
                    </a:lnTo>
                    <a:lnTo>
                      <a:pt x="3256" y="2292"/>
                    </a:lnTo>
                    <a:lnTo>
                      <a:pt x="3326" y="2272"/>
                    </a:lnTo>
                    <a:lnTo>
                      <a:pt x="3360" y="2260"/>
                    </a:lnTo>
                    <a:lnTo>
                      <a:pt x="3394" y="2248"/>
                    </a:lnTo>
                    <a:lnTo>
                      <a:pt x="3426" y="2234"/>
                    </a:lnTo>
                    <a:lnTo>
                      <a:pt x="3456" y="2220"/>
                    </a:lnTo>
                    <a:lnTo>
                      <a:pt x="3486" y="2204"/>
                    </a:lnTo>
                    <a:lnTo>
                      <a:pt x="3516" y="2188"/>
                    </a:lnTo>
                    <a:lnTo>
                      <a:pt x="3544" y="2170"/>
                    </a:lnTo>
                    <a:lnTo>
                      <a:pt x="3570" y="2152"/>
                    </a:lnTo>
                    <a:lnTo>
                      <a:pt x="3594" y="2132"/>
                    </a:lnTo>
                    <a:lnTo>
                      <a:pt x="3618" y="2112"/>
                    </a:lnTo>
                    <a:lnTo>
                      <a:pt x="3640" y="2090"/>
                    </a:lnTo>
                    <a:lnTo>
                      <a:pt x="3662" y="2068"/>
                    </a:lnTo>
                    <a:lnTo>
                      <a:pt x="3682" y="2044"/>
                    </a:lnTo>
                    <a:lnTo>
                      <a:pt x="3700" y="2018"/>
                    </a:lnTo>
                    <a:lnTo>
                      <a:pt x="3716" y="1992"/>
                    </a:lnTo>
                    <a:lnTo>
                      <a:pt x="3732" y="1964"/>
                    </a:lnTo>
                    <a:lnTo>
                      <a:pt x="3744" y="1936"/>
                    </a:lnTo>
                    <a:lnTo>
                      <a:pt x="3756" y="1906"/>
                    </a:lnTo>
                    <a:lnTo>
                      <a:pt x="3766" y="1876"/>
                    </a:lnTo>
                    <a:lnTo>
                      <a:pt x="3774" y="1844"/>
                    </a:lnTo>
                    <a:lnTo>
                      <a:pt x="3782" y="1810"/>
                    </a:lnTo>
                    <a:lnTo>
                      <a:pt x="3786" y="1774"/>
                    </a:lnTo>
                    <a:lnTo>
                      <a:pt x="3790" y="1738"/>
                    </a:lnTo>
                    <a:lnTo>
                      <a:pt x="3790" y="1700"/>
                    </a:lnTo>
                    <a:close/>
                  </a:path>
                </a:pathLst>
              </a:custGeom>
              <a:solidFill>
                <a:schemeClr val="bg1"/>
              </a:solidFill>
              <a:ln>
                <a:noFill/>
              </a:ln>
            </p:spPr>
            <p:txBody>
              <a:bodyPr vert="horz" wrap="square" lIns="67226" tIns="33613" rIns="67226" bIns="33613" numCol="1" anchor="t" anchorCtr="0" compatLnSpc="1">
                <a:prstTxWarp prst="textNoShape">
                  <a:avLst/>
                </a:prstTxWarp>
              </a:bodyPr>
              <a:lstStyle/>
              <a:p>
                <a:pPr defTabSz="699380"/>
                <a:endParaRPr lang="en-US" sz="1350" dirty="0">
                  <a:solidFill>
                    <a:srgbClr val="000000"/>
                  </a:solidFill>
                </a:endParaRPr>
              </a:p>
            </p:txBody>
          </p:sp>
          <p:grpSp>
            <p:nvGrpSpPr>
              <p:cNvPr id="3" name="Group 4"/>
              <p:cNvGrpSpPr>
                <a:grpSpLocks noChangeAspect="1"/>
              </p:cNvGrpSpPr>
              <p:nvPr/>
            </p:nvGrpSpPr>
            <p:grpSpPr bwMode="auto">
              <a:xfrm>
                <a:off x="1296874" y="1036749"/>
                <a:ext cx="1033817" cy="815955"/>
                <a:chOff x="936" y="96"/>
                <a:chExt cx="503" cy="397"/>
              </a:xfrm>
              <a:solidFill>
                <a:schemeClr val="bg1"/>
              </a:solidFill>
            </p:grpSpPr>
            <p:sp>
              <p:nvSpPr>
                <p:cNvPr id="16" name="Freeform 5"/>
                <p:cNvSpPr>
                  <a:spLocks noEditPoints="1"/>
                </p:cNvSpPr>
                <p:nvPr/>
              </p:nvSpPr>
              <p:spPr bwMode="auto">
                <a:xfrm>
                  <a:off x="936" y="233"/>
                  <a:ext cx="503" cy="122"/>
                </a:xfrm>
                <a:custGeom>
                  <a:avLst/>
                  <a:gdLst>
                    <a:gd name="T0" fmla="*/ 197 w 210"/>
                    <a:gd name="T1" fmla="*/ 51 h 51"/>
                    <a:gd name="T2" fmla="*/ 210 w 210"/>
                    <a:gd name="T3" fmla="*/ 12 h 51"/>
                    <a:gd name="T4" fmla="*/ 14 w 210"/>
                    <a:gd name="T5" fmla="*/ 0 h 51"/>
                    <a:gd name="T6" fmla="*/ 0 w 210"/>
                    <a:gd name="T7" fmla="*/ 39 h 51"/>
                    <a:gd name="T8" fmla="*/ 181 w 210"/>
                    <a:gd name="T9" fmla="*/ 16 h 51"/>
                    <a:gd name="T10" fmla="*/ 181 w 210"/>
                    <a:gd name="T11" fmla="*/ 35 h 51"/>
                    <a:gd name="T12" fmla="*/ 181 w 210"/>
                    <a:gd name="T13" fmla="*/ 16 h 51"/>
                    <a:gd name="T14" fmla="*/ 114 w 210"/>
                    <a:gd name="T15" fmla="*/ 9 h 51"/>
                    <a:gd name="T16" fmla="*/ 106 w 210"/>
                    <a:gd name="T17" fmla="*/ 17 h 51"/>
                    <a:gd name="T18" fmla="*/ 106 w 210"/>
                    <a:gd name="T19" fmla="*/ 22 h 51"/>
                    <a:gd name="T20" fmla="*/ 114 w 210"/>
                    <a:gd name="T21" fmla="*/ 29 h 51"/>
                    <a:gd name="T22" fmla="*/ 106 w 210"/>
                    <a:gd name="T23" fmla="*/ 22 h 51"/>
                    <a:gd name="T24" fmla="*/ 114 w 210"/>
                    <a:gd name="T25" fmla="*/ 34 h 51"/>
                    <a:gd name="T26" fmla="*/ 106 w 210"/>
                    <a:gd name="T27" fmla="*/ 42 h 51"/>
                    <a:gd name="T28" fmla="*/ 90 w 210"/>
                    <a:gd name="T29" fmla="*/ 9 h 51"/>
                    <a:gd name="T30" fmla="*/ 99 w 210"/>
                    <a:gd name="T31" fmla="*/ 17 h 51"/>
                    <a:gd name="T32" fmla="*/ 90 w 210"/>
                    <a:gd name="T33" fmla="*/ 9 h 51"/>
                    <a:gd name="T34" fmla="*/ 99 w 210"/>
                    <a:gd name="T35" fmla="*/ 22 h 51"/>
                    <a:gd name="T36" fmla="*/ 90 w 210"/>
                    <a:gd name="T37" fmla="*/ 29 h 51"/>
                    <a:gd name="T38" fmla="*/ 90 w 210"/>
                    <a:gd name="T39" fmla="*/ 34 h 51"/>
                    <a:gd name="T40" fmla="*/ 99 w 210"/>
                    <a:gd name="T41" fmla="*/ 42 h 51"/>
                    <a:gd name="T42" fmla="*/ 90 w 210"/>
                    <a:gd name="T43" fmla="*/ 34 h 51"/>
                    <a:gd name="T44" fmla="*/ 83 w 210"/>
                    <a:gd name="T45" fmla="*/ 9 h 51"/>
                    <a:gd name="T46" fmla="*/ 75 w 210"/>
                    <a:gd name="T47" fmla="*/ 17 h 51"/>
                    <a:gd name="T48" fmla="*/ 75 w 210"/>
                    <a:gd name="T49" fmla="*/ 22 h 51"/>
                    <a:gd name="T50" fmla="*/ 83 w 210"/>
                    <a:gd name="T51" fmla="*/ 29 h 51"/>
                    <a:gd name="T52" fmla="*/ 75 w 210"/>
                    <a:gd name="T53" fmla="*/ 22 h 51"/>
                    <a:gd name="T54" fmla="*/ 83 w 210"/>
                    <a:gd name="T55" fmla="*/ 34 h 51"/>
                    <a:gd name="T56" fmla="*/ 75 w 210"/>
                    <a:gd name="T57" fmla="*/ 42 h 51"/>
                    <a:gd name="T58" fmla="*/ 60 w 210"/>
                    <a:gd name="T59" fmla="*/ 9 h 51"/>
                    <a:gd name="T60" fmla="*/ 68 w 210"/>
                    <a:gd name="T61" fmla="*/ 17 h 51"/>
                    <a:gd name="T62" fmla="*/ 60 w 210"/>
                    <a:gd name="T63" fmla="*/ 9 h 51"/>
                    <a:gd name="T64" fmla="*/ 68 w 210"/>
                    <a:gd name="T65" fmla="*/ 22 h 51"/>
                    <a:gd name="T66" fmla="*/ 60 w 210"/>
                    <a:gd name="T67" fmla="*/ 29 h 51"/>
                    <a:gd name="T68" fmla="*/ 60 w 210"/>
                    <a:gd name="T69" fmla="*/ 34 h 51"/>
                    <a:gd name="T70" fmla="*/ 68 w 210"/>
                    <a:gd name="T71" fmla="*/ 42 h 51"/>
                    <a:gd name="T72" fmla="*/ 60 w 210"/>
                    <a:gd name="T73" fmla="*/ 34 h 51"/>
                    <a:gd name="T74" fmla="*/ 52 w 210"/>
                    <a:gd name="T75" fmla="*/ 9 h 51"/>
                    <a:gd name="T76" fmla="*/ 44 w 210"/>
                    <a:gd name="T77" fmla="*/ 17 h 51"/>
                    <a:gd name="T78" fmla="*/ 44 w 210"/>
                    <a:gd name="T79" fmla="*/ 22 h 51"/>
                    <a:gd name="T80" fmla="*/ 52 w 210"/>
                    <a:gd name="T81" fmla="*/ 29 h 51"/>
                    <a:gd name="T82" fmla="*/ 44 w 210"/>
                    <a:gd name="T83" fmla="*/ 22 h 51"/>
                    <a:gd name="T84" fmla="*/ 52 w 210"/>
                    <a:gd name="T85" fmla="*/ 34 h 51"/>
                    <a:gd name="T86" fmla="*/ 44 w 210"/>
                    <a:gd name="T87" fmla="*/ 42 h 51"/>
                    <a:gd name="T88" fmla="*/ 29 w 210"/>
                    <a:gd name="T89" fmla="*/ 9 h 51"/>
                    <a:gd name="T90" fmla="*/ 37 w 210"/>
                    <a:gd name="T91" fmla="*/ 17 h 51"/>
                    <a:gd name="T92" fmla="*/ 29 w 210"/>
                    <a:gd name="T93" fmla="*/ 9 h 51"/>
                    <a:gd name="T94" fmla="*/ 37 w 210"/>
                    <a:gd name="T95" fmla="*/ 22 h 51"/>
                    <a:gd name="T96" fmla="*/ 29 w 210"/>
                    <a:gd name="T97" fmla="*/ 29 h 51"/>
                    <a:gd name="T98" fmla="*/ 29 w 210"/>
                    <a:gd name="T99" fmla="*/ 34 h 51"/>
                    <a:gd name="T100" fmla="*/ 37 w 210"/>
                    <a:gd name="T101" fmla="*/ 42 h 51"/>
                    <a:gd name="T102" fmla="*/ 29 w 210"/>
                    <a:gd name="T103" fmla="*/ 34 h 51"/>
                    <a:gd name="T104" fmla="*/ 22 w 210"/>
                    <a:gd name="T105" fmla="*/ 9 h 51"/>
                    <a:gd name="T106" fmla="*/ 13 w 210"/>
                    <a:gd name="T107" fmla="*/ 17 h 51"/>
                    <a:gd name="T108" fmla="*/ 13 w 210"/>
                    <a:gd name="T109" fmla="*/ 22 h 51"/>
                    <a:gd name="T110" fmla="*/ 22 w 210"/>
                    <a:gd name="T111" fmla="*/ 29 h 51"/>
                    <a:gd name="T112" fmla="*/ 13 w 210"/>
                    <a:gd name="T113" fmla="*/ 22 h 51"/>
                    <a:gd name="T114" fmla="*/ 22 w 210"/>
                    <a:gd name="T115" fmla="*/ 34 h 51"/>
                    <a:gd name="T116" fmla="*/ 13 w 210"/>
                    <a:gd name="T11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1">
                      <a:moveTo>
                        <a:pt x="14" y="51"/>
                      </a:moveTo>
                      <a:cubicBezTo>
                        <a:pt x="197" y="51"/>
                        <a:pt x="197" y="51"/>
                        <a:pt x="197" y="51"/>
                      </a:cubicBezTo>
                      <a:cubicBezTo>
                        <a:pt x="204" y="51"/>
                        <a:pt x="210" y="46"/>
                        <a:pt x="210" y="39"/>
                      </a:cubicBezTo>
                      <a:cubicBezTo>
                        <a:pt x="210" y="12"/>
                        <a:pt x="210" y="12"/>
                        <a:pt x="210" y="12"/>
                      </a:cubicBezTo>
                      <a:cubicBezTo>
                        <a:pt x="210" y="5"/>
                        <a:pt x="204" y="0"/>
                        <a:pt x="197" y="0"/>
                      </a:cubicBezTo>
                      <a:cubicBezTo>
                        <a:pt x="14" y="0"/>
                        <a:pt x="14" y="0"/>
                        <a:pt x="14" y="0"/>
                      </a:cubicBezTo>
                      <a:cubicBezTo>
                        <a:pt x="6" y="0"/>
                        <a:pt x="0" y="5"/>
                        <a:pt x="0" y="12"/>
                      </a:cubicBezTo>
                      <a:cubicBezTo>
                        <a:pt x="0" y="39"/>
                        <a:pt x="0" y="39"/>
                        <a:pt x="0" y="39"/>
                      </a:cubicBezTo>
                      <a:cubicBezTo>
                        <a:pt x="0" y="46"/>
                        <a:pt x="6" y="51"/>
                        <a:pt x="14" y="51"/>
                      </a:cubicBezTo>
                      <a:close/>
                      <a:moveTo>
                        <a:pt x="181" y="16"/>
                      </a:moveTo>
                      <a:cubicBezTo>
                        <a:pt x="187" y="16"/>
                        <a:pt x="192" y="20"/>
                        <a:pt x="192" y="26"/>
                      </a:cubicBezTo>
                      <a:cubicBezTo>
                        <a:pt x="192" y="31"/>
                        <a:pt x="187" y="35"/>
                        <a:pt x="181" y="35"/>
                      </a:cubicBezTo>
                      <a:cubicBezTo>
                        <a:pt x="175" y="35"/>
                        <a:pt x="171" y="31"/>
                        <a:pt x="171" y="26"/>
                      </a:cubicBezTo>
                      <a:cubicBezTo>
                        <a:pt x="171" y="20"/>
                        <a:pt x="175" y="16"/>
                        <a:pt x="181" y="16"/>
                      </a:cubicBezTo>
                      <a:close/>
                      <a:moveTo>
                        <a:pt x="106" y="9"/>
                      </a:moveTo>
                      <a:cubicBezTo>
                        <a:pt x="114" y="9"/>
                        <a:pt x="114" y="9"/>
                        <a:pt x="114" y="9"/>
                      </a:cubicBezTo>
                      <a:cubicBezTo>
                        <a:pt x="114" y="17"/>
                        <a:pt x="114" y="17"/>
                        <a:pt x="114" y="17"/>
                      </a:cubicBezTo>
                      <a:cubicBezTo>
                        <a:pt x="106" y="17"/>
                        <a:pt x="106" y="17"/>
                        <a:pt x="106" y="17"/>
                      </a:cubicBezTo>
                      <a:lnTo>
                        <a:pt x="106" y="9"/>
                      </a:lnTo>
                      <a:close/>
                      <a:moveTo>
                        <a:pt x="106" y="22"/>
                      </a:moveTo>
                      <a:cubicBezTo>
                        <a:pt x="114" y="22"/>
                        <a:pt x="114" y="22"/>
                        <a:pt x="114" y="22"/>
                      </a:cubicBezTo>
                      <a:cubicBezTo>
                        <a:pt x="114" y="29"/>
                        <a:pt x="114" y="29"/>
                        <a:pt x="114" y="29"/>
                      </a:cubicBezTo>
                      <a:cubicBezTo>
                        <a:pt x="106" y="29"/>
                        <a:pt x="106" y="29"/>
                        <a:pt x="106" y="29"/>
                      </a:cubicBezTo>
                      <a:lnTo>
                        <a:pt x="106" y="22"/>
                      </a:lnTo>
                      <a:close/>
                      <a:moveTo>
                        <a:pt x="106" y="34"/>
                      </a:moveTo>
                      <a:cubicBezTo>
                        <a:pt x="114" y="34"/>
                        <a:pt x="114" y="34"/>
                        <a:pt x="114" y="34"/>
                      </a:cubicBezTo>
                      <a:cubicBezTo>
                        <a:pt x="114" y="42"/>
                        <a:pt x="114" y="42"/>
                        <a:pt x="114" y="42"/>
                      </a:cubicBezTo>
                      <a:cubicBezTo>
                        <a:pt x="106" y="42"/>
                        <a:pt x="106" y="42"/>
                        <a:pt x="106" y="42"/>
                      </a:cubicBezTo>
                      <a:lnTo>
                        <a:pt x="106" y="34"/>
                      </a:lnTo>
                      <a:close/>
                      <a:moveTo>
                        <a:pt x="90" y="9"/>
                      </a:moveTo>
                      <a:cubicBezTo>
                        <a:pt x="99" y="9"/>
                        <a:pt x="99" y="9"/>
                        <a:pt x="99" y="9"/>
                      </a:cubicBezTo>
                      <a:cubicBezTo>
                        <a:pt x="99" y="17"/>
                        <a:pt x="99" y="17"/>
                        <a:pt x="99" y="17"/>
                      </a:cubicBezTo>
                      <a:cubicBezTo>
                        <a:pt x="90" y="17"/>
                        <a:pt x="90" y="17"/>
                        <a:pt x="90" y="17"/>
                      </a:cubicBezTo>
                      <a:lnTo>
                        <a:pt x="90" y="9"/>
                      </a:lnTo>
                      <a:close/>
                      <a:moveTo>
                        <a:pt x="90" y="22"/>
                      </a:moveTo>
                      <a:cubicBezTo>
                        <a:pt x="99" y="22"/>
                        <a:pt x="99" y="22"/>
                        <a:pt x="99" y="22"/>
                      </a:cubicBezTo>
                      <a:cubicBezTo>
                        <a:pt x="99" y="29"/>
                        <a:pt x="99" y="29"/>
                        <a:pt x="99" y="29"/>
                      </a:cubicBezTo>
                      <a:cubicBezTo>
                        <a:pt x="90" y="29"/>
                        <a:pt x="90" y="29"/>
                        <a:pt x="90" y="29"/>
                      </a:cubicBezTo>
                      <a:lnTo>
                        <a:pt x="90" y="22"/>
                      </a:lnTo>
                      <a:close/>
                      <a:moveTo>
                        <a:pt x="90" y="34"/>
                      </a:moveTo>
                      <a:cubicBezTo>
                        <a:pt x="99" y="34"/>
                        <a:pt x="99" y="34"/>
                        <a:pt x="99" y="34"/>
                      </a:cubicBezTo>
                      <a:cubicBezTo>
                        <a:pt x="99" y="42"/>
                        <a:pt x="99" y="42"/>
                        <a:pt x="99" y="42"/>
                      </a:cubicBezTo>
                      <a:cubicBezTo>
                        <a:pt x="90" y="42"/>
                        <a:pt x="90" y="42"/>
                        <a:pt x="90" y="42"/>
                      </a:cubicBezTo>
                      <a:lnTo>
                        <a:pt x="90" y="34"/>
                      </a:lnTo>
                      <a:close/>
                      <a:moveTo>
                        <a:pt x="75" y="9"/>
                      </a:moveTo>
                      <a:cubicBezTo>
                        <a:pt x="83" y="9"/>
                        <a:pt x="83" y="9"/>
                        <a:pt x="83" y="9"/>
                      </a:cubicBezTo>
                      <a:cubicBezTo>
                        <a:pt x="83" y="17"/>
                        <a:pt x="83" y="17"/>
                        <a:pt x="83" y="17"/>
                      </a:cubicBezTo>
                      <a:cubicBezTo>
                        <a:pt x="75" y="17"/>
                        <a:pt x="75" y="17"/>
                        <a:pt x="75" y="17"/>
                      </a:cubicBezTo>
                      <a:lnTo>
                        <a:pt x="75" y="9"/>
                      </a:lnTo>
                      <a:close/>
                      <a:moveTo>
                        <a:pt x="75" y="22"/>
                      </a:moveTo>
                      <a:cubicBezTo>
                        <a:pt x="83" y="22"/>
                        <a:pt x="83" y="22"/>
                        <a:pt x="83" y="22"/>
                      </a:cubicBezTo>
                      <a:cubicBezTo>
                        <a:pt x="83" y="29"/>
                        <a:pt x="83" y="29"/>
                        <a:pt x="83" y="29"/>
                      </a:cubicBezTo>
                      <a:cubicBezTo>
                        <a:pt x="75" y="29"/>
                        <a:pt x="75" y="29"/>
                        <a:pt x="75" y="29"/>
                      </a:cubicBezTo>
                      <a:lnTo>
                        <a:pt x="75" y="22"/>
                      </a:lnTo>
                      <a:close/>
                      <a:moveTo>
                        <a:pt x="75" y="34"/>
                      </a:moveTo>
                      <a:cubicBezTo>
                        <a:pt x="83" y="34"/>
                        <a:pt x="83" y="34"/>
                        <a:pt x="83" y="34"/>
                      </a:cubicBezTo>
                      <a:cubicBezTo>
                        <a:pt x="83" y="42"/>
                        <a:pt x="83" y="42"/>
                        <a:pt x="83" y="42"/>
                      </a:cubicBezTo>
                      <a:cubicBezTo>
                        <a:pt x="75" y="42"/>
                        <a:pt x="75" y="42"/>
                        <a:pt x="75" y="42"/>
                      </a:cubicBezTo>
                      <a:lnTo>
                        <a:pt x="75" y="34"/>
                      </a:lnTo>
                      <a:close/>
                      <a:moveTo>
                        <a:pt x="60" y="9"/>
                      </a:moveTo>
                      <a:cubicBezTo>
                        <a:pt x="68" y="9"/>
                        <a:pt x="68" y="9"/>
                        <a:pt x="68" y="9"/>
                      </a:cubicBezTo>
                      <a:cubicBezTo>
                        <a:pt x="68" y="17"/>
                        <a:pt x="68" y="17"/>
                        <a:pt x="68" y="17"/>
                      </a:cubicBezTo>
                      <a:cubicBezTo>
                        <a:pt x="60" y="17"/>
                        <a:pt x="60" y="17"/>
                        <a:pt x="60" y="17"/>
                      </a:cubicBezTo>
                      <a:lnTo>
                        <a:pt x="60" y="9"/>
                      </a:lnTo>
                      <a:close/>
                      <a:moveTo>
                        <a:pt x="60" y="22"/>
                      </a:moveTo>
                      <a:cubicBezTo>
                        <a:pt x="68" y="22"/>
                        <a:pt x="68" y="22"/>
                        <a:pt x="68" y="22"/>
                      </a:cubicBezTo>
                      <a:cubicBezTo>
                        <a:pt x="68" y="29"/>
                        <a:pt x="68" y="29"/>
                        <a:pt x="68" y="29"/>
                      </a:cubicBezTo>
                      <a:cubicBezTo>
                        <a:pt x="60" y="29"/>
                        <a:pt x="60" y="29"/>
                        <a:pt x="60" y="29"/>
                      </a:cubicBezTo>
                      <a:lnTo>
                        <a:pt x="60" y="22"/>
                      </a:lnTo>
                      <a:close/>
                      <a:moveTo>
                        <a:pt x="60" y="34"/>
                      </a:moveTo>
                      <a:cubicBezTo>
                        <a:pt x="68" y="34"/>
                        <a:pt x="68" y="34"/>
                        <a:pt x="68" y="34"/>
                      </a:cubicBezTo>
                      <a:cubicBezTo>
                        <a:pt x="68" y="42"/>
                        <a:pt x="68" y="42"/>
                        <a:pt x="68" y="42"/>
                      </a:cubicBezTo>
                      <a:cubicBezTo>
                        <a:pt x="60" y="42"/>
                        <a:pt x="60" y="42"/>
                        <a:pt x="60" y="42"/>
                      </a:cubicBezTo>
                      <a:lnTo>
                        <a:pt x="60" y="34"/>
                      </a:lnTo>
                      <a:close/>
                      <a:moveTo>
                        <a:pt x="44" y="9"/>
                      </a:moveTo>
                      <a:cubicBezTo>
                        <a:pt x="52" y="9"/>
                        <a:pt x="52" y="9"/>
                        <a:pt x="52" y="9"/>
                      </a:cubicBezTo>
                      <a:cubicBezTo>
                        <a:pt x="52" y="17"/>
                        <a:pt x="52" y="17"/>
                        <a:pt x="52" y="17"/>
                      </a:cubicBezTo>
                      <a:cubicBezTo>
                        <a:pt x="44" y="17"/>
                        <a:pt x="44" y="17"/>
                        <a:pt x="44" y="17"/>
                      </a:cubicBezTo>
                      <a:lnTo>
                        <a:pt x="44" y="9"/>
                      </a:lnTo>
                      <a:close/>
                      <a:moveTo>
                        <a:pt x="44" y="22"/>
                      </a:moveTo>
                      <a:cubicBezTo>
                        <a:pt x="52" y="22"/>
                        <a:pt x="52" y="22"/>
                        <a:pt x="52" y="22"/>
                      </a:cubicBezTo>
                      <a:cubicBezTo>
                        <a:pt x="52" y="29"/>
                        <a:pt x="52" y="29"/>
                        <a:pt x="52" y="29"/>
                      </a:cubicBezTo>
                      <a:cubicBezTo>
                        <a:pt x="44" y="29"/>
                        <a:pt x="44" y="29"/>
                        <a:pt x="44" y="29"/>
                      </a:cubicBezTo>
                      <a:lnTo>
                        <a:pt x="44" y="22"/>
                      </a:lnTo>
                      <a:close/>
                      <a:moveTo>
                        <a:pt x="44" y="34"/>
                      </a:moveTo>
                      <a:cubicBezTo>
                        <a:pt x="52" y="34"/>
                        <a:pt x="52" y="34"/>
                        <a:pt x="52" y="34"/>
                      </a:cubicBezTo>
                      <a:cubicBezTo>
                        <a:pt x="52" y="42"/>
                        <a:pt x="52" y="42"/>
                        <a:pt x="52" y="42"/>
                      </a:cubicBezTo>
                      <a:cubicBezTo>
                        <a:pt x="44" y="42"/>
                        <a:pt x="44" y="42"/>
                        <a:pt x="44" y="42"/>
                      </a:cubicBezTo>
                      <a:lnTo>
                        <a:pt x="44" y="34"/>
                      </a:lnTo>
                      <a:close/>
                      <a:moveTo>
                        <a:pt x="29" y="9"/>
                      </a:moveTo>
                      <a:cubicBezTo>
                        <a:pt x="37" y="9"/>
                        <a:pt x="37" y="9"/>
                        <a:pt x="37" y="9"/>
                      </a:cubicBezTo>
                      <a:cubicBezTo>
                        <a:pt x="37" y="17"/>
                        <a:pt x="37" y="17"/>
                        <a:pt x="37" y="17"/>
                      </a:cubicBezTo>
                      <a:cubicBezTo>
                        <a:pt x="29" y="17"/>
                        <a:pt x="29" y="17"/>
                        <a:pt x="29" y="17"/>
                      </a:cubicBezTo>
                      <a:lnTo>
                        <a:pt x="29" y="9"/>
                      </a:lnTo>
                      <a:close/>
                      <a:moveTo>
                        <a:pt x="29" y="22"/>
                      </a:moveTo>
                      <a:cubicBezTo>
                        <a:pt x="37" y="22"/>
                        <a:pt x="37" y="22"/>
                        <a:pt x="37" y="22"/>
                      </a:cubicBezTo>
                      <a:cubicBezTo>
                        <a:pt x="37" y="29"/>
                        <a:pt x="37" y="29"/>
                        <a:pt x="37" y="29"/>
                      </a:cubicBezTo>
                      <a:cubicBezTo>
                        <a:pt x="29" y="29"/>
                        <a:pt x="29" y="29"/>
                        <a:pt x="29" y="29"/>
                      </a:cubicBezTo>
                      <a:lnTo>
                        <a:pt x="29" y="22"/>
                      </a:lnTo>
                      <a:close/>
                      <a:moveTo>
                        <a:pt x="29" y="34"/>
                      </a:moveTo>
                      <a:cubicBezTo>
                        <a:pt x="37" y="34"/>
                        <a:pt x="37" y="34"/>
                        <a:pt x="37" y="34"/>
                      </a:cubicBezTo>
                      <a:cubicBezTo>
                        <a:pt x="37" y="42"/>
                        <a:pt x="37" y="42"/>
                        <a:pt x="37" y="42"/>
                      </a:cubicBezTo>
                      <a:cubicBezTo>
                        <a:pt x="29" y="42"/>
                        <a:pt x="29" y="42"/>
                        <a:pt x="29" y="42"/>
                      </a:cubicBezTo>
                      <a:lnTo>
                        <a:pt x="29" y="34"/>
                      </a:lnTo>
                      <a:close/>
                      <a:moveTo>
                        <a:pt x="13" y="9"/>
                      </a:moveTo>
                      <a:cubicBezTo>
                        <a:pt x="22" y="9"/>
                        <a:pt x="22" y="9"/>
                        <a:pt x="22" y="9"/>
                      </a:cubicBezTo>
                      <a:cubicBezTo>
                        <a:pt x="22" y="17"/>
                        <a:pt x="22" y="17"/>
                        <a:pt x="22" y="17"/>
                      </a:cubicBezTo>
                      <a:cubicBezTo>
                        <a:pt x="13" y="17"/>
                        <a:pt x="13" y="17"/>
                        <a:pt x="13" y="17"/>
                      </a:cubicBezTo>
                      <a:lnTo>
                        <a:pt x="13" y="9"/>
                      </a:lnTo>
                      <a:close/>
                      <a:moveTo>
                        <a:pt x="13" y="22"/>
                      </a:moveTo>
                      <a:cubicBezTo>
                        <a:pt x="22" y="22"/>
                        <a:pt x="22" y="22"/>
                        <a:pt x="22" y="22"/>
                      </a:cubicBezTo>
                      <a:cubicBezTo>
                        <a:pt x="22" y="29"/>
                        <a:pt x="22" y="29"/>
                        <a:pt x="22" y="29"/>
                      </a:cubicBezTo>
                      <a:cubicBezTo>
                        <a:pt x="13" y="29"/>
                        <a:pt x="13" y="29"/>
                        <a:pt x="13" y="29"/>
                      </a:cubicBezTo>
                      <a:lnTo>
                        <a:pt x="13" y="22"/>
                      </a:lnTo>
                      <a:close/>
                      <a:moveTo>
                        <a:pt x="13" y="34"/>
                      </a:moveTo>
                      <a:cubicBezTo>
                        <a:pt x="22" y="34"/>
                        <a:pt x="22" y="34"/>
                        <a:pt x="22" y="34"/>
                      </a:cubicBezTo>
                      <a:cubicBezTo>
                        <a:pt x="22" y="42"/>
                        <a:pt x="22" y="42"/>
                        <a:pt x="22" y="42"/>
                      </a:cubicBezTo>
                      <a:cubicBezTo>
                        <a:pt x="13" y="42"/>
                        <a:pt x="13" y="42"/>
                        <a:pt x="13" y="42"/>
                      </a:cubicBezTo>
                      <a:lnTo>
                        <a:pt x="13" y="3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7" name="Freeform 6"/>
                <p:cNvSpPr>
                  <a:spLocks noEditPoints="1"/>
                </p:cNvSpPr>
                <p:nvPr/>
              </p:nvSpPr>
              <p:spPr bwMode="auto">
                <a:xfrm>
                  <a:off x="936" y="368"/>
                  <a:ext cx="503" cy="125"/>
                </a:xfrm>
                <a:custGeom>
                  <a:avLst/>
                  <a:gdLst>
                    <a:gd name="T0" fmla="*/ 197 w 210"/>
                    <a:gd name="T1" fmla="*/ 52 h 52"/>
                    <a:gd name="T2" fmla="*/ 210 w 210"/>
                    <a:gd name="T3" fmla="*/ 12 h 52"/>
                    <a:gd name="T4" fmla="*/ 14 w 210"/>
                    <a:gd name="T5" fmla="*/ 0 h 52"/>
                    <a:gd name="T6" fmla="*/ 0 w 210"/>
                    <a:gd name="T7" fmla="*/ 40 h 52"/>
                    <a:gd name="T8" fmla="*/ 181 w 210"/>
                    <a:gd name="T9" fmla="*/ 17 h 52"/>
                    <a:gd name="T10" fmla="*/ 181 w 210"/>
                    <a:gd name="T11" fmla="*/ 35 h 52"/>
                    <a:gd name="T12" fmla="*/ 181 w 210"/>
                    <a:gd name="T13" fmla="*/ 17 h 52"/>
                    <a:gd name="T14" fmla="*/ 114 w 210"/>
                    <a:gd name="T15" fmla="*/ 10 h 52"/>
                    <a:gd name="T16" fmla="*/ 106 w 210"/>
                    <a:gd name="T17" fmla="*/ 17 h 52"/>
                    <a:gd name="T18" fmla="*/ 106 w 210"/>
                    <a:gd name="T19" fmla="*/ 23 h 52"/>
                    <a:gd name="T20" fmla="*/ 114 w 210"/>
                    <a:gd name="T21" fmla="*/ 30 h 52"/>
                    <a:gd name="T22" fmla="*/ 106 w 210"/>
                    <a:gd name="T23" fmla="*/ 23 h 52"/>
                    <a:gd name="T24" fmla="*/ 114 w 210"/>
                    <a:gd name="T25" fmla="*/ 35 h 52"/>
                    <a:gd name="T26" fmla="*/ 106 w 210"/>
                    <a:gd name="T27" fmla="*/ 42 h 52"/>
                    <a:gd name="T28" fmla="*/ 90 w 210"/>
                    <a:gd name="T29" fmla="*/ 10 h 52"/>
                    <a:gd name="T30" fmla="*/ 99 w 210"/>
                    <a:gd name="T31" fmla="*/ 17 h 52"/>
                    <a:gd name="T32" fmla="*/ 90 w 210"/>
                    <a:gd name="T33" fmla="*/ 10 h 52"/>
                    <a:gd name="T34" fmla="*/ 99 w 210"/>
                    <a:gd name="T35" fmla="*/ 23 h 52"/>
                    <a:gd name="T36" fmla="*/ 90 w 210"/>
                    <a:gd name="T37" fmla="*/ 30 h 52"/>
                    <a:gd name="T38" fmla="*/ 90 w 210"/>
                    <a:gd name="T39" fmla="*/ 35 h 52"/>
                    <a:gd name="T40" fmla="*/ 99 w 210"/>
                    <a:gd name="T41" fmla="*/ 42 h 52"/>
                    <a:gd name="T42" fmla="*/ 90 w 210"/>
                    <a:gd name="T43" fmla="*/ 35 h 52"/>
                    <a:gd name="T44" fmla="*/ 83 w 210"/>
                    <a:gd name="T45" fmla="*/ 10 h 52"/>
                    <a:gd name="T46" fmla="*/ 75 w 210"/>
                    <a:gd name="T47" fmla="*/ 17 h 52"/>
                    <a:gd name="T48" fmla="*/ 75 w 210"/>
                    <a:gd name="T49" fmla="*/ 23 h 52"/>
                    <a:gd name="T50" fmla="*/ 83 w 210"/>
                    <a:gd name="T51" fmla="*/ 30 h 52"/>
                    <a:gd name="T52" fmla="*/ 75 w 210"/>
                    <a:gd name="T53" fmla="*/ 23 h 52"/>
                    <a:gd name="T54" fmla="*/ 83 w 210"/>
                    <a:gd name="T55" fmla="*/ 35 h 52"/>
                    <a:gd name="T56" fmla="*/ 75 w 210"/>
                    <a:gd name="T57" fmla="*/ 42 h 52"/>
                    <a:gd name="T58" fmla="*/ 60 w 210"/>
                    <a:gd name="T59" fmla="*/ 10 h 52"/>
                    <a:gd name="T60" fmla="*/ 68 w 210"/>
                    <a:gd name="T61" fmla="*/ 17 h 52"/>
                    <a:gd name="T62" fmla="*/ 60 w 210"/>
                    <a:gd name="T63" fmla="*/ 10 h 52"/>
                    <a:gd name="T64" fmla="*/ 68 w 210"/>
                    <a:gd name="T65" fmla="*/ 23 h 52"/>
                    <a:gd name="T66" fmla="*/ 60 w 210"/>
                    <a:gd name="T67" fmla="*/ 30 h 52"/>
                    <a:gd name="T68" fmla="*/ 60 w 210"/>
                    <a:gd name="T69" fmla="*/ 35 h 52"/>
                    <a:gd name="T70" fmla="*/ 68 w 210"/>
                    <a:gd name="T71" fmla="*/ 42 h 52"/>
                    <a:gd name="T72" fmla="*/ 60 w 210"/>
                    <a:gd name="T73" fmla="*/ 35 h 52"/>
                    <a:gd name="T74" fmla="*/ 52 w 210"/>
                    <a:gd name="T75" fmla="*/ 10 h 52"/>
                    <a:gd name="T76" fmla="*/ 44 w 210"/>
                    <a:gd name="T77" fmla="*/ 17 h 52"/>
                    <a:gd name="T78" fmla="*/ 44 w 210"/>
                    <a:gd name="T79" fmla="*/ 23 h 52"/>
                    <a:gd name="T80" fmla="*/ 52 w 210"/>
                    <a:gd name="T81" fmla="*/ 30 h 52"/>
                    <a:gd name="T82" fmla="*/ 44 w 210"/>
                    <a:gd name="T83" fmla="*/ 23 h 52"/>
                    <a:gd name="T84" fmla="*/ 52 w 210"/>
                    <a:gd name="T85" fmla="*/ 35 h 52"/>
                    <a:gd name="T86" fmla="*/ 44 w 210"/>
                    <a:gd name="T87" fmla="*/ 42 h 52"/>
                    <a:gd name="T88" fmla="*/ 29 w 210"/>
                    <a:gd name="T89" fmla="*/ 10 h 52"/>
                    <a:gd name="T90" fmla="*/ 37 w 210"/>
                    <a:gd name="T91" fmla="*/ 17 h 52"/>
                    <a:gd name="T92" fmla="*/ 29 w 210"/>
                    <a:gd name="T93" fmla="*/ 10 h 52"/>
                    <a:gd name="T94" fmla="*/ 37 w 210"/>
                    <a:gd name="T95" fmla="*/ 23 h 52"/>
                    <a:gd name="T96" fmla="*/ 29 w 210"/>
                    <a:gd name="T97" fmla="*/ 30 h 52"/>
                    <a:gd name="T98" fmla="*/ 29 w 210"/>
                    <a:gd name="T99" fmla="*/ 35 h 52"/>
                    <a:gd name="T100" fmla="*/ 37 w 210"/>
                    <a:gd name="T101" fmla="*/ 42 h 52"/>
                    <a:gd name="T102" fmla="*/ 29 w 210"/>
                    <a:gd name="T103" fmla="*/ 35 h 52"/>
                    <a:gd name="T104" fmla="*/ 22 w 210"/>
                    <a:gd name="T105" fmla="*/ 10 h 52"/>
                    <a:gd name="T106" fmla="*/ 13 w 210"/>
                    <a:gd name="T107" fmla="*/ 17 h 52"/>
                    <a:gd name="T108" fmla="*/ 13 w 210"/>
                    <a:gd name="T109" fmla="*/ 23 h 52"/>
                    <a:gd name="T110" fmla="*/ 22 w 210"/>
                    <a:gd name="T111" fmla="*/ 30 h 52"/>
                    <a:gd name="T112" fmla="*/ 13 w 210"/>
                    <a:gd name="T113" fmla="*/ 23 h 52"/>
                    <a:gd name="T114" fmla="*/ 22 w 210"/>
                    <a:gd name="T115" fmla="*/ 35 h 52"/>
                    <a:gd name="T116" fmla="*/ 13 w 210"/>
                    <a:gd name="T117"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2">
                      <a:moveTo>
                        <a:pt x="14" y="52"/>
                      </a:moveTo>
                      <a:cubicBezTo>
                        <a:pt x="94" y="52"/>
                        <a:pt x="197" y="52"/>
                        <a:pt x="197" y="52"/>
                      </a:cubicBezTo>
                      <a:cubicBezTo>
                        <a:pt x="204" y="52"/>
                        <a:pt x="210" y="46"/>
                        <a:pt x="210" y="40"/>
                      </a:cubicBezTo>
                      <a:cubicBezTo>
                        <a:pt x="210" y="12"/>
                        <a:pt x="210" y="12"/>
                        <a:pt x="210" y="12"/>
                      </a:cubicBezTo>
                      <a:cubicBezTo>
                        <a:pt x="210" y="6"/>
                        <a:pt x="204" y="0"/>
                        <a:pt x="197" y="0"/>
                      </a:cubicBezTo>
                      <a:cubicBezTo>
                        <a:pt x="14" y="0"/>
                        <a:pt x="14" y="0"/>
                        <a:pt x="14" y="0"/>
                      </a:cubicBezTo>
                      <a:cubicBezTo>
                        <a:pt x="6" y="0"/>
                        <a:pt x="0" y="6"/>
                        <a:pt x="0" y="12"/>
                      </a:cubicBezTo>
                      <a:cubicBezTo>
                        <a:pt x="0" y="40"/>
                        <a:pt x="0" y="40"/>
                        <a:pt x="0" y="40"/>
                      </a:cubicBezTo>
                      <a:cubicBezTo>
                        <a:pt x="0" y="46"/>
                        <a:pt x="6" y="52"/>
                        <a:pt x="14" y="52"/>
                      </a:cubicBezTo>
                      <a:close/>
                      <a:moveTo>
                        <a:pt x="181" y="17"/>
                      </a:moveTo>
                      <a:cubicBezTo>
                        <a:pt x="187" y="17"/>
                        <a:pt x="192" y="21"/>
                        <a:pt x="192" y="26"/>
                      </a:cubicBezTo>
                      <a:cubicBezTo>
                        <a:pt x="192" y="31"/>
                        <a:pt x="187" y="35"/>
                        <a:pt x="181" y="35"/>
                      </a:cubicBezTo>
                      <a:cubicBezTo>
                        <a:pt x="175" y="35"/>
                        <a:pt x="171" y="31"/>
                        <a:pt x="171" y="26"/>
                      </a:cubicBezTo>
                      <a:cubicBezTo>
                        <a:pt x="171" y="21"/>
                        <a:pt x="175" y="17"/>
                        <a:pt x="181" y="17"/>
                      </a:cubicBezTo>
                      <a:close/>
                      <a:moveTo>
                        <a:pt x="106" y="10"/>
                      </a:moveTo>
                      <a:cubicBezTo>
                        <a:pt x="114" y="10"/>
                        <a:pt x="114" y="10"/>
                        <a:pt x="114" y="10"/>
                      </a:cubicBezTo>
                      <a:cubicBezTo>
                        <a:pt x="114" y="17"/>
                        <a:pt x="114" y="17"/>
                        <a:pt x="114" y="17"/>
                      </a:cubicBezTo>
                      <a:cubicBezTo>
                        <a:pt x="106" y="17"/>
                        <a:pt x="106" y="17"/>
                        <a:pt x="106" y="17"/>
                      </a:cubicBezTo>
                      <a:lnTo>
                        <a:pt x="106" y="10"/>
                      </a:lnTo>
                      <a:close/>
                      <a:moveTo>
                        <a:pt x="106" y="23"/>
                      </a:moveTo>
                      <a:cubicBezTo>
                        <a:pt x="114" y="23"/>
                        <a:pt x="114" y="23"/>
                        <a:pt x="114" y="23"/>
                      </a:cubicBezTo>
                      <a:cubicBezTo>
                        <a:pt x="114" y="30"/>
                        <a:pt x="114" y="30"/>
                        <a:pt x="114" y="30"/>
                      </a:cubicBezTo>
                      <a:cubicBezTo>
                        <a:pt x="106" y="30"/>
                        <a:pt x="106" y="30"/>
                        <a:pt x="106" y="30"/>
                      </a:cubicBezTo>
                      <a:lnTo>
                        <a:pt x="106" y="23"/>
                      </a:lnTo>
                      <a:close/>
                      <a:moveTo>
                        <a:pt x="106" y="35"/>
                      </a:moveTo>
                      <a:cubicBezTo>
                        <a:pt x="114" y="35"/>
                        <a:pt x="114" y="35"/>
                        <a:pt x="114" y="35"/>
                      </a:cubicBezTo>
                      <a:cubicBezTo>
                        <a:pt x="114" y="42"/>
                        <a:pt x="114" y="42"/>
                        <a:pt x="114" y="42"/>
                      </a:cubicBezTo>
                      <a:cubicBezTo>
                        <a:pt x="106" y="42"/>
                        <a:pt x="106" y="42"/>
                        <a:pt x="106" y="42"/>
                      </a:cubicBezTo>
                      <a:lnTo>
                        <a:pt x="106" y="35"/>
                      </a:lnTo>
                      <a:close/>
                      <a:moveTo>
                        <a:pt x="90" y="10"/>
                      </a:moveTo>
                      <a:cubicBezTo>
                        <a:pt x="99" y="10"/>
                        <a:pt x="99" y="10"/>
                        <a:pt x="99" y="10"/>
                      </a:cubicBezTo>
                      <a:cubicBezTo>
                        <a:pt x="99" y="17"/>
                        <a:pt x="99" y="17"/>
                        <a:pt x="99" y="17"/>
                      </a:cubicBezTo>
                      <a:cubicBezTo>
                        <a:pt x="90" y="17"/>
                        <a:pt x="90" y="17"/>
                        <a:pt x="90" y="17"/>
                      </a:cubicBezTo>
                      <a:lnTo>
                        <a:pt x="90" y="10"/>
                      </a:lnTo>
                      <a:close/>
                      <a:moveTo>
                        <a:pt x="90" y="23"/>
                      </a:moveTo>
                      <a:cubicBezTo>
                        <a:pt x="99" y="23"/>
                        <a:pt x="99" y="23"/>
                        <a:pt x="99" y="23"/>
                      </a:cubicBezTo>
                      <a:cubicBezTo>
                        <a:pt x="99" y="30"/>
                        <a:pt x="99" y="30"/>
                        <a:pt x="99" y="30"/>
                      </a:cubicBezTo>
                      <a:cubicBezTo>
                        <a:pt x="90" y="30"/>
                        <a:pt x="90" y="30"/>
                        <a:pt x="90" y="30"/>
                      </a:cubicBezTo>
                      <a:lnTo>
                        <a:pt x="90" y="23"/>
                      </a:lnTo>
                      <a:close/>
                      <a:moveTo>
                        <a:pt x="90" y="35"/>
                      </a:moveTo>
                      <a:cubicBezTo>
                        <a:pt x="99" y="35"/>
                        <a:pt x="99" y="35"/>
                        <a:pt x="99" y="35"/>
                      </a:cubicBezTo>
                      <a:cubicBezTo>
                        <a:pt x="99" y="42"/>
                        <a:pt x="99" y="42"/>
                        <a:pt x="99" y="42"/>
                      </a:cubicBezTo>
                      <a:cubicBezTo>
                        <a:pt x="90" y="42"/>
                        <a:pt x="90" y="42"/>
                        <a:pt x="90" y="42"/>
                      </a:cubicBezTo>
                      <a:cubicBezTo>
                        <a:pt x="90" y="35"/>
                        <a:pt x="90" y="35"/>
                        <a:pt x="90" y="35"/>
                      </a:cubicBezTo>
                      <a:close/>
                      <a:moveTo>
                        <a:pt x="75" y="10"/>
                      </a:moveTo>
                      <a:cubicBezTo>
                        <a:pt x="83" y="10"/>
                        <a:pt x="83" y="10"/>
                        <a:pt x="83" y="10"/>
                      </a:cubicBezTo>
                      <a:cubicBezTo>
                        <a:pt x="83" y="17"/>
                        <a:pt x="83" y="17"/>
                        <a:pt x="83" y="17"/>
                      </a:cubicBezTo>
                      <a:cubicBezTo>
                        <a:pt x="75" y="17"/>
                        <a:pt x="75" y="17"/>
                        <a:pt x="75" y="17"/>
                      </a:cubicBezTo>
                      <a:cubicBezTo>
                        <a:pt x="75" y="10"/>
                        <a:pt x="75" y="10"/>
                        <a:pt x="75" y="10"/>
                      </a:cubicBezTo>
                      <a:close/>
                      <a:moveTo>
                        <a:pt x="75" y="23"/>
                      </a:moveTo>
                      <a:cubicBezTo>
                        <a:pt x="83" y="23"/>
                        <a:pt x="83" y="23"/>
                        <a:pt x="83" y="23"/>
                      </a:cubicBezTo>
                      <a:cubicBezTo>
                        <a:pt x="83" y="30"/>
                        <a:pt x="83" y="30"/>
                        <a:pt x="83" y="30"/>
                      </a:cubicBezTo>
                      <a:cubicBezTo>
                        <a:pt x="75" y="30"/>
                        <a:pt x="75" y="30"/>
                        <a:pt x="75" y="30"/>
                      </a:cubicBezTo>
                      <a:cubicBezTo>
                        <a:pt x="75" y="23"/>
                        <a:pt x="75" y="23"/>
                        <a:pt x="75" y="23"/>
                      </a:cubicBezTo>
                      <a:close/>
                      <a:moveTo>
                        <a:pt x="75" y="35"/>
                      </a:moveTo>
                      <a:cubicBezTo>
                        <a:pt x="83" y="35"/>
                        <a:pt x="83" y="35"/>
                        <a:pt x="83" y="35"/>
                      </a:cubicBezTo>
                      <a:cubicBezTo>
                        <a:pt x="83" y="42"/>
                        <a:pt x="83" y="42"/>
                        <a:pt x="83" y="42"/>
                      </a:cubicBezTo>
                      <a:cubicBezTo>
                        <a:pt x="75" y="42"/>
                        <a:pt x="75" y="42"/>
                        <a:pt x="75" y="42"/>
                      </a:cubicBezTo>
                      <a:cubicBezTo>
                        <a:pt x="75" y="35"/>
                        <a:pt x="75" y="35"/>
                        <a:pt x="75" y="35"/>
                      </a:cubicBezTo>
                      <a:close/>
                      <a:moveTo>
                        <a:pt x="60" y="10"/>
                      </a:moveTo>
                      <a:cubicBezTo>
                        <a:pt x="68" y="10"/>
                        <a:pt x="68" y="10"/>
                        <a:pt x="68" y="10"/>
                      </a:cubicBezTo>
                      <a:cubicBezTo>
                        <a:pt x="68" y="17"/>
                        <a:pt x="68" y="17"/>
                        <a:pt x="68" y="17"/>
                      </a:cubicBezTo>
                      <a:cubicBezTo>
                        <a:pt x="60" y="17"/>
                        <a:pt x="60" y="17"/>
                        <a:pt x="60" y="17"/>
                      </a:cubicBezTo>
                      <a:cubicBezTo>
                        <a:pt x="60" y="10"/>
                        <a:pt x="60" y="10"/>
                        <a:pt x="60" y="10"/>
                      </a:cubicBezTo>
                      <a:close/>
                      <a:moveTo>
                        <a:pt x="60" y="23"/>
                      </a:moveTo>
                      <a:cubicBezTo>
                        <a:pt x="68" y="23"/>
                        <a:pt x="68" y="23"/>
                        <a:pt x="68" y="23"/>
                      </a:cubicBezTo>
                      <a:cubicBezTo>
                        <a:pt x="68" y="30"/>
                        <a:pt x="68" y="30"/>
                        <a:pt x="68" y="30"/>
                      </a:cubicBezTo>
                      <a:cubicBezTo>
                        <a:pt x="60" y="30"/>
                        <a:pt x="60" y="30"/>
                        <a:pt x="60" y="30"/>
                      </a:cubicBezTo>
                      <a:cubicBezTo>
                        <a:pt x="60" y="23"/>
                        <a:pt x="60" y="23"/>
                        <a:pt x="60" y="23"/>
                      </a:cubicBezTo>
                      <a:close/>
                      <a:moveTo>
                        <a:pt x="60" y="35"/>
                      </a:moveTo>
                      <a:cubicBezTo>
                        <a:pt x="68" y="35"/>
                        <a:pt x="68" y="35"/>
                        <a:pt x="68" y="35"/>
                      </a:cubicBezTo>
                      <a:cubicBezTo>
                        <a:pt x="68" y="42"/>
                        <a:pt x="68" y="42"/>
                        <a:pt x="68" y="42"/>
                      </a:cubicBezTo>
                      <a:cubicBezTo>
                        <a:pt x="60" y="42"/>
                        <a:pt x="60" y="42"/>
                        <a:pt x="60" y="42"/>
                      </a:cubicBezTo>
                      <a:cubicBezTo>
                        <a:pt x="60" y="35"/>
                        <a:pt x="60" y="35"/>
                        <a:pt x="60" y="35"/>
                      </a:cubicBezTo>
                      <a:close/>
                      <a:moveTo>
                        <a:pt x="44" y="10"/>
                      </a:moveTo>
                      <a:cubicBezTo>
                        <a:pt x="52" y="10"/>
                        <a:pt x="52" y="10"/>
                        <a:pt x="52" y="10"/>
                      </a:cubicBezTo>
                      <a:cubicBezTo>
                        <a:pt x="52" y="17"/>
                        <a:pt x="52" y="17"/>
                        <a:pt x="52" y="17"/>
                      </a:cubicBezTo>
                      <a:cubicBezTo>
                        <a:pt x="44" y="17"/>
                        <a:pt x="44" y="17"/>
                        <a:pt x="44" y="17"/>
                      </a:cubicBezTo>
                      <a:cubicBezTo>
                        <a:pt x="44" y="10"/>
                        <a:pt x="44" y="10"/>
                        <a:pt x="44" y="10"/>
                      </a:cubicBezTo>
                      <a:close/>
                      <a:moveTo>
                        <a:pt x="44" y="23"/>
                      </a:moveTo>
                      <a:cubicBezTo>
                        <a:pt x="52" y="23"/>
                        <a:pt x="52" y="23"/>
                        <a:pt x="52" y="23"/>
                      </a:cubicBezTo>
                      <a:cubicBezTo>
                        <a:pt x="52" y="30"/>
                        <a:pt x="52" y="30"/>
                        <a:pt x="52" y="30"/>
                      </a:cubicBezTo>
                      <a:cubicBezTo>
                        <a:pt x="44" y="30"/>
                        <a:pt x="44" y="30"/>
                        <a:pt x="44" y="30"/>
                      </a:cubicBezTo>
                      <a:cubicBezTo>
                        <a:pt x="44" y="23"/>
                        <a:pt x="44" y="23"/>
                        <a:pt x="44" y="23"/>
                      </a:cubicBezTo>
                      <a:close/>
                      <a:moveTo>
                        <a:pt x="44" y="35"/>
                      </a:moveTo>
                      <a:cubicBezTo>
                        <a:pt x="52" y="35"/>
                        <a:pt x="52" y="35"/>
                        <a:pt x="52" y="35"/>
                      </a:cubicBezTo>
                      <a:cubicBezTo>
                        <a:pt x="52" y="42"/>
                        <a:pt x="52" y="42"/>
                        <a:pt x="52" y="42"/>
                      </a:cubicBezTo>
                      <a:cubicBezTo>
                        <a:pt x="44" y="42"/>
                        <a:pt x="44" y="42"/>
                        <a:pt x="44" y="42"/>
                      </a:cubicBezTo>
                      <a:cubicBezTo>
                        <a:pt x="44" y="35"/>
                        <a:pt x="44" y="35"/>
                        <a:pt x="44" y="35"/>
                      </a:cubicBezTo>
                      <a:close/>
                      <a:moveTo>
                        <a:pt x="29" y="10"/>
                      </a:moveTo>
                      <a:cubicBezTo>
                        <a:pt x="37" y="10"/>
                        <a:pt x="37" y="10"/>
                        <a:pt x="37" y="10"/>
                      </a:cubicBezTo>
                      <a:cubicBezTo>
                        <a:pt x="37" y="17"/>
                        <a:pt x="37" y="17"/>
                        <a:pt x="37" y="17"/>
                      </a:cubicBezTo>
                      <a:cubicBezTo>
                        <a:pt x="29" y="17"/>
                        <a:pt x="29" y="17"/>
                        <a:pt x="29" y="17"/>
                      </a:cubicBezTo>
                      <a:cubicBezTo>
                        <a:pt x="29" y="10"/>
                        <a:pt x="29" y="10"/>
                        <a:pt x="29" y="10"/>
                      </a:cubicBezTo>
                      <a:close/>
                      <a:moveTo>
                        <a:pt x="29" y="23"/>
                      </a:moveTo>
                      <a:cubicBezTo>
                        <a:pt x="37" y="23"/>
                        <a:pt x="37" y="23"/>
                        <a:pt x="37" y="23"/>
                      </a:cubicBezTo>
                      <a:cubicBezTo>
                        <a:pt x="37" y="30"/>
                        <a:pt x="37" y="30"/>
                        <a:pt x="37" y="30"/>
                      </a:cubicBezTo>
                      <a:cubicBezTo>
                        <a:pt x="29" y="30"/>
                        <a:pt x="29" y="30"/>
                        <a:pt x="29" y="30"/>
                      </a:cubicBezTo>
                      <a:cubicBezTo>
                        <a:pt x="29" y="23"/>
                        <a:pt x="29" y="23"/>
                        <a:pt x="29" y="23"/>
                      </a:cubicBezTo>
                      <a:close/>
                      <a:moveTo>
                        <a:pt x="29" y="35"/>
                      </a:moveTo>
                      <a:cubicBezTo>
                        <a:pt x="37" y="35"/>
                        <a:pt x="37" y="35"/>
                        <a:pt x="37" y="35"/>
                      </a:cubicBezTo>
                      <a:cubicBezTo>
                        <a:pt x="37" y="42"/>
                        <a:pt x="37" y="42"/>
                        <a:pt x="37" y="42"/>
                      </a:cubicBezTo>
                      <a:cubicBezTo>
                        <a:pt x="29" y="42"/>
                        <a:pt x="29" y="42"/>
                        <a:pt x="29" y="42"/>
                      </a:cubicBezTo>
                      <a:cubicBezTo>
                        <a:pt x="29" y="35"/>
                        <a:pt x="29" y="35"/>
                        <a:pt x="29" y="35"/>
                      </a:cubicBezTo>
                      <a:close/>
                      <a:moveTo>
                        <a:pt x="13" y="10"/>
                      </a:moveTo>
                      <a:cubicBezTo>
                        <a:pt x="22" y="10"/>
                        <a:pt x="22" y="10"/>
                        <a:pt x="22" y="10"/>
                      </a:cubicBezTo>
                      <a:cubicBezTo>
                        <a:pt x="22" y="17"/>
                        <a:pt x="22" y="17"/>
                        <a:pt x="22" y="17"/>
                      </a:cubicBezTo>
                      <a:cubicBezTo>
                        <a:pt x="13" y="17"/>
                        <a:pt x="13" y="17"/>
                        <a:pt x="13" y="17"/>
                      </a:cubicBezTo>
                      <a:cubicBezTo>
                        <a:pt x="13" y="10"/>
                        <a:pt x="13" y="10"/>
                        <a:pt x="13" y="10"/>
                      </a:cubicBezTo>
                      <a:close/>
                      <a:moveTo>
                        <a:pt x="13" y="23"/>
                      </a:moveTo>
                      <a:cubicBezTo>
                        <a:pt x="22" y="23"/>
                        <a:pt x="22" y="23"/>
                        <a:pt x="22" y="23"/>
                      </a:cubicBezTo>
                      <a:cubicBezTo>
                        <a:pt x="22" y="30"/>
                        <a:pt x="22" y="30"/>
                        <a:pt x="22" y="30"/>
                      </a:cubicBezTo>
                      <a:cubicBezTo>
                        <a:pt x="13" y="30"/>
                        <a:pt x="13" y="30"/>
                        <a:pt x="13" y="30"/>
                      </a:cubicBezTo>
                      <a:cubicBezTo>
                        <a:pt x="13" y="23"/>
                        <a:pt x="13" y="23"/>
                        <a:pt x="13" y="23"/>
                      </a:cubicBezTo>
                      <a:close/>
                      <a:moveTo>
                        <a:pt x="13" y="35"/>
                      </a:moveTo>
                      <a:cubicBezTo>
                        <a:pt x="22" y="35"/>
                        <a:pt x="22" y="35"/>
                        <a:pt x="22" y="35"/>
                      </a:cubicBezTo>
                      <a:cubicBezTo>
                        <a:pt x="22" y="42"/>
                        <a:pt x="22" y="42"/>
                        <a:pt x="22" y="42"/>
                      </a:cubicBezTo>
                      <a:cubicBezTo>
                        <a:pt x="13" y="42"/>
                        <a:pt x="13" y="42"/>
                        <a:pt x="13" y="42"/>
                      </a:cubicBezTo>
                      <a:cubicBezTo>
                        <a:pt x="13" y="35"/>
                        <a:pt x="13" y="35"/>
                        <a:pt x="13" y="35"/>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8" name="Freeform 7"/>
                <p:cNvSpPr>
                  <a:spLocks noEditPoints="1"/>
                </p:cNvSpPr>
                <p:nvPr/>
              </p:nvSpPr>
              <p:spPr bwMode="auto">
                <a:xfrm>
                  <a:off x="936" y="96"/>
                  <a:ext cx="503" cy="122"/>
                </a:xfrm>
                <a:custGeom>
                  <a:avLst/>
                  <a:gdLst>
                    <a:gd name="T0" fmla="*/ 197 w 210"/>
                    <a:gd name="T1" fmla="*/ 51 h 51"/>
                    <a:gd name="T2" fmla="*/ 210 w 210"/>
                    <a:gd name="T3" fmla="*/ 12 h 51"/>
                    <a:gd name="T4" fmla="*/ 14 w 210"/>
                    <a:gd name="T5" fmla="*/ 0 h 51"/>
                    <a:gd name="T6" fmla="*/ 0 w 210"/>
                    <a:gd name="T7" fmla="*/ 40 h 51"/>
                    <a:gd name="T8" fmla="*/ 181 w 210"/>
                    <a:gd name="T9" fmla="*/ 17 h 51"/>
                    <a:gd name="T10" fmla="*/ 181 w 210"/>
                    <a:gd name="T11" fmla="*/ 35 h 51"/>
                    <a:gd name="T12" fmla="*/ 181 w 210"/>
                    <a:gd name="T13" fmla="*/ 17 h 51"/>
                    <a:gd name="T14" fmla="*/ 114 w 210"/>
                    <a:gd name="T15" fmla="*/ 10 h 51"/>
                    <a:gd name="T16" fmla="*/ 106 w 210"/>
                    <a:gd name="T17" fmla="*/ 17 h 51"/>
                    <a:gd name="T18" fmla="*/ 106 w 210"/>
                    <a:gd name="T19" fmla="*/ 23 h 51"/>
                    <a:gd name="T20" fmla="*/ 114 w 210"/>
                    <a:gd name="T21" fmla="*/ 30 h 51"/>
                    <a:gd name="T22" fmla="*/ 106 w 210"/>
                    <a:gd name="T23" fmla="*/ 23 h 51"/>
                    <a:gd name="T24" fmla="*/ 114 w 210"/>
                    <a:gd name="T25" fmla="*/ 35 h 51"/>
                    <a:gd name="T26" fmla="*/ 106 w 210"/>
                    <a:gd name="T27" fmla="*/ 42 h 51"/>
                    <a:gd name="T28" fmla="*/ 90 w 210"/>
                    <a:gd name="T29" fmla="*/ 10 h 51"/>
                    <a:gd name="T30" fmla="*/ 99 w 210"/>
                    <a:gd name="T31" fmla="*/ 17 h 51"/>
                    <a:gd name="T32" fmla="*/ 90 w 210"/>
                    <a:gd name="T33" fmla="*/ 10 h 51"/>
                    <a:gd name="T34" fmla="*/ 99 w 210"/>
                    <a:gd name="T35" fmla="*/ 23 h 51"/>
                    <a:gd name="T36" fmla="*/ 90 w 210"/>
                    <a:gd name="T37" fmla="*/ 30 h 51"/>
                    <a:gd name="T38" fmla="*/ 90 w 210"/>
                    <a:gd name="T39" fmla="*/ 35 h 51"/>
                    <a:gd name="T40" fmla="*/ 99 w 210"/>
                    <a:gd name="T41" fmla="*/ 42 h 51"/>
                    <a:gd name="T42" fmla="*/ 90 w 210"/>
                    <a:gd name="T43" fmla="*/ 35 h 51"/>
                    <a:gd name="T44" fmla="*/ 83 w 210"/>
                    <a:gd name="T45" fmla="*/ 10 h 51"/>
                    <a:gd name="T46" fmla="*/ 75 w 210"/>
                    <a:gd name="T47" fmla="*/ 17 h 51"/>
                    <a:gd name="T48" fmla="*/ 75 w 210"/>
                    <a:gd name="T49" fmla="*/ 23 h 51"/>
                    <a:gd name="T50" fmla="*/ 83 w 210"/>
                    <a:gd name="T51" fmla="*/ 30 h 51"/>
                    <a:gd name="T52" fmla="*/ 75 w 210"/>
                    <a:gd name="T53" fmla="*/ 23 h 51"/>
                    <a:gd name="T54" fmla="*/ 83 w 210"/>
                    <a:gd name="T55" fmla="*/ 35 h 51"/>
                    <a:gd name="T56" fmla="*/ 75 w 210"/>
                    <a:gd name="T57" fmla="*/ 42 h 51"/>
                    <a:gd name="T58" fmla="*/ 60 w 210"/>
                    <a:gd name="T59" fmla="*/ 10 h 51"/>
                    <a:gd name="T60" fmla="*/ 68 w 210"/>
                    <a:gd name="T61" fmla="*/ 17 h 51"/>
                    <a:gd name="T62" fmla="*/ 60 w 210"/>
                    <a:gd name="T63" fmla="*/ 10 h 51"/>
                    <a:gd name="T64" fmla="*/ 68 w 210"/>
                    <a:gd name="T65" fmla="*/ 23 h 51"/>
                    <a:gd name="T66" fmla="*/ 60 w 210"/>
                    <a:gd name="T67" fmla="*/ 30 h 51"/>
                    <a:gd name="T68" fmla="*/ 60 w 210"/>
                    <a:gd name="T69" fmla="*/ 35 h 51"/>
                    <a:gd name="T70" fmla="*/ 68 w 210"/>
                    <a:gd name="T71" fmla="*/ 42 h 51"/>
                    <a:gd name="T72" fmla="*/ 60 w 210"/>
                    <a:gd name="T73" fmla="*/ 35 h 51"/>
                    <a:gd name="T74" fmla="*/ 52 w 210"/>
                    <a:gd name="T75" fmla="*/ 10 h 51"/>
                    <a:gd name="T76" fmla="*/ 44 w 210"/>
                    <a:gd name="T77" fmla="*/ 17 h 51"/>
                    <a:gd name="T78" fmla="*/ 44 w 210"/>
                    <a:gd name="T79" fmla="*/ 23 h 51"/>
                    <a:gd name="T80" fmla="*/ 52 w 210"/>
                    <a:gd name="T81" fmla="*/ 30 h 51"/>
                    <a:gd name="T82" fmla="*/ 44 w 210"/>
                    <a:gd name="T83" fmla="*/ 23 h 51"/>
                    <a:gd name="T84" fmla="*/ 52 w 210"/>
                    <a:gd name="T85" fmla="*/ 35 h 51"/>
                    <a:gd name="T86" fmla="*/ 44 w 210"/>
                    <a:gd name="T87" fmla="*/ 42 h 51"/>
                    <a:gd name="T88" fmla="*/ 29 w 210"/>
                    <a:gd name="T89" fmla="*/ 10 h 51"/>
                    <a:gd name="T90" fmla="*/ 37 w 210"/>
                    <a:gd name="T91" fmla="*/ 17 h 51"/>
                    <a:gd name="T92" fmla="*/ 29 w 210"/>
                    <a:gd name="T93" fmla="*/ 10 h 51"/>
                    <a:gd name="T94" fmla="*/ 37 w 210"/>
                    <a:gd name="T95" fmla="*/ 23 h 51"/>
                    <a:gd name="T96" fmla="*/ 29 w 210"/>
                    <a:gd name="T97" fmla="*/ 30 h 51"/>
                    <a:gd name="T98" fmla="*/ 29 w 210"/>
                    <a:gd name="T99" fmla="*/ 35 h 51"/>
                    <a:gd name="T100" fmla="*/ 37 w 210"/>
                    <a:gd name="T101" fmla="*/ 42 h 51"/>
                    <a:gd name="T102" fmla="*/ 29 w 210"/>
                    <a:gd name="T103" fmla="*/ 35 h 51"/>
                    <a:gd name="T104" fmla="*/ 22 w 210"/>
                    <a:gd name="T105" fmla="*/ 10 h 51"/>
                    <a:gd name="T106" fmla="*/ 13 w 210"/>
                    <a:gd name="T107" fmla="*/ 17 h 51"/>
                    <a:gd name="T108" fmla="*/ 13 w 210"/>
                    <a:gd name="T109" fmla="*/ 23 h 51"/>
                    <a:gd name="T110" fmla="*/ 22 w 210"/>
                    <a:gd name="T111" fmla="*/ 30 h 51"/>
                    <a:gd name="T112" fmla="*/ 13 w 210"/>
                    <a:gd name="T113" fmla="*/ 23 h 51"/>
                    <a:gd name="T114" fmla="*/ 22 w 210"/>
                    <a:gd name="T115" fmla="*/ 35 h 51"/>
                    <a:gd name="T116" fmla="*/ 13 w 210"/>
                    <a:gd name="T11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1">
                      <a:moveTo>
                        <a:pt x="14" y="51"/>
                      </a:moveTo>
                      <a:cubicBezTo>
                        <a:pt x="197" y="51"/>
                        <a:pt x="197" y="51"/>
                        <a:pt x="197" y="51"/>
                      </a:cubicBezTo>
                      <a:cubicBezTo>
                        <a:pt x="204" y="51"/>
                        <a:pt x="210" y="46"/>
                        <a:pt x="210" y="40"/>
                      </a:cubicBezTo>
                      <a:cubicBezTo>
                        <a:pt x="210" y="12"/>
                        <a:pt x="210" y="12"/>
                        <a:pt x="210" y="12"/>
                      </a:cubicBezTo>
                      <a:cubicBezTo>
                        <a:pt x="210" y="6"/>
                        <a:pt x="204" y="0"/>
                        <a:pt x="197" y="0"/>
                      </a:cubicBezTo>
                      <a:cubicBezTo>
                        <a:pt x="14" y="0"/>
                        <a:pt x="14" y="0"/>
                        <a:pt x="14" y="0"/>
                      </a:cubicBezTo>
                      <a:cubicBezTo>
                        <a:pt x="6" y="0"/>
                        <a:pt x="0" y="6"/>
                        <a:pt x="0" y="12"/>
                      </a:cubicBezTo>
                      <a:cubicBezTo>
                        <a:pt x="0" y="40"/>
                        <a:pt x="0" y="40"/>
                        <a:pt x="0" y="40"/>
                      </a:cubicBezTo>
                      <a:cubicBezTo>
                        <a:pt x="0" y="46"/>
                        <a:pt x="6" y="51"/>
                        <a:pt x="14" y="51"/>
                      </a:cubicBezTo>
                      <a:close/>
                      <a:moveTo>
                        <a:pt x="181" y="17"/>
                      </a:moveTo>
                      <a:cubicBezTo>
                        <a:pt x="187" y="17"/>
                        <a:pt x="192" y="21"/>
                        <a:pt x="192" y="26"/>
                      </a:cubicBezTo>
                      <a:cubicBezTo>
                        <a:pt x="192" y="31"/>
                        <a:pt x="187" y="35"/>
                        <a:pt x="181" y="35"/>
                      </a:cubicBezTo>
                      <a:cubicBezTo>
                        <a:pt x="175" y="35"/>
                        <a:pt x="171" y="31"/>
                        <a:pt x="171" y="26"/>
                      </a:cubicBezTo>
                      <a:cubicBezTo>
                        <a:pt x="171" y="21"/>
                        <a:pt x="175" y="17"/>
                        <a:pt x="181" y="17"/>
                      </a:cubicBezTo>
                      <a:close/>
                      <a:moveTo>
                        <a:pt x="106" y="10"/>
                      </a:moveTo>
                      <a:cubicBezTo>
                        <a:pt x="114" y="10"/>
                        <a:pt x="114" y="10"/>
                        <a:pt x="114" y="10"/>
                      </a:cubicBezTo>
                      <a:cubicBezTo>
                        <a:pt x="114" y="17"/>
                        <a:pt x="114" y="17"/>
                        <a:pt x="114" y="17"/>
                      </a:cubicBezTo>
                      <a:cubicBezTo>
                        <a:pt x="106" y="17"/>
                        <a:pt x="106" y="17"/>
                        <a:pt x="106" y="17"/>
                      </a:cubicBezTo>
                      <a:lnTo>
                        <a:pt x="106" y="10"/>
                      </a:lnTo>
                      <a:close/>
                      <a:moveTo>
                        <a:pt x="106" y="23"/>
                      </a:moveTo>
                      <a:cubicBezTo>
                        <a:pt x="114" y="23"/>
                        <a:pt x="114" y="23"/>
                        <a:pt x="114" y="23"/>
                      </a:cubicBezTo>
                      <a:cubicBezTo>
                        <a:pt x="114" y="30"/>
                        <a:pt x="114" y="30"/>
                        <a:pt x="114" y="30"/>
                      </a:cubicBezTo>
                      <a:cubicBezTo>
                        <a:pt x="106" y="30"/>
                        <a:pt x="106" y="30"/>
                        <a:pt x="106" y="30"/>
                      </a:cubicBezTo>
                      <a:lnTo>
                        <a:pt x="106" y="23"/>
                      </a:lnTo>
                      <a:close/>
                      <a:moveTo>
                        <a:pt x="106" y="35"/>
                      </a:moveTo>
                      <a:cubicBezTo>
                        <a:pt x="114" y="35"/>
                        <a:pt x="114" y="35"/>
                        <a:pt x="114" y="35"/>
                      </a:cubicBezTo>
                      <a:cubicBezTo>
                        <a:pt x="114" y="42"/>
                        <a:pt x="114" y="42"/>
                        <a:pt x="114" y="42"/>
                      </a:cubicBezTo>
                      <a:cubicBezTo>
                        <a:pt x="106" y="42"/>
                        <a:pt x="106" y="42"/>
                        <a:pt x="106" y="42"/>
                      </a:cubicBezTo>
                      <a:lnTo>
                        <a:pt x="106" y="35"/>
                      </a:lnTo>
                      <a:close/>
                      <a:moveTo>
                        <a:pt x="90" y="10"/>
                      </a:moveTo>
                      <a:cubicBezTo>
                        <a:pt x="99" y="10"/>
                        <a:pt x="99" y="10"/>
                        <a:pt x="99" y="10"/>
                      </a:cubicBezTo>
                      <a:cubicBezTo>
                        <a:pt x="99" y="17"/>
                        <a:pt x="99" y="17"/>
                        <a:pt x="99" y="17"/>
                      </a:cubicBezTo>
                      <a:cubicBezTo>
                        <a:pt x="90" y="17"/>
                        <a:pt x="90" y="17"/>
                        <a:pt x="90" y="17"/>
                      </a:cubicBezTo>
                      <a:lnTo>
                        <a:pt x="90" y="10"/>
                      </a:lnTo>
                      <a:close/>
                      <a:moveTo>
                        <a:pt x="90" y="23"/>
                      </a:moveTo>
                      <a:cubicBezTo>
                        <a:pt x="99" y="23"/>
                        <a:pt x="99" y="23"/>
                        <a:pt x="99" y="23"/>
                      </a:cubicBezTo>
                      <a:cubicBezTo>
                        <a:pt x="99" y="30"/>
                        <a:pt x="99" y="30"/>
                        <a:pt x="99" y="30"/>
                      </a:cubicBezTo>
                      <a:cubicBezTo>
                        <a:pt x="90" y="30"/>
                        <a:pt x="90" y="30"/>
                        <a:pt x="90" y="30"/>
                      </a:cubicBezTo>
                      <a:lnTo>
                        <a:pt x="90" y="23"/>
                      </a:lnTo>
                      <a:close/>
                      <a:moveTo>
                        <a:pt x="90" y="35"/>
                      </a:moveTo>
                      <a:cubicBezTo>
                        <a:pt x="99" y="35"/>
                        <a:pt x="99" y="35"/>
                        <a:pt x="99" y="35"/>
                      </a:cubicBezTo>
                      <a:cubicBezTo>
                        <a:pt x="99" y="42"/>
                        <a:pt x="99" y="42"/>
                        <a:pt x="99" y="42"/>
                      </a:cubicBezTo>
                      <a:cubicBezTo>
                        <a:pt x="90" y="42"/>
                        <a:pt x="90" y="42"/>
                        <a:pt x="90" y="42"/>
                      </a:cubicBezTo>
                      <a:lnTo>
                        <a:pt x="90" y="35"/>
                      </a:lnTo>
                      <a:close/>
                      <a:moveTo>
                        <a:pt x="75" y="10"/>
                      </a:moveTo>
                      <a:cubicBezTo>
                        <a:pt x="83" y="10"/>
                        <a:pt x="83" y="10"/>
                        <a:pt x="83" y="10"/>
                      </a:cubicBezTo>
                      <a:cubicBezTo>
                        <a:pt x="83" y="17"/>
                        <a:pt x="83" y="17"/>
                        <a:pt x="83" y="17"/>
                      </a:cubicBezTo>
                      <a:cubicBezTo>
                        <a:pt x="75" y="17"/>
                        <a:pt x="75" y="17"/>
                        <a:pt x="75" y="17"/>
                      </a:cubicBezTo>
                      <a:lnTo>
                        <a:pt x="75" y="10"/>
                      </a:lnTo>
                      <a:close/>
                      <a:moveTo>
                        <a:pt x="75" y="23"/>
                      </a:moveTo>
                      <a:cubicBezTo>
                        <a:pt x="83" y="23"/>
                        <a:pt x="83" y="23"/>
                        <a:pt x="83" y="23"/>
                      </a:cubicBezTo>
                      <a:cubicBezTo>
                        <a:pt x="83" y="30"/>
                        <a:pt x="83" y="30"/>
                        <a:pt x="83" y="30"/>
                      </a:cubicBezTo>
                      <a:cubicBezTo>
                        <a:pt x="75" y="30"/>
                        <a:pt x="75" y="30"/>
                        <a:pt x="75" y="30"/>
                      </a:cubicBezTo>
                      <a:lnTo>
                        <a:pt x="75" y="23"/>
                      </a:lnTo>
                      <a:close/>
                      <a:moveTo>
                        <a:pt x="75" y="35"/>
                      </a:moveTo>
                      <a:cubicBezTo>
                        <a:pt x="83" y="35"/>
                        <a:pt x="83" y="35"/>
                        <a:pt x="83" y="35"/>
                      </a:cubicBezTo>
                      <a:cubicBezTo>
                        <a:pt x="83" y="42"/>
                        <a:pt x="83" y="42"/>
                        <a:pt x="83" y="42"/>
                      </a:cubicBezTo>
                      <a:cubicBezTo>
                        <a:pt x="75" y="42"/>
                        <a:pt x="75" y="42"/>
                        <a:pt x="75" y="42"/>
                      </a:cubicBezTo>
                      <a:lnTo>
                        <a:pt x="75" y="35"/>
                      </a:lnTo>
                      <a:close/>
                      <a:moveTo>
                        <a:pt x="60" y="10"/>
                      </a:moveTo>
                      <a:cubicBezTo>
                        <a:pt x="68" y="10"/>
                        <a:pt x="68" y="10"/>
                        <a:pt x="68" y="10"/>
                      </a:cubicBezTo>
                      <a:cubicBezTo>
                        <a:pt x="68" y="17"/>
                        <a:pt x="68" y="17"/>
                        <a:pt x="68" y="17"/>
                      </a:cubicBezTo>
                      <a:cubicBezTo>
                        <a:pt x="60" y="17"/>
                        <a:pt x="60" y="17"/>
                        <a:pt x="60" y="17"/>
                      </a:cubicBezTo>
                      <a:lnTo>
                        <a:pt x="60" y="10"/>
                      </a:lnTo>
                      <a:close/>
                      <a:moveTo>
                        <a:pt x="60" y="23"/>
                      </a:moveTo>
                      <a:cubicBezTo>
                        <a:pt x="68" y="23"/>
                        <a:pt x="68" y="23"/>
                        <a:pt x="68" y="23"/>
                      </a:cubicBezTo>
                      <a:cubicBezTo>
                        <a:pt x="68" y="30"/>
                        <a:pt x="68" y="30"/>
                        <a:pt x="68" y="30"/>
                      </a:cubicBezTo>
                      <a:cubicBezTo>
                        <a:pt x="60" y="30"/>
                        <a:pt x="60" y="30"/>
                        <a:pt x="60" y="30"/>
                      </a:cubicBezTo>
                      <a:lnTo>
                        <a:pt x="60" y="23"/>
                      </a:lnTo>
                      <a:close/>
                      <a:moveTo>
                        <a:pt x="60" y="35"/>
                      </a:moveTo>
                      <a:cubicBezTo>
                        <a:pt x="68" y="35"/>
                        <a:pt x="68" y="35"/>
                        <a:pt x="68" y="35"/>
                      </a:cubicBezTo>
                      <a:cubicBezTo>
                        <a:pt x="68" y="42"/>
                        <a:pt x="68" y="42"/>
                        <a:pt x="68" y="42"/>
                      </a:cubicBezTo>
                      <a:cubicBezTo>
                        <a:pt x="60" y="42"/>
                        <a:pt x="60" y="42"/>
                        <a:pt x="60" y="42"/>
                      </a:cubicBezTo>
                      <a:lnTo>
                        <a:pt x="60" y="35"/>
                      </a:lnTo>
                      <a:close/>
                      <a:moveTo>
                        <a:pt x="44" y="10"/>
                      </a:moveTo>
                      <a:cubicBezTo>
                        <a:pt x="52" y="10"/>
                        <a:pt x="52" y="10"/>
                        <a:pt x="52" y="10"/>
                      </a:cubicBezTo>
                      <a:cubicBezTo>
                        <a:pt x="52" y="17"/>
                        <a:pt x="52" y="17"/>
                        <a:pt x="52" y="17"/>
                      </a:cubicBezTo>
                      <a:cubicBezTo>
                        <a:pt x="44" y="17"/>
                        <a:pt x="44" y="17"/>
                        <a:pt x="44" y="17"/>
                      </a:cubicBezTo>
                      <a:lnTo>
                        <a:pt x="44" y="10"/>
                      </a:lnTo>
                      <a:close/>
                      <a:moveTo>
                        <a:pt x="44" y="23"/>
                      </a:moveTo>
                      <a:cubicBezTo>
                        <a:pt x="52" y="23"/>
                        <a:pt x="52" y="23"/>
                        <a:pt x="52" y="23"/>
                      </a:cubicBezTo>
                      <a:cubicBezTo>
                        <a:pt x="52" y="30"/>
                        <a:pt x="52" y="30"/>
                        <a:pt x="52" y="30"/>
                      </a:cubicBezTo>
                      <a:cubicBezTo>
                        <a:pt x="44" y="30"/>
                        <a:pt x="44" y="30"/>
                        <a:pt x="44" y="30"/>
                      </a:cubicBezTo>
                      <a:lnTo>
                        <a:pt x="44" y="23"/>
                      </a:lnTo>
                      <a:close/>
                      <a:moveTo>
                        <a:pt x="44" y="35"/>
                      </a:moveTo>
                      <a:cubicBezTo>
                        <a:pt x="52" y="35"/>
                        <a:pt x="52" y="35"/>
                        <a:pt x="52" y="35"/>
                      </a:cubicBezTo>
                      <a:cubicBezTo>
                        <a:pt x="52" y="42"/>
                        <a:pt x="52" y="42"/>
                        <a:pt x="52" y="42"/>
                      </a:cubicBezTo>
                      <a:cubicBezTo>
                        <a:pt x="44" y="42"/>
                        <a:pt x="44" y="42"/>
                        <a:pt x="44" y="42"/>
                      </a:cubicBezTo>
                      <a:lnTo>
                        <a:pt x="44" y="35"/>
                      </a:lnTo>
                      <a:close/>
                      <a:moveTo>
                        <a:pt x="29" y="10"/>
                      </a:moveTo>
                      <a:cubicBezTo>
                        <a:pt x="37" y="10"/>
                        <a:pt x="37" y="10"/>
                        <a:pt x="37" y="10"/>
                      </a:cubicBezTo>
                      <a:cubicBezTo>
                        <a:pt x="37" y="17"/>
                        <a:pt x="37" y="17"/>
                        <a:pt x="37" y="17"/>
                      </a:cubicBezTo>
                      <a:cubicBezTo>
                        <a:pt x="29" y="17"/>
                        <a:pt x="29" y="17"/>
                        <a:pt x="29" y="17"/>
                      </a:cubicBezTo>
                      <a:lnTo>
                        <a:pt x="29" y="10"/>
                      </a:lnTo>
                      <a:close/>
                      <a:moveTo>
                        <a:pt x="29" y="23"/>
                      </a:moveTo>
                      <a:cubicBezTo>
                        <a:pt x="37" y="23"/>
                        <a:pt x="37" y="23"/>
                        <a:pt x="37" y="23"/>
                      </a:cubicBezTo>
                      <a:cubicBezTo>
                        <a:pt x="37" y="30"/>
                        <a:pt x="37" y="30"/>
                        <a:pt x="37" y="30"/>
                      </a:cubicBezTo>
                      <a:cubicBezTo>
                        <a:pt x="29" y="30"/>
                        <a:pt x="29" y="30"/>
                        <a:pt x="29" y="30"/>
                      </a:cubicBezTo>
                      <a:lnTo>
                        <a:pt x="29" y="23"/>
                      </a:lnTo>
                      <a:close/>
                      <a:moveTo>
                        <a:pt x="29" y="35"/>
                      </a:moveTo>
                      <a:cubicBezTo>
                        <a:pt x="37" y="35"/>
                        <a:pt x="37" y="35"/>
                        <a:pt x="37" y="35"/>
                      </a:cubicBezTo>
                      <a:cubicBezTo>
                        <a:pt x="37" y="42"/>
                        <a:pt x="37" y="42"/>
                        <a:pt x="37" y="42"/>
                      </a:cubicBezTo>
                      <a:cubicBezTo>
                        <a:pt x="29" y="42"/>
                        <a:pt x="29" y="42"/>
                        <a:pt x="29" y="42"/>
                      </a:cubicBezTo>
                      <a:lnTo>
                        <a:pt x="29" y="35"/>
                      </a:lnTo>
                      <a:close/>
                      <a:moveTo>
                        <a:pt x="13" y="10"/>
                      </a:moveTo>
                      <a:cubicBezTo>
                        <a:pt x="22" y="10"/>
                        <a:pt x="22" y="10"/>
                        <a:pt x="22" y="10"/>
                      </a:cubicBezTo>
                      <a:cubicBezTo>
                        <a:pt x="22" y="17"/>
                        <a:pt x="22" y="17"/>
                        <a:pt x="22" y="17"/>
                      </a:cubicBezTo>
                      <a:cubicBezTo>
                        <a:pt x="13" y="17"/>
                        <a:pt x="13" y="17"/>
                        <a:pt x="13" y="17"/>
                      </a:cubicBezTo>
                      <a:lnTo>
                        <a:pt x="13" y="10"/>
                      </a:lnTo>
                      <a:close/>
                      <a:moveTo>
                        <a:pt x="13" y="23"/>
                      </a:moveTo>
                      <a:cubicBezTo>
                        <a:pt x="22" y="23"/>
                        <a:pt x="22" y="23"/>
                        <a:pt x="22" y="23"/>
                      </a:cubicBezTo>
                      <a:cubicBezTo>
                        <a:pt x="22" y="30"/>
                        <a:pt x="22" y="30"/>
                        <a:pt x="22" y="30"/>
                      </a:cubicBezTo>
                      <a:cubicBezTo>
                        <a:pt x="13" y="30"/>
                        <a:pt x="13" y="30"/>
                        <a:pt x="13" y="30"/>
                      </a:cubicBezTo>
                      <a:lnTo>
                        <a:pt x="13" y="23"/>
                      </a:lnTo>
                      <a:close/>
                      <a:moveTo>
                        <a:pt x="13" y="35"/>
                      </a:moveTo>
                      <a:cubicBezTo>
                        <a:pt x="22" y="35"/>
                        <a:pt x="22" y="35"/>
                        <a:pt x="22" y="35"/>
                      </a:cubicBezTo>
                      <a:cubicBezTo>
                        <a:pt x="22" y="42"/>
                        <a:pt x="22" y="42"/>
                        <a:pt x="22" y="42"/>
                      </a:cubicBezTo>
                      <a:cubicBezTo>
                        <a:pt x="13" y="42"/>
                        <a:pt x="13" y="42"/>
                        <a:pt x="13" y="42"/>
                      </a:cubicBezTo>
                      <a:lnTo>
                        <a:pt x="13" y="3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grpSp>
      <p:sp>
        <p:nvSpPr>
          <p:cNvPr id="7" name="TextBox 6"/>
          <p:cNvSpPr txBox="1"/>
          <p:nvPr/>
        </p:nvSpPr>
        <p:spPr>
          <a:xfrm>
            <a:off x="5032650" y="4120465"/>
            <a:ext cx="995101" cy="447083"/>
          </a:xfrm>
          <a:prstGeom prst="rect">
            <a:avLst/>
          </a:prstGeom>
          <a:solidFill>
            <a:schemeClr val="bg1"/>
          </a:solidFill>
        </p:spPr>
        <p:txBody>
          <a:bodyPr wrap="square" lIns="0" tIns="0" rIns="0" bIns="0" rtlCol="0" anchor="ctr">
            <a:noAutofit/>
          </a:bodyPr>
          <a:lstStyle/>
          <a:p>
            <a:pPr algn="ctr"/>
            <a:r>
              <a:rPr lang="en-US" sz="1200" dirty="0">
                <a:solidFill>
                  <a:schemeClr val="bg2">
                    <a:lumMod val="25000"/>
                  </a:schemeClr>
                </a:solidFill>
                <a:latin typeface="Segoe UI" panose="020B0502040204020203" pitchFamily="34" charset="0"/>
                <a:cs typeface="Segoe UI" panose="020B0502040204020203" pitchFamily="34" charset="0"/>
              </a:rPr>
              <a:t>PolyBase</a:t>
            </a:r>
          </a:p>
        </p:txBody>
      </p:sp>
      <p:sp>
        <p:nvSpPr>
          <p:cNvPr id="65" name="Left Arrow 64"/>
          <p:cNvSpPr/>
          <p:nvPr/>
        </p:nvSpPr>
        <p:spPr>
          <a:xfrm rot="5400000">
            <a:off x="5688770" y="4460708"/>
            <a:ext cx="336420" cy="243864"/>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Left Arrow 70"/>
          <p:cNvSpPr/>
          <p:nvPr/>
        </p:nvSpPr>
        <p:spPr>
          <a:xfrm rot="16200000">
            <a:off x="5087650" y="3991058"/>
            <a:ext cx="315572" cy="243864"/>
          </a:xfrm>
          <a:prstGeom prst="leftArrow">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5032650" y="4711662"/>
            <a:ext cx="995101" cy="968337"/>
          </a:xfrm>
          <a:prstGeom prst="rect">
            <a:avLst/>
          </a:prstGeom>
          <a:solidFill>
            <a:schemeClr val="bg1"/>
          </a:solidFill>
        </p:spPr>
        <p:txBody>
          <a:bodyPr wrap="square" lIns="0" tIns="0" rIns="0" bIns="0" rtlCol="0" anchor="ctr">
            <a:noAutofit/>
          </a:bodyPr>
          <a:lstStyle/>
          <a:p>
            <a:pPr algn="ctr"/>
            <a:r>
              <a:rPr lang="en-US" sz="1200" dirty="0">
                <a:solidFill>
                  <a:schemeClr val="bg2">
                    <a:lumMod val="25000"/>
                  </a:schemeClr>
                </a:solidFill>
                <a:latin typeface="Segoe UI" panose="020B0502040204020203" pitchFamily="34" charset="0"/>
                <a:cs typeface="Segoe UI" panose="020B0502040204020203" pitchFamily="34" charset="0"/>
              </a:rPr>
              <a:t>Microsoft HDInsight</a:t>
            </a:r>
          </a:p>
        </p:txBody>
      </p:sp>
      <p:sp>
        <p:nvSpPr>
          <p:cNvPr id="72" name="Left Arrow 71"/>
          <p:cNvSpPr/>
          <p:nvPr/>
        </p:nvSpPr>
        <p:spPr>
          <a:xfrm rot="16200000">
            <a:off x="5071018" y="4575154"/>
            <a:ext cx="336420" cy="243864"/>
          </a:xfrm>
          <a:prstGeom prst="leftArrow">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Left Arrow 74"/>
          <p:cNvSpPr/>
          <p:nvPr/>
        </p:nvSpPr>
        <p:spPr>
          <a:xfrm>
            <a:off x="4494345" y="4091237"/>
            <a:ext cx="584216" cy="287853"/>
          </a:xfrm>
          <a:prstGeom prst="leftArrow">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Left Arrow 75"/>
          <p:cNvSpPr/>
          <p:nvPr/>
        </p:nvSpPr>
        <p:spPr>
          <a:xfrm rot="10800000">
            <a:off x="4510144" y="4381126"/>
            <a:ext cx="480181" cy="287853"/>
          </a:xfrm>
          <a:prstGeom prst="left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p:cNvGrpSpPr/>
          <p:nvPr/>
        </p:nvGrpSpPr>
        <p:grpSpPr>
          <a:xfrm>
            <a:off x="2147049" y="4192522"/>
            <a:ext cx="2400231" cy="1561896"/>
            <a:chOff x="790575" y="4424352"/>
            <a:chExt cx="3200581" cy="2082705"/>
          </a:xfrm>
        </p:grpSpPr>
        <p:sp>
          <p:nvSpPr>
            <p:cNvPr id="12" name="Rectangle 11"/>
            <p:cNvSpPr/>
            <p:nvPr/>
          </p:nvSpPr>
          <p:spPr>
            <a:xfrm>
              <a:off x="790575" y="4424352"/>
              <a:ext cx="3073562" cy="20827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48" tIns="137148" bIns="68574" rtlCol="0" anchor="t" anchorCtr="0"/>
            <a:lstStyle/>
            <a:p>
              <a:r>
                <a:rPr lang="en-US" sz="1200" dirty="0" err="1"/>
                <a:t>Cloudera</a:t>
              </a:r>
              <a:endParaRPr lang="en-US" sz="1200" dirty="0"/>
            </a:p>
            <a:p>
              <a:pPr>
                <a:spcBef>
                  <a:spcPts val="900"/>
                </a:spcBef>
              </a:pPr>
              <a:r>
                <a:rPr lang="en-US" sz="1200" dirty="0" err="1"/>
                <a:t>Hortonworks</a:t>
              </a:r>
              <a:r>
                <a:rPr lang="en-US" sz="1200" dirty="0"/>
                <a:t> Linux</a:t>
              </a:r>
            </a:p>
            <a:p>
              <a:endParaRPr lang="en-US" sz="1200" dirty="0"/>
            </a:p>
          </p:txBody>
        </p:sp>
        <p:grpSp>
          <p:nvGrpSpPr>
            <p:cNvPr id="50" name="Group 49"/>
            <p:cNvGrpSpPr/>
            <p:nvPr/>
          </p:nvGrpSpPr>
          <p:grpSpPr>
            <a:xfrm flipH="1">
              <a:off x="2860841" y="5190653"/>
              <a:ext cx="744543" cy="1137641"/>
              <a:chOff x="480937" y="3786752"/>
              <a:chExt cx="708101" cy="1082111"/>
            </a:xfrm>
            <a:solidFill>
              <a:schemeClr val="bg1"/>
            </a:solidFill>
          </p:grpSpPr>
          <p:sp>
            <p:nvSpPr>
              <p:cNvPr id="51" name="Rectangle 50"/>
              <p:cNvSpPr/>
              <p:nvPr/>
            </p:nvSpPr>
            <p:spPr bwMode="auto">
              <a:xfrm>
                <a:off x="515628" y="3819265"/>
                <a:ext cx="378333" cy="1692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2" tIns="107562" rIns="134452" bIns="107562" numCol="1" spcCol="0" rtlCol="0" fromWordArt="0" anchor="t" anchorCtr="0" forceAA="0" compatLnSpc="1">
                <a:prstTxWarp prst="textNoShape">
                  <a:avLst/>
                </a:prstTxWarp>
                <a:noAutofit/>
              </a:bodyPr>
              <a:lstStyle/>
              <a:p>
                <a:pPr algn="ctr" defTabSz="699178"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52" name="Group 51"/>
              <p:cNvGrpSpPr/>
              <p:nvPr/>
            </p:nvGrpSpPr>
            <p:grpSpPr>
              <a:xfrm>
                <a:off x="480937" y="3786752"/>
                <a:ext cx="708101" cy="1082111"/>
                <a:chOff x="537043" y="4136923"/>
                <a:chExt cx="1187061" cy="1814051"/>
              </a:xfrm>
              <a:grpFill/>
            </p:grpSpPr>
            <p:sp>
              <p:nvSpPr>
                <p:cNvPr id="53" name="Rectangle 30"/>
                <p:cNvSpPr/>
                <p:nvPr/>
              </p:nvSpPr>
              <p:spPr>
                <a:xfrm>
                  <a:off x="1003226" y="4854116"/>
                  <a:ext cx="720878" cy="1096858"/>
                </a:xfrm>
                <a:custGeom>
                  <a:avLst/>
                  <a:gdLst/>
                  <a:ahLst/>
                  <a:cxnLst/>
                  <a:rect l="l" t="t" r="r" b="b"/>
                  <a:pathLst>
                    <a:path w="720878" h="1096858">
                      <a:moveTo>
                        <a:pt x="398934" y="811889"/>
                      </a:moveTo>
                      <a:lnTo>
                        <a:pt x="398934" y="981222"/>
                      </a:lnTo>
                      <a:lnTo>
                        <a:pt x="562623" y="981222"/>
                      </a:lnTo>
                      <a:lnTo>
                        <a:pt x="562623" y="811889"/>
                      </a:lnTo>
                      <a:close/>
                      <a:moveTo>
                        <a:pt x="140837" y="811889"/>
                      </a:moveTo>
                      <a:lnTo>
                        <a:pt x="140837" y="981222"/>
                      </a:lnTo>
                      <a:lnTo>
                        <a:pt x="304526" y="981222"/>
                      </a:lnTo>
                      <a:lnTo>
                        <a:pt x="304526" y="811889"/>
                      </a:lnTo>
                      <a:close/>
                      <a:moveTo>
                        <a:pt x="398934" y="583580"/>
                      </a:moveTo>
                      <a:lnTo>
                        <a:pt x="398934" y="752913"/>
                      </a:lnTo>
                      <a:lnTo>
                        <a:pt x="562623" y="752913"/>
                      </a:lnTo>
                      <a:lnTo>
                        <a:pt x="562623" y="583580"/>
                      </a:lnTo>
                      <a:close/>
                      <a:moveTo>
                        <a:pt x="140837" y="583580"/>
                      </a:moveTo>
                      <a:lnTo>
                        <a:pt x="140837" y="752913"/>
                      </a:lnTo>
                      <a:lnTo>
                        <a:pt x="304526" y="752913"/>
                      </a:lnTo>
                      <a:lnTo>
                        <a:pt x="304526" y="583580"/>
                      </a:lnTo>
                      <a:close/>
                      <a:moveTo>
                        <a:pt x="398934" y="362353"/>
                      </a:moveTo>
                      <a:lnTo>
                        <a:pt x="398934" y="531686"/>
                      </a:lnTo>
                      <a:lnTo>
                        <a:pt x="562623" y="531686"/>
                      </a:lnTo>
                      <a:lnTo>
                        <a:pt x="562623" y="362353"/>
                      </a:lnTo>
                      <a:close/>
                      <a:moveTo>
                        <a:pt x="140837" y="362353"/>
                      </a:moveTo>
                      <a:lnTo>
                        <a:pt x="140837" y="531686"/>
                      </a:lnTo>
                      <a:lnTo>
                        <a:pt x="304526" y="531686"/>
                      </a:lnTo>
                      <a:lnTo>
                        <a:pt x="304526" y="362353"/>
                      </a:lnTo>
                      <a:close/>
                      <a:moveTo>
                        <a:pt x="398934" y="121463"/>
                      </a:moveTo>
                      <a:lnTo>
                        <a:pt x="398934" y="290796"/>
                      </a:lnTo>
                      <a:lnTo>
                        <a:pt x="562623" y="290796"/>
                      </a:lnTo>
                      <a:lnTo>
                        <a:pt x="562623" y="121463"/>
                      </a:lnTo>
                      <a:close/>
                      <a:moveTo>
                        <a:pt x="140837" y="121463"/>
                      </a:moveTo>
                      <a:lnTo>
                        <a:pt x="140837" y="290796"/>
                      </a:lnTo>
                      <a:lnTo>
                        <a:pt x="304526" y="290796"/>
                      </a:lnTo>
                      <a:lnTo>
                        <a:pt x="304526" y="121463"/>
                      </a:lnTo>
                      <a:close/>
                      <a:moveTo>
                        <a:pt x="0" y="0"/>
                      </a:moveTo>
                      <a:lnTo>
                        <a:pt x="720878" y="0"/>
                      </a:lnTo>
                      <a:lnTo>
                        <a:pt x="720878" y="1096858"/>
                      </a:lnTo>
                      <a:lnTo>
                        <a:pt x="0" y="1096858"/>
                      </a:lnTo>
                      <a:close/>
                    </a:path>
                  </a:pathLst>
                </a:custGeom>
                <a:grpFill/>
                <a:ln w="25400" cap="flat" cmpd="sng" algn="ctr">
                  <a:noFill/>
                  <a:prstDash val="solid"/>
                </a:ln>
                <a:effectLst/>
              </p:spPr>
              <p:txBody>
                <a:bodyPr rtlCol="0" anchor="ctr"/>
                <a:lstStyle/>
                <a:p>
                  <a:pPr algn="ctr">
                    <a:defRPr/>
                  </a:pPr>
                  <a:endParaRPr lang="en-US" sz="1350" kern="0" dirty="0">
                    <a:solidFill>
                      <a:srgbClr val="FFFFFF"/>
                    </a:solidFill>
                  </a:endParaRPr>
                </a:p>
              </p:txBody>
            </p:sp>
            <p:sp>
              <p:nvSpPr>
                <p:cNvPr id="54" name="Rectangle 31"/>
                <p:cNvSpPr/>
                <p:nvPr/>
              </p:nvSpPr>
              <p:spPr>
                <a:xfrm>
                  <a:off x="537043" y="4136923"/>
                  <a:ext cx="766917" cy="1814051"/>
                </a:xfrm>
                <a:custGeom>
                  <a:avLst/>
                  <a:gdLst/>
                  <a:ahLst/>
                  <a:cxnLst/>
                  <a:rect l="l" t="t" r="r" b="b"/>
                  <a:pathLst>
                    <a:path w="766916" h="1814051">
                      <a:moveTo>
                        <a:pt x="167877" y="1280651"/>
                      </a:moveTo>
                      <a:lnTo>
                        <a:pt x="167877" y="1449984"/>
                      </a:lnTo>
                      <a:lnTo>
                        <a:pt x="331566" y="1449984"/>
                      </a:lnTo>
                      <a:lnTo>
                        <a:pt x="331566" y="1280651"/>
                      </a:lnTo>
                      <a:close/>
                      <a:moveTo>
                        <a:pt x="167877" y="1066800"/>
                      </a:moveTo>
                      <a:lnTo>
                        <a:pt x="167877" y="1236133"/>
                      </a:lnTo>
                      <a:lnTo>
                        <a:pt x="331566" y="1236133"/>
                      </a:lnTo>
                      <a:lnTo>
                        <a:pt x="331566" y="1066800"/>
                      </a:lnTo>
                      <a:close/>
                      <a:moveTo>
                        <a:pt x="167877" y="838200"/>
                      </a:moveTo>
                      <a:lnTo>
                        <a:pt x="167877" y="1007533"/>
                      </a:lnTo>
                      <a:lnTo>
                        <a:pt x="331566" y="1007533"/>
                      </a:lnTo>
                      <a:lnTo>
                        <a:pt x="331566" y="838200"/>
                      </a:lnTo>
                      <a:close/>
                      <a:moveTo>
                        <a:pt x="167877" y="599477"/>
                      </a:moveTo>
                      <a:lnTo>
                        <a:pt x="167877" y="768810"/>
                      </a:lnTo>
                      <a:lnTo>
                        <a:pt x="331566" y="768810"/>
                      </a:lnTo>
                      <a:lnTo>
                        <a:pt x="331566" y="599477"/>
                      </a:lnTo>
                      <a:close/>
                      <a:moveTo>
                        <a:pt x="433348" y="366252"/>
                      </a:moveTo>
                      <a:lnTo>
                        <a:pt x="433348" y="535585"/>
                      </a:lnTo>
                      <a:lnTo>
                        <a:pt x="597037" y="535585"/>
                      </a:lnTo>
                      <a:lnTo>
                        <a:pt x="597037" y="366252"/>
                      </a:lnTo>
                      <a:close/>
                      <a:moveTo>
                        <a:pt x="167877" y="366251"/>
                      </a:moveTo>
                      <a:lnTo>
                        <a:pt x="167877" y="535584"/>
                      </a:lnTo>
                      <a:lnTo>
                        <a:pt x="331566" y="535584"/>
                      </a:lnTo>
                      <a:lnTo>
                        <a:pt x="331566" y="366251"/>
                      </a:lnTo>
                      <a:close/>
                      <a:moveTo>
                        <a:pt x="433348" y="130277"/>
                      </a:moveTo>
                      <a:lnTo>
                        <a:pt x="433348" y="299610"/>
                      </a:lnTo>
                      <a:lnTo>
                        <a:pt x="597037" y="299610"/>
                      </a:lnTo>
                      <a:lnTo>
                        <a:pt x="597037" y="130277"/>
                      </a:lnTo>
                      <a:close/>
                      <a:moveTo>
                        <a:pt x="167876" y="130277"/>
                      </a:moveTo>
                      <a:lnTo>
                        <a:pt x="167876" y="299610"/>
                      </a:lnTo>
                      <a:lnTo>
                        <a:pt x="331565" y="299610"/>
                      </a:lnTo>
                      <a:lnTo>
                        <a:pt x="331565" y="130277"/>
                      </a:lnTo>
                      <a:close/>
                      <a:moveTo>
                        <a:pt x="0" y="0"/>
                      </a:moveTo>
                      <a:lnTo>
                        <a:pt x="766916" y="0"/>
                      </a:lnTo>
                      <a:lnTo>
                        <a:pt x="766916" y="661479"/>
                      </a:lnTo>
                      <a:lnTo>
                        <a:pt x="406219" y="661479"/>
                      </a:lnTo>
                      <a:lnTo>
                        <a:pt x="406219" y="1814051"/>
                      </a:lnTo>
                      <a:lnTo>
                        <a:pt x="0" y="1814051"/>
                      </a:lnTo>
                      <a:close/>
                    </a:path>
                  </a:pathLst>
                </a:custGeom>
                <a:grpFill/>
                <a:ln w="25400" cap="flat" cmpd="sng" algn="ctr">
                  <a:noFill/>
                  <a:prstDash val="solid"/>
                </a:ln>
                <a:effectLst/>
              </p:spPr>
              <p:txBody>
                <a:bodyPr rtlCol="0" anchor="ctr"/>
                <a:lstStyle/>
                <a:p>
                  <a:pPr algn="ctr">
                    <a:defRPr/>
                  </a:pPr>
                  <a:endParaRPr lang="en-US" sz="1350" kern="0" dirty="0">
                    <a:solidFill>
                      <a:srgbClr val="FFFFFF"/>
                    </a:solidFill>
                  </a:endParaRPr>
                </a:p>
              </p:txBody>
            </p:sp>
          </p:grpSp>
        </p:grpSp>
        <p:grpSp>
          <p:nvGrpSpPr>
            <p:cNvPr id="21" name="Group 20"/>
            <p:cNvGrpSpPr/>
            <p:nvPr/>
          </p:nvGrpSpPr>
          <p:grpSpPr>
            <a:xfrm>
              <a:off x="2104165" y="5764727"/>
              <a:ext cx="714042" cy="563567"/>
              <a:chOff x="1808098" y="4081829"/>
              <a:chExt cx="919957" cy="726089"/>
            </a:xfrm>
            <a:solidFill>
              <a:schemeClr val="bg1"/>
            </a:solidFill>
          </p:grpSpPr>
          <p:sp>
            <p:nvSpPr>
              <p:cNvPr id="66" name="Freeform 5"/>
              <p:cNvSpPr>
                <a:spLocks noEditPoints="1"/>
              </p:cNvSpPr>
              <p:nvPr/>
            </p:nvSpPr>
            <p:spPr bwMode="auto">
              <a:xfrm>
                <a:off x="1808098" y="4332394"/>
                <a:ext cx="919957" cy="223131"/>
              </a:xfrm>
              <a:custGeom>
                <a:avLst/>
                <a:gdLst>
                  <a:gd name="T0" fmla="*/ 197 w 210"/>
                  <a:gd name="T1" fmla="*/ 51 h 51"/>
                  <a:gd name="T2" fmla="*/ 210 w 210"/>
                  <a:gd name="T3" fmla="*/ 12 h 51"/>
                  <a:gd name="T4" fmla="*/ 14 w 210"/>
                  <a:gd name="T5" fmla="*/ 0 h 51"/>
                  <a:gd name="T6" fmla="*/ 0 w 210"/>
                  <a:gd name="T7" fmla="*/ 39 h 51"/>
                  <a:gd name="T8" fmla="*/ 181 w 210"/>
                  <a:gd name="T9" fmla="*/ 16 h 51"/>
                  <a:gd name="T10" fmla="*/ 181 w 210"/>
                  <a:gd name="T11" fmla="*/ 35 h 51"/>
                  <a:gd name="T12" fmla="*/ 181 w 210"/>
                  <a:gd name="T13" fmla="*/ 16 h 51"/>
                  <a:gd name="T14" fmla="*/ 114 w 210"/>
                  <a:gd name="T15" fmla="*/ 9 h 51"/>
                  <a:gd name="T16" fmla="*/ 106 w 210"/>
                  <a:gd name="T17" fmla="*/ 17 h 51"/>
                  <a:gd name="T18" fmla="*/ 106 w 210"/>
                  <a:gd name="T19" fmla="*/ 22 h 51"/>
                  <a:gd name="T20" fmla="*/ 114 w 210"/>
                  <a:gd name="T21" fmla="*/ 29 h 51"/>
                  <a:gd name="T22" fmla="*/ 106 w 210"/>
                  <a:gd name="T23" fmla="*/ 22 h 51"/>
                  <a:gd name="T24" fmla="*/ 114 w 210"/>
                  <a:gd name="T25" fmla="*/ 34 h 51"/>
                  <a:gd name="T26" fmla="*/ 106 w 210"/>
                  <a:gd name="T27" fmla="*/ 42 h 51"/>
                  <a:gd name="T28" fmla="*/ 90 w 210"/>
                  <a:gd name="T29" fmla="*/ 9 h 51"/>
                  <a:gd name="T30" fmla="*/ 99 w 210"/>
                  <a:gd name="T31" fmla="*/ 17 h 51"/>
                  <a:gd name="T32" fmla="*/ 90 w 210"/>
                  <a:gd name="T33" fmla="*/ 9 h 51"/>
                  <a:gd name="T34" fmla="*/ 99 w 210"/>
                  <a:gd name="T35" fmla="*/ 22 h 51"/>
                  <a:gd name="T36" fmla="*/ 90 w 210"/>
                  <a:gd name="T37" fmla="*/ 29 h 51"/>
                  <a:gd name="T38" fmla="*/ 90 w 210"/>
                  <a:gd name="T39" fmla="*/ 34 h 51"/>
                  <a:gd name="T40" fmla="*/ 99 w 210"/>
                  <a:gd name="T41" fmla="*/ 42 h 51"/>
                  <a:gd name="T42" fmla="*/ 90 w 210"/>
                  <a:gd name="T43" fmla="*/ 34 h 51"/>
                  <a:gd name="T44" fmla="*/ 83 w 210"/>
                  <a:gd name="T45" fmla="*/ 9 h 51"/>
                  <a:gd name="T46" fmla="*/ 75 w 210"/>
                  <a:gd name="T47" fmla="*/ 17 h 51"/>
                  <a:gd name="T48" fmla="*/ 75 w 210"/>
                  <a:gd name="T49" fmla="*/ 22 h 51"/>
                  <a:gd name="T50" fmla="*/ 83 w 210"/>
                  <a:gd name="T51" fmla="*/ 29 h 51"/>
                  <a:gd name="T52" fmla="*/ 75 w 210"/>
                  <a:gd name="T53" fmla="*/ 22 h 51"/>
                  <a:gd name="T54" fmla="*/ 83 w 210"/>
                  <a:gd name="T55" fmla="*/ 34 h 51"/>
                  <a:gd name="T56" fmla="*/ 75 w 210"/>
                  <a:gd name="T57" fmla="*/ 42 h 51"/>
                  <a:gd name="T58" fmla="*/ 60 w 210"/>
                  <a:gd name="T59" fmla="*/ 9 h 51"/>
                  <a:gd name="T60" fmla="*/ 68 w 210"/>
                  <a:gd name="T61" fmla="*/ 17 h 51"/>
                  <a:gd name="T62" fmla="*/ 60 w 210"/>
                  <a:gd name="T63" fmla="*/ 9 h 51"/>
                  <a:gd name="T64" fmla="*/ 68 w 210"/>
                  <a:gd name="T65" fmla="*/ 22 h 51"/>
                  <a:gd name="T66" fmla="*/ 60 w 210"/>
                  <a:gd name="T67" fmla="*/ 29 h 51"/>
                  <a:gd name="T68" fmla="*/ 60 w 210"/>
                  <a:gd name="T69" fmla="*/ 34 h 51"/>
                  <a:gd name="T70" fmla="*/ 68 w 210"/>
                  <a:gd name="T71" fmla="*/ 42 h 51"/>
                  <a:gd name="T72" fmla="*/ 60 w 210"/>
                  <a:gd name="T73" fmla="*/ 34 h 51"/>
                  <a:gd name="T74" fmla="*/ 52 w 210"/>
                  <a:gd name="T75" fmla="*/ 9 h 51"/>
                  <a:gd name="T76" fmla="*/ 44 w 210"/>
                  <a:gd name="T77" fmla="*/ 17 h 51"/>
                  <a:gd name="T78" fmla="*/ 44 w 210"/>
                  <a:gd name="T79" fmla="*/ 22 h 51"/>
                  <a:gd name="T80" fmla="*/ 52 w 210"/>
                  <a:gd name="T81" fmla="*/ 29 h 51"/>
                  <a:gd name="T82" fmla="*/ 44 w 210"/>
                  <a:gd name="T83" fmla="*/ 22 h 51"/>
                  <a:gd name="T84" fmla="*/ 52 w 210"/>
                  <a:gd name="T85" fmla="*/ 34 h 51"/>
                  <a:gd name="T86" fmla="*/ 44 w 210"/>
                  <a:gd name="T87" fmla="*/ 42 h 51"/>
                  <a:gd name="T88" fmla="*/ 29 w 210"/>
                  <a:gd name="T89" fmla="*/ 9 h 51"/>
                  <a:gd name="T90" fmla="*/ 37 w 210"/>
                  <a:gd name="T91" fmla="*/ 17 h 51"/>
                  <a:gd name="T92" fmla="*/ 29 w 210"/>
                  <a:gd name="T93" fmla="*/ 9 h 51"/>
                  <a:gd name="T94" fmla="*/ 37 w 210"/>
                  <a:gd name="T95" fmla="*/ 22 h 51"/>
                  <a:gd name="T96" fmla="*/ 29 w 210"/>
                  <a:gd name="T97" fmla="*/ 29 h 51"/>
                  <a:gd name="T98" fmla="*/ 29 w 210"/>
                  <a:gd name="T99" fmla="*/ 34 h 51"/>
                  <a:gd name="T100" fmla="*/ 37 w 210"/>
                  <a:gd name="T101" fmla="*/ 42 h 51"/>
                  <a:gd name="T102" fmla="*/ 29 w 210"/>
                  <a:gd name="T103" fmla="*/ 34 h 51"/>
                  <a:gd name="T104" fmla="*/ 22 w 210"/>
                  <a:gd name="T105" fmla="*/ 9 h 51"/>
                  <a:gd name="T106" fmla="*/ 13 w 210"/>
                  <a:gd name="T107" fmla="*/ 17 h 51"/>
                  <a:gd name="T108" fmla="*/ 13 w 210"/>
                  <a:gd name="T109" fmla="*/ 22 h 51"/>
                  <a:gd name="T110" fmla="*/ 22 w 210"/>
                  <a:gd name="T111" fmla="*/ 29 h 51"/>
                  <a:gd name="T112" fmla="*/ 13 w 210"/>
                  <a:gd name="T113" fmla="*/ 22 h 51"/>
                  <a:gd name="T114" fmla="*/ 22 w 210"/>
                  <a:gd name="T115" fmla="*/ 34 h 51"/>
                  <a:gd name="T116" fmla="*/ 13 w 210"/>
                  <a:gd name="T11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1">
                    <a:moveTo>
                      <a:pt x="14" y="51"/>
                    </a:moveTo>
                    <a:cubicBezTo>
                      <a:pt x="197" y="51"/>
                      <a:pt x="197" y="51"/>
                      <a:pt x="197" y="51"/>
                    </a:cubicBezTo>
                    <a:cubicBezTo>
                      <a:pt x="204" y="51"/>
                      <a:pt x="210" y="46"/>
                      <a:pt x="210" y="39"/>
                    </a:cubicBezTo>
                    <a:cubicBezTo>
                      <a:pt x="210" y="12"/>
                      <a:pt x="210" y="12"/>
                      <a:pt x="210" y="12"/>
                    </a:cubicBezTo>
                    <a:cubicBezTo>
                      <a:pt x="210" y="5"/>
                      <a:pt x="204" y="0"/>
                      <a:pt x="197" y="0"/>
                    </a:cubicBezTo>
                    <a:cubicBezTo>
                      <a:pt x="14" y="0"/>
                      <a:pt x="14" y="0"/>
                      <a:pt x="14" y="0"/>
                    </a:cubicBezTo>
                    <a:cubicBezTo>
                      <a:pt x="6" y="0"/>
                      <a:pt x="0" y="5"/>
                      <a:pt x="0" y="12"/>
                    </a:cubicBezTo>
                    <a:cubicBezTo>
                      <a:pt x="0" y="39"/>
                      <a:pt x="0" y="39"/>
                      <a:pt x="0" y="39"/>
                    </a:cubicBezTo>
                    <a:cubicBezTo>
                      <a:pt x="0" y="46"/>
                      <a:pt x="6" y="51"/>
                      <a:pt x="14" y="51"/>
                    </a:cubicBezTo>
                    <a:close/>
                    <a:moveTo>
                      <a:pt x="181" y="16"/>
                    </a:moveTo>
                    <a:cubicBezTo>
                      <a:pt x="187" y="16"/>
                      <a:pt x="192" y="20"/>
                      <a:pt x="192" y="26"/>
                    </a:cubicBezTo>
                    <a:cubicBezTo>
                      <a:pt x="192" y="31"/>
                      <a:pt x="187" y="35"/>
                      <a:pt x="181" y="35"/>
                    </a:cubicBezTo>
                    <a:cubicBezTo>
                      <a:pt x="175" y="35"/>
                      <a:pt x="171" y="31"/>
                      <a:pt x="171" y="26"/>
                    </a:cubicBezTo>
                    <a:cubicBezTo>
                      <a:pt x="171" y="20"/>
                      <a:pt x="175" y="16"/>
                      <a:pt x="181" y="16"/>
                    </a:cubicBezTo>
                    <a:close/>
                    <a:moveTo>
                      <a:pt x="106" y="9"/>
                    </a:moveTo>
                    <a:cubicBezTo>
                      <a:pt x="114" y="9"/>
                      <a:pt x="114" y="9"/>
                      <a:pt x="114" y="9"/>
                    </a:cubicBezTo>
                    <a:cubicBezTo>
                      <a:pt x="114" y="17"/>
                      <a:pt x="114" y="17"/>
                      <a:pt x="114" y="17"/>
                    </a:cubicBezTo>
                    <a:cubicBezTo>
                      <a:pt x="106" y="17"/>
                      <a:pt x="106" y="17"/>
                      <a:pt x="106" y="17"/>
                    </a:cubicBezTo>
                    <a:lnTo>
                      <a:pt x="106" y="9"/>
                    </a:lnTo>
                    <a:close/>
                    <a:moveTo>
                      <a:pt x="106" y="22"/>
                    </a:moveTo>
                    <a:cubicBezTo>
                      <a:pt x="114" y="22"/>
                      <a:pt x="114" y="22"/>
                      <a:pt x="114" y="22"/>
                    </a:cubicBezTo>
                    <a:cubicBezTo>
                      <a:pt x="114" y="29"/>
                      <a:pt x="114" y="29"/>
                      <a:pt x="114" y="29"/>
                    </a:cubicBezTo>
                    <a:cubicBezTo>
                      <a:pt x="106" y="29"/>
                      <a:pt x="106" y="29"/>
                      <a:pt x="106" y="29"/>
                    </a:cubicBezTo>
                    <a:lnTo>
                      <a:pt x="106" y="22"/>
                    </a:lnTo>
                    <a:close/>
                    <a:moveTo>
                      <a:pt x="106" y="34"/>
                    </a:moveTo>
                    <a:cubicBezTo>
                      <a:pt x="114" y="34"/>
                      <a:pt x="114" y="34"/>
                      <a:pt x="114" y="34"/>
                    </a:cubicBezTo>
                    <a:cubicBezTo>
                      <a:pt x="114" y="42"/>
                      <a:pt x="114" y="42"/>
                      <a:pt x="114" y="42"/>
                    </a:cubicBezTo>
                    <a:cubicBezTo>
                      <a:pt x="106" y="42"/>
                      <a:pt x="106" y="42"/>
                      <a:pt x="106" y="42"/>
                    </a:cubicBezTo>
                    <a:lnTo>
                      <a:pt x="106" y="34"/>
                    </a:lnTo>
                    <a:close/>
                    <a:moveTo>
                      <a:pt x="90" y="9"/>
                    </a:moveTo>
                    <a:cubicBezTo>
                      <a:pt x="99" y="9"/>
                      <a:pt x="99" y="9"/>
                      <a:pt x="99" y="9"/>
                    </a:cubicBezTo>
                    <a:cubicBezTo>
                      <a:pt x="99" y="17"/>
                      <a:pt x="99" y="17"/>
                      <a:pt x="99" y="17"/>
                    </a:cubicBezTo>
                    <a:cubicBezTo>
                      <a:pt x="90" y="17"/>
                      <a:pt x="90" y="17"/>
                      <a:pt x="90" y="17"/>
                    </a:cubicBezTo>
                    <a:lnTo>
                      <a:pt x="90" y="9"/>
                    </a:lnTo>
                    <a:close/>
                    <a:moveTo>
                      <a:pt x="90" y="22"/>
                    </a:moveTo>
                    <a:cubicBezTo>
                      <a:pt x="99" y="22"/>
                      <a:pt x="99" y="22"/>
                      <a:pt x="99" y="22"/>
                    </a:cubicBezTo>
                    <a:cubicBezTo>
                      <a:pt x="99" y="29"/>
                      <a:pt x="99" y="29"/>
                      <a:pt x="99" y="29"/>
                    </a:cubicBezTo>
                    <a:cubicBezTo>
                      <a:pt x="90" y="29"/>
                      <a:pt x="90" y="29"/>
                      <a:pt x="90" y="29"/>
                    </a:cubicBezTo>
                    <a:lnTo>
                      <a:pt x="90" y="22"/>
                    </a:lnTo>
                    <a:close/>
                    <a:moveTo>
                      <a:pt x="90" y="34"/>
                    </a:moveTo>
                    <a:cubicBezTo>
                      <a:pt x="99" y="34"/>
                      <a:pt x="99" y="34"/>
                      <a:pt x="99" y="34"/>
                    </a:cubicBezTo>
                    <a:cubicBezTo>
                      <a:pt x="99" y="42"/>
                      <a:pt x="99" y="42"/>
                      <a:pt x="99" y="42"/>
                    </a:cubicBezTo>
                    <a:cubicBezTo>
                      <a:pt x="90" y="42"/>
                      <a:pt x="90" y="42"/>
                      <a:pt x="90" y="42"/>
                    </a:cubicBezTo>
                    <a:lnTo>
                      <a:pt x="90" y="34"/>
                    </a:lnTo>
                    <a:close/>
                    <a:moveTo>
                      <a:pt x="75" y="9"/>
                    </a:moveTo>
                    <a:cubicBezTo>
                      <a:pt x="83" y="9"/>
                      <a:pt x="83" y="9"/>
                      <a:pt x="83" y="9"/>
                    </a:cubicBezTo>
                    <a:cubicBezTo>
                      <a:pt x="83" y="17"/>
                      <a:pt x="83" y="17"/>
                      <a:pt x="83" y="17"/>
                    </a:cubicBezTo>
                    <a:cubicBezTo>
                      <a:pt x="75" y="17"/>
                      <a:pt x="75" y="17"/>
                      <a:pt x="75" y="17"/>
                    </a:cubicBezTo>
                    <a:lnTo>
                      <a:pt x="75" y="9"/>
                    </a:lnTo>
                    <a:close/>
                    <a:moveTo>
                      <a:pt x="75" y="22"/>
                    </a:moveTo>
                    <a:cubicBezTo>
                      <a:pt x="83" y="22"/>
                      <a:pt x="83" y="22"/>
                      <a:pt x="83" y="22"/>
                    </a:cubicBezTo>
                    <a:cubicBezTo>
                      <a:pt x="83" y="29"/>
                      <a:pt x="83" y="29"/>
                      <a:pt x="83" y="29"/>
                    </a:cubicBezTo>
                    <a:cubicBezTo>
                      <a:pt x="75" y="29"/>
                      <a:pt x="75" y="29"/>
                      <a:pt x="75" y="29"/>
                    </a:cubicBezTo>
                    <a:lnTo>
                      <a:pt x="75" y="22"/>
                    </a:lnTo>
                    <a:close/>
                    <a:moveTo>
                      <a:pt x="75" y="34"/>
                    </a:moveTo>
                    <a:cubicBezTo>
                      <a:pt x="83" y="34"/>
                      <a:pt x="83" y="34"/>
                      <a:pt x="83" y="34"/>
                    </a:cubicBezTo>
                    <a:cubicBezTo>
                      <a:pt x="83" y="42"/>
                      <a:pt x="83" y="42"/>
                      <a:pt x="83" y="42"/>
                    </a:cubicBezTo>
                    <a:cubicBezTo>
                      <a:pt x="75" y="42"/>
                      <a:pt x="75" y="42"/>
                      <a:pt x="75" y="42"/>
                    </a:cubicBezTo>
                    <a:lnTo>
                      <a:pt x="75" y="34"/>
                    </a:lnTo>
                    <a:close/>
                    <a:moveTo>
                      <a:pt x="60" y="9"/>
                    </a:moveTo>
                    <a:cubicBezTo>
                      <a:pt x="68" y="9"/>
                      <a:pt x="68" y="9"/>
                      <a:pt x="68" y="9"/>
                    </a:cubicBezTo>
                    <a:cubicBezTo>
                      <a:pt x="68" y="17"/>
                      <a:pt x="68" y="17"/>
                      <a:pt x="68" y="17"/>
                    </a:cubicBezTo>
                    <a:cubicBezTo>
                      <a:pt x="60" y="17"/>
                      <a:pt x="60" y="17"/>
                      <a:pt x="60" y="17"/>
                    </a:cubicBezTo>
                    <a:lnTo>
                      <a:pt x="60" y="9"/>
                    </a:lnTo>
                    <a:close/>
                    <a:moveTo>
                      <a:pt x="60" y="22"/>
                    </a:moveTo>
                    <a:cubicBezTo>
                      <a:pt x="68" y="22"/>
                      <a:pt x="68" y="22"/>
                      <a:pt x="68" y="22"/>
                    </a:cubicBezTo>
                    <a:cubicBezTo>
                      <a:pt x="68" y="29"/>
                      <a:pt x="68" y="29"/>
                      <a:pt x="68" y="29"/>
                    </a:cubicBezTo>
                    <a:cubicBezTo>
                      <a:pt x="60" y="29"/>
                      <a:pt x="60" y="29"/>
                      <a:pt x="60" y="29"/>
                    </a:cubicBezTo>
                    <a:lnTo>
                      <a:pt x="60" y="22"/>
                    </a:lnTo>
                    <a:close/>
                    <a:moveTo>
                      <a:pt x="60" y="34"/>
                    </a:moveTo>
                    <a:cubicBezTo>
                      <a:pt x="68" y="34"/>
                      <a:pt x="68" y="34"/>
                      <a:pt x="68" y="34"/>
                    </a:cubicBezTo>
                    <a:cubicBezTo>
                      <a:pt x="68" y="42"/>
                      <a:pt x="68" y="42"/>
                      <a:pt x="68" y="42"/>
                    </a:cubicBezTo>
                    <a:cubicBezTo>
                      <a:pt x="60" y="42"/>
                      <a:pt x="60" y="42"/>
                      <a:pt x="60" y="42"/>
                    </a:cubicBezTo>
                    <a:lnTo>
                      <a:pt x="60" y="34"/>
                    </a:lnTo>
                    <a:close/>
                    <a:moveTo>
                      <a:pt x="44" y="9"/>
                    </a:moveTo>
                    <a:cubicBezTo>
                      <a:pt x="52" y="9"/>
                      <a:pt x="52" y="9"/>
                      <a:pt x="52" y="9"/>
                    </a:cubicBezTo>
                    <a:cubicBezTo>
                      <a:pt x="52" y="17"/>
                      <a:pt x="52" y="17"/>
                      <a:pt x="52" y="17"/>
                    </a:cubicBezTo>
                    <a:cubicBezTo>
                      <a:pt x="44" y="17"/>
                      <a:pt x="44" y="17"/>
                      <a:pt x="44" y="17"/>
                    </a:cubicBezTo>
                    <a:lnTo>
                      <a:pt x="44" y="9"/>
                    </a:lnTo>
                    <a:close/>
                    <a:moveTo>
                      <a:pt x="44" y="22"/>
                    </a:moveTo>
                    <a:cubicBezTo>
                      <a:pt x="52" y="22"/>
                      <a:pt x="52" y="22"/>
                      <a:pt x="52" y="22"/>
                    </a:cubicBezTo>
                    <a:cubicBezTo>
                      <a:pt x="52" y="29"/>
                      <a:pt x="52" y="29"/>
                      <a:pt x="52" y="29"/>
                    </a:cubicBezTo>
                    <a:cubicBezTo>
                      <a:pt x="44" y="29"/>
                      <a:pt x="44" y="29"/>
                      <a:pt x="44" y="29"/>
                    </a:cubicBezTo>
                    <a:lnTo>
                      <a:pt x="44" y="22"/>
                    </a:lnTo>
                    <a:close/>
                    <a:moveTo>
                      <a:pt x="44" y="34"/>
                    </a:moveTo>
                    <a:cubicBezTo>
                      <a:pt x="52" y="34"/>
                      <a:pt x="52" y="34"/>
                      <a:pt x="52" y="34"/>
                    </a:cubicBezTo>
                    <a:cubicBezTo>
                      <a:pt x="52" y="42"/>
                      <a:pt x="52" y="42"/>
                      <a:pt x="52" y="42"/>
                    </a:cubicBezTo>
                    <a:cubicBezTo>
                      <a:pt x="44" y="42"/>
                      <a:pt x="44" y="42"/>
                      <a:pt x="44" y="42"/>
                    </a:cubicBezTo>
                    <a:lnTo>
                      <a:pt x="44" y="34"/>
                    </a:lnTo>
                    <a:close/>
                    <a:moveTo>
                      <a:pt x="29" y="9"/>
                    </a:moveTo>
                    <a:cubicBezTo>
                      <a:pt x="37" y="9"/>
                      <a:pt x="37" y="9"/>
                      <a:pt x="37" y="9"/>
                    </a:cubicBezTo>
                    <a:cubicBezTo>
                      <a:pt x="37" y="17"/>
                      <a:pt x="37" y="17"/>
                      <a:pt x="37" y="17"/>
                    </a:cubicBezTo>
                    <a:cubicBezTo>
                      <a:pt x="29" y="17"/>
                      <a:pt x="29" y="17"/>
                      <a:pt x="29" y="17"/>
                    </a:cubicBezTo>
                    <a:lnTo>
                      <a:pt x="29" y="9"/>
                    </a:lnTo>
                    <a:close/>
                    <a:moveTo>
                      <a:pt x="29" y="22"/>
                    </a:moveTo>
                    <a:cubicBezTo>
                      <a:pt x="37" y="22"/>
                      <a:pt x="37" y="22"/>
                      <a:pt x="37" y="22"/>
                    </a:cubicBezTo>
                    <a:cubicBezTo>
                      <a:pt x="37" y="29"/>
                      <a:pt x="37" y="29"/>
                      <a:pt x="37" y="29"/>
                    </a:cubicBezTo>
                    <a:cubicBezTo>
                      <a:pt x="29" y="29"/>
                      <a:pt x="29" y="29"/>
                      <a:pt x="29" y="29"/>
                    </a:cubicBezTo>
                    <a:lnTo>
                      <a:pt x="29" y="22"/>
                    </a:lnTo>
                    <a:close/>
                    <a:moveTo>
                      <a:pt x="29" y="34"/>
                    </a:moveTo>
                    <a:cubicBezTo>
                      <a:pt x="37" y="34"/>
                      <a:pt x="37" y="34"/>
                      <a:pt x="37" y="34"/>
                    </a:cubicBezTo>
                    <a:cubicBezTo>
                      <a:pt x="37" y="42"/>
                      <a:pt x="37" y="42"/>
                      <a:pt x="37" y="42"/>
                    </a:cubicBezTo>
                    <a:cubicBezTo>
                      <a:pt x="29" y="42"/>
                      <a:pt x="29" y="42"/>
                      <a:pt x="29" y="42"/>
                    </a:cubicBezTo>
                    <a:lnTo>
                      <a:pt x="29" y="34"/>
                    </a:lnTo>
                    <a:close/>
                    <a:moveTo>
                      <a:pt x="13" y="9"/>
                    </a:moveTo>
                    <a:cubicBezTo>
                      <a:pt x="22" y="9"/>
                      <a:pt x="22" y="9"/>
                      <a:pt x="22" y="9"/>
                    </a:cubicBezTo>
                    <a:cubicBezTo>
                      <a:pt x="22" y="17"/>
                      <a:pt x="22" y="17"/>
                      <a:pt x="22" y="17"/>
                    </a:cubicBezTo>
                    <a:cubicBezTo>
                      <a:pt x="13" y="17"/>
                      <a:pt x="13" y="17"/>
                      <a:pt x="13" y="17"/>
                    </a:cubicBezTo>
                    <a:lnTo>
                      <a:pt x="13" y="9"/>
                    </a:lnTo>
                    <a:close/>
                    <a:moveTo>
                      <a:pt x="13" y="22"/>
                    </a:moveTo>
                    <a:cubicBezTo>
                      <a:pt x="22" y="22"/>
                      <a:pt x="22" y="22"/>
                      <a:pt x="22" y="22"/>
                    </a:cubicBezTo>
                    <a:cubicBezTo>
                      <a:pt x="22" y="29"/>
                      <a:pt x="22" y="29"/>
                      <a:pt x="22" y="29"/>
                    </a:cubicBezTo>
                    <a:cubicBezTo>
                      <a:pt x="13" y="29"/>
                      <a:pt x="13" y="29"/>
                      <a:pt x="13" y="29"/>
                    </a:cubicBezTo>
                    <a:lnTo>
                      <a:pt x="13" y="22"/>
                    </a:lnTo>
                    <a:close/>
                    <a:moveTo>
                      <a:pt x="13" y="34"/>
                    </a:moveTo>
                    <a:cubicBezTo>
                      <a:pt x="22" y="34"/>
                      <a:pt x="22" y="34"/>
                      <a:pt x="22" y="34"/>
                    </a:cubicBezTo>
                    <a:cubicBezTo>
                      <a:pt x="22" y="42"/>
                      <a:pt x="22" y="42"/>
                      <a:pt x="22" y="42"/>
                    </a:cubicBezTo>
                    <a:cubicBezTo>
                      <a:pt x="13" y="42"/>
                      <a:pt x="13" y="42"/>
                      <a:pt x="13" y="42"/>
                    </a:cubicBez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7" name="Freeform 6"/>
              <p:cNvSpPr>
                <a:spLocks noEditPoints="1"/>
              </p:cNvSpPr>
              <p:nvPr/>
            </p:nvSpPr>
            <p:spPr bwMode="auto">
              <a:xfrm>
                <a:off x="1808098" y="4579301"/>
                <a:ext cx="919957" cy="228617"/>
              </a:xfrm>
              <a:custGeom>
                <a:avLst/>
                <a:gdLst>
                  <a:gd name="T0" fmla="*/ 197 w 210"/>
                  <a:gd name="T1" fmla="*/ 52 h 52"/>
                  <a:gd name="T2" fmla="*/ 210 w 210"/>
                  <a:gd name="T3" fmla="*/ 12 h 52"/>
                  <a:gd name="T4" fmla="*/ 14 w 210"/>
                  <a:gd name="T5" fmla="*/ 0 h 52"/>
                  <a:gd name="T6" fmla="*/ 0 w 210"/>
                  <a:gd name="T7" fmla="*/ 40 h 52"/>
                  <a:gd name="T8" fmla="*/ 181 w 210"/>
                  <a:gd name="T9" fmla="*/ 17 h 52"/>
                  <a:gd name="T10" fmla="*/ 181 w 210"/>
                  <a:gd name="T11" fmla="*/ 35 h 52"/>
                  <a:gd name="T12" fmla="*/ 181 w 210"/>
                  <a:gd name="T13" fmla="*/ 17 h 52"/>
                  <a:gd name="T14" fmla="*/ 114 w 210"/>
                  <a:gd name="T15" fmla="*/ 10 h 52"/>
                  <a:gd name="T16" fmla="*/ 106 w 210"/>
                  <a:gd name="T17" fmla="*/ 17 h 52"/>
                  <a:gd name="T18" fmla="*/ 106 w 210"/>
                  <a:gd name="T19" fmla="*/ 23 h 52"/>
                  <a:gd name="T20" fmla="*/ 114 w 210"/>
                  <a:gd name="T21" fmla="*/ 30 h 52"/>
                  <a:gd name="T22" fmla="*/ 106 w 210"/>
                  <a:gd name="T23" fmla="*/ 23 h 52"/>
                  <a:gd name="T24" fmla="*/ 114 w 210"/>
                  <a:gd name="T25" fmla="*/ 35 h 52"/>
                  <a:gd name="T26" fmla="*/ 106 w 210"/>
                  <a:gd name="T27" fmla="*/ 42 h 52"/>
                  <a:gd name="T28" fmla="*/ 90 w 210"/>
                  <a:gd name="T29" fmla="*/ 10 h 52"/>
                  <a:gd name="T30" fmla="*/ 99 w 210"/>
                  <a:gd name="T31" fmla="*/ 17 h 52"/>
                  <a:gd name="T32" fmla="*/ 90 w 210"/>
                  <a:gd name="T33" fmla="*/ 10 h 52"/>
                  <a:gd name="T34" fmla="*/ 99 w 210"/>
                  <a:gd name="T35" fmla="*/ 23 h 52"/>
                  <a:gd name="T36" fmla="*/ 90 w 210"/>
                  <a:gd name="T37" fmla="*/ 30 h 52"/>
                  <a:gd name="T38" fmla="*/ 90 w 210"/>
                  <a:gd name="T39" fmla="*/ 35 h 52"/>
                  <a:gd name="T40" fmla="*/ 99 w 210"/>
                  <a:gd name="T41" fmla="*/ 42 h 52"/>
                  <a:gd name="T42" fmla="*/ 90 w 210"/>
                  <a:gd name="T43" fmla="*/ 35 h 52"/>
                  <a:gd name="T44" fmla="*/ 83 w 210"/>
                  <a:gd name="T45" fmla="*/ 10 h 52"/>
                  <a:gd name="T46" fmla="*/ 75 w 210"/>
                  <a:gd name="T47" fmla="*/ 17 h 52"/>
                  <a:gd name="T48" fmla="*/ 75 w 210"/>
                  <a:gd name="T49" fmla="*/ 23 h 52"/>
                  <a:gd name="T50" fmla="*/ 83 w 210"/>
                  <a:gd name="T51" fmla="*/ 30 h 52"/>
                  <a:gd name="T52" fmla="*/ 75 w 210"/>
                  <a:gd name="T53" fmla="*/ 23 h 52"/>
                  <a:gd name="T54" fmla="*/ 83 w 210"/>
                  <a:gd name="T55" fmla="*/ 35 h 52"/>
                  <a:gd name="T56" fmla="*/ 75 w 210"/>
                  <a:gd name="T57" fmla="*/ 42 h 52"/>
                  <a:gd name="T58" fmla="*/ 60 w 210"/>
                  <a:gd name="T59" fmla="*/ 10 h 52"/>
                  <a:gd name="T60" fmla="*/ 68 w 210"/>
                  <a:gd name="T61" fmla="*/ 17 h 52"/>
                  <a:gd name="T62" fmla="*/ 60 w 210"/>
                  <a:gd name="T63" fmla="*/ 10 h 52"/>
                  <a:gd name="T64" fmla="*/ 68 w 210"/>
                  <a:gd name="T65" fmla="*/ 23 h 52"/>
                  <a:gd name="T66" fmla="*/ 60 w 210"/>
                  <a:gd name="T67" fmla="*/ 30 h 52"/>
                  <a:gd name="T68" fmla="*/ 60 w 210"/>
                  <a:gd name="T69" fmla="*/ 35 h 52"/>
                  <a:gd name="T70" fmla="*/ 68 w 210"/>
                  <a:gd name="T71" fmla="*/ 42 h 52"/>
                  <a:gd name="T72" fmla="*/ 60 w 210"/>
                  <a:gd name="T73" fmla="*/ 35 h 52"/>
                  <a:gd name="T74" fmla="*/ 52 w 210"/>
                  <a:gd name="T75" fmla="*/ 10 h 52"/>
                  <a:gd name="T76" fmla="*/ 44 w 210"/>
                  <a:gd name="T77" fmla="*/ 17 h 52"/>
                  <a:gd name="T78" fmla="*/ 44 w 210"/>
                  <a:gd name="T79" fmla="*/ 23 h 52"/>
                  <a:gd name="T80" fmla="*/ 52 w 210"/>
                  <a:gd name="T81" fmla="*/ 30 h 52"/>
                  <a:gd name="T82" fmla="*/ 44 w 210"/>
                  <a:gd name="T83" fmla="*/ 23 h 52"/>
                  <a:gd name="T84" fmla="*/ 52 w 210"/>
                  <a:gd name="T85" fmla="*/ 35 h 52"/>
                  <a:gd name="T86" fmla="*/ 44 w 210"/>
                  <a:gd name="T87" fmla="*/ 42 h 52"/>
                  <a:gd name="T88" fmla="*/ 29 w 210"/>
                  <a:gd name="T89" fmla="*/ 10 h 52"/>
                  <a:gd name="T90" fmla="*/ 37 w 210"/>
                  <a:gd name="T91" fmla="*/ 17 h 52"/>
                  <a:gd name="T92" fmla="*/ 29 w 210"/>
                  <a:gd name="T93" fmla="*/ 10 h 52"/>
                  <a:gd name="T94" fmla="*/ 37 w 210"/>
                  <a:gd name="T95" fmla="*/ 23 h 52"/>
                  <a:gd name="T96" fmla="*/ 29 w 210"/>
                  <a:gd name="T97" fmla="*/ 30 h 52"/>
                  <a:gd name="T98" fmla="*/ 29 w 210"/>
                  <a:gd name="T99" fmla="*/ 35 h 52"/>
                  <a:gd name="T100" fmla="*/ 37 w 210"/>
                  <a:gd name="T101" fmla="*/ 42 h 52"/>
                  <a:gd name="T102" fmla="*/ 29 w 210"/>
                  <a:gd name="T103" fmla="*/ 35 h 52"/>
                  <a:gd name="T104" fmla="*/ 22 w 210"/>
                  <a:gd name="T105" fmla="*/ 10 h 52"/>
                  <a:gd name="T106" fmla="*/ 13 w 210"/>
                  <a:gd name="T107" fmla="*/ 17 h 52"/>
                  <a:gd name="T108" fmla="*/ 13 w 210"/>
                  <a:gd name="T109" fmla="*/ 23 h 52"/>
                  <a:gd name="T110" fmla="*/ 22 w 210"/>
                  <a:gd name="T111" fmla="*/ 30 h 52"/>
                  <a:gd name="T112" fmla="*/ 13 w 210"/>
                  <a:gd name="T113" fmla="*/ 23 h 52"/>
                  <a:gd name="T114" fmla="*/ 22 w 210"/>
                  <a:gd name="T115" fmla="*/ 35 h 52"/>
                  <a:gd name="T116" fmla="*/ 13 w 210"/>
                  <a:gd name="T117"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2">
                    <a:moveTo>
                      <a:pt x="14" y="52"/>
                    </a:moveTo>
                    <a:cubicBezTo>
                      <a:pt x="94" y="52"/>
                      <a:pt x="197" y="52"/>
                      <a:pt x="197" y="52"/>
                    </a:cubicBezTo>
                    <a:cubicBezTo>
                      <a:pt x="204" y="52"/>
                      <a:pt x="210" y="46"/>
                      <a:pt x="210" y="40"/>
                    </a:cubicBezTo>
                    <a:cubicBezTo>
                      <a:pt x="210" y="12"/>
                      <a:pt x="210" y="12"/>
                      <a:pt x="210" y="12"/>
                    </a:cubicBezTo>
                    <a:cubicBezTo>
                      <a:pt x="210" y="6"/>
                      <a:pt x="204" y="0"/>
                      <a:pt x="197" y="0"/>
                    </a:cubicBezTo>
                    <a:cubicBezTo>
                      <a:pt x="14" y="0"/>
                      <a:pt x="14" y="0"/>
                      <a:pt x="14" y="0"/>
                    </a:cubicBezTo>
                    <a:cubicBezTo>
                      <a:pt x="6" y="0"/>
                      <a:pt x="0" y="6"/>
                      <a:pt x="0" y="12"/>
                    </a:cubicBezTo>
                    <a:cubicBezTo>
                      <a:pt x="0" y="40"/>
                      <a:pt x="0" y="40"/>
                      <a:pt x="0" y="40"/>
                    </a:cubicBezTo>
                    <a:cubicBezTo>
                      <a:pt x="0" y="46"/>
                      <a:pt x="6" y="52"/>
                      <a:pt x="14" y="52"/>
                    </a:cubicBezTo>
                    <a:close/>
                    <a:moveTo>
                      <a:pt x="181" y="17"/>
                    </a:moveTo>
                    <a:cubicBezTo>
                      <a:pt x="187" y="17"/>
                      <a:pt x="192" y="21"/>
                      <a:pt x="192" y="26"/>
                    </a:cubicBezTo>
                    <a:cubicBezTo>
                      <a:pt x="192" y="31"/>
                      <a:pt x="187" y="35"/>
                      <a:pt x="181" y="35"/>
                    </a:cubicBezTo>
                    <a:cubicBezTo>
                      <a:pt x="175" y="35"/>
                      <a:pt x="171" y="31"/>
                      <a:pt x="171" y="26"/>
                    </a:cubicBezTo>
                    <a:cubicBezTo>
                      <a:pt x="171" y="21"/>
                      <a:pt x="175" y="17"/>
                      <a:pt x="181" y="17"/>
                    </a:cubicBezTo>
                    <a:close/>
                    <a:moveTo>
                      <a:pt x="106" y="10"/>
                    </a:moveTo>
                    <a:cubicBezTo>
                      <a:pt x="114" y="10"/>
                      <a:pt x="114" y="10"/>
                      <a:pt x="114" y="10"/>
                    </a:cubicBezTo>
                    <a:cubicBezTo>
                      <a:pt x="114" y="17"/>
                      <a:pt x="114" y="17"/>
                      <a:pt x="114" y="17"/>
                    </a:cubicBezTo>
                    <a:cubicBezTo>
                      <a:pt x="106" y="17"/>
                      <a:pt x="106" y="17"/>
                      <a:pt x="106" y="17"/>
                    </a:cubicBezTo>
                    <a:lnTo>
                      <a:pt x="106" y="10"/>
                    </a:lnTo>
                    <a:close/>
                    <a:moveTo>
                      <a:pt x="106" y="23"/>
                    </a:moveTo>
                    <a:cubicBezTo>
                      <a:pt x="114" y="23"/>
                      <a:pt x="114" y="23"/>
                      <a:pt x="114" y="23"/>
                    </a:cubicBezTo>
                    <a:cubicBezTo>
                      <a:pt x="114" y="30"/>
                      <a:pt x="114" y="30"/>
                      <a:pt x="114" y="30"/>
                    </a:cubicBezTo>
                    <a:cubicBezTo>
                      <a:pt x="106" y="30"/>
                      <a:pt x="106" y="30"/>
                      <a:pt x="106" y="30"/>
                    </a:cubicBezTo>
                    <a:lnTo>
                      <a:pt x="106" y="23"/>
                    </a:lnTo>
                    <a:close/>
                    <a:moveTo>
                      <a:pt x="106" y="35"/>
                    </a:moveTo>
                    <a:cubicBezTo>
                      <a:pt x="114" y="35"/>
                      <a:pt x="114" y="35"/>
                      <a:pt x="114" y="35"/>
                    </a:cubicBezTo>
                    <a:cubicBezTo>
                      <a:pt x="114" y="42"/>
                      <a:pt x="114" y="42"/>
                      <a:pt x="114" y="42"/>
                    </a:cubicBezTo>
                    <a:cubicBezTo>
                      <a:pt x="106" y="42"/>
                      <a:pt x="106" y="42"/>
                      <a:pt x="106" y="42"/>
                    </a:cubicBezTo>
                    <a:lnTo>
                      <a:pt x="106" y="35"/>
                    </a:lnTo>
                    <a:close/>
                    <a:moveTo>
                      <a:pt x="90" y="10"/>
                    </a:moveTo>
                    <a:cubicBezTo>
                      <a:pt x="99" y="10"/>
                      <a:pt x="99" y="10"/>
                      <a:pt x="99" y="10"/>
                    </a:cubicBezTo>
                    <a:cubicBezTo>
                      <a:pt x="99" y="17"/>
                      <a:pt x="99" y="17"/>
                      <a:pt x="99" y="17"/>
                    </a:cubicBezTo>
                    <a:cubicBezTo>
                      <a:pt x="90" y="17"/>
                      <a:pt x="90" y="17"/>
                      <a:pt x="90" y="17"/>
                    </a:cubicBezTo>
                    <a:lnTo>
                      <a:pt x="90" y="10"/>
                    </a:lnTo>
                    <a:close/>
                    <a:moveTo>
                      <a:pt x="90" y="23"/>
                    </a:moveTo>
                    <a:cubicBezTo>
                      <a:pt x="99" y="23"/>
                      <a:pt x="99" y="23"/>
                      <a:pt x="99" y="23"/>
                    </a:cubicBezTo>
                    <a:cubicBezTo>
                      <a:pt x="99" y="30"/>
                      <a:pt x="99" y="30"/>
                      <a:pt x="99" y="30"/>
                    </a:cubicBezTo>
                    <a:cubicBezTo>
                      <a:pt x="90" y="30"/>
                      <a:pt x="90" y="30"/>
                      <a:pt x="90" y="30"/>
                    </a:cubicBezTo>
                    <a:lnTo>
                      <a:pt x="90" y="23"/>
                    </a:lnTo>
                    <a:close/>
                    <a:moveTo>
                      <a:pt x="90" y="35"/>
                    </a:moveTo>
                    <a:cubicBezTo>
                      <a:pt x="99" y="35"/>
                      <a:pt x="99" y="35"/>
                      <a:pt x="99" y="35"/>
                    </a:cubicBezTo>
                    <a:cubicBezTo>
                      <a:pt x="99" y="42"/>
                      <a:pt x="99" y="42"/>
                      <a:pt x="99" y="42"/>
                    </a:cubicBezTo>
                    <a:cubicBezTo>
                      <a:pt x="90" y="42"/>
                      <a:pt x="90" y="42"/>
                      <a:pt x="90" y="42"/>
                    </a:cubicBezTo>
                    <a:cubicBezTo>
                      <a:pt x="90" y="35"/>
                      <a:pt x="90" y="35"/>
                      <a:pt x="90" y="35"/>
                    </a:cubicBezTo>
                    <a:close/>
                    <a:moveTo>
                      <a:pt x="75" y="10"/>
                    </a:moveTo>
                    <a:cubicBezTo>
                      <a:pt x="83" y="10"/>
                      <a:pt x="83" y="10"/>
                      <a:pt x="83" y="10"/>
                    </a:cubicBezTo>
                    <a:cubicBezTo>
                      <a:pt x="83" y="17"/>
                      <a:pt x="83" y="17"/>
                      <a:pt x="83" y="17"/>
                    </a:cubicBezTo>
                    <a:cubicBezTo>
                      <a:pt x="75" y="17"/>
                      <a:pt x="75" y="17"/>
                      <a:pt x="75" y="17"/>
                    </a:cubicBezTo>
                    <a:cubicBezTo>
                      <a:pt x="75" y="10"/>
                      <a:pt x="75" y="10"/>
                      <a:pt x="75" y="10"/>
                    </a:cubicBezTo>
                    <a:close/>
                    <a:moveTo>
                      <a:pt x="75" y="23"/>
                    </a:moveTo>
                    <a:cubicBezTo>
                      <a:pt x="83" y="23"/>
                      <a:pt x="83" y="23"/>
                      <a:pt x="83" y="23"/>
                    </a:cubicBezTo>
                    <a:cubicBezTo>
                      <a:pt x="83" y="30"/>
                      <a:pt x="83" y="30"/>
                      <a:pt x="83" y="30"/>
                    </a:cubicBezTo>
                    <a:cubicBezTo>
                      <a:pt x="75" y="30"/>
                      <a:pt x="75" y="30"/>
                      <a:pt x="75" y="30"/>
                    </a:cubicBezTo>
                    <a:cubicBezTo>
                      <a:pt x="75" y="23"/>
                      <a:pt x="75" y="23"/>
                      <a:pt x="75" y="23"/>
                    </a:cubicBezTo>
                    <a:close/>
                    <a:moveTo>
                      <a:pt x="75" y="35"/>
                    </a:moveTo>
                    <a:cubicBezTo>
                      <a:pt x="83" y="35"/>
                      <a:pt x="83" y="35"/>
                      <a:pt x="83" y="35"/>
                    </a:cubicBezTo>
                    <a:cubicBezTo>
                      <a:pt x="83" y="42"/>
                      <a:pt x="83" y="42"/>
                      <a:pt x="83" y="42"/>
                    </a:cubicBezTo>
                    <a:cubicBezTo>
                      <a:pt x="75" y="42"/>
                      <a:pt x="75" y="42"/>
                      <a:pt x="75" y="42"/>
                    </a:cubicBezTo>
                    <a:cubicBezTo>
                      <a:pt x="75" y="35"/>
                      <a:pt x="75" y="35"/>
                      <a:pt x="75" y="35"/>
                    </a:cubicBezTo>
                    <a:close/>
                    <a:moveTo>
                      <a:pt x="60" y="10"/>
                    </a:moveTo>
                    <a:cubicBezTo>
                      <a:pt x="68" y="10"/>
                      <a:pt x="68" y="10"/>
                      <a:pt x="68" y="10"/>
                    </a:cubicBezTo>
                    <a:cubicBezTo>
                      <a:pt x="68" y="17"/>
                      <a:pt x="68" y="17"/>
                      <a:pt x="68" y="17"/>
                    </a:cubicBezTo>
                    <a:cubicBezTo>
                      <a:pt x="60" y="17"/>
                      <a:pt x="60" y="17"/>
                      <a:pt x="60" y="17"/>
                    </a:cubicBezTo>
                    <a:cubicBezTo>
                      <a:pt x="60" y="10"/>
                      <a:pt x="60" y="10"/>
                      <a:pt x="60" y="10"/>
                    </a:cubicBezTo>
                    <a:close/>
                    <a:moveTo>
                      <a:pt x="60" y="23"/>
                    </a:moveTo>
                    <a:cubicBezTo>
                      <a:pt x="68" y="23"/>
                      <a:pt x="68" y="23"/>
                      <a:pt x="68" y="23"/>
                    </a:cubicBezTo>
                    <a:cubicBezTo>
                      <a:pt x="68" y="30"/>
                      <a:pt x="68" y="30"/>
                      <a:pt x="68" y="30"/>
                    </a:cubicBezTo>
                    <a:cubicBezTo>
                      <a:pt x="60" y="30"/>
                      <a:pt x="60" y="30"/>
                      <a:pt x="60" y="30"/>
                    </a:cubicBezTo>
                    <a:cubicBezTo>
                      <a:pt x="60" y="23"/>
                      <a:pt x="60" y="23"/>
                      <a:pt x="60" y="23"/>
                    </a:cubicBezTo>
                    <a:close/>
                    <a:moveTo>
                      <a:pt x="60" y="35"/>
                    </a:moveTo>
                    <a:cubicBezTo>
                      <a:pt x="68" y="35"/>
                      <a:pt x="68" y="35"/>
                      <a:pt x="68" y="35"/>
                    </a:cubicBezTo>
                    <a:cubicBezTo>
                      <a:pt x="68" y="42"/>
                      <a:pt x="68" y="42"/>
                      <a:pt x="68" y="42"/>
                    </a:cubicBezTo>
                    <a:cubicBezTo>
                      <a:pt x="60" y="42"/>
                      <a:pt x="60" y="42"/>
                      <a:pt x="60" y="42"/>
                    </a:cubicBezTo>
                    <a:cubicBezTo>
                      <a:pt x="60" y="35"/>
                      <a:pt x="60" y="35"/>
                      <a:pt x="60" y="35"/>
                    </a:cubicBezTo>
                    <a:close/>
                    <a:moveTo>
                      <a:pt x="44" y="10"/>
                    </a:moveTo>
                    <a:cubicBezTo>
                      <a:pt x="52" y="10"/>
                      <a:pt x="52" y="10"/>
                      <a:pt x="52" y="10"/>
                    </a:cubicBezTo>
                    <a:cubicBezTo>
                      <a:pt x="52" y="17"/>
                      <a:pt x="52" y="17"/>
                      <a:pt x="52" y="17"/>
                    </a:cubicBezTo>
                    <a:cubicBezTo>
                      <a:pt x="44" y="17"/>
                      <a:pt x="44" y="17"/>
                      <a:pt x="44" y="17"/>
                    </a:cubicBezTo>
                    <a:cubicBezTo>
                      <a:pt x="44" y="10"/>
                      <a:pt x="44" y="10"/>
                      <a:pt x="44" y="10"/>
                    </a:cubicBezTo>
                    <a:close/>
                    <a:moveTo>
                      <a:pt x="44" y="23"/>
                    </a:moveTo>
                    <a:cubicBezTo>
                      <a:pt x="52" y="23"/>
                      <a:pt x="52" y="23"/>
                      <a:pt x="52" y="23"/>
                    </a:cubicBezTo>
                    <a:cubicBezTo>
                      <a:pt x="52" y="30"/>
                      <a:pt x="52" y="30"/>
                      <a:pt x="52" y="30"/>
                    </a:cubicBezTo>
                    <a:cubicBezTo>
                      <a:pt x="44" y="30"/>
                      <a:pt x="44" y="30"/>
                      <a:pt x="44" y="30"/>
                    </a:cubicBezTo>
                    <a:cubicBezTo>
                      <a:pt x="44" y="23"/>
                      <a:pt x="44" y="23"/>
                      <a:pt x="44" y="23"/>
                    </a:cubicBezTo>
                    <a:close/>
                    <a:moveTo>
                      <a:pt x="44" y="35"/>
                    </a:moveTo>
                    <a:cubicBezTo>
                      <a:pt x="52" y="35"/>
                      <a:pt x="52" y="35"/>
                      <a:pt x="52" y="35"/>
                    </a:cubicBezTo>
                    <a:cubicBezTo>
                      <a:pt x="52" y="42"/>
                      <a:pt x="52" y="42"/>
                      <a:pt x="52" y="42"/>
                    </a:cubicBezTo>
                    <a:cubicBezTo>
                      <a:pt x="44" y="42"/>
                      <a:pt x="44" y="42"/>
                      <a:pt x="44" y="42"/>
                    </a:cubicBezTo>
                    <a:cubicBezTo>
                      <a:pt x="44" y="35"/>
                      <a:pt x="44" y="35"/>
                      <a:pt x="44" y="35"/>
                    </a:cubicBezTo>
                    <a:close/>
                    <a:moveTo>
                      <a:pt x="29" y="10"/>
                    </a:moveTo>
                    <a:cubicBezTo>
                      <a:pt x="37" y="10"/>
                      <a:pt x="37" y="10"/>
                      <a:pt x="37" y="10"/>
                    </a:cubicBezTo>
                    <a:cubicBezTo>
                      <a:pt x="37" y="17"/>
                      <a:pt x="37" y="17"/>
                      <a:pt x="37" y="17"/>
                    </a:cubicBezTo>
                    <a:cubicBezTo>
                      <a:pt x="29" y="17"/>
                      <a:pt x="29" y="17"/>
                      <a:pt x="29" y="17"/>
                    </a:cubicBezTo>
                    <a:cubicBezTo>
                      <a:pt x="29" y="10"/>
                      <a:pt x="29" y="10"/>
                      <a:pt x="29" y="10"/>
                    </a:cubicBezTo>
                    <a:close/>
                    <a:moveTo>
                      <a:pt x="29" y="23"/>
                    </a:moveTo>
                    <a:cubicBezTo>
                      <a:pt x="37" y="23"/>
                      <a:pt x="37" y="23"/>
                      <a:pt x="37" y="23"/>
                    </a:cubicBezTo>
                    <a:cubicBezTo>
                      <a:pt x="37" y="30"/>
                      <a:pt x="37" y="30"/>
                      <a:pt x="37" y="30"/>
                    </a:cubicBezTo>
                    <a:cubicBezTo>
                      <a:pt x="29" y="30"/>
                      <a:pt x="29" y="30"/>
                      <a:pt x="29" y="30"/>
                    </a:cubicBezTo>
                    <a:cubicBezTo>
                      <a:pt x="29" y="23"/>
                      <a:pt x="29" y="23"/>
                      <a:pt x="29" y="23"/>
                    </a:cubicBezTo>
                    <a:close/>
                    <a:moveTo>
                      <a:pt x="29" y="35"/>
                    </a:moveTo>
                    <a:cubicBezTo>
                      <a:pt x="37" y="35"/>
                      <a:pt x="37" y="35"/>
                      <a:pt x="37" y="35"/>
                    </a:cubicBezTo>
                    <a:cubicBezTo>
                      <a:pt x="37" y="42"/>
                      <a:pt x="37" y="42"/>
                      <a:pt x="37" y="42"/>
                    </a:cubicBezTo>
                    <a:cubicBezTo>
                      <a:pt x="29" y="42"/>
                      <a:pt x="29" y="42"/>
                      <a:pt x="29" y="42"/>
                    </a:cubicBezTo>
                    <a:cubicBezTo>
                      <a:pt x="29" y="35"/>
                      <a:pt x="29" y="35"/>
                      <a:pt x="29" y="35"/>
                    </a:cubicBezTo>
                    <a:close/>
                    <a:moveTo>
                      <a:pt x="13" y="10"/>
                    </a:moveTo>
                    <a:cubicBezTo>
                      <a:pt x="22" y="10"/>
                      <a:pt x="22" y="10"/>
                      <a:pt x="22" y="10"/>
                    </a:cubicBezTo>
                    <a:cubicBezTo>
                      <a:pt x="22" y="17"/>
                      <a:pt x="22" y="17"/>
                      <a:pt x="22" y="17"/>
                    </a:cubicBezTo>
                    <a:cubicBezTo>
                      <a:pt x="13" y="17"/>
                      <a:pt x="13" y="17"/>
                      <a:pt x="13" y="17"/>
                    </a:cubicBezTo>
                    <a:cubicBezTo>
                      <a:pt x="13" y="10"/>
                      <a:pt x="13" y="10"/>
                      <a:pt x="13" y="10"/>
                    </a:cubicBezTo>
                    <a:close/>
                    <a:moveTo>
                      <a:pt x="13" y="23"/>
                    </a:moveTo>
                    <a:cubicBezTo>
                      <a:pt x="22" y="23"/>
                      <a:pt x="22" y="23"/>
                      <a:pt x="22" y="23"/>
                    </a:cubicBezTo>
                    <a:cubicBezTo>
                      <a:pt x="22" y="30"/>
                      <a:pt x="22" y="30"/>
                      <a:pt x="22" y="30"/>
                    </a:cubicBezTo>
                    <a:cubicBezTo>
                      <a:pt x="13" y="30"/>
                      <a:pt x="13" y="30"/>
                      <a:pt x="13" y="30"/>
                    </a:cubicBezTo>
                    <a:cubicBezTo>
                      <a:pt x="13" y="23"/>
                      <a:pt x="13" y="23"/>
                      <a:pt x="13" y="23"/>
                    </a:cubicBezTo>
                    <a:close/>
                    <a:moveTo>
                      <a:pt x="13" y="35"/>
                    </a:moveTo>
                    <a:cubicBezTo>
                      <a:pt x="22" y="35"/>
                      <a:pt x="22" y="35"/>
                      <a:pt x="22" y="35"/>
                    </a:cubicBezTo>
                    <a:cubicBezTo>
                      <a:pt x="22" y="42"/>
                      <a:pt x="22" y="42"/>
                      <a:pt x="22" y="42"/>
                    </a:cubicBezTo>
                    <a:cubicBezTo>
                      <a:pt x="13" y="42"/>
                      <a:pt x="13" y="42"/>
                      <a:pt x="13" y="42"/>
                    </a:cubicBezTo>
                    <a:cubicBezTo>
                      <a:pt x="13" y="35"/>
                      <a:pt x="13" y="35"/>
                      <a:pt x="1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8" name="Freeform 7"/>
              <p:cNvSpPr>
                <a:spLocks noEditPoints="1"/>
              </p:cNvSpPr>
              <p:nvPr/>
            </p:nvSpPr>
            <p:spPr bwMode="auto">
              <a:xfrm>
                <a:off x="1808098" y="4081829"/>
                <a:ext cx="919957" cy="223131"/>
              </a:xfrm>
              <a:custGeom>
                <a:avLst/>
                <a:gdLst>
                  <a:gd name="T0" fmla="*/ 197 w 210"/>
                  <a:gd name="T1" fmla="*/ 51 h 51"/>
                  <a:gd name="T2" fmla="*/ 210 w 210"/>
                  <a:gd name="T3" fmla="*/ 12 h 51"/>
                  <a:gd name="T4" fmla="*/ 14 w 210"/>
                  <a:gd name="T5" fmla="*/ 0 h 51"/>
                  <a:gd name="T6" fmla="*/ 0 w 210"/>
                  <a:gd name="T7" fmla="*/ 40 h 51"/>
                  <a:gd name="T8" fmla="*/ 181 w 210"/>
                  <a:gd name="T9" fmla="*/ 17 h 51"/>
                  <a:gd name="T10" fmla="*/ 181 w 210"/>
                  <a:gd name="T11" fmla="*/ 35 h 51"/>
                  <a:gd name="T12" fmla="*/ 181 w 210"/>
                  <a:gd name="T13" fmla="*/ 17 h 51"/>
                  <a:gd name="T14" fmla="*/ 114 w 210"/>
                  <a:gd name="T15" fmla="*/ 10 h 51"/>
                  <a:gd name="T16" fmla="*/ 106 w 210"/>
                  <a:gd name="T17" fmla="*/ 17 h 51"/>
                  <a:gd name="T18" fmla="*/ 106 w 210"/>
                  <a:gd name="T19" fmla="*/ 23 h 51"/>
                  <a:gd name="T20" fmla="*/ 114 w 210"/>
                  <a:gd name="T21" fmla="*/ 30 h 51"/>
                  <a:gd name="T22" fmla="*/ 106 w 210"/>
                  <a:gd name="T23" fmla="*/ 23 h 51"/>
                  <a:gd name="T24" fmla="*/ 114 w 210"/>
                  <a:gd name="T25" fmla="*/ 35 h 51"/>
                  <a:gd name="T26" fmla="*/ 106 w 210"/>
                  <a:gd name="T27" fmla="*/ 42 h 51"/>
                  <a:gd name="T28" fmla="*/ 90 w 210"/>
                  <a:gd name="T29" fmla="*/ 10 h 51"/>
                  <a:gd name="T30" fmla="*/ 99 w 210"/>
                  <a:gd name="T31" fmla="*/ 17 h 51"/>
                  <a:gd name="T32" fmla="*/ 90 w 210"/>
                  <a:gd name="T33" fmla="*/ 10 h 51"/>
                  <a:gd name="T34" fmla="*/ 99 w 210"/>
                  <a:gd name="T35" fmla="*/ 23 h 51"/>
                  <a:gd name="T36" fmla="*/ 90 w 210"/>
                  <a:gd name="T37" fmla="*/ 30 h 51"/>
                  <a:gd name="T38" fmla="*/ 90 w 210"/>
                  <a:gd name="T39" fmla="*/ 35 h 51"/>
                  <a:gd name="T40" fmla="*/ 99 w 210"/>
                  <a:gd name="T41" fmla="*/ 42 h 51"/>
                  <a:gd name="T42" fmla="*/ 90 w 210"/>
                  <a:gd name="T43" fmla="*/ 35 h 51"/>
                  <a:gd name="T44" fmla="*/ 83 w 210"/>
                  <a:gd name="T45" fmla="*/ 10 h 51"/>
                  <a:gd name="T46" fmla="*/ 75 w 210"/>
                  <a:gd name="T47" fmla="*/ 17 h 51"/>
                  <a:gd name="T48" fmla="*/ 75 w 210"/>
                  <a:gd name="T49" fmla="*/ 23 h 51"/>
                  <a:gd name="T50" fmla="*/ 83 w 210"/>
                  <a:gd name="T51" fmla="*/ 30 h 51"/>
                  <a:gd name="T52" fmla="*/ 75 w 210"/>
                  <a:gd name="T53" fmla="*/ 23 h 51"/>
                  <a:gd name="T54" fmla="*/ 83 w 210"/>
                  <a:gd name="T55" fmla="*/ 35 h 51"/>
                  <a:gd name="T56" fmla="*/ 75 w 210"/>
                  <a:gd name="T57" fmla="*/ 42 h 51"/>
                  <a:gd name="T58" fmla="*/ 60 w 210"/>
                  <a:gd name="T59" fmla="*/ 10 h 51"/>
                  <a:gd name="T60" fmla="*/ 68 w 210"/>
                  <a:gd name="T61" fmla="*/ 17 h 51"/>
                  <a:gd name="T62" fmla="*/ 60 w 210"/>
                  <a:gd name="T63" fmla="*/ 10 h 51"/>
                  <a:gd name="T64" fmla="*/ 68 w 210"/>
                  <a:gd name="T65" fmla="*/ 23 h 51"/>
                  <a:gd name="T66" fmla="*/ 60 w 210"/>
                  <a:gd name="T67" fmla="*/ 30 h 51"/>
                  <a:gd name="T68" fmla="*/ 60 w 210"/>
                  <a:gd name="T69" fmla="*/ 35 h 51"/>
                  <a:gd name="T70" fmla="*/ 68 w 210"/>
                  <a:gd name="T71" fmla="*/ 42 h 51"/>
                  <a:gd name="T72" fmla="*/ 60 w 210"/>
                  <a:gd name="T73" fmla="*/ 35 h 51"/>
                  <a:gd name="T74" fmla="*/ 52 w 210"/>
                  <a:gd name="T75" fmla="*/ 10 h 51"/>
                  <a:gd name="T76" fmla="*/ 44 w 210"/>
                  <a:gd name="T77" fmla="*/ 17 h 51"/>
                  <a:gd name="T78" fmla="*/ 44 w 210"/>
                  <a:gd name="T79" fmla="*/ 23 h 51"/>
                  <a:gd name="T80" fmla="*/ 52 w 210"/>
                  <a:gd name="T81" fmla="*/ 30 h 51"/>
                  <a:gd name="T82" fmla="*/ 44 w 210"/>
                  <a:gd name="T83" fmla="*/ 23 h 51"/>
                  <a:gd name="T84" fmla="*/ 52 w 210"/>
                  <a:gd name="T85" fmla="*/ 35 h 51"/>
                  <a:gd name="T86" fmla="*/ 44 w 210"/>
                  <a:gd name="T87" fmla="*/ 42 h 51"/>
                  <a:gd name="T88" fmla="*/ 29 w 210"/>
                  <a:gd name="T89" fmla="*/ 10 h 51"/>
                  <a:gd name="T90" fmla="*/ 37 w 210"/>
                  <a:gd name="T91" fmla="*/ 17 h 51"/>
                  <a:gd name="T92" fmla="*/ 29 w 210"/>
                  <a:gd name="T93" fmla="*/ 10 h 51"/>
                  <a:gd name="T94" fmla="*/ 37 w 210"/>
                  <a:gd name="T95" fmla="*/ 23 h 51"/>
                  <a:gd name="T96" fmla="*/ 29 w 210"/>
                  <a:gd name="T97" fmla="*/ 30 h 51"/>
                  <a:gd name="T98" fmla="*/ 29 w 210"/>
                  <a:gd name="T99" fmla="*/ 35 h 51"/>
                  <a:gd name="T100" fmla="*/ 37 w 210"/>
                  <a:gd name="T101" fmla="*/ 42 h 51"/>
                  <a:gd name="T102" fmla="*/ 29 w 210"/>
                  <a:gd name="T103" fmla="*/ 35 h 51"/>
                  <a:gd name="T104" fmla="*/ 22 w 210"/>
                  <a:gd name="T105" fmla="*/ 10 h 51"/>
                  <a:gd name="T106" fmla="*/ 13 w 210"/>
                  <a:gd name="T107" fmla="*/ 17 h 51"/>
                  <a:gd name="T108" fmla="*/ 13 w 210"/>
                  <a:gd name="T109" fmla="*/ 23 h 51"/>
                  <a:gd name="T110" fmla="*/ 22 w 210"/>
                  <a:gd name="T111" fmla="*/ 30 h 51"/>
                  <a:gd name="T112" fmla="*/ 13 w 210"/>
                  <a:gd name="T113" fmla="*/ 23 h 51"/>
                  <a:gd name="T114" fmla="*/ 22 w 210"/>
                  <a:gd name="T115" fmla="*/ 35 h 51"/>
                  <a:gd name="T116" fmla="*/ 13 w 210"/>
                  <a:gd name="T11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1">
                    <a:moveTo>
                      <a:pt x="14" y="51"/>
                    </a:moveTo>
                    <a:cubicBezTo>
                      <a:pt x="197" y="51"/>
                      <a:pt x="197" y="51"/>
                      <a:pt x="197" y="51"/>
                    </a:cubicBezTo>
                    <a:cubicBezTo>
                      <a:pt x="204" y="51"/>
                      <a:pt x="210" y="46"/>
                      <a:pt x="210" y="40"/>
                    </a:cubicBezTo>
                    <a:cubicBezTo>
                      <a:pt x="210" y="12"/>
                      <a:pt x="210" y="12"/>
                      <a:pt x="210" y="12"/>
                    </a:cubicBezTo>
                    <a:cubicBezTo>
                      <a:pt x="210" y="6"/>
                      <a:pt x="204" y="0"/>
                      <a:pt x="197" y="0"/>
                    </a:cubicBezTo>
                    <a:cubicBezTo>
                      <a:pt x="14" y="0"/>
                      <a:pt x="14" y="0"/>
                      <a:pt x="14" y="0"/>
                    </a:cubicBezTo>
                    <a:cubicBezTo>
                      <a:pt x="6" y="0"/>
                      <a:pt x="0" y="6"/>
                      <a:pt x="0" y="12"/>
                    </a:cubicBezTo>
                    <a:cubicBezTo>
                      <a:pt x="0" y="40"/>
                      <a:pt x="0" y="40"/>
                      <a:pt x="0" y="40"/>
                    </a:cubicBezTo>
                    <a:cubicBezTo>
                      <a:pt x="0" y="46"/>
                      <a:pt x="6" y="51"/>
                      <a:pt x="14" y="51"/>
                    </a:cubicBezTo>
                    <a:close/>
                    <a:moveTo>
                      <a:pt x="181" y="17"/>
                    </a:moveTo>
                    <a:cubicBezTo>
                      <a:pt x="187" y="17"/>
                      <a:pt x="192" y="21"/>
                      <a:pt x="192" y="26"/>
                    </a:cubicBezTo>
                    <a:cubicBezTo>
                      <a:pt x="192" y="31"/>
                      <a:pt x="187" y="35"/>
                      <a:pt x="181" y="35"/>
                    </a:cubicBezTo>
                    <a:cubicBezTo>
                      <a:pt x="175" y="35"/>
                      <a:pt x="171" y="31"/>
                      <a:pt x="171" y="26"/>
                    </a:cubicBezTo>
                    <a:cubicBezTo>
                      <a:pt x="171" y="21"/>
                      <a:pt x="175" y="17"/>
                      <a:pt x="181" y="17"/>
                    </a:cubicBezTo>
                    <a:close/>
                    <a:moveTo>
                      <a:pt x="106" y="10"/>
                    </a:moveTo>
                    <a:cubicBezTo>
                      <a:pt x="114" y="10"/>
                      <a:pt x="114" y="10"/>
                      <a:pt x="114" y="10"/>
                    </a:cubicBezTo>
                    <a:cubicBezTo>
                      <a:pt x="114" y="17"/>
                      <a:pt x="114" y="17"/>
                      <a:pt x="114" y="17"/>
                    </a:cubicBezTo>
                    <a:cubicBezTo>
                      <a:pt x="106" y="17"/>
                      <a:pt x="106" y="17"/>
                      <a:pt x="106" y="17"/>
                    </a:cubicBezTo>
                    <a:lnTo>
                      <a:pt x="106" y="10"/>
                    </a:lnTo>
                    <a:close/>
                    <a:moveTo>
                      <a:pt x="106" y="23"/>
                    </a:moveTo>
                    <a:cubicBezTo>
                      <a:pt x="114" y="23"/>
                      <a:pt x="114" y="23"/>
                      <a:pt x="114" y="23"/>
                    </a:cubicBezTo>
                    <a:cubicBezTo>
                      <a:pt x="114" y="30"/>
                      <a:pt x="114" y="30"/>
                      <a:pt x="114" y="30"/>
                    </a:cubicBezTo>
                    <a:cubicBezTo>
                      <a:pt x="106" y="30"/>
                      <a:pt x="106" y="30"/>
                      <a:pt x="106" y="30"/>
                    </a:cubicBezTo>
                    <a:lnTo>
                      <a:pt x="106" y="23"/>
                    </a:lnTo>
                    <a:close/>
                    <a:moveTo>
                      <a:pt x="106" y="35"/>
                    </a:moveTo>
                    <a:cubicBezTo>
                      <a:pt x="114" y="35"/>
                      <a:pt x="114" y="35"/>
                      <a:pt x="114" y="35"/>
                    </a:cubicBezTo>
                    <a:cubicBezTo>
                      <a:pt x="114" y="42"/>
                      <a:pt x="114" y="42"/>
                      <a:pt x="114" y="42"/>
                    </a:cubicBezTo>
                    <a:cubicBezTo>
                      <a:pt x="106" y="42"/>
                      <a:pt x="106" y="42"/>
                      <a:pt x="106" y="42"/>
                    </a:cubicBezTo>
                    <a:lnTo>
                      <a:pt x="106" y="35"/>
                    </a:lnTo>
                    <a:close/>
                    <a:moveTo>
                      <a:pt x="90" y="10"/>
                    </a:moveTo>
                    <a:cubicBezTo>
                      <a:pt x="99" y="10"/>
                      <a:pt x="99" y="10"/>
                      <a:pt x="99" y="10"/>
                    </a:cubicBezTo>
                    <a:cubicBezTo>
                      <a:pt x="99" y="17"/>
                      <a:pt x="99" y="17"/>
                      <a:pt x="99" y="17"/>
                    </a:cubicBezTo>
                    <a:cubicBezTo>
                      <a:pt x="90" y="17"/>
                      <a:pt x="90" y="17"/>
                      <a:pt x="90" y="17"/>
                    </a:cubicBezTo>
                    <a:lnTo>
                      <a:pt x="90" y="10"/>
                    </a:lnTo>
                    <a:close/>
                    <a:moveTo>
                      <a:pt x="90" y="23"/>
                    </a:moveTo>
                    <a:cubicBezTo>
                      <a:pt x="99" y="23"/>
                      <a:pt x="99" y="23"/>
                      <a:pt x="99" y="23"/>
                    </a:cubicBezTo>
                    <a:cubicBezTo>
                      <a:pt x="99" y="30"/>
                      <a:pt x="99" y="30"/>
                      <a:pt x="99" y="30"/>
                    </a:cubicBezTo>
                    <a:cubicBezTo>
                      <a:pt x="90" y="30"/>
                      <a:pt x="90" y="30"/>
                      <a:pt x="90" y="30"/>
                    </a:cubicBezTo>
                    <a:lnTo>
                      <a:pt x="90" y="23"/>
                    </a:lnTo>
                    <a:close/>
                    <a:moveTo>
                      <a:pt x="90" y="35"/>
                    </a:moveTo>
                    <a:cubicBezTo>
                      <a:pt x="99" y="35"/>
                      <a:pt x="99" y="35"/>
                      <a:pt x="99" y="35"/>
                    </a:cubicBezTo>
                    <a:cubicBezTo>
                      <a:pt x="99" y="42"/>
                      <a:pt x="99" y="42"/>
                      <a:pt x="99" y="42"/>
                    </a:cubicBezTo>
                    <a:cubicBezTo>
                      <a:pt x="90" y="42"/>
                      <a:pt x="90" y="42"/>
                      <a:pt x="90" y="42"/>
                    </a:cubicBezTo>
                    <a:lnTo>
                      <a:pt x="90" y="35"/>
                    </a:lnTo>
                    <a:close/>
                    <a:moveTo>
                      <a:pt x="75" y="10"/>
                    </a:moveTo>
                    <a:cubicBezTo>
                      <a:pt x="83" y="10"/>
                      <a:pt x="83" y="10"/>
                      <a:pt x="83" y="10"/>
                    </a:cubicBezTo>
                    <a:cubicBezTo>
                      <a:pt x="83" y="17"/>
                      <a:pt x="83" y="17"/>
                      <a:pt x="83" y="17"/>
                    </a:cubicBezTo>
                    <a:cubicBezTo>
                      <a:pt x="75" y="17"/>
                      <a:pt x="75" y="17"/>
                      <a:pt x="75" y="17"/>
                    </a:cubicBezTo>
                    <a:lnTo>
                      <a:pt x="75" y="10"/>
                    </a:lnTo>
                    <a:close/>
                    <a:moveTo>
                      <a:pt x="75" y="23"/>
                    </a:moveTo>
                    <a:cubicBezTo>
                      <a:pt x="83" y="23"/>
                      <a:pt x="83" y="23"/>
                      <a:pt x="83" y="23"/>
                    </a:cubicBezTo>
                    <a:cubicBezTo>
                      <a:pt x="83" y="30"/>
                      <a:pt x="83" y="30"/>
                      <a:pt x="83" y="30"/>
                    </a:cubicBezTo>
                    <a:cubicBezTo>
                      <a:pt x="75" y="30"/>
                      <a:pt x="75" y="30"/>
                      <a:pt x="75" y="30"/>
                    </a:cubicBezTo>
                    <a:lnTo>
                      <a:pt x="75" y="23"/>
                    </a:lnTo>
                    <a:close/>
                    <a:moveTo>
                      <a:pt x="75" y="35"/>
                    </a:moveTo>
                    <a:cubicBezTo>
                      <a:pt x="83" y="35"/>
                      <a:pt x="83" y="35"/>
                      <a:pt x="83" y="35"/>
                    </a:cubicBezTo>
                    <a:cubicBezTo>
                      <a:pt x="83" y="42"/>
                      <a:pt x="83" y="42"/>
                      <a:pt x="83" y="42"/>
                    </a:cubicBezTo>
                    <a:cubicBezTo>
                      <a:pt x="75" y="42"/>
                      <a:pt x="75" y="42"/>
                      <a:pt x="75" y="42"/>
                    </a:cubicBezTo>
                    <a:lnTo>
                      <a:pt x="75" y="35"/>
                    </a:lnTo>
                    <a:close/>
                    <a:moveTo>
                      <a:pt x="60" y="10"/>
                    </a:moveTo>
                    <a:cubicBezTo>
                      <a:pt x="68" y="10"/>
                      <a:pt x="68" y="10"/>
                      <a:pt x="68" y="10"/>
                    </a:cubicBezTo>
                    <a:cubicBezTo>
                      <a:pt x="68" y="17"/>
                      <a:pt x="68" y="17"/>
                      <a:pt x="68" y="17"/>
                    </a:cubicBezTo>
                    <a:cubicBezTo>
                      <a:pt x="60" y="17"/>
                      <a:pt x="60" y="17"/>
                      <a:pt x="60" y="17"/>
                    </a:cubicBezTo>
                    <a:lnTo>
                      <a:pt x="60" y="10"/>
                    </a:lnTo>
                    <a:close/>
                    <a:moveTo>
                      <a:pt x="60" y="23"/>
                    </a:moveTo>
                    <a:cubicBezTo>
                      <a:pt x="68" y="23"/>
                      <a:pt x="68" y="23"/>
                      <a:pt x="68" y="23"/>
                    </a:cubicBezTo>
                    <a:cubicBezTo>
                      <a:pt x="68" y="30"/>
                      <a:pt x="68" y="30"/>
                      <a:pt x="68" y="30"/>
                    </a:cubicBezTo>
                    <a:cubicBezTo>
                      <a:pt x="60" y="30"/>
                      <a:pt x="60" y="30"/>
                      <a:pt x="60" y="30"/>
                    </a:cubicBezTo>
                    <a:lnTo>
                      <a:pt x="60" y="23"/>
                    </a:lnTo>
                    <a:close/>
                    <a:moveTo>
                      <a:pt x="60" y="35"/>
                    </a:moveTo>
                    <a:cubicBezTo>
                      <a:pt x="68" y="35"/>
                      <a:pt x="68" y="35"/>
                      <a:pt x="68" y="35"/>
                    </a:cubicBezTo>
                    <a:cubicBezTo>
                      <a:pt x="68" y="42"/>
                      <a:pt x="68" y="42"/>
                      <a:pt x="68" y="42"/>
                    </a:cubicBezTo>
                    <a:cubicBezTo>
                      <a:pt x="60" y="42"/>
                      <a:pt x="60" y="42"/>
                      <a:pt x="60" y="42"/>
                    </a:cubicBezTo>
                    <a:lnTo>
                      <a:pt x="60" y="35"/>
                    </a:lnTo>
                    <a:close/>
                    <a:moveTo>
                      <a:pt x="44" y="10"/>
                    </a:moveTo>
                    <a:cubicBezTo>
                      <a:pt x="52" y="10"/>
                      <a:pt x="52" y="10"/>
                      <a:pt x="52" y="10"/>
                    </a:cubicBezTo>
                    <a:cubicBezTo>
                      <a:pt x="52" y="17"/>
                      <a:pt x="52" y="17"/>
                      <a:pt x="52" y="17"/>
                    </a:cubicBezTo>
                    <a:cubicBezTo>
                      <a:pt x="44" y="17"/>
                      <a:pt x="44" y="17"/>
                      <a:pt x="44" y="17"/>
                    </a:cubicBezTo>
                    <a:lnTo>
                      <a:pt x="44" y="10"/>
                    </a:lnTo>
                    <a:close/>
                    <a:moveTo>
                      <a:pt x="44" y="23"/>
                    </a:moveTo>
                    <a:cubicBezTo>
                      <a:pt x="52" y="23"/>
                      <a:pt x="52" y="23"/>
                      <a:pt x="52" y="23"/>
                    </a:cubicBezTo>
                    <a:cubicBezTo>
                      <a:pt x="52" y="30"/>
                      <a:pt x="52" y="30"/>
                      <a:pt x="52" y="30"/>
                    </a:cubicBezTo>
                    <a:cubicBezTo>
                      <a:pt x="44" y="30"/>
                      <a:pt x="44" y="30"/>
                      <a:pt x="44" y="30"/>
                    </a:cubicBezTo>
                    <a:lnTo>
                      <a:pt x="44" y="23"/>
                    </a:lnTo>
                    <a:close/>
                    <a:moveTo>
                      <a:pt x="44" y="35"/>
                    </a:moveTo>
                    <a:cubicBezTo>
                      <a:pt x="52" y="35"/>
                      <a:pt x="52" y="35"/>
                      <a:pt x="52" y="35"/>
                    </a:cubicBezTo>
                    <a:cubicBezTo>
                      <a:pt x="52" y="42"/>
                      <a:pt x="52" y="42"/>
                      <a:pt x="52" y="42"/>
                    </a:cubicBezTo>
                    <a:cubicBezTo>
                      <a:pt x="44" y="42"/>
                      <a:pt x="44" y="42"/>
                      <a:pt x="44" y="42"/>
                    </a:cubicBezTo>
                    <a:lnTo>
                      <a:pt x="44" y="35"/>
                    </a:lnTo>
                    <a:close/>
                    <a:moveTo>
                      <a:pt x="29" y="10"/>
                    </a:moveTo>
                    <a:cubicBezTo>
                      <a:pt x="37" y="10"/>
                      <a:pt x="37" y="10"/>
                      <a:pt x="37" y="10"/>
                    </a:cubicBezTo>
                    <a:cubicBezTo>
                      <a:pt x="37" y="17"/>
                      <a:pt x="37" y="17"/>
                      <a:pt x="37" y="17"/>
                    </a:cubicBezTo>
                    <a:cubicBezTo>
                      <a:pt x="29" y="17"/>
                      <a:pt x="29" y="17"/>
                      <a:pt x="29" y="17"/>
                    </a:cubicBezTo>
                    <a:lnTo>
                      <a:pt x="29" y="10"/>
                    </a:lnTo>
                    <a:close/>
                    <a:moveTo>
                      <a:pt x="29" y="23"/>
                    </a:moveTo>
                    <a:cubicBezTo>
                      <a:pt x="37" y="23"/>
                      <a:pt x="37" y="23"/>
                      <a:pt x="37" y="23"/>
                    </a:cubicBezTo>
                    <a:cubicBezTo>
                      <a:pt x="37" y="30"/>
                      <a:pt x="37" y="30"/>
                      <a:pt x="37" y="30"/>
                    </a:cubicBezTo>
                    <a:cubicBezTo>
                      <a:pt x="29" y="30"/>
                      <a:pt x="29" y="30"/>
                      <a:pt x="29" y="30"/>
                    </a:cubicBezTo>
                    <a:lnTo>
                      <a:pt x="29" y="23"/>
                    </a:lnTo>
                    <a:close/>
                    <a:moveTo>
                      <a:pt x="29" y="35"/>
                    </a:moveTo>
                    <a:cubicBezTo>
                      <a:pt x="37" y="35"/>
                      <a:pt x="37" y="35"/>
                      <a:pt x="37" y="35"/>
                    </a:cubicBezTo>
                    <a:cubicBezTo>
                      <a:pt x="37" y="42"/>
                      <a:pt x="37" y="42"/>
                      <a:pt x="37" y="42"/>
                    </a:cubicBezTo>
                    <a:cubicBezTo>
                      <a:pt x="29" y="42"/>
                      <a:pt x="29" y="42"/>
                      <a:pt x="29" y="42"/>
                    </a:cubicBezTo>
                    <a:lnTo>
                      <a:pt x="29" y="35"/>
                    </a:lnTo>
                    <a:close/>
                    <a:moveTo>
                      <a:pt x="13" y="10"/>
                    </a:moveTo>
                    <a:cubicBezTo>
                      <a:pt x="22" y="10"/>
                      <a:pt x="22" y="10"/>
                      <a:pt x="22" y="10"/>
                    </a:cubicBezTo>
                    <a:cubicBezTo>
                      <a:pt x="22" y="17"/>
                      <a:pt x="22" y="17"/>
                      <a:pt x="22" y="17"/>
                    </a:cubicBezTo>
                    <a:cubicBezTo>
                      <a:pt x="13" y="17"/>
                      <a:pt x="13" y="17"/>
                      <a:pt x="13" y="17"/>
                    </a:cubicBezTo>
                    <a:lnTo>
                      <a:pt x="13" y="10"/>
                    </a:lnTo>
                    <a:close/>
                    <a:moveTo>
                      <a:pt x="13" y="23"/>
                    </a:moveTo>
                    <a:cubicBezTo>
                      <a:pt x="22" y="23"/>
                      <a:pt x="22" y="23"/>
                      <a:pt x="22" y="23"/>
                    </a:cubicBezTo>
                    <a:cubicBezTo>
                      <a:pt x="22" y="30"/>
                      <a:pt x="22" y="30"/>
                      <a:pt x="22" y="30"/>
                    </a:cubicBezTo>
                    <a:cubicBezTo>
                      <a:pt x="13" y="30"/>
                      <a:pt x="13" y="30"/>
                      <a:pt x="13" y="30"/>
                    </a:cubicBezTo>
                    <a:lnTo>
                      <a:pt x="13" y="23"/>
                    </a:lnTo>
                    <a:close/>
                    <a:moveTo>
                      <a:pt x="13" y="35"/>
                    </a:moveTo>
                    <a:cubicBezTo>
                      <a:pt x="22" y="35"/>
                      <a:pt x="22" y="35"/>
                      <a:pt x="22" y="35"/>
                    </a:cubicBezTo>
                    <a:cubicBezTo>
                      <a:pt x="22" y="42"/>
                      <a:pt x="22" y="42"/>
                      <a:pt x="22" y="42"/>
                    </a:cubicBezTo>
                    <a:cubicBezTo>
                      <a:pt x="13" y="42"/>
                      <a:pt x="13" y="42"/>
                      <a:pt x="13" y="42"/>
                    </a:cubicBezTo>
                    <a:lnTo>
                      <a:pt x="1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sp>
          <p:nvSpPr>
            <p:cNvPr id="24" name="Rectangle 23"/>
            <p:cNvSpPr/>
            <p:nvPr/>
          </p:nvSpPr>
          <p:spPr>
            <a:xfrm>
              <a:off x="3893379" y="4617720"/>
              <a:ext cx="97777" cy="498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Rectangle 13"/>
          <p:cNvSpPr/>
          <p:nvPr/>
        </p:nvSpPr>
        <p:spPr>
          <a:xfrm>
            <a:off x="5032873" y="4122887"/>
            <a:ext cx="66074" cy="253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p:nvSpPr>
        <p:spPr>
          <a:xfrm>
            <a:off x="5128119" y="3863849"/>
            <a:ext cx="284197" cy="114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p:nvSpPr>
        <p:spPr>
          <a:xfrm>
            <a:off x="5128119" y="4453158"/>
            <a:ext cx="284197" cy="114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4636267" y="2037273"/>
            <a:ext cx="1013725" cy="5352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rtlCol="0" anchor="ctr"/>
          <a:lstStyle/>
          <a:p>
            <a:pPr algn="ctr"/>
            <a:r>
              <a:rPr lang="en-US" sz="1350" dirty="0">
                <a:solidFill>
                  <a:schemeClr val="bg1"/>
                </a:solidFill>
                <a:latin typeface="+mj-lt"/>
              </a:rPr>
              <a:t>Select…</a:t>
            </a:r>
          </a:p>
        </p:txBody>
      </p:sp>
      <p:sp>
        <p:nvSpPr>
          <p:cNvPr id="27" name="Rectangle 26"/>
          <p:cNvSpPr/>
          <p:nvPr/>
        </p:nvSpPr>
        <p:spPr>
          <a:xfrm>
            <a:off x="5451965" y="2097711"/>
            <a:ext cx="1013725" cy="52079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rPr>
              <a:t>Result set</a:t>
            </a:r>
          </a:p>
        </p:txBody>
      </p:sp>
      <p:sp>
        <p:nvSpPr>
          <p:cNvPr id="29" name="Left Arrow 28"/>
          <p:cNvSpPr/>
          <p:nvPr/>
        </p:nvSpPr>
        <p:spPr>
          <a:xfrm rot="5400000">
            <a:off x="5606579" y="2580810"/>
            <a:ext cx="500570" cy="425580"/>
          </a:xfrm>
          <a:prstGeom prst="leftArrow">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5604580" y="3022842"/>
            <a:ext cx="410476" cy="97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itle 1"/>
          <p:cNvSpPr>
            <a:spLocks noGrp="1"/>
          </p:cNvSpPr>
          <p:nvPr>
            <p:ph type="title"/>
          </p:nvPr>
        </p:nvSpPr>
        <p:spPr>
          <a:xfrm>
            <a:off x="1829919" y="548643"/>
            <a:ext cx="8914641" cy="942517"/>
          </a:xfrm>
        </p:spPr>
        <p:txBody>
          <a:bodyPr/>
          <a:lstStyle/>
          <a:p>
            <a:r>
              <a:rPr lang="en-US" sz="3000" dirty="0"/>
              <a:t>Connecting islands of data with </a:t>
            </a:r>
            <a:r>
              <a:rPr lang="en-US" sz="3000" dirty="0" err="1"/>
              <a:t>PolyBase</a:t>
            </a:r>
            <a:r>
              <a:rPr lang="en-US" sz="3000" dirty="0"/>
              <a:t/>
            </a:r>
            <a:br>
              <a:rPr lang="en-US" sz="3000" dirty="0"/>
            </a:br>
            <a:r>
              <a:rPr lang="en-US" sz="1800" dirty="0">
                <a:solidFill>
                  <a:schemeClr val="accent4"/>
                </a:solidFill>
              </a:rPr>
              <a:t>Bringing Hadoop point solutions and the data warehouse together for users and IT</a:t>
            </a:r>
            <a:endParaRPr lang="en-US" sz="1800" dirty="0"/>
          </a:p>
        </p:txBody>
      </p:sp>
      <p:grpSp>
        <p:nvGrpSpPr>
          <p:cNvPr id="2" name="Group 1"/>
          <p:cNvGrpSpPr/>
          <p:nvPr/>
        </p:nvGrpSpPr>
        <p:grpSpPr>
          <a:xfrm>
            <a:off x="2148066" y="2168182"/>
            <a:ext cx="2304975" cy="1159459"/>
            <a:chOff x="791933" y="1724998"/>
            <a:chExt cx="3073562" cy="1546077"/>
          </a:xfrm>
        </p:grpSpPr>
        <p:sp>
          <p:nvSpPr>
            <p:cNvPr id="55" name="Rectangle 54"/>
            <p:cNvSpPr/>
            <p:nvPr/>
          </p:nvSpPr>
          <p:spPr>
            <a:xfrm>
              <a:off x="791933" y="1724998"/>
              <a:ext cx="3073562" cy="15460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48" tIns="137148" bIns="68574" rtlCol="0" anchor="t" anchorCtr="0"/>
            <a:lstStyle/>
            <a:p>
              <a:r>
                <a:rPr lang="en-US" sz="1200" dirty="0" err="1"/>
                <a:t>Hortonworks</a:t>
              </a:r>
              <a:endParaRPr lang="en-US" sz="1200" dirty="0"/>
            </a:p>
            <a:p>
              <a:r>
                <a:rPr lang="en-US" sz="1200" dirty="0"/>
                <a:t>Windows Server</a:t>
              </a:r>
            </a:p>
          </p:txBody>
        </p:sp>
        <p:grpSp>
          <p:nvGrpSpPr>
            <p:cNvPr id="56" name="Group 55"/>
            <p:cNvGrpSpPr/>
            <p:nvPr/>
          </p:nvGrpSpPr>
          <p:grpSpPr>
            <a:xfrm flipH="1">
              <a:off x="2939573" y="1987704"/>
              <a:ext cx="744543" cy="1137641"/>
              <a:chOff x="480937" y="3786752"/>
              <a:chExt cx="708101" cy="1082111"/>
            </a:xfrm>
            <a:solidFill>
              <a:schemeClr val="bg1"/>
            </a:solidFill>
          </p:grpSpPr>
          <p:sp>
            <p:nvSpPr>
              <p:cNvPr id="58" name="Rectangle 57"/>
              <p:cNvSpPr/>
              <p:nvPr/>
            </p:nvSpPr>
            <p:spPr bwMode="auto">
              <a:xfrm>
                <a:off x="515628" y="3819265"/>
                <a:ext cx="378333" cy="1692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2" tIns="107562" rIns="134452" bIns="107562" numCol="1" spcCol="0" rtlCol="0" fromWordArt="0" anchor="t" anchorCtr="0" forceAA="0" compatLnSpc="1">
                <a:prstTxWarp prst="textNoShape">
                  <a:avLst/>
                </a:prstTxWarp>
                <a:noAutofit/>
              </a:bodyPr>
              <a:lstStyle/>
              <a:p>
                <a:pPr algn="ctr" defTabSz="699178"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59" name="Group 58"/>
              <p:cNvGrpSpPr/>
              <p:nvPr/>
            </p:nvGrpSpPr>
            <p:grpSpPr>
              <a:xfrm>
                <a:off x="480937" y="3786752"/>
                <a:ext cx="708101" cy="1082111"/>
                <a:chOff x="537043" y="4136923"/>
                <a:chExt cx="1187061" cy="1814051"/>
              </a:xfrm>
              <a:grpFill/>
            </p:grpSpPr>
            <p:sp>
              <p:nvSpPr>
                <p:cNvPr id="60" name="Rectangle 30"/>
                <p:cNvSpPr/>
                <p:nvPr/>
              </p:nvSpPr>
              <p:spPr>
                <a:xfrm>
                  <a:off x="1003226" y="4854116"/>
                  <a:ext cx="720878" cy="1096858"/>
                </a:xfrm>
                <a:custGeom>
                  <a:avLst/>
                  <a:gdLst/>
                  <a:ahLst/>
                  <a:cxnLst/>
                  <a:rect l="l" t="t" r="r" b="b"/>
                  <a:pathLst>
                    <a:path w="720878" h="1096858">
                      <a:moveTo>
                        <a:pt x="398934" y="811889"/>
                      </a:moveTo>
                      <a:lnTo>
                        <a:pt x="398934" y="981222"/>
                      </a:lnTo>
                      <a:lnTo>
                        <a:pt x="562623" y="981222"/>
                      </a:lnTo>
                      <a:lnTo>
                        <a:pt x="562623" y="811889"/>
                      </a:lnTo>
                      <a:close/>
                      <a:moveTo>
                        <a:pt x="140837" y="811889"/>
                      </a:moveTo>
                      <a:lnTo>
                        <a:pt x="140837" y="981222"/>
                      </a:lnTo>
                      <a:lnTo>
                        <a:pt x="304526" y="981222"/>
                      </a:lnTo>
                      <a:lnTo>
                        <a:pt x="304526" y="811889"/>
                      </a:lnTo>
                      <a:close/>
                      <a:moveTo>
                        <a:pt x="398934" y="583580"/>
                      </a:moveTo>
                      <a:lnTo>
                        <a:pt x="398934" y="752913"/>
                      </a:lnTo>
                      <a:lnTo>
                        <a:pt x="562623" y="752913"/>
                      </a:lnTo>
                      <a:lnTo>
                        <a:pt x="562623" y="583580"/>
                      </a:lnTo>
                      <a:close/>
                      <a:moveTo>
                        <a:pt x="140837" y="583580"/>
                      </a:moveTo>
                      <a:lnTo>
                        <a:pt x="140837" y="752913"/>
                      </a:lnTo>
                      <a:lnTo>
                        <a:pt x="304526" y="752913"/>
                      </a:lnTo>
                      <a:lnTo>
                        <a:pt x="304526" y="583580"/>
                      </a:lnTo>
                      <a:close/>
                      <a:moveTo>
                        <a:pt x="398934" y="362353"/>
                      </a:moveTo>
                      <a:lnTo>
                        <a:pt x="398934" y="531686"/>
                      </a:lnTo>
                      <a:lnTo>
                        <a:pt x="562623" y="531686"/>
                      </a:lnTo>
                      <a:lnTo>
                        <a:pt x="562623" y="362353"/>
                      </a:lnTo>
                      <a:close/>
                      <a:moveTo>
                        <a:pt x="140837" y="362353"/>
                      </a:moveTo>
                      <a:lnTo>
                        <a:pt x="140837" y="531686"/>
                      </a:lnTo>
                      <a:lnTo>
                        <a:pt x="304526" y="531686"/>
                      </a:lnTo>
                      <a:lnTo>
                        <a:pt x="304526" y="362353"/>
                      </a:lnTo>
                      <a:close/>
                      <a:moveTo>
                        <a:pt x="398934" y="121463"/>
                      </a:moveTo>
                      <a:lnTo>
                        <a:pt x="398934" y="290796"/>
                      </a:lnTo>
                      <a:lnTo>
                        <a:pt x="562623" y="290796"/>
                      </a:lnTo>
                      <a:lnTo>
                        <a:pt x="562623" y="121463"/>
                      </a:lnTo>
                      <a:close/>
                      <a:moveTo>
                        <a:pt x="140837" y="121463"/>
                      </a:moveTo>
                      <a:lnTo>
                        <a:pt x="140837" y="290796"/>
                      </a:lnTo>
                      <a:lnTo>
                        <a:pt x="304526" y="290796"/>
                      </a:lnTo>
                      <a:lnTo>
                        <a:pt x="304526" y="121463"/>
                      </a:lnTo>
                      <a:close/>
                      <a:moveTo>
                        <a:pt x="0" y="0"/>
                      </a:moveTo>
                      <a:lnTo>
                        <a:pt x="720878" y="0"/>
                      </a:lnTo>
                      <a:lnTo>
                        <a:pt x="720878" y="1096858"/>
                      </a:lnTo>
                      <a:lnTo>
                        <a:pt x="0" y="1096858"/>
                      </a:lnTo>
                      <a:close/>
                    </a:path>
                  </a:pathLst>
                </a:custGeom>
                <a:grpFill/>
                <a:ln w="25400" cap="flat" cmpd="sng" algn="ctr">
                  <a:noFill/>
                  <a:prstDash val="solid"/>
                </a:ln>
                <a:effectLst/>
              </p:spPr>
              <p:txBody>
                <a:bodyPr rtlCol="0" anchor="ctr"/>
                <a:lstStyle/>
                <a:p>
                  <a:pPr algn="ctr">
                    <a:defRPr/>
                  </a:pPr>
                  <a:endParaRPr lang="en-US" sz="1350" kern="0" dirty="0">
                    <a:solidFill>
                      <a:srgbClr val="FFFFFF"/>
                    </a:solidFill>
                  </a:endParaRPr>
                </a:p>
              </p:txBody>
            </p:sp>
            <p:sp>
              <p:nvSpPr>
                <p:cNvPr id="61" name="Rectangle 31"/>
                <p:cNvSpPr/>
                <p:nvPr/>
              </p:nvSpPr>
              <p:spPr>
                <a:xfrm>
                  <a:off x="537043" y="4136923"/>
                  <a:ext cx="766917" cy="1814051"/>
                </a:xfrm>
                <a:custGeom>
                  <a:avLst/>
                  <a:gdLst/>
                  <a:ahLst/>
                  <a:cxnLst/>
                  <a:rect l="l" t="t" r="r" b="b"/>
                  <a:pathLst>
                    <a:path w="766916" h="1814051">
                      <a:moveTo>
                        <a:pt x="167877" y="1280651"/>
                      </a:moveTo>
                      <a:lnTo>
                        <a:pt x="167877" y="1449984"/>
                      </a:lnTo>
                      <a:lnTo>
                        <a:pt x="331566" y="1449984"/>
                      </a:lnTo>
                      <a:lnTo>
                        <a:pt x="331566" y="1280651"/>
                      </a:lnTo>
                      <a:close/>
                      <a:moveTo>
                        <a:pt x="167877" y="1066800"/>
                      </a:moveTo>
                      <a:lnTo>
                        <a:pt x="167877" y="1236133"/>
                      </a:lnTo>
                      <a:lnTo>
                        <a:pt x="331566" y="1236133"/>
                      </a:lnTo>
                      <a:lnTo>
                        <a:pt x="331566" y="1066800"/>
                      </a:lnTo>
                      <a:close/>
                      <a:moveTo>
                        <a:pt x="167877" y="838200"/>
                      </a:moveTo>
                      <a:lnTo>
                        <a:pt x="167877" y="1007533"/>
                      </a:lnTo>
                      <a:lnTo>
                        <a:pt x="331566" y="1007533"/>
                      </a:lnTo>
                      <a:lnTo>
                        <a:pt x="331566" y="838200"/>
                      </a:lnTo>
                      <a:close/>
                      <a:moveTo>
                        <a:pt x="167877" y="599477"/>
                      </a:moveTo>
                      <a:lnTo>
                        <a:pt x="167877" y="768810"/>
                      </a:lnTo>
                      <a:lnTo>
                        <a:pt x="331566" y="768810"/>
                      </a:lnTo>
                      <a:lnTo>
                        <a:pt x="331566" y="599477"/>
                      </a:lnTo>
                      <a:close/>
                      <a:moveTo>
                        <a:pt x="433348" y="366252"/>
                      </a:moveTo>
                      <a:lnTo>
                        <a:pt x="433348" y="535585"/>
                      </a:lnTo>
                      <a:lnTo>
                        <a:pt x="597037" y="535585"/>
                      </a:lnTo>
                      <a:lnTo>
                        <a:pt x="597037" y="366252"/>
                      </a:lnTo>
                      <a:close/>
                      <a:moveTo>
                        <a:pt x="167877" y="366251"/>
                      </a:moveTo>
                      <a:lnTo>
                        <a:pt x="167877" y="535584"/>
                      </a:lnTo>
                      <a:lnTo>
                        <a:pt x="331566" y="535584"/>
                      </a:lnTo>
                      <a:lnTo>
                        <a:pt x="331566" y="366251"/>
                      </a:lnTo>
                      <a:close/>
                      <a:moveTo>
                        <a:pt x="433348" y="130277"/>
                      </a:moveTo>
                      <a:lnTo>
                        <a:pt x="433348" y="299610"/>
                      </a:lnTo>
                      <a:lnTo>
                        <a:pt x="597037" y="299610"/>
                      </a:lnTo>
                      <a:lnTo>
                        <a:pt x="597037" y="130277"/>
                      </a:lnTo>
                      <a:close/>
                      <a:moveTo>
                        <a:pt x="167876" y="130277"/>
                      </a:moveTo>
                      <a:lnTo>
                        <a:pt x="167876" y="299610"/>
                      </a:lnTo>
                      <a:lnTo>
                        <a:pt x="331565" y="299610"/>
                      </a:lnTo>
                      <a:lnTo>
                        <a:pt x="331565" y="130277"/>
                      </a:lnTo>
                      <a:close/>
                      <a:moveTo>
                        <a:pt x="0" y="0"/>
                      </a:moveTo>
                      <a:lnTo>
                        <a:pt x="766916" y="0"/>
                      </a:lnTo>
                      <a:lnTo>
                        <a:pt x="766916" y="661479"/>
                      </a:lnTo>
                      <a:lnTo>
                        <a:pt x="406219" y="661479"/>
                      </a:lnTo>
                      <a:lnTo>
                        <a:pt x="406219" y="1814051"/>
                      </a:lnTo>
                      <a:lnTo>
                        <a:pt x="0" y="1814051"/>
                      </a:lnTo>
                      <a:close/>
                    </a:path>
                  </a:pathLst>
                </a:custGeom>
                <a:grpFill/>
                <a:ln w="25400" cap="flat" cmpd="sng" algn="ctr">
                  <a:noFill/>
                  <a:prstDash val="solid"/>
                </a:ln>
                <a:effectLst/>
              </p:spPr>
              <p:txBody>
                <a:bodyPr rtlCol="0" anchor="ctr"/>
                <a:lstStyle/>
                <a:p>
                  <a:pPr algn="ctr">
                    <a:defRPr/>
                  </a:pPr>
                  <a:endParaRPr lang="en-US" sz="1350" kern="0" dirty="0">
                    <a:solidFill>
                      <a:srgbClr val="FFFFFF"/>
                    </a:solidFill>
                  </a:endParaRPr>
                </a:p>
              </p:txBody>
            </p:sp>
          </p:grpSp>
        </p:grpSp>
        <p:grpSp>
          <p:nvGrpSpPr>
            <p:cNvPr id="62" name="Group 61"/>
            <p:cNvGrpSpPr/>
            <p:nvPr/>
          </p:nvGrpSpPr>
          <p:grpSpPr>
            <a:xfrm>
              <a:off x="2182897" y="2561778"/>
              <a:ext cx="714042" cy="563567"/>
              <a:chOff x="1808098" y="4081829"/>
              <a:chExt cx="919957" cy="726089"/>
            </a:xfrm>
            <a:solidFill>
              <a:schemeClr val="bg1"/>
            </a:solidFill>
          </p:grpSpPr>
          <p:sp>
            <p:nvSpPr>
              <p:cNvPr id="63" name="Freeform 5"/>
              <p:cNvSpPr>
                <a:spLocks noEditPoints="1"/>
              </p:cNvSpPr>
              <p:nvPr/>
            </p:nvSpPr>
            <p:spPr bwMode="auto">
              <a:xfrm>
                <a:off x="1808098" y="4332394"/>
                <a:ext cx="919957" cy="223131"/>
              </a:xfrm>
              <a:custGeom>
                <a:avLst/>
                <a:gdLst>
                  <a:gd name="T0" fmla="*/ 197 w 210"/>
                  <a:gd name="T1" fmla="*/ 51 h 51"/>
                  <a:gd name="T2" fmla="*/ 210 w 210"/>
                  <a:gd name="T3" fmla="*/ 12 h 51"/>
                  <a:gd name="T4" fmla="*/ 14 w 210"/>
                  <a:gd name="T5" fmla="*/ 0 h 51"/>
                  <a:gd name="T6" fmla="*/ 0 w 210"/>
                  <a:gd name="T7" fmla="*/ 39 h 51"/>
                  <a:gd name="T8" fmla="*/ 181 w 210"/>
                  <a:gd name="T9" fmla="*/ 16 h 51"/>
                  <a:gd name="T10" fmla="*/ 181 w 210"/>
                  <a:gd name="T11" fmla="*/ 35 h 51"/>
                  <a:gd name="T12" fmla="*/ 181 w 210"/>
                  <a:gd name="T13" fmla="*/ 16 h 51"/>
                  <a:gd name="T14" fmla="*/ 114 w 210"/>
                  <a:gd name="T15" fmla="*/ 9 h 51"/>
                  <a:gd name="T16" fmla="*/ 106 w 210"/>
                  <a:gd name="T17" fmla="*/ 17 h 51"/>
                  <a:gd name="T18" fmla="*/ 106 w 210"/>
                  <a:gd name="T19" fmla="*/ 22 h 51"/>
                  <a:gd name="T20" fmla="*/ 114 w 210"/>
                  <a:gd name="T21" fmla="*/ 29 h 51"/>
                  <a:gd name="T22" fmla="*/ 106 w 210"/>
                  <a:gd name="T23" fmla="*/ 22 h 51"/>
                  <a:gd name="T24" fmla="*/ 114 w 210"/>
                  <a:gd name="T25" fmla="*/ 34 h 51"/>
                  <a:gd name="T26" fmla="*/ 106 w 210"/>
                  <a:gd name="T27" fmla="*/ 42 h 51"/>
                  <a:gd name="T28" fmla="*/ 90 w 210"/>
                  <a:gd name="T29" fmla="*/ 9 h 51"/>
                  <a:gd name="T30" fmla="*/ 99 w 210"/>
                  <a:gd name="T31" fmla="*/ 17 h 51"/>
                  <a:gd name="T32" fmla="*/ 90 w 210"/>
                  <a:gd name="T33" fmla="*/ 9 h 51"/>
                  <a:gd name="T34" fmla="*/ 99 w 210"/>
                  <a:gd name="T35" fmla="*/ 22 h 51"/>
                  <a:gd name="T36" fmla="*/ 90 w 210"/>
                  <a:gd name="T37" fmla="*/ 29 h 51"/>
                  <a:gd name="T38" fmla="*/ 90 w 210"/>
                  <a:gd name="T39" fmla="*/ 34 h 51"/>
                  <a:gd name="T40" fmla="*/ 99 w 210"/>
                  <a:gd name="T41" fmla="*/ 42 h 51"/>
                  <a:gd name="T42" fmla="*/ 90 w 210"/>
                  <a:gd name="T43" fmla="*/ 34 h 51"/>
                  <a:gd name="T44" fmla="*/ 83 w 210"/>
                  <a:gd name="T45" fmla="*/ 9 h 51"/>
                  <a:gd name="T46" fmla="*/ 75 w 210"/>
                  <a:gd name="T47" fmla="*/ 17 h 51"/>
                  <a:gd name="T48" fmla="*/ 75 w 210"/>
                  <a:gd name="T49" fmla="*/ 22 h 51"/>
                  <a:gd name="T50" fmla="*/ 83 w 210"/>
                  <a:gd name="T51" fmla="*/ 29 h 51"/>
                  <a:gd name="T52" fmla="*/ 75 w 210"/>
                  <a:gd name="T53" fmla="*/ 22 h 51"/>
                  <a:gd name="T54" fmla="*/ 83 w 210"/>
                  <a:gd name="T55" fmla="*/ 34 h 51"/>
                  <a:gd name="T56" fmla="*/ 75 w 210"/>
                  <a:gd name="T57" fmla="*/ 42 h 51"/>
                  <a:gd name="T58" fmla="*/ 60 w 210"/>
                  <a:gd name="T59" fmla="*/ 9 h 51"/>
                  <a:gd name="T60" fmla="*/ 68 w 210"/>
                  <a:gd name="T61" fmla="*/ 17 h 51"/>
                  <a:gd name="T62" fmla="*/ 60 w 210"/>
                  <a:gd name="T63" fmla="*/ 9 h 51"/>
                  <a:gd name="T64" fmla="*/ 68 w 210"/>
                  <a:gd name="T65" fmla="*/ 22 h 51"/>
                  <a:gd name="T66" fmla="*/ 60 w 210"/>
                  <a:gd name="T67" fmla="*/ 29 h 51"/>
                  <a:gd name="T68" fmla="*/ 60 w 210"/>
                  <a:gd name="T69" fmla="*/ 34 h 51"/>
                  <a:gd name="T70" fmla="*/ 68 w 210"/>
                  <a:gd name="T71" fmla="*/ 42 h 51"/>
                  <a:gd name="T72" fmla="*/ 60 w 210"/>
                  <a:gd name="T73" fmla="*/ 34 h 51"/>
                  <a:gd name="T74" fmla="*/ 52 w 210"/>
                  <a:gd name="T75" fmla="*/ 9 h 51"/>
                  <a:gd name="T76" fmla="*/ 44 w 210"/>
                  <a:gd name="T77" fmla="*/ 17 h 51"/>
                  <a:gd name="T78" fmla="*/ 44 w 210"/>
                  <a:gd name="T79" fmla="*/ 22 h 51"/>
                  <a:gd name="T80" fmla="*/ 52 w 210"/>
                  <a:gd name="T81" fmla="*/ 29 h 51"/>
                  <a:gd name="T82" fmla="*/ 44 w 210"/>
                  <a:gd name="T83" fmla="*/ 22 h 51"/>
                  <a:gd name="T84" fmla="*/ 52 w 210"/>
                  <a:gd name="T85" fmla="*/ 34 h 51"/>
                  <a:gd name="T86" fmla="*/ 44 w 210"/>
                  <a:gd name="T87" fmla="*/ 42 h 51"/>
                  <a:gd name="T88" fmla="*/ 29 w 210"/>
                  <a:gd name="T89" fmla="*/ 9 h 51"/>
                  <a:gd name="T90" fmla="*/ 37 w 210"/>
                  <a:gd name="T91" fmla="*/ 17 h 51"/>
                  <a:gd name="T92" fmla="*/ 29 w 210"/>
                  <a:gd name="T93" fmla="*/ 9 h 51"/>
                  <a:gd name="T94" fmla="*/ 37 w 210"/>
                  <a:gd name="T95" fmla="*/ 22 h 51"/>
                  <a:gd name="T96" fmla="*/ 29 w 210"/>
                  <a:gd name="T97" fmla="*/ 29 h 51"/>
                  <a:gd name="T98" fmla="*/ 29 w 210"/>
                  <a:gd name="T99" fmla="*/ 34 h 51"/>
                  <a:gd name="T100" fmla="*/ 37 w 210"/>
                  <a:gd name="T101" fmla="*/ 42 h 51"/>
                  <a:gd name="T102" fmla="*/ 29 w 210"/>
                  <a:gd name="T103" fmla="*/ 34 h 51"/>
                  <a:gd name="T104" fmla="*/ 22 w 210"/>
                  <a:gd name="T105" fmla="*/ 9 h 51"/>
                  <a:gd name="T106" fmla="*/ 13 w 210"/>
                  <a:gd name="T107" fmla="*/ 17 h 51"/>
                  <a:gd name="T108" fmla="*/ 13 w 210"/>
                  <a:gd name="T109" fmla="*/ 22 h 51"/>
                  <a:gd name="T110" fmla="*/ 22 w 210"/>
                  <a:gd name="T111" fmla="*/ 29 h 51"/>
                  <a:gd name="T112" fmla="*/ 13 w 210"/>
                  <a:gd name="T113" fmla="*/ 22 h 51"/>
                  <a:gd name="T114" fmla="*/ 22 w 210"/>
                  <a:gd name="T115" fmla="*/ 34 h 51"/>
                  <a:gd name="T116" fmla="*/ 13 w 210"/>
                  <a:gd name="T11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1">
                    <a:moveTo>
                      <a:pt x="14" y="51"/>
                    </a:moveTo>
                    <a:cubicBezTo>
                      <a:pt x="197" y="51"/>
                      <a:pt x="197" y="51"/>
                      <a:pt x="197" y="51"/>
                    </a:cubicBezTo>
                    <a:cubicBezTo>
                      <a:pt x="204" y="51"/>
                      <a:pt x="210" y="46"/>
                      <a:pt x="210" y="39"/>
                    </a:cubicBezTo>
                    <a:cubicBezTo>
                      <a:pt x="210" y="12"/>
                      <a:pt x="210" y="12"/>
                      <a:pt x="210" y="12"/>
                    </a:cubicBezTo>
                    <a:cubicBezTo>
                      <a:pt x="210" y="5"/>
                      <a:pt x="204" y="0"/>
                      <a:pt x="197" y="0"/>
                    </a:cubicBezTo>
                    <a:cubicBezTo>
                      <a:pt x="14" y="0"/>
                      <a:pt x="14" y="0"/>
                      <a:pt x="14" y="0"/>
                    </a:cubicBezTo>
                    <a:cubicBezTo>
                      <a:pt x="6" y="0"/>
                      <a:pt x="0" y="5"/>
                      <a:pt x="0" y="12"/>
                    </a:cubicBezTo>
                    <a:cubicBezTo>
                      <a:pt x="0" y="39"/>
                      <a:pt x="0" y="39"/>
                      <a:pt x="0" y="39"/>
                    </a:cubicBezTo>
                    <a:cubicBezTo>
                      <a:pt x="0" y="46"/>
                      <a:pt x="6" y="51"/>
                      <a:pt x="14" y="51"/>
                    </a:cubicBezTo>
                    <a:close/>
                    <a:moveTo>
                      <a:pt x="181" y="16"/>
                    </a:moveTo>
                    <a:cubicBezTo>
                      <a:pt x="187" y="16"/>
                      <a:pt x="192" y="20"/>
                      <a:pt x="192" y="26"/>
                    </a:cubicBezTo>
                    <a:cubicBezTo>
                      <a:pt x="192" y="31"/>
                      <a:pt x="187" y="35"/>
                      <a:pt x="181" y="35"/>
                    </a:cubicBezTo>
                    <a:cubicBezTo>
                      <a:pt x="175" y="35"/>
                      <a:pt x="171" y="31"/>
                      <a:pt x="171" y="26"/>
                    </a:cubicBezTo>
                    <a:cubicBezTo>
                      <a:pt x="171" y="20"/>
                      <a:pt x="175" y="16"/>
                      <a:pt x="181" y="16"/>
                    </a:cubicBezTo>
                    <a:close/>
                    <a:moveTo>
                      <a:pt x="106" y="9"/>
                    </a:moveTo>
                    <a:cubicBezTo>
                      <a:pt x="114" y="9"/>
                      <a:pt x="114" y="9"/>
                      <a:pt x="114" y="9"/>
                    </a:cubicBezTo>
                    <a:cubicBezTo>
                      <a:pt x="114" y="17"/>
                      <a:pt x="114" y="17"/>
                      <a:pt x="114" y="17"/>
                    </a:cubicBezTo>
                    <a:cubicBezTo>
                      <a:pt x="106" y="17"/>
                      <a:pt x="106" y="17"/>
                      <a:pt x="106" y="17"/>
                    </a:cubicBezTo>
                    <a:lnTo>
                      <a:pt x="106" y="9"/>
                    </a:lnTo>
                    <a:close/>
                    <a:moveTo>
                      <a:pt x="106" y="22"/>
                    </a:moveTo>
                    <a:cubicBezTo>
                      <a:pt x="114" y="22"/>
                      <a:pt x="114" y="22"/>
                      <a:pt x="114" y="22"/>
                    </a:cubicBezTo>
                    <a:cubicBezTo>
                      <a:pt x="114" y="29"/>
                      <a:pt x="114" y="29"/>
                      <a:pt x="114" y="29"/>
                    </a:cubicBezTo>
                    <a:cubicBezTo>
                      <a:pt x="106" y="29"/>
                      <a:pt x="106" y="29"/>
                      <a:pt x="106" y="29"/>
                    </a:cubicBezTo>
                    <a:lnTo>
                      <a:pt x="106" y="22"/>
                    </a:lnTo>
                    <a:close/>
                    <a:moveTo>
                      <a:pt x="106" y="34"/>
                    </a:moveTo>
                    <a:cubicBezTo>
                      <a:pt x="114" y="34"/>
                      <a:pt x="114" y="34"/>
                      <a:pt x="114" y="34"/>
                    </a:cubicBezTo>
                    <a:cubicBezTo>
                      <a:pt x="114" y="42"/>
                      <a:pt x="114" y="42"/>
                      <a:pt x="114" y="42"/>
                    </a:cubicBezTo>
                    <a:cubicBezTo>
                      <a:pt x="106" y="42"/>
                      <a:pt x="106" y="42"/>
                      <a:pt x="106" y="42"/>
                    </a:cubicBezTo>
                    <a:lnTo>
                      <a:pt x="106" y="34"/>
                    </a:lnTo>
                    <a:close/>
                    <a:moveTo>
                      <a:pt x="90" y="9"/>
                    </a:moveTo>
                    <a:cubicBezTo>
                      <a:pt x="99" y="9"/>
                      <a:pt x="99" y="9"/>
                      <a:pt x="99" y="9"/>
                    </a:cubicBezTo>
                    <a:cubicBezTo>
                      <a:pt x="99" y="17"/>
                      <a:pt x="99" y="17"/>
                      <a:pt x="99" y="17"/>
                    </a:cubicBezTo>
                    <a:cubicBezTo>
                      <a:pt x="90" y="17"/>
                      <a:pt x="90" y="17"/>
                      <a:pt x="90" y="17"/>
                    </a:cubicBezTo>
                    <a:lnTo>
                      <a:pt x="90" y="9"/>
                    </a:lnTo>
                    <a:close/>
                    <a:moveTo>
                      <a:pt x="90" y="22"/>
                    </a:moveTo>
                    <a:cubicBezTo>
                      <a:pt x="99" y="22"/>
                      <a:pt x="99" y="22"/>
                      <a:pt x="99" y="22"/>
                    </a:cubicBezTo>
                    <a:cubicBezTo>
                      <a:pt x="99" y="29"/>
                      <a:pt x="99" y="29"/>
                      <a:pt x="99" y="29"/>
                    </a:cubicBezTo>
                    <a:cubicBezTo>
                      <a:pt x="90" y="29"/>
                      <a:pt x="90" y="29"/>
                      <a:pt x="90" y="29"/>
                    </a:cubicBezTo>
                    <a:lnTo>
                      <a:pt x="90" y="22"/>
                    </a:lnTo>
                    <a:close/>
                    <a:moveTo>
                      <a:pt x="90" y="34"/>
                    </a:moveTo>
                    <a:cubicBezTo>
                      <a:pt x="99" y="34"/>
                      <a:pt x="99" y="34"/>
                      <a:pt x="99" y="34"/>
                    </a:cubicBezTo>
                    <a:cubicBezTo>
                      <a:pt x="99" y="42"/>
                      <a:pt x="99" y="42"/>
                      <a:pt x="99" y="42"/>
                    </a:cubicBezTo>
                    <a:cubicBezTo>
                      <a:pt x="90" y="42"/>
                      <a:pt x="90" y="42"/>
                      <a:pt x="90" y="42"/>
                    </a:cubicBezTo>
                    <a:lnTo>
                      <a:pt x="90" y="34"/>
                    </a:lnTo>
                    <a:close/>
                    <a:moveTo>
                      <a:pt x="75" y="9"/>
                    </a:moveTo>
                    <a:cubicBezTo>
                      <a:pt x="83" y="9"/>
                      <a:pt x="83" y="9"/>
                      <a:pt x="83" y="9"/>
                    </a:cubicBezTo>
                    <a:cubicBezTo>
                      <a:pt x="83" y="17"/>
                      <a:pt x="83" y="17"/>
                      <a:pt x="83" y="17"/>
                    </a:cubicBezTo>
                    <a:cubicBezTo>
                      <a:pt x="75" y="17"/>
                      <a:pt x="75" y="17"/>
                      <a:pt x="75" y="17"/>
                    </a:cubicBezTo>
                    <a:lnTo>
                      <a:pt x="75" y="9"/>
                    </a:lnTo>
                    <a:close/>
                    <a:moveTo>
                      <a:pt x="75" y="22"/>
                    </a:moveTo>
                    <a:cubicBezTo>
                      <a:pt x="83" y="22"/>
                      <a:pt x="83" y="22"/>
                      <a:pt x="83" y="22"/>
                    </a:cubicBezTo>
                    <a:cubicBezTo>
                      <a:pt x="83" y="29"/>
                      <a:pt x="83" y="29"/>
                      <a:pt x="83" y="29"/>
                    </a:cubicBezTo>
                    <a:cubicBezTo>
                      <a:pt x="75" y="29"/>
                      <a:pt x="75" y="29"/>
                      <a:pt x="75" y="29"/>
                    </a:cubicBezTo>
                    <a:lnTo>
                      <a:pt x="75" y="22"/>
                    </a:lnTo>
                    <a:close/>
                    <a:moveTo>
                      <a:pt x="75" y="34"/>
                    </a:moveTo>
                    <a:cubicBezTo>
                      <a:pt x="83" y="34"/>
                      <a:pt x="83" y="34"/>
                      <a:pt x="83" y="34"/>
                    </a:cubicBezTo>
                    <a:cubicBezTo>
                      <a:pt x="83" y="42"/>
                      <a:pt x="83" y="42"/>
                      <a:pt x="83" y="42"/>
                    </a:cubicBezTo>
                    <a:cubicBezTo>
                      <a:pt x="75" y="42"/>
                      <a:pt x="75" y="42"/>
                      <a:pt x="75" y="42"/>
                    </a:cubicBezTo>
                    <a:lnTo>
                      <a:pt x="75" y="34"/>
                    </a:lnTo>
                    <a:close/>
                    <a:moveTo>
                      <a:pt x="60" y="9"/>
                    </a:moveTo>
                    <a:cubicBezTo>
                      <a:pt x="68" y="9"/>
                      <a:pt x="68" y="9"/>
                      <a:pt x="68" y="9"/>
                    </a:cubicBezTo>
                    <a:cubicBezTo>
                      <a:pt x="68" y="17"/>
                      <a:pt x="68" y="17"/>
                      <a:pt x="68" y="17"/>
                    </a:cubicBezTo>
                    <a:cubicBezTo>
                      <a:pt x="60" y="17"/>
                      <a:pt x="60" y="17"/>
                      <a:pt x="60" y="17"/>
                    </a:cubicBezTo>
                    <a:lnTo>
                      <a:pt x="60" y="9"/>
                    </a:lnTo>
                    <a:close/>
                    <a:moveTo>
                      <a:pt x="60" y="22"/>
                    </a:moveTo>
                    <a:cubicBezTo>
                      <a:pt x="68" y="22"/>
                      <a:pt x="68" y="22"/>
                      <a:pt x="68" y="22"/>
                    </a:cubicBezTo>
                    <a:cubicBezTo>
                      <a:pt x="68" y="29"/>
                      <a:pt x="68" y="29"/>
                      <a:pt x="68" y="29"/>
                    </a:cubicBezTo>
                    <a:cubicBezTo>
                      <a:pt x="60" y="29"/>
                      <a:pt x="60" y="29"/>
                      <a:pt x="60" y="29"/>
                    </a:cubicBezTo>
                    <a:lnTo>
                      <a:pt x="60" y="22"/>
                    </a:lnTo>
                    <a:close/>
                    <a:moveTo>
                      <a:pt x="60" y="34"/>
                    </a:moveTo>
                    <a:cubicBezTo>
                      <a:pt x="68" y="34"/>
                      <a:pt x="68" y="34"/>
                      <a:pt x="68" y="34"/>
                    </a:cubicBezTo>
                    <a:cubicBezTo>
                      <a:pt x="68" y="42"/>
                      <a:pt x="68" y="42"/>
                      <a:pt x="68" y="42"/>
                    </a:cubicBezTo>
                    <a:cubicBezTo>
                      <a:pt x="60" y="42"/>
                      <a:pt x="60" y="42"/>
                      <a:pt x="60" y="42"/>
                    </a:cubicBezTo>
                    <a:lnTo>
                      <a:pt x="60" y="34"/>
                    </a:lnTo>
                    <a:close/>
                    <a:moveTo>
                      <a:pt x="44" y="9"/>
                    </a:moveTo>
                    <a:cubicBezTo>
                      <a:pt x="52" y="9"/>
                      <a:pt x="52" y="9"/>
                      <a:pt x="52" y="9"/>
                    </a:cubicBezTo>
                    <a:cubicBezTo>
                      <a:pt x="52" y="17"/>
                      <a:pt x="52" y="17"/>
                      <a:pt x="52" y="17"/>
                    </a:cubicBezTo>
                    <a:cubicBezTo>
                      <a:pt x="44" y="17"/>
                      <a:pt x="44" y="17"/>
                      <a:pt x="44" y="17"/>
                    </a:cubicBezTo>
                    <a:lnTo>
                      <a:pt x="44" y="9"/>
                    </a:lnTo>
                    <a:close/>
                    <a:moveTo>
                      <a:pt x="44" y="22"/>
                    </a:moveTo>
                    <a:cubicBezTo>
                      <a:pt x="52" y="22"/>
                      <a:pt x="52" y="22"/>
                      <a:pt x="52" y="22"/>
                    </a:cubicBezTo>
                    <a:cubicBezTo>
                      <a:pt x="52" y="29"/>
                      <a:pt x="52" y="29"/>
                      <a:pt x="52" y="29"/>
                    </a:cubicBezTo>
                    <a:cubicBezTo>
                      <a:pt x="44" y="29"/>
                      <a:pt x="44" y="29"/>
                      <a:pt x="44" y="29"/>
                    </a:cubicBezTo>
                    <a:lnTo>
                      <a:pt x="44" y="22"/>
                    </a:lnTo>
                    <a:close/>
                    <a:moveTo>
                      <a:pt x="44" y="34"/>
                    </a:moveTo>
                    <a:cubicBezTo>
                      <a:pt x="52" y="34"/>
                      <a:pt x="52" y="34"/>
                      <a:pt x="52" y="34"/>
                    </a:cubicBezTo>
                    <a:cubicBezTo>
                      <a:pt x="52" y="42"/>
                      <a:pt x="52" y="42"/>
                      <a:pt x="52" y="42"/>
                    </a:cubicBezTo>
                    <a:cubicBezTo>
                      <a:pt x="44" y="42"/>
                      <a:pt x="44" y="42"/>
                      <a:pt x="44" y="42"/>
                    </a:cubicBezTo>
                    <a:lnTo>
                      <a:pt x="44" y="34"/>
                    </a:lnTo>
                    <a:close/>
                    <a:moveTo>
                      <a:pt x="29" y="9"/>
                    </a:moveTo>
                    <a:cubicBezTo>
                      <a:pt x="37" y="9"/>
                      <a:pt x="37" y="9"/>
                      <a:pt x="37" y="9"/>
                    </a:cubicBezTo>
                    <a:cubicBezTo>
                      <a:pt x="37" y="17"/>
                      <a:pt x="37" y="17"/>
                      <a:pt x="37" y="17"/>
                    </a:cubicBezTo>
                    <a:cubicBezTo>
                      <a:pt x="29" y="17"/>
                      <a:pt x="29" y="17"/>
                      <a:pt x="29" y="17"/>
                    </a:cubicBezTo>
                    <a:lnTo>
                      <a:pt x="29" y="9"/>
                    </a:lnTo>
                    <a:close/>
                    <a:moveTo>
                      <a:pt x="29" y="22"/>
                    </a:moveTo>
                    <a:cubicBezTo>
                      <a:pt x="37" y="22"/>
                      <a:pt x="37" y="22"/>
                      <a:pt x="37" y="22"/>
                    </a:cubicBezTo>
                    <a:cubicBezTo>
                      <a:pt x="37" y="29"/>
                      <a:pt x="37" y="29"/>
                      <a:pt x="37" y="29"/>
                    </a:cubicBezTo>
                    <a:cubicBezTo>
                      <a:pt x="29" y="29"/>
                      <a:pt x="29" y="29"/>
                      <a:pt x="29" y="29"/>
                    </a:cubicBezTo>
                    <a:lnTo>
                      <a:pt x="29" y="22"/>
                    </a:lnTo>
                    <a:close/>
                    <a:moveTo>
                      <a:pt x="29" y="34"/>
                    </a:moveTo>
                    <a:cubicBezTo>
                      <a:pt x="37" y="34"/>
                      <a:pt x="37" y="34"/>
                      <a:pt x="37" y="34"/>
                    </a:cubicBezTo>
                    <a:cubicBezTo>
                      <a:pt x="37" y="42"/>
                      <a:pt x="37" y="42"/>
                      <a:pt x="37" y="42"/>
                    </a:cubicBezTo>
                    <a:cubicBezTo>
                      <a:pt x="29" y="42"/>
                      <a:pt x="29" y="42"/>
                      <a:pt x="29" y="42"/>
                    </a:cubicBezTo>
                    <a:lnTo>
                      <a:pt x="29" y="34"/>
                    </a:lnTo>
                    <a:close/>
                    <a:moveTo>
                      <a:pt x="13" y="9"/>
                    </a:moveTo>
                    <a:cubicBezTo>
                      <a:pt x="22" y="9"/>
                      <a:pt x="22" y="9"/>
                      <a:pt x="22" y="9"/>
                    </a:cubicBezTo>
                    <a:cubicBezTo>
                      <a:pt x="22" y="17"/>
                      <a:pt x="22" y="17"/>
                      <a:pt x="22" y="17"/>
                    </a:cubicBezTo>
                    <a:cubicBezTo>
                      <a:pt x="13" y="17"/>
                      <a:pt x="13" y="17"/>
                      <a:pt x="13" y="17"/>
                    </a:cubicBezTo>
                    <a:lnTo>
                      <a:pt x="13" y="9"/>
                    </a:lnTo>
                    <a:close/>
                    <a:moveTo>
                      <a:pt x="13" y="22"/>
                    </a:moveTo>
                    <a:cubicBezTo>
                      <a:pt x="22" y="22"/>
                      <a:pt x="22" y="22"/>
                      <a:pt x="22" y="22"/>
                    </a:cubicBezTo>
                    <a:cubicBezTo>
                      <a:pt x="22" y="29"/>
                      <a:pt x="22" y="29"/>
                      <a:pt x="22" y="29"/>
                    </a:cubicBezTo>
                    <a:cubicBezTo>
                      <a:pt x="13" y="29"/>
                      <a:pt x="13" y="29"/>
                      <a:pt x="13" y="29"/>
                    </a:cubicBezTo>
                    <a:lnTo>
                      <a:pt x="13" y="22"/>
                    </a:lnTo>
                    <a:close/>
                    <a:moveTo>
                      <a:pt x="13" y="34"/>
                    </a:moveTo>
                    <a:cubicBezTo>
                      <a:pt x="22" y="34"/>
                      <a:pt x="22" y="34"/>
                      <a:pt x="22" y="34"/>
                    </a:cubicBezTo>
                    <a:cubicBezTo>
                      <a:pt x="22" y="42"/>
                      <a:pt x="22" y="42"/>
                      <a:pt x="22" y="42"/>
                    </a:cubicBezTo>
                    <a:cubicBezTo>
                      <a:pt x="13" y="42"/>
                      <a:pt x="13" y="42"/>
                      <a:pt x="13" y="42"/>
                    </a:cubicBez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4" name="Freeform 6"/>
              <p:cNvSpPr>
                <a:spLocks noEditPoints="1"/>
              </p:cNvSpPr>
              <p:nvPr/>
            </p:nvSpPr>
            <p:spPr bwMode="auto">
              <a:xfrm>
                <a:off x="1808098" y="4579301"/>
                <a:ext cx="919957" cy="228617"/>
              </a:xfrm>
              <a:custGeom>
                <a:avLst/>
                <a:gdLst>
                  <a:gd name="T0" fmla="*/ 197 w 210"/>
                  <a:gd name="T1" fmla="*/ 52 h 52"/>
                  <a:gd name="T2" fmla="*/ 210 w 210"/>
                  <a:gd name="T3" fmla="*/ 12 h 52"/>
                  <a:gd name="T4" fmla="*/ 14 w 210"/>
                  <a:gd name="T5" fmla="*/ 0 h 52"/>
                  <a:gd name="T6" fmla="*/ 0 w 210"/>
                  <a:gd name="T7" fmla="*/ 40 h 52"/>
                  <a:gd name="T8" fmla="*/ 181 w 210"/>
                  <a:gd name="T9" fmla="*/ 17 h 52"/>
                  <a:gd name="T10" fmla="*/ 181 w 210"/>
                  <a:gd name="T11" fmla="*/ 35 h 52"/>
                  <a:gd name="T12" fmla="*/ 181 w 210"/>
                  <a:gd name="T13" fmla="*/ 17 h 52"/>
                  <a:gd name="T14" fmla="*/ 114 w 210"/>
                  <a:gd name="T15" fmla="*/ 10 h 52"/>
                  <a:gd name="T16" fmla="*/ 106 w 210"/>
                  <a:gd name="T17" fmla="*/ 17 h 52"/>
                  <a:gd name="T18" fmla="*/ 106 w 210"/>
                  <a:gd name="T19" fmla="*/ 23 h 52"/>
                  <a:gd name="T20" fmla="*/ 114 w 210"/>
                  <a:gd name="T21" fmla="*/ 30 h 52"/>
                  <a:gd name="T22" fmla="*/ 106 w 210"/>
                  <a:gd name="T23" fmla="*/ 23 h 52"/>
                  <a:gd name="T24" fmla="*/ 114 w 210"/>
                  <a:gd name="T25" fmla="*/ 35 h 52"/>
                  <a:gd name="T26" fmla="*/ 106 w 210"/>
                  <a:gd name="T27" fmla="*/ 42 h 52"/>
                  <a:gd name="T28" fmla="*/ 90 w 210"/>
                  <a:gd name="T29" fmla="*/ 10 h 52"/>
                  <a:gd name="T30" fmla="*/ 99 w 210"/>
                  <a:gd name="T31" fmla="*/ 17 h 52"/>
                  <a:gd name="T32" fmla="*/ 90 w 210"/>
                  <a:gd name="T33" fmla="*/ 10 h 52"/>
                  <a:gd name="T34" fmla="*/ 99 w 210"/>
                  <a:gd name="T35" fmla="*/ 23 h 52"/>
                  <a:gd name="T36" fmla="*/ 90 w 210"/>
                  <a:gd name="T37" fmla="*/ 30 h 52"/>
                  <a:gd name="T38" fmla="*/ 90 w 210"/>
                  <a:gd name="T39" fmla="*/ 35 h 52"/>
                  <a:gd name="T40" fmla="*/ 99 w 210"/>
                  <a:gd name="T41" fmla="*/ 42 h 52"/>
                  <a:gd name="T42" fmla="*/ 90 w 210"/>
                  <a:gd name="T43" fmla="*/ 35 h 52"/>
                  <a:gd name="T44" fmla="*/ 83 w 210"/>
                  <a:gd name="T45" fmla="*/ 10 h 52"/>
                  <a:gd name="T46" fmla="*/ 75 w 210"/>
                  <a:gd name="T47" fmla="*/ 17 h 52"/>
                  <a:gd name="T48" fmla="*/ 75 w 210"/>
                  <a:gd name="T49" fmla="*/ 23 h 52"/>
                  <a:gd name="T50" fmla="*/ 83 w 210"/>
                  <a:gd name="T51" fmla="*/ 30 h 52"/>
                  <a:gd name="T52" fmla="*/ 75 w 210"/>
                  <a:gd name="T53" fmla="*/ 23 h 52"/>
                  <a:gd name="T54" fmla="*/ 83 w 210"/>
                  <a:gd name="T55" fmla="*/ 35 h 52"/>
                  <a:gd name="T56" fmla="*/ 75 w 210"/>
                  <a:gd name="T57" fmla="*/ 42 h 52"/>
                  <a:gd name="T58" fmla="*/ 60 w 210"/>
                  <a:gd name="T59" fmla="*/ 10 h 52"/>
                  <a:gd name="T60" fmla="*/ 68 w 210"/>
                  <a:gd name="T61" fmla="*/ 17 h 52"/>
                  <a:gd name="T62" fmla="*/ 60 w 210"/>
                  <a:gd name="T63" fmla="*/ 10 h 52"/>
                  <a:gd name="T64" fmla="*/ 68 w 210"/>
                  <a:gd name="T65" fmla="*/ 23 h 52"/>
                  <a:gd name="T66" fmla="*/ 60 w 210"/>
                  <a:gd name="T67" fmla="*/ 30 h 52"/>
                  <a:gd name="T68" fmla="*/ 60 w 210"/>
                  <a:gd name="T69" fmla="*/ 35 h 52"/>
                  <a:gd name="T70" fmla="*/ 68 w 210"/>
                  <a:gd name="T71" fmla="*/ 42 h 52"/>
                  <a:gd name="T72" fmla="*/ 60 w 210"/>
                  <a:gd name="T73" fmla="*/ 35 h 52"/>
                  <a:gd name="T74" fmla="*/ 52 w 210"/>
                  <a:gd name="T75" fmla="*/ 10 h 52"/>
                  <a:gd name="T76" fmla="*/ 44 w 210"/>
                  <a:gd name="T77" fmla="*/ 17 h 52"/>
                  <a:gd name="T78" fmla="*/ 44 w 210"/>
                  <a:gd name="T79" fmla="*/ 23 h 52"/>
                  <a:gd name="T80" fmla="*/ 52 w 210"/>
                  <a:gd name="T81" fmla="*/ 30 h 52"/>
                  <a:gd name="T82" fmla="*/ 44 w 210"/>
                  <a:gd name="T83" fmla="*/ 23 h 52"/>
                  <a:gd name="T84" fmla="*/ 52 w 210"/>
                  <a:gd name="T85" fmla="*/ 35 h 52"/>
                  <a:gd name="T86" fmla="*/ 44 w 210"/>
                  <a:gd name="T87" fmla="*/ 42 h 52"/>
                  <a:gd name="T88" fmla="*/ 29 w 210"/>
                  <a:gd name="T89" fmla="*/ 10 h 52"/>
                  <a:gd name="T90" fmla="*/ 37 w 210"/>
                  <a:gd name="T91" fmla="*/ 17 h 52"/>
                  <a:gd name="T92" fmla="*/ 29 w 210"/>
                  <a:gd name="T93" fmla="*/ 10 h 52"/>
                  <a:gd name="T94" fmla="*/ 37 w 210"/>
                  <a:gd name="T95" fmla="*/ 23 h 52"/>
                  <a:gd name="T96" fmla="*/ 29 w 210"/>
                  <a:gd name="T97" fmla="*/ 30 h 52"/>
                  <a:gd name="T98" fmla="*/ 29 w 210"/>
                  <a:gd name="T99" fmla="*/ 35 h 52"/>
                  <a:gd name="T100" fmla="*/ 37 w 210"/>
                  <a:gd name="T101" fmla="*/ 42 h 52"/>
                  <a:gd name="T102" fmla="*/ 29 w 210"/>
                  <a:gd name="T103" fmla="*/ 35 h 52"/>
                  <a:gd name="T104" fmla="*/ 22 w 210"/>
                  <a:gd name="T105" fmla="*/ 10 h 52"/>
                  <a:gd name="T106" fmla="*/ 13 w 210"/>
                  <a:gd name="T107" fmla="*/ 17 h 52"/>
                  <a:gd name="T108" fmla="*/ 13 w 210"/>
                  <a:gd name="T109" fmla="*/ 23 h 52"/>
                  <a:gd name="T110" fmla="*/ 22 w 210"/>
                  <a:gd name="T111" fmla="*/ 30 h 52"/>
                  <a:gd name="T112" fmla="*/ 13 w 210"/>
                  <a:gd name="T113" fmla="*/ 23 h 52"/>
                  <a:gd name="T114" fmla="*/ 22 w 210"/>
                  <a:gd name="T115" fmla="*/ 35 h 52"/>
                  <a:gd name="T116" fmla="*/ 13 w 210"/>
                  <a:gd name="T117"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2">
                    <a:moveTo>
                      <a:pt x="14" y="52"/>
                    </a:moveTo>
                    <a:cubicBezTo>
                      <a:pt x="94" y="52"/>
                      <a:pt x="197" y="52"/>
                      <a:pt x="197" y="52"/>
                    </a:cubicBezTo>
                    <a:cubicBezTo>
                      <a:pt x="204" y="52"/>
                      <a:pt x="210" y="46"/>
                      <a:pt x="210" y="40"/>
                    </a:cubicBezTo>
                    <a:cubicBezTo>
                      <a:pt x="210" y="12"/>
                      <a:pt x="210" y="12"/>
                      <a:pt x="210" y="12"/>
                    </a:cubicBezTo>
                    <a:cubicBezTo>
                      <a:pt x="210" y="6"/>
                      <a:pt x="204" y="0"/>
                      <a:pt x="197" y="0"/>
                    </a:cubicBezTo>
                    <a:cubicBezTo>
                      <a:pt x="14" y="0"/>
                      <a:pt x="14" y="0"/>
                      <a:pt x="14" y="0"/>
                    </a:cubicBezTo>
                    <a:cubicBezTo>
                      <a:pt x="6" y="0"/>
                      <a:pt x="0" y="6"/>
                      <a:pt x="0" y="12"/>
                    </a:cubicBezTo>
                    <a:cubicBezTo>
                      <a:pt x="0" y="40"/>
                      <a:pt x="0" y="40"/>
                      <a:pt x="0" y="40"/>
                    </a:cubicBezTo>
                    <a:cubicBezTo>
                      <a:pt x="0" y="46"/>
                      <a:pt x="6" y="52"/>
                      <a:pt x="14" y="52"/>
                    </a:cubicBezTo>
                    <a:close/>
                    <a:moveTo>
                      <a:pt x="181" y="17"/>
                    </a:moveTo>
                    <a:cubicBezTo>
                      <a:pt x="187" y="17"/>
                      <a:pt x="192" y="21"/>
                      <a:pt x="192" y="26"/>
                    </a:cubicBezTo>
                    <a:cubicBezTo>
                      <a:pt x="192" y="31"/>
                      <a:pt x="187" y="35"/>
                      <a:pt x="181" y="35"/>
                    </a:cubicBezTo>
                    <a:cubicBezTo>
                      <a:pt x="175" y="35"/>
                      <a:pt x="171" y="31"/>
                      <a:pt x="171" y="26"/>
                    </a:cubicBezTo>
                    <a:cubicBezTo>
                      <a:pt x="171" y="21"/>
                      <a:pt x="175" y="17"/>
                      <a:pt x="181" y="17"/>
                    </a:cubicBezTo>
                    <a:close/>
                    <a:moveTo>
                      <a:pt x="106" y="10"/>
                    </a:moveTo>
                    <a:cubicBezTo>
                      <a:pt x="114" y="10"/>
                      <a:pt x="114" y="10"/>
                      <a:pt x="114" y="10"/>
                    </a:cubicBezTo>
                    <a:cubicBezTo>
                      <a:pt x="114" y="17"/>
                      <a:pt x="114" y="17"/>
                      <a:pt x="114" y="17"/>
                    </a:cubicBezTo>
                    <a:cubicBezTo>
                      <a:pt x="106" y="17"/>
                      <a:pt x="106" y="17"/>
                      <a:pt x="106" y="17"/>
                    </a:cubicBezTo>
                    <a:lnTo>
                      <a:pt x="106" y="10"/>
                    </a:lnTo>
                    <a:close/>
                    <a:moveTo>
                      <a:pt x="106" y="23"/>
                    </a:moveTo>
                    <a:cubicBezTo>
                      <a:pt x="114" y="23"/>
                      <a:pt x="114" y="23"/>
                      <a:pt x="114" y="23"/>
                    </a:cubicBezTo>
                    <a:cubicBezTo>
                      <a:pt x="114" y="30"/>
                      <a:pt x="114" y="30"/>
                      <a:pt x="114" y="30"/>
                    </a:cubicBezTo>
                    <a:cubicBezTo>
                      <a:pt x="106" y="30"/>
                      <a:pt x="106" y="30"/>
                      <a:pt x="106" y="30"/>
                    </a:cubicBezTo>
                    <a:lnTo>
                      <a:pt x="106" y="23"/>
                    </a:lnTo>
                    <a:close/>
                    <a:moveTo>
                      <a:pt x="106" y="35"/>
                    </a:moveTo>
                    <a:cubicBezTo>
                      <a:pt x="114" y="35"/>
                      <a:pt x="114" y="35"/>
                      <a:pt x="114" y="35"/>
                    </a:cubicBezTo>
                    <a:cubicBezTo>
                      <a:pt x="114" y="42"/>
                      <a:pt x="114" y="42"/>
                      <a:pt x="114" y="42"/>
                    </a:cubicBezTo>
                    <a:cubicBezTo>
                      <a:pt x="106" y="42"/>
                      <a:pt x="106" y="42"/>
                      <a:pt x="106" y="42"/>
                    </a:cubicBezTo>
                    <a:lnTo>
                      <a:pt x="106" y="35"/>
                    </a:lnTo>
                    <a:close/>
                    <a:moveTo>
                      <a:pt x="90" y="10"/>
                    </a:moveTo>
                    <a:cubicBezTo>
                      <a:pt x="99" y="10"/>
                      <a:pt x="99" y="10"/>
                      <a:pt x="99" y="10"/>
                    </a:cubicBezTo>
                    <a:cubicBezTo>
                      <a:pt x="99" y="17"/>
                      <a:pt x="99" y="17"/>
                      <a:pt x="99" y="17"/>
                    </a:cubicBezTo>
                    <a:cubicBezTo>
                      <a:pt x="90" y="17"/>
                      <a:pt x="90" y="17"/>
                      <a:pt x="90" y="17"/>
                    </a:cubicBezTo>
                    <a:lnTo>
                      <a:pt x="90" y="10"/>
                    </a:lnTo>
                    <a:close/>
                    <a:moveTo>
                      <a:pt x="90" y="23"/>
                    </a:moveTo>
                    <a:cubicBezTo>
                      <a:pt x="99" y="23"/>
                      <a:pt x="99" y="23"/>
                      <a:pt x="99" y="23"/>
                    </a:cubicBezTo>
                    <a:cubicBezTo>
                      <a:pt x="99" y="30"/>
                      <a:pt x="99" y="30"/>
                      <a:pt x="99" y="30"/>
                    </a:cubicBezTo>
                    <a:cubicBezTo>
                      <a:pt x="90" y="30"/>
                      <a:pt x="90" y="30"/>
                      <a:pt x="90" y="30"/>
                    </a:cubicBezTo>
                    <a:lnTo>
                      <a:pt x="90" y="23"/>
                    </a:lnTo>
                    <a:close/>
                    <a:moveTo>
                      <a:pt x="90" y="35"/>
                    </a:moveTo>
                    <a:cubicBezTo>
                      <a:pt x="99" y="35"/>
                      <a:pt x="99" y="35"/>
                      <a:pt x="99" y="35"/>
                    </a:cubicBezTo>
                    <a:cubicBezTo>
                      <a:pt x="99" y="42"/>
                      <a:pt x="99" y="42"/>
                      <a:pt x="99" y="42"/>
                    </a:cubicBezTo>
                    <a:cubicBezTo>
                      <a:pt x="90" y="42"/>
                      <a:pt x="90" y="42"/>
                      <a:pt x="90" y="42"/>
                    </a:cubicBezTo>
                    <a:cubicBezTo>
                      <a:pt x="90" y="35"/>
                      <a:pt x="90" y="35"/>
                      <a:pt x="90" y="35"/>
                    </a:cubicBezTo>
                    <a:close/>
                    <a:moveTo>
                      <a:pt x="75" y="10"/>
                    </a:moveTo>
                    <a:cubicBezTo>
                      <a:pt x="83" y="10"/>
                      <a:pt x="83" y="10"/>
                      <a:pt x="83" y="10"/>
                    </a:cubicBezTo>
                    <a:cubicBezTo>
                      <a:pt x="83" y="17"/>
                      <a:pt x="83" y="17"/>
                      <a:pt x="83" y="17"/>
                    </a:cubicBezTo>
                    <a:cubicBezTo>
                      <a:pt x="75" y="17"/>
                      <a:pt x="75" y="17"/>
                      <a:pt x="75" y="17"/>
                    </a:cubicBezTo>
                    <a:cubicBezTo>
                      <a:pt x="75" y="10"/>
                      <a:pt x="75" y="10"/>
                      <a:pt x="75" y="10"/>
                    </a:cubicBezTo>
                    <a:close/>
                    <a:moveTo>
                      <a:pt x="75" y="23"/>
                    </a:moveTo>
                    <a:cubicBezTo>
                      <a:pt x="83" y="23"/>
                      <a:pt x="83" y="23"/>
                      <a:pt x="83" y="23"/>
                    </a:cubicBezTo>
                    <a:cubicBezTo>
                      <a:pt x="83" y="30"/>
                      <a:pt x="83" y="30"/>
                      <a:pt x="83" y="30"/>
                    </a:cubicBezTo>
                    <a:cubicBezTo>
                      <a:pt x="75" y="30"/>
                      <a:pt x="75" y="30"/>
                      <a:pt x="75" y="30"/>
                    </a:cubicBezTo>
                    <a:cubicBezTo>
                      <a:pt x="75" y="23"/>
                      <a:pt x="75" y="23"/>
                      <a:pt x="75" y="23"/>
                    </a:cubicBezTo>
                    <a:close/>
                    <a:moveTo>
                      <a:pt x="75" y="35"/>
                    </a:moveTo>
                    <a:cubicBezTo>
                      <a:pt x="83" y="35"/>
                      <a:pt x="83" y="35"/>
                      <a:pt x="83" y="35"/>
                    </a:cubicBezTo>
                    <a:cubicBezTo>
                      <a:pt x="83" y="42"/>
                      <a:pt x="83" y="42"/>
                      <a:pt x="83" y="42"/>
                    </a:cubicBezTo>
                    <a:cubicBezTo>
                      <a:pt x="75" y="42"/>
                      <a:pt x="75" y="42"/>
                      <a:pt x="75" y="42"/>
                    </a:cubicBezTo>
                    <a:cubicBezTo>
                      <a:pt x="75" y="35"/>
                      <a:pt x="75" y="35"/>
                      <a:pt x="75" y="35"/>
                    </a:cubicBezTo>
                    <a:close/>
                    <a:moveTo>
                      <a:pt x="60" y="10"/>
                    </a:moveTo>
                    <a:cubicBezTo>
                      <a:pt x="68" y="10"/>
                      <a:pt x="68" y="10"/>
                      <a:pt x="68" y="10"/>
                    </a:cubicBezTo>
                    <a:cubicBezTo>
                      <a:pt x="68" y="17"/>
                      <a:pt x="68" y="17"/>
                      <a:pt x="68" y="17"/>
                    </a:cubicBezTo>
                    <a:cubicBezTo>
                      <a:pt x="60" y="17"/>
                      <a:pt x="60" y="17"/>
                      <a:pt x="60" y="17"/>
                    </a:cubicBezTo>
                    <a:cubicBezTo>
                      <a:pt x="60" y="10"/>
                      <a:pt x="60" y="10"/>
                      <a:pt x="60" y="10"/>
                    </a:cubicBezTo>
                    <a:close/>
                    <a:moveTo>
                      <a:pt x="60" y="23"/>
                    </a:moveTo>
                    <a:cubicBezTo>
                      <a:pt x="68" y="23"/>
                      <a:pt x="68" y="23"/>
                      <a:pt x="68" y="23"/>
                    </a:cubicBezTo>
                    <a:cubicBezTo>
                      <a:pt x="68" y="30"/>
                      <a:pt x="68" y="30"/>
                      <a:pt x="68" y="30"/>
                    </a:cubicBezTo>
                    <a:cubicBezTo>
                      <a:pt x="60" y="30"/>
                      <a:pt x="60" y="30"/>
                      <a:pt x="60" y="30"/>
                    </a:cubicBezTo>
                    <a:cubicBezTo>
                      <a:pt x="60" y="23"/>
                      <a:pt x="60" y="23"/>
                      <a:pt x="60" y="23"/>
                    </a:cubicBezTo>
                    <a:close/>
                    <a:moveTo>
                      <a:pt x="60" y="35"/>
                    </a:moveTo>
                    <a:cubicBezTo>
                      <a:pt x="68" y="35"/>
                      <a:pt x="68" y="35"/>
                      <a:pt x="68" y="35"/>
                    </a:cubicBezTo>
                    <a:cubicBezTo>
                      <a:pt x="68" y="42"/>
                      <a:pt x="68" y="42"/>
                      <a:pt x="68" y="42"/>
                    </a:cubicBezTo>
                    <a:cubicBezTo>
                      <a:pt x="60" y="42"/>
                      <a:pt x="60" y="42"/>
                      <a:pt x="60" y="42"/>
                    </a:cubicBezTo>
                    <a:cubicBezTo>
                      <a:pt x="60" y="35"/>
                      <a:pt x="60" y="35"/>
                      <a:pt x="60" y="35"/>
                    </a:cubicBezTo>
                    <a:close/>
                    <a:moveTo>
                      <a:pt x="44" y="10"/>
                    </a:moveTo>
                    <a:cubicBezTo>
                      <a:pt x="52" y="10"/>
                      <a:pt x="52" y="10"/>
                      <a:pt x="52" y="10"/>
                    </a:cubicBezTo>
                    <a:cubicBezTo>
                      <a:pt x="52" y="17"/>
                      <a:pt x="52" y="17"/>
                      <a:pt x="52" y="17"/>
                    </a:cubicBezTo>
                    <a:cubicBezTo>
                      <a:pt x="44" y="17"/>
                      <a:pt x="44" y="17"/>
                      <a:pt x="44" y="17"/>
                    </a:cubicBezTo>
                    <a:cubicBezTo>
                      <a:pt x="44" y="10"/>
                      <a:pt x="44" y="10"/>
                      <a:pt x="44" y="10"/>
                    </a:cubicBezTo>
                    <a:close/>
                    <a:moveTo>
                      <a:pt x="44" y="23"/>
                    </a:moveTo>
                    <a:cubicBezTo>
                      <a:pt x="52" y="23"/>
                      <a:pt x="52" y="23"/>
                      <a:pt x="52" y="23"/>
                    </a:cubicBezTo>
                    <a:cubicBezTo>
                      <a:pt x="52" y="30"/>
                      <a:pt x="52" y="30"/>
                      <a:pt x="52" y="30"/>
                    </a:cubicBezTo>
                    <a:cubicBezTo>
                      <a:pt x="44" y="30"/>
                      <a:pt x="44" y="30"/>
                      <a:pt x="44" y="30"/>
                    </a:cubicBezTo>
                    <a:cubicBezTo>
                      <a:pt x="44" y="23"/>
                      <a:pt x="44" y="23"/>
                      <a:pt x="44" y="23"/>
                    </a:cubicBezTo>
                    <a:close/>
                    <a:moveTo>
                      <a:pt x="44" y="35"/>
                    </a:moveTo>
                    <a:cubicBezTo>
                      <a:pt x="52" y="35"/>
                      <a:pt x="52" y="35"/>
                      <a:pt x="52" y="35"/>
                    </a:cubicBezTo>
                    <a:cubicBezTo>
                      <a:pt x="52" y="42"/>
                      <a:pt x="52" y="42"/>
                      <a:pt x="52" y="42"/>
                    </a:cubicBezTo>
                    <a:cubicBezTo>
                      <a:pt x="44" y="42"/>
                      <a:pt x="44" y="42"/>
                      <a:pt x="44" y="42"/>
                    </a:cubicBezTo>
                    <a:cubicBezTo>
                      <a:pt x="44" y="35"/>
                      <a:pt x="44" y="35"/>
                      <a:pt x="44" y="35"/>
                    </a:cubicBezTo>
                    <a:close/>
                    <a:moveTo>
                      <a:pt x="29" y="10"/>
                    </a:moveTo>
                    <a:cubicBezTo>
                      <a:pt x="37" y="10"/>
                      <a:pt x="37" y="10"/>
                      <a:pt x="37" y="10"/>
                    </a:cubicBezTo>
                    <a:cubicBezTo>
                      <a:pt x="37" y="17"/>
                      <a:pt x="37" y="17"/>
                      <a:pt x="37" y="17"/>
                    </a:cubicBezTo>
                    <a:cubicBezTo>
                      <a:pt x="29" y="17"/>
                      <a:pt x="29" y="17"/>
                      <a:pt x="29" y="17"/>
                    </a:cubicBezTo>
                    <a:cubicBezTo>
                      <a:pt x="29" y="10"/>
                      <a:pt x="29" y="10"/>
                      <a:pt x="29" y="10"/>
                    </a:cubicBezTo>
                    <a:close/>
                    <a:moveTo>
                      <a:pt x="29" y="23"/>
                    </a:moveTo>
                    <a:cubicBezTo>
                      <a:pt x="37" y="23"/>
                      <a:pt x="37" y="23"/>
                      <a:pt x="37" y="23"/>
                    </a:cubicBezTo>
                    <a:cubicBezTo>
                      <a:pt x="37" y="30"/>
                      <a:pt x="37" y="30"/>
                      <a:pt x="37" y="30"/>
                    </a:cubicBezTo>
                    <a:cubicBezTo>
                      <a:pt x="29" y="30"/>
                      <a:pt x="29" y="30"/>
                      <a:pt x="29" y="30"/>
                    </a:cubicBezTo>
                    <a:cubicBezTo>
                      <a:pt x="29" y="23"/>
                      <a:pt x="29" y="23"/>
                      <a:pt x="29" y="23"/>
                    </a:cubicBezTo>
                    <a:close/>
                    <a:moveTo>
                      <a:pt x="29" y="35"/>
                    </a:moveTo>
                    <a:cubicBezTo>
                      <a:pt x="37" y="35"/>
                      <a:pt x="37" y="35"/>
                      <a:pt x="37" y="35"/>
                    </a:cubicBezTo>
                    <a:cubicBezTo>
                      <a:pt x="37" y="42"/>
                      <a:pt x="37" y="42"/>
                      <a:pt x="37" y="42"/>
                    </a:cubicBezTo>
                    <a:cubicBezTo>
                      <a:pt x="29" y="42"/>
                      <a:pt x="29" y="42"/>
                      <a:pt x="29" y="42"/>
                    </a:cubicBezTo>
                    <a:cubicBezTo>
                      <a:pt x="29" y="35"/>
                      <a:pt x="29" y="35"/>
                      <a:pt x="29" y="35"/>
                    </a:cubicBezTo>
                    <a:close/>
                    <a:moveTo>
                      <a:pt x="13" y="10"/>
                    </a:moveTo>
                    <a:cubicBezTo>
                      <a:pt x="22" y="10"/>
                      <a:pt x="22" y="10"/>
                      <a:pt x="22" y="10"/>
                    </a:cubicBezTo>
                    <a:cubicBezTo>
                      <a:pt x="22" y="17"/>
                      <a:pt x="22" y="17"/>
                      <a:pt x="22" y="17"/>
                    </a:cubicBezTo>
                    <a:cubicBezTo>
                      <a:pt x="13" y="17"/>
                      <a:pt x="13" y="17"/>
                      <a:pt x="13" y="17"/>
                    </a:cubicBezTo>
                    <a:cubicBezTo>
                      <a:pt x="13" y="10"/>
                      <a:pt x="13" y="10"/>
                      <a:pt x="13" y="10"/>
                    </a:cubicBezTo>
                    <a:close/>
                    <a:moveTo>
                      <a:pt x="13" y="23"/>
                    </a:moveTo>
                    <a:cubicBezTo>
                      <a:pt x="22" y="23"/>
                      <a:pt x="22" y="23"/>
                      <a:pt x="22" y="23"/>
                    </a:cubicBezTo>
                    <a:cubicBezTo>
                      <a:pt x="22" y="30"/>
                      <a:pt x="22" y="30"/>
                      <a:pt x="22" y="30"/>
                    </a:cubicBezTo>
                    <a:cubicBezTo>
                      <a:pt x="13" y="30"/>
                      <a:pt x="13" y="30"/>
                      <a:pt x="13" y="30"/>
                    </a:cubicBezTo>
                    <a:cubicBezTo>
                      <a:pt x="13" y="23"/>
                      <a:pt x="13" y="23"/>
                      <a:pt x="13" y="23"/>
                    </a:cubicBezTo>
                    <a:close/>
                    <a:moveTo>
                      <a:pt x="13" y="35"/>
                    </a:moveTo>
                    <a:cubicBezTo>
                      <a:pt x="22" y="35"/>
                      <a:pt x="22" y="35"/>
                      <a:pt x="22" y="35"/>
                    </a:cubicBezTo>
                    <a:cubicBezTo>
                      <a:pt x="22" y="42"/>
                      <a:pt x="22" y="42"/>
                      <a:pt x="22" y="42"/>
                    </a:cubicBezTo>
                    <a:cubicBezTo>
                      <a:pt x="13" y="42"/>
                      <a:pt x="13" y="42"/>
                      <a:pt x="13" y="42"/>
                    </a:cubicBezTo>
                    <a:cubicBezTo>
                      <a:pt x="13" y="35"/>
                      <a:pt x="13" y="35"/>
                      <a:pt x="1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9" name="Freeform 7"/>
              <p:cNvSpPr>
                <a:spLocks noEditPoints="1"/>
              </p:cNvSpPr>
              <p:nvPr/>
            </p:nvSpPr>
            <p:spPr bwMode="auto">
              <a:xfrm>
                <a:off x="1808098" y="4081829"/>
                <a:ext cx="919957" cy="223131"/>
              </a:xfrm>
              <a:custGeom>
                <a:avLst/>
                <a:gdLst>
                  <a:gd name="T0" fmla="*/ 197 w 210"/>
                  <a:gd name="T1" fmla="*/ 51 h 51"/>
                  <a:gd name="T2" fmla="*/ 210 w 210"/>
                  <a:gd name="T3" fmla="*/ 12 h 51"/>
                  <a:gd name="T4" fmla="*/ 14 w 210"/>
                  <a:gd name="T5" fmla="*/ 0 h 51"/>
                  <a:gd name="T6" fmla="*/ 0 w 210"/>
                  <a:gd name="T7" fmla="*/ 40 h 51"/>
                  <a:gd name="T8" fmla="*/ 181 w 210"/>
                  <a:gd name="T9" fmla="*/ 17 h 51"/>
                  <a:gd name="T10" fmla="*/ 181 w 210"/>
                  <a:gd name="T11" fmla="*/ 35 h 51"/>
                  <a:gd name="T12" fmla="*/ 181 w 210"/>
                  <a:gd name="T13" fmla="*/ 17 h 51"/>
                  <a:gd name="T14" fmla="*/ 114 w 210"/>
                  <a:gd name="T15" fmla="*/ 10 h 51"/>
                  <a:gd name="T16" fmla="*/ 106 w 210"/>
                  <a:gd name="T17" fmla="*/ 17 h 51"/>
                  <a:gd name="T18" fmla="*/ 106 w 210"/>
                  <a:gd name="T19" fmla="*/ 23 h 51"/>
                  <a:gd name="T20" fmla="*/ 114 w 210"/>
                  <a:gd name="T21" fmla="*/ 30 h 51"/>
                  <a:gd name="T22" fmla="*/ 106 w 210"/>
                  <a:gd name="T23" fmla="*/ 23 h 51"/>
                  <a:gd name="T24" fmla="*/ 114 w 210"/>
                  <a:gd name="T25" fmla="*/ 35 h 51"/>
                  <a:gd name="T26" fmla="*/ 106 w 210"/>
                  <a:gd name="T27" fmla="*/ 42 h 51"/>
                  <a:gd name="T28" fmla="*/ 90 w 210"/>
                  <a:gd name="T29" fmla="*/ 10 h 51"/>
                  <a:gd name="T30" fmla="*/ 99 w 210"/>
                  <a:gd name="T31" fmla="*/ 17 h 51"/>
                  <a:gd name="T32" fmla="*/ 90 w 210"/>
                  <a:gd name="T33" fmla="*/ 10 h 51"/>
                  <a:gd name="T34" fmla="*/ 99 w 210"/>
                  <a:gd name="T35" fmla="*/ 23 h 51"/>
                  <a:gd name="T36" fmla="*/ 90 w 210"/>
                  <a:gd name="T37" fmla="*/ 30 h 51"/>
                  <a:gd name="T38" fmla="*/ 90 w 210"/>
                  <a:gd name="T39" fmla="*/ 35 h 51"/>
                  <a:gd name="T40" fmla="*/ 99 w 210"/>
                  <a:gd name="T41" fmla="*/ 42 h 51"/>
                  <a:gd name="T42" fmla="*/ 90 w 210"/>
                  <a:gd name="T43" fmla="*/ 35 h 51"/>
                  <a:gd name="T44" fmla="*/ 83 w 210"/>
                  <a:gd name="T45" fmla="*/ 10 h 51"/>
                  <a:gd name="T46" fmla="*/ 75 w 210"/>
                  <a:gd name="T47" fmla="*/ 17 h 51"/>
                  <a:gd name="T48" fmla="*/ 75 w 210"/>
                  <a:gd name="T49" fmla="*/ 23 h 51"/>
                  <a:gd name="T50" fmla="*/ 83 w 210"/>
                  <a:gd name="T51" fmla="*/ 30 h 51"/>
                  <a:gd name="T52" fmla="*/ 75 w 210"/>
                  <a:gd name="T53" fmla="*/ 23 h 51"/>
                  <a:gd name="T54" fmla="*/ 83 w 210"/>
                  <a:gd name="T55" fmla="*/ 35 h 51"/>
                  <a:gd name="T56" fmla="*/ 75 w 210"/>
                  <a:gd name="T57" fmla="*/ 42 h 51"/>
                  <a:gd name="T58" fmla="*/ 60 w 210"/>
                  <a:gd name="T59" fmla="*/ 10 h 51"/>
                  <a:gd name="T60" fmla="*/ 68 w 210"/>
                  <a:gd name="T61" fmla="*/ 17 h 51"/>
                  <a:gd name="T62" fmla="*/ 60 w 210"/>
                  <a:gd name="T63" fmla="*/ 10 h 51"/>
                  <a:gd name="T64" fmla="*/ 68 w 210"/>
                  <a:gd name="T65" fmla="*/ 23 h 51"/>
                  <a:gd name="T66" fmla="*/ 60 w 210"/>
                  <a:gd name="T67" fmla="*/ 30 h 51"/>
                  <a:gd name="T68" fmla="*/ 60 w 210"/>
                  <a:gd name="T69" fmla="*/ 35 h 51"/>
                  <a:gd name="T70" fmla="*/ 68 w 210"/>
                  <a:gd name="T71" fmla="*/ 42 h 51"/>
                  <a:gd name="T72" fmla="*/ 60 w 210"/>
                  <a:gd name="T73" fmla="*/ 35 h 51"/>
                  <a:gd name="T74" fmla="*/ 52 w 210"/>
                  <a:gd name="T75" fmla="*/ 10 h 51"/>
                  <a:gd name="T76" fmla="*/ 44 w 210"/>
                  <a:gd name="T77" fmla="*/ 17 h 51"/>
                  <a:gd name="T78" fmla="*/ 44 w 210"/>
                  <a:gd name="T79" fmla="*/ 23 h 51"/>
                  <a:gd name="T80" fmla="*/ 52 w 210"/>
                  <a:gd name="T81" fmla="*/ 30 h 51"/>
                  <a:gd name="T82" fmla="*/ 44 w 210"/>
                  <a:gd name="T83" fmla="*/ 23 h 51"/>
                  <a:gd name="T84" fmla="*/ 52 w 210"/>
                  <a:gd name="T85" fmla="*/ 35 h 51"/>
                  <a:gd name="T86" fmla="*/ 44 w 210"/>
                  <a:gd name="T87" fmla="*/ 42 h 51"/>
                  <a:gd name="T88" fmla="*/ 29 w 210"/>
                  <a:gd name="T89" fmla="*/ 10 h 51"/>
                  <a:gd name="T90" fmla="*/ 37 w 210"/>
                  <a:gd name="T91" fmla="*/ 17 h 51"/>
                  <a:gd name="T92" fmla="*/ 29 w 210"/>
                  <a:gd name="T93" fmla="*/ 10 h 51"/>
                  <a:gd name="T94" fmla="*/ 37 w 210"/>
                  <a:gd name="T95" fmla="*/ 23 h 51"/>
                  <a:gd name="T96" fmla="*/ 29 w 210"/>
                  <a:gd name="T97" fmla="*/ 30 h 51"/>
                  <a:gd name="T98" fmla="*/ 29 w 210"/>
                  <a:gd name="T99" fmla="*/ 35 h 51"/>
                  <a:gd name="T100" fmla="*/ 37 w 210"/>
                  <a:gd name="T101" fmla="*/ 42 h 51"/>
                  <a:gd name="T102" fmla="*/ 29 w 210"/>
                  <a:gd name="T103" fmla="*/ 35 h 51"/>
                  <a:gd name="T104" fmla="*/ 22 w 210"/>
                  <a:gd name="T105" fmla="*/ 10 h 51"/>
                  <a:gd name="T106" fmla="*/ 13 w 210"/>
                  <a:gd name="T107" fmla="*/ 17 h 51"/>
                  <a:gd name="T108" fmla="*/ 13 w 210"/>
                  <a:gd name="T109" fmla="*/ 23 h 51"/>
                  <a:gd name="T110" fmla="*/ 22 w 210"/>
                  <a:gd name="T111" fmla="*/ 30 h 51"/>
                  <a:gd name="T112" fmla="*/ 13 w 210"/>
                  <a:gd name="T113" fmla="*/ 23 h 51"/>
                  <a:gd name="T114" fmla="*/ 22 w 210"/>
                  <a:gd name="T115" fmla="*/ 35 h 51"/>
                  <a:gd name="T116" fmla="*/ 13 w 210"/>
                  <a:gd name="T11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0" h="51">
                    <a:moveTo>
                      <a:pt x="14" y="51"/>
                    </a:moveTo>
                    <a:cubicBezTo>
                      <a:pt x="197" y="51"/>
                      <a:pt x="197" y="51"/>
                      <a:pt x="197" y="51"/>
                    </a:cubicBezTo>
                    <a:cubicBezTo>
                      <a:pt x="204" y="51"/>
                      <a:pt x="210" y="46"/>
                      <a:pt x="210" y="40"/>
                    </a:cubicBezTo>
                    <a:cubicBezTo>
                      <a:pt x="210" y="12"/>
                      <a:pt x="210" y="12"/>
                      <a:pt x="210" y="12"/>
                    </a:cubicBezTo>
                    <a:cubicBezTo>
                      <a:pt x="210" y="6"/>
                      <a:pt x="204" y="0"/>
                      <a:pt x="197" y="0"/>
                    </a:cubicBezTo>
                    <a:cubicBezTo>
                      <a:pt x="14" y="0"/>
                      <a:pt x="14" y="0"/>
                      <a:pt x="14" y="0"/>
                    </a:cubicBezTo>
                    <a:cubicBezTo>
                      <a:pt x="6" y="0"/>
                      <a:pt x="0" y="6"/>
                      <a:pt x="0" y="12"/>
                    </a:cubicBezTo>
                    <a:cubicBezTo>
                      <a:pt x="0" y="40"/>
                      <a:pt x="0" y="40"/>
                      <a:pt x="0" y="40"/>
                    </a:cubicBezTo>
                    <a:cubicBezTo>
                      <a:pt x="0" y="46"/>
                      <a:pt x="6" y="51"/>
                      <a:pt x="14" y="51"/>
                    </a:cubicBezTo>
                    <a:close/>
                    <a:moveTo>
                      <a:pt x="181" y="17"/>
                    </a:moveTo>
                    <a:cubicBezTo>
                      <a:pt x="187" y="17"/>
                      <a:pt x="192" y="21"/>
                      <a:pt x="192" y="26"/>
                    </a:cubicBezTo>
                    <a:cubicBezTo>
                      <a:pt x="192" y="31"/>
                      <a:pt x="187" y="35"/>
                      <a:pt x="181" y="35"/>
                    </a:cubicBezTo>
                    <a:cubicBezTo>
                      <a:pt x="175" y="35"/>
                      <a:pt x="171" y="31"/>
                      <a:pt x="171" y="26"/>
                    </a:cubicBezTo>
                    <a:cubicBezTo>
                      <a:pt x="171" y="21"/>
                      <a:pt x="175" y="17"/>
                      <a:pt x="181" y="17"/>
                    </a:cubicBezTo>
                    <a:close/>
                    <a:moveTo>
                      <a:pt x="106" y="10"/>
                    </a:moveTo>
                    <a:cubicBezTo>
                      <a:pt x="114" y="10"/>
                      <a:pt x="114" y="10"/>
                      <a:pt x="114" y="10"/>
                    </a:cubicBezTo>
                    <a:cubicBezTo>
                      <a:pt x="114" y="17"/>
                      <a:pt x="114" y="17"/>
                      <a:pt x="114" y="17"/>
                    </a:cubicBezTo>
                    <a:cubicBezTo>
                      <a:pt x="106" y="17"/>
                      <a:pt x="106" y="17"/>
                      <a:pt x="106" y="17"/>
                    </a:cubicBezTo>
                    <a:lnTo>
                      <a:pt x="106" y="10"/>
                    </a:lnTo>
                    <a:close/>
                    <a:moveTo>
                      <a:pt x="106" y="23"/>
                    </a:moveTo>
                    <a:cubicBezTo>
                      <a:pt x="114" y="23"/>
                      <a:pt x="114" y="23"/>
                      <a:pt x="114" y="23"/>
                    </a:cubicBezTo>
                    <a:cubicBezTo>
                      <a:pt x="114" y="30"/>
                      <a:pt x="114" y="30"/>
                      <a:pt x="114" y="30"/>
                    </a:cubicBezTo>
                    <a:cubicBezTo>
                      <a:pt x="106" y="30"/>
                      <a:pt x="106" y="30"/>
                      <a:pt x="106" y="30"/>
                    </a:cubicBezTo>
                    <a:lnTo>
                      <a:pt x="106" y="23"/>
                    </a:lnTo>
                    <a:close/>
                    <a:moveTo>
                      <a:pt x="106" y="35"/>
                    </a:moveTo>
                    <a:cubicBezTo>
                      <a:pt x="114" y="35"/>
                      <a:pt x="114" y="35"/>
                      <a:pt x="114" y="35"/>
                    </a:cubicBezTo>
                    <a:cubicBezTo>
                      <a:pt x="114" y="42"/>
                      <a:pt x="114" y="42"/>
                      <a:pt x="114" y="42"/>
                    </a:cubicBezTo>
                    <a:cubicBezTo>
                      <a:pt x="106" y="42"/>
                      <a:pt x="106" y="42"/>
                      <a:pt x="106" y="42"/>
                    </a:cubicBezTo>
                    <a:lnTo>
                      <a:pt x="106" y="35"/>
                    </a:lnTo>
                    <a:close/>
                    <a:moveTo>
                      <a:pt x="90" y="10"/>
                    </a:moveTo>
                    <a:cubicBezTo>
                      <a:pt x="99" y="10"/>
                      <a:pt x="99" y="10"/>
                      <a:pt x="99" y="10"/>
                    </a:cubicBezTo>
                    <a:cubicBezTo>
                      <a:pt x="99" y="17"/>
                      <a:pt x="99" y="17"/>
                      <a:pt x="99" y="17"/>
                    </a:cubicBezTo>
                    <a:cubicBezTo>
                      <a:pt x="90" y="17"/>
                      <a:pt x="90" y="17"/>
                      <a:pt x="90" y="17"/>
                    </a:cubicBezTo>
                    <a:lnTo>
                      <a:pt x="90" y="10"/>
                    </a:lnTo>
                    <a:close/>
                    <a:moveTo>
                      <a:pt x="90" y="23"/>
                    </a:moveTo>
                    <a:cubicBezTo>
                      <a:pt x="99" y="23"/>
                      <a:pt x="99" y="23"/>
                      <a:pt x="99" y="23"/>
                    </a:cubicBezTo>
                    <a:cubicBezTo>
                      <a:pt x="99" y="30"/>
                      <a:pt x="99" y="30"/>
                      <a:pt x="99" y="30"/>
                    </a:cubicBezTo>
                    <a:cubicBezTo>
                      <a:pt x="90" y="30"/>
                      <a:pt x="90" y="30"/>
                      <a:pt x="90" y="30"/>
                    </a:cubicBezTo>
                    <a:lnTo>
                      <a:pt x="90" y="23"/>
                    </a:lnTo>
                    <a:close/>
                    <a:moveTo>
                      <a:pt x="90" y="35"/>
                    </a:moveTo>
                    <a:cubicBezTo>
                      <a:pt x="99" y="35"/>
                      <a:pt x="99" y="35"/>
                      <a:pt x="99" y="35"/>
                    </a:cubicBezTo>
                    <a:cubicBezTo>
                      <a:pt x="99" y="42"/>
                      <a:pt x="99" y="42"/>
                      <a:pt x="99" y="42"/>
                    </a:cubicBezTo>
                    <a:cubicBezTo>
                      <a:pt x="90" y="42"/>
                      <a:pt x="90" y="42"/>
                      <a:pt x="90" y="42"/>
                    </a:cubicBezTo>
                    <a:lnTo>
                      <a:pt x="90" y="35"/>
                    </a:lnTo>
                    <a:close/>
                    <a:moveTo>
                      <a:pt x="75" y="10"/>
                    </a:moveTo>
                    <a:cubicBezTo>
                      <a:pt x="83" y="10"/>
                      <a:pt x="83" y="10"/>
                      <a:pt x="83" y="10"/>
                    </a:cubicBezTo>
                    <a:cubicBezTo>
                      <a:pt x="83" y="17"/>
                      <a:pt x="83" y="17"/>
                      <a:pt x="83" y="17"/>
                    </a:cubicBezTo>
                    <a:cubicBezTo>
                      <a:pt x="75" y="17"/>
                      <a:pt x="75" y="17"/>
                      <a:pt x="75" y="17"/>
                    </a:cubicBezTo>
                    <a:lnTo>
                      <a:pt x="75" y="10"/>
                    </a:lnTo>
                    <a:close/>
                    <a:moveTo>
                      <a:pt x="75" y="23"/>
                    </a:moveTo>
                    <a:cubicBezTo>
                      <a:pt x="83" y="23"/>
                      <a:pt x="83" y="23"/>
                      <a:pt x="83" y="23"/>
                    </a:cubicBezTo>
                    <a:cubicBezTo>
                      <a:pt x="83" y="30"/>
                      <a:pt x="83" y="30"/>
                      <a:pt x="83" y="30"/>
                    </a:cubicBezTo>
                    <a:cubicBezTo>
                      <a:pt x="75" y="30"/>
                      <a:pt x="75" y="30"/>
                      <a:pt x="75" y="30"/>
                    </a:cubicBezTo>
                    <a:lnTo>
                      <a:pt x="75" y="23"/>
                    </a:lnTo>
                    <a:close/>
                    <a:moveTo>
                      <a:pt x="75" y="35"/>
                    </a:moveTo>
                    <a:cubicBezTo>
                      <a:pt x="83" y="35"/>
                      <a:pt x="83" y="35"/>
                      <a:pt x="83" y="35"/>
                    </a:cubicBezTo>
                    <a:cubicBezTo>
                      <a:pt x="83" y="42"/>
                      <a:pt x="83" y="42"/>
                      <a:pt x="83" y="42"/>
                    </a:cubicBezTo>
                    <a:cubicBezTo>
                      <a:pt x="75" y="42"/>
                      <a:pt x="75" y="42"/>
                      <a:pt x="75" y="42"/>
                    </a:cubicBezTo>
                    <a:lnTo>
                      <a:pt x="75" y="35"/>
                    </a:lnTo>
                    <a:close/>
                    <a:moveTo>
                      <a:pt x="60" y="10"/>
                    </a:moveTo>
                    <a:cubicBezTo>
                      <a:pt x="68" y="10"/>
                      <a:pt x="68" y="10"/>
                      <a:pt x="68" y="10"/>
                    </a:cubicBezTo>
                    <a:cubicBezTo>
                      <a:pt x="68" y="17"/>
                      <a:pt x="68" y="17"/>
                      <a:pt x="68" y="17"/>
                    </a:cubicBezTo>
                    <a:cubicBezTo>
                      <a:pt x="60" y="17"/>
                      <a:pt x="60" y="17"/>
                      <a:pt x="60" y="17"/>
                    </a:cubicBezTo>
                    <a:lnTo>
                      <a:pt x="60" y="10"/>
                    </a:lnTo>
                    <a:close/>
                    <a:moveTo>
                      <a:pt x="60" y="23"/>
                    </a:moveTo>
                    <a:cubicBezTo>
                      <a:pt x="68" y="23"/>
                      <a:pt x="68" y="23"/>
                      <a:pt x="68" y="23"/>
                    </a:cubicBezTo>
                    <a:cubicBezTo>
                      <a:pt x="68" y="30"/>
                      <a:pt x="68" y="30"/>
                      <a:pt x="68" y="30"/>
                    </a:cubicBezTo>
                    <a:cubicBezTo>
                      <a:pt x="60" y="30"/>
                      <a:pt x="60" y="30"/>
                      <a:pt x="60" y="30"/>
                    </a:cubicBezTo>
                    <a:lnTo>
                      <a:pt x="60" y="23"/>
                    </a:lnTo>
                    <a:close/>
                    <a:moveTo>
                      <a:pt x="60" y="35"/>
                    </a:moveTo>
                    <a:cubicBezTo>
                      <a:pt x="68" y="35"/>
                      <a:pt x="68" y="35"/>
                      <a:pt x="68" y="35"/>
                    </a:cubicBezTo>
                    <a:cubicBezTo>
                      <a:pt x="68" y="42"/>
                      <a:pt x="68" y="42"/>
                      <a:pt x="68" y="42"/>
                    </a:cubicBezTo>
                    <a:cubicBezTo>
                      <a:pt x="60" y="42"/>
                      <a:pt x="60" y="42"/>
                      <a:pt x="60" y="42"/>
                    </a:cubicBezTo>
                    <a:lnTo>
                      <a:pt x="60" y="35"/>
                    </a:lnTo>
                    <a:close/>
                    <a:moveTo>
                      <a:pt x="44" y="10"/>
                    </a:moveTo>
                    <a:cubicBezTo>
                      <a:pt x="52" y="10"/>
                      <a:pt x="52" y="10"/>
                      <a:pt x="52" y="10"/>
                    </a:cubicBezTo>
                    <a:cubicBezTo>
                      <a:pt x="52" y="17"/>
                      <a:pt x="52" y="17"/>
                      <a:pt x="52" y="17"/>
                    </a:cubicBezTo>
                    <a:cubicBezTo>
                      <a:pt x="44" y="17"/>
                      <a:pt x="44" y="17"/>
                      <a:pt x="44" y="17"/>
                    </a:cubicBezTo>
                    <a:lnTo>
                      <a:pt x="44" y="10"/>
                    </a:lnTo>
                    <a:close/>
                    <a:moveTo>
                      <a:pt x="44" y="23"/>
                    </a:moveTo>
                    <a:cubicBezTo>
                      <a:pt x="52" y="23"/>
                      <a:pt x="52" y="23"/>
                      <a:pt x="52" y="23"/>
                    </a:cubicBezTo>
                    <a:cubicBezTo>
                      <a:pt x="52" y="30"/>
                      <a:pt x="52" y="30"/>
                      <a:pt x="52" y="30"/>
                    </a:cubicBezTo>
                    <a:cubicBezTo>
                      <a:pt x="44" y="30"/>
                      <a:pt x="44" y="30"/>
                      <a:pt x="44" y="30"/>
                    </a:cubicBezTo>
                    <a:lnTo>
                      <a:pt x="44" y="23"/>
                    </a:lnTo>
                    <a:close/>
                    <a:moveTo>
                      <a:pt x="44" y="35"/>
                    </a:moveTo>
                    <a:cubicBezTo>
                      <a:pt x="52" y="35"/>
                      <a:pt x="52" y="35"/>
                      <a:pt x="52" y="35"/>
                    </a:cubicBezTo>
                    <a:cubicBezTo>
                      <a:pt x="52" y="42"/>
                      <a:pt x="52" y="42"/>
                      <a:pt x="52" y="42"/>
                    </a:cubicBezTo>
                    <a:cubicBezTo>
                      <a:pt x="44" y="42"/>
                      <a:pt x="44" y="42"/>
                      <a:pt x="44" y="42"/>
                    </a:cubicBezTo>
                    <a:lnTo>
                      <a:pt x="44" y="35"/>
                    </a:lnTo>
                    <a:close/>
                    <a:moveTo>
                      <a:pt x="29" y="10"/>
                    </a:moveTo>
                    <a:cubicBezTo>
                      <a:pt x="37" y="10"/>
                      <a:pt x="37" y="10"/>
                      <a:pt x="37" y="10"/>
                    </a:cubicBezTo>
                    <a:cubicBezTo>
                      <a:pt x="37" y="17"/>
                      <a:pt x="37" y="17"/>
                      <a:pt x="37" y="17"/>
                    </a:cubicBezTo>
                    <a:cubicBezTo>
                      <a:pt x="29" y="17"/>
                      <a:pt x="29" y="17"/>
                      <a:pt x="29" y="17"/>
                    </a:cubicBezTo>
                    <a:lnTo>
                      <a:pt x="29" y="10"/>
                    </a:lnTo>
                    <a:close/>
                    <a:moveTo>
                      <a:pt x="29" y="23"/>
                    </a:moveTo>
                    <a:cubicBezTo>
                      <a:pt x="37" y="23"/>
                      <a:pt x="37" y="23"/>
                      <a:pt x="37" y="23"/>
                    </a:cubicBezTo>
                    <a:cubicBezTo>
                      <a:pt x="37" y="30"/>
                      <a:pt x="37" y="30"/>
                      <a:pt x="37" y="30"/>
                    </a:cubicBezTo>
                    <a:cubicBezTo>
                      <a:pt x="29" y="30"/>
                      <a:pt x="29" y="30"/>
                      <a:pt x="29" y="30"/>
                    </a:cubicBezTo>
                    <a:lnTo>
                      <a:pt x="29" y="23"/>
                    </a:lnTo>
                    <a:close/>
                    <a:moveTo>
                      <a:pt x="29" y="35"/>
                    </a:moveTo>
                    <a:cubicBezTo>
                      <a:pt x="37" y="35"/>
                      <a:pt x="37" y="35"/>
                      <a:pt x="37" y="35"/>
                    </a:cubicBezTo>
                    <a:cubicBezTo>
                      <a:pt x="37" y="42"/>
                      <a:pt x="37" y="42"/>
                      <a:pt x="37" y="42"/>
                    </a:cubicBezTo>
                    <a:cubicBezTo>
                      <a:pt x="29" y="42"/>
                      <a:pt x="29" y="42"/>
                      <a:pt x="29" y="42"/>
                    </a:cubicBezTo>
                    <a:lnTo>
                      <a:pt x="29" y="35"/>
                    </a:lnTo>
                    <a:close/>
                    <a:moveTo>
                      <a:pt x="13" y="10"/>
                    </a:moveTo>
                    <a:cubicBezTo>
                      <a:pt x="22" y="10"/>
                      <a:pt x="22" y="10"/>
                      <a:pt x="22" y="10"/>
                    </a:cubicBezTo>
                    <a:cubicBezTo>
                      <a:pt x="22" y="17"/>
                      <a:pt x="22" y="17"/>
                      <a:pt x="22" y="17"/>
                    </a:cubicBezTo>
                    <a:cubicBezTo>
                      <a:pt x="13" y="17"/>
                      <a:pt x="13" y="17"/>
                      <a:pt x="13" y="17"/>
                    </a:cubicBezTo>
                    <a:lnTo>
                      <a:pt x="13" y="10"/>
                    </a:lnTo>
                    <a:close/>
                    <a:moveTo>
                      <a:pt x="13" y="23"/>
                    </a:moveTo>
                    <a:cubicBezTo>
                      <a:pt x="22" y="23"/>
                      <a:pt x="22" y="23"/>
                      <a:pt x="22" y="23"/>
                    </a:cubicBezTo>
                    <a:cubicBezTo>
                      <a:pt x="22" y="30"/>
                      <a:pt x="22" y="30"/>
                      <a:pt x="22" y="30"/>
                    </a:cubicBezTo>
                    <a:cubicBezTo>
                      <a:pt x="13" y="30"/>
                      <a:pt x="13" y="30"/>
                      <a:pt x="13" y="30"/>
                    </a:cubicBezTo>
                    <a:lnTo>
                      <a:pt x="13" y="23"/>
                    </a:lnTo>
                    <a:close/>
                    <a:moveTo>
                      <a:pt x="13" y="35"/>
                    </a:moveTo>
                    <a:cubicBezTo>
                      <a:pt x="22" y="35"/>
                      <a:pt x="22" y="35"/>
                      <a:pt x="22" y="35"/>
                    </a:cubicBezTo>
                    <a:cubicBezTo>
                      <a:pt x="22" y="42"/>
                      <a:pt x="22" y="42"/>
                      <a:pt x="22" y="42"/>
                    </a:cubicBezTo>
                    <a:cubicBezTo>
                      <a:pt x="13" y="42"/>
                      <a:pt x="13" y="42"/>
                      <a:pt x="13" y="42"/>
                    </a:cubicBezTo>
                    <a:lnTo>
                      <a:pt x="1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spTree>
    <p:extLst>
      <p:ext uri="{BB962C8B-B14F-4D97-AF65-F5344CB8AC3E}">
        <p14:creationId xmlns:p14="http://schemas.microsoft.com/office/powerpoint/2010/main" val="65658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7" grpId="0" animBg="1"/>
      <p:bldP spid="42" grpId="0" animBg="1"/>
      <p:bldP spid="65" grpId="0" animBg="1"/>
      <p:bldP spid="71" grpId="0" animBg="1"/>
      <p:bldP spid="72" grpId="0" animBg="1"/>
      <p:bldP spid="75" grpId="0" animBg="1"/>
      <p:bldP spid="76" grpId="0" animBg="1"/>
      <p:bldP spid="26" grpId="0" animBg="1"/>
      <p:bldP spid="27"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a:xfrm>
            <a:off x="1828486" y="548643"/>
            <a:ext cx="8914641" cy="709749"/>
          </a:xfrm>
        </p:spPr>
        <p:txBody>
          <a:bodyPr/>
          <a:lstStyle/>
          <a:p>
            <a:r>
              <a:rPr lang="en-US" sz="2700" dirty="0"/>
              <a:t>Use cases where </a:t>
            </a:r>
            <a:r>
              <a:rPr lang="en-US" sz="2700" dirty="0" err="1"/>
              <a:t>PolyBase</a:t>
            </a:r>
            <a:r>
              <a:rPr lang="en-US" sz="2700" dirty="0"/>
              <a:t> simplifies using Hadoop data</a:t>
            </a:r>
            <a:endParaRPr lang="en-US" sz="1650" dirty="0">
              <a:solidFill>
                <a:schemeClr val="accent4"/>
              </a:solidFill>
            </a:endParaRPr>
          </a:p>
        </p:txBody>
      </p:sp>
      <p:sp>
        <p:nvSpPr>
          <p:cNvPr id="37" name="Right Arrow 36"/>
          <p:cNvSpPr/>
          <p:nvPr/>
        </p:nvSpPr>
        <p:spPr>
          <a:xfrm>
            <a:off x="2949817" y="2656775"/>
            <a:ext cx="467649" cy="42984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ight Arrow 37"/>
          <p:cNvSpPr/>
          <p:nvPr/>
        </p:nvSpPr>
        <p:spPr>
          <a:xfrm rot="10800000">
            <a:off x="2920811" y="3113538"/>
            <a:ext cx="467649" cy="42984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8"/>
          <p:cNvGrpSpPr>
            <a:grpSpLocks noChangeAspect="1"/>
          </p:cNvGrpSpPr>
          <p:nvPr/>
        </p:nvGrpSpPr>
        <p:grpSpPr bwMode="auto">
          <a:xfrm>
            <a:off x="2608822" y="4771646"/>
            <a:ext cx="1192471" cy="676481"/>
            <a:chOff x="1614" y="3404"/>
            <a:chExt cx="691" cy="392"/>
          </a:xfrm>
          <a:solidFill>
            <a:schemeClr val="accent4"/>
          </a:solidFill>
        </p:grpSpPr>
        <p:sp>
          <p:nvSpPr>
            <p:cNvPr id="59" name="Freeform 9"/>
            <p:cNvSpPr>
              <a:spLocks/>
            </p:cNvSpPr>
            <p:nvPr/>
          </p:nvSpPr>
          <p:spPr bwMode="auto">
            <a:xfrm>
              <a:off x="1614" y="3404"/>
              <a:ext cx="691" cy="349"/>
            </a:xfrm>
            <a:custGeom>
              <a:avLst/>
              <a:gdLst>
                <a:gd name="T0" fmla="*/ 145 w 289"/>
                <a:gd name="T1" fmla="*/ 13 h 145"/>
                <a:gd name="T2" fmla="*/ 276 w 289"/>
                <a:gd name="T3" fmla="*/ 145 h 145"/>
                <a:gd name="T4" fmla="*/ 289 w 289"/>
                <a:gd name="T5" fmla="*/ 145 h 145"/>
                <a:gd name="T6" fmla="*/ 145 w 289"/>
                <a:gd name="T7" fmla="*/ 0 h 145"/>
                <a:gd name="T8" fmla="*/ 0 w 289"/>
                <a:gd name="T9" fmla="*/ 145 h 145"/>
                <a:gd name="T10" fmla="*/ 13 w 289"/>
                <a:gd name="T11" fmla="*/ 145 h 145"/>
                <a:gd name="T12" fmla="*/ 145 w 289"/>
                <a:gd name="T13" fmla="*/ 13 h 145"/>
              </a:gdLst>
              <a:ahLst/>
              <a:cxnLst>
                <a:cxn ang="0">
                  <a:pos x="T0" y="T1"/>
                </a:cxn>
                <a:cxn ang="0">
                  <a:pos x="T2" y="T3"/>
                </a:cxn>
                <a:cxn ang="0">
                  <a:pos x="T4" y="T5"/>
                </a:cxn>
                <a:cxn ang="0">
                  <a:pos x="T6" y="T7"/>
                </a:cxn>
                <a:cxn ang="0">
                  <a:pos x="T8" y="T9"/>
                </a:cxn>
                <a:cxn ang="0">
                  <a:pos x="T10" y="T11"/>
                </a:cxn>
                <a:cxn ang="0">
                  <a:pos x="T12" y="T13"/>
                </a:cxn>
              </a:cxnLst>
              <a:rect l="0" t="0" r="r" b="b"/>
              <a:pathLst>
                <a:path w="289" h="145">
                  <a:moveTo>
                    <a:pt x="145" y="13"/>
                  </a:moveTo>
                  <a:cubicBezTo>
                    <a:pt x="218" y="13"/>
                    <a:pt x="276" y="72"/>
                    <a:pt x="276" y="145"/>
                  </a:cubicBezTo>
                  <a:cubicBezTo>
                    <a:pt x="289" y="145"/>
                    <a:pt x="289" y="145"/>
                    <a:pt x="289" y="145"/>
                  </a:cubicBezTo>
                  <a:cubicBezTo>
                    <a:pt x="289" y="65"/>
                    <a:pt x="225" y="0"/>
                    <a:pt x="145" y="0"/>
                  </a:cubicBezTo>
                  <a:cubicBezTo>
                    <a:pt x="65" y="0"/>
                    <a:pt x="0" y="65"/>
                    <a:pt x="0" y="145"/>
                  </a:cubicBezTo>
                  <a:cubicBezTo>
                    <a:pt x="13" y="145"/>
                    <a:pt x="13" y="145"/>
                    <a:pt x="13" y="145"/>
                  </a:cubicBezTo>
                  <a:cubicBezTo>
                    <a:pt x="13" y="72"/>
                    <a:pt x="72" y="13"/>
                    <a:pt x="14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0" name="Oval 10"/>
            <p:cNvSpPr>
              <a:spLocks noChangeArrowheads="1"/>
            </p:cNvSpPr>
            <p:nvPr/>
          </p:nvSpPr>
          <p:spPr bwMode="auto">
            <a:xfrm>
              <a:off x="1927" y="3464"/>
              <a:ext cx="60" cy="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1" name="Oval 11"/>
            <p:cNvSpPr>
              <a:spLocks noChangeArrowheads="1"/>
            </p:cNvSpPr>
            <p:nvPr/>
          </p:nvSpPr>
          <p:spPr bwMode="auto">
            <a:xfrm>
              <a:off x="2068" y="3512"/>
              <a:ext cx="60" cy="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2" name="Oval 12"/>
            <p:cNvSpPr>
              <a:spLocks noChangeArrowheads="1"/>
            </p:cNvSpPr>
            <p:nvPr/>
          </p:nvSpPr>
          <p:spPr bwMode="auto">
            <a:xfrm>
              <a:off x="1786" y="3512"/>
              <a:ext cx="60" cy="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3" name="Oval 13"/>
            <p:cNvSpPr>
              <a:spLocks noChangeArrowheads="1"/>
            </p:cNvSpPr>
            <p:nvPr/>
          </p:nvSpPr>
          <p:spPr bwMode="auto">
            <a:xfrm>
              <a:off x="2157" y="3614"/>
              <a:ext cx="57" cy="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4" name="Oval 14"/>
            <p:cNvSpPr>
              <a:spLocks noChangeArrowheads="1"/>
            </p:cNvSpPr>
            <p:nvPr/>
          </p:nvSpPr>
          <p:spPr bwMode="auto">
            <a:xfrm>
              <a:off x="1700" y="3614"/>
              <a:ext cx="58" cy="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5" name="Freeform 15"/>
            <p:cNvSpPr>
              <a:spLocks noEditPoints="1"/>
            </p:cNvSpPr>
            <p:nvPr/>
          </p:nvSpPr>
          <p:spPr bwMode="auto">
            <a:xfrm>
              <a:off x="1913" y="3606"/>
              <a:ext cx="191" cy="190"/>
            </a:xfrm>
            <a:custGeom>
              <a:avLst/>
              <a:gdLst>
                <a:gd name="T0" fmla="*/ 50 w 80"/>
                <a:gd name="T1" fmla="*/ 0 h 79"/>
                <a:gd name="T2" fmla="*/ 58 w 80"/>
                <a:gd name="T3" fmla="*/ 8 h 79"/>
                <a:gd name="T4" fmla="*/ 23 w 80"/>
                <a:gd name="T5" fmla="*/ 43 h 79"/>
                <a:gd name="T6" fmla="*/ 19 w 80"/>
                <a:gd name="T7" fmla="*/ 42 h 79"/>
                <a:gd name="T8" fmla="*/ 0 w 80"/>
                <a:gd name="T9" fmla="*/ 61 h 79"/>
                <a:gd name="T10" fmla="*/ 19 w 80"/>
                <a:gd name="T11" fmla="*/ 79 h 79"/>
                <a:gd name="T12" fmla="*/ 37 w 80"/>
                <a:gd name="T13" fmla="*/ 61 h 79"/>
                <a:gd name="T14" fmla="*/ 37 w 80"/>
                <a:gd name="T15" fmla="*/ 57 h 79"/>
                <a:gd name="T16" fmla="*/ 72 w 80"/>
                <a:gd name="T17" fmla="*/ 22 h 79"/>
                <a:gd name="T18" fmla="*/ 80 w 80"/>
                <a:gd name="T19" fmla="*/ 30 h 79"/>
                <a:gd name="T20" fmla="*/ 80 w 80"/>
                <a:gd name="T21" fmla="*/ 0 h 79"/>
                <a:gd name="T22" fmla="*/ 50 w 80"/>
                <a:gd name="T23" fmla="*/ 0 h 79"/>
                <a:gd name="T24" fmla="*/ 19 w 80"/>
                <a:gd name="T25" fmla="*/ 72 h 79"/>
                <a:gd name="T26" fmla="*/ 7 w 80"/>
                <a:gd name="T27" fmla="*/ 61 h 79"/>
                <a:gd name="T28" fmla="*/ 19 w 80"/>
                <a:gd name="T29" fmla="*/ 49 h 79"/>
                <a:gd name="T30" fmla="*/ 30 w 80"/>
                <a:gd name="T31" fmla="*/ 61 h 79"/>
                <a:gd name="T32" fmla="*/ 19 w 80"/>
                <a:gd name="T33"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79">
                  <a:moveTo>
                    <a:pt x="50" y="0"/>
                  </a:moveTo>
                  <a:cubicBezTo>
                    <a:pt x="58" y="8"/>
                    <a:pt x="58" y="8"/>
                    <a:pt x="58" y="8"/>
                  </a:cubicBezTo>
                  <a:cubicBezTo>
                    <a:pt x="23" y="43"/>
                    <a:pt x="23" y="43"/>
                    <a:pt x="23" y="43"/>
                  </a:cubicBezTo>
                  <a:cubicBezTo>
                    <a:pt x="21" y="42"/>
                    <a:pt x="20" y="42"/>
                    <a:pt x="19" y="42"/>
                  </a:cubicBezTo>
                  <a:cubicBezTo>
                    <a:pt x="8" y="42"/>
                    <a:pt x="0" y="51"/>
                    <a:pt x="0" y="61"/>
                  </a:cubicBezTo>
                  <a:cubicBezTo>
                    <a:pt x="0" y="71"/>
                    <a:pt x="8" y="79"/>
                    <a:pt x="19" y="79"/>
                  </a:cubicBezTo>
                  <a:cubicBezTo>
                    <a:pt x="29" y="79"/>
                    <a:pt x="37" y="71"/>
                    <a:pt x="37" y="61"/>
                  </a:cubicBezTo>
                  <a:cubicBezTo>
                    <a:pt x="37" y="60"/>
                    <a:pt x="37" y="58"/>
                    <a:pt x="37" y="57"/>
                  </a:cubicBezTo>
                  <a:cubicBezTo>
                    <a:pt x="72" y="22"/>
                    <a:pt x="72" y="22"/>
                    <a:pt x="72" y="22"/>
                  </a:cubicBezTo>
                  <a:cubicBezTo>
                    <a:pt x="80" y="30"/>
                    <a:pt x="80" y="30"/>
                    <a:pt x="80" y="30"/>
                  </a:cubicBezTo>
                  <a:cubicBezTo>
                    <a:pt x="80" y="0"/>
                    <a:pt x="80" y="0"/>
                    <a:pt x="80" y="0"/>
                  </a:cubicBezTo>
                  <a:lnTo>
                    <a:pt x="50" y="0"/>
                  </a:lnTo>
                  <a:close/>
                  <a:moveTo>
                    <a:pt x="19" y="72"/>
                  </a:moveTo>
                  <a:cubicBezTo>
                    <a:pt x="12" y="72"/>
                    <a:pt x="7" y="67"/>
                    <a:pt x="7" y="61"/>
                  </a:cubicBezTo>
                  <a:cubicBezTo>
                    <a:pt x="7" y="54"/>
                    <a:pt x="12" y="49"/>
                    <a:pt x="19" y="49"/>
                  </a:cubicBezTo>
                  <a:cubicBezTo>
                    <a:pt x="25" y="49"/>
                    <a:pt x="30" y="54"/>
                    <a:pt x="30" y="61"/>
                  </a:cubicBezTo>
                  <a:cubicBezTo>
                    <a:pt x="30" y="67"/>
                    <a:pt x="25" y="72"/>
                    <a:pt x="1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66" name="Freeform 16"/>
            <p:cNvSpPr>
              <a:spLocks noEditPoints="1"/>
            </p:cNvSpPr>
            <p:nvPr/>
          </p:nvSpPr>
          <p:spPr bwMode="auto">
            <a:xfrm>
              <a:off x="1676" y="3724"/>
              <a:ext cx="564" cy="29"/>
            </a:xfrm>
            <a:custGeom>
              <a:avLst/>
              <a:gdLst>
                <a:gd name="T0" fmla="*/ 12 w 236"/>
                <a:gd name="T1" fmla="*/ 0 h 12"/>
                <a:gd name="T2" fmla="*/ 0 w 236"/>
                <a:gd name="T3" fmla="*/ 12 h 12"/>
                <a:gd name="T4" fmla="*/ 25 w 236"/>
                <a:gd name="T5" fmla="*/ 12 h 12"/>
                <a:gd name="T6" fmla="*/ 12 w 236"/>
                <a:gd name="T7" fmla="*/ 0 h 12"/>
                <a:gd name="T8" fmla="*/ 224 w 236"/>
                <a:gd name="T9" fmla="*/ 0 h 12"/>
                <a:gd name="T10" fmla="*/ 212 w 236"/>
                <a:gd name="T11" fmla="*/ 12 h 12"/>
                <a:gd name="T12" fmla="*/ 236 w 236"/>
                <a:gd name="T13" fmla="*/ 12 h 12"/>
                <a:gd name="T14" fmla="*/ 224 w 236"/>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 h="12">
                  <a:moveTo>
                    <a:pt x="12" y="0"/>
                  </a:moveTo>
                  <a:cubicBezTo>
                    <a:pt x="6" y="0"/>
                    <a:pt x="0" y="5"/>
                    <a:pt x="0" y="12"/>
                  </a:cubicBezTo>
                  <a:cubicBezTo>
                    <a:pt x="25" y="12"/>
                    <a:pt x="25" y="12"/>
                    <a:pt x="25" y="12"/>
                  </a:cubicBezTo>
                  <a:cubicBezTo>
                    <a:pt x="25" y="5"/>
                    <a:pt x="19" y="0"/>
                    <a:pt x="12" y="0"/>
                  </a:cubicBezTo>
                  <a:close/>
                  <a:moveTo>
                    <a:pt x="224" y="0"/>
                  </a:moveTo>
                  <a:cubicBezTo>
                    <a:pt x="217" y="0"/>
                    <a:pt x="212" y="5"/>
                    <a:pt x="212" y="12"/>
                  </a:cubicBezTo>
                  <a:cubicBezTo>
                    <a:pt x="236" y="12"/>
                    <a:pt x="236" y="12"/>
                    <a:pt x="236" y="12"/>
                  </a:cubicBezTo>
                  <a:cubicBezTo>
                    <a:pt x="236" y="5"/>
                    <a:pt x="231" y="0"/>
                    <a:pt x="2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nvGrpSpPr>
          <p:cNvPr id="49" name="Group 4"/>
          <p:cNvGrpSpPr>
            <a:grpSpLocks noChangeAspect="1"/>
          </p:cNvGrpSpPr>
          <p:nvPr/>
        </p:nvGrpSpPr>
        <p:grpSpPr bwMode="auto">
          <a:xfrm>
            <a:off x="3851292" y="3981274"/>
            <a:ext cx="447356" cy="507449"/>
            <a:chOff x="-1" y="5"/>
            <a:chExt cx="603" cy="684"/>
          </a:xfrm>
          <a:solidFill>
            <a:schemeClr val="accent4"/>
          </a:solidFill>
        </p:grpSpPr>
        <p:sp>
          <p:nvSpPr>
            <p:cNvPr id="50" name="Freeform 5"/>
            <p:cNvSpPr>
              <a:spLocks/>
            </p:cNvSpPr>
            <p:nvPr/>
          </p:nvSpPr>
          <p:spPr bwMode="auto">
            <a:xfrm>
              <a:off x="259" y="195"/>
              <a:ext cx="225" cy="43"/>
            </a:xfrm>
            <a:custGeom>
              <a:avLst/>
              <a:gdLst>
                <a:gd name="T0" fmla="*/ 85 w 94"/>
                <a:gd name="T1" fmla="*/ 0 h 18"/>
                <a:gd name="T2" fmla="*/ 9 w 94"/>
                <a:gd name="T3" fmla="*/ 0 h 18"/>
                <a:gd name="T4" fmla="*/ 0 w 94"/>
                <a:gd name="T5" fmla="*/ 9 h 18"/>
                <a:gd name="T6" fmla="*/ 9 w 94"/>
                <a:gd name="T7" fmla="*/ 18 h 18"/>
                <a:gd name="T8" fmla="*/ 85 w 94"/>
                <a:gd name="T9" fmla="*/ 18 h 18"/>
                <a:gd name="T10" fmla="*/ 94 w 94"/>
                <a:gd name="T11" fmla="*/ 9 h 18"/>
                <a:gd name="T12" fmla="*/ 85 w 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94" h="18">
                  <a:moveTo>
                    <a:pt x="85" y="0"/>
                  </a:moveTo>
                  <a:cubicBezTo>
                    <a:pt x="9" y="0"/>
                    <a:pt x="9" y="0"/>
                    <a:pt x="9" y="0"/>
                  </a:cubicBezTo>
                  <a:cubicBezTo>
                    <a:pt x="4" y="0"/>
                    <a:pt x="0" y="4"/>
                    <a:pt x="0" y="9"/>
                  </a:cubicBezTo>
                  <a:cubicBezTo>
                    <a:pt x="0" y="14"/>
                    <a:pt x="4" y="18"/>
                    <a:pt x="9" y="18"/>
                  </a:cubicBezTo>
                  <a:cubicBezTo>
                    <a:pt x="85" y="18"/>
                    <a:pt x="85" y="18"/>
                    <a:pt x="85" y="18"/>
                  </a:cubicBezTo>
                  <a:cubicBezTo>
                    <a:pt x="90" y="18"/>
                    <a:pt x="94" y="14"/>
                    <a:pt x="94" y="9"/>
                  </a:cubicBezTo>
                  <a:cubicBezTo>
                    <a:pt x="94" y="4"/>
                    <a:pt x="90"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51" name="Freeform 6"/>
            <p:cNvSpPr>
              <a:spLocks/>
            </p:cNvSpPr>
            <p:nvPr/>
          </p:nvSpPr>
          <p:spPr bwMode="auto">
            <a:xfrm>
              <a:off x="116" y="291"/>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52" name="Freeform 7"/>
            <p:cNvSpPr>
              <a:spLocks/>
            </p:cNvSpPr>
            <p:nvPr/>
          </p:nvSpPr>
          <p:spPr bwMode="auto">
            <a:xfrm>
              <a:off x="116" y="389"/>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53" name="Freeform 8"/>
            <p:cNvSpPr>
              <a:spLocks/>
            </p:cNvSpPr>
            <p:nvPr/>
          </p:nvSpPr>
          <p:spPr bwMode="auto">
            <a:xfrm>
              <a:off x="116" y="486"/>
              <a:ext cx="368" cy="41"/>
            </a:xfrm>
            <a:custGeom>
              <a:avLst/>
              <a:gdLst>
                <a:gd name="T0" fmla="*/ 145 w 154"/>
                <a:gd name="T1" fmla="*/ 0 h 17"/>
                <a:gd name="T2" fmla="*/ 9 w 154"/>
                <a:gd name="T3" fmla="*/ 0 h 17"/>
                <a:gd name="T4" fmla="*/ 0 w 154"/>
                <a:gd name="T5" fmla="*/ 9 h 17"/>
                <a:gd name="T6" fmla="*/ 9 w 154"/>
                <a:gd name="T7" fmla="*/ 17 h 17"/>
                <a:gd name="T8" fmla="*/ 145 w 154"/>
                <a:gd name="T9" fmla="*/ 17 h 17"/>
                <a:gd name="T10" fmla="*/ 154 w 154"/>
                <a:gd name="T11" fmla="*/ 9 h 17"/>
                <a:gd name="T12" fmla="*/ 145 w 15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54" h="17">
                  <a:moveTo>
                    <a:pt x="145" y="0"/>
                  </a:moveTo>
                  <a:cubicBezTo>
                    <a:pt x="9" y="0"/>
                    <a:pt x="9" y="0"/>
                    <a:pt x="9" y="0"/>
                  </a:cubicBezTo>
                  <a:cubicBezTo>
                    <a:pt x="4" y="0"/>
                    <a:pt x="0" y="4"/>
                    <a:pt x="0" y="9"/>
                  </a:cubicBezTo>
                  <a:cubicBezTo>
                    <a:pt x="0" y="13"/>
                    <a:pt x="4" y="17"/>
                    <a:pt x="9" y="17"/>
                  </a:cubicBezTo>
                  <a:cubicBezTo>
                    <a:pt x="145" y="17"/>
                    <a:pt x="145" y="17"/>
                    <a:pt x="145" y="17"/>
                  </a:cubicBezTo>
                  <a:cubicBezTo>
                    <a:pt x="150" y="17"/>
                    <a:pt x="154" y="13"/>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9" name="Freeform 9"/>
            <p:cNvSpPr>
              <a:spLocks noEditPoints="1"/>
            </p:cNvSpPr>
            <p:nvPr/>
          </p:nvSpPr>
          <p:spPr bwMode="auto">
            <a:xfrm>
              <a:off x="-1" y="5"/>
              <a:ext cx="603" cy="684"/>
            </a:xfrm>
            <a:custGeom>
              <a:avLst/>
              <a:gdLst>
                <a:gd name="T0" fmla="*/ 235 w 252"/>
                <a:gd name="T1" fmla="*/ 287 h 287"/>
                <a:gd name="T2" fmla="*/ 252 w 252"/>
                <a:gd name="T3" fmla="*/ 287 h 287"/>
                <a:gd name="T4" fmla="*/ 252 w 252"/>
                <a:gd name="T5" fmla="*/ 28 h 287"/>
                <a:gd name="T6" fmla="*/ 223 w 252"/>
                <a:gd name="T7" fmla="*/ 0 h 287"/>
                <a:gd name="T8" fmla="*/ 82 w 252"/>
                <a:gd name="T9" fmla="*/ 0 h 287"/>
                <a:gd name="T10" fmla="*/ 0 w 252"/>
                <a:gd name="T11" fmla="*/ 73 h 287"/>
                <a:gd name="T12" fmla="*/ 0 w 252"/>
                <a:gd name="T13" fmla="*/ 260 h 287"/>
                <a:gd name="T14" fmla="*/ 29 w 252"/>
                <a:gd name="T15" fmla="*/ 287 h 287"/>
                <a:gd name="T16" fmla="*/ 235 w 252"/>
                <a:gd name="T17" fmla="*/ 287 h 287"/>
                <a:gd name="T18" fmla="*/ 37 w 252"/>
                <a:gd name="T19" fmla="*/ 271 h 287"/>
                <a:gd name="T20" fmla="*/ 18 w 252"/>
                <a:gd name="T21" fmla="*/ 252 h 287"/>
                <a:gd name="T22" fmla="*/ 18 w 252"/>
                <a:gd name="T23" fmla="*/ 83 h 287"/>
                <a:gd name="T24" fmla="*/ 68 w 252"/>
                <a:gd name="T25" fmla="*/ 83 h 287"/>
                <a:gd name="T26" fmla="*/ 85 w 252"/>
                <a:gd name="T27" fmla="*/ 80 h 287"/>
                <a:gd name="T28" fmla="*/ 91 w 252"/>
                <a:gd name="T29" fmla="*/ 65 h 287"/>
                <a:gd name="T30" fmla="*/ 91 w 252"/>
                <a:gd name="T31" fmla="*/ 18 h 287"/>
                <a:gd name="T32" fmla="*/ 216 w 252"/>
                <a:gd name="T33" fmla="*/ 18 h 287"/>
                <a:gd name="T34" fmla="*/ 235 w 252"/>
                <a:gd name="T35" fmla="*/ 37 h 287"/>
                <a:gd name="T36" fmla="*/ 235 w 252"/>
                <a:gd name="T37" fmla="*/ 271 h 287"/>
                <a:gd name="T38" fmla="*/ 37 w 252"/>
                <a:gd name="T39" fmla="*/ 2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287">
                  <a:moveTo>
                    <a:pt x="235" y="287"/>
                  </a:moveTo>
                  <a:cubicBezTo>
                    <a:pt x="252" y="287"/>
                    <a:pt x="252" y="287"/>
                    <a:pt x="252" y="287"/>
                  </a:cubicBezTo>
                  <a:cubicBezTo>
                    <a:pt x="252" y="28"/>
                    <a:pt x="252" y="28"/>
                    <a:pt x="252" y="28"/>
                  </a:cubicBezTo>
                  <a:cubicBezTo>
                    <a:pt x="252" y="11"/>
                    <a:pt x="236" y="0"/>
                    <a:pt x="223" y="0"/>
                  </a:cubicBezTo>
                  <a:cubicBezTo>
                    <a:pt x="82" y="0"/>
                    <a:pt x="82" y="0"/>
                    <a:pt x="82" y="0"/>
                  </a:cubicBezTo>
                  <a:cubicBezTo>
                    <a:pt x="61" y="19"/>
                    <a:pt x="33" y="46"/>
                    <a:pt x="0" y="73"/>
                  </a:cubicBezTo>
                  <a:cubicBezTo>
                    <a:pt x="0" y="260"/>
                    <a:pt x="0" y="260"/>
                    <a:pt x="0" y="260"/>
                  </a:cubicBezTo>
                  <a:cubicBezTo>
                    <a:pt x="0" y="277"/>
                    <a:pt x="15" y="287"/>
                    <a:pt x="29" y="287"/>
                  </a:cubicBezTo>
                  <a:cubicBezTo>
                    <a:pt x="235" y="287"/>
                    <a:pt x="235" y="287"/>
                    <a:pt x="235" y="287"/>
                  </a:cubicBezTo>
                  <a:close/>
                  <a:moveTo>
                    <a:pt x="37" y="271"/>
                  </a:moveTo>
                  <a:cubicBezTo>
                    <a:pt x="26" y="271"/>
                    <a:pt x="18" y="263"/>
                    <a:pt x="18" y="252"/>
                  </a:cubicBezTo>
                  <a:cubicBezTo>
                    <a:pt x="18" y="83"/>
                    <a:pt x="18" y="83"/>
                    <a:pt x="18" y="83"/>
                  </a:cubicBezTo>
                  <a:cubicBezTo>
                    <a:pt x="68" y="83"/>
                    <a:pt x="68" y="83"/>
                    <a:pt x="68" y="83"/>
                  </a:cubicBezTo>
                  <a:cubicBezTo>
                    <a:pt x="68" y="83"/>
                    <a:pt x="79" y="83"/>
                    <a:pt x="85"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271"/>
                    <a:pt x="235" y="271"/>
                    <a:pt x="235" y="271"/>
                  </a:cubicBezTo>
                  <a:lnTo>
                    <a:pt x="37"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sp>
        <p:nvSpPr>
          <p:cNvPr id="80" name="Right Arrow 79"/>
          <p:cNvSpPr/>
          <p:nvPr/>
        </p:nvSpPr>
        <p:spPr>
          <a:xfrm>
            <a:off x="2948491" y="2662718"/>
            <a:ext cx="461185" cy="42390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3" name="Group 4"/>
          <p:cNvGrpSpPr>
            <a:grpSpLocks noChangeAspect="1"/>
          </p:cNvGrpSpPr>
          <p:nvPr/>
        </p:nvGrpSpPr>
        <p:grpSpPr bwMode="auto">
          <a:xfrm>
            <a:off x="2139194" y="3981274"/>
            <a:ext cx="447356" cy="507449"/>
            <a:chOff x="-1" y="5"/>
            <a:chExt cx="603" cy="684"/>
          </a:xfrm>
          <a:solidFill>
            <a:schemeClr val="accent4"/>
          </a:solidFill>
        </p:grpSpPr>
        <p:sp>
          <p:nvSpPr>
            <p:cNvPr id="87" name="Freeform 5"/>
            <p:cNvSpPr>
              <a:spLocks/>
            </p:cNvSpPr>
            <p:nvPr/>
          </p:nvSpPr>
          <p:spPr bwMode="auto">
            <a:xfrm>
              <a:off x="259" y="195"/>
              <a:ext cx="225" cy="43"/>
            </a:xfrm>
            <a:custGeom>
              <a:avLst/>
              <a:gdLst>
                <a:gd name="T0" fmla="*/ 85 w 94"/>
                <a:gd name="T1" fmla="*/ 0 h 18"/>
                <a:gd name="T2" fmla="*/ 9 w 94"/>
                <a:gd name="T3" fmla="*/ 0 h 18"/>
                <a:gd name="T4" fmla="*/ 0 w 94"/>
                <a:gd name="T5" fmla="*/ 9 h 18"/>
                <a:gd name="T6" fmla="*/ 9 w 94"/>
                <a:gd name="T7" fmla="*/ 18 h 18"/>
                <a:gd name="T8" fmla="*/ 85 w 94"/>
                <a:gd name="T9" fmla="*/ 18 h 18"/>
                <a:gd name="T10" fmla="*/ 94 w 94"/>
                <a:gd name="T11" fmla="*/ 9 h 18"/>
                <a:gd name="T12" fmla="*/ 85 w 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94" h="18">
                  <a:moveTo>
                    <a:pt x="85" y="0"/>
                  </a:moveTo>
                  <a:cubicBezTo>
                    <a:pt x="9" y="0"/>
                    <a:pt x="9" y="0"/>
                    <a:pt x="9" y="0"/>
                  </a:cubicBezTo>
                  <a:cubicBezTo>
                    <a:pt x="4" y="0"/>
                    <a:pt x="0" y="4"/>
                    <a:pt x="0" y="9"/>
                  </a:cubicBezTo>
                  <a:cubicBezTo>
                    <a:pt x="0" y="14"/>
                    <a:pt x="4" y="18"/>
                    <a:pt x="9" y="18"/>
                  </a:cubicBezTo>
                  <a:cubicBezTo>
                    <a:pt x="85" y="18"/>
                    <a:pt x="85" y="18"/>
                    <a:pt x="85" y="18"/>
                  </a:cubicBezTo>
                  <a:cubicBezTo>
                    <a:pt x="90" y="18"/>
                    <a:pt x="94" y="14"/>
                    <a:pt x="94" y="9"/>
                  </a:cubicBezTo>
                  <a:cubicBezTo>
                    <a:pt x="94" y="4"/>
                    <a:pt x="90"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8" name="Freeform 6"/>
            <p:cNvSpPr>
              <a:spLocks/>
            </p:cNvSpPr>
            <p:nvPr/>
          </p:nvSpPr>
          <p:spPr bwMode="auto">
            <a:xfrm>
              <a:off x="116" y="291"/>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89" name="Freeform 7"/>
            <p:cNvSpPr>
              <a:spLocks/>
            </p:cNvSpPr>
            <p:nvPr/>
          </p:nvSpPr>
          <p:spPr bwMode="auto">
            <a:xfrm>
              <a:off x="116" y="389"/>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0" name="Freeform 8"/>
            <p:cNvSpPr>
              <a:spLocks/>
            </p:cNvSpPr>
            <p:nvPr/>
          </p:nvSpPr>
          <p:spPr bwMode="auto">
            <a:xfrm>
              <a:off x="116" y="486"/>
              <a:ext cx="368" cy="41"/>
            </a:xfrm>
            <a:custGeom>
              <a:avLst/>
              <a:gdLst>
                <a:gd name="T0" fmla="*/ 145 w 154"/>
                <a:gd name="T1" fmla="*/ 0 h 17"/>
                <a:gd name="T2" fmla="*/ 9 w 154"/>
                <a:gd name="T3" fmla="*/ 0 h 17"/>
                <a:gd name="T4" fmla="*/ 0 w 154"/>
                <a:gd name="T5" fmla="*/ 9 h 17"/>
                <a:gd name="T6" fmla="*/ 9 w 154"/>
                <a:gd name="T7" fmla="*/ 17 h 17"/>
                <a:gd name="T8" fmla="*/ 145 w 154"/>
                <a:gd name="T9" fmla="*/ 17 h 17"/>
                <a:gd name="T10" fmla="*/ 154 w 154"/>
                <a:gd name="T11" fmla="*/ 9 h 17"/>
                <a:gd name="T12" fmla="*/ 145 w 15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54" h="17">
                  <a:moveTo>
                    <a:pt x="145" y="0"/>
                  </a:moveTo>
                  <a:cubicBezTo>
                    <a:pt x="9" y="0"/>
                    <a:pt x="9" y="0"/>
                    <a:pt x="9" y="0"/>
                  </a:cubicBezTo>
                  <a:cubicBezTo>
                    <a:pt x="4" y="0"/>
                    <a:pt x="0" y="4"/>
                    <a:pt x="0" y="9"/>
                  </a:cubicBezTo>
                  <a:cubicBezTo>
                    <a:pt x="0" y="13"/>
                    <a:pt x="4" y="17"/>
                    <a:pt x="9" y="17"/>
                  </a:cubicBezTo>
                  <a:cubicBezTo>
                    <a:pt x="145" y="17"/>
                    <a:pt x="145" y="17"/>
                    <a:pt x="145" y="17"/>
                  </a:cubicBezTo>
                  <a:cubicBezTo>
                    <a:pt x="150" y="17"/>
                    <a:pt x="154" y="13"/>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1" name="Freeform 9"/>
            <p:cNvSpPr>
              <a:spLocks noEditPoints="1"/>
            </p:cNvSpPr>
            <p:nvPr/>
          </p:nvSpPr>
          <p:spPr bwMode="auto">
            <a:xfrm>
              <a:off x="-1" y="5"/>
              <a:ext cx="603" cy="684"/>
            </a:xfrm>
            <a:custGeom>
              <a:avLst/>
              <a:gdLst>
                <a:gd name="T0" fmla="*/ 235 w 252"/>
                <a:gd name="T1" fmla="*/ 287 h 287"/>
                <a:gd name="T2" fmla="*/ 252 w 252"/>
                <a:gd name="T3" fmla="*/ 287 h 287"/>
                <a:gd name="T4" fmla="*/ 252 w 252"/>
                <a:gd name="T5" fmla="*/ 28 h 287"/>
                <a:gd name="T6" fmla="*/ 223 w 252"/>
                <a:gd name="T7" fmla="*/ 0 h 287"/>
                <a:gd name="T8" fmla="*/ 82 w 252"/>
                <a:gd name="T9" fmla="*/ 0 h 287"/>
                <a:gd name="T10" fmla="*/ 0 w 252"/>
                <a:gd name="T11" fmla="*/ 73 h 287"/>
                <a:gd name="T12" fmla="*/ 0 w 252"/>
                <a:gd name="T13" fmla="*/ 260 h 287"/>
                <a:gd name="T14" fmla="*/ 29 w 252"/>
                <a:gd name="T15" fmla="*/ 287 h 287"/>
                <a:gd name="T16" fmla="*/ 235 w 252"/>
                <a:gd name="T17" fmla="*/ 287 h 287"/>
                <a:gd name="T18" fmla="*/ 37 w 252"/>
                <a:gd name="T19" fmla="*/ 271 h 287"/>
                <a:gd name="T20" fmla="*/ 18 w 252"/>
                <a:gd name="T21" fmla="*/ 252 h 287"/>
                <a:gd name="T22" fmla="*/ 18 w 252"/>
                <a:gd name="T23" fmla="*/ 83 h 287"/>
                <a:gd name="T24" fmla="*/ 68 w 252"/>
                <a:gd name="T25" fmla="*/ 83 h 287"/>
                <a:gd name="T26" fmla="*/ 85 w 252"/>
                <a:gd name="T27" fmla="*/ 80 h 287"/>
                <a:gd name="T28" fmla="*/ 91 w 252"/>
                <a:gd name="T29" fmla="*/ 65 h 287"/>
                <a:gd name="T30" fmla="*/ 91 w 252"/>
                <a:gd name="T31" fmla="*/ 18 h 287"/>
                <a:gd name="T32" fmla="*/ 216 w 252"/>
                <a:gd name="T33" fmla="*/ 18 h 287"/>
                <a:gd name="T34" fmla="*/ 235 w 252"/>
                <a:gd name="T35" fmla="*/ 37 h 287"/>
                <a:gd name="T36" fmla="*/ 235 w 252"/>
                <a:gd name="T37" fmla="*/ 271 h 287"/>
                <a:gd name="T38" fmla="*/ 37 w 252"/>
                <a:gd name="T39" fmla="*/ 2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287">
                  <a:moveTo>
                    <a:pt x="235" y="287"/>
                  </a:moveTo>
                  <a:cubicBezTo>
                    <a:pt x="252" y="287"/>
                    <a:pt x="252" y="287"/>
                    <a:pt x="252" y="287"/>
                  </a:cubicBezTo>
                  <a:cubicBezTo>
                    <a:pt x="252" y="28"/>
                    <a:pt x="252" y="28"/>
                    <a:pt x="252" y="28"/>
                  </a:cubicBezTo>
                  <a:cubicBezTo>
                    <a:pt x="252" y="11"/>
                    <a:pt x="236" y="0"/>
                    <a:pt x="223" y="0"/>
                  </a:cubicBezTo>
                  <a:cubicBezTo>
                    <a:pt x="82" y="0"/>
                    <a:pt x="82" y="0"/>
                    <a:pt x="82" y="0"/>
                  </a:cubicBezTo>
                  <a:cubicBezTo>
                    <a:pt x="61" y="19"/>
                    <a:pt x="33" y="46"/>
                    <a:pt x="0" y="73"/>
                  </a:cubicBezTo>
                  <a:cubicBezTo>
                    <a:pt x="0" y="260"/>
                    <a:pt x="0" y="260"/>
                    <a:pt x="0" y="260"/>
                  </a:cubicBezTo>
                  <a:cubicBezTo>
                    <a:pt x="0" y="277"/>
                    <a:pt x="15" y="287"/>
                    <a:pt x="29" y="287"/>
                  </a:cubicBezTo>
                  <a:cubicBezTo>
                    <a:pt x="235" y="287"/>
                    <a:pt x="235" y="287"/>
                    <a:pt x="235" y="287"/>
                  </a:cubicBezTo>
                  <a:close/>
                  <a:moveTo>
                    <a:pt x="37" y="271"/>
                  </a:moveTo>
                  <a:cubicBezTo>
                    <a:pt x="26" y="271"/>
                    <a:pt x="18" y="263"/>
                    <a:pt x="18" y="252"/>
                  </a:cubicBezTo>
                  <a:cubicBezTo>
                    <a:pt x="18" y="83"/>
                    <a:pt x="18" y="83"/>
                    <a:pt x="18" y="83"/>
                  </a:cubicBezTo>
                  <a:cubicBezTo>
                    <a:pt x="68" y="83"/>
                    <a:pt x="68" y="83"/>
                    <a:pt x="68" y="83"/>
                  </a:cubicBezTo>
                  <a:cubicBezTo>
                    <a:pt x="68" y="83"/>
                    <a:pt x="79" y="83"/>
                    <a:pt x="85"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271"/>
                    <a:pt x="235" y="271"/>
                    <a:pt x="235" y="271"/>
                  </a:cubicBezTo>
                  <a:lnTo>
                    <a:pt x="37"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sp>
        <p:nvSpPr>
          <p:cNvPr id="92" name="Right Arrow 91"/>
          <p:cNvSpPr/>
          <p:nvPr/>
        </p:nvSpPr>
        <p:spPr>
          <a:xfrm>
            <a:off x="3063621" y="4005913"/>
            <a:ext cx="472563" cy="434359"/>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Right Arrow 92"/>
          <p:cNvSpPr/>
          <p:nvPr/>
        </p:nvSpPr>
        <p:spPr>
          <a:xfrm>
            <a:off x="2949589" y="2659827"/>
            <a:ext cx="467877" cy="43005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4" name="Group 4"/>
          <p:cNvGrpSpPr>
            <a:grpSpLocks noChangeAspect="1"/>
          </p:cNvGrpSpPr>
          <p:nvPr/>
        </p:nvGrpSpPr>
        <p:grpSpPr bwMode="auto">
          <a:xfrm>
            <a:off x="2135280" y="3980144"/>
            <a:ext cx="450526" cy="511044"/>
            <a:chOff x="-1" y="5"/>
            <a:chExt cx="603" cy="684"/>
          </a:xfrm>
          <a:solidFill>
            <a:schemeClr val="accent4"/>
          </a:solidFill>
        </p:grpSpPr>
        <p:sp>
          <p:nvSpPr>
            <p:cNvPr id="95" name="Freeform 5"/>
            <p:cNvSpPr>
              <a:spLocks/>
            </p:cNvSpPr>
            <p:nvPr/>
          </p:nvSpPr>
          <p:spPr bwMode="auto">
            <a:xfrm>
              <a:off x="259" y="195"/>
              <a:ext cx="225" cy="43"/>
            </a:xfrm>
            <a:custGeom>
              <a:avLst/>
              <a:gdLst>
                <a:gd name="T0" fmla="*/ 85 w 94"/>
                <a:gd name="T1" fmla="*/ 0 h 18"/>
                <a:gd name="T2" fmla="*/ 9 w 94"/>
                <a:gd name="T3" fmla="*/ 0 h 18"/>
                <a:gd name="T4" fmla="*/ 0 w 94"/>
                <a:gd name="T5" fmla="*/ 9 h 18"/>
                <a:gd name="T6" fmla="*/ 9 w 94"/>
                <a:gd name="T7" fmla="*/ 18 h 18"/>
                <a:gd name="T8" fmla="*/ 85 w 94"/>
                <a:gd name="T9" fmla="*/ 18 h 18"/>
                <a:gd name="T10" fmla="*/ 94 w 94"/>
                <a:gd name="T11" fmla="*/ 9 h 18"/>
                <a:gd name="T12" fmla="*/ 85 w 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94" h="18">
                  <a:moveTo>
                    <a:pt x="85" y="0"/>
                  </a:moveTo>
                  <a:cubicBezTo>
                    <a:pt x="9" y="0"/>
                    <a:pt x="9" y="0"/>
                    <a:pt x="9" y="0"/>
                  </a:cubicBezTo>
                  <a:cubicBezTo>
                    <a:pt x="4" y="0"/>
                    <a:pt x="0" y="4"/>
                    <a:pt x="0" y="9"/>
                  </a:cubicBezTo>
                  <a:cubicBezTo>
                    <a:pt x="0" y="14"/>
                    <a:pt x="4" y="18"/>
                    <a:pt x="9" y="18"/>
                  </a:cubicBezTo>
                  <a:cubicBezTo>
                    <a:pt x="85" y="18"/>
                    <a:pt x="85" y="18"/>
                    <a:pt x="85" y="18"/>
                  </a:cubicBezTo>
                  <a:cubicBezTo>
                    <a:pt x="90" y="18"/>
                    <a:pt x="94" y="14"/>
                    <a:pt x="94" y="9"/>
                  </a:cubicBezTo>
                  <a:cubicBezTo>
                    <a:pt x="94" y="4"/>
                    <a:pt x="90"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6" name="Freeform 6"/>
            <p:cNvSpPr>
              <a:spLocks/>
            </p:cNvSpPr>
            <p:nvPr/>
          </p:nvSpPr>
          <p:spPr bwMode="auto">
            <a:xfrm>
              <a:off x="116" y="291"/>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7" name="Freeform 7"/>
            <p:cNvSpPr>
              <a:spLocks/>
            </p:cNvSpPr>
            <p:nvPr/>
          </p:nvSpPr>
          <p:spPr bwMode="auto">
            <a:xfrm>
              <a:off x="116" y="389"/>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8" name="Freeform 8"/>
            <p:cNvSpPr>
              <a:spLocks/>
            </p:cNvSpPr>
            <p:nvPr/>
          </p:nvSpPr>
          <p:spPr bwMode="auto">
            <a:xfrm>
              <a:off x="116" y="486"/>
              <a:ext cx="368" cy="41"/>
            </a:xfrm>
            <a:custGeom>
              <a:avLst/>
              <a:gdLst>
                <a:gd name="T0" fmla="*/ 145 w 154"/>
                <a:gd name="T1" fmla="*/ 0 h 17"/>
                <a:gd name="T2" fmla="*/ 9 w 154"/>
                <a:gd name="T3" fmla="*/ 0 h 17"/>
                <a:gd name="T4" fmla="*/ 0 w 154"/>
                <a:gd name="T5" fmla="*/ 9 h 17"/>
                <a:gd name="T6" fmla="*/ 9 w 154"/>
                <a:gd name="T7" fmla="*/ 17 h 17"/>
                <a:gd name="T8" fmla="*/ 145 w 154"/>
                <a:gd name="T9" fmla="*/ 17 h 17"/>
                <a:gd name="T10" fmla="*/ 154 w 154"/>
                <a:gd name="T11" fmla="*/ 9 h 17"/>
                <a:gd name="T12" fmla="*/ 145 w 15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54" h="17">
                  <a:moveTo>
                    <a:pt x="145" y="0"/>
                  </a:moveTo>
                  <a:cubicBezTo>
                    <a:pt x="9" y="0"/>
                    <a:pt x="9" y="0"/>
                    <a:pt x="9" y="0"/>
                  </a:cubicBezTo>
                  <a:cubicBezTo>
                    <a:pt x="4" y="0"/>
                    <a:pt x="0" y="4"/>
                    <a:pt x="0" y="9"/>
                  </a:cubicBezTo>
                  <a:cubicBezTo>
                    <a:pt x="0" y="13"/>
                    <a:pt x="4" y="17"/>
                    <a:pt x="9" y="17"/>
                  </a:cubicBezTo>
                  <a:cubicBezTo>
                    <a:pt x="145" y="17"/>
                    <a:pt x="145" y="17"/>
                    <a:pt x="145" y="17"/>
                  </a:cubicBezTo>
                  <a:cubicBezTo>
                    <a:pt x="150" y="17"/>
                    <a:pt x="154" y="13"/>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9" name="Freeform 9"/>
            <p:cNvSpPr>
              <a:spLocks noEditPoints="1"/>
            </p:cNvSpPr>
            <p:nvPr/>
          </p:nvSpPr>
          <p:spPr bwMode="auto">
            <a:xfrm>
              <a:off x="-1" y="5"/>
              <a:ext cx="603" cy="684"/>
            </a:xfrm>
            <a:custGeom>
              <a:avLst/>
              <a:gdLst>
                <a:gd name="T0" fmla="*/ 235 w 252"/>
                <a:gd name="T1" fmla="*/ 287 h 287"/>
                <a:gd name="T2" fmla="*/ 252 w 252"/>
                <a:gd name="T3" fmla="*/ 287 h 287"/>
                <a:gd name="T4" fmla="*/ 252 w 252"/>
                <a:gd name="T5" fmla="*/ 28 h 287"/>
                <a:gd name="T6" fmla="*/ 223 w 252"/>
                <a:gd name="T7" fmla="*/ 0 h 287"/>
                <a:gd name="T8" fmla="*/ 82 w 252"/>
                <a:gd name="T9" fmla="*/ 0 h 287"/>
                <a:gd name="T10" fmla="*/ 0 w 252"/>
                <a:gd name="T11" fmla="*/ 73 h 287"/>
                <a:gd name="T12" fmla="*/ 0 w 252"/>
                <a:gd name="T13" fmla="*/ 260 h 287"/>
                <a:gd name="T14" fmla="*/ 29 w 252"/>
                <a:gd name="T15" fmla="*/ 287 h 287"/>
                <a:gd name="T16" fmla="*/ 235 w 252"/>
                <a:gd name="T17" fmla="*/ 287 h 287"/>
                <a:gd name="T18" fmla="*/ 37 w 252"/>
                <a:gd name="T19" fmla="*/ 271 h 287"/>
                <a:gd name="T20" fmla="*/ 18 w 252"/>
                <a:gd name="T21" fmla="*/ 252 h 287"/>
                <a:gd name="T22" fmla="*/ 18 w 252"/>
                <a:gd name="T23" fmla="*/ 83 h 287"/>
                <a:gd name="T24" fmla="*/ 68 w 252"/>
                <a:gd name="T25" fmla="*/ 83 h 287"/>
                <a:gd name="T26" fmla="*/ 85 w 252"/>
                <a:gd name="T27" fmla="*/ 80 h 287"/>
                <a:gd name="T28" fmla="*/ 91 w 252"/>
                <a:gd name="T29" fmla="*/ 65 h 287"/>
                <a:gd name="T30" fmla="*/ 91 w 252"/>
                <a:gd name="T31" fmla="*/ 18 h 287"/>
                <a:gd name="T32" fmla="*/ 216 w 252"/>
                <a:gd name="T33" fmla="*/ 18 h 287"/>
                <a:gd name="T34" fmla="*/ 235 w 252"/>
                <a:gd name="T35" fmla="*/ 37 h 287"/>
                <a:gd name="T36" fmla="*/ 235 w 252"/>
                <a:gd name="T37" fmla="*/ 271 h 287"/>
                <a:gd name="T38" fmla="*/ 37 w 252"/>
                <a:gd name="T39" fmla="*/ 2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287">
                  <a:moveTo>
                    <a:pt x="235" y="287"/>
                  </a:moveTo>
                  <a:cubicBezTo>
                    <a:pt x="252" y="287"/>
                    <a:pt x="252" y="287"/>
                    <a:pt x="252" y="287"/>
                  </a:cubicBezTo>
                  <a:cubicBezTo>
                    <a:pt x="252" y="28"/>
                    <a:pt x="252" y="28"/>
                    <a:pt x="252" y="28"/>
                  </a:cubicBezTo>
                  <a:cubicBezTo>
                    <a:pt x="252" y="11"/>
                    <a:pt x="236" y="0"/>
                    <a:pt x="223" y="0"/>
                  </a:cubicBezTo>
                  <a:cubicBezTo>
                    <a:pt x="82" y="0"/>
                    <a:pt x="82" y="0"/>
                    <a:pt x="82" y="0"/>
                  </a:cubicBezTo>
                  <a:cubicBezTo>
                    <a:pt x="61" y="19"/>
                    <a:pt x="33" y="46"/>
                    <a:pt x="0" y="73"/>
                  </a:cubicBezTo>
                  <a:cubicBezTo>
                    <a:pt x="0" y="260"/>
                    <a:pt x="0" y="260"/>
                    <a:pt x="0" y="260"/>
                  </a:cubicBezTo>
                  <a:cubicBezTo>
                    <a:pt x="0" y="277"/>
                    <a:pt x="15" y="287"/>
                    <a:pt x="29" y="287"/>
                  </a:cubicBezTo>
                  <a:cubicBezTo>
                    <a:pt x="235" y="287"/>
                    <a:pt x="235" y="287"/>
                    <a:pt x="235" y="287"/>
                  </a:cubicBezTo>
                  <a:close/>
                  <a:moveTo>
                    <a:pt x="37" y="271"/>
                  </a:moveTo>
                  <a:cubicBezTo>
                    <a:pt x="26" y="271"/>
                    <a:pt x="18" y="263"/>
                    <a:pt x="18" y="252"/>
                  </a:cubicBezTo>
                  <a:cubicBezTo>
                    <a:pt x="18" y="83"/>
                    <a:pt x="18" y="83"/>
                    <a:pt x="18" y="83"/>
                  </a:cubicBezTo>
                  <a:cubicBezTo>
                    <a:pt x="68" y="83"/>
                    <a:pt x="68" y="83"/>
                    <a:pt x="68" y="83"/>
                  </a:cubicBezTo>
                  <a:cubicBezTo>
                    <a:pt x="68" y="83"/>
                    <a:pt x="79" y="83"/>
                    <a:pt x="85"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271"/>
                    <a:pt x="235" y="271"/>
                    <a:pt x="235" y="271"/>
                  </a:cubicBezTo>
                  <a:lnTo>
                    <a:pt x="37"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nvGrpSpPr>
          <p:cNvPr id="100" name="Group 4"/>
          <p:cNvGrpSpPr>
            <a:grpSpLocks noChangeAspect="1"/>
          </p:cNvGrpSpPr>
          <p:nvPr/>
        </p:nvGrpSpPr>
        <p:grpSpPr bwMode="auto">
          <a:xfrm>
            <a:off x="2136872" y="3980147"/>
            <a:ext cx="448937" cy="509243"/>
            <a:chOff x="-1" y="5"/>
            <a:chExt cx="603" cy="684"/>
          </a:xfrm>
          <a:solidFill>
            <a:schemeClr val="accent4"/>
          </a:solidFill>
        </p:grpSpPr>
        <p:sp>
          <p:nvSpPr>
            <p:cNvPr id="101" name="Freeform 5"/>
            <p:cNvSpPr>
              <a:spLocks/>
            </p:cNvSpPr>
            <p:nvPr/>
          </p:nvSpPr>
          <p:spPr bwMode="auto">
            <a:xfrm>
              <a:off x="259" y="195"/>
              <a:ext cx="225" cy="43"/>
            </a:xfrm>
            <a:custGeom>
              <a:avLst/>
              <a:gdLst>
                <a:gd name="T0" fmla="*/ 85 w 94"/>
                <a:gd name="T1" fmla="*/ 0 h 18"/>
                <a:gd name="T2" fmla="*/ 9 w 94"/>
                <a:gd name="T3" fmla="*/ 0 h 18"/>
                <a:gd name="T4" fmla="*/ 0 w 94"/>
                <a:gd name="T5" fmla="*/ 9 h 18"/>
                <a:gd name="T6" fmla="*/ 9 w 94"/>
                <a:gd name="T7" fmla="*/ 18 h 18"/>
                <a:gd name="T8" fmla="*/ 85 w 94"/>
                <a:gd name="T9" fmla="*/ 18 h 18"/>
                <a:gd name="T10" fmla="*/ 94 w 94"/>
                <a:gd name="T11" fmla="*/ 9 h 18"/>
                <a:gd name="T12" fmla="*/ 85 w 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94" h="18">
                  <a:moveTo>
                    <a:pt x="85" y="0"/>
                  </a:moveTo>
                  <a:cubicBezTo>
                    <a:pt x="9" y="0"/>
                    <a:pt x="9" y="0"/>
                    <a:pt x="9" y="0"/>
                  </a:cubicBezTo>
                  <a:cubicBezTo>
                    <a:pt x="4" y="0"/>
                    <a:pt x="0" y="4"/>
                    <a:pt x="0" y="9"/>
                  </a:cubicBezTo>
                  <a:cubicBezTo>
                    <a:pt x="0" y="14"/>
                    <a:pt x="4" y="18"/>
                    <a:pt x="9" y="18"/>
                  </a:cubicBezTo>
                  <a:cubicBezTo>
                    <a:pt x="85" y="18"/>
                    <a:pt x="85" y="18"/>
                    <a:pt x="85" y="18"/>
                  </a:cubicBezTo>
                  <a:cubicBezTo>
                    <a:pt x="90" y="18"/>
                    <a:pt x="94" y="14"/>
                    <a:pt x="94" y="9"/>
                  </a:cubicBezTo>
                  <a:cubicBezTo>
                    <a:pt x="94" y="4"/>
                    <a:pt x="90"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2" name="Freeform 6"/>
            <p:cNvSpPr>
              <a:spLocks/>
            </p:cNvSpPr>
            <p:nvPr/>
          </p:nvSpPr>
          <p:spPr bwMode="auto">
            <a:xfrm>
              <a:off x="116" y="291"/>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3" name="Freeform 7"/>
            <p:cNvSpPr>
              <a:spLocks/>
            </p:cNvSpPr>
            <p:nvPr/>
          </p:nvSpPr>
          <p:spPr bwMode="auto">
            <a:xfrm>
              <a:off x="116" y="389"/>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4" name="Freeform 8"/>
            <p:cNvSpPr>
              <a:spLocks/>
            </p:cNvSpPr>
            <p:nvPr/>
          </p:nvSpPr>
          <p:spPr bwMode="auto">
            <a:xfrm>
              <a:off x="116" y="486"/>
              <a:ext cx="368" cy="41"/>
            </a:xfrm>
            <a:custGeom>
              <a:avLst/>
              <a:gdLst>
                <a:gd name="T0" fmla="*/ 145 w 154"/>
                <a:gd name="T1" fmla="*/ 0 h 17"/>
                <a:gd name="T2" fmla="*/ 9 w 154"/>
                <a:gd name="T3" fmla="*/ 0 h 17"/>
                <a:gd name="T4" fmla="*/ 0 w 154"/>
                <a:gd name="T5" fmla="*/ 9 h 17"/>
                <a:gd name="T6" fmla="*/ 9 w 154"/>
                <a:gd name="T7" fmla="*/ 17 h 17"/>
                <a:gd name="T8" fmla="*/ 145 w 154"/>
                <a:gd name="T9" fmla="*/ 17 h 17"/>
                <a:gd name="T10" fmla="*/ 154 w 154"/>
                <a:gd name="T11" fmla="*/ 9 h 17"/>
                <a:gd name="T12" fmla="*/ 145 w 15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54" h="17">
                  <a:moveTo>
                    <a:pt x="145" y="0"/>
                  </a:moveTo>
                  <a:cubicBezTo>
                    <a:pt x="9" y="0"/>
                    <a:pt x="9" y="0"/>
                    <a:pt x="9" y="0"/>
                  </a:cubicBezTo>
                  <a:cubicBezTo>
                    <a:pt x="4" y="0"/>
                    <a:pt x="0" y="4"/>
                    <a:pt x="0" y="9"/>
                  </a:cubicBezTo>
                  <a:cubicBezTo>
                    <a:pt x="0" y="13"/>
                    <a:pt x="4" y="17"/>
                    <a:pt x="9" y="17"/>
                  </a:cubicBezTo>
                  <a:cubicBezTo>
                    <a:pt x="145" y="17"/>
                    <a:pt x="145" y="17"/>
                    <a:pt x="145" y="17"/>
                  </a:cubicBezTo>
                  <a:cubicBezTo>
                    <a:pt x="150" y="17"/>
                    <a:pt x="154" y="13"/>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5" name="Freeform 9"/>
            <p:cNvSpPr>
              <a:spLocks noEditPoints="1"/>
            </p:cNvSpPr>
            <p:nvPr/>
          </p:nvSpPr>
          <p:spPr bwMode="auto">
            <a:xfrm>
              <a:off x="-1" y="5"/>
              <a:ext cx="603" cy="684"/>
            </a:xfrm>
            <a:custGeom>
              <a:avLst/>
              <a:gdLst>
                <a:gd name="T0" fmla="*/ 235 w 252"/>
                <a:gd name="T1" fmla="*/ 287 h 287"/>
                <a:gd name="T2" fmla="*/ 252 w 252"/>
                <a:gd name="T3" fmla="*/ 287 h 287"/>
                <a:gd name="T4" fmla="*/ 252 w 252"/>
                <a:gd name="T5" fmla="*/ 28 h 287"/>
                <a:gd name="T6" fmla="*/ 223 w 252"/>
                <a:gd name="T7" fmla="*/ 0 h 287"/>
                <a:gd name="T8" fmla="*/ 82 w 252"/>
                <a:gd name="T9" fmla="*/ 0 h 287"/>
                <a:gd name="T10" fmla="*/ 0 w 252"/>
                <a:gd name="T11" fmla="*/ 73 h 287"/>
                <a:gd name="T12" fmla="*/ 0 w 252"/>
                <a:gd name="T13" fmla="*/ 260 h 287"/>
                <a:gd name="T14" fmla="*/ 29 w 252"/>
                <a:gd name="T15" fmla="*/ 287 h 287"/>
                <a:gd name="T16" fmla="*/ 235 w 252"/>
                <a:gd name="T17" fmla="*/ 287 h 287"/>
                <a:gd name="T18" fmla="*/ 37 w 252"/>
                <a:gd name="T19" fmla="*/ 271 h 287"/>
                <a:gd name="T20" fmla="*/ 18 w 252"/>
                <a:gd name="T21" fmla="*/ 252 h 287"/>
                <a:gd name="T22" fmla="*/ 18 w 252"/>
                <a:gd name="T23" fmla="*/ 83 h 287"/>
                <a:gd name="T24" fmla="*/ 68 w 252"/>
                <a:gd name="T25" fmla="*/ 83 h 287"/>
                <a:gd name="T26" fmla="*/ 85 w 252"/>
                <a:gd name="T27" fmla="*/ 80 h 287"/>
                <a:gd name="T28" fmla="*/ 91 w 252"/>
                <a:gd name="T29" fmla="*/ 65 h 287"/>
                <a:gd name="T30" fmla="*/ 91 w 252"/>
                <a:gd name="T31" fmla="*/ 18 h 287"/>
                <a:gd name="T32" fmla="*/ 216 w 252"/>
                <a:gd name="T33" fmla="*/ 18 h 287"/>
                <a:gd name="T34" fmla="*/ 235 w 252"/>
                <a:gd name="T35" fmla="*/ 37 h 287"/>
                <a:gd name="T36" fmla="*/ 235 w 252"/>
                <a:gd name="T37" fmla="*/ 271 h 287"/>
                <a:gd name="T38" fmla="*/ 37 w 252"/>
                <a:gd name="T39" fmla="*/ 2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287">
                  <a:moveTo>
                    <a:pt x="235" y="287"/>
                  </a:moveTo>
                  <a:cubicBezTo>
                    <a:pt x="252" y="287"/>
                    <a:pt x="252" y="287"/>
                    <a:pt x="252" y="287"/>
                  </a:cubicBezTo>
                  <a:cubicBezTo>
                    <a:pt x="252" y="28"/>
                    <a:pt x="252" y="28"/>
                    <a:pt x="252" y="28"/>
                  </a:cubicBezTo>
                  <a:cubicBezTo>
                    <a:pt x="252" y="11"/>
                    <a:pt x="236" y="0"/>
                    <a:pt x="223" y="0"/>
                  </a:cubicBezTo>
                  <a:cubicBezTo>
                    <a:pt x="82" y="0"/>
                    <a:pt x="82" y="0"/>
                    <a:pt x="82" y="0"/>
                  </a:cubicBezTo>
                  <a:cubicBezTo>
                    <a:pt x="61" y="19"/>
                    <a:pt x="33" y="46"/>
                    <a:pt x="0" y="73"/>
                  </a:cubicBezTo>
                  <a:cubicBezTo>
                    <a:pt x="0" y="260"/>
                    <a:pt x="0" y="260"/>
                    <a:pt x="0" y="260"/>
                  </a:cubicBezTo>
                  <a:cubicBezTo>
                    <a:pt x="0" y="277"/>
                    <a:pt x="15" y="287"/>
                    <a:pt x="29" y="287"/>
                  </a:cubicBezTo>
                  <a:cubicBezTo>
                    <a:pt x="235" y="287"/>
                    <a:pt x="235" y="287"/>
                    <a:pt x="235" y="287"/>
                  </a:cubicBezTo>
                  <a:close/>
                  <a:moveTo>
                    <a:pt x="37" y="271"/>
                  </a:moveTo>
                  <a:cubicBezTo>
                    <a:pt x="26" y="271"/>
                    <a:pt x="18" y="263"/>
                    <a:pt x="18" y="252"/>
                  </a:cubicBezTo>
                  <a:cubicBezTo>
                    <a:pt x="18" y="83"/>
                    <a:pt x="18" y="83"/>
                    <a:pt x="18" y="83"/>
                  </a:cubicBezTo>
                  <a:cubicBezTo>
                    <a:pt x="68" y="83"/>
                    <a:pt x="68" y="83"/>
                    <a:pt x="68" y="83"/>
                  </a:cubicBezTo>
                  <a:cubicBezTo>
                    <a:pt x="68" y="83"/>
                    <a:pt x="79" y="83"/>
                    <a:pt x="85"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271"/>
                    <a:pt x="235" y="271"/>
                    <a:pt x="235" y="271"/>
                  </a:cubicBezTo>
                  <a:lnTo>
                    <a:pt x="37"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nvGrpSpPr>
          <p:cNvPr id="106" name="Group 4"/>
          <p:cNvGrpSpPr>
            <a:grpSpLocks noChangeAspect="1"/>
          </p:cNvGrpSpPr>
          <p:nvPr/>
        </p:nvGrpSpPr>
        <p:grpSpPr bwMode="auto">
          <a:xfrm>
            <a:off x="3851290" y="3985807"/>
            <a:ext cx="447356" cy="507449"/>
            <a:chOff x="-1" y="5"/>
            <a:chExt cx="603" cy="684"/>
          </a:xfrm>
          <a:solidFill>
            <a:schemeClr val="accent4"/>
          </a:solidFill>
        </p:grpSpPr>
        <p:sp>
          <p:nvSpPr>
            <p:cNvPr id="107" name="Freeform 5"/>
            <p:cNvSpPr>
              <a:spLocks/>
            </p:cNvSpPr>
            <p:nvPr/>
          </p:nvSpPr>
          <p:spPr bwMode="auto">
            <a:xfrm>
              <a:off x="259" y="195"/>
              <a:ext cx="225" cy="43"/>
            </a:xfrm>
            <a:custGeom>
              <a:avLst/>
              <a:gdLst>
                <a:gd name="T0" fmla="*/ 85 w 94"/>
                <a:gd name="T1" fmla="*/ 0 h 18"/>
                <a:gd name="T2" fmla="*/ 9 w 94"/>
                <a:gd name="T3" fmla="*/ 0 h 18"/>
                <a:gd name="T4" fmla="*/ 0 w 94"/>
                <a:gd name="T5" fmla="*/ 9 h 18"/>
                <a:gd name="T6" fmla="*/ 9 w 94"/>
                <a:gd name="T7" fmla="*/ 18 h 18"/>
                <a:gd name="T8" fmla="*/ 85 w 94"/>
                <a:gd name="T9" fmla="*/ 18 h 18"/>
                <a:gd name="T10" fmla="*/ 94 w 94"/>
                <a:gd name="T11" fmla="*/ 9 h 18"/>
                <a:gd name="T12" fmla="*/ 85 w 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94" h="18">
                  <a:moveTo>
                    <a:pt x="85" y="0"/>
                  </a:moveTo>
                  <a:cubicBezTo>
                    <a:pt x="9" y="0"/>
                    <a:pt x="9" y="0"/>
                    <a:pt x="9" y="0"/>
                  </a:cubicBezTo>
                  <a:cubicBezTo>
                    <a:pt x="4" y="0"/>
                    <a:pt x="0" y="4"/>
                    <a:pt x="0" y="9"/>
                  </a:cubicBezTo>
                  <a:cubicBezTo>
                    <a:pt x="0" y="14"/>
                    <a:pt x="4" y="18"/>
                    <a:pt x="9" y="18"/>
                  </a:cubicBezTo>
                  <a:cubicBezTo>
                    <a:pt x="85" y="18"/>
                    <a:pt x="85" y="18"/>
                    <a:pt x="85" y="18"/>
                  </a:cubicBezTo>
                  <a:cubicBezTo>
                    <a:pt x="90" y="18"/>
                    <a:pt x="94" y="14"/>
                    <a:pt x="94" y="9"/>
                  </a:cubicBezTo>
                  <a:cubicBezTo>
                    <a:pt x="94" y="4"/>
                    <a:pt x="90"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8" name="Freeform 6"/>
            <p:cNvSpPr>
              <a:spLocks/>
            </p:cNvSpPr>
            <p:nvPr/>
          </p:nvSpPr>
          <p:spPr bwMode="auto">
            <a:xfrm>
              <a:off x="116" y="291"/>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9" name="Freeform 7"/>
            <p:cNvSpPr>
              <a:spLocks/>
            </p:cNvSpPr>
            <p:nvPr/>
          </p:nvSpPr>
          <p:spPr bwMode="auto">
            <a:xfrm>
              <a:off x="116" y="389"/>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10" name="Freeform 8"/>
            <p:cNvSpPr>
              <a:spLocks/>
            </p:cNvSpPr>
            <p:nvPr/>
          </p:nvSpPr>
          <p:spPr bwMode="auto">
            <a:xfrm>
              <a:off x="116" y="486"/>
              <a:ext cx="368" cy="41"/>
            </a:xfrm>
            <a:custGeom>
              <a:avLst/>
              <a:gdLst>
                <a:gd name="T0" fmla="*/ 145 w 154"/>
                <a:gd name="T1" fmla="*/ 0 h 17"/>
                <a:gd name="T2" fmla="*/ 9 w 154"/>
                <a:gd name="T3" fmla="*/ 0 h 17"/>
                <a:gd name="T4" fmla="*/ 0 w 154"/>
                <a:gd name="T5" fmla="*/ 9 h 17"/>
                <a:gd name="T6" fmla="*/ 9 w 154"/>
                <a:gd name="T7" fmla="*/ 17 h 17"/>
                <a:gd name="T8" fmla="*/ 145 w 154"/>
                <a:gd name="T9" fmla="*/ 17 h 17"/>
                <a:gd name="T10" fmla="*/ 154 w 154"/>
                <a:gd name="T11" fmla="*/ 9 h 17"/>
                <a:gd name="T12" fmla="*/ 145 w 15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54" h="17">
                  <a:moveTo>
                    <a:pt x="145" y="0"/>
                  </a:moveTo>
                  <a:cubicBezTo>
                    <a:pt x="9" y="0"/>
                    <a:pt x="9" y="0"/>
                    <a:pt x="9" y="0"/>
                  </a:cubicBezTo>
                  <a:cubicBezTo>
                    <a:pt x="4" y="0"/>
                    <a:pt x="0" y="4"/>
                    <a:pt x="0" y="9"/>
                  </a:cubicBezTo>
                  <a:cubicBezTo>
                    <a:pt x="0" y="13"/>
                    <a:pt x="4" y="17"/>
                    <a:pt x="9" y="17"/>
                  </a:cubicBezTo>
                  <a:cubicBezTo>
                    <a:pt x="145" y="17"/>
                    <a:pt x="145" y="17"/>
                    <a:pt x="145" y="17"/>
                  </a:cubicBezTo>
                  <a:cubicBezTo>
                    <a:pt x="150" y="17"/>
                    <a:pt x="154" y="13"/>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11" name="Freeform 9"/>
            <p:cNvSpPr>
              <a:spLocks noEditPoints="1"/>
            </p:cNvSpPr>
            <p:nvPr/>
          </p:nvSpPr>
          <p:spPr bwMode="auto">
            <a:xfrm>
              <a:off x="-1" y="5"/>
              <a:ext cx="603" cy="684"/>
            </a:xfrm>
            <a:custGeom>
              <a:avLst/>
              <a:gdLst>
                <a:gd name="T0" fmla="*/ 235 w 252"/>
                <a:gd name="T1" fmla="*/ 287 h 287"/>
                <a:gd name="T2" fmla="*/ 252 w 252"/>
                <a:gd name="T3" fmla="*/ 287 h 287"/>
                <a:gd name="T4" fmla="*/ 252 w 252"/>
                <a:gd name="T5" fmla="*/ 28 h 287"/>
                <a:gd name="T6" fmla="*/ 223 w 252"/>
                <a:gd name="T7" fmla="*/ 0 h 287"/>
                <a:gd name="T8" fmla="*/ 82 w 252"/>
                <a:gd name="T9" fmla="*/ 0 h 287"/>
                <a:gd name="T10" fmla="*/ 0 w 252"/>
                <a:gd name="T11" fmla="*/ 73 h 287"/>
                <a:gd name="T12" fmla="*/ 0 w 252"/>
                <a:gd name="T13" fmla="*/ 260 h 287"/>
                <a:gd name="T14" fmla="*/ 29 w 252"/>
                <a:gd name="T15" fmla="*/ 287 h 287"/>
                <a:gd name="T16" fmla="*/ 235 w 252"/>
                <a:gd name="T17" fmla="*/ 287 h 287"/>
                <a:gd name="T18" fmla="*/ 37 w 252"/>
                <a:gd name="T19" fmla="*/ 271 h 287"/>
                <a:gd name="T20" fmla="*/ 18 w 252"/>
                <a:gd name="T21" fmla="*/ 252 h 287"/>
                <a:gd name="T22" fmla="*/ 18 w 252"/>
                <a:gd name="T23" fmla="*/ 83 h 287"/>
                <a:gd name="T24" fmla="*/ 68 w 252"/>
                <a:gd name="T25" fmla="*/ 83 h 287"/>
                <a:gd name="T26" fmla="*/ 85 w 252"/>
                <a:gd name="T27" fmla="*/ 80 h 287"/>
                <a:gd name="T28" fmla="*/ 91 w 252"/>
                <a:gd name="T29" fmla="*/ 65 h 287"/>
                <a:gd name="T30" fmla="*/ 91 w 252"/>
                <a:gd name="T31" fmla="*/ 18 h 287"/>
                <a:gd name="T32" fmla="*/ 216 w 252"/>
                <a:gd name="T33" fmla="*/ 18 h 287"/>
                <a:gd name="T34" fmla="*/ 235 w 252"/>
                <a:gd name="T35" fmla="*/ 37 h 287"/>
                <a:gd name="T36" fmla="*/ 235 w 252"/>
                <a:gd name="T37" fmla="*/ 271 h 287"/>
                <a:gd name="T38" fmla="*/ 37 w 252"/>
                <a:gd name="T39" fmla="*/ 2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287">
                  <a:moveTo>
                    <a:pt x="235" y="287"/>
                  </a:moveTo>
                  <a:cubicBezTo>
                    <a:pt x="252" y="287"/>
                    <a:pt x="252" y="287"/>
                    <a:pt x="252" y="287"/>
                  </a:cubicBezTo>
                  <a:cubicBezTo>
                    <a:pt x="252" y="28"/>
                    <a:pt x="252" y="28"/>
                    <a:pt x="252" y="28"/>
                  </a:cubicBezTo>
                  <a:cubicBezTo>
                    <a:pt x="252" y="11"/>
                    <a:pt x="236" y="0"/>
                    <a:pt x="223" y="0"/>
                  </a:cubicBezTo>
                  <a:cubicBezTo>
                    <a:pt x="82" y="0"/>
                    <a:pt x="82" y="0"/>
                    <a:pt x="82" y="0"/>
                  </a:cubicBezTo>
                  <a:cubicBezTo>
                    <a:pt x="61" y="19"/>
                    <a:pt x="33" y="46"/>
                    <a:pt x="0" y="73"/>
                  </a:cubicBezTo>
                  <a:cubicBezTo>
                    <a:pt x="0" y="260"/>
                    <a:pt x="0" y="260"/>
                    <a:pt x="0" y="260"/>
                  </a:cubicBezTo>
                  <a:cubicBezTo>
                    <a:pt x="0" y="277"/>
                    <a:pt x="15" y="287"/>
                    <a:pt x="29" y="287"/>
                  </a:cubicBezTo>
                  <a:cubicBezTo>
                    <a:pt x="235" y="287"/>
                    <a:pt x="235" y="287"/>
                    <a:pt x="235" y="287"/>
                  </a:cubicBezTo>
                  <a:close/>
                  <a:moveTo>
                    <a:pt x="37" y="271"/>
                  </a:moveTo>
                  <a:cubicBezTo>
                    <a:pt x="26" y="271"/>
                    <a:pt x="18" y="263"/>
                    <a:pt x="18" y="252"/>
                  </a:cubicBezTo>
                  <a:cubicBezTo>
                    <a:pt x="18" y="83"/>
                    <a:pt x="18" y="83"/>
                    <a:pt x="18" y="83"/>
                  </a:cubicBezTo>
                  <a:cubicBezTo>
                    <a:pt x="68" y="83"/>
                    <a:pt x="68" y="83"/>
                    <a:pt x="68" y="83"/>
                  </a:cubicBezTo>
                  <a:cubicBezTo>
                    <a:pt x="68" y="83"/>
                    <a:pt x="79" y="83"/>
                    <a:pt x="85"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271"/>
                    <a:pt x="235" y="271"/>
                    <a:pt x="235" y="271"/>
                  </a:cubicBezTo>
                  <a:lnTo>
                    <a:pt x="37"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sp>
        <p:nvSpPr>
          <p:cNvPr id="112" name="Right Arrow 111"/>
          <p:cNvSpPr/>
          <p:nvPr/>
        </p:nvSpPr>
        <p:spPr>
          <a:xfrm>
            <a:off x="3068063" y="4005911"/>
            <a:ext cx="476418" cy="43790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Right Arrow 112"/>
          <p:cNvSpPr/>
          <p:nvPr/>
        </p:nvSpPr>
        <p:spPr>
          <a:xfrm rot="10800000">
            <a:off x="2881182" y="4013968"/>
            <a:ext cx="467650" cy="42984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4" name="Group 4"/>
          <p:cNvGrpSpPr>
            <a:grpSpLocks noChangeAspect="1"/>
          </p:cNvGrpSpPr>
          <p:nvPr/>
        </p:nvGrpSpPr>
        <p:grpSpPr bwMode="auto">
          <a:xfrm>
            <a:off x="2140090" y="3983713"/>
            <a:ext cx="445732" cy="505607"/>
            <a:chOff x="-1" y="5"/>
            <a:chExt cx="603" cy="684"/>
          </a:xfrm>
          <a:solidFill>
            <a:schemeClr val="accent4"/>
          </a:solidFill>
        </p:grpSpPr>
        <p:sp>
          <p:nvSpPr>
            <p:cNvPr id="115" name="Freeform 5"/>
            <p:cNvSpPr>
              <a:spLocks/>
            </p:cNvSpPr>
            <p:nvPr/>
          </p:nvSpPr>
          <p:spPr bwMode="auto">
            <a:xfrm>
              <a:off x="259" y="195"/>
              <a:ext cx="225" cy="43"/>
            </a:xfrm>
            <a:custGeom>
              <a:avLst/>
              <a:gdLst>
                <a:gd name="T0" fmla="*/ 85 w 94"/>
                <a:gd name="T1" fmla="*/ 0 h 18"/>
                <a:gd name="T2" fmla="*/ 9 w 94"/>
                <a:gd name="T3" fmla="*/ 0 h 18"/>
                <a:gd name="T4" fmla="*/ 0 w 94"/>
                <a:gd name="T5" fmla="*/ 9 h 18"/>
                <a:gd name="T6" fmla="*/ 9 w 94"/>
                <a:gd name="T7" fmla="*/ 18 h 18"/>
                <a:gd name="T8" fmla="*/ 85 w 94"/>
                <a:gd name="T9" fmla="*/ 18 h 18"/>
                <a:gd name="T10" fmla="*/ 94 w 94"/>
                <a:gd name="T11" fmla="*/ 9 h 18"/>
                <a:gd name="T12" fmla="*/ 85 w 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94" h="18">
                  <a:moveTo>
                    <a:pt x="85" y="0"/>
                  </a:moveTo>
                  <a:cubicBezTo>
                    <a:pt x="9" y="0"/>
                    <a:pt x="9" y="0"/>
                    <a:pt x="9" y="0"/>
                  </a:cubicBezTo>
                  <a:cubicBezTo>
                    <a:pt x="4" y="0"/>
                    <a:pt x="0" y="4"/>
                    <a:pt x="0" y="9"/>
                  </a:cubicBezTo>
                  <a:cubicBezTo>
                    <a:pt x="0" y="14"/>
                    <a:pt x="4" y="18"/>
                    <a:pt x="9" y="18"/>
                  </a:cubicBezTo>
                  <a:cubicBezTo>
                    <a:pt x="85" y="18"/>
                    <a:pt x="85" y="18"/>
                    <a:pt x="85" y="18"/>
                  </a:cubicBezTo>
                  <a:cubicBezTo>
                    <a:pt x="90" y="18"/>
                    <a:pt x="94" y="14"/>
                    <a:pt x="94" y="9"/>
                  </a:cubicBezTo>
                  <a:cubicBezTo>
                    <a:pt x="94" y="4"/>
                    <a:pt x="90"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16" name="Freeform 6"/>
            <p:cNvSpPr>
              <a:spLocks/>
            </p:cNvSpPr>
            <p:nvPr/>
          </p:nvSpPr>
          <p:spPr bwMode="auto">
            <a:xfrm>
              <a:off x="116" y="291"/>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17" name="Freeform 7"/>
            <p:cNvSpPr>
              <a:spLocks/>
            </p:cNvSpPr>
            <p:nvPr/>
          </p:nvSpPr>
          <p:spPr bwMode="auto">
            <a:xfrm>
              <a:off x="116" y="389"/>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18" name="Freeform 8"/>
            <p:cNvSpPr>
              <a:spLocks/>
            </p:cNvSpPr>
            <p:nvPr/>
          </p:nvSpPr>
          <p:spPr bwMode="auto">
            <a:xfrm>
              <a:off x="116" y="486"/>
              <a:ext cx="368" cy="41"/>
            </a:xfrm>
            <a:custGeom>
              <a:avLst/>
              <a:gdLst>
                <a:gd name="T0" fmla="*/ 145 w 154"/>
                <a:gd name="T1" fmla="*/ 0 h 17"/>
                <a:gd name="T2" fmla="*/ 9 w 154"/>
                <a:gd name="T3" fmla="*/ 0 h 17"/>
                <a:gd name="T4" fmla="*/ 0 w 154"/>
                <a:gd name="T5" fmla="*/ 9 h 17"/>
                <a:gd name="T6" fmla="*/ 9 w 154"/>
                <a:gd name="T7" fmla="*/ 17 h 17"/>
                <a:gd name="T8" fmla="*/ 145 w 154"/>
                <a:gd name="T9" fmla="*/ 17 h 17"/>
                <a:gd name="T10" fmla="*/ 154 w 154"/>
                <a:gd name="T11" fmla="*/ 9 h 17"/>
                <a:gd name="T12" fmla="*/ 145 w 15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54" h="17">
                  <a:moveTo>
                    <a:pt x="145" y="0"/>
                  </a:moveTo>
                  <a:cubicBezTo>
                    <a:pt x="9" y="0"/>
                    <a:pt x="9" y="0"/>
                    <a:pt x="9" y="0"/>
                  </a:cubicBezTo>
                  <a:cubicBezTo>
                    <a:pt x="4" y="0"/>
                    <a:pt x="0" y="4"/>
                    <a:pt x="0" y="9"/>
                  </a:cubicBezTo>
                  <a:cubicBezTo>
                    <a:pt x="0" y="13"/>
                    <a:pt x="4" y="17"/>
                    <a:pt x="9" y="17"/>
                  </a:cubicBezTo>
                  <a:cubicBezTo>
                    <a:pt x="145" y="17"/>
                    <a:pt x="145" y="17"/>
                    <a:pt x="145" y="17"/>
                  </a:cubicBezTo>
                  <a:cubicBezTo>
                    <a:pt x="150" y="17"/>
                    <a:pt x="154" y="13"/>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19" name="Freeform 9"/>
            <p:cNvSpPr>
              <a:spLocks noEditPoints="1"/>
            </p:cNvSpPr>
            <p:nvPr/>
          </p:nvSpPr>
          <p:spPr bwMode="auto">
            <a:xfrm>
              <a:off x="-1" y="5"/>
              <a:ext cx="603" cy="684"/>
            </a:xfrm>
            <a:custGeom>
              <a:avLst/>
              <a:gdLst>
                <a:gd name="T0" fmla="*/ 235 w 252"/>
                <a:gd name="T1" fmla="*/ 287 h 287"/>
                <a:gd name="T2" fmla="*/ 252 w 252"/>
                <a:gd name="T3" fmla="*/ 287 h 287"/>
                <a:gd name="T4" fmla="*/ 252 w 252"/>
                <a:gd name="T5" fmla="*/ 28 h 287"/>
                <a:gd name="T6" fmla="*/ 223 w 252"/>
                <a:gd name="T7" fmla="*/ 0 h 287"/>
                <a:gd name="T8" fmla="*/ 82 w 252"/>
                <a:gd name="T9" fmla="*/ 0 h 287"/>
                <a:gd name="T10" fmla="*/ 0 w 252"/>
                <a:gd name="T11" fmla="*/ 73 h 287"/>
                <a:gd name="T12" fmla="*/ 0 w 252"/>
                <a:gd name="T13" fmla="*/ 260 h 287"/>
                <a:gd name="T14" fmla="*/ 29 w 252"/>
                <a:gd name="T15" fmla="*/ 287 h 287"/>
                <a:gd name="T16" fmla="*/ 235 w 252"/>
                <a:gd name="T17" fmla="*/ 287 h 287"/>
                <a:gd name="T18" fmla="*/ 37 w 252"/>
                <a:gd name="T19" fmla="*/ 271 h 287"/>
                <a:gd name="T20" fmla="*/ 18 w 252"/>
                <a:gd name="T21" fmla="*/ 252 h 287"/>
                <a:gd name="T22" fmla="*/ 18 w 252"/>
                <a:gd name="T23" fmla="*/ 83 h 287"/>
                <a:gd name="T24" fmla="*/ 68 w 252"/>
                <a:gd name="T25" fmla="*/ 83 h 287"/>
                <a:gd name="T26" fmla="*/ 85 w 252"/>
                <a:gd name="T27" fmla="*/ 80 h 287"/>
                <a:gd name="T28" fmla="*/ 91 w 252"/>
                <a:gd name="T29" fmla="*/ 65 h 287"/>
                <a:gd name="T30" fmla="*/ 91 w 252"/>
                <a:gd name="T31" fmla="*/ 18 h 287"/>
                <a:gd name="T32" fmla="*/ 216 w 252"/>
                <a:gd name="T33" fmla="*/ 18 h 287"/>
                <a:gd name="T34" fmla="*/ 235 w 252"/>
                <a:gd name="T35" fmla="*/ 37 h 287"/>
                <a:gd name="T36" fmla="*/ 235 w 252"/>
                <a:gd name="T37" fmla="*/ 271 h 287"/>
                <a:gd name="T38" fmla="*/ 37 w 252"/>
                <a:gd name="T39" fmla="*/ 2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287">
                  <a:moveTo>
                    <a:pt x="235" y="287"/>
                  </a:moveTo>
                  <a:cubicBezTo>
                    <a:pt x="252" y="287"/>
                    <a:pt x="252" y="287"/>
                    <a:pt x="252" y="287"/>
                  </a:cubicBezTo>
                  <a:cubicBezTo>
                    <a:pt x="252" y="28"/>
                    <a:pt x="252" y="28"/>
                    <a:pt x="252" y="28"/>
                  </a:cubicBezTo>
                  <a:cubicBezTo>
                    <a:pt x="252" y="11"/>
                    <a:pt x="236" y="0"/>
                    <a:pt x="223" y="0"/>
                  </a:cubicBezTo>
                  <a:cubicBezTo>
                    <a:pt x="82" y="0"/>
                    <a:pt x="82" y="0"/>
                    <a:pt x="82" y="0"/>
                  </a:cubicBezTo>
                  <a:cubicBezTo>
                    <a:pt x="61" y="19"/>
                    <a:pt x="33" y="46"/>
                    <a:pt x="0" y="73"/>
                  </a:cubicBezTo>
                  <a:cubicBezTo>
                    <a:pt x="0" y="260"/>
                    <a:pt x="0" y="260"/>
                    <a:pt x="0" y="260"/>
                  </a:cubicBezTo>
                  <a:cubicBezTo>
                    <a:pt x="0" y="277"/>
                    <a:pt x="15" y="287"/>
                    <a:pt x="29" y="287"/>
                  </a:cubicBezTo>
                  <a:cubicBezTo>
                    <a:pt x="235" y="287"/>
                    <a:pt x="235" y="287"/>
                    <a:pt x="235" y="287"/>
                  </a:cubicBezTo>
                  <a:close/>
                  <a:moveTo>
                    <a:pt x="37" y="271"/>
                  </a:moveTo>
                  <a:cubicBezTo>
                    <a:pt x="26" y="271"/>
                    <a:pt x="18" y="263"/>
                    <a:pt x="18" y="252"/>
                  </a:cubicBezTo>
                  <a:cubicBezTo>
                    <a:pt x="18" y="83"/>
                    <a:pt x="18" y="83"/>
                    <a:pt x="18" y="83"/>
                  </a:cubicBezTo>
                  <a:cubicBezTo>
                    <a:pt x="68" y="83"/>
                    <a:pt x="68" y="83"/>
                    <a:pt x="68" y="83"/>
                  </a:cubicBezTo>
                  <a:cubicBezTo>
                    <a:pt x="68" y="83"/>
                    <a:pt x="79" y="83"/>
                    <a:pt x="85"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271"/>
                    <a:pt x="235" y="271"/>
                    <a:pt x="235" y="271"/>
                  </a:cubicBezTo>
                  <a:lnTo>
                    <a:pt x="37"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nvGrpSpPr>
          <p:cNvPr id="120" name="Group 4"/>
          <p:cNvGrpSpPr>
            <a:grpSpLocks noChangeAspect="1"/>
          </p:cNvGrpSpPr>
          <p:nvPr/>
        </p:nvGrpSpPr>
        <p:grpSpPr bwMode="auto">
          <a:xfrm>
            <a:off x="2140090" y="3983713"/>
            <a:ext cx="445732" cy="505607"/>
            <a:chOff x="-1" y="5"/>
            <a:chExt cx="603" cy="684"/>
          </a:xfrm>
          <a:solidFill>
            <a:schemeClr val="accent4"/>
          </a:solidFill>
        </p:grpSpPr>
        <p:sp>
          <p:nvSpPr>
            <p:cNvPr id="121" name="Freeform 5"/>
            <p:cNvSpPr>
              <a:spLocks/>
            </p:cNvSpPr>
            <p:nvPr/>
          </p:nvSpPr>
          <p:spPr bwMode="auto">
            <a:xfrm>
              <a:off x="259" y="195"/>
              <a:ext cx="225" cy="43"/>
            </a:xfrm>
            <a:custGeom>
              <a:avLst/>
              <a:gdLst>
                <a:gd name="T0" fmla="*/ 85 w 94"/>
                <a:gd name="T1" fmla="*/ 0 h 18"/>
                <a:gd name="T2" fmla="*/ 9 w 94"/>
                <a:gd name="T3" fmla="*/ 0 h 18"/>
                <a:gd name="T4" fmla="*/ 0 w 94"/>
                <a:gd name="T5" fmla="*/ 9 h 18"/>
                <a:gd name="T6" fmla="*/ 9 w 94"/>
                <a:gd name="T7" fmla="*/ 18 h 18"/>
                <a:gd name="T8" fmla="*/ 85 w 94"/>
                <a:gd name="T9" fmla="*/ 18 h 18"/>
                <a:gd name="T10" fmla="*/ 94 w 94"/>
                <a:gd name="T11" fmla="*/ 9 h 18"/>
                <a:gd name="T12" fmla="*/ 85 w 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94" h="18">
                  <a:moveTo>
                    <a:pt x="85" y="0"/>
                  </a:moveTo>
                  <a:cubicBezTo>
                    <a:pt x="9" y="0"/>
                    <a:pt x="9" y="0"/>
                    <a:pt x="9" y="0"/>
                  </a:cubicBezTo>
                  <a:cubicBezTo>
                    <a:pt x="4" y="0"/>
                    <a:pt x="0" y="4"/>
                    <a:pt x="0" y="9"/>
                  </a:cubicBezTo>
                  <a:cubicBezTo>
                    <a:pt x="0" y="14"/>
                    <a:pt x="4" y="18"/>
                    <a:pt x="9" y="18"/>
                  </a:cubicBezTo>
                  <a:cubicBezTo>
                    <a:pt x="85" y="18"/>
                    <a:pt x="85" y="18"/>
                    <a:pt x="85" y="18"/>
                  </a:cubicBezTo>
                  <a:cubicBezTo>
                    <a:pt x="90" y="18"/>
                    <a:pt x="94" y="14"/>
                    <a:pt x="94" y="9"/>
                  </a:cubicBezTo>
                  <a:cubicBezTo>
                    <a:pt x="94" y="4"/>
                    <a:pt x="90"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22" name="Freeform 6"/>
            <p:cNvSpPr>
              <a:spLocks/>
            </p:cNvSpPr>
            <p:nvPr/>
          </p:nvSpPr>
          <p:spPr bwMode="auto">
            <a:xfrm>
              <a:off x="116" y="291"/>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23" name="Freeform 7"/>
            <p:cNvSpPr>
              <a:spLocks/>
            </p:cNvSpPr>
            <p:nvPr/>
          </p:nvSpPr>
          <p:spPr bwMode="auto">
            <a:xfrm>
              <a:off x="116" y="389"/>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24" name="Freeform 8"/>
            <p:cNvSpPr>
              <a:spLocks/>
            </p:cNvSpPr>
            <p:nvPr/>
          </p:nvSpPr>
          <p:spPr bwMode="auto">
            <a:xfrm>
              <a:off x="116" y="486"/>
              <a:ext cx="368" cy="41"/>
            </a:xfrm>
            <a:custGeom>
              <a:avLst/>
              <a:gdLst>
                <a:gd name="T0" fmla="*/ 145 w 154"/>
                <a:gd name="T1" fmla="*/ 0 h 17"/>
                <a:gd name="T2" fmla="*/ 9 w 154"/>
                <a:gd name="T3" fmla="*/ 0 h 17"/>
                <a:gd name="T4" fmla="*/ 0 w 154"/>
                <a:gd name="T5" fmla="*/ 9 h 17"/>
                <a:gd name="T6" fmla="*/ 9 w 154"/>
                <a:gd name="T7" fmla="*/ 17 h 17"/>
                <a:gd name="T8" fmla="*/ 145 w 154"/>
                <a:gd name="T9" fmla="*/ 17 h 17"/>
                <a:gd name="T10" fmla="*/ 154 w 154"/>
                <a:gd name="T11" fmla="*/ 9 h 17"/>
                <a:gd name="T12" fmla="*/ 145 w 15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54" h="17">
                  <a:moveTo>
                    <a:pt x="145" y="0"/>
                  </a:moveTo>
                  <a:cubicBezTo>
                    <a:pt x="9" y="0"/>
                    <a:pt x="9" y="0"/>
                    <a:pt x="9" y="0"/>
                  </a:cubicBezTo>
                  <a:cubicBezTo>
                    <a:pt x="4" y="0"/>
                    <a:pt x="0" y="4"/>
                    <a:pt x="0" y="9"/>
                  </a:cubicBezTo>
                  <a:cubicBezTo>
                    <a:pt x="0" y="13"/>
                    <a:pt x="4" y="17"/>
                    <a:pt x="9" y="17"/>
                  </a:cubicBezTo>
                  <a:cubicBezTo>
                    <a:pt x="145" y="17"/>
                    <a:pt x="145" y="17"/>
                    <a:pt x="145" y="17"/>
                  </a:cubicBezTo>
                  <a:cubicBezTo>
                    <a:pt x="150" y="17"/>
                    <a:pt x="154" y="13"/>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25" name="Freeform 9"/>
            <p:cNvSpPr>
              <a:spLocks noEditPoints="1"/>
            </p:cNvSpPr>
            <p:nvPr/>
          </p:nvSpPr>
          <p:spPr bwMode="auto">
            <a:xfrm>
              <a:off x="-1" y="5"/>
              <a:ext cx="603" cy="684"/>
            </a:xfrm>
            <a:custGeom>
              <a:avLst/>
              <a:gdLst>
                <a:gd name="T0" fmla="*/ 235 w 252"/>
                <a:gd name="T1" fmla="*/ 287 h 287"/>
                <a:gd name="T2" fmla="*/ 252 w 252"/>
                <a:gd name="T3" fmla="*/ 287 h 287"/>
                <a:gd name="T4" fmla="*/ 252 w 252"/>
                <a:gd name="T5" fmla="*/ 28 h 287"/>
                <a:gd name="T6" fmla="*/ 223 w 252"/>
                <a:gd name="T7" fmla="*/ 0 h 287"/>
                <a:gd name="T8" fmla="*/ 82 w 252"/>
                <a:gd name="T9" fmla="*/ 0 h 287"/>
                <a:gd name="T10" fmla="*/ 0 w 252"/>
                <a:gd name="T11" fmla="*/ 73 h 287"/>
                <a:gd name="T12" fmla="*/ 0 w 252"/>
                <a:gd name="T13" fmla="*/ 260 h 287"/>
                <a:gd name="T14" fmla="*/ 29 w 252"/>
                <a:gd name="T15" fmla="*/ 287 h 287"/>
                <a:gd name="T16" fmla="*/ 235 w 252"/>
                <a:gd name="T17" fmla="*/ 287 h 287"/>
                <a:gd name="T18" fmla="*/ 37 w 252"/>
                <a:gd name="T19" fmla="*/ 271 h 287"/>
                <a:gd name="T20" fmla="*/ 18 w 252"/>
                <a:gd name="T21" fmla="*/ 252 h 287"/>
                <a:gd name="T22" fmla="*/ 18 w 252"/>
                <a:gd name="T23" fmla="*/ 83 h 287"/>
                <a:gd name="T24" fmla="*/ 68 w 252"/>
                <a:gd name="T25" fmla="*/ 83 h 287"/>
                <a:gd name="T26" fmla="*/ 85 w 252"/>
                <a:gd name="T27" fmla="*/ 80 h 287"/>
                <a:gd name="T28" fmla="*/ 91 w 252"/>
                <a:gd name="T29" fmla="*/ 65 h 287"/>
                <a:gd name="T30" fmla="*/ 91 w 252"/>
                <a:gd name="T31" fmla="*/ 18 h 287"/>
                <a:gd name="T32" fmla="*/ 216 w 252"/>
                <a:gd name="T33" fmla="*/ 18 h 287"/>
                <a:gd name="T34" fmla="*/ 235 w 252"/>
                <a:gd name="T35" fmla="*/ 37 h 287"/>
                <a:gd name="T36" fmla="*/ 235 w 252"/>
                <a:gd name="T37" fmla="*/ 271 h 287"/>
                <a:gd name="T38" fmla="*/ 37 w 252"/>
                <a:gd name="T39" fmla="*/ 2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287">
                  <a:moveTo>
                    <a:pt x="235" y="287"/>
                  </a:moveTo>
                  <a:cubicBezTo>
                    <a:pt x="252" y="287"/>
                    <a:pt x="252" y="287"/>
                    <a:pt x="252" y="287"/>
                  </a:cubicBezTo>
                  <a:cubicBezTo>
                    <a:pt x="252" y="28"/>
                    <a:pt x="252" y="28"/>
                    <a:pt x="252" y="28"/>
                  </a:cubicBezTo>
                  <a:cubicBezTo>
                    <a:pt x="252" y="11"/>
                    <a:pt x="236" y="0"/>
                    <a:pt x="223" y="0"/>
                  </a:cubicBezTo>
                  <a:cubicBezTo>
                    <a:pt x="82" y="0"/>
                    <a:pt x="82" y="0"/>
                    <a:pt x="82" y="0"/>
                  </a:cubicBezTo>
                  <a:cubicBezTo>
                    <a:pt x="61" y="19"/>
                    <a:pt x="33" y="46"/>
                    <a:pt x="0" y="73"/>
                  </a:cubicBezTo>
                  <a:cubicBezTo>
                    <a:pt x="0" y="260"/>
                    <a:pt x="0" y="260"/>
                    <a:pt x="0" y="260"/>
                  </a:cubicBezTo>
                  <a:cubicBezTo>
                    <a:pt x="0" y="277"/>
                    <a:pt x="15" y="287"/>
                    <a:pt x="29" y="287"/>
                  </a:cubicBezTo>
                  <a:cubicBezTo>
                    <a:pt x="235" y="287"/>
                    <a:pt x="235" y="287"/>
                    <a:pt x="235" y="287"/>
                  </a:cubicBezTo>
                  <a:close/>
                  <a:moveTo>
                    <a:pt x="37" y="271"/>
                  </a:moveTo>
                  <a:cubicBezTo>
                    <a:pt x="26" y="271"/>
                    <a:pt x="18" y="263"/>
                    <a:pt x="18" y="252"/>
                  </a:cubicBezTo>
                  <a:cubicBezTo>
                    <a:pt x="18" y="83"/>
                    <a:pt x="18" y="83"/>
                    <a:pt x="18" y="83"/>
                  </a:cubicBezTo>
                  <a:cubicBezTo>
                    <a:pt x="68" y="83"/>
                    <a:pt x="68" y="83"/>
                    <a:pt x="68" y="83"/>
                  </a:cubicBezTo>
                  <a:cubicBezTo>
                    <a:pt x="68" y="83"/>
                    <a:pt x="79" y="83"/>
                    <a:pt x="85"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271"/>
                    <a:pt x="235" y="271"/>
                    <a:pt x="235" y="271"/>
                  </a:cubicBezTo>
                  <a:lnTo>
                    <a:pt x="37"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sp>
        <p:nvSpPr>
          <p:cNvPr id="126" name="Right Arrow 125"/>
          <p:cNvSpPr/>
          <p:nvPr/>
        </p:nvSpPr>
        <p:spPr>
          <a:xfrm rot="10800000">
            <a:off x="2918874" y="3109307"/>
            <a:ext cx="469585" cy="43162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7" name="Group 4"/>
          <p:cNvGrpSpPr>
            <a:grpSpLocks noChangeAspect="1"/>
          </p:cNvGrpSpPr>
          <p:nvPr/>
        </p:nvGrpSpPr>
        <p:grpSpPr bwMode="auto">
          <a:xfrm>
            <a:off x="3851292" y="3983438"/>
            <a:ext cx="447356" cy="507449"/>
            <a:chOff x="-1" y="5"/>
            <a:chExt cx="603" cy="684"/>
          </a:xfrm>
          <a:solidFill>
            <a:schemeClr val="accent4"/>
          </a:solidFill>
        </p:grpSpPr>
        <p:sp>
          <p:nvSpPr>
            <p:cNvPr id="128" name="Freeform 5"/>
            <p:cNvSpPr>
              <a:spLocks/>
            </p:cNvSpPr>
            <p:nvPr/>
          </p:nvSpPr>
          <p:spPr bwMode="auto">
            <a:xfrm>
              <a:off x="259" y="195"/>
              <a:ext cx="225" cy="43"/>
            </a:xfrm>
            <a:custGeom>
              <a:avLst/>
              <a:gdLst>
                <a:gd name="T0" fmla="*/ 85 w 94"/>
                <a:gd name="T1" fmla="*/ 0 h 18"/>
                <a:gd name="T2" fmla="*/ 9 w 94"/>
                <a:gd name="T3" fmla="*/ 0 h 18"/>
                <a:gd name="T4" fmla="*/ 0 w 94"/>
                <a:gd name="T5" fmla="*/ 9 h 18"/>
                <a:gd name="T6" fmla="*/ 9 w 94"/>
                <a:gd name="T7" fmla="*/ 18 h 18"/>
                <a:gd name="T8" fmla="*/ 85 w 94"/>
                <a:gd name="T9" fmla="*/ 18 h 18"/>
                <a:gd name="T10" fmla="*/ 94 w 94"/>
                <a:gd name="T11" fmla="*/ 9 h 18"/>
                <a:gd name="T12" fmla="*/ 85 w 9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94" h="18">
                  <a:moveTo>
                    <a:pt x="85" y="0"/>
                  </a:moveTo>
                  <a:cubicBezTo>
                    <a:pt x="9" y="0"/>
                    <a:pt x="9" y="0"/>
                    <a:pt x="9" y="0"/>
                  </a:cubicBezTo>
                  <a:cubicBezTo>
                    <a:pt x="4" y="0"/>
                    <a:pt x="0" y="4"/>
                    <a:pt x="0" y="9"/>
                  </a:cubicBezTo>
                  <a:cubicBezTo>
                    <a:pt x="0" y="14"/>
                    <a:pt x="4" y="18"/>
                    <a:pt x="9" y="18"/>
                  </a:cubicBezTo>
                  <a:cubicBezTo>
                    <a:pt x="85" y="18"/>
                    <a:pt x="85" y="18"/>
                    <a:pt x="85" y="18"/>
                  </a:cubicBezTo>
                  <a:cubicBezTo>
                    <a:pt x="90" y="18"/>
                    <a:pt x="94" y="14"/>
                    <a:pt x="94" y="9"/>
                  </a:cubicBezTo>
                  <a:cubicBezTo>
                    <a:pt x="94" y="4"/>
                    <a:pt x="90" y="0"/>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29" name="Freeform 6"/>
            <p:cNvSpPr>
              <a:spLocks/>
            </p:cNvSpPr>
            <p:nvPr/>
          </p:nvSpPr>
          <p:spPr bwMode="auto">
            <a:xfrm>
              <a:off x="116" y="291"/>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30" name="Freeform 7"/>
            <p:cNvSpPr>
              <a:spLocks/>
            </p:cNvSpPr>
            <p:nvPr/>
          </p:nvSpPr>
          <p:spPr bwMode="auto">
            <a:xfrm>
              <a:off x="116" y="389"/>
              <a:ext cx="368" cy="43"/>
            </a:xfrm>
            <a:custGeom>
              <a:avLst/>
              <a:gdLst>
                <a:gd name="T0" fmla="*/ 145 w 154"/>
                <a:gd name="T1" fmla="*/ 0 h 18"/>
                <a:gd name="T2" fmla="*/ 9 w 154"/>
                <a:gd name="T3" fmla="*/ 0 h 18"/>
                <a:gd name="T4" fmla="*/ 0 w 154"/>
                <a:gd name="T5" fmla="*/ 9 h 18"/>
                <a:gd name="T6" fmla="*/ 9 w 154"/>
                <a:gd name="T7" fmla="*/ 18 h 18"/>
                <a:gd name="T8" fmla="*/ 145 w 154"/>
                <a:gd name="T9" fmla="*/ 18 h 18"/>
                <a:gd name="T10" fmla="*/ 154 w 154"/>
                <a:gd name="T11" fmla="*/ 9 h 18"/>
                <a:gd name="T12" fmla="*/ 145 w 15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4" h="18">
                  <a:moveTo>
                    <a:pt x="145" y="0"/>
                  </a:moveTo>
                  <a:cubicBezTo>
                    <a:pt x="9" y="0"/>
                    <a:pt x="9" y="0"/>
                    <a:pt x="9" y="0"/>
                  </a:cubicBezTo>
                  <a:cubicBezTo>
                    <a:pt x="4" y="0"/>
                    <a:pt x="0" y="4"/>
                    <a:pt x="0" y="9"/>
                  </a:cubicBezTo>
                  <a:cubicBezTo>
                    <a:pt x="0" y="14"/>
                    <a:pt x="4" y="18"/>
                    <a:pt x="9" y="18"/>
                  </a:cubicBezTo>
                  <a:cubicBezTo>
                    <a:pt x="145" y="18"/>
                    <a:pt x="145" y="18"/>
                    <a:pt x="145" y="18"/>
                  </a:cubicBezTo>
                  <a:cubicBezTo>
                    <a:pt x="150" y="18"/>
                    <a:pt x="154" y="14"/>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31" name="Freeform 8"/>
            <p:cNvSpPr>
              <a:spLocks/>
            </p:cNvSpPr>
            <p:nvPr/>
          </p:nvSpPr>
          <p:spPr bwMode="auto">
            <a:xfrm>
              <a:off x="116" y="486"/>
              <a:ext cx="368" cy="41"/>
            </a:xfrm>
            <a:custGeom>
              <a:avLst/>
              <a:gdLst>
                <a:gd name="T0" fmla="*/ 145 w 154"/>
                <a:gd name="T1" fmla="*/ 0 h 17"/>
                <a:gd name="T2" fmla="*/ 9 w 154"/>
                <a:gd name="T3" fmla="*/ 0 h 17"/>
                <a:gd name="T4" fmla="*/ 0 w 154"/>
                <a:gd name="T5" fmla="*/ 9 h 17"/>
                <a:gd name="T6" fmla="*/ 9 w 154"/>
                <a:gd name="T7" fmla="*/ 17 h 17"/>
                <a:gd name="T8" fmla="*/ 145 w 154"/>
                <a:gd name="T9" fmla="*/ 17 h 17"/>
                <a:gd name="T10" fmla="*/ 154 w 154"/>
                <a:gd name="T11" fmla="*/ 9 h 17"/>
                <a:gd name="T12" fmla="*/ 145 w 15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54" h="17">
                  <a:moveTo>
                    <a:pt x="145" y="0"/>
                  </a:moveTo>
                  <a:cubicBezTo>
                    <a:pt x="9" y="0"/>
                    <a:pt x="9" y="0"/>
                    <a:pt x="9" y="0"/>
                  </a:cubicBezTo>
                  <a:cubicBezTo>
                    <a:pt x="4" y="0"/>
                    <a:pt x="0" y="4"/>
                    <a:pt x="0" y="9"/>
                  </a:cubicBezTo>
                  <a:cubicBezTo>
                    <a:pt x="0" y="13"/>
                    <a:pt x="4" y="17"/>
                    <a:pt x="9" y="17"/>
                  </a:cubicBezTo>
                  <a:cubicBezTo>
                    <a:pt x="145" y="17"/>
                    <a:pt x="145" y="17"/>
                    <a:pt x="145" y="17"/>
                  </a:cubicBezTo>
                  <a:cubicBezTo>
                    <a:pt x="150" y="17"/>
                    <a:pt x="154" y="13"/>
                    <a:pt x="154" y="9"/>
                  </a:cubicBezTo>
                  <a:cubicBezTo>
                    <a:pt x="154" y="4"/>
                    <a:pt x="150" y="0"/>
                    <a:pt x="1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32" name="Freeform 9"/>
            <p:cNvSpPr>
              <a:spLocks noEditPoints="1"/>
            </p:cNvSpPr>
            <p:nvPr/>
          </p:nvSpPr>
          <p:spPr bwMode="auto">
            <a:xfrm>
              <a:off x="-1" y="5"/>
              <a:ext cx="603" cy="684"/>
            </a:xfrm>
            <a:custGeom>
              <a:avLst/>
              <a:gdLst>
                <a:gd name="T0" fmla="*/ 235 w 252"/>
                <a:gd name="T1" fmla="*/ 287 h 287"/>
                <a:gd name="T2" fmla="*/ 252 w 252"/>
                <a:gd name="T3" fmla="*/ 287 h 287"/>
                <a:gd name="T4" fmla="*/ 252 w 252"/>
                <a:gd name="T5" fmla="*/ 28 h 287"/>
                <a:gd name="T6" fmla="*/ 223 w 252"/>
                <a:gd name="T7" fmla="*/ 0 h 287"/>
                <a:gd name="T8" fmla="*/ 82 w 252"/>
                <a:gd name="T9" fmla="*/ 0 h 287"/>
                <a:gd name="T10" fmla="*/ 0 w 252"/>
                <a:gd name="T11" fmla="*/ 73 h 287"/>
                <a:gd name="T12" fmla="*/ 0 w 252"/>
                <a:gd name="T13" fmla="*/ 260 h 287"/>
                <a:gd name="T14" fmla="*/ 29 w 252"/>
                <a:gd name="T15" fmla="*/ 287 h 287"/>
                <a:gd name="T16" fmla="*/ 235 w 252"/>
                <a:gd name="T17" fmla="*/ 287 h 287"/>
                <a:gd name="T18" fmla="*/ 37 w 252"/>
                <a:gd name="T19" fmla="*/ 271 h 287"/>
                <a:gd name="T20" fmla="*/ 18 w 252"/>
                <a:gd name="T21" fmla="*/ 252 h 287"/>
                <a:gd name="T22" fmla="*/ 18 w 252"/>
                <a:gd name="T23" fmla="*/ 83 h 287"/>
                <a:gd name="T24" fmla="*/ 68 w 252"/>
                <a:gd name="T25" fmla="*/ 83 h 287"/>
                <a:gd name="T26" fmla="*/ 85 w 252"/>
                <a:gd name="T27" fmla="*/ 80 h 287"/>
                <a:gd name="T28" fmla="*/ 91 w 252"/>
                <a:gd name="T29" fmla="*/ 65 h 287"/>
                <a:gd name="T30" fmla="*/ 91 w 252"/>
                <a:gd name="T31" fmla="*/ 18 h 287"/>
                <a:gd name="T32" fmla="*/ 216 w 252"/>
                <a:gd name="T33" fmla="*/ 18 h 287"/>
                <a:gd name="T34" fmla="*/ 235 w 252"/>
                <a:gd name="T35" fmla="*/ 37 h 287"/>
                <a:gd name="T36" fmla="*/ 235 w 252"/>
                <a:gd name="T37" fmla="*/ 271 h 287"/>
                <a:gd name="T38" fmla="*/ 37 w 252"/>
                <a:gd name="T39" fmla="*/ 271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287">
                  <a:moveTo>
                    <a:pt x="235" y="287"/>
                  </a:moveTo>
                  <a:cubicBezTo>
                    <a:pt x="252" y="287"/>
                    <a:pt x="252" y="287"/>
                    <a:pt x="252" y="287"/>
                  </a:cubicBezTo>
                  <a:cubicBezTo>
                    <a:pt x="252" y="28"/>
                    <a:pt x="252" y="28"/>
                    <a:pt x="252" y="28"/>
                  </a:cubicBezTo>
                  <a:cubicBezTo>
                    <a:pt x="252" y="11"/>
                    <a:pt x="236" y="0"/>
                    <a:pt x="223" y="0"/>
                  </a:cubicBezTo>
                  <a:cubicBezTo>
                    <a:pt x="82" y="0"/>
                    <a:pt x="82" y="0"/>
                    <a:pt x="82" y="0"/>
                  </a:cubicBezTo>
                  <a:cubicBezTo>
                    <a:pt x="61" y="19"/>
                    <a:pt x="33" y="46"/>
                    <a:pt x="0" y="73"/>
                  </a:cubicBezTo>
                  <a:cubicBezTo>
                    <a:pt x="0" y="260"/>
                    <a:pt x="0" y="260"/>
                    <a:pt x="0" y="260"/>
                  </a:cubicBezTo>
                  <a:cubicBezTo>
                    <a:pt x="0" y="277"/>
                    <a:pt x="15" y="287"/>
                    <a:pt x="29" y="287"/>
                  </a:cubicBezTo>
                  <a:cubicBezTo>
                    <a:pt x="235" y="287"/>
                    <a:pt x="235" y="287"/>
                    <a:pt x="235" y="287"/>
                  </a:cubicBezTo>
                  <a:close/>
                  <a:moveTo>
                    <a:pt x="37" y="271"/>
                  </a:moveTo>
                  <a:cubicBezTo>
                    <a:pt x="26" y="271"/>
                    <a:pt x="18" y="263"/>
                    <a:pt x="18" y="252"/>
                  </a:cubicBezTo>
                  <a:cubicBezTo>
                    <a:pt x="18" y="83"/>
                    <a:pt x="18" y="83"/>
                    <a:pt x="18" y="83"/>
                  </a:cubicBezTo>
                  <a:cubicBezTo>
                    <a:pt x="68" y="83"/>
                    <a:pt x="68" y="83"/>
                    <a:pt x="68" y="83"/>
                  </a:cubicBezTo>
                  <a:cubicBezTo>
                    <a:pt x="68" y="83"/>
                    <a:pt x="79" y="83"/>
                    <a:pt x="85" y="80"/>
                  </a:cubicBezTo>
                  <a:cubicBezTo>
                    <a:pt x="92" y="75"/>
                    <a:pt x="91" y="65"/>
                    <a:pt x="91" y="65"/>
                  </a:cubicBezTo>
                  <a:cubicBezTo>
                    <a:pt x="91" y="18"/>
                    <a:pt x="91" y="18"/>
                    <a:pt x="91" y="18"/>
                  </a:cubicBezTo>
                  <a:cubicBezTo>
                    <a:pt x="216" y="18"/>
                    <a:pt x="216" y="18"/>
                    <a:pt x="216" y="18"/>
                  </a:cubicBezTo>
                  <a:cubicBezTo>
                    <a:pt x="226" y="18"/>
                    <a:pt x="235" y="27"/>
                    <a:pt x="235" y="37"/>
                  </a:cubicBezTo>
                  <a:cubicBezTo>
                    <a:pt x="235" y="271"/>
                    <a:pt x="235" y="271"/>
                    <a:pt x="235" y="271"/>
                  </a:cubicBezTo>
                  <a:lnTo>
                    <a:pt x="37"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nvGrpSpPr>
          <p:cNvPr id="39" name="Group 38"/>
          <p:cNvGrpSpPr/>
          <p:nvPr/>
        </p:nvGrpSpPr>
        <p:grpSpPr>
          <a:xfrm>
            <a:off x="3416244" y="2385515"/>
            <a:ext cx="1543853" cy="1293176"/>
            <a:chOff x="2117019" y="5400675"/>
            <a:chExt cx="1121481" cy="895350"/>
          </a:xfrm>
        </p:grpSpPr>
        <p:sp>
          <p:nvSpPr>
            <p:cNvPr id="69" name="Rectangle 68"/>
            <p:cNvSpPr/>
            <p:nvPr/>
          </p:nvSpPr>
          <p:spPr>
            <a:xfrm>
              <a:off x="2117019" y="5400675"/>
              <a:ext cx="1121481" cy="895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0" name="Group 4"/>
            <p:cNvGrpSpPr>
              <a:grpSpLocks noChangeAspect="1"/>
            </p:cNvGrpSpPr>
            <p:nvPr/>
          </p:nvGrpSpPr>
          <p:grpSpPr bwMode="auto">
            <a:xfrm>
              <a:off x="2196874" y="5485897"/>
              <a:ext cx="983643" cy="755308"/>
              <a:chOff x="-22" y="-7"/>
              <a:chExt cx="3106" cy="2385"/>
            </a:xfrm>
            <a:solidFill>
              <a:schemeClr val="accent4"/>
            </a:solidFill>
          </p:grpSpPr>
          <p:sp>
            <p:nvSpPr>
              <p:cNvPr id="71" name="Freeform 5"/>
              <p:cNvSpPr>
                <a:spLocks noEditPoints="1"/>
              </p:cNvSpPr>
              <p:nvPr/>
            </p:nvSpPr>
            <p:spPr bwMode="auto">
              <a:xfrm>
                <a:off x="-22" y="-7"/>
                <a:ext cx="3106" cy="2385"/>
              </a:xfrm>
              <a:custGeom>
                <a:avLst/>
                <a:gdLst>
                  <a:gd name="T0" fmla="*/ 473 w 1312"/>
                  <a:gd name="T1" fmla="*/ 825 h 1007"/>
                  <a:gd name="T2" fmla="*/ 390 w 1312"/>
                  <a:gd name="T3" fmla="*/ 891 h 1007"/>
                  <a:gd name="T4" fmla="*/ 193 w 1312"/>
                  <a:gd name="T5" fmla="*/ 961 h 1007"/>
                  <a:gd name="T6" fmla="*/ 27 w 1312"/>
                  <a:gd name="T7" fmla="*/ 749 h 1007"/>
                  <a:gd name="T8" fmla="*/ 99 w 1312"/>
                  <a:gd name="T9" fmla="*/ 621 h 1007"/>
                  <a:gd name="T10" fmla="*/ 26 w 1312"/>
                  <a:gd name="T11" fmla="*/ 446 h 1007"/>
                  <a:gd name="T12" fmla="*/ 115 w 1312"/>
                  <a:gd name="T13" fmla="*/ 299 h 1007"/>
                  <a:gd name="T14" fmla="*/ 120 w 1312"/>
                  <a:gd name="T15" fmla="*/ 393 h 1007"/>
                  <a:gd name="T16" fmla="*/ 84 w 1312"/>
                  <a:gd name="T17" fmla="*/ 430 h 1007"/>
                  <a:gd name="T18" fmla="*/ 190 w 1312"/>
                  <a:gd name="T19" fmla="*/ 312 h 1007"/>
                  <a:gd name="T20" fmla="*/ 546 w 1312"/>
                  <a:gd name="T21" fmla="*/ 136 h 1007"/>
                  <a:gd name="T22" fmla="*/ 869 w 1312"/>
                  <a:gd name="T23" fmla="*/ 9 h 1007"/>
                  <a:gd name="T24" fmla="*/ 1130 w 1312"/>
                  <a:gd name="T25" fmla="*/ 218 h 1007"/>
                  <a:gd name="T26" fmla="*/ 1277 w 1312"/>
                  <a:gd name="T27" fmla="*/ 194 h 1007"/>
                  <a:gd name="T28" fmla="*/ 1069 w 1312"/>
                  <a:gd name="T29" fmla="*/ 634 h 1007"/>
                  <a:gd name="T30" fmla="*/ 874 w 1312"/>
                  <a:gd name="T31" fmla="*/ 704 h 1007"/>
                  <a:gd name="T32" fmla="*/ 834 w 1312"/>
                  <a:gd name="T33" fmla="*/ 674 h 1007"/>
                  <a:gd name="T34" fmla="*/ 744 w 1312"/>
                  <a:gd name="T35" fmla="*/ 920 h 1007"/>
                  <a:gd name="T36" fmla="*/ 607 w 1312"/>
                  <a:gd name="T37" fmla="*/ 1000 h 1007"/>
                  <a:gd name="T38" fmla="*/ 1102 w 1312"/>
                  <a:gd name="T39" fmla="*/ 230 h 1007"/>
                  <a:gd name="T40" fmla="*/ 998 w 1312"/>
                  <a:gd name="T41" fmla="*/ 130 h 1007"/>
                  <a:gd name="T42" fmla="*/ 643 w 1312"/>
                  <a:gd name="T43" fmla="*/ 83 h 1007"/>
                  <a:gd name="T44" fmla="*/ 575 w 1312"/>
                  <a:gd name="T45" fmla="*/ 157 h 1007"/>
                  <a:gd name="T46" fmla="*/ 330 w 1312"/>
                  <a:gd name="T47" fmla="*/ 411 h 1007"/>
                  <a:gd name="T48" fmla="*/ 446 w 1312"/>
                  <a:gd name="T49" fmla="*/ 448 h 1007"/>
                  <a:gd name="T50" fmla="*/ 417 w 1312"/>
                  <a:gd name="T51" fmla="*/ 642 h 1007"/>
                  <a:gd name="T52" fmla="*/ 628 w 1312"/>
                  <a:gd name="T53" fmla="*/ 584 h 1007"/>
                  <a:gd name="T54" fmla="*/ 648 w 1312"/>
                  <a:gd name="T55" fmla="*/ 323 h 1007"/>
                  <a:gd name="T56" fmla="*/ 673 w 1312"/>
                  <a:gd name="T57" fmla="*/ 591 h 1007"/>
                  <a:gd name="T58" fmla="*/ 505 w 1312"/>
                  <a:gd name="T59" fmla="*/ 667 h 1007"/>
                  <a:gd name="T60" fmla="*/ 350 w 1312"/>
                  <a:gd name="T61" fmla="*/ 594 h 1007"/>
                  <a:gd name="T62" fmla="*/ 311 w 1312"/>
                  <a:gd name="T63" fmla="*/ 389 h 1007"/>
                  <a:gd name="T64" fmla="*/ 411 w 1312"/>
                  <a:gd name="T65" fmla="*/ 244 h 1007"/>
                  <a:gd name="T66" fmla="*/ 191 w 1312"/>
                  <a:gd name="T67" fmla="*/ 768 h 1007"/>
                  <a:gd name="T68" fmla="*/ 209 w 1312"/>
                  <a:gd name="T69" fmla="*/ 936 h 1007"/>
                  <a:gd name="T70" fmla="*/ 354 w 1312"/>
                  <a:gd name="T71" fmla="*/ 900 h 1007"/>
                  <a:gd name="T72" fmla="*/ 395 w 1312"/>
                  <a:gd name="T73" fmla="*/ 769 h 1007"/>
                  <a:gd name="T74" fmla="*/ 552 w 1312"/>
                  <a:gd name="T75" fmla="*/ 774 h 1007"/>
                  <a:gd name="T76" fmla="*/ 566 w 1312"/>
                  <a:gd name="T77" fmla="*/ 829 h 1007"/>
                  <a:gd name="T78" fmla="*/ 489 w 1312"/>
                  <a:gd name="T79" fmla="*/ 878 h 1007"/>
                  <a:gd name="T80" fmla="*/ 676 w 1312"/>
                  <a:gd name="T81" fmla="*/ 896 h 1007"/>
                  <a:gd name="T82" fmla="*/ 781 w 1312"/>
                  <a:gd name="T83" fmla="*/ 630 h 1007"/>
                  <a:gd name="T84" fmla="*/ 886 w 1312"/>
                  <a:gd name="T85" fmla="*/ 675 h 1007"/>
                  <a:gd name="T86" fmla="*/ 1012 w 1312"/>
                  <a:gd name="T87" fmla="*/ 621 h 1007"/>
                  <a:gd name="T88" fmla="*/ 905 w 1312"/>
                  <a:gd name="T89" fmla="*/ 644 h 1007"/>
                  <a:gd name="T90" fmla="*/ 1057 w 1312"/>
                  <a:gd name="T91" fmla="*/ 603 h 1007"/>
                  <a:gd name="T92" fmla="*/ 1248 w 1312"/>
                  <a:gd name="T93" fmla="*/ 195 h 1007"/>
                  <a:gd name="T94" fmla="*/ 1127 w 1312"/>
                  <a:gd name="T95" fmla="*/ 286 h 1007"/>
                  <a:gd name="T96" fmla="*/ 1102 w 1312"/>
                  <a:gd name="T97" fmla="*/ 413 h 1007"/>
                  <a:gd name="T98" fmla="*/ 1081 w 1312"/>
                  <a:gd name="T99" fmla="*/ 331 h 1007"/>
                  <a:gd name="T100" fmla="*/ 1060 w 1312"/>
                  <a:gd name="T101" fmla="*/ 321 h 1007"/>
                  <a:gd name="T102" fmla="*/ 1103 w 1312"/>
                  <a:gd name="T103" fmla="*/ 296 h 1007"/>
                  <a:gd name="T104" fmla="*/ 1066 w 1312"/>
                  <a:gd name="T105" fmla="*/ 263 h 1007"/>
                  <a:gd name="T106" fmla="*/ 1044 w 1312"/>
                  <a:gd name="T107" fmla="*/ 277 h 1007"/>
                  <a:gd name="T108" fmla="*/ 117 w 1312"/>
                  <a:gd name="T109" fmla="*/ 661 h 1007"/>
                  <a:gd name="T110" fmla="*/ 129 w 1312"/>
                  <a:gd name="T111" fmla="*/ 836 h 1007"/>
                  <a:gd name="T112" fmla="*/ 117 w 1312"/>
                  <a:gd name="T113" fmla="*/ 661 h 1007"/>
                  <a:gd name="T114" fmla="*/ 725 w 1312"/>
                  <a:gd name="T115" fmla="*/ 882 h 1007"/>
                  <a:gd name="T116" fmla="*/ 848 w 1312"/>
                  <a:gd name="T117" fmla="*/ 859 h 1007"/>
                  <a:gd name="T118" fmla="*/ 83 w 1312"/>
                  <a:gd name="T119" fmla="*/ 335 h 1007"/>
                  <a:gd name="T120" fmla="*/ 52 w 1312"/>
                  <a:gd name="T121" fmla="*/ 457 h 1007"/>
                  <a:gd name="T122" fmla="*/ 86 w 1312"/>
                  <a:gd name="T123" fmla="*/ 453 h 1007"/>
                  <a:gd name="T124" fmla="*/ 76 w 1312"/>
                  <a:gd name="T125" fmla="*/ 39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2" h="1007">
                    <a:moveTo>
                      <a:pt x="541" y="999"/>
                    </a:moveTo>
                    <a:cubicBezTo>
                      <a:pt x="501" y="975"/>
                      <a:pt x="479" y="938"/>
                      <a:pt x="462" y="896"/>
                    </a:cubicBezTo>
                    <a:cubicBezTo>
                      <a:pt x="453" y="872"/>
                      <a:pt x="446" y="847"/>
                      <a:pt x="473" y="825"/>
                    </a:cubicBezTo>
                    <a:cubicBezTo>
                      <a:pt x="453" y="824"/>
                      <a:pt x="437" y="823"/>
                      <a:pt x="421" y="822"/>
                    </a:cubicBezTo>
                    <a:cubicBezTo>
                      <a:pt x="412" y="822"/>
                      <a:pt x="407" y="826"/>
                      <a:pt x="408" y="835"/>
                    </a:cubicBezTo>
                    <a:cubicBezTo>
                      <a:pt x="411" y="857"/>
                      <a:pt x="401" y="874"/>
                      <a:pt x="390" y="891"/>
                    </a:cubicBezTo>
                    <a:cubicBezTo>
                      <a:pt x="381" y="904"/>
                      <a:pt x="378" y="919"/>
                      <a:pt x="377" y="934"/>
                    </a:cubicBezTo>
                    <a:cubicBezTo>
                      <a:pt x="374" y="979"/>
                      <a:pt x="356" y="994"/>
                      <a:pt x="311" y="991"/>
                    </a:cubicBezTo>
                    <a:cubicBezTo>
                      <a:pt x="270" y="988"/>
                      <a:pt x="231" y="975"/>
                      <a:pt x="193" y="961"/>
                    </a:cubicBezTo>
                    <a:cubicBezTo>
                      <a:pt x="157" y="948"/>
                      <a:pt x="146" y="927"/>
                      <a:pt x="162" y="892"/>
                    </a:cubicBezTo>
                    <a:cubicBezTo>
                      <a:pt x="169" y="877"/>
                      <a:pt x="166" y="873"/>
                      <a:pt x="150" y="870"/>
                    </a:cubicBezTo>
                    <a:cubicBezTo>
                      <a:pt x="89" y="860"/>
                      <a:pt x="40" y="810"/>
                      <a:pt x="27" y="749"/>
                    </a:cubicBezTo>
                    <a:cubicBezTo>
                      <a:pt x="24" y="735"/>
                      <a:pt x="26" y="725"/>
                      <a:pt x="38" y="716"/>
                    </a:cubicBezTo>
                    <a:cubicBezTo>
                      <a:pt x="58" y="702"/>
                      <a:pt x="75" y="683"/>
                      <a:pt x="88" y="662"/>
                    </a:cubicBezTo>
                    <a:cubicBezTo>
                      <a:pt x="95" y="649"/>
                      <a:pt x="102" y="636"/>
                      <a:pt x="99" y="621"/>
                    </a:cubicBezTo>
                    <a:cubicBezTo>
                      <a:pt x="93" y="586"/>
                      <a:pt x="91" y="551"/>
                      <a:pt x="94" y="515"/>
                    </a:cubicBezTo>
                    <a:cubicBezTo>
                      <a:pt x="95" y="506"/>
                      <a:pt x="94" y="500"/>
                      <a:pt x="82" y="499"/>
                    </a:cubicBezTo>
                    <a:cubicBezTo>
                      <a:pt x="49" y="497"/>
                      <a:pt x="33" y="476"/>
                      <a:pt x="26" y="446"/>
                    </a:cubicBezTo>
                    <a:cubicBezTo>
                      <a:pt x="24" y="435"/>
                      <a:pt x="0" y="410"/>
                      <a:pt x="16" y="373"/>
                    </a:cubicBezTo>
                    <a:cubicBezTo>
                      <a:pt x="33" y="335"/>
                      <a:pt x="65" y="316"/>
                      <a:pt x="101" y="301"/>
                    </a:cubicBezTo>
                    <a:cubicBezTo>
                      <a:pt x="106" y="300"/>
                      <a:pt x="111" y="296"/>
                      <a:pt x="115" y="299"/>
                    </a:cubicBezTo>
                    <a:cubicBezTo>
                      <a:pt x="120" y="304"/>
                      <a:pt x="116" y="310"/>
                      <a:pt x="114" y="314"/>
                    </a:cubicBezTo>
                    <a:cubicBezTo>
                      <a:pt x="108" y="325"/>
                      <a:pt x="110" y="335"/>
                      <a:pt x="116" y="346"/>
                    </a:cubicBezTo>
                    <a:cubicBezTo>
                      <a:pt x="124" y="360"/>
                      <a:pt x="124" y="377"/>
                      <a:pt x="120" y="393"/>
                    </a:cubicBezTo>
                    <a:cubicBezTo>
                      <a:pt x="118" y="400"/>
                      <a:pt x="115" y="404"/>
                      <a:pt x="108" y="397"/>
                    </a:cubicBezTo>
                    <a:cubicBezTo>
                      <a:pt x="104" y="394"/>
                      <a:pt x="103" y="388"/>
                      <a:pt x="96" y="390"/>
                    </a:cubicBezTo>
                    <a:cubicBezTo>
                      <a:pt x="97" y="404"/>
                      <a:pt x="90" y="417"/>
                      <a:pt x="84" y="430"/>
                    </a:cubicBezTo>
                    <a:cubicBezTo>
                      <a:pt x="87" y="433"/>
                      <a:pt x="91" y="433"/>
                      <a:pt x="94" y="432"/>
                    </a:cubicBezTo>
                    <a:cubicBezTo>
                      <a:pt x="116" y="423"/>
                      <a:pt x="129" y="404"/>
                      <a:pt x="139" y="384"/>
                    </a:cubicBezTo>
                    <a:cubicBezTo>
                      <a:pt x="152" y="357"/>
                      <a:pt x="169" y="333"/>
                      <a:pt x="190" y="312"/>
                    </a:cubicBezTo>
                    <a:cubicBezTo>
                      <a:pt x="255" y="246"/>
                      <a:pt x="337" y="218"/>
                      <a:pt x="426" y="206"/>
                    </a:cubicBezTo>
                    <a:cubicBezTo>
                      <a:pt x="445" y="203"/>
                      <a:pt x="460" y="197"/>
                      <a:pt x="472" y="183"/>
                    </a:cubicBezTo>
                    <a:cubicBezTo>
                      <a:pt x="493" y="161"/>
                      <a:pt x="513" y="138"/>
                      <a:pt x="546" y="136"/>
                    </a:cubicBezTo>
                    <a:cubicBezTo>
                      <a:pt x="553" y="136"/>
                      <a:pt x="556" y="130"/>
                      <a:pt x="560" y="125"/>
                    </a:cubicBezTo>
                    <a:cubicBezTo>
                      <a:pt x="608" y="65"/>
                      <a:pt x="670" y="27"/>
                      <a:pt x="745" y="10"/>
                    </a:cubicBezTo>
                    <a:cubicBezTo>
                      <a:pt x="778" y="3"/>
                      <a:pt x="841" y="0"/>
                      <a:pt x="869" y="9"/>
                    </a:cubicBezTo>
                    <a:cubicBezTo>
                      <a:pt x="908" y="23"/>
                      <a:pt x="942" y="46"/>
                      <a:pt x="975" y="72"/>
                    </a:cubicBezTo>
                    <a:cubicBezTo>
                      <a:pt x="996" y="89"/>
                      <a:pt x="1015" y="110"/>
                      <a:pt x="1038" y="124"/>
                    </a:cubicBezTo>
                    <a:cubicBezTo>
                      <a:pt x="1077" y="148"/>
                      <a:pt x="1108" y="178"/>
                      <a:pt x="1130" y="218"/>
                    </a:cubicBezTo>
                    <a:cubicBezTo>
                      <a:pt x="1136" y="228"/>
                      <a:pt x="1142" y="229"/>
                      <a:pt x="1151" y="225"/>
                    </a:cubicBezTo>
                    <a:cubicBezTo>
                      <a:pt x="1169" y="216"/>
                      <a:pt x="1182" y="202"/>
                      <a:pt x="1194" y="186"/>
                    </a:cubicBezTo>
                    <a:cubicBezTo>
                      <a:pt x="1221" y="152"/>
                      <a:pt x="1256" y="156"/>
                      <a:pt x="1277" y="194"/>
                    </a:cubicBezTo>
                    <a:cubicBezTo>
                      <a:pt x="1291" y="220"/>
                      <a:pt x="1298" y="247"/>
                      <a:pt x="1303" y="276"/>
                    </a:cubicBezTo>
                    <a:cubicBezTo>
                      <a:pt x="1312" y="333"/>
                      <a:pt x="1310" y="424"/>
                      <a:pt x="1299" y="483"/>
                    </a:cubicBezTo>
                    <a:cubicBezTo>
                      <a:pt x="1267" y="592"/>
                      <a:pt x="1181" y="648"/>
                      <a:pt x="1069" y="634"/>
                    </a:cubicBezTo>
                    <a:cubicBezTo>
                      <a:pt x="1051" y="632"/>
                      <a:pt x="1040" y="635"/>
                      <a:pt x="1036" y="654"/>
                    </a:cubicBezTo>
                    <a:cubicBezTo>
                      <a:pt x="1033" y="667"/>
                      <a:pt x="1024" y="677"/>
                      <a:pt x="1016" y="688"/>
                    </a:cubicBezTo>
                    <a:cubicBezTo>
                      <a:pt x="990" y="724"/>
                      <a:pt x="921" y="747"/>
                      <a:pt x="874" y="704"/>
                    </a:cubicBezTo>
                    <a:cubicBezTo>
                      <a:pt x="862" y="693"/>
                      <a:pt x="850" y="682"/>
                      <a:pt x="838" y="670"/>
                    </a:cubicBezTo>
                    <a:cubicBezTo>
                      <a:pt x="837" y="668"/>
                      <a:pt x="835" y="666"/>
                      <a:pt x="833" y="668"/>
                    </a:cubicBezTo>
                    <a:cubicBezTo>
                      <a:pt x="832" y="669"/>
                      <a:pt x="834" y="672"/>
                      <a:pt x="834" y="674"/>
                    </a:cubicBezTo>
                    <a:cubicBezTo>
                      <a:pt x="865" y="732"/>
                      <a:pt x="864" y="797"/>
                      <a:pt x="874" y="859"/>
                    </a:cubicBezTo>
                    <a:cubicBezTo>
                      <a:pt x="882" y="904"/>
                      <a:pt x="865" y="923"/>
                      <a:pt x="820" y="922"/>
                    </a:cubicBezTo>
                    <a:cubicBezTo>
                      <a:pt x="794" y="921"/>
                      <a:pt x="768" y="925"/>
                      <a:pt x="744" y="920"/>
                    </a:cubicBezTo>
                    <a:cubicBezTo>
                      <a:pt x="706" y="911"/>
                      <a:pt x="680" y="926"/>
                      <a:pt x="655" y="951"/>
                    </a:cubicBezTo>
                    <a:cubicBezTo>
                      <a:pt x="649" y="957"/>
                      <a:pt x="643" y="962"/>
                      <a:pt x="638" y="970"/>
                    </a:cubicBezTo>
                    <a:cubicBezTo>
                      <a:pt x="630" y="982"/>
                      <a:pt x="621" y="993"/>
                      <a:pt x="607" y="1000"/>
                    </a:cubicBezTo>
                    <a:cubicBezTo>
                      <a:pt x="591" y="1007"/>
                      <a:pt x="553" y="1007"/>
                      <a:pt x="541" y="999"/>
                    </a:cubicBezTo>
                    <a:close/>
                    <a:moveTo>
                      <a:pt x="1099" y="229"/>
                    </a:moveTo>
                    <a:cubicBezTo>
                      <a:pt x="1100" y="230"/>
                      <a:pt x="1101" y="230"/>
                      <a:pt x="1102" y="230"/>
                    </a:cubicBezTo>
                    <a:cubicBezTo>
                      <a:pt x="1102" y="229"/>
                      <a:pt x="1102" y="228"/>
                      <a:pt x="1102" y="227"/>
                    </a:cubicBezTo>
                    <a:cubicBezTo>
                      <a:pt x="1077" y="188"/>
                      <a:pt x="1054" y="147"/>
                      <a:pt x="996" y="149"/>
                    </a:cubicBezTo>
                    <a:cubicBezTo>
                      <a:pt x="1006" y="142"/>
                      <a:pt x="1006" y="137"/>
                      <a:pt x="998" y="130"/>
                    </a:cubicBezTo>
                    <a:cubicBezTo>
                      <a:pt x="965" y="99"/>
                      <a:pt x="930" y="70"/>
                      <a:pt x="889" y="50"/>
                    </a:cubicBezTo>
                    <a:cubicBezTo>
                      <a:pt x="856" y="33"/>
                      <a:pt x="822" y="27"/>
                      <a:pt x="785" y="32"/>
                    </a:cubicBezTo>
                    <a:cubicBezTo>
                      <a:pt x="734" y="39"/>
                      <a:pt x="687" y="57"/>
                      <a:pt x="643" y="83"/>
                    </a:cubicBezTo>
                    <a:cubicBezTo>
                      <a:pt x="622" y="96"/>
                      <a:pt x="604" y="112"/>
                      <a:pt x="591" y="137"/>
                    </a:cubicBezTo>
                    <a:cubicBezTo>
                      <a:pt x="612" y="139"/>
                      <a:pt x="632" y="134"/>
                      <a:pt x="656" y="139"/>
                    </a:cubicBezTo>
                    <a:cubicBezTo>
                      <a:pt x="627" y="151"/>
                      <a:pt x="601" y="153"/>
                      <a:pt x="575" y="157"/>
                    </a:cubicBezTo>
                    <a:cubicBezTo>
                      <a:pt x="552" y="161"/>
                      <a:pt x="531" y="166"/>
                      <a:pt x="514" y="183"/>
                    </a:cubicBezTo>
                    <a:cubicBezTo>
                      <a:pt x="463" y="236"/>
                      <a:pt x="413" y="290"/>
                      <a:pt x="368" y="348"/>
                    </a:cubicBezTo>
                    <a:cubicBezTo>
                      <a:pt x="353" y="367"/>
                      <a:pt x="340" y="388"/>
                      <a:pt x="330" y="411"/>
                    </a:cubicBezTo>
                    <a:cubicBezTo>
                      <a:pt x="323" y="431"/>
                      <a:pt x="324" y="449"/>
                      <a:pt x="337" y="466"/>
                    </a:cubicBezTo>
                    <a:cubicBezTo>
                      <a:pt x="351" y="486"/>
                      <a:pt x="368" y="504"/>
                      <a:pt x="381" y="528"/>
                    </a:cubicBezTo>
                    <a:cubicBezTo>
                      <a:pt x="403" y="500"/>
                      <a:pt x="424" y="475"/>
                      <a:pt x="446" y="448"/>
                    </a:cubicBezTo>
                    <a:cubicBezTo>
                      <a:pt x="448" y="459"/>
                      <a:pt x="443" y="464"/>
                      <a:pt x="440" y="470"/>
                    </a:cubicBezTo>
                    <a:cubicBezTo>
                      <a:pt x="423" y="501"/>
                      <a:pt x="404" y="531"/>
                      <a:pt x="389" y="563"/>
                    </a:cubicBezTo>
                    <a:cubicBezTo>
                      <a:pt x="370" y="602"/>
                      <a:pt x="378" y="622"/>
                      <a:pt x="417" y="642"/>
                    </a:cubicBezTo>
                    <a:cubicBezTo>
                      <a:pt x="425" y="645"/>
                      <a:pt x="433" y="648"/>
                      <a:pt x="442" y="650"/>
                    </a:cubicBezTo>
                    <a:cubicBezTo>
                      <a:pt x="470" y="657"/>
                      <a:pt x="495" y="646"/>
                      <a:pt x="519" y="631"/>
                    </a:cubicBezTo>
                    <a:cubicBezTo>
                      <a:pt x="553" y="610"/>
                      <a:pt x="587" y="588"/>
                      <a:pt x="628" y="584"/>
                    </a:cubicBezTo>
                    <a:cubicBezTo>
                      <a:pt x="642" y="583"/>
                      <a:pt x="648" y="577"/>
                      <a:pt x="652" y="565"/>
                    </a:cubicBezTo>
                    <a:cubicBezTo>
                      <a:pt x="662" y="535"/>
                      <a:pt x="662" y="504"/>
                      <a:pt x="658" y="472"/>
                    </a:cubicBezTo>
                    <a:cubicBezTo>
                      <a:pt x="651" y="423"/>
                      <a:pt x="644" y="373"/>
                      <a:pt x="648" y="323"/>
                    </a:cubicBezTo>
                    <a:cubicBezTo>
                      <a:pt x="649" y="311"/>
                      <a:pt x="648" y="298"/>
                      <a:pt x="660" y="286"/>
                    </a:cubicBezTo>
                    <a:cubicBezTo>
                      <a:pt x="663" y="338"/>
                      <a:pt x="668" y="386"/>
                      <a:pt x="680" y="433"/>
                    </a:cubicBezTo>
                    <a:cubicBezTo>
                      <a:pt x="693" y="487"/>
                      <a:pt x="691" y="539"/>
                      <a:pt x="673" y="591"/>
                    </a:cubicBezTo>
                    <a:cubicBezTo>
                      <a:pt x="669" y="602"/>
                      <a:pt x="664" y="607"/>
                      <a:pt x="652" y="608"/>
                    </a:cubicBezTo>
                    <a:cubicBezTo>
                      <a:pt x="626" y="609"/>
                      <a:pt x="601" y="618"/>
                      <a:pt x="578" y="630"/>
                    </a:cubicBezTo>
                    <a:cubicBezTo>
                      <a:pt x="554" y="642"/>
                      <a:pt x="529" y="654"/>
                      <a:pt x="505" y="667"/>
                    </a:cubicBezTo>
                    <a:cubicBezTo>
                      <a:pt x="462" y="688"/>
                      <a:pt x="421" y="685"/>
                      <a:pt x="385" y="652"/>
                    </a:cubicBezTo>
                    <a:cubicBezTo>
                      <a:pt x="377" y="646"/>
                      <a:pt x="370" y="639"/>
                      <a:pt x="362" y="633"/>
                    </a:cubicBezTo>
                    <a:cubicBezTo>
                      <a:pt x="347" y="623"/>
                      <a:pt x="342" y="610"/>
                      <a:pt x="350" y="594"/>
                    </a:cubicBezTo>
                    <a:cubicBezTo>
                      <a:pt x="369" y="557"/>
                      <a:pt x="352" y="529"/>
                      <a:pt x="327" y="503"/>
                    </a:cubicBezTo>
                    <a:cubicBezTo>
                      <a:pt x="326" y="503"/>
                      <a:pt x="326" y="502"/>
                      <a:pt x="325" y="502"/>
                    </a:cubicBezTo>
                    <a:cubicBezTo>
                      <a:pt x="291" y="467"/>
                      <a:pt x="287" y="431"/>
                      <a:pt x="311" y="389"/>
                    </a:cubicBezTo>
                    <a:cubicBezTo>
                      <a:pt x="341" y="339"/>
                      <a:pt x="373" y="289"/>
                      <a:pt x="414" y="247"/>
                    </a:cubicBezTo>
                    <a:cubicBezTo>
                      <a:pt x="414" y="246"/>
                      <a:pt x="414" y="244"/>
                      <a:pt x="413" y="243"/>
                    </a:cubicBezTo>
                    <a:cubicBezTo>
                      <a:pt x="412" y="243"/>
                      <a:pt x="412" y="244"/>
                      <a:pt x="411" y="244"/>
                    </a:cubicBezTo>
                    <a:cubicBezTo>
                      <a:pt x="382" y="245"/>
                      <a:pt x="355" y="254"/>
                      <a:pt x="329" y="263"/>
                    </a:cubicBezTo>
                    <a:cubicBezTo>
                      <a:pt x="193" y="313"/>
                      <a:pt x="114" y="438"/>
                      <a:pt x="127" y="582"/>
                    </a:cubicBezTo>
                    <a:cubicBezTo>
                      <a:pt x="133" y="649"/>
                      <a:pt x="157" y="712"/>
                      <a:pt x="191" y="768"/>
                    </a:cubicBezTo>
                    <a:cubicBezTo>
                      <a:pt x="214" y="804"/>
                      <a:pt x="214" y="838"/>
                      <a:pt x="203" y="875"/>
                    </a:cubicBezTo>
                    <a:cubicBezTo>
                      <a:pt x="200" y="884"/>
                      <a:pt x="197" y="893"/>
                      <a:pt x="194" y="901"/>
                    </a:cubicBezTo>
                    <a:cubicBezTo>
                      <a:pt x="187" y="919"/>
                      <a:pt x="191" y="929"/>
                      <a:pt x="209" y="936"/>
                    </a:cubicBezTo>
                    <a:cubicBezTo>
                      <a:pt x="242" y="948"/>
                      <a:pt x="276" y="956"/>
                      <a:pt x="310" y="960"/>
                    </a:cubicBezTo>
                    <a:cubicBezTo>
                      <a:pt x="337" y="963"/>
                      <a:pt x="347" y="954"/>
                      <a:pt x="347" y="927"/>
                    </a:cubicBezTo>
                    <a:cubicBezTo>
                      <a:pt x="347" y="917"/>
                      <a:pt x="346" y="908"/>
                      <a:pt x="354" y="900"/>
                    </a:cubicBezTo>
                    <a:cubicBezTo>
                      <a:pt x="376" y="876"/>
                      <a:pt x="382" y="846"/>
                      <a:pt x="382" y="813"/>
                    </a:cubicBezTo>
                    <a:cubicBezTo>
                      <a:pt x="382" y="787"/>
                      <a:pt x="380" y="761"/>
                      <a:pt x="385" y="735"/>
                    </a:cubicBezTo>
                    <a:cubicBezTo>
                      <a:pt x="390" y="747"/>
                      <a:pt x="394" y="758"/>
                      <a:pt x="395" y="769"/>
                    </a:cubicBezTo>
                    <a:cubicBezTo>
                      <a:pt x="397" y="786"/>
                      <a:pt x="406" y="791"/>
                      <a:pt x="422" y="793"/>
                    </a:cubicBezTo>
                    <a:cubicBezTo>
                      <a:pt x="458" y="798"/>
                      <a:pt x="495" y="795"/>
                      <a:pt x="531" y="792"/>
                    </a:cubicBezTo>
                    <a:cubicBezTo>
                      <a:pt x="543" y="790"/>
                      <a:pt x="549" y="785"/>
                      <a:pt x="552" y="774"/>
                    </a:cubicBezTo>
                    <a:cubicBezTo>
                      <a:pt x="555" y="764"/>
                      <a:pt x="559" y="754"/>
                      <a:pt x="563" y="744"/>
                    </a:cubicBezTo>
                    <a:cubicBezTo>
                      <a:pt x="564" y="744"/>
                      <a:pt x="565" y="745"/>
                      <a:pt x="566" y="745"/>
                    </a:cubicBezTo>
                    <a:cubicBezTo>
                      <a:pt x="566" y="773"/>
                      <a:pt x="566" y="800"/>
                      <a:pt x="566" y="829"/>
                    </a:cubicBezTo>
                    <a:cubicBezTo>
                      <a:pt x="558" y="828"/>
                      <a:pt x="556" y="818"/>
                      <a:pt x="550" y="820"/>
                    </a:cubicBezTo>
                    <a:cubicBezTo>
                      <a:pt x="529" y="831"/>
                      <a:pt x="506" y="840"/>
                      <a:pt x="490" y="859"/>
                    </a:cubicBezTo>
                    <a:cubicBezTo>
                      <a:pt x="486" y="864"/>
                      <a:pt x="486" y="871"/>
                      <a:pt x="489" y="878"/>
                    </a:cubicBezTo>
                    <a:cubicBezTo>
                      <a:pt x="502" y="910"/>
                      <a:pt x="518" y="941"/>
                      <a:pt x="545" y="964"/>
                    </a:cubicBezTo>
                    <a:cubicBezTo>
                      <a:pt x="561" y="978"/>
                      <a:pt x="589" y="977"/>
                      <a:pt x="601" y="962"/>
                    </a:cubicBezTo>
                    <a:cubicBezTo>
                      <a:pt x="622" y="935"/>
                      <a:pt x="648" y="914"/>
                      <a:pt x="676" y="896"/>
                    </a:cubicBezTo>
                    <a:cubicBezTo>
                      <a:pt x="720" y="866"/>
                      <a:pt x="746" y="822"/>
                      <a:pt x="767" y="775"/>
                    </a:cubicBezTo>
                    <a:cubicBezTo>
                      <a:pt x="782" y="743"/>
                      <a:pt x="791" y="710"/>
                      <a:pt x="800" y="676"/>
                    </a:cubicBezTo>
                    <a:cubicBezTo>
                      <a:pt x="807" y="645"/>
                      <a:pt x="807" y="646"/>
                      <a:pt x="781" y="630"/>
                    </a:cubicBezTo>
                    <a:cubicBezTo>
                      <a:pt x="764" y="620"/>
                      <a:pt x="747" y="610"/>
                      <a:pt x="741" y="587"/>
                    </a:cubicBezTo>
                    <a:cubicBezTo>
                      <a:pt x="745" y="588"/>
                      <a:pt x="747" y="588"/>
                      <a:pt x="748" y="589"/>
                    </a:cubicBezTo>
                    <a:cubicBezTo>
                      <a:pt x="795" y="616"/>
                      <a:pt x="847" y="635"/>
                      <a:pt x="886" y="675"/>
                    </a:cubicBezTo>
                    <a:cubicBezTo>
                      <a:pt x="889" y="679"/>
                      <a:pt x="893" y="681"/>
                      <a:pt x="897" y="684"/>
                    </a:cubicBezTo>
                    <a:cubicBezTo>
                      <a:pt x="949" y="717"/>
                      <a:pt x="1003" y="695"/>
                      <a:pt x="1015" y="634"/>
                    </a:cubicBezTo>
                    <a:cubicBezTo>
                      <a:pt x="1016" y="629"/>
                      <a:pt x="1020" y="623"/>
                      <a:pt x="1012" y="621"/>
                    </a:cubicBezTo>
                    <a:cubicBezTo>
                      <a:pt x="1004" y="620"/>
                      <a:pt x="1003" y="625"/>
                      <a:pt x="1001" y="630"/>
                    </a:cubicBezTo>
                    <a:cubicBezTo>
                      <a:pt x="984" y="671"/>
                      <a:pt x="957" y="683"/>
                      <a:pt x="917" y="667"/>
                    </a:cubicBezTo>
                    <a:cubicBezTo>
                      <a:pt x="906" y="663"/>
                      <a:pt x="901" y="656"/>
                      <a:pt x="905" y="644"/>
                    </a:cubicBezTo>
                    <a:cubicBezTo>
                      <a:pt x="913" y="617"/>
                      <a:pt x="918" y="589"/>
                      <a:pt x="912" y="557"/>
                    </a:cubicBezTo>
                    <a:cubicBezTo>
                      <a:pt x="921" y="562"/>
                      <a:pt x="928" y="564"/>
                      <a:pt x="934" y="567"/>
                    </a:cubicBezTo>
                    <a:cubicBezTo>
                      <a:pt x="974" y="585"/>
                      <a:pt x="1014" y="597"/>
                      <a:pt x="1057" y="603"/>
                    </a:cubicBezTo>
                    <a:cubicBezTo>
                      <a:pt x="1184" y="620"/>
                      <a:pt x="1265" y="560"/>
                      <a:pt x="1282" y="433"/>
                    </a:cubicBezTo>
                    <a:cubicBezTo>
                      <a:pt x="1291" y="363"/>
                      <a:pt x="1281" y="294"/>
                      <a:pt x="1266" y="226"/>
                    </a:cubicBezTo>
                    <a:cubicBezTo>
                      <a:pt x="1264" y="215"/>
                      <a:pt x="1257" y="204"/>
                      <a:pt x="1248" y="195"/>
                    </a:cubicBezTo>
                    <a:cubicBezTo>
                      <a:pt x="1239" y="187"/>
                      <a:pt x="1229" y="184"/>
                      <a:pt x="1221" y="195"/>
                    </a:cubicBezTo>
                    <a:cubicBezTo>
                      <a:pt x="1201" y="224"/>
                      <a:pt x="1175" y="243"/>
                      <a:pt x="1142" y="254"/>
                    </a:cubicBezTo>
                    <a:cubicBezTo>
                      <a:pt x="1128" y="259"/>
                      <a:pt x="1123" y="269"/>
                      <a:pt x="1127" y="286"/>
                    </a:cubicBezTo>
                    <a:cubicBezTo>
                      <a:pt x="1134" y="320"/>
                      <a:pt x="1133" y="355"/>
                      <a:pt x="1123" y="389"/>
                    </a:cubicBezTo>
                    <a:cubicBezTo>
                      <a:pt x="1119" y="403"/>
                      <a:pt x="1115" y="418"/>
                      <a:pt x="1101" y="428"/>
                    </a:cubicBezTo>
                    <a:cubicBezTo>
                      <a:pt x="1099" y="422"/>
                      <a:pt x="1101" y="418"/>
                      <a:pt x="1102" y="413"/>
                    </a:cubicBezTo>
                    <a:cubicBezTo>
                      <a:pt x="1107" y="390"/>
                      <a:pt x="1112" y="366"/>
                      <a:pt x="1111" y="342"/>
                    </a:cubicBezTo>
                    <a:cubicBezTo>
                      <a:pt x="1111" y="335"/>
                      <a:pt x="1112" y="326"/>
                      <a:pt x="1104" y="323"/>
                    </a:cubicBezTo>
                    <a:cubicBezTo>
                      <a:pt x="1095" y="319"/>
                      <a:pt x="1087" y="325"/>
                      <a:pt x="1081" y="331"/>
                    </a:cubicBezTo>
                    <a:cubicBezTo>
                      <a:pt x="1074" y="340"/>
                      <a:pt x="1071" y="350"/>
                      <a:pt x="1068" y="360"/>
                    </a:cubicBezTo>
                    <a:cubicBezTo>
                      <a:pt x="1063" y="374"/>
                      <a:pt x="1062" y="390"/>
                      <a:pt x="1050" y="402"/>
                    </a:cubicBezTo>
                    <a:cubicBezTo>
                      <a:pt x="1049" y="375"/>
                      <a:pt x="1050" y="348"/>
                      <a:pt x="1060" y="321"/>
                    </a:cubicBezTo>
                    <a:cubicBezTo>
                      <a:pt x="1031" y="328"/>
                      <a:pt x="1032" y="360"/>
                      <a:pt x="1011" y="374"/>
                    </a:cubicBezTo>
                    <a:cubicBezTo>
                      <a:pt x="1020" y="315"/>
                      <a:pt x="1051" y="291"/>
                      <a:pt x="1093" y="300"/>
                    </a:cubicBezTo>
                    <a:cubicBezTo>
                      <a:pt x="1097" y="300"/>
                      <a:pt x="1102" y="302"/>
                      <a:pt x="1103" y="296"/>
                    </a:cubicBezTo>
                    <a:cubicBezTo>
                      <a:pt x="1105" y="290"/>
                      <a:pt x="1099" y="290"/>
                      <a:pt x="1095" y="287"/>
                    </a:cubicBezTo>
                    <a:cubicBezTo>
                      <a:pt x="1089" y="284"/>
                      <a:pt x="1075" y="291"/>
                      <a:pt x="1076" y="276"/>
                    </a:cubicBezTo>
                    <a:cubicBezTo>
                      <a:pt x="1076" y="269"/>
                      <a:pt x="1076" y="262"/>
                      <a:pt x="1066" y="263"/>
                    </a:cubicBezTo>
                    <a:cubicBezTo>
                      <a:pt x="1058" y="263"/>
                      <a:pt x="1055" y="269"/>
                      <a:pt x="1057" y="277"/>
                    </a:cubicBezTo>
                    <a:cubicBezTo>
                      <a:pt x="1058" y="281"/>
                      <a:pt x="1057" y="285"/>
                      <a:pt x="1051" y="285"/>
                    </a:cubicBezTo>
                    <a:cubicBezTo>
                      <a:pt x="1046" y="285"/>
                      <a:pt x="1045" y="281"/>
                      <a:pt x="1044" y="277"/>
                    </a:cubicBezTo>
                    <a:cubicBezTo>
                      <a:pt x="1037" y="252"/>
                      <a:pt x="1053" y="229"/>
                      <a:pt x="1079" y="228"/>
                    </a:cubicBezTo>
                    <a:cubicBezTo>
                      <a:pt x="1086" y="227"/>
                      <a:pt x="1093" y="229"/>
                      <a:pt x="1099" y="229"/>
                    </a:cubicBezTo>
                    <a:close/>
                    <a:moveTo>
                      <a:pt x="117" y="661"/>
                    </a:moveTo>
                    <a:cubicBezTo>
                      <a:pt x="106" y="689"/>
                      <a:pt x="89" y="705"/>
                      <a:pt x="72" y="720"/>
                    </a:cubicBezTo>
                    <a:cubicBezTo>
                      <a:pt x="55" y="736"/>
                      <a:pt x="55" y="752"/>
                      <a:pt x="64" y="770"/>
                    </a:cubicBezTo>
                    <a:cubicBezTo>
                      <a:pt x="78" y="799"/>
                      <a:pt x="100" y="821"/>
                      <a:pt x="129" y="836"/>
                    </a:cubicBezTo>
                    <a:cubicBezTo>
                      <a:pt x="140" y="842"/>
                      <a:pt x="152" y="845"/>
                      <a:pt x="165" y="843"/>
                    </a:cubicBezTo>
                    <a:cubicBezTo>
                      <a:pt x="182" y="841"/>
                      <a:pt x="194" y="823"/>
                      <a:pt x="186" y="809"/>
                    </a:cubicBezTo>
                    <a:cubicBezTo>
                      <a:pt x="160" y="764"/>
                      <a:pt x="136" y="717"/>
                      <a:pt x="117" y="661"/>
                    </a:cubicBezTo>
                    <a:close/>
                    <a:moveTo>
                      <a:pt x="820" y="700"/>
                    </a:moveTo>
                    <a:cubicBezTo>
                      <a:pt x="816" y="706"/>
                      <a:pt x="814" y="708"/>
                      <a:pt x="814" y="710"/>
                    </a:cubicBezTo>
                    <a:cubicBezTo>
                      <a:pt x="797" y="774"/>
                      <a:pt x="773" y="834"/>
                      <a:pt x="725" y="882"/>
                    </a:cubicBezTo>
                    <a:cubicBezTo>
                      <a:pt x="714" y="893"/>
                      <a:pt x="725" y="895"/>
                      <a:pt x="733" y="896"/>
                    </a:cubicBezTo>
                    <a:cubicBezTo>
                      <a:pt x="761" y="899"/>
                      <a:pt x="789" y="898"/>
                      <a:pt x="817" y="897"/>
                    </a:cubicBezTo>
                    <a:cubicBezTo>
                      <a:pt x="844" y="897"/>
                      <a:pt x="856" y="884"/>
                      <a:pt x="848" y="859"/>
                    </a:cubicBezTo>
                    <a:cubicBezTo>
                      <a:pt x="841" y="835"/>
                      <a:pt x="842" y="811"/>
                      <a:pt x="840" y="788"/>
                    </a:cubicBezTo>
                    <a:cubicBezTo>
                      <a:pt x="838" y="759"/>
                      <a:pt x="831" y="732"/>
                      <a:pt x="820" y="700"/>
                    </a:cubicBezTo>
                    <a:close/>
                    <a:moveTo>
                      <a:pt x="83" y="335"/>
                    </a:moveTo>
                    <a:cubicBezTo>
                      <a:pt x="61" y="346"/>
                      <a:pt x="46" y="362"/>
                      <a:pt x="33" y="381"/>
                    </a:cubicBezTo>
                    <a:cubicBezTo>
                      <a:pt x="27" y="391"/>
                      <a:pt x="23" y="404"/>
                      <a:pt x="31" y="413"/>
                    </a:cubicBezTo>
                    <a:cubicBezTo>
                      <a:pt x="41" y="427"/>
                      <a:pt x="45" y="442"/>
                      <a:pt x="52" y="457"/>
                    </a:cubicBezTo>
                    <a:cubicBezTo>
                      <a:pt x="60" y="474"/>
                      <a:pt x="80" y="480"/>
                      <a:pt x="100" y="475"/>
                    </a:cubicBezTo>
                    <a:cubicBezTo>
                      <a:pt x="120" y="469"/>
                      <a:pt x="118" y="453"/>
                      <a:pt x="120" y="437"/>
                    </a:cubicBezTo>
                    <a:cubicBezTo>
                      <a:pt x="107" y="444"/>
                      <a:pt x="98" y="452"/>
                      <a:pt x="86" y="453"/>
                    </a:cubicBezTo>
                    <a:cubicBezTo>
                      <a:pt x="75" y="454"/>
                      <a:pt x="68" y="449"/>
                      <a:pt x="63" y="440"/>
                    </a:cubicBezTo>
                    <a:cubicBezTo>
                      <a:pt x="58" y="432"/>
                      <a:pt x="61" y="427"/>
                      <a:pt x="67" y="421"/>
                    </a:cubicBezTo>
                    <a:cubicBezTo>
                      <a:pt x="75" y="414"/>
                      <a:pt x="77" y="404"/>
                      <a:pt x="76" y="394"/>
                    </a:cubicBezTo>
                    <a:cubicBezTo>
                      <a:pt x="76" y="374"/>
                      <a:pt x="73" y="354"/>
                      <a:pt x="83"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2" name="Freeform 6"/>
              <p:cNvSpPr>
                <a:spLocks/>
              </p:cNvSpPr>
              <p:nvPr/>
            </p:nvSpPr>
            <p:spPr bwMode="auto">
              <a:xfrm>
                <a:off x="1948" y="1570"/>
                <a:ext cx="14" cy="19"/>
              </a:xfrm>
              <a:custGeom>
                <a:avLst/>
                <a:gdLst>
                  <a:gd name="T0" fmla="*/ 2 w 6"/>
                  <a:gd name="T1" fmla="*/ 8 h 8"/>
                  <a:gd name="T2" fmla="*/ 1 w 6"/>
                  <a:gd name="T3" fmla="*/ 2 h 8"/>
                  <a:gd name="T4" fmla="*/ 6 w 6"/>
                  <a:gd name="T5" fmla="*/ 4 h 8"/>
                  <a:gd name="T6" fmla="*/ 2 w 6"/>
                  <a:gd name="T7" fmla="*/ 8 h 8"/>
                </a:gdLst>
                <a:ahLst/>
                <a:cxnLst>
                  <a:cxn ang="0">
                    <a:pos x="T0" y="T1"/>
                  </a:cxn>
                  <a:cxn ang="0">
                    <a:pos x="T2" y="T3"/>
                  </a:cxn>
                  <a:cxn ang="0">
                    <a:pos x="T4" y="T5"/>
                  </a:cxn>
                  <a:cxn ang="0">
                    <a:pos x="T6" y="T7"/>
                  </a:cxn>
                </a:cxnLst>
                <a:rect l="0" t="0" r="r" b="b"/>
                <a:pathLst>
                  <a:path w="6" h="8">
                    <a:moveTo>
                      <a:pt x="2" y="8"/>
                    </a:moveTo>
                    <a:cubicBezTo>
                      <a:pt x="2" y="6"/>
                      <a:pt x="0" y="3"/>
                      <a:pt x="1" y="2"/>
                    </a:cubicBezTo>
                    <a:cubicBezTo>
                      <a:pt x="3" y="0"/>
                      <a:pt x="5" y="2"/>
                      <a:pt x="6" y="4"/>
                    </a:cubicBezTo>
                    <a:cubicBezTo>
                      <a:pt x="5" y="5"/>
                      <a:pt x="4"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3" name="Freeform 7"/>
              <p:cNvSpPr>
                <a:spLocks/>
              </p:cNvSpPr>
              <p:nvPr/>
            </p:nvSpPr>
            <p:spPr bwMode="auto">
              <a:xfrm>
                <a:off x="2580" y="530"/>
                <a:ext cx="7" cy="8"/>
              </a:xfrm>
              <a:custGeom>
                <a:avLst/>
                <a:gdLst>
                  <a:gd name="T0" fmla="*/ 3 w 3"/>
                  <a:gd name="T1" fmla="*/ 0 h 3"/>
                  <a:gd name="T2" fmla="*/ 3 w 3"/>
                  <a:gd name="T3" fmla="*/ 3 h 3"/>
                  <a:gd name="T4" fmla="*/ 0 w 3"/>
                  <a:gd name="T5" fmla="*/ 2 h 3"/>
                  <a:gd name="T6" fmla="*/ 3 w 3"/>
                  <a:gd name="T7" fmla="*/ 0 h 3"/>
                </a:gdLst>
                <a:ahLst/>
                <a:cxnLst>
                  <a:cxn ang="0">
                    <a:pos x="T0" y="T1"/>
                  </a:cxn>
                  <a:cxn ang="0">
                    <a:pos x="T2" y="T3"/>
                  </a:cxn>
                  <a:cxn ang="0">
                    <a:pos x="T4" y="T5"/>
                  </a:cxn>
                  <a:cxn ang="0">
                    <a:pos x="T6" y="T7"/>
                  </a:cxn>
                </a:cxnLst>
                <a:rect l="0" t="0" r="r" b="b"/>
                <a:pathLst>
                  <a:path w="3" h="3">
                    <a:moveTo>
                      <a:pt x="3" y="0"/>
                    </a:moveTo>
                    <a:cubicBezTo>
                      <a:pt x="3" y="1"/>
                      <a:pt x="3" y="2"/>
                      <a:pt x="3" y="3"/>
                    </a:cubicBezTo>
                    <a:cubicBezTo>
                      <a:pt x="2" y="3"/>
                      <a:pt x="1" y="3"/>
                      <a:pt x="0" y="2"/>
                    </a:cubicBezTo>
                    <a:cubicBezTo>
                      <a:pt x="1" y="1"/>
                      <a:pt x="2"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4" name="Freeform 8"/>
              <p:cNvSpPr>
                <a:spLocks/>
              </p:cNvSpPr>
              <p:nvPr/>
            </p:nvSpPr>
            <p:spPr bwMode="auto">
              <a:xfrm>
                <a:off x="951" y="568"/>
                <a:ext cx="7" cy="10"/>
              </a:xfrm>
              <a:custGeom>
                <a:avLst/>
                <a:gdLst>
                  <a:gd name="T0" fmla="*/ 0 w 3"/>
                  <a:gd name="T1" fmla="*/ 1 h 4"/>
                  <a:gd name="T2" fmla="*/ 2 w 3"/>
                  <a:gd name="T3" fmla="*/ 0 h 4"/>
                  <a:gd name="T4" fmla="*/ 3 w 3"/>
                  <a:gd name="T5" fmla="*/ 4 h 4"/>
                  <a:gd name="T6" fmla="*/ 0 w 3"/>
                  <a:gd name="T7" fmla="*/ 1 h 4"/>
                </a:gdLst>
                <a:ahLst/>
                <a:cxnLst>
                  <a:cxn ang="0">
                    <a:pos x="T0" y="T1"/>
                  </a:cxn>
                  <a:cxn ang="0">
                    <a:pos x="T2" y="T3"/>
                  </a:cxn>
                  <a:cxn ang="0">
                    <a:pos x="T4" y="T5"/>
                  </a:cxn>
                  <a:cxn ang="0">
                    <a:pos x="T6" y="T7"/>
                  </a:cxn>
                </a:cxnLst>
                <a:rect l="0" t="0" r="r" b="b"/>
                <a:pathLst>
                  <a:path w="3" h="4">
                    <a:moveTo>
                      <a:pt x="0" y="1"/>
                    </a:moveTo>
                    <a:cubicBezTo>
                      <a:pt x="1" y="1"/>
                      <a:pt x="1" y="0"/>
                      <a:pt x="2" y="0"/>
                    </a:cubicBezTo>
                    <a:cubicBezTo>
                      <a:pt x="3" y="1"/>
                      <a:pt x="3" y="3"/>
                      <a:pt x="3" y="4"/>
                    </a:cubicBezTo>
                    <a:cubicBezTo>
                      <a:pt x="2" y="3"/>
                      <a:pt x="1"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5" name="Freeform 9"/>
              <p:cNvSpPr>
                <a:spLocks/>
              </p:cNvSpPr>
              <p:nvPr/>
            </p:nvSpPr>
            <p:spPr bwMode="auto">
              <a:xfrm>
                <a:off x="1912" y="623"/>
                <a:ext cx="343" cy="230"/>
              </a:xfrm>
              <a:custGeom>
                <a:avLst/>
                <a:gdLst>
                  <a:gd name="T0" fmla="*/ 45 w 145"/>
                  <a:gd name="T1" fmla="*/ 94 h 97"/>
                  <a:gd name="T2" fmla="*/ 60 w 145"/>
                  <a:gd name="T3" fmla="*/ 71 h 97"/>
                  <a:gd name="T4" fmla="*/ 67 w 145"/>
                  <a:gd name="T5" fmla="*/ 56 h 97"/>
                  <a:gd name="T6" fmla="*/ 46 w 145"/>
                  <a:gd name="T7" fmla="*/ 55 h 97"/>
                  <a:gd name="T8" fmla="*/ 33 w 145"/>
                  <a:gd name="T9" fmla="*/ 72 h 97"/>
                  <a:gd name="T10" fmla="*/ 0 w 145"/>
                  <a:gd name="T11" fmla="*/ 67 h 97"/>
                  <a:gd name="T12" fmla="*/ 95 w 145"/>
                  <a:gd name="T13" fmla="*/ 0 h 97"/>
                  <a:gd name="T14" fmla="*/ 111 w 145"/>
                  <a:gd name="T15" fmla="*/ 32 h 97"/>
                  <a:gd name="T16" fmla="*/ 145 w 145"/>
                  <a:gd name="T17" fmla="*/ 42 h 97"/>
                  <a:gd name="T18" fmla="*/ 49 w 145"/>
                  <a:gd name="T19" fmla="*/ 97 h 97"/>
                  <a:gd name="T20" fmla="*/ 45 w 145"/>
                  <a:gd name="T21" fmla="*/ 9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97">
                    <a:moveTo>
                      <a:pt x="45" y="94"/>
                    </a:moveTo>
                    <a:cubicBezTo>
                      <a:pt x="47" y="84"/>
                      <a:pt x="53" y="77"/>
                      <a:pt x="60" y="71"/>
                    </a:cubicBezTo>
                    <a:cubicBezTo>
                      <a:pt x="64" y="67"/>
                      <a:pt x="75" y="65"/>
                      <a:pt x="67" y="56"/>
                    </a:cubicBezTo>
                    <a:cubicBezTo>
                      <a:pt x="61" y="49"/>
                      <a:pt x="52" y="49"/>
                      <a:pt x="46" y="55"/>
                    </a:cubicBezTo>
                    <a:cubicBezTo>
                      <a:pt x="41" y="59"/>
                      <a:pt x="38" y="65"/>
                      <a:pt x="33" y="72"/>
                    </a:cubicBezTo>
                    <a:cubicBezTo>
                      <a:pt x="26" y="47"/>
                      <a:pt x="13" y="60"/>
                      <a:pt x="0" y="67"/>
                    </a:cubicBezTo>
                    <a:cubicBezTo>
                      <a:pt x="18" y="25"/>
                      <a:pt x="49" y="3"/>
                      <a:pt x="95" y="0"/>
                    </a:cubicBezTo>
                    <a:cubicBezTo>
                      <a:pt x="83" y="18"/>
                      <a:pt x="108" y="19"/>
                      <a:pt x="111" y="32"/>
                    </a:cubicBezTo>
                    <a:cubicBezTo>
                      <a:pt x="115" y="57"/>
                      <a:pt x="134" y="29"/>
                      <a:pt x="145" y="42"/>
                    </a:cubicBezTo>
                    <a:cubicBezTo>
                      <a:pt x="110" y="55"/>
                      <a:pt x="75" y="69"/>
                      <a:pt x="49" y="97"/>
                    </a:cubicBezTo>
                    <a:cubicBezTo>
                      <a:pt x="48" y="96"/>
                      <a:pt x="46" y="95"/>
                      <a:pt x="4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76" name="Freeform 10"/>
              <p:cNvSpPr>
                <a:spLocks/>
              </p:cNvSpPr>
              <p:nvPr/>
            </p:nvSpPr>
            <p:spPr bwMode="auto">
              <a:xfrm>
                <a:off x="2002" y="846"/>
                <a:ext cx="26" cy="30"/>
              </a:xfrm>
              <a:custGeom>
                <a:avLst/>
                <a:gdLst>
                  <a:gd name="T0" fmla="*/ 11 w 11"/>
                  <a:gd name="T1" fmla="*/ 3 h 13"/>
                  <a:gd name="T2" fmla="*/ 3 w 11"/>
                  <a:gd name="T3" fmla="*/ 9 h 13"/>
                  <a:gd name="T4" fmla="*/ 7 w 11"/>
                  <a:gd name="T5" fmla="*/ 0 h 13"/>
                  <a:gd name="T6" fmla="*/ 11 w 11"/>
                  <a:gd name="T7" fmla="*/ 3 h 13"/>
                </a:gdLst>
                <a:ahLst/>
                <a:cxnLst>
                  <a:cxn ang="0">
                    <a:pos x="T0" y="T1"/>
                  </a:cxn>
                  <a:cxn ang="0">
                    <a:pos x="T2" y="T3"/>
                  </a:cxn>
                  <a:cxn ang="0">
                    <a:pos x="T4" y="T5"/>
                  </a:cxn>
                  <a:cxn ang="0">
                    <a:pos x="T6" y="T7"/>
                  </a:cxn>
                </a:cxnLst>
                <a:rect l="0" t="0" r="r" b="b"/>
                <a:pathLst>
                  <a:path w="11" h="13">
                    <a:moveTo>
                      <a:pt x="11" y="3"/>
                    </a:moveTo>
                    <a:cubicBezTo>
                      <a:pt x="9" y="6"/>
                      <a:pt x="8" y="13"/>
                      <a:pt x="3" y="9"/>
                    </a:cubicBezTo>
                    <a:cubicBezTo>
                      <a:pt x="0" y="7"/>
                      <a:pt x="4" y="2"/>
                      <a:pt x="7" y="0"/>
                    </a:cubicBezTo>
                    <a:cubicBezTo>
                      <a:pt x="8" y="1"/>
                      <a:pt x="10" y="2"/>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grpSp>
        <p:nvGrpSpPr>
          <p:cNvPr id="40" name="Group 39"/>
          <p:cNvGrpSpPr/>
          <p:nvPr/>
        </p:nvGrpSpPr>
        <p:grpSpPr>
          <a:xfrm>
            <a:off x="1937016" y="2346279"/>
            <a:ext cx="806853" cy="1369176"/>
            <a:chOff x="2427347" y="5093526"/>
            <a:chExt cx="612045" cy="1038599"/>
          </a:xfrm>
        </p:grpSpPr>
        <p:sp>
          <p:nvSpPr>
            <p:cNvPr id="67" name="Rectangle 66"/>
            <p:cNvSpPr/>
            <p:nvPr/>
          </p:nvSpPr>
          <p:spPr>
            <a:xfrm>
              <a:off x="2427347" y="5093526"/>
              <a:ext cx="612045" cy="1038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5"/>
            <p:cNvSpPr>
              <a:spLocks noEditPoints="1"/>
            </p:cNvSpPr>
            <p:nvPr/>
          </p:nvSpPr>
          <p:spPr bwMode="auto">
            <a:xfrm>
              <a:off x="2436142" y="5102612"/>
              <a:ext cx="603250" cy="1028701"/>
            </a:xfrm>
            <a:custGeom>
              <a:avLst/>
              <a:gdLst>
                <a:gd name="T0" fmla="*/ 157 w 158"/>
                <a:gd name="T1" fmla="*/ 66 h 271"/>
                <a:gd name="T2" fmla="*/ 154 w 158"/>
                <a:gd name="T3" fmla="*/ 59 h 271"/>
                <a:gd name="T4" fmla="*/ 82 w 158"/>
                <a:gd name="T5" fmla="*/ 3 h 271"/>
                <a:gd name="T6" fmla="*/ 74 w 158"/>
                <a:gd name="T7" fmla="*/ 14 h 271"/>
                <a:gd name="T8" fmla="*/ 74 w 158"/>
                <a:gd name="T9" fmla="*/ 122 h 271"/>
                <a:gd name="T10" fmla="*/ 78 w 158"/>
                <a:gd name="T11" fmla="*/ 141 h 271"/>
                <a:gd name="T12" fmla="*/ 86 w 158"/>
                <a:gd name="T13" fmla="*/ 176 h 271"/>
                <a:gd name="T14" fmla="*/ 87 w 158"/>
                <a:gd name="T15" fmla="*/ 267 h 271"/>
                <a:gd name="T16" fmla="*/ 71 w 158"/>
                <a:gd name="T17" fmla="*/ 268 h 271"/>
                <a:gd name="T18" fmla="*/ 58 w 158"/>
                <a:gd name="T19" fmla="*/ 254 h 271"/>
                <a:gd name="T20" fmla="*/ 58 w 158"/>
                <a:gd name="T21" fmla="*/ 161 h 271"/>
                <a:gd name="T22" fmla="*/ 61 w 158"/>
                <a:gd name="T23" fmla="*/ 151 h 271"/>
                <a:gd name="T24" fmla="*/ 41 w 158"/>
                <a:gd name="T25" fmla="*/ 149 h 271"/>
                <a:gd name="T26" fmla="*/ 12 w 158"/>
                <a:gd name="T27" fmla="*/ 162 h 271"/>
                <a:gd name="T28" fmla="*/ 8 w 158"/>
                <a:gd name="T29" fmla="*/ 143 h 271"/>
                <a:gd name="T30" fmla="*/ 23 w 158"/>
                <a:gd name="T31" fmla="*/ 144 h 271"/>
                <a:gd name="T32" fmla="*/ 63 w 158"/>
                <a:gd name="T33" fmla="*/ 142 h 271"/>
                <a:gd name="T34" fmla="*/ 68 w 158"/>
                <a:gd name="T35" fmla="*/ 130 h 271"/>
                <a:gd name="T36" fmla="*/ 67 w 158"/>
                <a:gd name="T37" fmla="*/ 14 h 271"/>
                <a:gd name="T38" fmla="*/ 73 w 158"/>
                <a:gd name="T39" fmla="*/ 2 h 271"/>
                <a:gd name="T40" fmla="*/ 62 w 158"/>
                <a:gd name="T41" fmla="*/ 1 h 271"/>
                <a:gd name="T42" fmla="*/ 12 w 158"/>
                <a:gd name="T43" fmla="*/ 6 h 271"/>
                <a:gd name="T44" fmla="*/ 3 w 158"/>
                <a:gd name="T45" fmla="*/ 15 h 271"/>
                <a:gd name="T46" fmla="*/ 1 w 158"/>
                <a:gd name="T47" fmla="*/ 131 h 271"/>
                <a:gd name="T48" fmla="*/ 3 w 158"/>
                <a:gd name="T49" fmla="*/ 146 h 271"/>
                <a:gd name="T50" fmla="*/ 6 w 158"/>
                <a:gd name="T51" fmla="*/ 170 h 271"/>
                <a:gd name="T52" fmla="*/ 5 w 158"/>
                <a:gd name="T53" fmla="*/ 258 h 271"/>
                <a:gd name="T54" fmla="*/ 13 w 158"/>
                <a:gd name="T55" fmla="*/ 269 h 271"/>
                <a:gd name="T56" fmla="*/ 83 w 158"/>
                <a:gd name="T57" fmla="*/ 271 h 271"/>
                <a:gd name="T58" fmla="*/ 158 w 158"/>
                <a:gd name="T59" fmla="*/ 267 h 271"/>
                <a:gd name="T60" fmla="*/ 157 w 158"/>
                <a:gd name="T61" fmla="*/ 66 h 271"/>
                <a:gd name="T62" fmla="*/ 8 w 158"/>
                <a:gd name="T63" fmla="*/ 46 h 271"/>
                <a:gd name="T64" fmla="*/ 61 w 158"/>
                <a:gd name="T65" fmla="*/ 43 h 271"/>
                <a:gd name="T66" fmla="*/ 61 w 158"/>
                <a:gd name="T67" fmla="*/ 47 h 271"/>
                <a:gd name="T68" fmla="*/ 8 w 158"/>
                <a:gd name="T69" fmla="*/ 50 h 271"/>
                <a:gd name="T70" fmla="*/ 8 w 158"/>
                <a:gd name="T71" fmla="*/ 46 h 271"/>
                <a:gd name="T72" fmla="*/ 8 w 158"/>
                <a:gd name="T73" fmla="*/ 56 h 271"/>
                <a:gd name="T74" fmla="*/ 61 w 158"/>
                <a:gd name="T75" fmla="*/ 53 h 271"/>
                <a:gd name="T76" fmla="*/ 61 w 158"/>
                <a:gd name="T77" fmla="*/ 57 h 271"/>
                <a:gd name="T78" fmla="*/ 8 w 158"/>
                <a:gd name="T79" fmla="*/ 60 h 271"/>
                <a:gd name="T80" fmla="*/ 8 w 158"/>
                <a:gd name="T81" fmla="*/ 56 h 271"/>
                <a:gd name="T82" fmla="*/ 8 w 158"/>
                <a:gd name="T83" fmla="*/ 67 h 271"/>
                <a:gd name="T84" fmla="*/ 61 w 158"/>
                <a:gd name="T85" fmla="*/ 64 h 271"/>
                <a:gd name="T86" fmla="*/ 61 w 158"/>
                <a:gd name="T87" fmla="*/ 68 h 271"/>
                <a:gd name="T88" fmla="*/ 8 w 158"/>
                <a:gd name="T89" fmla="*/ 71 h 271"/>
                <a:gd name="T90" fmla="*/ 8 w 158"/>
                <a:gd name="T91" fmla="*/ 6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8" h="271">
                  <a:moveTo>
                    <a:pt x="157" y="66"/>
                  </a:moveTo>
                  <a:cubicBezTo>
                    <a:pt x="157" y="66"/>
                    <a:pt x="158" y="62"/>
                    <a:pt x="154" y="59"/>
                  </a:cubicBezTo>
                  <a:cubicBezTo>
                    <a:pt x="150" y="55"/>
                    <a:pt x="82" y="3"/>
                    <a:pt x="82" y="3"/>
                  </a:cubicBezTo>
                  <a:cubicBezTo>
                    <a:pt x="82" y="3"/>
                    <a:pt x="74" y="0"/>
                    <a:pt x="74" y="14"/>
                  </a:cubicBezTo>
                  <a:cubicBezTo>
                    <a:pt x="74" y="28"/>
                    <a:pt x="74" y="122"/>
                    <a:pt x="74" y="122"/>
                  </a:cubicBezTo>
                  <a:cubicBezTo>
                    <a:pt x="74" y="122"/>
                    <a:pt x="72" y="129"/>
                    <a:pt x="78" y="141"/>
                  </a:cubicBezTo>
                  <a:cubicBezTo>
                    <a:pt x="84" y="153"/>
                    <a:pt x="86" y="155"/>
                    <a:pt x="86" y="176"/>
                  </a:cubicBezTo>
                  <a:cubicBezTo>
                    <a:pt x="86" y="197"/>
                    <a:pt x="87" y="267"/>
                    <a:pt x="87" y="267"/>
                  </a:cubicBezTo>
                  <a:cubicBezTo>
                    <a:pt x="71" y="268"/>
                    <a:pt x="71" y="268"/>
                    <a:pt x="71" y="268"/>
                  </a:cubicBezTo>
                  <a:cubicBezTo>
                    <a:pt x="71" y="268"/>
                    <a:pt x="58" y="269"/>
                    <a:pt x="58" y="254"/>
                  </a:cubicBezTo>
                  <a:cubicBezTo>
                    <a:pt x="58" y="239"/>
                    <a:pt x="58" y="161"/>
                    <a:pt x="58" y="161"/>
                  </a:cubicBezTo>
                  <a:cubicBezTo>
                    <a:pt x="58" y="161"/>
                    <a:pt x="58" y="156"/>
                    <a:pt x="61" y="151"/>
                  </a:cubicBezTo>
                  <a:cubicBezTo>
                    <a:pt x="61" y="151"/>
                    <a:pt x="49" y="149"/>
                    <a:pt x="41" y="149"/>
                  </a:cubicBezTo>
                  <a:cubicBezTo>
                    <a:pt x="33" y="149"/>
                    <a:pt x="23" y="149"/>
                    <a:pt x="12" y="162"/>
                  </a:cubicBezTo>
                  <a:cubicBezTo>
                    <a:pt x="12" y="162"/>
                    <a:pt x="13" y="154"/>
                    <a:pt x="8" y="143"/>
                  </a:cubicBezTo>
                  <a:cubicBezTo>
                    <a:pt x="8" y="143"/>
                    <a:pt x="17" y="144"/>
                    <a:pt x="23" y="144"/>
                  </a:cubicBezTo>
                  <a:cubicBezTo>
                    <a:pt x="29" y="143"/>
                    <a:pt x="63" y="142"/>
                    <a:pt x="63" y="142"/>
                  </a:cubicBezTo>
                  <a:cubicBezTo>
                    <a:pt x="68" y="130"/>
                    <a:pt x="68" y="130"/>
                    <a:pt x="68" y="130"/>
                  </a:cubicBezTo>
                  <a:cubicBezTo>
                    <a:pt x="67" y="14"/>
                    <a:pt x="67" y="14"/>
                    <a:pt x="67" y="14"/>
                  </a:cubicBezTo>
                  <a:cubicBezTo>
                    <a:pt x="67" y="14"/>
                    <a:pt x="67" y="5"/>
                    <a:pt x="73" y="2"/>
                  </a:cubicBezTo>
                  <a:cubicBezTo>
                    <a:pt x="73" y="2"/>
                    <a:pt x="71" y="1"/>
                    <a:pt x="62" y="1"/>
                  </a:cubicBezTo>
                  <a:cubicBezTo>
                    <a:pt x="53" y="2"/>
                    <a:pt x="12" y="6"/>
                    <a:pt x="12" y="6"/>
                  </a:cubicBezTo>
                  <a:cubicBezTo>
                    <a:pt x="12" y="6"/>
                    <a:pt x="3" y="7"/>
                    <a:pt x="3" y="15"/>
                  </a:cubicBezTo>
                  <a:cubicBezTo>
                    <a:pt x="3" y="23"/>
                    <a:pt x="1" y="131"/>
                    <a:pt x="1" y="131"/>
                  </a:cubicBezTo>
                  <a:cubicBezTo>
                    <a:pt x="1" y="131"/>
                    <a:pt x="0" y="141"/>
                    <a:pt x="3" y="146"/>
                  </a:cubicBezTo>
                  <a:cubicBezTo>
                    <a:pt x="7" y="152"/>
                    <a:pt x="6" y="162"/>
                    <a:pt x="6" y="170"/>
                  </a:cubicBezTo>
                  <a:cubicBezTo>
                    <a:pt x="6" y="177"/>
                    <a:pt x="5" y="258"/>
                    <a:pt x="5" y="258"/>
                  </a:cubicBezTo>
                  <a:cubicBezTo>
                    <a:pt x="5" y="258"/>
                    <a:pt x="4" y="269"/>
                    <a:pt x="13" y="269"/>
                  </a:cubicBezTo>
                  <a:cubicBezTo>
                    <a:pt x="22" y="270"/>
                    <a:pt x="83" y="271"/>
                    <a:pt x="83" y="271"/>
                  </a:cubicBezTo>
                  <a:cubicBezTo>
                    <a:pt x="158" y="267"/>
                    <a:pt x="158" y="267"/>
                    <a:pt x="158" y="267"/>
                  </a:cubicBezTo>
                  <a:lnTo>
                    <a:pt x="157" y="66"/>
                  </a:lnTo>
                  <a:close/>
                  <a:moveTo>
                    <a:pt x="8" y="46"/>
                  </a:moveTo>
                  <a:cubicBezTo>
                    <a:pt x="61" y="43"/>
                    <a:pt x="61" y="43"/>
                    <a:pt x="61" y="43"/>
                  </a:cubicBezTo>
                  <a:cubicBezTo>
                    <a:pt x="61" y="47"/>
                    <a:pt x="61" y="47"/>
                    <a:pt x="61" y="47"/>
                  </a:cubicBezTo>
                  <a:cubicBezTo>
                    <a:pt x="8" y="50"/>
                    <a:pt x="8" y="50"/>
                    <a:pt x="8" y="50"/>
                  </a:cubicBezTo>
                  <a:lnTo>
                    <a:pt x="8" y="46"/>
                  </a:lnTo>
                  <a:close/>
                  <a:moveTo>
                    <a:pt x="8" y="56"/>
                  </a:moveTo>
                  <a:cubicBezTo>
                    <a:pt x="61" y="53"/>
                    <a:pt x="61" y="53"/>
                    <a:pt x="61" y="53"/>
                  </a:cubicBezTo>
                  <a:cubicBezTo>
                    <a:pt x="61" y="57"/>
                    <a:pt x="61" y="57"/>
                    <a:pt x="61" y="57"/>
                  </a:cubicBezTo>
                  <a:cubicBezTo>
                    <a:pt x="8" y="60"/>
                    <a:pt x="8" y="60"/>
                    <a:pt x="8" y="60"/>
                  </a:cubicBezTo>
                  <a:lnTo>
                    <a:pt x="8" y="56"/>
                  </a:lnTo>
                  <a:close/>
                  <a:moveTo>
                    <a:pt x="8" y="67"/>
                  </a:moveTo>
                  <a:cubicBezTo>
                    <a:pt x="61" y="64"/>
                    <a:pt x="61" y="64"/>
                    <a:pt x="61" y="64"/>
                  </a:cubicBezTo>
                  <a:cubicBezTo>
                    <a:pt x="61" y="68"/>
                    <a:pt x="61" y="68"/>
                    <a:pt x="61" y="68"/>
                  </a:cubicBezTo>
                  <a:cubicBezTo>
                    <a:pt x="8" y="71"/>
                    <a:pt x="8" y="71"/>
                    <a:pt x="8" y="71"/>
                  </a:cubicBezTo>
                  <a:lnTo>
                    <a:pt x="8" y="67"/>
                  </a:lnTo>
                  <a:close/>
                </a:path>
              </a:pathLst>
            </a:custGeom>
            <a:solidFill>
              <a:schemeClr val="accent4"/>
            </a:solidFill>
            <a:ln>
              <a:noFill/>
            </a:ln>
          </p:spPr>
          <p:txBody>
            <a:bodyPr vert="horz" wrap="square" lIns="68574" tIns="34287" rIns="68574" bIns="34287" numCol="1" anchor="t" anchorCtr="0" compatLnSpc="1">
              <a:prstTxWarp prst="textNoShape">
                <a:avLst/>
              </a:prstTxWarp>
            </a:bodyPr>
            <a:lstStyle/>
            <a:p>
              <a:endParaRPr lang="en-US" sz="1350"/>
            </a:p>
          </p:txBody>
        </p:sp>
      </p:grpSp>
      <p:sp>
        <p:nvSpPr>
          <p:cNvPr id="8" name="Rectangle 7"/>
          <p:cNvSpPr/>
          <p:nvPr/>
        </p:nvSpPr>
        <p:spPr>
          <a:xfrm>
            <a:off x="5389288" y="2223853"/>
            <a:ext cx="4805675" cy="369332"/>
          </a:xfrm>
          <a:prstGeom prst="rect">
            <a:avLst/>
          </a:prstGeom>
        </p:spPr>
        <p:txBody>
          <a:bodyPr wrap="none">
            <a:spAutoFit/>
          </a:bodyPr>
          <a:lstStyle/>
          <a:p>
            <a:pPr>
              <a:spcAft>
                <a:spcPts val="2700"/>
              </a:spcAft>
            </a:pPr>
            <a:r>
              <a:rPr lang="en-US" dirty="0">
                <a:solidFill>
                  <a:schemeClr val="tx2"/>
                </a:solidFill>
                <a:latin typeface="+mj-lt"/>
              </a:rPr>
              <a:t>High performance queries against Hadoop data</a:t>
            </a:r>
          </a:p>
        </p:txBody>
      </p:sp>
      <p:sp>
        <p:nvSpPr>
          <p:cNvPr id="9" name="Rectangle 8"/>
          <p:cNvSpPr/>
          <p:nvPr/>
        </p:nvSpPr>
        <p:spPr>
          <a:xfrm>
            <a:off x="5389289" y="2957709"/>
            <a:ext cx="4522777" cy="369332"/>
          </a:xfrm>
          <a:prstGeom prst="rect">
            <a:avLst/>
          </a:prstGeom>
        </p:spPr>
        <p:txBody>
          <a:bodyPr wrap="none">
            <a:spAutoFit/>
          </a:bodyPr>
          <a:lstStyle/>
          <a:p>
            <a:pPr>
              <a:spcAft>
                <a:spcPts val="2700"/>
              </a:spcAft>
            </a:pPr>
            <a:r>
              <a:rPr lang="en-US" dirty="0">
                <a:solidFill>
                  <a:schemeClr val="tx2"/>
                </a:solidFill>
                <a:latin typeface="+mj-lt"/>
              </a:rPr>
              <a:t>Archiving warehouse data to Hadoop (move)</a:t>
            </a:r>
          </a:p>
        </p:txBody>
      </p:sp>
      <p:sp>
        <p:nvSpPr>
          <p:cNvPr id="10" name="Rectangle 9"/>
          <p:cNvSpPr/>
          <p:nvPr/>
        </p:nvSpPr>
        <p:spPr>
          <a:xfrm>
            <a:off x="5389285" y="3691565"/>
            <a:ext cx="4322722" cy="369332"/>
          </a:xfrm>
          <a:prstGeom prst="rect">
            <a:avLst/>
          </a:prstGeom>
        </p:spPr>
        <p:txBody>
          <a:bodyPr wrap="none">
            <a:spAutoFit/>
          </a:bodyPr>
          <a:lstStyle/>
          <a:p>
            <a:pPr>
              <a:spcAft>
                <a:spcPts val="2700"/>
              </a:spcAft>
            </a:pPr>
            <a:r>
              <a:rPr lang="en-US" dirty="0">
                <a:solidFill>
                  <a:schemeClr val="tx2"/>
                </a:solidFill>
                <a:latin typeface="+mj-lt"/>
              </a:rPr>
              <a:t>Exporting relational data to Hadoop (copy)</a:t>
            </a:r>
          </a:p>
        </p:txBody>
      </p:sp>
      <p:sp>
        <p:nvSpPr>
          <p:cNvPr id="11" name="Rectangle 10"/>
          <p:cNvSpPr/>
          <p:nvPr/>
        </p:nvSpPr>
        <p:spPr>
          <a:xfrm>
            <a:off x="5389289" y="4425423"/>
            <a:ext cx="5170711" cy="369332"/>
          </a:xfrm>
          <a:prstGeom prst="rect">
            <a:avLst/>
          </a:prstGeom>
        </p:spPr>
        <p:txBody>
          <a:bodyPr wrap="none">
            <a:spAutoFit/>
          </a:bodyPr>
          <a:lstStyle/>
          <a:p>
            <a:pPr>
              <a:spcAft>
                <a:spcPts val="2700"/>
              </a:spcAft>
            </a:pPr>
            <a:r>
              <a:rPr lang="en-US" dirty="0">
                <a:solidFill>
                  <a:schemeClr val="tx2"/>
                </a:solidFill>
                <a:latin typeface="+mj-lt"/>
              </a:rPr>
              <a:t>Importing Hadoop data into data warehouse (copy)</a:t>
            </a:r>
          </a:p>
        </p:txBody>
      </p:sp>
    </p:spTree>
    <p:extLst>
      <p:ext uri="{BB962C8B-B14F-4D97-AF65-F5344CB8AC3E}">
        <p14:creationId xmlns:p14="http://schemas.microsoft.com/office/powerpoint/2010/main" val="35587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8"/>
                                        </p:tgtEl>
                                      </p:cBhvr>
                                    </p:animEffect>
                                    <p:set>
                                      <p:cBhvr>
                                        <p:cTn id="23" dur="1" fill="hold">
                                          <p:stCondLst>
                                            <p:cond delay="499"/>
                                          </p:stCondLst>
                                        </p:cTn>
                                        <p:tgtEl>
                                          <p:spTgt spid="3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par>
                                <p:cTn id="30" presetID="3" presetClass="emph" presetSubtype="2" fill="hold" grpId="1" nodeType="withEffect">
                                  <p:stCondLst>
                                    <p:cond delay="0"/>
                                  </p:stCondLst>
                                  <p:childTnLst>
                                    <p:animClr clrSpc="rgb" dir="cw">
                                      <p:cBhvr override="childStyle">
                                        <p:cTn id="31" dur="500" fill="hold"/>
                                        <p:tgtEl>
                                          <p:spTgt spid="8"/>
                                        </p:tgtEl>
                                        <p:attrNameLst>
                                          <p:attrName>style.color</p:attrName>
                                        </p:attrNameLst>
                                      </p:cBhvr>
                                      <p:to>
                                        <a:srgbClr val="D2D2D2"/>
                                      </p:to>
                                    </p:animClr>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fade">
                                      <p:cBhvr>
                                        <p:cTn id="35" dur="500"/>
                                        <p:tgtEl>
                                          <p:spTgt spid="8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0"/>
                                          </p:stCondLst>
                                        </p:cTn>
                                        <p:tgtEl>
                                          <p:spTgt spid="83"/>
                                        </p:tgtEl>
                                        <p:attrNameLst>
                                          <p:attrName>style.visibility</p:attrName>
                                        </p:attrNameLst>
                                      </p:cBhvr>
                                      <p:to>
                                        <p:strVal val="visible"/>
                                      </p:to>
                                    </p:set>
                                  </p:childTnLst>
                                </p:cTn>
                              </p:par>
                              <p:par>
                                <p:cTn id="42" presetID="42" presetClass="path" presetSubtype="0" accel="100000" fill="hold" nodeType="withEffect">
                                  <p:stCondLst>
                                    <p:cond delay="0"/>
                                  </p:stCondLst>
                                  <p:childTnLst>
                                    <p:animMotion origin="layout" path="M -3.4746E-6 -0.16864 L -3.4746E-6 2.79619E-6 " pathEditMode="relative" rAng="0" ptsTypes="AA">
                                      <p:cBhvr>
                                        <p:cTn id="43" dur="500" fill="hold"/>
                                        <p:tgtEl>
                                          <p:spTgt spid="83"/>
                                        </p:tgtEl>
                                        <p:attrNameLst>
                                          <p:attrName>ppt_x</p:attrName>
                                          <p:attrName>ppt_y</p:attrName>
                                        </p:attrNameLst>
                                      </p:cBhvr>
                                      <p:rCtr x="0" y="8420"/>
                                    </p:animMotion>
                                  </p:childTnLst>
                                </p:cTn>
                              </p:par>
                            </p:childTnLst>
                          </p:cTn>
                        </p:par>
                        <p:par>
                          <p:cTn id="44" fill="hold">
                            <p:stCondLst>
                              <p:cond delay="1500"/>
                            </p:stCondLst>
                            <p:childTnLst>
                              <p:par>
                                <p:cTn id="45" presetID="42" presetClass="path" presetSubtype="0" fill="hold" nodeType="afterEffect">
                                  <p:stCondLst>
                                    <p:cond delay="0"/>
                                  </p:stCondLst>
                                  <p:childTnLst>
                                    <p:animMotion origin="layout" path="M -3.4746E-6 2.79619E-6 L 0.18394 -0.00068 " pathEditMode="relative" rAng="0" ptsTypes="AA">
                                      <p:cBhvr>
                                        <p:cTn id="46" dur="500" fill="hold"/>
                                        <p:tgtEl>
                                          <p:spTgt spid="83"/>
                                        </p:tgtEl>
                                        <p:attrNameLst>
                                          <p:attrName>ppt_x</p:attrName>
                                          <p:attrName>ppt_y</p:attrName>
                                        </p:attrNameLst>
                                      </p:cBhvr>
                                      <p:rCtr x="9140" y="-45"/>
                                    </p:animMotion>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childTnLst>
                          </p:cTn>
                        </p:par>
                        <p:par>
                          <p:cTn id="50" fill="hold">
                            <p:stCondLst>
                              <p:cond delay="2000"/>
                            </p:stCondLst>
                            <p:childTnLst>
                              <p:par>
                                <p:cTn id="51" presetID="42" presetClass="path" presetSubtype="0" decel="100000" fill="hold" nodeType="afterEffect">
                                  <p:stCondLst>
                                    <p:cond delay="0"/>
                                  </p:stCondLst>
                                  <p:childTnLst>
                                    <p:animMotion origin="layout" path="M 0.18395 -0.00068 L 0.18497 -0.21902 " pathEditMode="relative" rAng="0" ptsTypes="AA">
                                      <p:cBhvr>
                                        <p:cTn id="52" dur="500" fill="hold"/>
                                        <p:tgtEl>
                                          <p:spTgt spid="83"/>
                                        </p:tgtEl>
                                        <p:attrNameLst>
                                          <p:attrName>ppt_x</p:attrName>
                                          <p:attrName>ppt_y</p:attrName>
                                        </p:attrNameLst>
                                      </p:cBhvr>
                                      <p:rCtr x="51" y="-10917"/>
                                    </p:animMotion>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500"/>
                                        <p:tgtEl>
                                          <p:spTgt spid="9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80"/>
                                        </p:tgtEl>
                                      </p:cBhvr>
                                    </p:animEffect>
                                    <p:set>
                                      <p:cBhvr>
                                        <p:cTn id="61" dur="1" fill="hold">
                                          <p:stCondLst>
                                            <p:cond delay="499"/>
                                          </p:stCondLst>
                                        </p:cTn>
                                        <p:tgtEl>
                                          <p:spTgt spid="8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83"/>
                                        </p:tgtEl>
                                      </p:cBhvr>
                                    </p:animEffect>
                                    <p:set>
                                      <p:cBhvr>
                                        <p:cTn id="64" dur="1" fill="hold">
                                          <p:stCondLst>
                                            <p:cond delay="499"/>
                                          </p:stCondLst>
                                        </p:cTn>
                                        <p:tgtEl>
                                          <p:spTgt spid="8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9"/>
                                        </p:tgtEl>
                                      </p:cBhvr>
                                    </p:animEffect>
                                    <p:set>
                                      <p:cBhvr>
                                        <p:cTn id="67" dur="1" fill="hold">
                                          <p:stCondLst>
                                            <p:cond delay="499"/>
                                          </p:stCondLst>
                                        </p:cTn>
                                        <p:tgtEl>
                                          <p:spTgt spid="49"/>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92"/>
                                        </p:tgtEl>
                                      </p:cBhvr>
                                    </p:animEffect>
                                    <p:set>
                                      <p:cBhvr>
                                        <p:cTn id="70" dur="1" fill="hold">
                                          <p:stCondLst>
                                            <p:cond delay="499"/>
                                          </p:stCondLst>
                                        </p:cTn>
                                        <p:tgtEl>
                                          <p:spTgt spid="92"/>
                                        </p:tgtEl>
                                        <p:attrNameLst>
                                          <p:attrName>style.visibility</p:attrName>
                                        </p:attrNameLst>
                                      </p:cBhvr>
                                      <p:to>
                                        <p:strVal val="hidden"/>
                                      </p:to>
                                    </p:set>
                                  </p:childTnLst>
                                </p:cTn>
                              </p:par>
                              <p:par>
                                <p:cTn id="71" presetID="3" presetClass="emph" presetSubtype="2" fill="hold" grpId="1" nodeType="withEffect">
                                  <p:stCondLst>
                                    <p:cond delay="0"/>
                                  </p:stCondLst>
                                  <p:childTnLst>
                                    <p:animClr clrSpc="rgb" dir="cw">
                                      <p:cBhvr override="childStyle">
                                        <p:cTn id="72" dur="500" fill="hold"/>
                                        <p:tgtEl>
                                          <p:spTgt spid="9"/>
                                        </p:tgtEl>
                                        <p:attrNameLst>
                                          <p:attrName>style.color</p:attrName>
                                        </p:attrNameLst>
                                      </p:cBhvr>
                                      <p:to>
                                        <a:srgbClr val="D2D2D2"/>
                                      </p:to>
                                    </p:animClr>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fade">
                                      <p:cBhvr>
                                        <p:cTn id="76" dur="500"/>
                                        <p:tgtEl>
                                          <p:spTgt spid="9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childTnLst>
                          </p:cTn>
                        </p:par>
                        <p:par>
                          <p:cTn id="80" fill="hold">
                            <p:stCondLst>
                              <p:cond delay="1000"/>
                            </p:stCondLst>
                            <p:childTnLst>
                              <p:par>
                                <p:cTn id="81" presetID="1" presetClass="entr" presetSubtype="0" fill="hold" nodeType="after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42" presetClass="path" presetSubtype="0" accel="100000" fill="hold" nodeType="withEffect">
                                  <p:stCondLst>
                                    <p:cond delay="0"/>
                                  </p:stCondLst>
                                  <p:childTnLst>
                                    <p:animMotion origin="layout" path="M 1.82282E-6 -0.18543 L 1.82282E-6 2.79619E-6 " pathEditMode="relative" rAng="0" ptsTypes="AA">
                                      <p:cBhvr>
                                        <p:cTn id="84" dur="500" fill="hold"/>
                                        <p:tgtEl>
                                          <p:spTgt spid="94"/>
                                        </p:tgtEl>
                                        <p:attrNameLst>
                                          <p:attrName>ppt_x</p:attrName>
                                          <p:attrName>ppt_y</p:attrName>
                                        </p:attrNameLst>
                                      </p:cBhvr>
                                      <p:rCtr x="0" y="9260"/>
                                    </p:animMotion>
                                  </p:childTnLst>
                                </p:cTn>
                              </p:par>
                            </p:childTnLst>
                          </p:cTn>
                        </p:par>
                        <p:par>
                          <p:cTn id="85" fill="hold">
                            <p:stCondLst>
                              <p:cond delay="1500"/>
                            </p:stCondLst>
                            <p:childTnLst>
                              <p:par>
                                <p:cTn id="86" presetID="1" presetClass="entr" presetSubtype="0" fill="hold" nodeType="afterEffect">
                                  <p:stCondLst>
                                    <p:cond delay="0"/>
                                  </p:stCondLst>
                                  <p:childTnLst>
                                    <p:set>
                                      <p:cBhvr>
                                        <p:cTn id="87" dur="1" fill="hold">
                                          <p:stCondLst>
                                            <p:cond delay="0"/>
                                          </p:stCondLst>
                                        </p:cTn>
                                        <p:tgtEl>
                                          <p:spTgt spid="100"/>
                                        </p:tgtEl>
                                        <p:attrNameLst>
                                          <p:attrName>style.visibility</p:attrName>
                                        </p:attrNameLst>
                                      </p:cBhvr>
                                      <p:to>
                                        <p:strVal val="visible"/>
                                      </p:to>
                                    </p:set>
                                  </p:childTnLst>
                                </p:cTn>
                              </p:par>
                            </p:childTnLst>
                          </p:cTn>
                        </p:par>
                        <p:par>
                          <p:cTn id="88" fill="hold">
                            <p:stCondLst>
                              <p:cond delay="1500"/>
                            </p:stCondLst>
                            <p:childTnLst>
                              <p:par>
                                <p:cTn id="89" presetID="42" presetClass="path" presetSubtype="0" fill="hold" nodeType="afterEffect">
                                  <p:stCondLst>
                                    <p:cond delay="0"/>
                                  </p:stCondLst>
                                  <p:childTnLst>
                                    <p:animMotion origin="layout" path="M 4.17411E-6 -2.40581E-7 L 0.18381 0.00091 " pathEditMode="relative" rAng="0" ptsTypes="AA">
                                      <p:cBhvr>
                                        <p:cTn id="90" dur="500" fill="hold"/>
                                        <p:tgtEl>
                                          <p:spTgt spid="100"/>
                                        </p:tgtEl>
                                        <p:attrNameLst>
                                          <p:attrName>ppt_x</p:attrName>
                                          <p:attrName>ppt_y</p:attrName>
                                        </p:attrNameLst>
                                      </p:cBhvr>
                                      <p:rCtr x="9191" y="45"/>
                                    </p:animMotion>
                                  </p:childTnLst>
                                </p:cTn>
                              </p:par>
                            </p:childTnLst>
                          </p:cTn>
                        </p:par>
                        <p:par>
                          <p:cTn id="91" fill="hold">
                            <p:stCondLst>
                              <p:cond delay="2000"/>
                            </p:stCondLst>
                            <p:childTnLst>
                              <p:par>
                                <p:cTn id="92" presetID="1" presetClass="entr" presetSubtype="0" fill="hold" nodeType="afterEffect">
                                  <p:stCondLst>
                                    <p:cond delay="0"/>
                                  </p:stCondLst>
                                  <p:childTnLst>
                                    <p:set>
                                      <p:cBhvr>
                                        <p:cTn id="93" dur="1" fill="hold">
                                          <p:stCondLst>
                                            <p:cond delay="0"/>
                                          </p:stCondLst>
                                        </p:cTn>
                                        <p:tgtEl>
                                          <p:spTgt spid="106"/>
                                        </p:tgtEl>
                                        <p:attrNameLst>
                                          <p:attrName>style.visibility</p:attrName>
                                        </p:attrNameLst>
                                      </p:cBhvr>
                                      <p:to>
                                        <p:strVal val="visible"/>
                                      </p:to>
                                    </p:set>
                                  </p:childTnLst>
                                </p:cTn>
                              </p:par>
                            </p:childTnLst>
                          </p:cTn>
                        </p:par>
                        <p:par>
                          <p:cTn id="94" fill="hold">
                            <p:stCondLst>
                              <p:cond delay="2000"/>
                            </p:stCondLst>
                            <p:childTnLst>
                              <p:par>
                                <p:cTn id="95" presetID="42" presetClass="path" presetSubtype="0" decel="100000" fill="hold" nodeType="afterEffect">
                                  <p:stCondLst>
                                    <p:cond delay="0"/>
                                  </p:stCondLst>
                                  <p:childTnLst>
                                    <p:animMotion origin="layout" path="M 0.18381 0.00091 L 0.18355 -0.21834 " pathEditMode="relative" rAng="0" ptsTypes="AA">
                                      <p:cBhvr>
                                        <p:cTn id="96" dur="500" fill="hold"/>
                                        <p:tgtEl>
                                          <p:spTgt spid="100"/>
                                        </p:tgtEl>
                                        <p:attrNameLst>
                                          <p:attrName>ppt_x</p:attrName>
                                          <p:attrName>ppt_y</p:attrName>
                                        </p:attrNameLst>
                                      </p:cBhvr>
                                      <p:rCtr x="-13" y="-10962"/>
                                    </p:animMotion>
                                  </p:childTnLst>
                                </p:cTn>
                              </p:par>
                            </p:childTnLst>
                          </p:cTn>
                        </p:par>
                        <p:par>
                          <p:cTn id="97" fill="hold">
                            <p:stCondLst>
                              <p:cond delay="2500"/>
                            </p:stCondLst>
                            <p:childTnLst>
                              <p:par>
                                <p:cTn id="98" presetID="10" presetClass="entr" presetSubtype="0" fill="hold" grpId="0" nodeType="afterEffect">
                                  <p:stCondLst>
                                    <p:cond delay="0"/>
                                  </p:stCondLst>
                                  <p:childTnLst>
                                    <p:set>
                                      <p:cBhvr>
                                        <p:cTn id="99" dur="1" fill="hold">
                                          <p:stCondLst>
                                            <p:cond delay="0"/>
                                          </p:stCondLst>
                                        </p:cTn>
                                        <p:tgtEl>
                                          <p:spTgt spid="112"/>
                                        </p:tgtEl>
                                        <p:attrNameLst>
                                          <p:attrName>style.visibility</p:attrName>
                                        </p:attrNameLst>
                                      </p:cBhvr>
                                      <p:to>
                                        <p:strVal val="visible"/>
                                      </p:to>
                                    </p:set>
                                    <p:animEffect transition="in" filter="fade">
                                      <p:cBhvr>
                                        <p:cTn id="100" dur="500"/>
                                        <p:tgtEl>
                                          <p:spTgt spid="1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93"/>
                                        </p:tgtEl>
                                      </p:cBhvr>
                                    </p:animEffect>
                                    <p:set>
                                      <p:cBhvr>
                                        <p:cTn id="105" dur="1" fill="hold">
                                          <p:stCondLst>
                                            <p:cond delay="499"/>
                                          </p:stCondLst>
                                        </p:cTn>
                                        <p:tgtEl>
                                          <p:spTgt spid="93"/>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94"/>
                                        </p:tgtEl>
                                      </p:cBhvr>
                                    </p:animEffect>
                                    <p:set>
                                      <p:cBhvr>
                                        <p:cTn id="108" dur="1" fill="hold">
                                          <p:stCondLst>
                                            <p:cond delay="499"/>
                                          </p:stCondLst>
                                        </p:cTn>
                                        <p:tgtEl>
                                          <p:spTgt spid="94"/>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00"/>
                                        </p:tgtEl>
                                      </p:cBhvr>
                                    </p:animEffect>
                                    <p:set>
                                      <p:cBhvr>
                                        <p:cTn id="111" dur="1" fill="hold">
                                          <p:stCondLst>
                                            <p:cond delay="499"/>
                                          </p:stCondLst>
                                        </p:cTn>
                                        <p:tgtEl>
                                          <p:spTgt spid="100"/>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06"/>
                                        </p:tgtEl>
                                      </p:cBhvr>
                                    </p:animEffect>
                                    <p:set>
                                      <p:cBhvr>
                                        <p:cTn id="114" dur="1" fill="hold">
                                          <p:stCondLst>
                                            <p:cond delay="499"/>
                                          </p:stCondLst>
                                        </p:cTn>
                                        <p:tgtEl>
                                          <p:spTgt spid="106"/>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112"/>
                                        </p:tgtEl>
                                      </p:cBhvr>
                                    </p:animEffect>
                                    <p:set>
                                      <p:cBhvr>
                                        <p:cTn id="117" dur="1" fill="hold">
                                          <p:stCondLst>
                                            <p:cond delay="499"/>
                                          </p:stCondLst>
                                        </p:cTn>
                                        <p:tgtEl>
                                          <p:spTgt spid="112"/>
                                        </p:tgtEl>
                                        <p:attrNameLst>
                                          <p:attrName>style.visibility</p:attrName>
                                        </p:attrNameLst>
                                      </p:cBhvr>
                                      <p:to>
                                        <p:strVal val="hidden"/>
                                      </p:to>
                                    </p:set>
                                  </p:childTnLst>
                                </p:cTn>
                              </p:par>
                              <p:par>
                                <p:cTn id="118" presetID="3" presetClass="emph" presetSubtype="2" fill="hold" grpId="1" nodeType="withEffect">
                                  <p:stCondLst>
                                    <p:cond delay="0"/>
                                  </p:stCondLst>
                                  <p:childTnLst>
                                    <p:animClr clrSpc="rgb" dir="cw">
                                      <p:cBhvr override="childStyle">
                                        <p:cTn id="119" dur="500" fill="hold"/>
                                        <p:tgtEl>
                                          <p:spTgt spid="10"/>
                                        </p:tgtEl>
                                        <p:attrNameLst>
                                          <p:attrName>style.color</p:attrName>
                                        </p:attrNameLst>
                                      </p:cBhvr>
                                      <p:to>
                                        <a:srgbClr val="D2D2D2"/>
                                      </p:to>
                                    </p:animClr>
                                  </p:childTnLst>
                                </p:cTn>
                              </p:par>
                            </p:childTnLst>
                          </p:cTn>
                        </p:par>
                        <p:par>
                          <p:cTn id="120" fill="hold">
                            <p:stCondLst>
                              <p:cond delay="500"/>
                            </p:stCondLst>
                            <p:childTnLst>
                              <p:par>
                                <p:cTn id="121" presetID="10" presetClass="entr" presetSubtype="0" fill="hold" grpId="0" nodeType="afterEffect">
                                  <p:stCondLst>
                                    <p:cond delay="0"/>
                                  </p:stCondLst>
                                  <p:childTnLst>
                                    <p:set>
                                      <p:cBhvr>
                                        <p:cTn id="122" dur="1" fill="hold">
                                          <p:stCondLst>
                                            <p:cond delay="0"/>
                                          </p:stCondLst>
                                        </p:cTn>
                                        <p:tgtEl>
                                          <p:spTgt spid="126"/>
                                        </p:tgtEl>
                                        <p:attrNameLst>
                                          <p:attrName>style.visibility</p:attrName>
                                        </p:attrNameLst>
                                      </p:cBhvr>
                                      <p:to>
                                        <p:strVal val="visible"/>
                                      </p:to>
                                    </p:set>
                                    <p:animEffect transition="in" filter="fade">
                                      <p:cBhvr>
                                        <p:cTn id="123" dur="500"/>
                                        <p:tgtEl>
                                          <p:spTgt spid="12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1"/>
                                        </p:tgtEl>
                                        <p:attrNameLst>
                                          <p:attrName>style.visibility</p:attrName>
                                        </p:attrNameLst>
                                      </p:cBhvr>
                                      <p:to>
                                        <p:strVal val="visible"/>
                                      </p:to>
                                    </p:set>
                                    <p:animEffect transition="in" filter="fade">
                                      <p:cBhvr>
                                        <p:cTn id="126" dur="500"/>
                                        <p:tgtEl>
                                          <p:spTgt spid="11"/>
                                        </p:tgtEl>
                                      </p:cBhvr>
                                    </p:animEffect>
                                  </p:childTnLst>
                                </p:cTn>
                              </p:par>
                            </p:childTnLst>
                          </p:cTn>
                        </p:par>
                        <p:par>
                          <p:cTn id="127" fill="hold">
                            <p:stCondLst>
                              <p:cond delay="1000"/>
                            </p:stCondLst>
                            <p:childTnLst>
                              <p:par>
                                <p:cTn id="128" presetID="1" presetClass="entr" presetSubtype="0" fill="hold" nodeType="afterEffect">
                                  <p:stCondLst>
                                    <p:cond delay="0"/>
                                  </p:stCondLst>
                                  <p:childTnLst>
                                    <p:set>
                                      <p:cBhvr>
                                        <p:cTn id="129" dur="1" fill="hold">
                                          <p:stCondLst>
                                            <p:cond delay="0"/>
                                          </p:stCondLst>
                                        </p:cTn>
                                        <p:tgtEl>
                                          <p:spTgt spid="127"/>
                                        </p:tgtEl>
                                        <p:attrNameLst>
                                          <p:attrName>style.visibility</p:attrName>
                                        </p:attrNameLst>
                                      </p:cBhvr>
                                      <p:to>
                                        <p:strVal val="visible"/>
                                      </p:to>
                                    </p:set>
                                  </p:childTnLst>
                                </p:cTn>
                              </p:par>
                              <p:par>
                                <p:cTn id="130" presetID="42" presetClass="path" presetSubtype="0" accel="100000" fill="hold" nodeType="withEffect">
                                  <p:stCondLst>
                                    <p:cond delay="0"/>
                                  </p:stCondLst>
                                  <p:childTnLst>
                                    <p:animMotion origin="layout" path="M -2.32065E-6 -0.20631 L -2.32065E-6 -4.16704E-6 " pathEditMode="relative" rAng="0" ptsTypes="AA">
                                      <p:cBhvr>
                                        <p:cTn id="131" dur="500" fill="hold"/>
                                        <p:tgtEl>
                                          <p:spTgt spid="127"/>
                                        </p:tgtEl>
                                        <p:attrNameLst>
                                          <p:attrName>ppt_x</p:attrName>
                                          <p:attrName>ppt_y</p:attrName>
                                        </p:attrNameLst>
                                      </p:cBhvr>
                                      <p:rCtr x="0" y="10304"/>
                                    </p:animMotion>
                                  </p:childTnLst>
                                </p:cTn>
                              </p:par>
                            </p:childTnLst>
                          </p:cTn>
                        </p:par>
                        <p:par>
                          <p:cTn id="132" fill="hold">
                            <p:stCondLst>
                              <p:cond delay="1500"/>
                            </p:stCondLst>
                            <p:childTnLst>
                              <p:par>
                                <p:cTn id="133" presetID="1" presetClass="entr" presetSubtype="0" fill="hold" nodeType="after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childTnLst>
                          </p:cTn>
                        </p:par>
                        <p:par>
                          <p:cTn id="135" fill="hold">
                            <p:stCondLst>
                              <p:cond delay="1500"/>
                            </p:stCondLst>
                            <p:childTnLst>
                              <p:par>
                                <p:cTn id="136" presetID="42" presetClass="path" presetSubtype="0" fill="hold" nodeType="afterEffect">
                                  <p:stCondLst>
                                    <p:cond delay="0"/>
                                  </p:stCondLst>
                                  <p:childTnLst>
                                    <p:animMotion origin="layout" path="M 0.18318 -0.00045 L -3.4746E-6 -4.16704E-6 " pathEditMode="relative" rAng="0" ptsTypes="AA">
                                      <p:cBhvr>
                                        <p:cTn id="137" dur="500" fill="hold"/>
                                        <p:tgtEl>
                                          <p:spTgt spid="114"/>
                                        </p:tgtEl>
                                        <p:attrNameLst>
                                          <p:attrName>ppt_x</p:attrName>
                                          <p:attrName>ppt_y</p:attrName>
                                        </p:attrNameLst>
                                      </p:cBhvr>
                                      <p:rCtr x="-9165" y="23"/>
                                    </p:animMotion>
                                  </p:childTnLst>
                                </p:cTn>
                              </p:par>
                            </p:childTnLst>
                          </p:cTn>
                        </p:par>
                        <p:par>
                          <p:cTn id="138" fill="hold">
                            <p:stCondLst>
                              <p:cond delay="2000"/>
                            </p:stCondLst>
                            <p:childTnLst>
                              <p:par>
                                <p:cTn id="139" presetID="1" presetClass="entr" presetSubtype="0" fill="hold" nodeType="afterEffect">
                                  <p:stCondLst>
                                    <p:cond delay="0"/>
                                  </p:stCondLst>
                                  <p:childTnLst>
                                    <p:set>
                                      <p:cBhvr>
                                        <p:cTn id="140" dur="1" fill="hold">
                                          <p:stCondLst>
                                            <p:cond delay="0"/>
                                          </p:stCondLst>
                                        </p:cTn>
                                        <p:tgtEl>
                                          <p:spTgt spid="120"/>
                                        </p:tgtEl>
                                        <p:attrNameLst>
                                          <p:attrName>style.visibility</p:attrName>
                                        </p:attrNameLst>
                                      </p:cBhvr>
                                      <p:to>
                                        <p:strVal val="visible"/>
                                      </p:to>
                                    </p:set>
                                  </p:childTnLst>
                                </p:cTn>
                              </p:par>
                            </p:childTnLst>
                          </p:cTn>
                        </p:par>
                        <p:par>
                          <p:cTn id="141" fill="hold">
                            <p:stCondLst>
                              <p:cond delay="2000"/>
                            </p:stCondLst>
                            <p:childTnLst>
                              <p:par>
                                <p:cTn id="142" presetID="42" presetClass="path" presetSubtype="0" decel="100000" fill="hold" nodeType="afterEffect">
                                  <p:stCondLst>
                                    <p:cond delay="0"/>
                                  </p:stCondLst>
                                  <p:childTnLst>
                                    <p:animMotion origin="layout" path="M -3.4746E-6 -4.16704E-6 L -3.4746E-6 -0.17589 " pathEditMode="relative" rAng="0" ptsTypes="AA">
                                      <p:cBhvr>
                                        <p:cTn id="143" dur="500" fill="hold"/>
                                        <p:tgtEl>
                                          <p:spTgt spid="114"/>
                                        </p:tgtEl>
                                        <p:attrNameLst>
                                          <p:attrName>ppt_x</p:attrName>
                                          <p:attrName>ppt_y</p:attrName>
                                        </p:attrNameLst>
                                      </p:cBhvr>
                                      <p:rCtr x="0" y="-8806"/>
                                    </p:animMotion>
                                  </p:childTnLst>
                                </p:cTn>
                              </p:par>
                            </p:childTnLst>
                          </p:cTn>
                        </p:par>
                        <p:par>
                          <p:cTn id="144" fill="hold">
                            <p:stCondLst>
                              <p:cond delay="2500"/>
                            </p:stCondLst>
                            <p:childTnLst>
                              <p:par>
                                <p:cTn id="145" presetID="10" presetClass="entr" presetSubtype="0" fill="hold" grpId="0" nodeType="afterEffect">
                                  <p:stCondLst>
                                    <p:cond delay="0"/>
                                  </p:stCondLst>
                                  <p:childTnLst>
                                    <p:set>
                                      <p:cBhvr>
                                        <p:cTn id="146" dur="1" fill="hold">
                                          <p:stCondLst>
                                            <p:cond delay="0"/>
                                          </p:stCondLst>
                                        </p:cTn>
                                        <p:tgtEl>
                                          <p:spTgt spid="113"/>
                                        </p:tgtEl>
                                        <p:attrNameLst>
                                          <p:attrName>style.visibility</p:attrName>
                                        </p:attrNameLst>
                                      </p:cBhvr>
                                      <p:to>
                                        <p:strVal val="visible"/>
                                      </p:to>
                                    </p:set>
                                    <p:animEffect transition="in" filter="fade">
                                      <p:cBhvr>
                                        <p:cTn id="14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80" grpId="0" animBg="1"/>
      <p:bldP spid="80" grpId="1" animBg="1"/>
      <p:bldP spid="92" grpId="0" animBg="1"/>
      <p:bldP spid="92" grpId="1" animBg="1"/>
      <p:bldP spid="93" grpId="0" animBg="1"/>
      <p:bldP spid="93" grpId="1" animBg="1"/>
      <p:bldP spid="112" grpId="0" animBg="1"/>
      <p:bldP spid="112" grpId="1" animBg="1"/>
      <p:bldP spid="113" grpId="0" animBg="1"/>
      <p:bldP spid="126" grpId="0" animBg="1"/>
      <p:bldP spid="8" grpId="0"/>
      <p:bldP spid="8" grpId="1"/>
      <p:bldP spid="9" grpId="0"/>
      <p:bldP spid="9" grpId="1"/>
      <p:bldP spid="10" grpId="0"/>
      <p:bldP spid="10" grpId="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r>
              <a:rPr lang="en-US" sz="3600" dirty="0"/>
              <a:t>Let’s dive deeper…</a:t>
            </a:r>
            <a:br>
              <a:rPr lang="en-US" sz="3600" dirty="0"/>
            </a:br>
            <a:r>
              <a:rPr lang="en-US" sz="3600" dirty="0"/>
              <a:t>		… how does it work?</a:t>
            </a:r>
          </a:p>
        </p:txBody>
      </p:sp>
    </p:spTree>
    <p:extLst>
      <p:ext uri="{BB962C8B-B14F-4D97-AF65-F5344CB8AC3E}">
        <p14:creationId xmlns:p14="http://schemas.microsoft.com/office/powerpoint/2010/main" val="275300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3"/>
          <a:stretch>
            <a:fillRect/>
          </a:stretch>
        </p:blipFill>
        <p:spPr>
          <a:xfrm>
            <a:off x="1744564" y="2424913"/>
            <a:ext cx="3383201" cy="2158250"/>
          </a:xfrm>
          <a:prstGeom prst="rect">
            <a:avLst/>
          </a:prstGeom>
        </p:spPr>
      </p:pic>
      <p:pic>
        <p:nvPicPr>
          <p:cNvPr id="12" name="Picture 11"/>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1643654" y="2455653"/>
            <a:ext cx="3546588" cy="1602184"/>
          </a:xfrm>
          <a:prstGeom prst="rect">
            <a:avLst/>
          </a:prstGeom>
        </p:spPr>
      </p:pic>
      <p:pic>
        <p:nvPicPr>
          <p:cNvPr id="46" name="Picture 45"/>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746925" y="2453816"/>
            <a:ext cx="2517626" cy="1439289"/>
          </a:xfrm>
          <a:prstGeom prst="rect">
            <a:avLst/>
          </a:prstGeom>
        </p:spPr>
      </p:pic>
      <p:sp>
        <p:nvSpPr>
          <p:cNvPr id="2" name="Title 1"/>
          <p:cNvSpPr>
            <a:spLocks noGrp="1"/>
          </p:cNvSpPr>
          <p:nvPr>
            <p:ph type="title"/>
          </p:nvPr>
        </p:nvSpPr>
        <p:spPr>
          <a:xfrm>
            <a:off x="1828483" y="182881"/>
            <a:ext cx="8914642" cy="946413"/>
          </a:xfrm>
        </p:spPr>
        <p:txBody>
          <a:bodyPr>
            <a:normAutofit fontScale="90000"/>
          </a:bodyPr>
          <a:lstStyle/>
          <a:p>
            <a:r>
              <a:rPr lang="en-US" dirty="0" smtClean="0"/>
              <a:t>Monitoring &amp;</a:t>
            </a:r>
            <a:br>
              <a:rPr lang="en-US" dirty="0" smtClean="0"/>
            </a:br>
            <a:r>
              <a:rPr lang="en-US" dirty="0" smtClean="0"/>
              <a:t>management</a:t>
            </a:r>
            <a:endParaRPr lang="en-US" dirty="0"/>
          </a:p>
        </p:txBody>
      </p:sp>
      <p:grpSp>
        <p:nvGrpSpPr>
          <p:cNvPr id="3" name="Group 2"/>
          <p:cNvGrpSpPr/>
          <p:nvPr/>
        </p:nvGrpSpPr>
        <p:grpSpPr>
          <a:xfrm>
            <a:off x="5250339" y="2211809"/>
            <a:ext cx="1511965" cy="3664432"/>
            <a:chOff x="5284788" y="1144588"/>
            <a:chExt cx="2016125" cy="4886325"/>
          </a:xfrm>
        </p:grpSpPr>
        <p:grpSp>
          <p:nvGrpSpPr>
            <p:cNvPr id="4" name="Group 16"/>
            <p:cNvGrpSpPr>
              <a:grpSpLocks noChangeAspect="1"/>
            </p:cNvGrpSpPr>
            <p:nvPr/>
          </p:nvGrpSpPr>
          <p:grpSpPr bwMode="auto">
            <a:xfrm>
              <a:off x="5284788" y="1144588"/>
              <a:ext cx="2016125" cy="4886325"/>
              <a:chOff x="2885" y="721"/>
              <a:chExt cx="1270" cy="3078"/>
            </a:xfrm>
          </p:grpSpPr>
          <p:sp>
            <p:nvSpPr>
              <p:cNvPr id="8" name="AutoShape 15"/>
              <p:cNvSpPr>
                <a:spLocks noChangeAspect="1" noChangeArrowheads="1" noTextEdit="1"/>
              </p:cNvSpPr>
              <p:nvPr/>
            </p:nvSpPr>
            <p:spPr bwMode="auto">
              <a:xfrm>
                <a:off x="2887" y="721"/>
                <a:ext cx="1268"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 name="Freeform 17"/>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 name="Freeform 18"/>
              <p:cNvSpPr>
                <a:spLocks noEditPoints="1"/>
              </p:cNvSpPr>
              <p:nvPr/>
            </p:nvSpPr>
            <p:spPr bwMode="auto">
              <a:xfrm>
                <a:off x="2889" y="900"/>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sp>
            <p:nvSpPr>
              <p:cNvPr id="11" name="Freeform 19"/>
              <p:cNvSpPr>
                <a:spLocks/>
              </p:cNvSpPr>
              <p:nvPr/>
            </p:nvSpPr>
            <p:spPr bwMode="auto">
              <a:xfrm>
                <a:off x="2885" y="721"/>
                <a:ext cx="1263" cy="152"/>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grpSp>
        <p:sp>
          <p:nvSpPr>
            <p:cNvPr id="5" name="TextBox 4"/>
            <p:cNvSpPr txBox="1"/>
            <p:nvPr/>
          </p:nvSpPr>
          <p:spPr>
            <a:xfrm>
              <a:off x="5518631" y="1663946"/>
              <a:ext cx="1551213" cy="923355"/>
            </a:xfrm>
            <a:prstGeom prst="rect">
              <a:avLst/>
            </a:prstGeom>
            <a:noFill/>
          </p:spPr>
          <p:txBody>
            <a:bodyPr wrap="square" lIns="0" tIns="240010" rIns="0" bIns="240010"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PDW</a:t>
              </a:r>
            </a:p>
          </p:txBody>
        </p:sp>
        <p:sp>
          <p:nvSpPr>
            <p:cNvPr id="6" name="TextBox 5"/>
            <p:cNvSpPr txBox="1"/>
            <p:nvPr/>
          </p:nvSpPr>
          <p:spPr>
            <a:xfrm>
              <a:off x="5518631" y="4306662"/>
              <a:ext cx="1551213" cy="1200353"/>
            </a:xfrm>
            <a:prstGeom prst="rect">
              <a:avLst/>
            </a:prstGeom>
            <a:noFill/>
          </p:spPr>
          <p:txBody>
            <a:bodyPr wrap="square" lIns="0" tIns="342871" rIns="0" bIns="342871"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HDInsight</a:t>
              </a:r>
            </a:p>
          </p:txBody>
        </p:sp>
        <p:sp>
          <p:nvSpPr>
            <p:cNvPr id="7" name="TextBox 6"/>
            <p:cNvSpPr txBox="1"/>
            <p:nvPr/>
          </p:nvSpPr>
          <p:spPr>
            <a:xfrm>
              <a:off x="5518631" y="3389208"/>
              <a:ext cx="1551213" cy="646354"/>
            </a:xfrm>
            <a:prstGeom prst="rect">
              <a:avLst/>
            </a:prstGeom>
            <a:noFill/>
          </p:spPr>
          <p:txBody>
            <a:bodyPr wrap="square" lIns="0" tIns="137148" rIns="0" bIns="137148" rtlCol="0">
              <a:spAutoFit/>
            </a:bodyPr>
            <a:lstStyle/>
            <a:p>
              <a:pPr algn="ctr"/>
              <a:r>
                <a:rPr lang="en-US" sz="1350" dirty="0" err="1">
                  <a:solidFill>
                    <a:schemeClr val="bg2">
                      <a:lumMod val="25000"/>
                    </a:schemeClr>
                  </a:solidFill>
                  <a:latin typeface="Segoe UI" panose="020B0502040204020203" pitchFamily="34" charset="0"/>
                  <a:cs typeface="Segoe UI" panose="020B0502040204020203" pitchFamily="34" charset="0"/>
                </a:rPr>
                <a:t>PolyBase</a:t>
              </a:r>
              <a:endParaRPr lang="en-US" sz="1350" dirty="0">
                <a:solidFill>
                  <a:schemeClr val="bg2">
                    <a:lumMod val="25000"/>
                  </a:schemeClr>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6969627" y="1164365"/>
            <a:ext cx="1402948" cy="705077"/>
            <a:chOff x="5227637" y="5783262"/>
            <a:chExt cx="1870757" cy="940183"/>
          </a:xfrm>
        </p:grpSpPr>
        <p:sp>
          <p:nvSpPr>
            <p:cNvPr id="40" name="TextBox 39"/>
            <p:cNvSpPr txBox="1"/>
            <p:nvPr/>
          </p:nvSpPr>
          <p:spPr>
            <a:xfrm>
              <a:off x="5227637" y="6354082"/>
              <a:ext cx="1870757" cy="369363"/>
            </a:xfrm>
            <a:prstGeom prst="rect">
              <a:avLst/>
            </a:prstGeom>
            <a:noFill/>
          </p:spPr>
          <p:txBody>
            <a:bodyPr wrap="none" rtlCol="0">
              <a:spAutoFit/>
            </a:bodyPr>
            <a:lstStyle/>
            <a:p>
              <a:r>
                <a:rPr lang="en-US" sz="1200" b="1" dirty="0"/>
                <a:t>Appliance admin</a:t>
              </a:r>
            </a:p>
          </p:txBody>
        </p:sp>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7989" y="5783262"/>
              <a:ext cx="612648" cy="612648"/>
            </a:xfrm>
            <a:prstGeom prst="rect">
              <a:avLst/>
            </a:prstGeom>
          </p:spPr>
        </p:pic>
      </p:grpSp>
      <p:cxnSp>
        <p:nvCxnSpPr>
          <p:cNvPr id="42" name="Elbow Connector 41"/>
          <p:cNvCxnSpPr>
            <a:stCxn id="8" idx="0"/>
          </p:cNvCxnSpPr>
          <p:nvPr/>
        </p:nvCxnSpPr>
        <p:spPr>
          <a:xfrm rot="5400000" flipH="1" flipV="1">
            <a:off x="6251154" y="1223742"/>
            <a:ext cx="744424" cy="1231710"/>
          </a:xfrm>
          <a:prstGeom prst="bentConnector2">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133803" y="1226829"/>
            <a:ext cx="1580882" cy="253916"/>
          </a:xfrm>
          <a:prstGeom prst="rect">
            <a:avLst/>
          </a:prstGeom>
          <a:noFill/>
        </p:spPr>
        <p:txBody>
          <a:bodyPr wrap="none" rtlCol="0">
            <a:spAutoFit/>
          </a:bodyPr>
          <a:lstStyle/>
          <a:p>
            <a:r>
              <a:rPr lang="en-US" sz="1050" b="1" dirty="0"/>
              <a:t>Manage corp. security</a:t>
            </a:r>
          </a:p>
        </p:txBody>
      </p:sp>
      <p:grpSp>
        <p:nvGrpSpPr>
          <p:cNvPr id="48" name="Group 47"/>
          <p:cNvGrpSpPr/>
          <p:nvPr/>
        </p:nvGrpSpPr>
        <p:grpSpPr>
          <a:xfrm>
            <a:off x="8267777" y="1162809"/>
            <a:ext cx="1265090" cy="705077"/>
            <a:chOff x="5227637" y="5783262"/>
            <a:chExt cx="1686930" cy="940183"/>
          </a:xfrm>
        </p:grpSpPr>
        <p:sp>
          <p:nvSpPr>
            <p:cNvPr id="49" name="TextBox 48"/>
            <p:cNvSpPr txBox="1"/>
            <p:nvPr/>
          </p:nvSpPr>
          <p:spPr>
            <a:xfrm>
              <a:off x="5227637" y="6354082"/>
              <a:ext cx="1686930" cy="369363"/>
            </a:xfrm>
            <a:prstGeom prst="rect">
              <a:avLst/>
            </a:prstGeom>
            <a:noFill/>
          </p:spPr>
          <p:txBody>
            <a:bodyPr wrap="none" rtlCol="0">
              <a:spAutoFit/>
            </a:bodyPr>
            <a:lstStyle/>
            <a:p>
              <a:r>
                <a:rPr lang="en-US" sz="1200" b="1" dirty="0"/>
                <a:t>Corpnet admin</a:t>
              </a:r>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7989" y="5783262"/>
              <a:ext cx="612648" cy="612648"/>
            </a:xfrm>
            <a:prstGeom prst="rect">
              <a:avLst/>
            </a:prstGeom>
          </p:spPr>
        </p:pic>
      </p:grpSp>
      <p:sp>
        <p:nvSpPr>
          <p:cNvPr id="51" name="TextBox 50"/>
          <p:cNvSpPr txBox="1"/>
          <p:nvPr/>
        </p:nvSpPr>
        <p:spPr>
          <a:xfrm>
            <a:off x="6002154" y="1638142"/>
            <a:ext cx="1061509" cy="415498"/>
          </a:xfrm>
          <a:prstGeom prst="rect">
            <a:avLst/>
          </a:prstGeom>
          <a:noFill/>
        </p:spPr>
        <p:txBody>
          <a:bodyPr wrap="none" rtlCol="0">
            <a:spAutoFit/>
          </a:bodyPr>
          <a:lstStyle/>
          <a:p>
            <a:r>
              <a:rPr lang="en-US" sz="1050" b="1" dirty="0"/>
              <a:t>Management </a:t>
            </a:r>
            <a:br>
              <a:rPr lang="en-US" sz="1050" b="1" dirty="0"/>
            </a:br>
            <a:r>
              <a:rPr lang="en-US" sz="1050" b="1" dirty="0"/>
              <a:t>tools</a:t>
            </a:r>
          </a:p>
        </p:txBody>
      </p:sp>
      <p:sp>
        <p:nvSpPr>
          <p:cNvPr id="47" name="Rectangle 46"/>
          <p:cNvSpPr/>
          <p:nvPr/>
        </p:nvSpPr>
        <p:spPr bwMode="auto">
          <a:xfrm>
            <a:off x="6918296" y="2461635"/>
            <a:ext cx="3741737" cy="3341375"/>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pPr marL="0" lvl="1" defTabSz="930927" fontAlgn="base">
              <a:lnSpc>
                <a:spcPct val="90000"/>
              </a:lnSpc>
              <a:spcBef>
                <a:spcPts val="1350"/>
              </a:spcBef>
              <a:spcAft>
                <a:spcPts val="900"/>
              </a:spcAft>
              <a:buSzPct val="75000"/>
            </a:pPr>
            <a:r>
              <a:rPr lang="en-US" sz="1600" kern="0" dirty="0">
                <a:solidFill>
                  <a:srgbClr val="505050"/>
                </a:solidFill>
                <a:ea typeface="Segoe UI" pitchFamily="34" charset="0"/>
                <a:cs typeface="Segoe UI" pitchFamily="34" charset="0"/>
              </a:rPr>
              <a:t>Centralized and consistent monitoring and management tools for the appliance</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Firewall &amp; network, user accounts</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HW &amp; services health, storage, jobs</a:t>
            </a:r>
          </a:p>
          <a:p>
            <a:pPr marL="0" lvl="1" defTabSz="930927" fontAlgn="base">
              <a:lnSpc>
                <a:spcPct val="90000"/>
              </a:lnSpc>
              <a:spcBef>
                <a:spcPts val="1350"/>
              </a:spcBef>
              <a:spcAft>
                <a:spcPts val="900"/>
              </a:spcAft>
              <a:buSzPct val="75000"/>
            </a:pPr>
            <a:r>
              <a:rPr lang="en-US" sz="1600" kern="0" dirty="0">
                <a:solidFill>
                  <a:srgbClr val="505050"/>
                </a:solidFill>
                <a:ea typeface="Segoe UI" pitchFamily="34" charset="0"/>
                <a:cs typeface="Segoe UI" pitchFamily="34" charset="0"/>
              </a:rPr>
              <a:t>System Center Operation Manager used through the PDW and HDInsight management packs (downloadable)</a:t>
            </a:r>
          </a:p>
          <a:p>
            <a:pPr marL="0" lvl="1" defTabSz="930927" fontAlgn="base">
              <a:lnSpc>
                <a:spcPct val="90000"/>
              </a:lnSpc>
              <a:spcBef>
                <a:spcPts val="1350"/>
              </a:spcBef>
              <a:spcAft>
                <a:spcPts val="900"/>
              </a:spcAft>
              <a:buSzPct val="75000"/>
            </a:pPr>
            <a:r>
              <a:rPr lang="en-US" sz="1600" kern="0" dirty="0">
                <a:solidFill>
                  <a:srgbClr val="505050"/>
                </a:solidFill>
                <a:ea typeface="Segoe UI" pitchFamily="34" charset="0"/>
                <a:cs typeface="Segoe UI" pitchFamily="34" charset="0"/>
              </a:rPr>
              <a:t>Native Hadoop cluster administration (through Remote Desktop and command line tools)</a:t>
            </a:r>
          </a:p>
        </p:txBody>
      </p:sp>
      <p:pic>
        <p:nvPicPr>
          <p:cNvPr id="38" name="Picture 37"/>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1759887" y="2491317"/>
            <a:ext cx="2666629" cy="1907120"/>
          </a:xfrm>
          <a:prstGeom prst="rect">
            <a:avLst/>
          </a:prstGeom>
        </p:spPr>
      </p:pic>
      <p:pic>
        <p:nvPicPr>
          <p:cNvPr id="45" name="Picture 44"/>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900555" y="3335870"/>
            <a:ext cx="3196172" cy="2537990"/>
          </a:xfrm>
          <a:prstGeom prst="rect">
            <a:avLst/>
          </a:prstGeom>
        </p:spPr>
      </p:pic>
      <p:pic>
        <p:nvPicPr>
          <p:cNvPr id="54" name="Picture 53"/>
          <p:cNvPicPr>
            <a:picLocks noChangeAspect="1"/>
          </p:cNvPicPr>
          <p:nvPr/>
        </p:nvPicPr>
        <p:blipFill rotWithShape="1">
          <a:blip r:embed="rId9"/>
          <a:srcRect t="6933" r="20745"/>
          <a:stretch/>
        </p:blipFill>
        <p:spPr>
          <a:xfrm>
            <a:off x="1744563" y="3695212"/>
            <a:ext cx="3436173" cy="2178648"/>
          </a:xfrm>
          <a:prstGeom prst="rect">
            <a:avLst/>
          </a:prstGeom>
        </p:spPr>
      </p:pic>
      <p:pic>
        <p:nvPicPr>
          <p:cNvPr id="55" name="Picture 54"/>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2174536" y="2995391"/>
            <a:ext cx="3008818" cy="3026622"/>
          </a:xfrm>
          <a:prstGeom prst="rect">
            <a:avLst/>
          </a:prstGeom>
        </p:spPr>
      </p:pic>
    </p:spTree>
    <p:extLst>
      <p:ext uri="{BB962C8B-B14F-4D97-AF65-F5344CB8AC3E}">
        <p14:creationId xmlns:p14="http://schemas.microsoft.com/office/powerpoint/2010/main" val="303846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1000"/>
                                  </p:stCondLst>
                                  <p:childTnLst>
                                    <p:set>
                                      <p:cBhvr>
                                        <p:cTn id="15" dur="1" fill="hold">
                                          <p:stCondLst>
                                            <p:cond delay="0"/>
                                          </p:stCondLst>
                                        </p:cTn>
                                        <p:tgtEl>
                                          <p:spTgt spid="4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4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5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xEl>
                                              <p:pRg st="4" end="4"/>
                                            </p:txEl>
                                          </p:spTgt>
                                        </p:tgtEl>
                                        <p:attrNameLst>
                                          <p:attrName>style.visibility</p:attrName>
                                        </p:attrNameLst>
                                      </p:cBhvr>
                                      <p:to>
                                        <p:strVal val="visible"/>
                                      </p:to>
                                    </p:set>
                                  </p:childTnLst>
                                </p:cTn>
                              </p:par>
                              <p:par>
                                <p:cTn id="40" presetID="1" presetClass="exit" presetSubtype="0" fill="hold" nodeType="withEffect">
                                  <p:stCondLst>
                                    <p:cond delay="0"/>
                                  </p:stCondLst>
                                  <p:childTnLst>
                                    <p:set>
                                      <p:cBhvr>
                                        <p:cTn id="41" dur="1" fill="hold">
                                          <p:stCondLst>
                                            <p:cond delay="0"/>
                                          </p:stCondLst>
                                        </p:cTn>
                                        <p:tgtEl>
                                          <p:spTgt spid="1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54"/>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sz="3600" dirty="0"/>
              <a:t>Modern Data Warehouse</a:t>
            </a:r>
            <a:endParaRPr lang="de-DE" dirty="0"/>
          </a:p>
        </p:txBody>
      </p:sp>
    </p:spTree>
    <p:extLst>
      <p:ext uri="{BB962C8B-B14F-4D97-AF65-F5344CB8AC3E}">
        <p14:creationId xmlns:p14="http://schemas.microsoft.com/office/powerpoint/2010/main" val="78594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483" y="182881"/>
            <a:ext cx="8914642" cy="946413"/>
          </a:xfrm>
        </p:spPr>
        <p:txBody>
          <a:bodyPr>
            <a:normAutofit fontScale="90000"/>
          </a:bodyPr>
          <a:lstStyle/>
          <a:p>
            <a:r>
              <a:rPr lang="en-US" dirty="0" smtClean="0"/>
              <a:t>Loading and curating </a:t>
            </a:r>
            <a:br>
              <a:rPr lang="en-US" dirty="0" smtClean="0"/>
            </a:br>
            <a:r>
              <a:rPr lang="en-US" dirty="0" smtClean="0"/>
              <a:t>Big Data</a:t>
            </a:r>
            <a:endParaRPr lang="en-US" dirty="0"/>
          </a:p>
        </p:txBody>
      </p:sp>
      <p:grpSp>
        <p:nvGrpSpPr>
          <p:cNvPr id="3" name="Group 2"/>
          <p:cNvGrpSpPr/>
          <p:nvPr/>
        </p:nvGrpSpPr>
        <p:grpSpPr>
          <a:xfrm>
            <a:off x="5250339" y="2211809"/>
            <a:ext cx="1511965" cy="3664432"/>
            <a:chOff x="5284788" y="1144588"/>
            <a:chExt cx="2016125" cy="4886325"/>
          </a:xfrm>
        </p:grpSpPr>
        <p:grpSp>
          <p:nvGrpSpPr>
            <p:cNvPr id="4" name="Group 16"/>
            <p:cNvGrpSpPr>
              <a:grpSpLocks noChangeAspect="1"/>
            </p:cNvGrpSpPr>
            <p:nvPr/>
          </p:nvGrpSpPr>
          <p:grpSpPr bwMode="auto">
            <a:xfrm>
              <a:off x="5284788" y="1144588"/>
              <a:ext cx="2016125" cy="4886325"/>
              <a:chOff x="2885" y="721"/>
              <a:chExt cx="1270" cy="3078"/>
            </a:xfrm>
          </p:grpSpPr>
          <p:sp>
            <p:nvSpPr>
              <p:cNvPr id="8" name="AutoShape 15"/>
              <p:cNvSpPr>
                <a:spLocks noChangeAspect="1" noChangeArrowheads="1" noTextEdit="1"/>
              </p:cNvSpPr>
              <p:nvPr/>
            </p:nvSpPr>
            <p:spPr bwMode="auto">
              <a:xfrm>
                <a:off x="2887" y="721"/>
                <a:ext cx="1268"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 name="Freeform 17"/>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 name="Freeform 18"/>
              <p:cNvSpPr>
                <a:spLocks noEditPoints="1"/>
              </p:cNvSpPr>
              <p:nvPr/>
            </p:nvSpPr>
            <p:spPr bwMode="auto">
              <a:xfrm>
                <a:off x="2889" y="900"/>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sp>
            <p:nvSpPr>
              <p:cNvPr id="11" name="Freeform 19"/>
              <p:cNvSpPr>
                <a:spLocks/>
              </p:cNvSpPr>
              <p:nvPr/>
            </p:nvSpPr>
            <p:spPr bwMode="auto">
              <a:xfrm>
                <a:off x="2885" y="721"/>
                <a:ext cx="1263" cy="152"/>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grpSp>
        <p:sp>
          <p:nvSpPr>
            <p:cNvPr id="5" name="TextBox 4"/>
            <p:cNvSpPr txBox="1"/>
            <p:nvPr/>
          </p:nvSpPr>
          <p:spPr>
            <a:xfrm>
              <a:off x="5518631" y="1663946"/>
              <a:ext cx="1551213" cy="923355"/>
            </a:xfrm>
            <a:prstGeom prst="rect">
              <a:avLst/>
            </a:prstGeom>
            <a:noFill/>
          </p:spPr>
          <p:txBody>
            <a:bodyPr wrap="square" lIns="0" tIns="240010" rIns="0" bIns="240010"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PDW</a:t>
              </a:r>
            </a:p>
          </p:txBody>
        </p:sp>
        <p:sp>
          <p:nvSpPr>
            <p:cNvPr id="6" name="TextBox 5"/>
            <p:cNvSpPr txBox="1"/>
            <p:nvPr/>
          </p:nvSpPr>
          <p:spPr>
            <a:xfrm>
              <a:off x="5518631" y="4306662"/>
              <a:ext cx="1551213" cy="1200353"/>
            </a:xfrm>
            <a:prstGeom prst="rect">
              <a:avLst/>
            </a:prstGeom>
            <a:noFill/>
          </p:spPr>
          <p:txBody>
            <a:bodyPr wrap="square" lIns="0" tIns="342871" rIns="0" bIns="342871"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HDInsight</a:t>
              </a:r>
            </a:p>
          </p:txBody>
        </p:sp>
        <p:sp>
          <p:nvSpPr>
            <p:cNvPr id="7" name="TextBox 6"/>
            <p:cNvSpPr txBox="1"/>
            <p:nvPr/>
          </p:nvSpPr>
          <p:spPr>
            <a:xfrm>
              <a:off x="5518631" y="3389208"/>
              <a:ext cx="1551213" cy="646354"/>
            </a:xfrm>
            <a:prstGeom prst="rect">
              <a:avLst/>
            </a:prstGeom>
            <a:noFill/>
          </p:spPr>
          <p:txBody>
            <a:bodyPr wrap="square" lIns="0" tIns="137148" rIns="0" bIns="137148" rtlCol="0">
              <a:spAutoFit/>
            </a:bodyPr>
            <a:lstStyle/>
            <a:p>
              <a:pPr algn="ctr"/>
              <a:r>
                <a:rPr lang="en-US" sz="1350" dirty="0" err="1">
                  <a:solidFill>
                    <a:schemeClr val="bg2">
                      <a:lumMod val="25000"/>
                    </a:schemeClr>
                  </a:solidFill>
                  <a:latin typeface="Segoe UI" panose="020B0502040204020203" pitchFamily="34" charset="0"/>
                  <a:cs typeface="Segoe UI" panose="020B0502040204020203" pitchFamily="34" charset="0"/>
                </a:rPr>
                <a:t>PolyBase</a:t>
              </a:r>
              <a:endParaRPr lang="en-US" sz="1350" dirty="0">
                <a:solidFill>
                  <a:schemeClr val="bg2">
                    <a:lumMod val="25000"/>
                  </a:schemeClr>
                </a:solidFill>
                <a:latin typeface="Segoe UI" panose="020B0502040204020203" pitchFamily="34" charset="0"/>
                <a:cs typeface="Segoe UI" panose="020B0502040204020203" pitchFamily="34" charset="0"/>
              </a:endParaRPr>
            </a:p>
          </p:txBody>
        </p:sp>
      </p:grpSp>
      <p:grpSp>
        <p:nvGrpSpPr>
          <p:cNvPr id="25" name="Group 24"/>
          <p:cNvGrpSpPr/>
          <p:nvPr/>
        </p:nvGrpSpPr>
        <p:grpSpPr>
          <a:xfrm>
            <a:off x="3644502" y="5221305"/>
            <a:ext cx="1226618" cy="794965"/>
            <a:chOff x="544965" y="2003496"/>
            <a:chExt cx="1797589" cy="1163841"/>
          </a:xfrm>
        </p:grpSpPr>
        <p:pic>
          <p:nvPicPr>
            <p:cNvPr id="26" name="Picture 5" descr="http://www.veryicon.com/icon/png/System/Vista%20Artistic/3%20Gray%20Computer.png">
              <a:hlinkClick r:id="rId3"/>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22246" y="2003496"/>
              <a:ext cx="836897" cy="83689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544965" y="2761806"/>
              <a:ext cx="1797589" cy="405531"/>
            </a:xfrm>
            <a:prstGeom prst="rect">
              <a:avLst/>
            </a:prstGeom>
            <a:noFill/>
          </p:spPr>
          <p:txBody>
            <a:bodyPr wrap="none" rtlCol="0">
              <a:spAutoFit/>
            </a:bodyPr>
            <a:lstStyle/>
            <a:p>
              <a:r>
                <a:rPr lang="en-US" sz="1200" b="1" dirty="0"/>
                <a:t>Hadoop Client</a:t>
              </a:r>
            </a:p>
          </p:txBody>
        </p:sp>
      </p:grpSp>
      <p:sp>
        <p:nvSpPr>
          <p:cNvPr id="28" name="Text Box 31"/>
          <p:cNvSpPr txBox="1"/>
          <p:nvPr/>
        </p:nvSpPr>
        <p:spPr>
          <a:xfrm>
            <a:off x="4434967" y="4926680"/>
            <a:ext cx="767219" cy="23774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68574" tIns="34287" rIns="68574" bIns="34287" numCol="1" spcCol="0" rtlCol="0" fromWordArt="0" anchor="t" anchorCtr="0" forceAA="0" compatLnSpc="1">
            <a:prstTxWarp prst="textNoShape">
              <a:avLst/>
            </a:prstTxWarp>
            <a:noAutofit/>
          </a:bodyPr>
          <a:lstStyle/>
          <a:p>
            <a:pPr>
              <a:lnSpc>
                <a:spcPct val="115000"/>
              </a:lnSpc>
              <a:spcAft>
                <a:spcPts val="750"/>
              </a:spcAft>
            </a:pPr>
            <a:r>
              <a:rPr lang="en-US" sz="1050" b="1" dirty="0">
                <a:solidFill>
                  <a:schemeClr val="bg2">
                    <a:lumMod val="50000"/>
                  </a:schemeClr>
                </a:solidFill>
                <a:ea typeface="Calibri"/>
                <a:cs typeface="Times New Roman"/>
              </a:rPr>
              <a:t>Hadoop</a:t>
            </a:r>
            <a:br>
              <a:rPr lang="en-US" sz="1050" b="1" dirty="0">
                <a:solidFill>
                  <a:schemeClr val="bg2">
                    <a:lumMod val="50000"/>
                  </a:schemeClr>
                </a:solidFill>
                <a:ea typeface="Calibri"/>
                <a:cs typeface="Times New Roman"/>
              </a:rPr>
            </a:br>
            <a:r>
              <a:rPr lang="en-US" sz="1050" b="1" dirty="0">
                <a:solidFill>
                  <a:schemeClr val="bg2">
                    <a:lumMod val="50000"/>
                  </a:schemeClr>
                </a:solidFill>
                <a:ea typeface="Calibri"/>
                <a:cs typeface="Times New Roman"/>
              </a:rPr>
              <a:t>protocols</a:t>
            </a:r>
          </a:p>
        </p:txBody>
      </p:sp>
      <p:cxnSp>
        <p:nvCxnSpPr>
          <p:cNvPr id="29" name="Straight Arrow Connector 28"/>
          <p:cNvCxnSpPr/>
          <p:nvPr/>
        </p:nvCxnSpPr>
        <p:spPr>
          <a:xfrm>
            <a:off x="4349046" y="5432889"/>
            <a:ext cx="815472" cy="5829"/>
          </a:xfrm>
          <a:prstGeom prst="straightConnector1">
            <a:avLst/>
          </a:prstGeom>
          <a:ln w="38100">
            <a:solidFill>
              <a:schemeClr val="accent4"/>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4" idx="3"/>
            <a:endCxn id="26" idx="1"/>
          </p:cNvCxnSpPr>
          <p:nvPr/>
        </p:nvCxnSpPr>
        <p:spPr>
          <a:xfrm flipV="1">
            <a:off x="2882263" y="5507128"/>
            <a:ext cx="883210" cy="236323"/>
          </a:xfrm>
          <a:prstGeom prst="bentConnector3">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247694" y="5514870"/>
            <a:ext cx="925382" cy="717981"/>
            <a:chOff x="222770" y="2417331"/>
            <a:chExt cx="1233948" cy="957389"/>
          </a:xfrm>
        </p:grpSpPr>
        <p:sp>
          <p:nvSpPr>
            <p:cNvPr id="33" name="TextBox 32"/>
            <p:cNvSpPr txBox="1"/>
            <p:nvPr/>
          </p:nvSpPr>
          <p:spPr>
            <a:xfrm>
              <a:off x="222770" y="3005357"/>
              <a:ext cx="1233948" cy="369363"/>
            </a:xfrm>
            <a:prstGeom prst="rect">
              <a:avLst/>
            </a:prstGeom>
            <a:noFill/>
          </p:spPr>
          <p:txBody>
            <a:bodyPr wrap="none" rtlCol="0">
              <a:spAutoFit/>
            </a:bodyPr>
            <a:lstStyle/>
            <a:p>
              <a:r>
                <a:rPr lang="en-US" sz="1200" b="1" dirty="0"/>
                <a:t>Developer</a:t>
              </a: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34" y="2417331"/>
              <a:ext cx="609600" cy="609600"/>
            </a:xfrm>
            <a:prstGeom prst="rect">
              <a:avLst/>
            </a:prstGeom>
          </p:spPr>
        </p:pic>
      </p:grpSp>
      <p:sp>
        <p:nvSpPr>
          <p:cNvPr id="52" name="Rectangle 51"/>
          <p:cNvSpPr/>
          <p:nvPr/>
        </p:nvSpPr>
        <p:spPr bwMode="auto">
          <a:xfrm>
            <a:off x="1735718" y="2412775"/>
            <a:ext cx="3480767" cy="2718640"/>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pPr marL="0" lvl="1" defTabSz="930927" fontAlgn="base">
              <a:lnSpc>
                <a:spcPct val="90000"/>
              </a:lnSpc>
              <a:spcBef>
                <a:spcPts val="1350"/>
              </a:spcBef>
              <a:spcAft>
                <a:spcPts val="900"/>
              </a:spcAft>
              <a:buSzPct val="75000"/>
            </a:pPr>
            <a:r>
              <a:rPr lang="en-US" sz="1600" kern="0" dirty="0">
                <a:solidFill>
                  <a:srgbClr val="505050"/>
                </a:solidFill>
                <a:ea typeface="Segoe UI" pitchFamily="34" charset="0"/>
                <a:cs typeface="Segoe UI" pitchFamily="34" charset="0"/>
              </a:rPr>
              <a:t>Operationalize data loads as pull from network shares or through WebHDFS</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No complex ETL upfront</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Achieve </a:t>
            </a:r>
            <a:r>
              <a:rPr lang="en-US" sz="1400" kern="0" dirty="0" err="1">
                <a:solidFill>
                  <a:srgbClr val="505050"/>
                </a:solidFill>
                <a:ea typeface="Segoe UI" pitchFamily="34" charset="0"/>
                <a:cs typeface="Segoe UI" pitchFamily="34" charset="0"/>
              </a:rPr>
              <a:t>Infiniband</a:t>
            </a:r>
            <a:r>
              <a:rPr lang="en-US" sz="1400" kern="0" dirty="0">
                <a:solidFill>
                  <a:srgbClr val="505050"/>
                </a:solidFill>
                <a:ea typeface="Segoe UI" pitchFamily="34" charset="0"/>
                <a:cs typeface="Segoe UI" pitchFamily="34" charset="0"/>
              </a:rPr>
              <a:t> throughputs</a:t>
            </a:r>
          </a:p>
          <a:p>
            <a:pPr marL="0" lvl="1" defTabSz="930927" fontAlgn="base">
              <a:lnSpc>
                <a:spcPct val="90000"/>
              </a:lnSpc>
              <a:spcBef>
                <a:spcPts val="1350"/>
              </a:spcBef>
              <a:spcAft>
                <a:spcPts val="900"/>
              </a:spcAft>
              <a:buSzPct val="75000"/>
            </a:pPr>
            <a:r>
              <a:rPr lang="en-US" sz="1600" kern="0" dirty="0">
                <a:solidFill>
                  <a:srgbClr val="505050"/>
                </a:solidFill>
                <a:ea typeface="Segoe UI" pitchFamily="34" charset="0"/>
                <a:cs typeface="Segoe UI" pitchFamily="34" charset="0"/>
              </a:rPr>
              <a:t>Explore data, curate and rationalize it</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Flexibility of Hadoop available through Hive &amp; Pig, or any M/R job</a:t>
            </a:r>
          </a:p>
        </p:txBody>
      </p:sp>
      <p:pic>
        <p:nvPicPr>
          <p:cNvPr id="43" name="Picture 42"/>
          <p:cNvPicPr>
            <a:picLocks noChangeAspect="1"/>
          </p:cNvPicPr>
          <p:nvPr/>
        </p:nvPicPr>
        <p:blipFill>
          <a:blip r:embed="rId6"/>
          <a:stretch>
            <a:fillRect/>
          </a:stretch>
        </p:blipFill>
        <p:spPr>
          <a:xfrm>
            <a:off x="9494878" y="4923783"/>
            <a:ext cx="728376" cy="692491"/>
          </a:xfrm>
          <a:prstGeom prst="rect">
            <a:avLst/>
          </a:prstGeom>
        </p:spPr>
      </p:pic>
      <p:pic>
        <p:nvPicPr>
          <p:cNvPr id="53" name="Picture 52"/>
          <p:cNvPicPr>
            <a:picLocks noChangeAspect="1"/>
          </p:cNvPicPr>
          <p:nvPr/>
        </p:nvPicPr>
        <p:blipFill>
          <a:blip r:embed="rId6"/>
          <a:stretch>
            <a:fillRect/>
          </a:stretch>
        </p:blipFill>
        <p:spPr>
          <a:xfrm>
            <a:off x="9609168" y="5038073"/>
            <a:ext cx="728376" cy="692491"/>
          </a:xfrm>
          <a:prstGeom prst="rect">
            <a:avLst/>
          </a:prstGeom>
        </p:spPr>
      </p:pic>
      <p:pic>
        <p:nvPicPr>
          <p:cNvPr id="54" name="Picture 53"/>
          <p:cNvPicPr>
            <a:picLocks noChangeAspect="1"/>
          </p:cNvPicPr>
          <p:nvPr/>
        </p:nvPicPr>
        <p:blipFill>
          <a:blip r:embed="rId6"/>
          <a:stretch>
            <a:fillRect/>
          </a:stretch>
        </p:blipFill>
        <p:spPr>
          <a:xfrm>
            <a:off x="9723458" y="5152363"/>
            <a:ext cx="728376" cy="692491"/>
          </a:xfrm>
          <a:prstGeom prst="rect">
            <a:avLst/>
          </a:prstGeom>
        </p:spPr>
      </p:pic>
      <p:cxnSp>
        <p:nvCxnSpPr>
          <p:cNvPr id="56" name="Straight Arrow Connector 55"/>
          <p:cNvCxnSpPr/>
          <p:nvPr/>
        </p:nvCxnSpPr>
        <p:spPr>
          <a:xfrm>
            <a:off x="6855737" y="5208438"/>
            <a:ext cx="2559304" cy="5298"/>
          </a:xfrm>
          <a:prstGeom prst="straightConnector1">
            <a:avLst/>
          </a:prstGeom>
          <a:ln w="38100">
            <a:solidFill>
              <a:srgbClr val="0072C6"/>
            </a:solidFill>
            <a:headEnd type="arrow" w="med" len="med"/>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5737" y="5342136"/>
            <a:ext cx="2559304" cy="5298"/>
          </a:xfrm>
          <a:prstGeom prst="straightConnector1">
            <a:avLst/>
          </a:prstGeom>
          <a:ln w="38100">
            <a:solidFill>
              <a:srgbClr val="0072C6"/>
            </a:solidFill>
            <a:headEnd type="arrow" w="med" len="med"/>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855737" y="5482302"/>
            <a:ext cx="2559304" cy="5298"/>
          </a:xfrm>
          <a:prstGeom prst="straightConnector1">
            <a:avLst/>
          </a:prstGeom>
          <a:ln w="38100">
            <a:solidFill>
              <a:srgbClr val="0072C6"/>
            </a:solidFill>
            <a:headEnd type="arrow" w="med" len="med"/>
            <a:tailEnd type="non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7"/>
          <a:stretch>
            <a:fillRect/>
          </a:stretch>
        </p:blipFill>
        <p:spPr>
          <a:xfrm>
            <a:off x="9490860" y="3029483"/>
            <a:ext cx="655538" cy="561282"/>
          </a:xfrm>
          <a:prstGeom prst="rect">
            <a:avLst/>
          </a:prstGeom>
        </p:spPr>
      </p:pic>
      <p:pic>
        <p:nvPicPr>
          <p:cNvPr id="61" name="Picture 60"/>
          <p:cNvPicPr>
            <a:picLocks noChangeAspect="1"/>
          </p:cNvPicPr>
          <p:nvPr/>
        </p:nvPicPr>
        <p:blipFill>
          <a:blip r:embed="rId7"/>
          <a:stretch>
            <a:fillRect/>
          </a:stretch>
        </p:blipFill>
        <p:spPr>
          <a:xfrm>
            <a:off x="9605151" y="3143774"/>
            <a:ext cx="655538" cy="561282"/>
          </a:xfrm>
          <a:prstGeom prst="rect">
            <a:avLst/>
          </a:prstGeom>
        </p:spPr>
      </p:pic>
      <p:pic>
        <p:nvPicPr>
          <p:cNvPr id="62" name="Picture 61"/>
          <p:cNvPicPr>
            <a:picLocks noChangeAspect="1"/>
          </p:cNvPicPr>
          <p:nvPr/>
        </p:nvPicPr>
        <p:blipFill>
          <a:blip r:embed="rId7"/>
          <a:stretch>
            <a:fillRect/>
          </a:stretch>
        </p:blipFill>
        <p:spPr>
          <a:xfrm>
            <a:off x="9719441" y="3258064"/>
            <a:ext cx="655538" cy="561282"/>
          </a:xfrm>
          <a:prstGeom prst="rect">
            <a:avLst/>
          </a:prstGeom>
        </p:spPr>
      </p:pic>
      <p:pic>
        <p:nvPicPr>
          <p:cNvPr id="63" name="Picture 62"/>
          <p:cNvPicPr>
            <a:picLocks noChangeAspect="1"/>
          </p:cNvPicPr>
          <p:nvPr/>
        </p:nvPicPr>
        <p:blipFill>
          <a:blip r:embed="rId7"/>
          <a:stretch>
            <a:fillRect/>
          </a:stretch>
        </p:blipFill>
        <p:spPr>
          <a:xfrm>
            <a:off x="9833731" y="3372354"/>
            <a:ext cx="655538" cy="561282"/>
          </a:xfrm>
          <a:prstGeom prst="rect">
            <a:avLst/>
          </a:prstGeom>
        </p:spPr>
      </p:pic>
      <p:cxnSp>
        <p:nvCxnSpPr>
          <p:cNvPr id="71" name="Straight Arrow Connector 70"/>
          <p:cNvCxnSpPr/>
          <p:nvPr/>
        </p:nvCxnSpPr>
        <p:spPr>
          <a:xfrm flipV="1">
            <a:off x="6855739" y="3205725"/>
            <a:ext cx="2607641" cy="1582732"/>
          </a:xfrm>
          <a:prstGeom prst="straightConnector1">
            <a:avLst/>
          </a:prstGeom>
          <a:ln w="38100">
            <a:solidFill>
              <a:srgbClr val="0072C6"/>
            </a:solidFill>
            <a:headEnd type="arrow" w="med" len="med"/>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6874213" y="3372355"/>
            <a:ext cx="2607641" cy="1582732"/>
          </a:xfrm>
          <a:prstGeom prst="straightConnector1">
            <a:avLst/>
          </a:prstGeom>
          <a:ln w="38100">
            <a:solidFill>
              <a:srgbClr val="0072C6"/>
            </a:solidFill>
            <a:headEnd type="arrow" w="med" len="med"/>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891613" y="3523053"/>
            <a:ext cx="2607641" cy="1582732"/>
          </a:xfrm>
          <a:prstGeom prst="straightConnector1">
            <a:avLst/>
          </a:prstGeom>
          <a:ln w="38100">
            <a:solidFill>
              <a:srgbClr val="0072C6"/>
            </a:solidFill>
            <a:headEnd type="arrow" w="med" len="med"/>
            <a:tailEnd type="none"/>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248971" y="1137904"/>
            <a:ext cx="3126009" cy="2802629"/>
          </a:xfrm>
          <a:prstGeom prst="rect">
            <a:avLst/>
          </a:prstGeom>
        </p:spPr>
      </p:pic>
      <p:pic>
        <p:nvPicPr>
          <p:cNvPr id="76" name="Picture 75"/>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7002022" y="2188796"/>
            <a:ext cx="3792364" cy="2385425"/>
          </a:xfrm>
          <a:prstGeom prst="rect">
            <a:avLst/>
          </a:prstGeom>
        </p:spPr>
      </p:pic>
      <p:pic>
        <p:nvPicPr>
          <p:cNvPr id="80" name="Picture 79"/>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6930527" y="3489057"/>
            <a:ext cx="3867017" cy="2320210"/>
          </a:xfrm>
          <a:prstGeom prst="rect">
            <a:avLst/>
          </a:prstGeom>
        </p:spPr>
      </p:pic>
      <p:sp>
        <p:nvSpPr>
          <p:cNvPr id="82" name="Rounded Rectangle 81"/>
          <p:cNvSpPr/>
          <p:nvPr/>
        </p:nvSpPr>
        <p:spPr>
          <a:xfrm>
            <a:off x="6930439" y="3933636"/>
            <a:ext cx="1677067" cy="1887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8" name="Picture 77"/>
          <p:cNvPicPr>
            <a:picLocks noChangeAspect="1"/>
          </p:cNvPicPr>
          <p:nvPr/>
        </p:nvPicPr>
        <p:blipFill rotWithShape="1">
          <a:blip r:embed="rId11" cstate="screen">
            <a:extLst>
              <a:ext uri="{28A0092B-C50C-407E-A947-70E740481C1C}">
                <a14:useLocalDpi xmlns:a14="http://schemas.microsoft.com/office/drawing/2010/main" val="0"/>
              </a:ext>
            </a:extLst>
          </a:blip>
          <a:srcRect/>
          <a:stretch/>
        </p:blipFill>
        <p:spPr>
          <a:xfrm>
            <a:off x="6930439" y="1151308"/>
            <a:ext cx="3863948" cy="2212247"/>
          </a:xfrm>
          <a:prstGeom prst="rect">
            <a:avLst/>
          </a:prstGeom>
        </p:spPr>
      </p:pic>
    </p:spTree>
    <p:extLst>
      <p:ext uri="{BB962C8B-B14F-4D97-AF65-F5344CB8AC3E}">
        <p14:creationId xmlns:p14="http://schemas.microsoft.com/office/powerpoint/2010/main" val="162898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xEl>
                                              <p:pRg st="4" end="4"/>
                                            </p:txEl>
                                          </p:spTgt>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62"/>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63"/>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73"/>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7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7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76"/>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483" y="182881"/>
            <a:ext cx="8914642" cy="946413"/>
          </a:xfrm>
        </p:spPr>
        <p:txBody>
          <a:bodyPr/>
          <a:lstStyle/>
          <a:p>
            <a:r>
              <a:rPr lang="en-US" dirty="0" smtClean="0"/>
              <a:t>Querying all data</a:t>
            </a:r>
            <a:endParaRPr lang="en-US" dirty="0"/>
          </a:p>
        </p:txBody>
      </p:sp>
      <p:grpSp>
        <p:nvGrpSpPr>
          <p:cNvPr id="3" name="Group 2"/>
          <p:cNvGrpSpPr/>
          <p:nvPr/>
        </p:nvGrpSpPr>
        <p:grpSpPr>
          <a:xfrm>
            <a:off x="5250339" y="2211809"/>
            <a:ext cx="1511965" cy="3664432"/>
            <a:chOff x="5284788" y="1144588"/>
            <a:chExt cx="2016125" cy="4886325"/>
          </a:xfrm>
        </p:grpSpPr>
        <p:grpSp>
          <p:nvGrpSpPr>
            <p:cNvPr id="4" name="Group 16"/>
            <p:cNvGrpSpPr>
              <a:grpSpLocks noChangeAspect="1"/>
            </p:cNvGrpSpPr>
            <p:nvPr/>
          </p:nvGrpSpPr>
          <p:grpSpPr bwMode="auto">
            <a:xfrm>
              <a:off x="5284788" y="1144588"/>
              <a:ext cx="2016125" cy="4886325"/>
              <a:chOff x="2885" y="721"/>
              <a:chExt cx="1270" cy="3078"/>
            </a:xfrm>
          </p:grpSpPr>
          <p:sp>
            <p:nvSpPr>
              <p:cNvPr id="8" name="AutoShape 15"/>
              <p:cNvSpPr>
                <a:spLocks noChangeAspect="1" noChangeArrowheads="1" noTextEdit="1"/>
              </p:cNvSpPr>
              <p:nvPr/>
            </p:nvSpPr>
            <p:spPr bwMode="auto">
              <a:xfrm>
                <a:off x="2887" y="721"/>
                <a:ext cx="1268"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9" name="Freeform 17"/>
              <p:cNvSpPr>
                <a:spLocks noEditPoints="1"/>
              </p:cNvSpPr>
              <p:nvPr/>
            </p:nvSpPr>
            <p:spPr bwMode="auto">
              <a:xfrm>
                <a:off x="2889" y="901"/>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 name="Freeform 18"/>
              <p:cNvSpPr>
                <a:spLocks noEditPoints="1"/>
              </p:cNvSpPr>
              <p:nvPr/>
            </p:nvSpPr>
            <p:spPr bwMode="auto">
              <a:xfrm>
                <a:off x="2889" y="900"/>
                <a:ext cx="1264" cy="2898"/>
              </a:xfrm>
              <a:custGeom>
                <a:avLst/>
                <a:gdLst>
                  <a:gd name="T0" fmla="*/ 0 w 1264"/>
                  <a:gd name="T1" fmla="*/ 0 h 2898"/>
                  <a:gd name="T2" fmla="*/ 0 w 1264"/>
                  <a:gd name="T3" fmla="*/ 2898 h 2898"/>
                  <a:gd name="T4" fmla="*/ 1264 w 1264"/>
                  <a:gd name="T5" fmla="*/ 2898 h 2898"/>
                  <a:gd name="T6" fmla="*/ 1264 w 1264"/>
                  <a:gd name="T7" fmla="*/ 0 h 2898"/>
                  <a:gd name="T8" fmla="*/ 0 w 1264"/>
                  <a:gd name="T9" fmla="*/ 0 h 2898"/>
                  <a:gd name="T10" fmla="*/ 1121 w 1264"/>
                  <a:gd name="T11" fmla="*/ 2756 h 2898"/>
                  <a:gd name="T12" fmla="*/ 143 w 1264"/>
                  <a:gd name="T13" fmla="*/ 2756 h 2898"/>
                  <a:gd name="T14" fmla="*/ 143 w 1264"/>
                  <a:gd name="T15" fmla="*/ 1800 h 2898"/>
                  <a:gd name="T16" fmla="*/ 1121 w 1264"/>
                  <a:gd name="T17" fmla="*/ 1800 h 2898"/>
                  <a:gd name="T18" fmla="*/ 1121 w 1264"/>
                  <a:gd name="T19" fmla="*/ 2756 h 2898"/>
                  <a:gd name="T20" fmla="*/ 1121 w 1264"/>
                  <a:gd name="T21" fmla="*/ 1658 h 2898"/>
                  <a:gd name="T22" fmla="*/ 143 w 1264"/>
                  <a:gd name="T23" fmla="*/ 1658 h 2898"/>
                  <a:gd name="T24" fmla="*/ 143 w 1264"/>
                  <a:gd name="T25" fmla="*/ 1222 h 2898"/>
                  <a:gd name="T26" fmla="*/ 1121 w 1264"/>
                  <a:gd name="T27" fmla="*/ 1222 h 2898"/>
                  <a:gd name="T28" fmla="*/ 1121 w 1264"/>
                  <a:gd name="T29" fmla="*/ 1658 h 2898"/>
                  <a:gd name="T30" fmla="*/ 1121 w 1264"/>
                  <a:gd name="T31" fmla="*/ 1080 h 2898"/>
                  <a:gd name="T32" fmla="*/ 143 w 1264"/>
                  <a:gd name="T33" fmla="*/ 1080 h 2898"/>
                  <a:gd name="T34" fmla="*/ 143 w 1264"/>
                  <a:gd name="T35" fmla="*/ 142 h 2898"/>
                  <a:gd name="T36" fmla="*/ 1121 w 1264"/>
                  <a:gd name="T37" fmla="*/ 142 h 2898"/>
                  <a:gd name="T38" fmla="*/ 1121 w 1264"/>
                  <a:gd name="T39" fmla="*/ 1080 h 2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4" h="2898">
                    <a:moveTo>
                      <a:pt x="0" y="0"/>
                    </a:moveTo>
                    <a:lnTo>
                      <a:pt x="0" y="2898"/>
                    </a:lnTo>
                    <a:lnTo>
                      <a:pt x="1264" y="2898"/>
                    </a:lnTo>
                    <a:lnTo>
                      <a:pt x="1264" y="0"/>
                    </a:lnTo>
                    <a:lnTo>
                      <a:pt x="0" y="0"/>
                    </a:lnTo>
                    <a:close/>
                    <a:moveTo>
                      <a:pt x="1121" y="2756"/>
                    </a:moveTo>
                    <a:lnTo>
                      <a:pt x="143" y="2756"/>
                    </a:lnTo>
                    <a:lnTo>
                      <a:pt x="143" y="1800"/>
                    </a:lnTo>
                    <a:lnTo>
                      <a:pt x="1121" y="1800"/>
                    </a:lnTo>
                    <a:lnTo>
                      <a:pt x="1121" y="2756"/>
                    </a:lnTo>
                    <a:close/>
                    <a:moveTo>
                      <a:pt x="1121" y="1658"/>
                    </a:moveTo>
                    <a:lnTo>
                      <a:pt x="143" y="1658"/>
                    </a:lnTo>
                    <a:lnTo>
                      <a:pt x="143" y="1222"/>
                    </a:lnTo>
                    <a:lnTo>
                      <a:pt x="1121" y="1222"/>
                    </a:lnTo>
                    <a:lnTo>
                      <a:pt x="1121" y="1658"/>
                    </a:lnTo>
                    <a:close/>
                    <a:moveTo>
                      <a:pt x="1121" y="1080"/>
                    </a:moveTo>
                    <a:lnTo>
                      <a:pt x="143" y="1080"/>
                    </a:lnTo>
                    <a:lnTo>
                      <a:pt x="143" y="142"/>
                    </a:lnTo>
                    <a:lnTo>
                      <a:pt x="1121" y="142"/>
                    </a:lnTo>
                    <a:lnTo>
                      <a:pt x="1121" y="108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sp>
            <p:nvSpPr>
              <p:cNvPr id="11" name="Freeform 19"/>
              <p:cNvSpPr>
                <a:spLocks/>
              </p:cNvSpPr>
              <p:nvPr/>
            </p:nvSpPr>
            <p:spPr bwMode="auto">
              <a:xfrm>
                <a:off x="2885" y="721"/>
                <a:ext cx="1263" cy="152"/>
              </a:xfrm>
              <a:custGeom>
                <a:avLst/>
                <a:gdLst>
                  <a:gd name="T0" fmla="*/ 0 w 1263"/>
                  <a:gd name="T1" fmla="*/ 152 h 152"/>
                  <a:gd name="T2" fmla="*/ 1263 w 1263"/>
                  <a:gd name="T3" fmla="*/ 152 h 152"/>
                  <a:gd name="T4" fmla="*/ 949 w 1263"/>
                  <a:gd name="T5" fmla="*/ 0 h 152"/>
                  <a:gd name="T6" fmla="*/ 313 w 1263"/>
                  <a:gd name="T7" fmla="*/ 0 h 152"/>
                  <a:gd name="T8" fmla="*/ 0 w 1263"/>
                  <a:gd name="T9" fmla="*/ 152 h 152"/>
                </a:gdLst>
                <a:ahLst/>
                <a:cxnLst>
                  <a:cxn ang="0">
                    <a:pos x="T0" y="T1"/>
                  </a:cxn>
                  <a:cxn ang="0">
                    <a:pos x="T2" y="T3"/>
                  </a:cxn>
                  <a:cxn ang="0">
                    <a:pos x="T4" y="T5"/>
                  </a:cxn>
                  <a:cxn ang="0">
                    <a:pos x="T6" y="T7"/>
                  </a:cxn>
                  <a:cxn ang="0">
                    <a:pos x="T8" y="T9"/>
                  </a:cxn>
                </a:cxnLst>
                <a:rect l="0" t="0" r="r" b="b"/>
                <a:pathLst>
                  <a:path w="1263" h="152">
                    <a:moveTo>
                      <a:pt x="0" y="152"/>
                    </a:moveTo>
                    <a:lnTo>
                      <a:pt x="1263" y="152"/>
                    </a:lnTo>
                    <a:lnTo>
                      <a:pt x="949" y="0"/>
                    </a:lnTo>
                    <a:lnTo>
                      <a:pt x="313" y="0"/>
                    </a:lnTo>
                    <a:lnTo>
                      <a:pt x="0" y="15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solidFill>
                    <a:schemeClr val="tx1">
                      <a:lumMod val="50000"/>
                      <a:lumOff val="50000"/>
                    </a:schemeClr>
                  </a:solidFill>
                </a:endParaRPr>
              </a:p>
            </p:txBody>
          </p:sp>
        </p:grpSp>
        <p:sp>
          <p:nvSpPr>
            <p:cNvPr id="5" name="TextBox 4"/>
            <p:cNvSpPr txBox="1"/>
            <p:nvPr/>
          </p:nvSpPr>
          <p:spPr>
            <a:xfrm>
              <a:off x="5518631" y="1663946"/>
              <a:ext cx="1551213" cy="923355"/>
            </a:xfrm>
            <a:prstGeom prst="rect">
              <a:avLst/>
            </a:prstGeom>
            <a:noFill/>
          </p:spPr>
          <p:txBody>
            <a:bodyPr wrap="square" lIns="0" tIns="240010" rIns="0" bIns="240010"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PDW</a:t>
              </a:r>
            </a:p>
          </p:txBody>
        </p:sp>
        <p:sp>
          <p:nvSpPr>
            <p:cNvPr id="6" name="TextBox 5"/>
            <p:cNvSpPr txBox="1"/>
            <p:nvPr/>
          </p:nvSpPr>
          <p:spPr>
            <a:xfrm>
              <a:off x="5518631" y="4306662"/>
              <a:ext cx="1551213" cy="1200353"/>
            </a:xfrm>
            <a:prstGeom prst="rect">
              <a:avLst/>
            </a:prstGeom>
            <a:noFill/>
          </p:spPr>
          <p:txBody>
            <a:bodyPr wrap="square" lIns="0" tIns="342871" rIns="0" bIns="342871" rtlCol="0">
              <a:spAutoFit/>
            </a:bodyPr>
            <a:lstStyle/>
            <a:p>
              <a:pPr algn="ctr"/>
              <a:r>
                <a:rPr lang="en-US" sz="1350" dirty="0">
                  <a:solidFill>
                    <a:schemeClr val="bg2">
                      <a:lumMod val="25000"/>
                    </a:schemeClr>
                  </a:solidFill>
                  <a:latin typeface="Segoe UI" panose="020B0502040204020203" pitchFamily="34" charset="0"/>
                  <a:cs typeface="Segoe UI" panose="020B0502040204020203" pitchFamily="34" charset="0"/>
                </a:rPr>
                <a:t>HDInsight</a:t>
              </a:r>
            </a:p>
          </p:txBody>
        </p:sp>
        <p:sp>
          <p:nvSpPr>
            <p:cNvPr id="7" name="TextBox 6"/>
            <p:cNvSpPr txBox="1"/>
            <p:nvPr/>
          </p:nvSpPr>
          <p:spPr>
            <a:xfrm>
              <a:off x="5518631" y="3389208"/>
              <a:ext cx="1551213" cy="646354"/>
            </a:xfrm>
            <a:prstGeom prst="rect">
              <a:avLst/>
            </a:prstGeom>
            <a:noFill/>
          </p:spPr>
          <p:txBody>
            <a:bodyPr wrap="square" lIns="0" tIns="137148" rIns="0" bIns="137148" rtlCol="0">
              <a:spAutoFit/>
            </a:bodyPr>
            <a:lstStyle/>
            <a:p>
              <a:pPr algn="ctr"/>
              <a:r>
                <a:rPr lang="en-US" sz="1350" dirty="0" err="1">
                  <a:solidFill>
                    <a:schemeClr val="bg2">
                      <a:lumMod val="25000"/>
                    </a:schemeClr>
                  </a:solidFill>
                  <a:latin typeface="Segoe UI" panose="020B0502040204020203" pitchFamily="34" charset="0"/>
                  <a:cs typeface="Segoe UI" panose="020B0502040204020203" pitchFamily="34" charset="0"/>
                </a:rPr>
                <a:t>PolyBase</a:t>
              </a:r>
              <a:endParaRPr lang="en-US" sz="1350" dirty="0">
                <a:solidFill>
                  <a:schemeClr val="bg2">
                    <a:lumMod val="25000"/>
                  </a:schemeClr>
                </a:solidFill>
                <a:latin typeface="Segoe UI" panose="020B0502040204020203" pitchFamily="34" charset="0"/>
                <a:cs typeface="Segoe UI" panose="020B0502040204020203" pitchFamily="34" charset="0"/>
              </a:endParaRPr>
            </a:p>
          </p:txBody>
        </p:sp>
      </p:grpSp>
      <p:grpSp>
        <p:nvGrpSpPr>
          <p:cNvPr id="12" name="Group 11"/>
          <p:cNvGrpSpPr/>
          <p:nvPr/>
        </p:nvGrpSpPr>
        <p:grpSpPr>
          <a:xfrm>
            <a:off x="8059865" y="1074256"/>
            <a:ext cx="1007007" cy="794965"/>
            <a:chOff x="544965" y="2003496"/>
            <a:chExt cx="1475752" cy="1163841"/>
          </a:xfrm>
        </p:grpSpPr>
        <p:pic>
          <p:nvPicPr>
            <p:cNvPr id="13" name="Picture 5" descr="http://www.veryicon.com/icon/png/System/Vista%20Artistic/3%20Gray%20Computer.png">
              <a:hlinkClick r:id="rId3"/>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22246" y="2003496"/>
              <a:ext cx="836897" cy="8368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4965" y="2761806"/>
              <a:ext cx="1475752" cy="405531"/>
            </a:xfrm>
            <a:prstGeom prst="rect">
              <a:avLst/>
            </a:prstGeom>
            <a:noFill/>
          </p:spPr>
          <p:txBody>
            <a:bodyPr wrap="none" rtlCol="0">
              <a:spAutoFit/>
            </a:bodyPr>
            <a:lstStyle/>
            <a:p>
              <a:r>
                <a:rPr lang="en-US" sz="1200" b="1" dirty="0"/>
                <a:t>PDW Client</a:t>
              </a:r>
            </a:p>
          </p:txBody>
        </p:sp>
      </p:grpSp>
      <p:sp>
        <p:nvSpPr>
          <p:cNvPr id="16" name="Text Box 31"/>
          <p:cNvSpPr txBox="1"/>
          <p:nvPr/>
        </p:nvSpPr>
        <p:spPr>
          <a:xfrm>
            <a:off x="6744024" y="2069465"/>
            <a:ext cx="750193" cy="27536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68574" tIns="34287" rIns="68574" bIns="34287" numCol="1" spcCol="0" rtlCol="0" fromWordArt="0" anchor="t" anchorCtr="0" forceAA="0" compatLnSpc="1">
            <a:prstTxWarp prst="textNoShape">
              <a:avLst/>
            </a:prstTxWarp>
            <a:noAutofit/>
          </a:bodyPr>
          <a:lstStyle/>
          <a:p>
            <a:pPr>
              <a:lnSpc>
                <a:spcPct val="115000"/>
              </a:lnSpc>
              <a:spcAft>
                <a:spcPts val="750"/>
              </a:spcAft>
            </a:pPr>
            <a:r>
              <a:rPr lang="en-US" sz="1050" b="1" dirty="0">
                <a:solidFill>
                  <a:schemeClr val="tx1"/>
                </a:solidFill>
                <a:ea typeface="Calibri"/>
                <a:cs typeface="Times New Roman"/>
              </a:rPr>
              <a:t>SQL</a:t>
            </a:r>
            <a:br>
              <a:rPr lang="en-US" sz="1050" b="1" dirty="0">
                <a:solidFill>
                  <a:schemeClr val="tx1"/>
                </a:solidFill>
                <a:ea typeface="Calibri"/>
                <a:cs typeface="Times New Roman"/>
              </a:rPr>
            </a:br>
            <a:r>
              <a:rPr lang="en-US" sz="1050" b="1" dirty="0">
                <a:solidFill>
                  <a:schemeClr val="tx1"/>
                </a:solidFill>
                <a:ea typeface="Calibri"/>
                <a:cs typeface="Times New Roman"/>
              </a:rPr>
              <a:t>protocols</a:t>
            </a:r>
          </a:p>
        </p:txBody>
      </p:sp>
      <p:cxnSp>
        <p:nvCxnSpPr>
          <p:cNvPr id="18" name="Elbow Connector 17"/>
          <p:cNvCxnSpPr>
            <a:stCxn id="21" idx="1"/>
            <a:endCxn id="13" idx="3"/>
          </p:cNvCxnSpPr>
          <p:nvPr/>
        </p:nvCxnSpPr>
        <p:spPr>
          <a:xfrm rot="10800000" flipV="1">
            <a:off x="8751907" y="1303730"/>
            <a:ext cx="532316" cy="56348"/>
          </a:xfrm>
          <a:prstGeom prst="bentConnector3">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139322" y="1075150"/>
            <a:ext cx="925382" cy="720229"/>
            <a:chOff x="11054219" y="2354262"/>
            <a:chExt cx="1233948" cy="960387"/>
          </a:xfrm>
        </p:grpSpPr>
        <p:sp>
          <p:nvSpPr>
            <p:cNvPr id="20" name="TextBox 19"/>
            <p:cNvSpPr txBox="1"/>
            <p:nvPr/>
          </p:nvSpPr>
          <p:spPr>
            <a:xfrm>
              <a:off x="11054219" y="2945285"/>
              <a:ext cx="1233948" cy="369364"/>
            </a:xfrm>
            <a:prstGeom prst="rect">
              <a:avLst/>
            </a:prstGeom>
            <a:noFill/>
          </p:spPr>
          <p:txBody>
            <a:bodyPr wrap="none" rtlCol="0">
              <a:spAutoFit/>
            </a:bodyPr>
            <a:lstStyle/>
            <a:p>
              <a:r>
                <a:rPr lang="en-US" sz="1200" b="1" dirty="0"/>
                <a:t>Developer</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7437" y="2354262"/>
              <a:ext cx="609600" cy="609600"/>
            </a:xfrm>
            <a:prstGeom prst="rect">
              <a:avLst/>
            </a:prstGeom>
          </p:spPr>
        </p:pic>
      </p:grpSp>
      <p:grpSp>
        <p:nvGrpSpPr>
          <p:cNvPr id="22" name="Group 21"/>
          <p:cNvGrpSpPr/>
          <p:nvPr/>
        </p:nvGrpSpPr>
        <p:grpSpPr>
          <a:xfrm>
            <a:off x="9140676" y="2013375"/>
            <a:ext cx="1544899" cy="893425"/>
            <a:chOff x="10863722" y="4676809"/>
            <a:chExt cx="2060040" cy="1191334"/>
          </a:xfrm>
        </p:grpSpPr>
        <p:sp>
          <p:nvSpPr>
            <p:cNvPr id="23" name="TextBox 22"/>
            <p:cNvSpPr txBox="1"/>
            <p:nvPr/>
          </p:nvSpPr>
          <p:spPr>
            <a:xfrm>
              <a:off x="10863722" y="5252537"/>
              <a:ext cx="2060040" cy="615606"/>
            </a:xfrm>
            <a:prstGeom prst="rect">
              <a:avLst/>
            </a:prstGeom>
            <a:noFill/>
          </p:spPr>
          <p:txBody>
            <a:bodyPr wrap="square" rtlCol="0">
              <a:spAutoFit/>
            </a:bodyPr>
            <a:lstStyle/>
            <a:p>
              <a:r>
                <a:rPr lang="en-US" sz="1200" b="1" dirty="0"/>
                <a:t>Information </a:t>
              </a:r>
              <a:br>
                <a:rPr lang="en-US" sz="1200" b="1" dirty="0"/>
              </a:br>
              <a:r>
                <a:rPr lang="en-US" sz="1200" b="1" dirty="0"/>
                <a:t>worker</a:t>
              </a:r>
            </a:p>
          </p:txBody>
        </p:sp>
        <p:pic>
          <p:nvPicPr>
            <p:cNvPr id="24" name="Picture 23"/>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1132933" y="4676809"/>
              <a:ext cx="612648" cy="612648"/>
            </a:xfrm>
            <a:prstGeom prst="rect">
              <a:avLst/>
            </a:prstGeom>
          </p:spPr>
        </p:pic>
      </p:grpSp>
      <p:cxnSp>
        <p:nvCxnSpPr>
          <p:cNvPr id="52" name="Elbow Connector 51"/>
          <p:cNvCxnSpPr>
            <a:stCxn id="13" idx="1"/>
          </p:cNvCxnSpPr>
          <p:nvPr/>
        </p:nvCxnSpPr>
        <p:spPr>
          <a:xfrm rot="10800000" flipV="1">
            <a:off x="6743807" y="1360077"/>
            <a:ext cx="1437028" cy="1260706"/>
          </a:xfrm>
          <a:prstGeom prst="bentConnector3">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4" idx="1"/>
            <a:endCxn id="14" idx="2"/>
          </p:cNvCxnSpPr>
          <p:nvPr/>
        </p:nvCxnSpPr>
        <p:spPr>
          <a:xfrm rot="10800000">
            <a:off x="8563368" y="1869220"/>
            <a:ext cx="779198" cy="373878"/>
          </a:xfrm>
          <a:prstGeom prst="bentConnector2">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bwMode="auto">
          <a:xfrm>
            <a:off x="7055701" y="2815266"/>
            <a:ext cx="3480767" cy="3060272"/>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pPr marL="0" lvl="1" defTabSz="930927" fontAlgn="base">
              <a:lnSpc>
                <a:spcPct val="90000"/>
              </a:lnSpc>
              <a:spcBef>
                <a:spcPts val="1350"/>
              </a:spcBef>
              <a:spcAft>
                <a:spcPts val="900"/>
              </a:spcAft>
              <a:buSzPct val="75000"/>
            </a:pPr>
            <a:r>
              <a:rPr lang="en-US" sz="1600" kern="0" dirty="0" err="1">
                <a:solidFill>
                  <a:srgbClr val="505050"/>
                </a:solidFill>
                <a:ea typeface="Segoe UI" pitchFamily="34" charset="0"/>
                <a:cs typeface="Segoe UI" pitchFamily="34" charset="0"/>
              </a:rPr>
              <a:t>PolyBase</a:t>
            </a:r>
            <a:r>
              <a:rPr lang="en-US" sz="1600" kern="0" dirty="0">
                <a:solidFill>
                  <a:srgbClr val="505050"/>
                </a:solidFill>
                <a:ea typeface="Segoe UI" pitchFamily="34" charset="0"/>
                <a:cs typeface="Segoe UI" pitchFamily="34" charset="0"/>
              </a:rPr>
              <a:t> makes querying Hadoop data straightforward and easy</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HDFS data mapped onto external tables</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Cost-based optimization</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Predicate push-down through M/R</a:t>
            </a:r>
          </a:p>
          <a:p>
            <a:pPr marL="0" lvl="1" defTabSz="930927" fontAlgn="base">
              <a:lnSpc>
                <a:spcPct val="90000"/>
              </a:lnSpc>
              <a:spcBef>
                <a:spcPts val="1350"/>
              </a:spcBef>
              <a:spcAft>
                <a:spcPts val="900"/>
              </a:spcAft>
              <a:buSzPct val="75000"/>
            </a:pPr>
            <a:r>
              <a:rPr lang="en-US" sz="1600" kern="0" dirty="0">
                <a:solidFill>
                  <a:srgbClr val="505050"/>
                </a:solidFill>
                <a:ea typeface="Segoe UI" pitchFamily="34" charset="0"/>
                <a:cs typeface="Segoe UI" pitchFamily="34" charset="0"/>
              </a:rPr>
              <a:t>Keep using your favorite development and BI tools</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SQL Server Developer Tools</a:t>
            </a:r>
          </a:p>
          <a:p>
            <a:pPr marL="563912" lvl="2" indent="-214284" defTabSz="930927" fontAlgn="base">
              <a:lnSpc>
                <a:spcPct val="90000"/>
              </a:lnSpc>
              <a:spcAft>
                <a:spcPts val="900"/>
              </a:spcAft>
              <a:buSzPct val="75000"/>
              <a:buFont typeface="Arial" panose="020B0604020202020204" pitchFamily="34" charset="0"/>
              <a:buChar char="•"/>
            </a:pPr>
            <a:r>
              <a:rPr lang="en-US" sz="1400" kern="0" dirty="0">
                <a:solidFill>
                  <a:srgbClr val="505050"/>
                </a:solidFill>
                <a:ea typeface="Segoe UI" pitchFamily="34" charset="0"/>
                <a:cs typeface="Segoe UI" pitchFamily="34" charset="0"/>
              </a:rPr>
              <a:t>Excel, Power View, Power Query, ...</a:t>
            </a:r>
          </a:p>
        </p:txBody>
      </p:sp>
      <p:pic>
        <p:nvPicPr>
          <p:cNvPr id="56" name="Picture 55"/>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1800921" y="2162316"/>
            <a:ext cx="3236178" cy="2456724"/>
          </a:xfrm>
          <a:prstGeom prst="rect">
            <a:avLst/>
          </a:prstGeom>
        </p:spPr>
      </p:pic>
      <p:pic>
        <p:nvPicPr>
          <p:cNvPr id="57" name="Picture 56"/>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772841" y="3319605"/>
            <a:ext cx="3331415" cy="2527117"/>
          </a:xfrm>
          <a:prstGeom prst="rect">
            <a:avLst/>
          </a:prstGeom>
        </p:spPr>
      </p:pic>
      <p:pic>
        <p:nvPicPr>
          <p:cNvPr id="58" name="Picture 57"/>
          <p:cNvPicPr>
            <a:picLocks noChangeAspect="1"/>
          </p:cNvPicPr>
          <p:nvPr/>
        </p:nvPicPr>
        <p:blipFill>
          <a:blip r:embed="rId9"/>
          <a:stretch>
            <a:fillRect/>
          </a:stretch>
        </p:blipFill>
        <p:spPr>
          <a:xfrm>
            <a:off x="1684166" y="4321528"/>
            <a:ext cx="3482904" cy="1492051"/>
          </a:xfrm>
          <a:prstGeom prst="rect">
            <a:avLst/>
          </a:prstGeom>
          <a:ln>
            <a:noFill/>
          </a:ln>
          <a:effectLst>
            <a:outerShdw blurRad="292100" dist="139700" dir="2700000" algn="tl" rotWithShape="0">
              <a:srgbClr val="333333">
                <a:alpha val="65000"/>
              </a:srgbClr>
            </a:outerShdw>
          </a:effectLst>
        </p:spPr>
      </p:pic>
      <p:pic>
        <p:nvPicPr>
          <p:cNvPr id="59" name="Picture 58"/>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1692564" y="2434380"/>
            <a:ext cx="3477234" cy="1521290"/>
          </a:xfrm>
          <a:prstGeom prst="rect">
            <a:avLst/>
          </a:prstGeom>
        </p:spPr>
      </p:pic>
    </p:spTree>
    <p:extLst>
      <p:ext uri="{BB962C8B-B14F-4D97-AF65-F5344CB8AC3E}">
        <p14:creationId xmlns:p14="http://schemas.microsoft.com/office/powerpoint/2010/main" val="249532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5">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5">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childTnLst>
                                </p:cTn>
                              </p:par>
                            </p:childTnLst>
                          </p:cTn>
                        </p:par>
                        <p:par>
                          <p:cTn id="30" fill="hold">
                            <p:stCondLst>
                              <p:cond delay="0"/>
                            </p:stCondLst>
                            <p:childTnLst>
                              <p:par>
                                <p:cTn id="31" presetID="1" presetClass="exit" presetSubtype="0" fill="hold" nodeType="afterEffect">
                                  <p:stCondLst>
                                    <p:cond delay="0"/>
                                  </p:stCondLst>
                                  <p:childTnLst>
                                    <p:set>
                                      <p:cBhvr>
                                        <p:cTn id="32" dur="1" fill="hold">
                                          <p:stCondLst>
                                            <p:cond delay="0"/>
                                          </p:stCondLst>
                                        </p:cTn>
                                        <p:tgtEl>
                                          <p:spTgt spid="5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57"/>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483" y="182883"/>
            <a:ext cx="8914642" cy="946413"/>
          </a:xfrm>
        </p:spPr>
        <p:txBody>
          <a:bodyPr/>
          <a:lstStyle/>
          <a:p>
            <a:r>
              <a:rPr lang="en-US" dirty="0" err="1" smtClean="0"/>
              <a:t>PolyBase</a:t>
            </a:r>
            <a:r>
              <a:rPr lang="en-US" dirty="0" smtClean="0"/>
              <a:t> syntax</a:t>
            </a:r>
            <a:endParaRPr lang="en-US" dirty="0"/>
          </a:p>
        </p:txBody>
      </p:sp>
      <p:sp>
        <p:nvSpPr>
          <p:cNvPr id="3" name="Rectangle 2"/>
          <p:cNvSpPr/>
          <p:nvPr/>
        </p:nvSpPr>
        <p:spPr bwMode="auto">
          <a:xfrm>
            <a:off x="1828483" y="1971741"/>
            <a:ext cx="4108210" cy="3462434"/>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r>
              <a:rPr lang="en-US" sz="1200" dirty="0">
                <a:solidFill>
                  <a:srgbClr val="008000"/>
                </a:solidFill>
                <a:highlight>
                  <a:srgbClr val="FFFFFF"/>
                </a:highlight>
                <a:latin typeface="Consolas" panose="020B0609020204030204" pitchFamily="49" charset="0"/>
              </a:rPr>
              <a:t>--Create an external data source </a:t>
            </a:r>
            <a:br>
              <a:rPr lang="en-US" sz="1200" dirty="0">
                <a:solidFill>
                  <a:srgbClr val="008000"/>
                </a:solidFill>
                <a:highlight>
                  <a:srgbClr val="FFFFFF"/>
                </a:highlight>
                <a:latin typeface="Consolas" panose="020B0609020204030204" pitchFamily="49" charset="0"/>
              </a:rPr>
            </a:br>
            <a:r>
              <a:rPr lang="en-US" sz="1200" dirty="0">
                <a:solidFill>
                  <a:srgbClr val="008000"/>
                </a:solidFill>
                <a:highlight>
                  <a:srgbClr val="FFFFFF"/>
                </a:highlight>
                <a:latin typeface="Consolas" panose="020B0609020204030204" pitchFamily="49" charset="0"/>
              </a:rPr>
              <a:t>--(Hadoop cluster)</a:t>
            </a:r>
            <a:endParaRPr lang="en-US" sz="1200" dirty="0">
              <a:solidFill>
                <a:srgbClr val="0000FF"/>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EXTERNAL</a:t>
            </a:r>
            <a:r>
              <a:rPr lang="en-US" sz="1200" dirty="0">
                <a:solidFill>
                  <a:srgbClr val="000000"/>
                </a:solidFill>
                <a:highlight>
                  <a:srgbClr val="FFFFFF"/>
                </a:highlight>
                <a:latin typeface="Consolas" panose="020B0609020204030204" pitchFamily="49" charset="0"/>
              </a:rPr>
              <a:t> DATA </a:t>
            </a:r>
            <a:r>
              <a:rPr lang="en-US" sz="1200" dirty="0">
                <a:solidFill>
                  <a:srgbClr val="808080"/>
                </a:solidFill>
                <a:highlight>
                  <a:srgbClr val="FFFFFF"/>
                </a:highlight>
                <a:latin typeface="Consolas" panose="020B0609020204030204" pitchFamily="49" charset="0"/>
              </a:rPr>
              <a:t>SOURCE</a:t>
            </a:r>
            <a:r>
              <a:rPr lang="en-US" sz="1200" dirty="0">
                <a:solidFill>
                  <a:srgbClr val="000000"/>
                </a:solidFill>
                <a:highlight>
                  <a:srgbClr val="FFFFFF"/>
                </a:highlight>
                <a:latin typeface="Consolas" panose="020B0609020204030204" pitchFamily="49" charset="0"/>
              </a:rPr>
              <a:t> Hadoop1</a:t>
            </a:r>
          </a:p>
          <a:p>
            <a:r>
              <a:rPr lang="en-US" sz="1200" dirty="0">
                <a:solidFill>
                  <a:srgbClr val="0000FF"/>
                </a:solidFill>
                <a:highlight>
                  <a:srgbClr val="FFFFFF"/>
                </a:highlight>
                <a:latin typeface="Consolas" panose="020B0609020204030204" pitchFamily="49" charset="0"/>
              </a:rPr>
              <a:t>WITH </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TYPE</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HADOOP</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LOCATION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a:t>
            </a:r>
            <a:r>
              <a:rPr lang="en-US" sz="1200" dirty="0" err="1">
                <a:solidFill>
                  <a:srgbClr val="FF0000"/>
                </a:solidFill>
                <a:highlight>
                  <a:srgbClr val="FFFFFF"/>
                </a:highlight>
                <a:latin typeface="Consolas" panose="020B0609020204030204" pitchFamily="49" charset="0"/>
              </a:rPr>
              <a:t>hdfs</a:t>
            </a:r>
            <a:r>
              <a:rPr lang="en-US" sz="1200" dirty="0">
                <a:solidFill>
                  <a:srgbClr val="FF0000"/>
                </a:solidFill>
                <a:highlight>
                  <a:srgbClr val="FFFFFF"/>
                </a:highlight>
                <a:latin typeface="Consolas" panose="020B0609020204030204" pitchFamily="49" charset="0"/>
              </a:rPr>
              <a:t>://192.168.3.1:8020'</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JOB_TRACKER_LOCATION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'192.168.3.1:50300'</a:t>
            </a:r>
            <a:endParaRPr lang="en-US" sz="1200" dirty="0">
              <a:solidFill>
                <a:srgbClr val="000000"/>
              </a:solidFill>
              <a:highlight>
                <a:srgbClr val="FFFFFF"/>
              </a:highlight>
              <a:latin typeface="Consolas" panose="020B0609020204030204" pitchFamily="49" charset="0"/>
            </a:endParaRPr>
          </a:p>
          <a:p>
            <a:r>
              <a:rPr lang="en-US" sz="1200" dirty="0">
                <a:solidFill>
                  <a:srgbClr val="808080"/>
                </a:solidFill>
                <a:highlight>
                  <a:srgbClr val="FFFFFF"/>
                </a:highlight>
                <a:latin typeface="Consolas" panose="020B0609020204030204" pitchFamily="49" charset="0"/>
              </a:rPr>
              <a:t>);</a:t>
            </a:r>
          </a:p>
          <a:p>
            <a:endParaRPr lang="en-US" sz="1200" dirty="0">
              <a:solidFill>
                <a:srgbClr val="80808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--Create a file format definition</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EXTERNAL</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FILE</a:t>
            </a:r>
            <a:r>
              <a:rPr lang="en-US" sz="1200" dirty="0">
                <a:solidFill>
                  <a:srgbClr val="000000"/>
                </a:solidFill>
                <a:highlight>
                  <a:srgbClr val="FFFFFF"/>
                </a:highlight>
                <a:latin typeface="Consolas" panose="020B0609020204030204" pitchFamily="49" charset="0"/>
              </a:rPr>
              <a:t> </a:t>
            </a:r>
            <a:r>
              <a:rPr lang="en-US" sz="1200" dirty="0">
                <a:solidFill>
                  <a:srgbClr val="FF00FF"/>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 textdelimited1</a:t>
            </a:r>
          </a:p>
          <a:p>
            <a:r>
              <a:rPr lang="en-US" sz="1200" dirty="0">
                <a:solidFill>
                  <a:srgbClr val="0000FF"/>
                </a:solidFill>
                <a:highlight>
                  <a:srgbClr val="FFFFFF"/>
                </a:highlight>
                <a:latin typeface="Consolas" panose="020B0609020204030204" pitchFamily="49" charset="0"/>
              </a:rPr>
              <a:t>WITH </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FORMAT_TYPE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DELIMITEDTEXT</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FORMAT_OPTIONS</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FIELD_TERMINATOR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DATE_FORMAT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'MM/</a:t>
            </a:r>
            <a:r>
              <a:rPr lang="en-US" sz="1200" dirty="0" err="1">
                <a:solidFill>
                  <a:srgbClr val="FF0000"/>
                </a:solidFill>
                <a:highlight>
                  <a:srgbClr val="FFFFFF"/>
                </a:highlight>
                <a:latin typeface="Consolas" panose="020B0609020204030204" pitchFamily="49" charset="0"/>
              </a:rPr>
              <a:t>dd</a:t>
            </a:r>
            <a:r>
              <a:rPr lang="en-US" sz="1200" dirty="0">
                <a:solidFill>
                  <a:srgbClr val="FF0000"/>
                </a:solidFill>
                <a:highlight>
                  <a:srgbClr val="FFFFFF"/>
                </a:highlight>
                <a:latin typeface="Consolas" panose="020B0609020204030204" pitchFamily="49" charset="0"/>
              </a:rPr>
              <a:t>/</a:t>
            </a:r>
            <a:r>
              <a:rPr lang="en-US" sz="1200" dirty="0" err="1">
                <a:solidFill>
                  <a:srgbClr val="FF0000"/>
                </a:solidFill>
                <a:highlight>
                  <a:srgbClr val="FFFFFF"/>
                </a:highlight>
                <a:latin typeface="Consolas" panose="020B0609020204030204" pitchFamily="49" charset="0"/>
              </a:rPr>
              <a:t>yyyy</a:t>
            </a:r>
            <a:r>
              <a:rPr lang="en-US" sz="1200" dirty="0">
                <a:solidFill>
                  <a:srgbClr val="FF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808080"/>
                </a:solidFill>
                <a:highlight>
                  <a:srgbClr val="FFFFFF"/>
                </a:highlight>
                <a:latin typeface="Consolas" panose="020B0609020204030204" pitchFamily="49" charset="0"/>
              </a:rPr>
              <a:t>);</a:t>
            </a:r>
            <a:endParaRPr lang="en-US" sz="1200" kern="0" dirty="0">
              <a:solidFill>
                <a:srgbClr val="505050"/>
              </a:solidFill>
              <a:ea typeface="Segoe UI" pitchFamily="34" charset="0"/>
              <a:cs typeface="Segoe UI" pitchFamily="34" charset="0"/>
            </a:endParaRPr>
          </a:p>
        </p:txBody>
      </p:sp>
      <p:sp>
        <p:nvSpPr>
          <p:cNvPr id="5" name="Rectangle 4"/>
          <p:cNvSpPr/>
          <p:nvPr/>
        </p:nvSpPr>
        <p:spPr bwMode="auto">
          <a:xfrm>
            <a:off x="6285808" y="1083038"/>
            <a:ext cx="3846565" cy="5678425"/>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r>
              <a:rPr lang="en-US" sz="1200" dirty="0">
                <a:solidFill>
                  <a:srgbClr val="008000"/>
                </a:solidFill>
                <a:highlight>
                  <a:srgbClr val="FFFFFF"/>
                </a:highlight>
                <a:latin typeface="Consolas" panose="020B0609020204030204" pitchFamily="49" charset="0"/>
              </a:rPr>
              <a:t>--Create an external table mapped to </a:t>
            </a:r>
            <a:endParaRPr lang="en-US" sz="1200" dirty="0">
              <a:solidFill>
                <a:srgbClr val="00000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--an HDFS location</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EXTERNAL</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TABLE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ClickStream</a:t>
            </a:r>
            <a:r>
              <a:rPr lang="en-US" sz="1200" dirty="0">
                <a:solidFill>
                  <a:srgbClr val="0000FF"/>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url</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varchar</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50</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event_date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date</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user_IP</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varchar</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50</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WITH </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LOCATION</a:t>
            </a:r>
            <a:r>
              <a:rPr lang="en-US" sz="1200" dirty="0">
                <a:solidFill>
                  <a:srgbClr val="808080"/>
                </a:solidFill>
                <a:highlight>
                  <a:srgbClr val="FFFFFF"/>
                </a:highlight>
                <a:latin typeface="Consolas" panose="020B0609020204030204" pitchFamily="49" charset="0"/>
              </a:rPr>
              <a:t>=</a:t>
            </a:r>
            <a:r>
              <a:rPr lang="en-US" sz="1200" dirty="0">
                <a:solidFill>
                  <a:srgbClr val="FF0000"/>
                </a:solidFill>
                <a:highlight>
                  <a:srgbClr val="FFFFFF"/>
                </a:highlight>
                <a:latin typeface="Consolas" panose="020B0609020204030204" pitchFamily="49" charset="0"/>
              </a:rPr>
              <a:t>'/</a:t>
            </a:r>
            <a:r>
              <a:rPr lang="en-US" sz="1200" dirty="0" err="1">
                <a:solidFill>
                  <a:srgbClr val="FF0000"/>
                </a:solidFill>
                <a:highlight>
                  <a:srgbClr val="FFFFFF"/>
                </a:highlight>
                <a:latin typeface="Consolas" panose="020B0609020204030204" pitchFamily="49" charset="0"/>
              </a:rPr>
              <a:t>webdata</a:t>
            </a:r>
            <a:r>
              <a:rPr lang="en-US" sz="1200" dirty="0">
                <a:solidFill>
                  <a:srgbClr val="FF0000"/>
                </a:solidFill>
                <a:highlight>
                  <a:srgbClr val="FFFFFF"/>
                </a:highlight>
                <a:latin typeface="Consolas" panose="020B0609020204030204" pitchFamily="49" charset="0"/>
              </a:rPr>
              <a:t>/</a:t>
            </a:r>
            <a:r>
              <a:rPr lang="en-US" sz="1200" dirty="0" err="1">
                <a:solidFill>
                  <a:srgbClr val="FF0000"/>
                </a:solidFill>
                <a:highlight>
                  <a:srgbClr val="FFFFFF"/>
                </a:highlight>
                <a:latin typeface="Consolas" panose="020B0609020204030204" pitchFamily="49" charset="0"/>
              </a:rPr>
              <a:t>employee.tbl</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DATA_SOURCE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Hadoop1</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FILE_FORMAT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textdelimited1</a:t>
            </a:r>
          </a:p>
          <a:p>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808080"/>
                </a:solidFill>
                <a:highlight>
                  <a:srgbClr val="FFFFFF"/>
                </a:highlight>
                <a:latin typeface="Consolas" panose="020B0609020204030204" pitchFamily="49" charset="0"/>
              </a:rPr>
              <a:t>;</a:t>
            </a:r>
          </a:p>
          <a:p>
            <a:endParaRPr lang="en-US" sz="1200" kern="0" dirty="0">
              <a:solidFill>
                <a:srgbClr val="808080"/>
              </a:solidFill>
              <a:highlight>
                <a:srgbClr val="FFFFFF"/>
              </a:highlight>
              <a:latin typeface="Consolas" panose="020B0609020204030204" pitchFamily="49" charset="0"/>
              <a:ea typeface="Segoe UI" pitchFamily="34" charset="0"/>
              <a:cs typeface="Segoe UI" pitchFamily="34" charset="0"/>
            </a:endParaRPr>
          </a:p>
          <a:p>
            <a:r>
              <a:rPr lang="en-US" sz="1200" dirty="0">
                <a:solidFill>
                  <a:srgbClr val="008000"/>
                </a:solidFill>
                <a:highlight>
                  <a:srgbClr val="FFFFFF"/>
                </a:highlight>
                <a:latin typeface="Consolas" panose="020B0609020204030204" pitchFamily="49" charset="0"/>
              </a:rPr>
              <a:t>--Query the same way as internal DW tables</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SELECT</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ClickStream</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WHERE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event_date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targetDay</a:t>
            </a:r>
            <a:r>
              <a:rPr lang="en-US" sz="1200" dirty="0">
                <a:solidFill>
                  <a:srgbClr val="808080"/>
                </a:solidFill>
                <a:highlight>
                  <a:srgbClr val="FFFFFF"/>
                </a:highlight>
                <a:latin typeface="Consolas" panose="020B0609020204030204" pitchFamily="49" charset="0"/>
              </a:rPr>
              <a:t>;</a:t>
            </a:r>
          </a:p>
          <a:p>
            <a:endParaRPr lang="en-US" sz="1200" dirty="0">
              <a:solidFill>
                <a:srgbClr val="808080"/>
              </a:solidFill>
              <a:highlight>
                <a:srgbClr val="FFFFFF"/>
              </a:highlight>
              <a:latin typeface="Consolas" panose="020B0609020204030204" pitchFamily="49" charset="0"/>
            </a:endParaRPr>
          </a:p>
          <a:p>
            <a:r>
              <a:rPr lang="en-US" sz="1200" dirty="0">
                <a:solidFill>
                  <a:srgbClr val="008000"/>
                </a:solidFill>
                <a:highlight>
                  <a:srgbClr val="FFFFFF"/>
                </a:highlight>
                <a:latin typeface="Consolas" panose="020B0609020204030204" pitchFamily="49" charset="0"/>
              </a:rPr>
              <a:t>--Export data to HDFS (external table created)</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USE</a:t>
            </a:r>
            <a:r>
              <a:rPr lang="en-US" sz="1200" dirty="0">
                <a:solidFill>
                  <a:srgbClr val="000000"/>
                </a:solidFill>
                <a:highlight>
                  <a:srgbClr val="FFFFFF"/>
                </a:highlight>
                <a:latin typeface="Consolas" panose="020B0609020204030204" pitchFamily="49" charset="0"/>
              </a:rPr>
              <a:t> AdventureWorksPDW2012</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EXTERNAL</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TABLE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hdfsCustomer</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WITH </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LOCATION</a:t>
            </a:r>
            <a:r>
              <a:rPr lang="en-US" sz="1200" dirty="0">
                <a:solidFill>
                  <a:srgbClr val="808080"/>
                </a:solidFill>
                <a:highlight>
                  <a:srgbClr val="FFFFFF"/>
                </a:highlight>
                <a:latin typeface="Consolas" panose="020B0609020204030204" pitchFamily="49" charset="0"/>
              </a:rPr>
              <a:t>=</a:t>
            </a:r>
            <a:r>
              <a:rPr lang="en-US" sz="1200" dirty="0">
                <a:solidFill>
                  <a:srgbClr val="FF0000"/>
                </a:solidFill>
                <a:highlight>
                  <a:srgbClr val="FFFFFF"/>
                </a:highlight>
                <a:latin typeface="Consolas" panose="020B0609020204030204" pitchFamily="49" charset="0"/>
              </a:rPr>
              <a:t>'/</a:t>
            </a:r>
            <a:r>
              <a:rPr lang="en-US" sz="1200" dirty="0" err="1">
                <a:solidFill>
                  <a:srgbClr val="FF0000"/>
                </a:solidFill>
                <a:highlight>
                  <a:srgbClr val="FFFFFF"/>
                </a:highlight>
                <a:latin typeface="Consolas" panose="020B0609020204030204" pitchFamily="49" charset="0"/>
              </a:rPr>
              <a:t>pdwdata</a:t>
            </a:r>
            <a:r>
              <a:rPr lang="en-US" sz="1200" dirty="0">
                <a:solidFill>
                  <a:srgbClr val="FF0000"/>
                </a:solidFill>
                <a:highlight>
                  <a:srgbClr val="FFFFFF"/>
                </a:highlight>
                <a:latin typeface="Consolas" panose="020B0609020204030204" pitchFamily="49" charset="0"/>
              </a:rPr>
              <a:t>/</a:t>
            </a:r>
            <a:r>
              <a:rPr lang="en-US" sz="1200" dirty="0" err="1">
                <a:solidFill>
                  <a:srgbClr val="FF0000"/>
                </a:solidFill>
                <a:highlight>
                  <a:srgbClr val="FFFFFF"/>
                </a:highlight>
                <a:latin typeface="Consolas" panose="020B0609020204030204" pitchFamily="49" charset="0"/>
              </a:rPr>
              <a:t>customer.tbl</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DATA_SOURCE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customer_ds</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FILE_FORMAT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customer_ff</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SELECT</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dimCustomer</a:t>
            </a:r>
            <a:r>
              <a:rPr lang="en-US" sz="1200" dirty="0">
                <a:solidFill>
                  <a:srgbClr val="808080"/>
                </a:solidFill>
                <a:highlight>
                  <a:srgbClr val="FFFFFF"/>
                </a:highlight>
                <a:latin typeface="Consolas" panose="020B0609020204030204" pitchFamily="49" charset="0"/>
              </a:rPr>
              <a:t>;</a:t>
            </a:r>
          </a:p>
          <a:p>
            <a:endParaRPr lang="en-US" sz="1200" kern="0" dirty="0">
              <a:solidFill>
                <a:srgbClr val="808080"/>
              </a:solidFill>
              <a:highlight>
                <a:srgbClr val="FFFFFF"/>
              </a:highlight>
              <a:latin typeface="Consolas" panose="020B0609020204030204" pitchFamily="49" charset="0"/>
              <a:ea typeface="Segoe UI" pitchFamily="34" charset="0"/>
              <a:cs typeface="Segoe UI" pitchFamily="34" charset="0"/>
            </a:endParaRPr>
          </a:p>
          <a:p>
            <a:endParaRPr lang="en-US" sz="1200" kern="0" dirty="0">
              <a:solidFill>
                <a:srgbClr val="505050"/>
              </a:solidFill>
              <a:ea typeface="Segoe UI" pitchFamily="34" charset="0"/>
              <a:cs typeface="Segoe UI" pitchFamily="34" charset="0"/>
            </a:endParaRPr>
          </a:p>
        </p:txBody>
      </p:sp>
    </p:spTree>
    <p:extLst>
      <p:ext uri="{BB962C8B-B14F-4D97-AF65-F5344CB8AC3E}">
        <p14:creationId xmlns:p14="http://schemas.microsoft.com/office/powerpoint/2010/main" val="276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15" end="1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8" end="1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19" end="19"/>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21" end="2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22" end="2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23" end="2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24" end="2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25" end="25"/>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
                                            <p:txEl>
                                              <p:pRg st="26" end="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483" y="182883"/>
            <a:ext cx="8914642" cy="946413"/>
          </a:xfrm>
        </p:spPr>
        <p:txBody>
          <a:bodyPr/>
          <a:lstStyle/>
          <a:p>
            <a:r>
              <a:rPr lang="en-US" dirty="0" err="1" smtClean="0"/>
              <a:t>PolyBase</a:t>
            </a:r>
            <a:r>
              <a:rPr lang="en-US" dirty="0" smtClean="0"/>
              <a:t> query lifecycle</a:t>
            </a:r>
            <a:endParaRPr lang="en-US" dirty="0"/>
          </a:p>
        </p:txBody>
      </p:sp>
      <p:sp>
        <p:nvSpPr>
          <p:cNvPr id="46" name="Rectangle 45"/>
          <p:cNvSpPr/>
          <p:nvPr/>
        </p:nvSpPr>
        <p:spPr bwMode="auto">
          <a:xfrm>
            <a:off x="1740479" y="3390853"/>
            <a:ext cx="6017706" cy="1202744"/>
          </a:xfrm>
          <a:prstGeom prst="rect">
            <a:avLst/>
          </a:prstGeom>
          <a:solidFill>
            <a:schemeClr val="accent1">
              <a:lumMod val="90000"/>
              <a:lumOff val="10000"/>
            </a:schemeClr>
          </a:solidFill>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defTabSz="713159" fontAlgn="base">
              <a:spcBef>
                <a:spcPct val="0"/>
              </a:spcBef>
              <a:spcAft>
                <a:spcPct val="0"/>
              </a:spcAft>
            </a:pPr>
            <a:r>
              <a:rPr lang="en-US" sz="1530" dirty="0">
                <a:gradFill>
                  <a:gsLst>
                    <a:gs pos="0">
                      <a:srgbClr val="FFFFFF"/>
                    </a:gs>
                    <a:gs pos="100000">
                      <a:srgbClr val="FFFFFF"/>
                    </a:gs>
                  </a:gsLst>
                  <a:lin ang="5400000" scaled="0"/>
                </a:gradFill>
              </a:rPr>
              <a:t> SQL Server </a:t>
            </a:r>
            <a:br>
              <a:rPr lang="en-US" sz="1530" dirty="0">
                <a:gradFill>
                  <a:gsLst>
                    <a:gs pos="0">
                      <a:srgbClr val="FFFFFF"/>
                    </a:gs>
                    <a:gs pos="100000">
                      <a:srgbClr val="FFFFFF"/>
                    </a:gs>
                  </a:gsLst>
                  <a:lin ang="5400000" scaled="0"/>
                </a:gradFill>
              </a:rPr>
            </a:br>
            <a:r>
              <a:rPr lang="en-US" sz="1530" dirty="0">
                <a:gradFill>
                  <a:gsLst>
                    <a:gs pos="0">
                      <a:srgbClr val="FFFFFF"/>
                    </a:gs>
                    <a:gs pos="100000">
                      <a:srgbClr val="FFFFFF"/>
                    </a:gs>
                  </a:gsLst>
                  <a:lin ang="5400000" scaled="0"/>
                </a:gradFill>
              </a:rPr>
              <a:t> PDW</a:t>
            </a:r>
          </a:p>
        </p:txBody>
      </p:sp>
      <p:sp>
        <p:nvSpPr>
          <p:cNvPr id="47" name="Rectangle 46"/>
          <p:cNvSpPr/>
          <p:nvPr/>
        </p:nvSpPr>
        <p:spPr bwMode="auto">
          <a:xfrm>
            <a:off x="3044324" y="3756447"/>
            <a:ext cx="1103840" cy="471561"/>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377" dirty="0">
                <a:gradFill>
                  <a:gsLst>
                    <a:gs pos="0">
                      <a:srgbClr val="FFFFFF"/>
                    </a:gs>
                    <a:gs pos="100000">
                      <a:srgbClr val="FFFFFF"/>
                    </a:gs>
                  </a:gsLst>
                  <a:lin ang="5400000" scaled="0"/>
                </a:gradFill>
              </a:rPr>
              <a:t>Control Node</a:t>
            </a:r>
          </a:p>
        </p:txBody>
      </p:sp>
      <p:sp>
        <p:nvSpPr>
          <p:cNvPr id="49" name="Rectangle 48"/>
          <p:cNvSpPr/>
          <p:nvPr/>
        </p:nvSpPr>
        <p:spPr bwMode="auto">
          <a:xfrm>
            <a:off x="4710999" y="3756448"/>
            <a:ext cx="1280455" cy="471561"/>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530" dirty="0">
                <a:gradFill>
                  <a:gsLst>
                    <a:gs pos="0">
                      <a:srgbClr val="FFFFFF"/>
                    </a:gs>
                    <a:gs pos="100000">
                      <a:srgbClr val="FFFFFF"/>
                    </a:gs>
                  </a:gsLst>
                  <a:lin ang="5400000" scaled="0"/>
                </a:gradFill>
              </a:rPr>
              <a:t>Compute</a:t>
            </a:r>
          </a:p>
          <a:p>
            <a:pPr algn="ctr" defTabSz="713159" fontAlgn="base">
              <a:spcBef>
                <a:spcPct val="0"/>
              </a:spcBef>
              <a:spcAft>
                <a:spcPct val="0"/>
              </a:spcAft>
            </a:pPr>
            <a:r>
              <a:rPr lang="en-US" sz="1530" dirty="0">
                <a:gradFill>
                  <a:gsLst>
                    <a:gs pos="0">
                      <a:srgbClr val="FFFFFF"/>
                    </a:gs>
                    <a:gs pos="100000">
                      <a:srgbClr val="FFFFFF"/>
                    </a:gs>
                  </a:gsLst>
                  <a:lin ang="5400000" scaled="0"/>
                </a:gradFill>
              </a:rPr>
              <a:t>Node</a:t>
            </a:r>
          </a:p>
        </p:txBody>
      </p:sp>
      <p:sp>
        <p:nvSpPr>
          <p:cNvPr id="50" name="Can 49"/>
          <p:cNvSpPr/>
          <p:nvPr/>
        </p:nvSpPr>
        <p:spPr bwMode="auto">
          <a:xfrm>
            <a:off x="5756551" y="3997795"/>
            <a:ext cx="120098" cy="164864"/>
          </a:xfrm>
          <a:prstGeom prst="can">
            <a:avLst/>
          </a:prstGeom>
          <a:solidFill>
            <a:schemeClr val="bg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endParaRPr lang="en-US" sz="1530" dirty="0">
              <a:gradFill>
                <a:gsLst>
                  <a:gs pos="0">
                    <a:srgbClr val="FFFFFF"/>
                  </a:gs>
                  <a:gs pos="100000">
                    <a:srgbClr val="FFFFFF"/>
                  </a:gs>
                </a:gsLst>
                <a:lin ang="5400000" scaled="0"/>
              </a:gradFill>
            </a:endParaRPr>
          </a:p>
        </p:txBody>
      </p:sp>
      <p:sp>
        <p:nvSpPr>
          <p:cNvPr id="51" name="Rectangle 50"/>
          <p:cNvSpPr/>
          <p:nvPr/>
        </p:nvSpPr>
        <p:spPr bwMode="auto">
          <a:xfrm>
            <a:off x="6210860" y="3756447"/>
            <a:ext cx="1280455" cy="471561"/>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530" dirty="0">
                <a:gradFill>
                  <a:gsLst>
                    <a:gs pos="0">
                      <a:srgbClr val="FFFFFF"/>
                    </a:gs>
                    <a:gs pos="100000">
                      <a:srgbClr val="FFFFFF"/>
                    </a:gs>
                  </a:gsLst>
                  <a:lin ang="5400000" scaled="0"/>
                </a:gradFill>
              </a:rPr>
              <a:t>Compute</a:t>
            </a:r>
          </a:p>
          <a:p>
            <a:pPr algn="ctr" defTabSz="713159" fontAlgn="base">
              <a:spcBef>
                <a:spcPct val="0"/>
              </a:spcBef>
              <a:spcAft>
                <a:spcPct val="0"/>
              </a:spcAft>
            </a:pPr>
            <a:r>
              <a:rPr lang="en-US" sz="1530" dirty="0">
                <a:gradFill>
                  <a:gsLst>
                    <a:gs pos="0">
                      <a:srgbClr val="FFFFFF"/>
                    </a:gs>
                    <a:gs pos="100000">
                      <a:srgbClr val="FFFFFF"/>
                    </a:gs>
                  </a:gsLst>
                  <a:lin ang="5400000" scaled="0"/>
                </a:gradFill>
              </a:rPr>
              <a:t>Node</a:t>
            </a:r>
          </a:p>
        </p:txBody>
      </p:sp>
      <p:sp>
        <p:nvSpPr>
          <p:cNvPr id="53" name="Can 52"/>
          <p:cNvSpPr/>
          <p:nvPr/>
        </p:nvSpPr>
        <p:spPr bwMode="auto">
          <a:xfrm>
            <a:off x="7257605" y="3992223"/>
            <a:ext cx="120098" cy="164864"/>
          </a:xfrm>
          <a:prstGeom prst="can">
            <a:avLst/>
          </a:prstGeom>
          <a:solidFill>
            <a:schemeClr val="bg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endParaRPr lang="en-US" sz="1530" dirty="0">
              <a:gradFill>
                <a:gsLst>
                  <a:gs pos="0">
                    <a:srgbClr val="FFFFFF"/>
                  </a:gs>
                  <a:gs pos="100000">
                    <a:srgbClr val="FFFFFF"/>
                  </a:gs>
                </a:gsLst>
                <a:lin ang="5400000" scaled="0"/>
              </a:gradFill>
            </a:endParaRPr>
          </a:p>
        </p:txBody>
      </p:sp>
      <p:sp>
        <p:nvSpPr>
          <p:cNvPr id="55" name="Rectangle 54"/>
          <p:cNvSpPr/>
          <p:nvPr/>
        </p:nvSpPr>
        <p:spPr bwMode="auto">
          <a:xfrm>
            <a:off x="1740479" y="4655349"/>
            <a:ext cx="6017706" cy="1202744"/>
          </a:xfrm>
          <a:prstGeom prst="rect">
            <a:avLst/>
          </a:prstGeom>
          <a:solidFill>
            <a:schemeClr val="accent1">
              <a:lumMod val="90000"/>
              <a:lumOff val="10000"/>
            </a:schemeClr>
          </a:solidFill>
          <a:ln>
            <a:noFill/>
            <a:headEnd type="none" w="med" len="med"/>
            <a:tailEnd type="none" w="med" len="med"/>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defTabSz="713159" fontAlgn="base">
              <a:spcBef>
                <a:spcPct val="0"/>
              </a:spcBef>
              <a:spcAft>
                <a:spcPct val="0"/>
              </a:spcAft>
            </a:pPr>
            <a:r>
              <a:rPr lang="en-US" sz="1530" dirty="0">
                <a:gradFill>
                  <a:gsLst>
                    <a:gs pos="0">
                      <a:srgbClr val="FFFFFF"/>
                    </a:gs>
                    <a:gs pos="100000">
                      <a:srgbClr val="FFFFFF"/>
                    </a:gs>
                  </a:gsLst>
                  <a:lin ang="5400000" scaled="0"/>
                </a:gradFill>
              </a:rPr>
              <a:t> HDInsight</a:t>
            </a:r>
          </a:p>
        </p:txBody>
      </p:sp>
      <p:sp>
        <p:nvSpPr>
          <p:cNvPr id="56" name="Rectangle 55"/>
          <p:cNvSpPr/>
          <p:nvPr/>
        </p:nvSpPr>
        <p:spPr bwMode="auto">
          <a:xfrm>
            <a:off x="2791878" y="4807849"/>
            <a:ext cx="1593471" cy="803048"/>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377" dirty="0" err="1">
                <a:gradFill>
                  <a:gsLst>
                    <a:gs pos="0">
                      <a:srgbClr val="FFFFFF"/>
                    </a:gs>
                    <a:gs pos="100000">
                      <a:srgbClr val="FFFFFF"/>
                    </a:gs>
                  </a:gsLst>
                  <a:lin ang="5400000" scaled="0"/>
                </a:gradFill>
              </a:rPr>
              <a:t>HeadNode</a:t>
            </a:r>
            <a:endParaRPr lang="en-US" sz="1377" dirty="0">
              <a:gradFill>
                <a:gsLst>
                  <a:gs pos="0">
                    <a:srgbClr val="FFFFFF"/>
                  </a:gs>
                  <a:gs pos="100000">
                    <a:srgbClr val="FFFFFF"/>
                  </a:gs>
                </a:gsLst>
                <a:lin ang="5400000" scaled="0"/>
              </a:gradFill>
            </a:endParaRPr>
          </a:p>
          <a:p>
            <a:pPr algn="ctr" defTabSz="713159" fontAlgn="base">
              <a:spcBef>
                <a:spcPct val="0"/>
              </a:spcBef>
              <a:spcAft>
                <a:spcPct val="0"/>
              </a:spcAft>
            </a:pPr>
            <a:r>
              <a:rPr lang="en-US" sz="1377" dirty="0">
                <a:gradFill>
                  <a:gsLst>
                    <a:gs pos="0">
                      <a:srgbClr val="FFFFFF"/>
                    </a:gs>
                    <a:gs pos="100000">
                      <a:srgbClr val="FFFFFF"/>
                    </a:gs>
                  </a:gsLst>
                  <a:lin ang="5400000" scaled="0"/>
                </a:gradFill>
              </a:rPr>
              <a:t>(HDFS/</a:t>
            </a:r>
            <a:r>
              <a:rPr lang="en-US" sz="1377" dirty="0" err="1">
                <a:gradFill>
                  <a:gsLst>
                    <a:gs pos="0">
                      <a:srgbClr val="FFFFFF"/>
                    </a:gs>
                    <a:gs pos="100000">
                      <a:srgbClr val="FFFFFF"/>
                    </a:gs>
                  </a:gsLst>
                  <a:lin ang="5400000" scaled="0"/>
                </a:gradFill>
              </a:rPr>
              <a:t>MapReduce</a:t>
            </a:r>
            <a:r>
              <a:rPr lang="en-US" sz="1377" dirty="0">
                <a:gradFill>
                  <a:gsLst>
                    <a:gs pos="0">
                      <a:srgbClr val="FFFFFF"/>
                    </a:gs>
                    <a:gs pos="100000">
                      <a:srgbClr val="FFFFFF"/>
                    </a:gs>
                  </a:gsLst>
                  <a:lin ang="5400000" scaled="0"/>
                </a:gradFill>
              </a:rPr>
              <a:t>)</a:t>
            </a:r>
          </a:p>
        </p:txBody>
      </p:sp>
      <p:sp>
        <p:nvSpPr>
          <p:cNvPr id="57" name="Rectangle 56"/>
          <p:cNvSpPr/>
          <p:nvPr/>
        </p:nvSpPr>
        <p:spPr bwMode="auto">
          <a:xfrm>
            <a:off x="4783746" y="4813483"/>
            <a:ext cx="872077" cy="320223"/>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377" dirty="0" err="1">
                <a:gradFill>
                  <a:gsLst>
                    <a:gs pos="0">
                      <a:srgbClr val="FFFFFF"/>
                    </a:gs>
                    <a:gs pos="100000">
                      <a:srgbClr val="FFFFFF"/>
                    </a:gs>
                  </a:gsLst>
                  <a:lin ang="5400000" scaled="0"/>
                </a:gradFill>
              </a:rPr>
              <a:t>DataNode</a:t>
            </a:r>
            <a:endParaRPr lang="en-US" sz="1377" dirty="0">
              <a:gradFill>
                <a:gsLst>
                  <a:gs pos="0">
                    <a:srgbClr val="FFFFFF"/>
                  </a:gs>
                  <a:gs pos="100000">
                    <a:srgbClr val="FFFFFF"/>
                  </a:gs>
                </a:gsLst>
                <a:lin ang="5400000" scaled="0"/>
              </a:gradFill>
            </a:endParaRPr>
          </a:p>
        </p:txBody>
      </p:sp>
      <p:sp>
        <p:nvSpPr>
          <p:cNvPr id="58" name="Rectangle 57"/>
          <p:cNvSpPr/>
          <p:nvPr/>
        </p:nvSpPr>
        <p:spPr bwMode="auto">
          <a:xfrm>
            <a:off x="4783746" y="5286811"/>
            <a:ext cx="872077" cy="320223"/>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377" dirty="0" err="1">
                <a:gradFill>
                  <a:gsLst>
                    <a:gs pos="0">
                      <a:srgbClr val="FFFFFF"/>
                    </a:gs>
                    <a:gs pos="100000">
                      <a:srgbClr val="FFFFFF"/>
                    </a:gs>
                  </a:gsLst>
                  <a:lin ang="5400000" scaled="0"/>
                </a:gradFill>
              </a:rPr>
              <a:t>DataNode</a:t>
            </a:r>
            <a:endParaRPr lang="en-US" sz="1377" dirty="0">
              <a:gradFill>
                <a:gsLst>
                  <a:gs pos="0">
                    <a:srgbClr val="FFFFFF"/>
                  </a:gs>
                  <a:gs pos="100000">
                    <a:srgbClr val="FFFFFF"/>
                  </a:gs>
                </a:gsLst>
                <a:lin ang="5400000" scaled="0"/>
              </a:gradFill>
            </a:endParaRPr>
          </a:p>
        </p:txBody>
      </p:sp>
      <p:sp>
        <p:nvSpPr>
          <p:cNvPr id="59" name="Rectangle 58"/>
          <p:cNvSpPr/>
          <p:nvPr/>
        </p:nvSpPr>
        <p:spPr bwMode="auto">
          <a:xfrm>
            <a:off x="5774821" y="4807852"/>
            <a:ext cx="872077" cy="320223"/>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377" dirty="0" err="1">
                <a:gradFill>
                  <a:gsLst>
                    <a:gs pos="0">
                      <a:srgbClr val="FFFFFF"/>
                    </a:gs>
                    <a:gs pos="100000">
                      <a:srgbClr val="FFFFFF"/>
                    </a:gs>
                  </a:gsLst>
                  <a:lin ang="5400000" scaled="0"/>
                </a:gradFill>
              </a:rPr>
              <a:t>DataNode</a:t>
            </a:r>
            <a:endParaRPr lang="en-US" sz="1377" dirty="0">
              <a:gradFill>
                <a:gsLst>
                  <a:gs pos="0">
                    <a:srgbClr val="FFFFFF"/>
                  </a:gs>
                  <a:gs pos="100000">
                    <a:srgbClr val="FFFFFF"/>
                  </a:gs>
                </a:gsLst>
                <a:lin ang="5400000" scaled="0"/>
              </a:gradFill>
            </a:endParaRPr>
          </a:p>
        </p:txBody>
      </p:sp>
      <p:sp>
        <p:nvSpPr>
          <p:cNvPr id="60" name="Rectangle 59"/>
          <p:cNvSpPr/>
          <p:nvPr/>
        </p:nvSpPr>
        <p:spPr bwMode="auto">
          <a:xfrm>
            <a:off x="5774821" y="5281179"/>
            <a:ext cx="872077" cy="320223"/>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377" dirty="0" err="1">
                <a:gradFill>
                  <a:gsLst>
                    <a:gs pos="0">
                      <a:srgbClr val="FFFFFF"/>
                    </a:gs>
                    <a:gs pos="100000">
                      <a:srgbClr val="FFFFFF"/>
                    </a:gs>
                  </a:gsLst>
                  <a:lin ang="5400000" scaled="0"/>
                </a:gradFill>
              </a:rPr>
              <a:t>DataNode</a:t>
            </a:r>
            <a:endParaRPr lang="en-US" sz="1377" dirty="0">
              <a:gradFill>
                <a:gsLst>
                  <a:gs pos="0">
                    <a:srgbClr val="FFFFFF"/>
                  </a:gs>
                  <a:gs pos="100000">
                    <a:srgbClr val="FFFFFF"/>
                  </a:gs>
                </a:gsLst>
                <a:lin ang="5400000" scaled="0"/>
              </a:gradFill>
            </a:endParaRPr>
          </a:p>
        </p:txBody>
      </p:sp>
      <p:sp>
        <p:nvSpPr>
          <p:cNvPr id="61" name="Rectangle 60"/>
          <p:cNvSpPr/>
          <p:nvPr/>
        </p:nvSpPr>
        <p:spPr bwMode="auto">
          <a:xfrm>
            <a:off x="6765896" y="4820213"/>
            <a:ext cx="872077" cy="320223"/>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377" dirty="0" err="1">
                <a:gradFill>
                  <a:gsLst>
                    <a:gs pos="0">
                      <a:srgbClr val="FFFFFF"/>
                    </a:gs>
                    <a:gs pos="100000">
                      <a:srgbClr val="FFFFFF"/>
                    </a:gs>
                  </a:gsLst>
                  <a:lin ang="5400000" scaled="0"/>
                </a:gradFill>
              </a:rPr>
              <a:t>DataNode</a:t>
            </a:r>
            <a:endParaRPr lang="en-US" sz="1377" dirty="0">
              <a:gradFill>
                <a:gsLst>
                  <a:gs pos="0">
                    <a:srgbClr val="FFFFFF"/>
                  </a:gs>
                  <a:gs pos="100000">
                    <a:srgbClr val="FFFFFF"/>
                  </a:gs>
                </a:gsLst>
                <a:lin ang="5400000" scaled="0"/>
              </a:gradFill>
            </a:endParaRPr>
          </a:p>
        </p:txBody>
      </p:sp>
      <p:sp>
        <p:nvSpPr>
          <p:cNvPr id="62" name="Rectangle 61"/>
          <p:cNvSpPr/>
          <p:nvPr/>
        </p:nvSpPr>
        <p:spPr bwMode="auto">
          <a:xfrm>
            <a:off x="6765896" y="5293539"/>
            <a:ext cx="872077" cy="320223"/>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5671" rIns="0" bIns="35671" numCol="1" rtlCol="0" anchor="ctr" anchorCtr="0" compatLnSpc="1">
            <a:prstTxWarp prst="textNoShape">
              <a:avLst/>
            </a:prstTxWarp>
          </a:bodyPr>
          <a:lstStyle/>
          <a:p>
            <a:pPr algn="ctr" defTabSz="713159" fontAlgn="base">
              <a:spcBef>
                <a:spcPct val="0"/>
              </a:spcBef>
              <a:spcAft>
                <a:spcPct val="0"/>
              </a:spcAft>
            </a:pPr>
            <a:r>
              <a:rPr lang="en-US" sz="1377" dirty="0" err="1">
                <a:gradFill>
                  <a:gsLst>
                    <a:gs pos="0">
                      <a:srgbClr val="FFFFFF"/>
                    </a:gs>
                    <a:gs pos="100000">
                      <a:srgbClr val="FFFFFF"/>
                    </a:gs>
                  </a:gsLst>
                  <a:lin ang="5400000" scaled="0"/>
                </a:gradFill>
              </a:rPr>
              <a:t>DataNode</a:t>
            </a:r>
            <a:endParaRPr lang="en-US" sz="1377" dirty="0">
              <a:gradFill>
                <a:gsLst>
                  <a:gs pos="0">
                    <a:srgbClr val="FFFFFF"/>
                  </a:gs>
                  <a:gs pos="100000">
                    <a:srgbClr val="FFFFFF"/>
                  </a:gs>
                </a:gsLst>
                <a:lin ang="5400000" scaled="0"/>
              </a:gradFill>
            </a:endParaRPr>
          </a:p>
        </p:txBody>
      </p:sp>
      <p:sp>
        <p:nvSpPr>
          <p:cNvPr id="74" name="Rectangle 73"/>
          <p:cNvSpPr/>
          <p:nvPr/>
        </p:nvSpPr>
        <p:spPr bwMode="auto">
          <a:xfrm>
            <a:off x="7851404" y="3244081"/>
            <a:ext cx="2732079" cy="2224146"/>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pPr marL="0" lvl="1" defTabSz="930904" fontAlgn="base">
              <a:lnSpc>
                <a:spcPct val="90000"/>
              </a:lnSpc>
              <a:spcBef>
                <a:spcPts val="1350"/>
              </a:spcBef>
              <a:spcAft>
                <a:spcPts val="900"/>
              </a:spcAft>
              <a:buSzPct val="75000"/>
            </a:pPr>
            <a:r>
              <a:rPr lang="en-US" sz="1350" kern="0" dirty="0">
                <a:solidFill>
                  <a:srgbClr val="505050"/>
                </a:solidFill>
                <a:ea typeface="Segoe UI" pitchFamily="34" charset="0"/>
                <a:cs typeface="Segoe UI" pitchFamily="34" charset="0"/>
              </a:rPr>
              <a:t>DDL executed in PDW engine maps to source, format and table</a:t>
            </a:r>
          </a:p>
          <a:p>
            <a:pPr marL="0" lvl="1" defTabSz="930904" fontAlgn="base">
              <a:lnSpc>
                <a:spcPct val="90000"/>
              </a:lnSpc>
              <a:spcBef>
                <a:spcPts val="1350"/>
              </a:spcBef>
              <a:spcAft>
                <a:spcPts val="900"/>
              </a:spcAft>
              <a:buSzPct val="75000"/>
            </a:pPr>
            <a:r>
              <a:rPr lang="en-US" sz="1350" kern="0" dirty="0">
                <a:solidFill>
                  <a:srgbClr val="505050"/>
                </a:solidFill>
                <a:ea typeface="Segoe UI" pitchFamily="34" charset="0"/>
                <a:cs typeface="Segoe UI" pitchFamily="34" charset="0"/>
              </a:rPr>
              <a:t>Statistics gathered on external tables to be used in query optimizer (based on sampling)</a:t>
            </a:r>
          </a:p>
          <a:p>
            <a:pPr marL="0" lvl="1" defTabSz="930904" fontAlgn="base">
              <a:lnSpc>
                <a:spcPct val="90000"/>
              </a:lnSpc>
              <a:spcBef>
                <a:spcPts val="1350"/>
              </a:spcBef>
              <a:spcAft>
                <a:spcPts val="900"/>
              </a:spcAft>
              <a:buSzPct val="75000"/>
            </a:pPr>
            <a:r>
              <a:rPr lang="en-US" sz="1350" kern="0" dirty="0">
                <a:solidFill>
                  <a:srgbClr val="505050"/>
                </a:solidFill>
                <a:ea typeface="Segoe UI" pitchFamily="34" charset="0"/>
                <a:cs typeface="Segoe UI" pitchFamily="34" charset="0"/>
              </a:rPr>
              <a:t>On selection, query optimizer makes decisions on predicate push-down based on statistics</a:t>
            </a:r>
          </a:p>
        </p:txBody>
      </p:sp>
      <p:sp>
        <p:nvSpPr>
          <p:cNvPr id="75" name="Rectangle 74"/>
          <p:cNvSpPr/>
          <p:nvPr/>
        </p:nvSpPr>
        <p:spPr bwMode="auto">
          <a:xfrm>
            <a:off x="1712071" y="1971746"/>
            <a:ext cx="3872442" cy="1223359"/>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EXTERNAL</a:t>
            </a:r>
            <a:r>
              <a:rPr lang="en-US" sz="1200" dirty="0">
                <a:solidFill>
                  <a:srgbClr val="000000"/>
                </a:solidFill>
                <a:highlight>
                  <a:srgbClr val="FFFFFF"/>
                </a:highlight>
                <a:latin typeface="Consolas" panose="020B0609020204030204" pitchFamily="49" charset="0"/>
              </a:rPr>
              <a:t> DATA </a:t>
            </a:r>
            <a:r>
              <a:rPr lang="en-US" sz="1200" dirty="0">
                <a:solidFill>
                  <a:srgbClr val="808080"/>
                </a:solidFill>
                <a:highlight>
                  <a:srgbClr val="FFFFFF"/>
                </a:highlight>
                <a:latin typeface="Consolas" panose="020B0609020204030204" pitchFamily="49" charset="0"/>
              </a:rPr>
              <a:t>SOURCE</a:t>
            </a:r>
            <a:r>
              <a:rPr lang="en-US" sz="1200" dirty="0">
                <a:solidFill>
                  <a:srgbClr val="000000"/>
                </a:solidFill>
                <a:highlight>
                  <a:srgbClr val="FFFFFF"/>
                </a:highlight>
                <a:latin typeface="Consolas" panose="020B0609020204030204" pitchFamily="49" charset="0"/>
              </a:rPr>
              <a:t> Hadoop1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EXTERNAL</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FILE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 textdelimited1…</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EXTERNAL</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TABLE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ClickStream</a:t>
            </a:r>
            <a:r>
              <a:rPr lang="en-US" sz="1200" dirty="0">
                <a:solidFill>
                  <a:srgbClr val="000000"/>
                </a:solidFill>
                <a:highlight>
                  <a:srgbClr val="FFFFFF"/>
                </a:highlight>
                <a:latin typeface="Consolas" panose="020B0609020204030204" pitchFamily="49" charset="0"/>
              </a:rPr>
              <a:t>…</a:t>
            </a:r>
          </a:p>
          <a:p>
            <a:endParaRPr lang="en-US" sz="1050" dirty="0">
              <a:solidFill>
                <a:srgbClr val="808080"/>
              </a:solidFill>
              <a:highlight>
                <a:srgbClr val="FFFFFF"/>
              </a:highlight>
              <a:latin typeface="Consolas" panose="020B0609020204030204" pitchFamily="49" charset="0"/>
            </a:endParaRPr>
          </a:p>
        </p:txBody>
      </p:sp>
      <p:sp>
        <p:nvSpPr>
          <p:cNvPr id="76" name="Curved Left Arrow 75"/>
          <p:cNvSpPr/>
          <p:nvPr/>
        </p:nvSpPr>
        <p:spPr>
          <a:xfrm>
            <a:off x="4193626" y="3758628"/>
            <a:ext cx="381687" cy="524510"/>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77" name="Rectangle 76"/>
          <p:cNvSpPr/>
          <p:nvPr/>
        </p:nvSpPr>
        <p:spPr bwMode="auto">
          <a:xfrm>
            <a:off x="6134889" y="1968195"/>
            <a:ext cx="3872442" cy="692445"/>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STATISTICS</a:t>
            </a:r>
            <a:r>
              <a:rPr lang="en-US" sz="1200" dirty="0">
                <a:solidFill>
                  <a:srgbClr val="000000"/>
                </a:solidFill>
                <a:highlight>
                  <a:srgbClr val="FFFFFF"/>
                </a:highlight>
                <a:latin typeface="Consolas" panose="020B0609020204030204" pitchFamily="49" charset="0"/>
              </a:rPr>
              <a:t> Stats1 </a:t>
            </a:r>
            <a:r>
              <a:rPr lang="en-US" sz="1200" dirty="0">
                <a:solidFill>
                  <a:srgbClr val="0000FF"/>
                </a:solidFill>
                <a:highlight>
                  <a:srgbClr val="FFFFFF"/>
                </a:highlight>
                <a:latin typeface="Consolas" panose="020B0609020204030204" pitchFamily="49" charset="0"/>
              </a:rPr>
              <a:t>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ClickStream</a:t>
            </a:r>
            <a:r>
              <a:rPr lang="en-US" sz="1200" dirty="0">
                <a:solidFill>
                  <a:srgbClr val="000000"/>
                </a:solidFill>
                <a:highlight>
                  <a:srgbClr val="FFFFFF"/>
                </a:highlight>
                <a:latin typeface="Consolas" panose="020B0609020204030204" pitchFamily="49" charset="0"/>
              </a:rPr>
              <a:t> </a:t>
            </a:r>
            <a:r>
              <a:rPr lang="en-US" sz="1200" dirty="0">
                <a:solidFill>
                  <a:srgbClr val="80808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DROP</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STATISTICS</a:t>
            </a:r>
            <a:r>
              <a:rPr lang="en-US" sz="1200" dirty="0">
                <a:solidFill>
                  <a:srgbClr val="000000"/>
                </a:solidFill>
                <a:highlight>
                  <a:srgbClr val="FFFFFF"/>
                </a:highlight>
                <a:latin typeface="Consolas" panose="020B0609020204030204" pitchFamily="49" charset="0"/>
              </a:rPr>
              <a:t> ClickStream</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Stats1</a:t>
            </a:r>
            <a:endParaRPr lang="en-US" sz="1050" dirty="0">
              <a:solidFill>
                <a:srgbClr val="808080"/>
              </a:solidFill>
              <a:highlight>
                <a:srgbClr val="FFFFFF"/>
              </a:highlight>
              <a:latin typeface="Consolas" panose="020B0609020204030204" pitchFamily="49" charset="0"/>
            </a:endParaRPr>
          </a:p>
        </p:txBody>
      </p:sp>
      <p:sp>
        <p:nvSpPr>
          <p:cNvPr id="78" name="Up Arrow 77"/>
          <p:cNvSpPr/>
          <p:nvPr/>
        </p:nvSpPr>
        <p:spPr>
          <a:xfrm>
            <a:off x="5043156" y="4335493"/>
            <a:ext cx="104682" cy="47235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Up Arrow 78"/>
          <p:cNvSpPr/>
          <p:nvPr/>
        </p:nvSpPr>
        <p:spPr>
          <a:xfrm>
            <a:off x="6091177" y="4329124"/>
            <a:ext cx="104682" cy="47235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Up Arrow 79"/>
          <p:cNvSpPr/>
          <p:nvPr/>
        </p:nvSpPr>
        <p:spPr>
          <a:xfrm>
            <a:off x="7020467" y="4337838"/>
            <a:ext cx="104682" cy="47235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Up Arrow 81"/>
          <p:cNvSpPr/>
          <p:nvPr/>
        </p:nvSpPr>
        <p:spPr>
          <a:xfrm>
            <a:off x="5415837" y="4339258"/>
            <a:ext cx="104864" cy="941921"/>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Up Arrow 82"/>
          <p:cNvSpPr/>
          <p:nvPr/>
        </p:nvSpPr>
        <p:spPr>
          <a:xfrm>
            <a:off x="6471342" y="4336892"/>
            <a:ext cx="104864" cy="941921"/>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Up Arrow 83"/>
          <p:cNvSpPr/>
          <p:nvPr/>
        </p:nvSpPr>
        <p:spPr>
          <a:xfrm>
            <a:off x="7421849" y="4336892"/>
            <a:ext cx="104864" cy="941921"/>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Up-Down Arrow 84"/>
          <p:cNvSpPr/>
          <p:nvPr/>
        </p:nvSpPr>
        <p:spPr>
          <a:xfrm>
            <a:off x="3453628" y="4228006"/>
            <a:ext cx="165296" cy="585476"/>
          </a:xfrm>
          <a:prstGeom prst="up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bwMode="auto">
          <a:xfrm>
            <a:off x="2653591" y="2158439"/>
            <a:ext cx="3872442" cy="600112"/>
          </a:xfrm>
          <a:prstGeom prst="rect">
            <a:avLst/>
          </a:prstGeom>
          <a:noFill/>
          <a:ln w="10795" cap="flat" cmpd="sng" algn="ctr">
            <a:noFill/>
            <a:prstDash val="solid"/>
            <a:headEnd type="none" w="med" len="med"/>
            <a:tailEnd type="none" w="med" len="med"/>
          </a:ln>
          <a:effectLst/>
        </p:spPr>
        <p:txBody>
          <a:bodyPr vert="horz" wrap="square" lIns="137088" tIns="137108" rIns="0" bIns="0" numCol="1" rtlCol="0" anchor="t" anchorCtr="0" compatLnSpc="1">
            <a:prstTxWarp prst="textNoShape">
              <a:avLst/>
            </a:prstTxWarp>
            <a:spAutoFit/>
          </a:bodyPr>
          <a:lstStyle/>
          <a:p>
            <a:r>
              <a:rPr lang="en-US" sz="1500" dirty="0">
                <a:solidFill>
                  <a:srgbClr val="0000FF"/>
                </a:solidFill>
                <a:highlight>
                  <a:srgbClr val="FFFFFF"/>
                </a:highlight>
                <a:latin typeface="Consolas" panose="020B0609020204030204" pitchFamily="49" charset="0"/>
              </a:rPr>
              <a:t>SELECT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FROM</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ClickStream</a:t>
            </a:r>
            <a:endParaRPr lang="en-US" sz="1500" dirty="0">
              <a:solidFill>
                <a:srgbClr val="000000"/>
              </a:solidFill>
              <a:highlight>
                <a:srgbClr val="FFFFFF"/>
              </a:highlight>
              <a:latin typeface="Consolas" panose="020B0609020204030204" pitchFamily="49" charset="0"/>
            </a:endParaRPr>
          </a:p>
          <a:p>
            <a:r>
              <a:rPr lang="en-US" sz="1500" dirty="0">
                <a:solidFill>
                  <a:srgbClr val="0000FF"/>
                </a:solidFill>
                <a:highlight>
                  <a:srgbClr val="FFFFFF"/>
                </a:highlight>
                <a:latin typeface="Consolas" panose="020B0609020204030204" pitchFamily="49" charset="0"/>
              </a:rPr>
              <a:t>WHERE</a:t>
            </a:r>
            <a:r>
              <a:rPr lang="en-US" sz="1500" dirty="0">
                <a:solidFill>
                  <a:srgbClr val="000000"/>
                </a:solidFill>
                <a:highlight>
                  <a:srgbClr val="FFFFFF"/>
                </a:highlight>
                <a:latin typeface="Consolas" panose="020B0609020204030204" pitchFamily="49" charset="0"/>
              </a:rPr>
              <a:t> </a:t>
            </a:r>
            <a:r>
              <a:rPr lang="en-US" sz="1500" dirty="0" err="1">
                <a:solidFill>
                  <a:srgbClr val="000000"/>
                </a:solidFill>
                <a:highlight>
                  <a:srgbClr val="FFFFFF"/>
                </a:highlight>
                <a:latin typeface="Consolas" panose="020B0609020204030204" pitchFamily="49" charset="0"/>
              </a:rPr>
              <a:t>event_date</a:t>
            </a:r>
            <a:r>
              <a:rPr lang="en-US" sz="1500" dirty="0">
                <a:solidFill>
                  <a:srgbClr val="808080"/>
                </a:solidFill>
                <a:highlight>
                  <a:srgbClr val="FFFFFF"/>
                </a:highlight>
                <a:latin typeface="Consolas" panose="020B0609020204030204" pitchFamily="49" charset="0"/>
              </a:rPr>
              <a:t>=</a:t>
            </a:r>
            <a:r>
              <a:rPr lang="en-US" sz="1500" dirty="0">
                <a:solidFill>
                  <a:srgbClr val="000000"/>
                </a:solidFill>
                <a:highlight>
                  <a:srgbClr val="FFFFFF"/>
                </a:highlight>
                <a:latin typeface="Consolas" panose="020B0609020204030204" pitchFamily="49" charset="0"/>
              </a:rPr>
              <a:t>@</a:t>
            </a:r>
            <a:r>
              <a:rPr lang="en-US" sz="1500" dirty="0" err="1">
                <a:solidFill>
                  <a:srgbClr val="000000"/>
                </a:solidFill>
                <a:highlight>
                  <a:srgbClr val="FFFFFF"/>
                </a:highlight>
                <a:latin typeface="Consolas" panose="020B0609020204030204" pitchFamily="49" charset="0"/>
              </a:rPr>
              <a:t>targetDay</a:t>
            </a:r>
            <a:r>
              <a:rPr lang="en-US" sz="1500" dirty="0">
                <a:solidFill>
                  <a:srgbClr val="808080"/>
                </a:solidFill>
                <a:highlight>
                  <a:srgbClr val="FFFFFF"/>
                </a:highlight>
                <a:latin typeface="Consolas" panose="020B0609020204030204" pitchFamily="49" charset="0"/>
              </a:rPr>
              <a:t>;</a:t>
            </a:r>
          </a:p>
        </p:txBody>
      </p:sp>
      <p:sp>
        <p:nvSpPr>
          <p:cNvPr id="87" name="Rounded Rectangle 86"/>
          <p:cNvSpPr/>
          <p:nvPr/>
        </p:nvSpPr>
        <p:spPr>
          <a:xfrm>
            <a:off x="2744793" y="2536190"/>
            <a:ext cx="3026400" cy="2600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TextBox 87"/>
          <p:cNvSpPr txBox="1"/>
          <p:nvPr/>
        </p:nvSpPr>
        <p:spPr>
          <a:xfrm>
            <a:off x="3943489" y="2857143"/>
            <a:ext cx="1057597" cy="300082"/>
          </a:xfrm>
          <a:prstGeom prst="rect">
            <a:avLst/>
          </a:prstGeom>
          <a:noFill/>
        </p:spPr>
        <p:txBody>
          <a:bodyPr wrap="none" rtlCol="0">
            <a:spAutoFit/>
          </a:bodyPr>
          <a:lstStyle/>
          <a:p>
            <a:r>
              <a:rPr lang="en-US" sz="1350" dirty="0">
                <a:solidFill>
                  <a:srgbClr val="FF0000"/>
                </a:solidFill>
              </a:rPr>
              <a:t>Table stats?</a:t>
            </a:r>
          </a:p>
        </p:txBody>
      </p:sp>
      <p:sp>
        <p:nvSpPr>
          <p:cNvPr id="90" name="Rounded Rectangle 89"/>
          <p:cNvSpPr/>
          <p:nvPr/>
        </p:nvSpPr>
        <p:spPr>
          <a:xfrm>
            <a:off x="3347642" y="5194971"/>
            <a:ext cx="964560" cy="26003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Down Arrow 88"/>
          <p:cNvSpPr/>
          <p:nvPr/>
        </p:nvSpPr>
        <p:spPr>
          <a:xfrm>
            <a:off x="3721625" y="4228005"/>
            <a:ext cx="193998" cy="96696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Curved Up Arrow 90"/>
          <p:cNvSpPr/>
          <p:nvPr/>
        </p:nvSpPr>
        <p:spPr>
          <a:xfrm>
            <a:off x="5043160" y="5042556"/>
            <a:ext cx="372679" cy="247627"/>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2" name="Curved Up Arrow 91"/>
          <p:cNvSpPr/>
          <p:nvPr/>
        </p:nvSpPr>
        <p:spPr>
          <a:xfrm>
            <a:off x="5043160" y="5561625"/>
            <a:ext cx="372679" cy="247627"/>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3" name="Curved Up Arrow 92"/>
          <p:cNvSpPr/>
          <p:nvPr/>
        </p:nvSpPr>
        <p:spPr>
          <a:xfrm>
            <a:off x="6005451" y="5042556"/>
            <a:ext cx="372679" cy="247627"/>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4" name="Curved Up Arrow 93"/>
          <p:cNvSpPr/>
          <p:nvPr/>
        </p:nvSpPr>
        <p:spPr>
          <a:xfrm>
            <a:off x="6005451" y="5561625"/>
            <a:ext cx="372679" cy="247627"/>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5" name="Curved Up Arrow 94"/>
          <p:cNvSpPr/>
          <p:nvPr/>
        </p:nvSpPr>
        <p:spPr>
          <a:xfrm>
            <a:off x="6964249" y="5045914"/>
            <a:ext cx="372679" cy="247627"/>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6" name="Curved Up Arrow 95"/>
          <p:cNvSpPr/>
          <p:nvPr/>
        </p:nvSpPr>
        <p:spPr>
          <a:xfrm>
            <a:off x="6964249" y="5564983"/>
            <a:ext cx="372679" cy="247627"/>
          </a:xfrm>
          <a:prstGeom prst="curved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7" name="Up Arrow 96"/>
          <p:cNvSpPr/>
          <p:nvPr/>
        </p:nvSpPr>
        <p:spPr>
          <a:xfrm>
            <a:off x="4872027" y="4336779"/>
            <a:ext cx="191705" cy="47235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Up Arrow 97"/>
          <p:cNvSpPr/>
          <p:nvPr/>
        </p:nvSpPr>
        <p:spPr>
          <a:xfrm>
            <a:off x="5920048" y="4330411"/>
            <a:ext cx="191705" cy="47235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Up Arrow 98"/>
          <p:cNvSpPr/>
          <p:nvPr/>
        </p:nvSpPr>
        <p:spPr>
          <a:xfrm>
            <a:off x="6849337" y="4339125"/>
            <a:ext cx="191705" cy="47235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Up Arrow 99"/>
          <p:cNvSpPr/>
          <p:nvPr/>
        </p:nvSpPr>
        <p:spPr>
          <a:xfrm>
            <a:off x="5244706" y="4340545"/>
            <a:ext cx="192039" cy="941921"/>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Up Arrow 100"/>
          <p:cNvSpPr/>
          <p:nvPr/>
        </p:nvSpPr>
        <p:spPr>
          <a:xfrm>
            <a:off x="6300212" y="4338179"/>
            <a:ext cx="192039" cy="941921"/>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Up Arrow 101"/>
          <p:cNvSpPr/>
          <p:nvPr/>
        </p:nvSpPr>
        <p:spPr>
          <a:xfrm>
            <a:off x="7250719" y="4338179"/>
            <a:ext cx="192039" cy="941921"/>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5" name="Straight Arrow Connector 104"/>
          <p:cNvCxnSpPr/>
          <p:nvPr/>
        </p:nvCxnSpPr>
        <p:spPr>
          <a:xfrm>
            <a:off x="3536275" y="2796253"/>
            <a:ext cx="0" cy="9601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3288050" y="3020982"/>
            <a:ext cx="1500" cy="7214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3729162" y="2781183"/>
            <a:ext cx="2802149" cy="9461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 name="Left Arrow 112"/>
          <p:cNvSpPr/>
          <p:nvPr/>
        </p:nvSpPr>
        <p:spPr>
          <a:xfrm>
            <a:off x="4185473" y="4024870"/>
            <a:ext cx="525525" cy="13778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Left Arrow 113"/>
          <p:cNvSpPr/>
          <p:nvPr/>
        </p:nvSpPr>
        <p:spPr>
          <a:xfrm>
            <a:off x="4185471" y="3816054"/>
            <a:ext cx="2010388" cy="14037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Up Arrow 114"/>
          <p:cNvSpPr/>
          <p:nvPr/>
        </p:nvSpPr>
        <p:spPr>
          <a:xfrm>
            <a:off x="3542481" y="3134122"/>
            <a:ext cx="179144" cy="593239"/>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08928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0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7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75">
                                            <p:txEl>
                                              <p:pRg st="0" end="0"/>
                                            </p:txEl>
                                          </p:spTgt>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12"/>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75">
                                            <p:txEl>
                                              <p:pRg st="2" end="2"/>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75">
                                            <p:txEl>
                                              <p:pRg st="4" end="4"/>
                                            </p:txEl>
                                          </p:spTgt>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77">
                                            <p:txEl>
                                              <p:pRg st="0" end="0"/>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77">
                                            <p:txEl>
                                              <p:pRg st="2" end="2"/>
                                            </p:txEl>
                                          </p:spTgt>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74">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7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8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8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8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8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8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3"/>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105"/>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8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8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9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9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93"/>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94"/>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95"/>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9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uiExpand="1" build="allAtOnce"/>
      <p:bldP spid="76" grpId="0" animBg="1"/>
      <p:bldP spid="76" grpId="1" animBg="1"/>
      <p:bldP spid="77" grpId="0" uiExpand="1" build="allAtOnce"/>
      <p:bldP spid="78" grpId="0" animBg="1"/>
      <p:bldP spid="78" grpId="1" animBg="1"/>
      <p:bldP spid="79" grpId="0" animBg="1"/>
      <p:bldP spid="79" grpId="1" animBg="1"/>
      <p:bldP spid="80" grpId="0" animBg="1"/>
      <p:bldP spid="80" grpId="1" animBg="1"/>
      <p:bldP spid="82" grpId="0" animBg="1"/>
      <p:bldP spid="82" grpId="1" animBg="1"/>
      <p:bldP spid="83" grpId="0" animBg="1"/>
      <p:bldP spid="83" grpId="1" animBg="1"/>
      <p:bldP spid="84" grpId="0" animBg="1"/>
      <p:bldP spid="84" grpId="1" animBg="1"/>
      <p:bldP spid="85" grpId="0" animBg="1"/>
      <p:bldP spid="85" grpId="1" animBg="1"/>
      <p:bldP spid="86" grpId="0"/>
      <p:bldP spid="87" grpId="0" animBg="1"/>
      <p:bldP spid="87" grpId="1" animBg="1"/>
      <p:bldP spid="88" grpId="0"/>
      <p:bldP spid="88" grpId="1"/>
      <p:bldP spid="90" grpId="0" animBg="1"/>
      <p:bldP spid="90" grpId="1" animBg="1"/>
      <p:bldP spid="89" grpId="0" animBg="1"/>
      <p:bldP spid="89"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8" grpId="0" animBg="1"/>
      <p:bldP spid="99" grpId="0" animBg="1"/>
      <p:bldP spid="100" grpId="0" animBg="1"/>
      <p:bldP spid="101" grpId="0" animBg="1"/>
      <p:bldP spid="102" grpId="0" animBg="1"/>
      <p:bldP spid="113" grpId="0" animBg="1"/>
      <p:bldP spid="114" grpId="0" animBg="1"/>
      <p:bldP spid="1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1077997" y="4194538"/>
            <a:ext cx="3340094" cy="1361130"/>
          </a:xfrm>
          <a:prstGeom prst="roundRect">
            <a:avLst>
              <a:gd name="adj" fmla="val 5758"/>
            </a:avLst>
          </a:prstGeom>
          <a:solidFill>
            <a:srgbClr val="FFFFFF"/>
          </a:solidFill>
          <a:ln w="15875"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fontAlgn="base">
              <a:spcBef>
                <a:spcPct val="0"/>
              </a:spcBef>
              <a:spcAft>
                <a:spcPct val="0"/>
              </a:spcAft>
            </a:pPr>
            <a:endParaRPr lang="en-US" sz="612" b="1" dirty="0">
              <a:solidFill>
                <a:schemeClr val="tx1"/>
              </a:solidFill>
              <a:latin typeface="Calibri"/>
              <a:cs typeface="Calibri"/>
            </a:endParaRPr>
          </a:p>
        </p:txBody>
      </p:sp>
      <p:sp>
        <p:nvSpPr>
          <p:cNvPr id="2" name="Rounded Rectangle 1"/>
          <p:cNvSpPr/>
          <p:nvPr/>
        </p:nvSpPr>
        <p:spPr>
          <a:xfrm>
            <a:off x="1142367" y="1741022"/>
            <a:ext cx="3294628" cy="1624294"/>
          </a:xfrm>
          <a:prstGeom prst="roundRect">
            <a:avLst>
              <a:gd name="adj" fmla="val 5758"/>
            </a:avLst>
          </a:prstGeom>
          <a:solidFill>
            <a:srgbClr val="FFFFFF"/>
          </a:solidFill>
          <a:ln w="15875"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fontAlgn="base">
              <a:spcBef>
                <a:spcPct val="0"/>
              </a:spcBef>
              <a:spcAft>
                <a:spcPct val="0"/>
              </a:spcAft>
            </a:pPr>
            <a:endParaRPr lang="en-US" sz="612" b="1" dirty="0">
              <a:solidFill>
                <a:schemeClr val="tx1"/>
              </a:solidFill>
              <a:latin typeface="Calibri"/>
              <a:cs typeface="Calibri"/>
            </a:endParaRPr>
          </a:p>
        </p:txBody>
      </p:sp>
      <p:sp>
        <p:nvSpPr>
          <p:cNvPr id="3" name="TextBox 2"/>
          <p:cNvSpPr txBox="1"/>
          <p:nvPr/>
        </p:nvSpPr>
        <p:spPr>
          <a:xfrm>
            <a:off x="1393463" y="1655180"/>
            <a:ext cx="699492" cy="699492"/>
          </a:xfrm>
          <a:prstGeom prst="rect">
            <a:avLst/>
          </a:prstGeom>
        </p:spPr>
        <p:txBody>
          <a:bodyPr vert="horz" wrap="none" lIns="69949" tIns="34975" rIns="69949" bIns="34975" rtlCol="0">
            <a:normAutofit/>
          </a:bodyPr>
          <a:lstStyle/>
          <a:p>
            <a:pPr defTabSz="349758">
              <a:spcBef>
                <a:spcPct val="20000"/>
              </a:spcBef>
            </a:pPr>
            <a:endParaRPr lang="en-US" sz="1377" dirty="0"/>
          </a:p>
        </p:txBody>
      </p:sp>
      <p:sp>
        <p:nvSpPr>
          <p:cNvPr id="4" name="Rounded Rectangle 3"/>
          <p:cNvSpPr/>
          <p:nvPr/>
        </p:nvSpPr>
        <p:spPr>
          <a:xfrm>
            <a:off x="983002" y="4353339"/>
            <a:ext cx="268185" cy="1125603"/>
          </a:xfrm>
          <a:prstGeom prst="roundRect">
            <a:avLst>
              <a:gd name="adj" fmla="val 12532"/>
            </a:avLst>
          </a:prstGeom>
          <a:solidFill>
            <a:schemeClr val="accent1">
              <a:lumMod val="75000"/>
            </a:schemeClr>
          </a:solidFill>
          <a:ln w="285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18" b="1" dirty="0">
                <a:solidFill>
                  <a:schemeClr val="tx1"/>
                </a:solidFill>
                <a:latin typeface="Calibri"/>
                <a:cs typeface="Calibri"/>
              </a:rPr>
              <a:t>On-premises or</a:t>
            </a:r>
          </a:p>
          <a:p>
            <a:pPr algn="ctr"/>
            <a:r>
              <a:rPr lang="en-US" sz="918" b="1" dirty="0">
                <a:solidFill>
                  <a:schemeClr val="tx1"/>
                </a:solidFill>
                <a:latin typeface="Calibri"/>
                <a:cs typeface="Calibri"/>
              </a:rPr>
              <a:t> “private cloud”</a:t>
            </a:r>
          </a:p>
        </p:txBody>
      </p:sp>
      <p:sp>
        <p:nvSpPr>
          <p:cNvPr id="5" name="AutoShape 16"/>
          <p:cNvSpPr>
            <a:spLocks/>
          </p:cNvSpPr>
          <p:nvPr/>
        </p:nvSpPr>
        <p:spPr bwMode="auto">
          <a:xfrm>
            <a:off x="1355239" y="4748612"/>
            <a:ext cx="407" cy="34974"/>
          </a:xfrm>
          <a:custGeom>
            <a:avLst/>
            <a:gdLst/>
            <a:ahLst/>
            <a:cxnLst/>
            <a:rect l="0" t="0" r="r" b="b"/>
            <a:pathLst>
              <a:path w="21600" h="21600">
                <a:moveTo>
                  <a:pt x="0" y="13653"/>
                </a:moveTo>
                <a:lnTo>
                  <a:pt x="0" y="21600"/>
                </a:lnTo>
                <a:cubicBezTo>
                  <a:pt x="0" y="14162"/>
                  <a:pt x="7632" y="6962"/>
                  <a:pt x="21600" y="0"/>
                </a:cubicBezTo>
                <a:cubicBezTo>
                  <a:pt x="8275" y="4133"/>
                  <a:pt x="0" y="8726"/>
                  <a:pt x="0" y="13653"/>
                </a:cubicBezTo>
                <a:close/>
                <a:moveTo>
                  <a:pt x="0" y="13653"/>
                </a:moveTo>
              </a:path>
            </a:pathLst>
          </a:custGeom>
          <a:solidFill>
            <a:srgbClr val="234DA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699516">
              <a:defRPr/>
            </a:pPr>
            <a:endParaRPr lang="en-US" sz="1377" kern="0">
              <a:latin typeface="Arial"/>
              <a:cs typeface="Arial"/>
            </a:endParaRPr>
          </a:p>
        </p:txBody>
      </p:sp>
      <p:sp>
        <p:nvSpPr>
          <p:cNvPr id="6" name="AutoShape 17"/>
          <p:cNvSpPr>
            <a:spLocks/>
          </p:cNvSpPr>
          <p:nvPr/>
        </p:nvSpPr>
        <p:spPr bwMode="auto">
          <a:xfrm>
            <a:off x="1563583" y="4748612"/>
            <a:ext cx="407" cy="34974"/>
          </a:xfrm>
          <a:custGeom>
            <a:avLst/>
            <a:gdLst/>
            <a:ahLst/>
            <a:cxnLst/>
            <a:rect l="0" t="0" r="r" b="b"/>
            <a:pathLst>
              <a:path w="21600" h="21600">
                <a:moveTo>
                  <a:pt x="0" y="0"/>
                </a:moveTo>
                <a:cubicBezTo>
                  <a:pt x="13971" y="6961"/>
                  <a:pt x="21600" y="14177"/>
                  <a:pt x="21600" y="21600"/>
                </a:cubicBezTo>
                <a:lnTo>
                  <a:pt x="21600" y="13653"/>
                </a:lnTo>
                <a:cubicBezTo>
                  <a:pt x="21600" y="8726"/>
                  <a:pt x="13434" y="4133"/>
                  <a:pt x="0" y="0"/>
                </a:cubicBezTo>
                <a:close/>
                <a:moveTo>
                  <a:pt x="0" y="0"/>
                </a:moveTo>
              </a:path>
            </a:pathLst>
          </a:custGeom>
          <a:solidFill>
            <a:srgbClr val="234DA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699516">
              <a:defRPr/>
            </a:pPr>
            <a:endParaRPr lang="en-US" sz="1377" kern="0">
              <a:latin typeface="Arial"/>
              <a:cs typeface="Arial"/>
            </a:endParaRPr>
          </a:p>
        </p:txBody>
      </p:sp>
      <p:sp>
        <p:nvSpPr>
          <p:cNvPr id="15" name="Rectangle 14"/>
          <p:cNvSpPr/>
          <p:nvPr/>
        </p:nvSpPr>
        <p:spPr>
          <a:xfrm>
            <a:off x="1424420" y="2444627"/>
            <a:ext cx="1633632" cy="349796"/>
          </a:xfrm>
          <a:prstGeom prst="rect">
            <a:avLst/>
          </a:prstGeom>
          <a:solidFill>
            <a:srgbClr val="4AB9E6"/>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r"/>
            <a:endParaRPr lang="en-US" sz="803" dirty="0">
              <a:solidFill>
                <a:schemeClr val="tx1"/>
              </a:solidFill>
            </a:endParaRPr>
          </a:p>
        </p:txBody>
      </p:sp>
      <p:sp>
        <p:nvSpPr>
          <p:cNvPr id="16" name="Rectangle 15"/>
          <p:cNvSpPr/>
          <p:nvPr/>
        </p:nvSpPr>
        <p:spPr>
          <a:xfrm>
            <a:off x="1424030" y="2853095"/>
            <a:ext cx="1634022" cy="334618"/>
          </a:xfrm>
          <a:prstGeom prst="rect">
            <a:avLst/>
          </a:prstGeom>
          <a:solidFill>
            <a:srgbClr val="4AB9E6"/>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77" dirty="0">
              <a:solidFill>
                <a:schemeClr val="tx1"/>
              </a:solidFill>
            </a:endParaRPr>
          </a:p>
        </p:txBody>
      </p:sp>
      <p:pic>
        <p:nvPicPr>
          <p:cNvPr id="17" name="Picture 3"/>
          <p:cNvPicPr>
            <a:picLocks noChangeAspect="1"/>
          </p:cNvPicPr>
          <p:nvPr/>
        </p:nvPicPr>
        <p:blipFill>
          <a:blip r:embed="rId2">
            <a:biLevel thresh="25000"/>
            <a:extLst>
              <a:ext uri="{28A0092B-C50C-407E-A947-70E740481C1C}">
                <a14:useLocalDpi xmlns:a14="http://schemas.microsoft.com/office/drawing/2010/main"/>
              </a:ext>
            </a:extLst>
          </a:blip>
          <a:srcRect/>
          <a:stretch>
            <a:fillRect/>
          </a:stretch>
        </p:blipFill>
        <p:spPr bwMode="auto">
          <a:xfrm>
            <a:off x="983522" y="1784075"/>
            <a:ext cx="305850" cy="24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3">
            <a:biLevel thresh="25000"/>
            <a:extLst>
              <a:ext uri="{28A0092B-C50C-407E-A947-70E740481C1C}">
                <a14:useLocalDpi xmlns:a14="http://schemas.microsoft.com/office/drawing/2010/main"/>
              </a:ext>
            </a:extLst>
          </a:blip>
          <a:srcRect/>
          <a:stretch>
            <a:fillRect/>
          </a:stretch>
        </p:blipFill>
        <p:spPr bwMode="auto">
          <a:xfrm>
            <a:off x="1558852" y="2888057"/>
            <a:ext cx="326711" cy="27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1921363" y="2891396"/>
            <a:ext cx="699492" cy="293255"/>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vert="horz" wrap="none" lIns="69949" tIns="34975" rIns="69949" bIns="34975" rtlCol="0">
            <a:normAutofit/>
          </a:bodyPr>
          <a:lstStyle/>
          <a:p>
            <a:pPr defTabSz="349758">
              <a:spcBef>
                <a:spcPct val="20000"/>
              </a:spcBef>
            </a:pPr>
            <a:r>
              <a:rPr lang="en-US" sz="1071" dirty="0">
                <a:solidFill>
                  <a:schemeClr val="tx1"/>
                </a:solidFill>
              </a:rPr>
              <a:t>Azure Storage</a:t>
            </a:r>
          </a:p>
        </p:txBody>
      </p:sp>
      <p:pic>
        <p:nvPicPr>
          <p:cNvPr id="20" name="Picture 2"/>
          <p:cNvPicPr>
            <a:picLocks noChangeAspect="1"/>
          </p:cNvPicPr>
          <p:nvPr/>
        </p:nvPicPr>
        <p:blipFill>
          <a:blip r:embed="rId4">
            <a:biLevel thresh="25000"/>
            <a:extLst>
              <a:ext uri="{28A0092B-C50C-407E-A947-70E740481C1C}">
                <a14:useLocalDpi xmlns:a14="http://schemas.microsoft.com/office/drawing/2010/main"/>
              </a:ext>
            </a:extLst>
          </a:blip>
          <a:srcRect/>
          <a:stretch>
            <a:fillRect/>
          </a:stretch>
        </p:blipFill>
        <p:spPr bwMode="auto">
          <a:xfrm>
            <a:off x="1601402" y="2472095"/>
            <a:ext cx="283047" cy="28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1903426" y="2480459"/>
            <a:ext cx="699492" cy="293255"/>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vert="horz" wrap="none" lIns="69949" tIns="34975" rIns="69949" bIns="34975" rtlCol="0">
            <a:normAutofit/>
          </a:bodyPr>
          <a:lstStyle/>
          <a:p>
            <a:pPr defTabSz="349758">
              <a:spcBef>
                <a:spcPct val="20000"/>
              </a:spcBef>
            </a:pPr>
            <a:r>
              <a:rPr lang="en-US" sz="1071" dirty="0">
                <a:solidFill>
                  <a:schemeClr val="tx1"/>
                </a:solidFill>
              </a:rPr>
              <a:t>Azure HDInsight</a:t>
            </a:r>
          </a:p>
        </p:txBody>
      </p:sp>
      <p:pic>
        <p:nvPicPr>
          <p:cNvPr id="22" name="Picture 3"/>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3856118" y="1915918"/>
            <a:ext cx="283858" cy="2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Group 22"/>
          <p:cNvGrpSpPr/>
          <p:nvPr/>
        </p:nvGrpSpPr>
        <p:grpSpPr>
          <a:xfrm>
            <a:off x="983523" y="1811214"/>
            <a:ext cx="2799327" cy="1407554"/>
            <a:chOff x="152243" y="1861469"/>
            <a:chExt cx="3659376" cy="1840003"/>
          </a:xfrm>
        </p:grpSpPr>
        <p:sp>
          <p:nvSpPr>
            <p:cNvPr id="24" name="Rounded Rectangle 23"/>
            <p:cNvSpPr/>
            <p:nvPr/>
          </p:nvSpPr>
          <p:spPr>
            <a:xfrm>
              <a:off x="152243" y="1861469"/>
              <a:ext cx="350581" cy="1840003"/>
            </a:xfrm>
            <a:prstGeom prst="roundRect">
              <a:avLst>
                <a:gd name="adj" fmla="val 12532"/>
              </a:avLst>
            </a:prstGeom>
            <a:solidFill>
              <a:schemeClr val="accent1">
                <a:lumMod val="75000"/>
              </a:schemeClr>
            </a:solidFill>
            <a:ln w="285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918" b="1" dirty="0">
                  <a:solidFill>
                    <a:schemeClr val="tx1"/>
                  </a:solidFill>
                  <a:latin typeface="Calibri"/>
                  <a:cs typeface="Calibri"/>
                </a:rPr>
                <a:t>Microsoft Azure</a:t>
              </a:r>
            </a:p>
          </p:txBody>
        </p:sp>
        <p:pic>
          <p:nvPicPr>
            <p:cNvPr id="25" name="Picture 2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140997" y="1987859"/>
              <a:ext cx="670622" cy="376804"/>
            </a:xfrm>
            <a:prstGeom prst="rect">
              <a:avLst/>
            </a:prstGeom>
          </p:spPr>
        </p:pic>
      </p:grpSp>
      <p:grpSp>
        <p:nvGrpSpPr>
          <p:cNvPr id="28" name="Group 27"/>
          <p:cNvGrpSpPr/>
          <p:nvPr/>
        </p:nvGrpSpPr>
        <p:grpSpPr>
          <a:xfrm>
            <a:off x="2400495" y="4353338"/>
            <a:ext cx="1127655" cy="400290"/>
            <a:chOff x="471063" y="3713418"/>
            <a:chExt cx="2165332" cy="821759"/>
          </a:xfrm>
        </p:grpSpPr>
        <p:pic>
          <p:nvPicPr>
            <p:cNvPr id="29" name="Picture 2" descr="http://i1-news.softpedia-static.com/images/news2/Download-Microsoft-SQL-Server-2012-RTM-3.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063" y="3713418"/>
              <a:ext cx="659837" cy="821759"/>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889673" y="3796946"/>
              <a:ext cx="1746722" cy="52495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18" dirty="0">
                  <a:solidFill>
                    <a:schemeClr val="tx1"/>
                  </a:solidFill>
                </a:rPr>
                <a:t>Microsoft APS </a:t>
              </a:r>
              <a:r>
                <a:rPr lang="en-US" sz="918" dirty="0" err="1">
                  <a:solidFill>
                    <a:schemeClr val="tx1"/>
                  </a:solidFill>
                </a:rPr>
                <a:t>Polybase</a:t>
              </a:r>
              <a:r>
                <a:rPr lang="en-US" sz="918" dirty="0">
                  <a:solidFill>
                    <a:schemeClr val="tx1"/>
                  </a:solidFill>
                </a:rPr>
                <a:t> </a:t>
              </a:r>
            </a:p>
          </p:txBody>
        </p:sp>
      </p:grpSp>
      <p:cxnSp>
        <p:nvCxnSpPr>
          <p:cNvPr id="33" name="Straight Arrow Connector 32"/>
          <p:cNvCxnSpPr/>
          <p:nvPr/>
        </p:nvCxnSpPr>
        <p:spPr>
          <a:xfrm flipV="1">
            <a:off x="2509908" y="3218769"/>
            <a:ext cx="1613" cy="1066791"/>
          </a:xfrm>
          <a:prstGeom prst="straightConnector1">
            <a:avLst/>
          </a:prstGeom>
          <a:ln w="38100">
            <a:solidFill>
              <a:schemeClr val="accent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729243" y="1915833"/>
            <a:ext cx="456035" cy="25218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765" dirty="0">
                <a:solidFill>
                  <a:schemeClr val="tx1"/>
                </a:solidFill>
              </a:rPr>
              <a:t>Your Apps</a:t>
            </a:r>
          </a:p>
        </p:txBody>
      </p:sp>
      <p:grpSp>
        <p:nvGrpSpPr>
          <p:cNvPr id="35" name="Group 34"/>
          <p:cNvGrpSpPr/>
          <p:nvPr/>
        </p:nvGrpSpPr>
        <p:grpSpPr>
          <a:xfrm>
            <a:off x="2217435" y="1921817"/>
            <a:ext cx="964442" cy="254352"/>
            <a:chOff x="1635672" y="1553960"/>
            <a:chExt cx="1260751" cy="332497"/>
          </a:xfrm>
        </p:grpSpPr>
        <p:pic>
          <p:nvPicPr>
            <p:cNvPr id="36" name="Picture 35"/>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635672" y="1553960"/>
              <a:ext cx="303855" cy="310033"/>
            </a:xfrm>
            <a:prstGeom prst="rect">
              <a:avLst/>
            </a:prstGeom>
          </p:spPr>
        </p:pic>
        <p:pic>
          <p:nvPicPr>
            <p:cNvPr id="37" name="Picture 36"/>
            <p:cNvPicPr>
              <a:picLocks noChangeAspect="1"/>
            </p:cNvPicPr>
            <p:nvPr/>
          </p:nvPicPr>
          <p:blipFill rotWithShape="1">
            <a:blip r:embed="rId9" cstate="screen">
              <a:clrChange>
                <a:clrFrom>
                  <a:srgbClr val="EFEFEF"/>
                </a:clrFrom>
                <a:clrTo>
                  <a:srgbClr val="EFEFEF">
                    <a:alpha val="0"/>
                  </a:srgbClr>
                </a:clrTo>
              </a:clrChange>
              <a:extLst>
                <a:ext uri="{28A0092B-C50C-407E-A947-70E740481C1C}">
                  <a14:useLocalDpi xmlns:a14="http://schemas.microsoft.com/office/drawing/2010/main"/>
                </a:ext>
              </a:extLst>
            </a:blip>
            <a:srcRect/>
            <a:stretch/>
          </p:blipFill>
          <p:spPr>
            <a:xfrm>
              <a:off x="1942626" y="1569533"/>
              <a:ext cx="647137" cy="305452"/>
            </a:xfrm>
            <a:prstGeom prst="rect">
              <a:avLst/>
            </a:prstGeom>
          </p:spPr>
        </p:pic>
        <p:pic>
          <p:nvPicPr>
            <p:cNvPr id="38" name="Picture 37"/>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2596809" y="1572711"/>
              <a:ext cx="299614" cy="313746"/>
            </a:xfrm>
            <a:prstGeom prst="rect">
              <a:avLst/>
            </a:prstGeom>
          </p:spPr>
        </p:pic>
      </p:grpSp>
      <p:sp>
        <p:nvSpPr>
          <p:cNvPr id="40" name="Rectangle 39"/>
          <p:cNvSpPr/>
          <p:nvPr/>
        </p:nvSpPr>
        <p:spPr>
          <a:xfrm>
            <a:off x="1229970" y="4829922"/>
            <a:ext cx="1220219" cy="29649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lIns="69942" tIns="34972" rIns="69942" bIns="34972" rtlCol="0" anchor="b"/>
          <a:lstStyle/>
          <a:p>
            <a:pPr algn="ctr"/>
            <a:r>
              <a:rPr lang="en-US" sz="918" b="1" dirty="0">
                <a:solidFill>
                  <a:schemeClr val="tx1"/>
                </a:solidFill>
              </a:rPr>
              <a:t>Microsoft or 3</a:t>
            </a:r>
            <a:r>
              <a:rPr lang="en-US" sz="918" b="1" baseline="30000" dirty="0">
                <a:solidFill>
                  <a:schemeClr val="tx1"/>
                </a:solidFill>
              </a:rPr>
              <a:t>rd</a:t>
            </a:r>
            <a:r>
              <a:rPr lang="en-US" sz="918" b="1" dirty="0">
                <a:solidFill>
                  <a:schemeClr val="tx1"/>
                </a:solidFill>
              </a:rPr>
              <a:t> party Applications</a:t>
            </a:r>
          </a:p>
        </p:txBody>
      </p:sp>
      <p:cxnSp>
        <p:nvCxnSpPr>
          <p:cNvPr id="41" name="Straight Arrow Connector 40"/>
          <p:cNvCxnSpPr/>
          <p:nvPr/>
        </p:nvCxnSpPr>
        <p:spPr>
          <a:xfrm flipV="1">
            <a:off x="3341933" y="2236831"/>
            <a:ext cx="9223" cy="2048729"/>
          </a:xfrm>
          <a:prstGeom prst="straightConnector1">
            <a:avLst/>
          </a:prstGeom>
          <a:ln w="38100">
            <a:solidFill>
              <a:schemeClr val="accent2">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1419726" y="4469331"/>
            <a:ext cx="456035" cy="25218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765" dirty="0">
                <a:solidFill>
                  <a:schemeClr val="tx1"/>
                </a:solidFill>
              </a:rPr>
              <a:t>Your</a:t>
            </a:r>
            <a:br>
              <a:rPr lang="en-US" sz="765" dirty="0">
                <a:solidFill>
                  <a:schemeClr val="tx1"/>
                </a:solidFill>
              </a:rPr>
            </a:br>
            <a:r>
              <a:rPr lang="en-US" sz="765" dirty="0">
                <a:solidFill>
                  <a:schemeClr val="tx1"/>
                </a:solidFill>
              </a:rPr>
              <a:t>Apps</a:t>
            </a:r>
          </a:p>
        </p:txBody>
      </p:sp>
      <p:cxnSp>
        <p:nvCxnSpPr>
          <p:cNvPr id="43" name="Straight Arrow Connector 42"/>
          <p:cNvCxnSpPr/>
          <p:nvPr/>
        </p:nvCxnSpPr>
        <p:spPr>
          <a:xfrm flipV="1">
            <a:off x="1929102" y="4600332"/>
            <a:ext cx="409623" cy="1"/>
          </a:xfrm>
          <a:prstGeom prst="straightConnector1">
            <a:avLst/>
          </a:prstGeom>
          <a:ln w="38100">
            <a:solidFill>
              <a:schemeClr val="accent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434063" y="4971744"/>
            <a:ext cx="1220219" cy="44289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lIns="69942" tIns="34972" rIns="69942" bIns="34972" rtlCol="0" anchor="b"/>
          <a:lstStyle/>
          <a:p>
            <a:pPr algn="ctr"/>
            <a:endParaRPr lang="en-US" sz="765" b="1" dirty="0">
              <a:solidFill>
                <a:schemeClr val="tx1"/>
              </a:solidFill>
            </a:endParaRPr>
          </a:p>
        </p:txBody>
      </p:sp>
      <p:grpSp>
        <p:nvGrpSpPr>
          <p:cNvPr id="96" name="Group 95"/>
          <p:cNvGrpSpPr/>
          <p:nvPr/>
        </p:nvGrpSpPr>
        <p:grpSpPr>
          <a:xfrm>
            <a:off x="2150233" y="3505447"/>
            <a:ext cx="1560226" cy="593923"/>
            <a:chOff x="2277781" y="2947447"/>
            <a:chExt cx="2039580" cy="776397"/>
          </a:xfrm>
        </p:grpSpPr>
        <p:sp>
          <p:nvSpPr>
            <p:cNvPr id="62" name="Cloud 61"/>
            <p:cNvSpPr/>
            <p:nvPr/>
          </p:nvSpPr>
          <p:spPr>
            <a:xfrm>
              <a:off x="2277781" y="2947447"/>
              <a:ext cx="2039580" cy="776397"/>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77">
                <a:solidFill>
                  <a:schemeClr val="tx1"/>
                </a:solidFill>
              </a:endParaRPr>
            </a:p>
          </p:txBody>
        </p:sp>
        <p:sp>
          <p:nvSpPr>
            <p:cNvPr id="63" name="Rectangle 62"/>
            <p:cNvSpPr/>
            <p:nvPr/>
          </p:nvSpPr>
          <p:spPr>
            <a:xfrm>
              <a:off x="2711390" y="3118930"/>
              <a:ext cx="1189824" cy="387588"/>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lIns="69942" tIns="34972" rIns="69942" bIns="34972" rtlCol="0" anchor="b"/>
            <a:lstStyle/>
            <a:p>
              <a:pPr algn="ctr"/>
              <a:r>
                <a:rPr lang="en-US" sz="918" b="1" dirty="0">
                  <a:solidFill>
                    <a:schemeClr val="tx1"/>
                  </a:solidFill>
                </a:rPr>
                <a:t>Public </a:t>
              </a:r>
              <a:br>
                <a:rPr lang="en-US" sz="918" b="1" dirty="0">
                  <a:solidFill>
                    <a:schemeClr val="tx1"/>
                  </a:solidFill>
                </a:rPr>
              </a:br>
              <a:r>
                <a:rPr lang="en-US" sz="918" b="1" dirty="0">
                  <a:solidFill>
                    <a:schemeClr val="tx1"/>
                  </a:solidFill>
                </a:rPr>
                <a:t>Internet</a:t>
              </a:r>
            </a:p>
          </p:txBody>
        </p:sp>
      </p:grpSp>
      <p:sp>
        <p:nvSpPr>
          <p:cNvPr id="65" name="Content Placeholder 2"/>
          <p:cNvSpPr txBox="1">
            <a:spLocks/>
          </p:cNvSpPr>
          <p:nvPr/>
        </p:nvSpPr>
        <p:spPr>
          <a:xfrm>
            <a:off x="5267407" y="1646829"/>
            <a:ext cx="5542555" cy="2109186"/>
          </a:xfrm>
          <a:prstGeom prst="rect">
            <a:avLst/>
          </a:prstGeom>
          <a:noFill/>
        </p:spPr>
        <p:txBody>
          <a:bodyPr vert="horz" lIns="0" tIns="34975" rIns="0" bIns="34975"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200" dirty="0" err="1">
                <a:solidFill>
                  <a:schemeClr val="tx1"/>
                </a:solidFill>
              </a:rPr>
              <a:t>Polybase</a:t>
            </a:r>
            <a:r>
              <a:rPr lang="en-US" sz="1200" dirty="0">
                <a:solidFill>
                  <a:schemeClr val="tx1"/>
                </a:solidFill>
              </a:rPr>
              <a:t> as key </a:t>
            </a:r>
            <a:r>
              <a:rPr lang="en-US" sz="1200" b="1" dirty="0">
                <a:solidFill>
                  <a:schemeClr val="tx1"/>
                </a:solidFill>
              </a:rPr>
              <a:t>integrative</a:t>
            </a:r>
            <a:r>
              <a:rPr lang="en-US" sz="1200" dirty="0">
                <a:solidFill>
                  <a:schemeClr val="tx1"/>
                </a:solidFill>
              </a:rPr>
              <a:t> feature</a:t>
            </a:r>
          </a:p>
          <a:p>
            <a:pPr lvl="1">
              <a:buFont typeface="Arial" panose="020B0604020202020204" pitchFamily="34" charset="0"/>
              <a:buChar char="•"/>
            </a:pPr>
            <a:r>
              <a:rPr lang="en-US" sz="1100" dirty="0">
                <a:solidFill>
                  <a:schemeClr val="tx1"/>
                </a:solidFill>
              </a:rPr>
              <a:t>Integration with external Hadoop, </a:t>
            </a:r>
            <a:r>
              <a:rPr lang="en-US" sz="1100" dirty="0" err="1">
                <a:solidFill>
                  <a:schemeClr val="tx1"/>
                </a:solidFill>
              </a:rPr>
              <a:t>HDInsight</a:t>
            </a:r>
            <a:r>
              <a:rPr lang="en-US" sz="1100" dirty="0">
                <a:solidFill>
                  <a:schemeClr val="tx1"/>
                </a:solidFill>
              </a:rPr>
              <a:t> region &amp; Azure Storage</a:t>
            </a:r>
          </a:p>
          <a:p>
            <a:pPr marL="0" indent="0">
              <a:buNone/>
            </a:pPr>
            <a:r>
              <a:rPr lang="en-US" sz="1200" dirty="0">
                <a:solidFill>
                  <a:schemeClr val="tx1"/>
                </a:solidFill>
              </a:rPr>
              <a:t>Data </a:t>
            </a:r>
            <a:r>
              <a:rPr lang="en-US" sz="1200" b="1" dirty="0">
                <a:solidFill>
                  <a:schemeClr val="tx1"/>
                </a:solidFill>
              </a:rPr>
              <a:t>aging</a:t>
            </a:r>
            <a:r>
              <a:rPr lang="en-US" sz="1200" dirty="0">
                <a:solidFill>
                  <a:schemeClr val="tx1"/>
                </a:solidFill>
              </a:rPr>
              <a:t> strategies </a:t>
            </a:r>
          </a:p>
          <a:p>
            <a:pPr lvl="1">
              <a:buFont typeface="Arial" panose="020B0604020202020204" pitchFamily="34" charset="0"/>
              <a:buChar char="•"/>
            </a:pPr>
            <a:r>
              <a:rPr lang="en-US" sz="1100" dirty="0">
                <a:solidFill>
                  <a:schemeClr val="tx1"/>
                </a:solidFill>
              </a:rPr>
              <a:t>Aging of cold data to Azure Storage</a:t>
            </a:r>
          </a:p>
          <a:p>
            <a:pPr lvl="1">
              <a:buFont typeface="Arial" panose="020B0604020202020204" pitchFamily="34" charset="0"/>
              <a:buChar char="•"/>
            </a:pPr>
            <a:r>
              <a:rPr lang="en-US" sz="1100" dirty="0">
                <a:solidFill>
                  <a:schemeClr val="tx1"/>
                </a:solidFill>
              </a:rPr>
              <a:t>APS &amp; </a:t>
            </a:r>
            <a:r>
              <a:rPr lang="en-US" sz="1100" dirty="0" err="1">
                <a:solidFill>
                  <a:schemeClr val="tx1"/>
                </a:solidFill>
              </a:rPr>
              <a:t>HDInsight</a:t>
            </a:r>
            <a:r>
              <a:rPr lang="en-US" sz="1100" dirty="0">
                <a:solidFill>
                  <a:schemeClr val="tx1"/>
                </a:solidFill>
              </a:rPr>
              <a:t> region for hot &amp; warm data</a:t>
            </a:r>
          </a:p>
          <a:p>
            <a:pPr marL="0" indent="0">
              <a:buNone/>
            </a:pPr>
            <a:r>
              <a:rPr lang="en-US" sz="1200" b="1" dirty="0">
                <a:solidFill>
                  <a:schemeClr val="tx1"/>
                </a:solidFill>
              </a:rPr>
              <a:t>Query</a:t>
            </a:r>
            <a:r>
              <a:rPr lang="en-US" sz="1200" dirty="0">
                <a:solidFill>
                  <a:schemeClr val="tx1"/>
                </a:solidFill>
              </a:rPr>
              <a:t> hot data &amp; cold aged data</a:t>
            </a:r>
          </a:p>
          <a:p>
            <a:pPr lvl="1">
              <a:buFont typeface="Arial" panose="020B0604020202020204" pitchFamily="34" charset="0"/>
              <a:buChar char="•"/>
            </a:pPr>
            <a:r>
              <a:rPr lang="en-US" sz="1100" dirty="0">
                <a:solidFill>
                  <a:schemeClr val="tx1"/>
                </a:solidFill>
              </a:rPr>
              <a:t>APS as modern cloud end-point for Azure</a:t>
            </a:r>
          </a:p>
          <a:p>
            <a:pPr lvl="1">
              <a:buFont typeface="Arial" panose="020B0604020202020204" pitchFamily="34" charset="0"/>
              <a:buChar char="•"/>
            </a:pPr>
            <a:r>
              <a:rPr lang="en-US" sz="1100" dirty="0">
                <a:solidFill>
                  <a:schemeClr val="tx1"/>
                </a:solidFill>
              </a:rPr>
              <a:t>Seamless querying of hot &amp; cold data through APS</a:t>
            </a:r>
          </a:p>
          <a:p>
            <a:pPr lvl="1">
              <a:buFont typeface="Arial" panose="020B0604020202020204" pitchFamily="34" charset="0"/>
              <a:buChar char="•"/>
            </a:pPr>
            <a:r>
              <a:rPr lang="en-US" sz="1100" dirty="0">
                <a:solidFill>
                  <a:schemeClr val="tx1"/>
                </a:solidFill>
              </a:rPr>
              <a:t>APS as gateway allowing users to query all on-</a:t>
            </a:r>
            <a:r>
              <a:rPr lang="en-US" sz="1100" dirty="0" err="1">
                <a:solidFill>
                  <a:schemeClr val="tx1"/>
                </a:solidFill>
              </a:rPr>
              <a:t>prem</a:t>
            </a:r>
            <a:r>
              <a:rPr lang="en-US" sz="1100" dirty="0">
                <a:solidFill>
                  <a:schemeClr val="tx1"/>
                </a:solidFill>
              </a:rPr>
              <a:t> data via </a:t>
            </a:r>
            <a:r>
              <a:rPr lang="en-US" sz="1100" dirty="0" err="1">
                <a:solidFill>
                  <a:schemeClr val="tx1"/>
                </a:solidFill>
              </a:rPr>
              <a:t>PowerBI</a:t>
            </a:r>
            <a:r>
              <a:rPr lang="en-US" sz="1100" dirty="0">
                <a:solidFill>
                  <a:schemeClr val="tx1"/>
                </a:solidFill>
              </a:rPr>
              <a:t> and </a:t>
            </a:r>
          </a:p>
        </p:txBody>
      </p:sp>
      <p:grpSp>
        <p:nvGrpSpPr>
          <p:cNvPr id="66" name="Group 65"/>
          <p:cNvGrpSpPr/>
          <p:nvPr/>
        </p:nvGrpSpPr>
        <p:grpSpPr>
          <a:xfrm>
            <a:off x="2504954" y="4726671"/>
            <a:ext cx="914708" cy="770778"/>
            <a:chOff x="6324600" y="3782906"/>
            <a:chExt cx="1752600" cy="1739819"/>
          </a:xfrm>
        </p:grpSpPr>
        <p:cxnSp>
          <p:nvCxnSpPr>
            <p:cNvPr id="67" name="Straight Connector 66"/>
            <p:cNvCxnSpPr>
              <a:stCxn id="78" idx="2"/>
              <a:endCxn id="77" idx="0"/>
            </p:cNvCxnSpPr>
            <p:nvPr/>
          </p:nvCxnSpPr>
          <p:spPr>
            <a:xfrm>
              <a:off x="7185184" y="4214608"/>
              <a:ext cx="12633" cy="876415"/>
            </a:xfrm>
            <a:prstGeom prst="line">
              <a:avLst/>
            </a:prstGeom>
            <a:ln>
              <a:solidFill>
                <a:schemeClr val="tx1"/>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flipH="1">
              <a:off x="7315203" y="4330648"/>
              <a:ext cx="457198" cy="341874"/>
            </a:xfrm>
            <a:prstGeom prst="line">
              <a:avLst/>
            </a:prstGeom>
            <a:ln>
              <a:solidFill>
                <a:schemeClr val="tx1"/>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flipH="1" flipV="1">
              <a:off x="7315203" y="4672522"/>
              <a:ext cx="457198" cy="261043"/>
            </a:xfrm>
            <a:prstGeom prst="line">
              <a:avLst/>
            </a:prstGeom>
            <a:ln>
              <a:solidFill>
                <a:schemeClr val="tx1"/>
              </a:solidFill>
            </a:ln>
          </p:spPr>
          <p:style>
            <a:lnRef idx="1">
              <a:schemeClr val="dk1"/>
            </a:lnRef>
            <a:fillRef idx="2">
              <a:schemeClr val="dk1"/>
            </a:fillRef>
            <a:effectRef idx="1">
              <a:schemeClr val="dk1"/>
            </a:effectRef>
            <a:fontRef idx="minor">
              <a:schemeClr val="dk1"/>
            </a:fontRef>
          </p:style>
        </p:cxnSp>
        <p:cxnSp>
          <p:nvCxnSpPr>
            <p:cNvPr id="70" name="Straight Connector 69"/>
            <p:cNvCxnSpPr/>
            <p:nvPr/>
          </p:nvCxnSpPr>
          <p:spPr>
            <a:xfrm flipH="1" flipV="1">
              <a:off x="6625409" y="4416840"/>
              <a:ext cx="409147" cy="235974"/>
            </a:xfrm>
            <a:prstGeom prst="line">
              <a:avLst/>
            </a:prstGeom>
            <a:ln>
              <a:solidFill>
                <a:schemeClr val="tx1"/>
              </a:solidFill>
            </a:ln>
          </p:spPr>
          <p:style>
            <a:lnRef idx="1">
              <a:schemeClr val="dk1"/>
            </a:lnRef>
            <a:fillRef idx="2">
              <a:schemeClr val="dk1"/>
            </a:fillRef>
            <a:effectRef idx="1">
              <a:schemeClr val="dk1"/>
            </a:effectRef>
            <a:fontRef idx="minor">
              <a:schemeClr val="dk1"/>
            </a:fontRef>
          </p:style>
        </p:cxnSp>
        <p:cxnSp>
          <p:nvCxnSpPr>
            <p:cNvPr id="71" name="Straight Connector 70"/>
            <p:cNvCxnSpPr/>
            <p:nvPr/>
          </p:nvCxnSpPr>
          <p:spPr>
            <a:xfrm flipH="1">
              <a:off x="6618105" y="4634685"/>
              <a:ext cx="416451" cy="298880"/>
            </a:xfrm>
            <a:prstGeom prst="line">
              <a:avLst/>
            </a:prstGeom>
            <a:ln>
              <a:solidFill>
                <a:schemeClr val="tx1"/>
              </a:solidFill>
            </a:ln>
          </p:spPr>
          <p:style>
            <a:lnRef idx="1">
              <a:schemeClr val="dk1"/>
            </a:lnRef>
            <a:fillRef idx="2">
              <a:schemeClr val="dk1"/>
            </a:fillRef>
            <a:effectRef idx="1">
              <a:schemeClr val="dk1"/>
            </a:effectRef>
            <a:fontRef idx="minor">
              <a:schemeClr val="dk1"/>
            </a:fontRef>
          </p:style>
        </p:cxnSp>
        <p:pic>
          <p:nvPicPr>
            <p:cNvPr id="72" name="Picture 71" descr="http://marakana.com/static/images/logos/logo-db-300x300.png"/>
            <p:cNvPicPr>
              <a:picLocks noChangeAspect="1" noChangeArrowheads="1"/>
            </p:cNvPicPr>
            <p:nvPr/>
          </p:nvPicPr>
          <p:blipFill>
            <a:blip r:embed="rId11" cstate="screen">
              <a:grayscl/>
              <a:extLst>
                <a:ext uri="{28A0092B-C50C-407E-A947-70E740481C1C}">
                  <a14:useLocalDpi xmlns:a14="http://schemas.microsoft.com/office/drawing/2010/main" val="0"/>
                </a:ext>
              </a:extLst>
            </a:blip>
            <a:srcRect/>
            <a:stretch>
              <a:fillRect/>
            </a:stretch>
          </p:blipFill>
          <p:spPr bwMode="auto">
            <a:xfrm>
              <a:off x="6896372" y="4395013"/>
              <a:ext cx="571228" cy="55501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descr="http://marakana.com/static/images/logos/logo-db-300x300.png"/>
            <p:cNvPicPr>
              <a:picLocks noChangeAspect="1" noChangeArrowheads="1"/>
            </p:cNvPicPr>
            <p:nvPr/>
          </p:nvPicPr>
          <p:blipFill>
            <a:blip r:embed="rId12" cstate="screen">
              <a:grayscl/>
              <a:extLst>
                <a:ext uri="{28A0092B-C50C-407E-A947-70E740481C1C}">
                  <a14:useLocalDpi xmlns:a14="http://schemas.microsoft.com/office/drawing/2010/main" val="0"/>
                </a:ext>
              </a:extLst>
            </a:blip>
            <a:srcRect/>
            <a:stretch>
              <a:fillRect/>
            </a:stretch>
          </p:blipFill>
          <p:spPr bwMode="auto">
            <a:xfrm>
              <a:off x="7543800" y="4114800"/>
              <a:ext cx="501967" cy="431702"/>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descr="http://marakana.com/static/images/logos/logo-db-300x300.png"/>
            <p:cNvPicPr>
              <a:picLocks noChangeAspect="1" noChangeArrowheads="1"/>
            </p:cNvPicPr>
            <p:nvPr/>
          </p:nvPicPr>
          <p:blipFill>
            <a:blip r:embed="rId12" cstate="screen">
              <a:grayscl/>
              <a:extLst>
                <a:ext uri="{28A0092B-C50C-407E-A947-70E740481C1C}">
                  <a14:useLocalDpi xmlns:a14="http://schemas.microsoft.com/office/drawing/2010/main" val="0"/>
                </a:ext>
              </a:extLst>
            </a:blip>
            <a:srcRect/>
            <a:stretch>
              <a:fillRect/>
            </a:stretch>
          </p:blipFill>
          <p:spPr bwMode="auto">
            <a:xfrm>
              <a:off x="7575233" y="4664953"/>
              <a:ext cx="501967" cy="431702"/>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descr="http://marakana.com/static/images/logos/logo-db-300x300.png"/>
            <p:cNvPicPr>
              <a:picLocks noChangeAspect="1" noChangeArrowheads="1"/>
            </p:cNvPicPr>
            <p:nvPr/>
          </p:nvPicPr>
          <p:blipFill>
            <a:blip r:embed="rId12" cstate="screen">
              <a:grayscl/>
              <a:extLst>
                <a:ext uri="{28A0092B-C50C-407E-A947-70E740481C1C}">
                  <a14:useLocalDpi xmlns:a14="http://schemas.microsoft.com/office/drawing/2010/main" val="0"/>
                </a:ext>
              </a:extLst>
            </a:blip>
            <a:srcRect/>
            <a:stretch>
              <a:fillRect/>
            </a:stretch>
          </p:blipFill>
          <p:spPr bwMode="auto">
            <a:xfrm>
              <a:off x="6324600" y="4672522"/>
              <a:ext cx="501967" cy="43170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5" descr="http://marakana.com/static/images/logos/logo-db-300x300.png"/>
            <p:cNvPicPr>
              <a:picLocks noChangeAspect="1" noChangeArrowheads="1"/>
            </p:cNvPicPr>
            <p:nvPr/>
          </p:nvPicPr>
          <p:blipFill>
            <a:blip r:embed="rId12" cstate="screen">
              <a:grayscl/>
              <a:extLst>
                <a:ext uri="{28A0092B-C50C-407E-A947-70E740481C1C}">
                  <a14:useLocalDpi xmlns:a14="http://schemas.microsoft.com/office/drawing/2010/main" val="0"/>
                </a:ext>
              </a:extLst>
            </a:blip>
            <a:srcRect/>
            <a:stretch>
              <a:fillRect/>
            </a:stretch>
          </p:blipFill>
          <p:spPr bwMode="auto">
            <a:xfrm>
              <a:off x="6324600" y="4131553"/>
              <a:ext cx="501967" cy="43170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descr="http://marakana.com/static/images/logos/logo-db-300x300.png"/>
            <p:cNvPicPr>
              <a:picLocks noChangeAspect="1" noChangeArrowheads="1"/>
            </p:cNvPicPr>
            <p:nvPr/>
          </p:nvPicPr>
          <p:blipFill>
            <a:blip r:embed="rId12" cstate="screen">
              <a:grayscl/>
              <a:extLst>
                <a:ext uri="{28A0092B-C50C-407E-A947-70E740481C1C}">
                  <a14:useLocalDpi xmlns:a14="http://schemas.microsoft.com/office/drawing/2010/main" val="0"/>
                </a:ext>
              </a:extLst>
            </a:blip>
            <a:srcRect/>
            <a:stretch>
              <a:fillRect/>
            </a:stretch>
          </p:blipFill>
          <p:spPr bwMode="auto">
            <a:xfrm>
              <a:off x="6946833" y="5091023"/>
              <a:ext cx="501967" cy="43170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descr="http://marakana.com/static/images/logos/logo-db-300x300.png"/>
            <p:cNvPicPr>
              <a:picLocks noChangeAspect="1" noChangeArrowheads="1"/>
            </p:cNvPicPr>
            <p:nvPr/>
          </p:nvPicPr>
          <p:blipFill>
            <a:blip r:embed="rId12" cstate="screen">
              <a:grayscl/>
              <a:extLst>
                <a:ext uri="{28A0092B-C50C-407E-A947-70E740481C1C}">
                  <a14:useLocalDpi xmlns:a14="http://schemas.microsoft.com/office/drawing/2010/main" val="0"/>
                </a:ext>
              </a:extLst>
            </a:blip>
            <a:srcRect/>
            <a:stretch>
              <a:fillRect/>
            </a:stretch>
          </p:blipFill>
          <p:spPr bwMode="auto">
            <a:xfrm>
              <a:off x="6934200" y="3782906"/>
              <a:ext cx="501967" cy="431702"/>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Rectangle 78"/>
          <p:cNvSpPr/>
          <p:nvPr/>
        </p:nvSpPr>
        <p:spPr>
          <a:xfrm>
            <a:off x="3389191" y="5200955"/>
            <a:ext cx="910184" cy="29649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lIns="69942" tIns="34972" rIns="69942" bIns="34972" rtlCol="0" anchor="b"/>
          <a:lstStyle/>
          <a:p>
            <a:pPr algn="ctr"/>
            <a:r>
              <a:rPr lang="en-US" sz="918" b="1" dirty="0">
                <a:solidFill>
                  <a:schemeClr val="tx1"/>
                </a:solidFill>
              </a:rPr>
              <a:t>APS control &amp; </a:t>
            </a:r>
            <a:br>
              <a:rPr lang="en-US" sz="918" b="1" dirty="0">
                <a:solidFill>
                  <a:schemeClr val="tx1"/>
                </a:solidFill>
              </a:rPr>
            </a:br>
            <a:r>
              <a:rPr lang="en-US" sz="918" b="1" dirty="0">
                <a:solidFill>
                  <a:schemeClr val="tx1"/>
                </a:solidFill>
              </a:rPr>
              <a:t>data nodes</a:t>
            </a:r>
          </a:p>
        </p:txBody>
      </p:sp>
      <p:grpSp>
        <p:nvGrpSpPr>
          <p:cNvPr id="82" name="Group 81"/>
          <p:cNvGrpSpPr/>
          <p:nvPr/>
        </p:nvGrpSpPr>
        <p:grpSpPr>
          <a:xfrm>
            <a:off x="5267408" y="4320966"/>
            <a:ext cx="4735004" cy="609182"/>
            <a:chOff x="5696887" y="4447190"/>
            <a:chExt cx="6189759" cy="796345"/>
          </a:xfrm>
        </p:grpSpPr>
        <p:sp>
          <p:nvSpPr>
            <p:cNvPr id="81" name="Rectangle 80"/>
            <p:cNvSpPr/>
            <p:nvPr/>
          </p:nvSpPr>
          <p:spPr>
            <a:xfrm>
              <a:off x="5696887" y="4447190"/>
              <a:ext cx="5673950" cy="79634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125"/>
                </a:lnSpc>
                <a:spcAft>
                  <a:spcPts val="225"/>
                </a:spcAft>
              </a:pPr>
              <a:endParaRPr lang="en-US" b="1" dirty="0">
                <a:solidFill>
                  <a:schemeClr val="bg2">
                    <a:lumMod val="10000"/>
                  </a:schemeClr>
                </a:solidFill>
                <a:latin typeface="Courier New" pitchFamily="49" charset="0"/>
                <a:cs typeface="Courier New" pitchFamily="49" charset="0"/>
              </a:endParaRPr>
            </a:p>
            <a:p>
              <a:pPr>
                <a:lnSpc>
                  <a:spcPts val="1125"/>
                </a:lnSpc>
                <a:spcAft>
                  <a:spcPts val="225"/>
                </a:spcAft>
              </a:pPr>
              <a:endParaRPr lang="en-US" b="1" dirty="0">
                <a:solidFill>
                  <a:schemeClr val="bg1"/>
                </a:solidFill>
                <a:latin typeface="Courier New" pitchFamily="49" charset="0"/>
                <a:cs typeface="Courier New" pitchFamily="49" charset="0"/>
              </a:endParaRPr>
            </a:p>
          </p:txBody>
        </p:sp>
        <p:sp>
          <p:nvSpPr>
            <p:cNvPr id="80" name="Rectangle 79"/>
            <p:cNvSpPr/>
            <p:nvPr/>
          </p:nvSpPr>
          <p:spPr>
            <a:xfrm>
              <a:off x="5696887" y="4489154"/>
              <a:ext cx="6189759" cy="754381"/>
            </a:xfrm>
            <a:prstGeom prst="rect">
              <a:avLst/>
            </a:prstGeom>
          </p:spPr>
          <p:txBody>
            <a:bodyPr wrap="square">
              <a:spAutoFit/>
            </a:bodyPr>
            <a:lstStyle/>
            <a:p>
              <a:r>
                <a:rPr lang="en-US" sz="1050" b="1" dirty="0">
                  <a:latin typeface="Courier New" pitchFamily="49" charset="0"/>
                  <a:cs typeface="Courier New" pitchFamily="49" charset="0"/>
                </a:rPr>
                <a:t>CREATE EXTERNAL DATA SOURCE </a:t>
              </a:r>
              <a:r>
                <a:rPr lang="en-US" sz="1050" dirty="0">
                  <a:latin typeface="Courier New" pitchFamily="49" charset="0"/>
                  <a:cs typeface="Courier New" pitchFamily="49" charset="0"/>
                </a:rPr>
                <a:t>WASB </a:t>
              </a:r>
              <a:r>
                <a:rPr lang="en-US" sz="1050" b="1" dirty="0">
                  <a:latin typeface="Courier New" pitchFamily="49" charset="0"/>
                  <a:cs typeface="Courier New" pitchFamily="49" charset="0"/>
                </a:rPr>
                <a:t>WITH </a:t>
              </a:r>
              <a:r>
                <a:rPr lang="en-US" sz="1050" dirty="0">
                  <a:latin typeface="Courier New" pitchFamily="49" charset="0"/>
                  <a:cs typeface="Courier New" pitchFamily="49" charset="0"/>
                </a:rPr>
                <a:t>(</a:t>
              </a:r>
              <a:r>
                <a:rPr lang="en-US" sz="1050" b="1" dirty="0">
                  <a:latin typeface="Courier New" pitchFamily="49" charset="0"/>
                  <a:cs typeface="Courier New" pitchFamily="49" charset="0"/>
                </a:rPr>
                <a:t>TYPE = </a:t>
              </a:r>
              <a:r>
                <a:rPr lang="en-US" sz="1050" dirty="0">
                  <a:latin typeface="Courier New" pitchFamily="49" charset="0"/>
                  <a:cs typeface="Courier New" pitchFamily="49" charset="0"/>
                </a:rPr>
                <a:t>Hadoop,</a:t>
              </a:r>
            </a:p>
            <a:p>
              <a:r>
                <a:rPr lang="en-US" sz="1050" b="1" dirty="0">
                  <a:latin typeface="Courier New" pitchFamily="49" charset="0"/>
                  <a:cs typeface="Courier New" pitchFamily="49" charset="0"/>
                </a:rPr>
                <a:t>LOCATION</a:t>
              </a:r>
              <a:r>
                <a:rPr lang="en-US" sz="1050" dirty="0">
                  <a:latin typeface="Courier New" pitchFamily="49" charset="0"/>
                  <a:cs typeface="Courier New" pitchFamily="49" charset="0"/>
                </a:rPr>
                <a:t> = ‘</a:t>
              </a:r>
              <a:r>
                <a:rPr lang="en-US" sz="1050" dirty="0" err="1">
                  <a:latin typeface="Courier New" pitchFamily="49" charset="0"/>
                  <a:cs typeface="Courier New" pitchFamily="49" charset="0"/>
                </a:rPr>
                <a:t>wasbs</a:t>
              </a:r>
              <a:r>
                <a:rPr lang="en-US" sz="1050" dirty="0">
                  <a:latin typeface="Courier New" pitchFamily="49" charset="0"/>
                  <a:cs typeface="Courier New" pitchFamily="49" charset="0"/>
                </a:rPr>
                <a:t>://dailylogs@myaccount.blob.core.windows.net’);</a:t>
              </a:r>
            </a:p>
          </p:txBody>
        </p:sp>
      </p:grpSp>
      <p:grpSp>
        <p:nvGrpSpPr>
          <p:cNvPr id="83" name="Group 82"/>
          <p:cNvGrpSpPr/>
          <p:nvPr/>
        </p:nvGrpSpPr>
        <p:grpSpPr>
          <a:xfrm>
            <a:off x="5267408" y="5072382"/>
            <a:ext cx="4735004" cy="770766"/>
            <a:chOff x="5696887" y="4447189"/>
            <a:chExt cx="6189759" cy="1007572"/>
          </a:xfrm>
        </p:grpSpPr>
        <p:sp>
          <p:nvSpPr>
            <p:cNvPr id="84" name="Rectangle 83"/>
            <p:cNvSpPr/>
            <p:nvPr/>
          </p:nvSpPr>
          <p:spPr>
            <a:xfrm>
              <a:off x="5696887" y="4447189"/>
              <a:ext cx="5673950" cy="100757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125"/>
                </a:lnSpc>
                <a:spcAft>
                  <a:spcPts val="225"/>
                </a:spcAft>
              </a:pPr>
              <a:endParaRPr lang="en-US" b="1" dirty="0">
                <a:solidFill>
                  <a:schemeClr val="bg2">
                    <a:lumMod val="10000"/>
                  </a:schemeClr>
                </a:solidFill>
                <a:latin typeface="Courier New" pitchFamily="49" charset="0"/>
                <a:cs typeface="Courier New" pitchFamily="49" charset="0"/>
              </a:endParaRPr>
            </a:p>
            <a:p>
              <a:pPr>
                <a:lnSpc>
                  <a:spcPts val="1125"/>
                </a:lnSpc>
                <a:spcAft>
                  <a:spcPts val="225"/>
                </a:spcAft>
              </a:pPr>
              <a:endParaRPr lang="en-US" b="1" dirty="0">
                <a:solidFill>
                  <a:schemeClr val="bg1"/>
                </a:solidFill>
                <a:latin typeface="Courier New" pitchFamily="49" charset="0"/>
                <a:cs typeface="Courier New" pitchFamily="49" charset="0"/>
              </a:endParaRPr>
            </a:p>
          </p:txBody>
        </p:sp>
        <p:sp>
          <p:nvSpPr>
            <p:cNvPr id="85" name="Rectangle 84"/>
            <p:cNvSpPr/>
            <p:nvPr/>
          </p:nvSpPr>
          <p:spPr>
            <a:xfrm>
              <a:off x="5696887" y="4489154"/>
              <a:ext cx="6189759" cy="965607"/>
            </a:xfrm>
            <a:prstGeom prst="rect">
              <a:avLst/>
            </a:prstGeom>
          </p:spPr>
          <p:txBody>
            <a:bodyPr wrap="square">
              <a:spAutoFit/>
            </a:bodyPr>
            <a:lstStyle/>
            <a:p>
              <a:r>
                <a:rPr lang="en-US" sz="1050" b="1" dirty="0">
                  <a:latin typeface="Courier New" pitchFamily="49" charset="0"/>
                  <a:cs typeface="Courier New" pitchFamily="49" charset="0"/>
                </a:rPr>
                <a:t>CREATE EXTERNAL TABLE </a:t>
              </a:r>
              <a:r>
                <a:rPr lang="en-US" sz="1050" dirty="0" err="1">
                  <a:latin typeface="Courier New" pitchFamily="49" charset="0"/>
                  <a:cs typeface="Courier New" pitchFamily="49" charset="0"/>
                </a:rPr>
                <a:t>clickstream_HDInsights</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url</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varchar</a:t>
              </a:r>
              <a:r>
                <a:rPr lang="en-US" sz="1050" dirty="0">
                  <a:latin typeface="Courier New" pitchFamily="49" charset="0"/>
                  <a:cs typeface="Courier New" pitchFamily="49" charset="0"/>
                </a:rPr>
                <a:t>(50), </a:t>
              </a:r>
              <a:br>
                <a:rPr lang="en-US" sz="1050" dirty="0">
                  <a:latin typeface="Courier New" pitchFamily="49" charset="0"/>
                  <a:cs typeface="Courier New" pitchFamily="49" charset="0"/>
                </a:rPr>
              </a:br>
              <a:r>
                <a:rPr lang="en-US" sz="1050" dirty="0" err="1">
                  <a:latin typeface="Courier New" pitchFamily="49" charset="0"/>
                  <a:cs typeface="Courier New" pitchFamily="49" charset="0"/>
                </a:rPr>
                <a:t>event_date</a:t>
              </a:r>
              <a:r>
                <a:rPr lang="en-US" sz="1050" dirty="0">
                  <a:latin typeface="Courier New" pitchFamily="49" charset="0"/>
                  <a:cs typeface="Courier New" pitchFamily="49" charset="0"/>
                </a:rPr>
                <a:t> date) </a:t>
              </a:r>
              <a:r>
                <a:rPr lang="en-US" sz="1050" b="1" dirty="0">
                  <a:latin typeface="Courier New" pitchFamily="49" charset="0"/>
                  <a:cs typeface="Courier New" pitchFamily="49" charset="0"/>
                </a:rPr>
                <a:t>WITH </a:t>
              </a:r>
              <a:r>
                <a:rPr lang="en-US" sz="1050" dirty="0">
                  <a:latin typeface="Courier New" pitchFamily="49" charset="0"/>
                  <a:cs typeface="Courier New" pitchFamily="49" charset="0"/>
                </a:rPr>
                <a:t>(</a:t>
              </a:r>
              <a:r>
                <a:rPr lang="en-US" sz="1050" b="1" dirty="0">
                  <a:latin typeface="Courier New" pitchFamily="49" charset="0"/>
                  <a:cs typeface="Courier New" pitchFamily="49" charset="0"/>
                </a:rPr>
                <a:t>DATA_SOURCE</a:t>
              </a:r>
              <a:r>
                <a:rPr lang="en-US" sz="1050" dirty="0">
                  <a:latin typeface="Courier New" pitchFamily="49" charset="0"/>
                  <a:cs typeface="Courier New" pitchFamily="49" charset="0"/>
                </a:rPr>
                <a:t> = WASB, </a:t>
              </a:r>
              <a:r>
                <a:rPr lang="en-US" sz="1050" b="1" dirty="0">
                  <a:latin typeface="Courier New" pitchFamily="49" charset="0"/>
                  <a:cs typeface="Courier New" pitchFamily="49" charset="0"/>
                </a:rPr>
                <a:t>LOCATION</a:t>
              </a:r>
              <a:r>
                <a:rPr lang="en-US" sz="1050" dirty="0">
                  <a:latin typeface="Courier New" pitchFamily="49" charset="0"/>
                  <a:cs typeface="Courier New" pitchFamily="49" charset="0"/>
                </a:rPr>
                <a:t> =‘/input/ log1.txt’,</a:t>
              </a:r>
              <a:r>
                <a:rPr lang="en-US" sz="1050" b="1" dirty="0">
                  <a:latin typeface="Courier New" pitchFamily="49" charset="0"/>
                  <a:cs typeface="Courier New" pitchFamily="49" charset="0"/>
                </a:rPr>
                <a:t>FILE_FORMAT</a:t>
              </a:r>
              <a:r>
                <a:rPr lang="en-US" sz="1050" dirty="0">
                  <a:latin typeface="Courier New" pitchFamily="49" charset="0"/>
                  <a:cs typeface="Courier New" pitchFamily="49" charset="0"/>
                </a:rPr>
                <a:t> = </a:t>
              </a:r>
              <a:r>
                <a:rPr lang="en-US" sz="1050" dirty="0" err="1">
                  <a:latin typeface="Courier New" pitchFamily="49" charset="0"/>
                  <a:cs typeface="Courier New" pitchFamily="49" charset="0"/>
                </a:rPr>
                <a:t>MyDelimitedText</a:t>
              </a:r>
              <a:r>
                <a:rPr lang="en-US" sz="1050" dirty="0">
                  <a:latin typeface="Courier New" pitchFamily="49" charset="0"/>
                  <a:cs typeface="Courier New" pitchFamily="49" charset="0"/>
                </a:rPr>
                <a:t>);</a:t>
              </a:r>
            </a:p>
          </p:txBody>
        </p:sp>
      </p:grpSp>
      <p:sp>
        <p:nvSpPr>
          <p:cNvPr id="86" name="Content Placeholder 2"/>
          <p:cNvSpPr txBox="1">
            <a:spLocks/>
          </p:cNvSpPr>
          <p:nvPr/>
        </p:nvSpPr>
        <p:spPr>
          <a:xfrm>
            <a:off x="5239903" y="4001506"/>
            <a:ext cx="4444226" cy="289757"/>
          </a:xfrm>
          <a:prstGeom prst="rect">
            <a:avLst/>
          </a:prstGeom>
          <a:noFill/>
        </p:spPr>
        <p:txBody>
          <a:bodyPr vert="horz" lIns="0" tIns="34975" rIns="0" bIns="34975"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a:solidFill>
                  <a:schemeClr val="tx1"/>
                </a:solidFill>
              </a:rPr>
              <a:t>T-SQL examples </a:t>
            </a:r>
          </a:p>
        </p:txBody>
      </p:sp>
      <p:grpSp>
        <p:nvGrpSpPr>
          <p:cNvPr id="87" name="Group 86"/>
          <p:cNvGrpSpPr/>
          <p:nvPr/>
        </p:nvGrpSpPr>
        <p:grpSpPr>
          <a:xfrm>
            <a:off x="5267407" y="5940289"/>
            <a:ext cx="4749700" cy="262963"/>
            <a:chOff x="5677676" y="4471965"/>
            <a:chExt cx="6208970" cy="499613"/>
          </a:xfrm>
        </p:grpSpPr>
        <p:sp>
          <p:nvSpPr>
            <p:cNvPr id="88" name="Rectangle 87"/>
            <p:cNvSpPr/>
            <p:nvPr/>
          </p:nvSpPr>
          <p:spPr>
            <a:xfrm>
              <a:off x="5677676" y="4471965"/>
              <a:ext cx="5673951" cy="46056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125"/>
                </a:lnSpc>
                <a:spcAft>
                  <a:spcPts val="225"/>
                </a:spcAft>
              </a:pPr>
              <a:endParaRPr lang="en-US" b="1" dirty="0">
                <a:solidFill>
                  <a:schemeClr val="bg2">
                    <a:lumMod val="10000"/>
                  </a:schemeClr>
                </a:solidFill>
                <a:latin typeface="Courier New" pitchFamily="49" charset="0"/>
                <a:cs typeface="Courier New" pitchFamily="49" charset="0"/>
              </a:endParaRPr>
            </a:p>
            <a:p>
              <a:pPr>
                <a:lnSpc>
                  <a:spcPts val="1125"/>
                </a:lnSpc>
                <a:spcAft>
                  <a:spcPts val="225"/>
                </a:spcAft>
              </a:pPr>
              <a:endParaRPr lang="en-US" b="1" dirty="0">
                <a:solidFill>
                  <a:schemeClr val="bg1"/>
                </a:solidFill>
                <a:latin typeface="Courier New" pitchFamily="49" charset="0"/>
                <a:cs typeface="Courier New" pitchFamily="49" charset="0"/>
              </a:endParaRPr>
            </a:p>
          </p:txBody>
        </p:sp>
        <p:sp>
          <p:nvSpPr>
            <p:cNvPr id="89" name="Rectangle 88"/>
            <p:cNvSpPr/>
            <p:nvPr/>
          </p:nvSpPr>
          <p:spPr>
            <a:xfrm>
              <a:off x="5696887" y="4489154"/>
              <a:ext cx="6189759" cy="482424"/>
            </a:xfrm>
            <a:prstGeom prst="rect">
              <a:avLst/>
            </a:prstGeom>
          </p:spPr>
          <p:txBody>
            <a:bodyPr wrap="square">
              <a:spAutoFit/>
            </a:bodyPr>
            <a:lstStyle/>
            <a:p>
              <a:r>
                <a:rPr lang="en-US" sz="1050" b="1" dirty="0">
                  <a:latin typeface="Courier New" pitchFamily="49" charset="0"/>
                  <a:cs typeface="Courier New" pitchFamily="49" charset="0"/>
                </a:rPr>
                <a:t>SELECT FROM </a:t>
              </a:r>
              <a:r>
                <a:rPr lang="en-US" sz="1050" b="1" dirty="0" err="1">
                  <a:latin typeface="Courier New" pitchFamily="49" charset="0"/>
                  <a:cs typeface="Courier New" pitchFamily="49" charset="0"/>
                </a:rPr>
                <a:t>clickstream_HDInsights</a:t>
              </a:r>
              <a:r>
                <a:rPr lang="en-US" sz="1050" b="1" dirty="0">
                  <a:latin typeface="Courier New" pitchFamily="49" charset="0"/>
                  <a:cs typeface="Courier New" pitchFamily="49" charset="0"/>
                </a:rPr>
                <a:t>, </a:t>
              </a:r>
              <a:r>
                <a:rPr lang="en-US" sz="1050" b="1" dirty="0" err="1">
                  <a:latin typeface="Courier New" pitchFamily="49" charset="0"/>
                  <a:cs typeface="Courier New" pitchFamily="49" charset="0"/>
                </a:rPr>
                <a:t>PDW_Table</a:t>
              </a:r>
              <a:endParaRPr lang="en-US" sz="1050" dirty="0">
                <a:latin typeface="Courier New" pitchFamily="49" charset="0"/>
                <a:cs typeface="Courier New" pitchFamily="49" charset="0"/>
              </a:endParaRPr>
            </a:p>
          </p:txBody>
        </p:sp>
      </p:grpSp>
      <p:grpSp>
        <p:nvGrpSpPr>
          <p:cNvPr id="99" name="Group 98"/>
          <p:cNvGrpSpPr/>
          <p:nvPr/>
        </p:nvGrpSpPr>
        <p:grpSpPr>
          <a:xfrm>
            <a:off x="2432734" y="2452525"/>
            <a:ext cx="1987520" cy="1686266"/>
            <a:chOff x="2668548" y="1577882"/>
            <a:chExt cx="2598154" cy="2204344"/>
          </a:xfrm>
        </p:grpSpPr>
        <p:grpSp>
          <p:nvGrpSpPr>
            <p:cNvPr id="97" name="Group 96"/>
            <p:cNvGrpSpPr/>
            <p:nvPr/>
          </p:nvGrpSpPr>
          <p:grpSpPr>
            <a:xfrm>
              <a:off x="2668548" y="1577882"/>
              <a:ext cx="1291283" cy="2204344"/>
              <a:chOff x="2668548" y="1577882"/>
              <a:chExt cx="1291283" cy="2204344"/>
            </a:xfrm>
          </p:grpSpPr>
          <p:sp>
            <p:nvSpPr>
              <p:cNvPr id="91" name="Can 90"/>
              <p:cNvSpPr/>
              <p:nvPr/>
            </p:nvSpPr>
            <p:spPr>
              <a:xfrm>
                <a:off x="3729578" y="1577882"/>
                <a:ext cx="230253" cy="2184761"/>
              </a:xfrm>
              <a:prstGeom prst="can">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sp>
            <p:nvSpPr>
              <p:cNvPr id="95" name="Can 94"/>
              <p:cNvSpPr/>
              <p:nvPr/>
            </p:nvSpPr>
            <p:spPr>
              <a:xfrm>
                <a:off x="2668548" y="2829887"/>
                <a:ext cx="235156" cy="952339"/>
              </a:xfrm>
              <a:prstGeom prst="can">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7"/>
              </a:p>
            </p:txBody>
          </p:sp>
        </p:grpSp>
        <p:sp>
          <p:nvSpPr>
            <p:cNvPr id="98" name="Rectangle 97"/>
            <p:cNvSpPr/>
            <p:nvPr/>
          </p:nvSpPr>
          <p:spPr>
            <a:xfrm>
              <a:off x="3639721" y="2314787"/>
              <a:ext cx="1626981" cy="387588"/>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lIns="69942" tIns="34972" rIns="69942" bIns="34972" rtlCol="0" anchor="b"/>
            <a:lstStyle/>
            <a:p>
              <a:pPr algn="ctr"/>
              <a:r>
                <a:rPr lang="en-US" sz="918" b="1" dirty="0">
                  <a:solidFill>
                    <a:schemeClr val="tx1"/>
                  </a:solidFill>
                </a:rPr>
                <a:t>Azure </a:t>
              </a:r>
              <a:br>
                <a:rPr lang="en-US" sz="918" b="1" dirty="0">
                  <a:solidFill>
                    <a:schemeClr val="tx1"/>
                  </a:solidFill>
                </a:rPr>
              </a:br>
              <a:r>
                <a:rPr lang="en-US" sz="918" b="1" dirty="0">
                  <a:solidFill>
                    <a:schemeClr val="tx1"/>
                  </a:solidFill>
                </a:rPr>
                <a:t>Express Route</a:t>
              </a:r>
            </a:p>
          </p:txBody>
        </p:sp>
      </p:grpSp>
      <p:sp>
        <p:nvSpPr>
          <p:cNvPr id="100" name="Title 1"/>
          <p:cNvSpPr txBox="1">
            <a:spLocks/>
          </p:cNvSpPr>
          <p:nvPr/>
        </p:nvSpPr>
        <p:spPr>
          <a:xfrm>
            <a:off x="1858166" y="912197"/>
            <a:ext cx="8393192" cy="523830"/>
          </a:xfrm>
          <a:prstGeom prst="rect">
            <a:avLst/>
          </a:prstGeom>
        </p:spPr>
        <p:txBody>
          <a:bodyPr vert="horz" lIns="69949" tIns="34975" rIns="69949" bIns="34975"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2856" b="1" dirty="0"/>
          </a:p>
        </p:txBody>
      </p:sp>
      <p:sp>
        <p:nvSpPr>
          <p:cNvPr id="7" name="Titel 6"/>
          <p:cNvSpPr>
            <a:spLocks noGrp="1"/>
          </p:cNvSpPr>
          <p:nvPr>
            <p:ph type="title"/>
          </p:nvPr>
        </p:nvSpPr>
        <p:spPr/>
        <p:txBody>
          <a:bodyPr/>
          <a:lstStyle/>
          <a:p>
            <a:r>
              <a:rPr lang="en-US" sz="4000" dirty="0"/>
              <a:t>Solution Architecture – </a:t>
            </a:r>
            <a:r>
              <a:rPr lang="en-US" sz="4000" b="1" dirty="0"/>
              <a:t>Hybrid Scenarios </a:t>
            </a:r>
            <a:endParaRPr lang="de-DE" dirty="0"/>
          </a:p>
        </p:txBody>
      </p:sp>
    </p:spTree>
    <p:extLst>
      <p:ext uri="{BB962C8B-B14F-4D97-AF65-F5344CB8AC3E}">
        <p14:creationId xmlns:p14="http://schemas.microsoft.com/office/powerpoint/2010/main" val="405172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6"/>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r>
              <a:rPr lang="en-US" sz="3600" dirty="0"/>
              <a:t>Conclusions</a:t>
            </a:r>
          </a:p>
        </p:txBody>
      </p:sp>
    </p:spTree>
    <p:extLst>
      <p:ext uri="{BB962C8B-B14F-4D97-AF65-F5344CB8AC3E}">
        <p14:creationId xmlns:p14="http://schemas.microsoft.com/office/powerpoint/2010/main" val="36780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4"/>
          <p:cNvSpPr txBox="1">
            <a:spLocks/>
          </p:cNvSpPr>
          <p:nvPr/>
        </p:nvSpPr>
        <p:spPr>
          <a:xfrm>
            <a:off x="1828483" y="548640"/>
            <a:ext cx="8279268" cy="594812"/>
          </a:xfrm>
          <a:prstGeom prst="rect">
            <a:avLst/>
          </a:prstGeom>
        </p:spPr>
        <p:txBody>
          <a:bodyPr lIns="109719" tIns="68574" rIns="109719" bIns="68574"/>
          <a:lstStyle>
            <a:lvl1pPr algn="l" defTabSz="914400" rtl="0" eaLnBrk="1" latinLnBrk="0" hangingPunct="1">
              <a:spcBef>
                <a:spcPct val="0"/>
              </a:spcBef>
              <a:buNone/>
              <a:defRPr sz="5200" kern="1200">
                <a:solidFill>
                  <a:schemeClr val="tx2"/>
                </a:solidFill>
                <a:latin typeface="+mj-lt"/>
                <a:ea typeface="+mj-ea"/>
                <a:cs typeface="+mj-cs"/>
              </a:defRPr>
            </a:lvl1pPr>
          </a:lstStyle>
          <a:p>
            <a:r>
              <a:rPr lang="en-US" sz="3600">
                <a:gradFill>
                  <a:gsLst>
                    <a:gs pos="100000">
                      <a:srgbClr val="505050"/>
                    </a:gs>
                    <a:gs pos="0">
                      <a:srgbClr val="505050"/>
                    </a:gs>
                  </a:gsLst>
                  <a:lin ang="5400000" scaled="0"/>
                </a:gradFill>
                <a:latin typeface="Segoe UI Light"/>
              </a:rPr>
              <a:t>Key Takeaways</a:t>
            </a:r>
            <a:endParaRPr lang="en-US" sz="3600" dirty="0">
              <a:gradFill>
                <a:gsLst>
                  <a:gs pos="100000">
                    <a:schemeClr val="tx2"/>
                  </a:gs>
                  <a:gs pos="0">
                    <a:schemeClr val="tx2"/>
                  </a:gs>
                </a:gsLst>
                <a:lin ang="5400000" scaled="0"/>
              </a:gradFill>
            </a:endParaRPr>
          </a:p>
        </p:txBody>
      </p:sp>
      <p:sp>
        <p:nvSpPr>
          <p:cNvPr id="71" name="Content Placeholder 5"/>
          <p:cNvSpPr txBox="1">
            <a:spLocks/>
          </p:cNvSpPr>
          <p:nvPr/>
        </p:nvSpPr>
        <p:spPr>
          <a:xfrm>
            <a:off x="1889923" y="2086820"/>
            <a:ext cx="8279980" cy="32835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8543" indent="-218543" defTabSz="699241"/>
            <a:r>
              <a:rPr lang="en-US" sz="2100" dirty="0">
                <a:solidFill>
                  <a:srgbClr val="505050"/>
                </a:solidFill>
                <a:latin typeface="Segoe UI"/>
                <a:cs typeface="Segoe UI Light" panose="020B0502040204020203" pitchFamily="34" charset="0"/>
              </a:rPr>
              <a:t>Hadoop enables new insights but also brings new challenges</a:t>
            </a:r>
          </a:p>
          <a:p>
            <a:pPr marL="218543" indent="-218543" defTabSz="699241"/>
            <a:endParaRPr lang="en-US" sz="2100" dirty="0">
              <a:solidFill>
                <a:srgbClr val="505050"/>
              </a:solidFill>
              <a:latin typeface="Segoe UI"/>
              <a:cs typeface="Segoe UI Light" panose="020B0502040204020203" pitchFamily="34" charset="0"/>
            </a:endParaRPr>
          </a:p>
          <a:p>
            <a:pPr marL="218543" indent="-218543" defTabSz="699241"/>
            <a:r>
              <a:rPr lang="en-US" sz="2100" dirty="0">
                <a:solidFill>
                  <a:srgbClr val="505050"/>
                </a:solidFill>
                <a:cs typeface="Segoe UI Light" panose="020B0502040204020203" pitchFamily="34" charset="0"/>
              </a:rPr>
              <a:t>Microsoft deeply integrates Hadoop with your data warehouse</a:t>
            </a:r>
          </a:p>
          <a:p>
            <a:pPr marL="218543" indent="-218543" defTabSz="699241"/>
            <a:endParaRPr lang="en-US" sz="2100" dirty="0">
              <a:solidFill>
                <a:srgbClr val="505050"/>
              </a:solidFill>
              <a:cs typeface="Segoe UI Light" panose="020B0502040204020203" pitchFamily="34" charset="0"/>
            </a:endParaRPr>
          </a:p>
          <a:p>
            <a:pPr marL="218543" indent="-218543" defTabSz="699241"/>
            <a:r>
              <a:rPr lang="en-US" sz="2100" dirty="0">
                <a:solidFill>
                  <a:srgbClr val="505050"/>
                </a:solidFill>
                <a:cs typeface="Segoe UI Light" panose="020B0502040204020203" pitchFamily="34" charset="0"/>
              </a:rPr>
              <a:t>Microsoft provides all the benefits of an Hadoop Appliance</a:t>
            </a:r>
          </a:p>
          <a:p>
            <a:pPr marL="218543" indent="-218543" defTabSz="699241"/>
            <a:endParaRPr lang="en-US" sz="2100" dirty="0">
              <a:solidFill>
                <a:srgbClr val="505050"/>
              </a:solidFill>
              <a:latin typeface="Segoe UI"/>
              <a:cs typeface="Segoe UI Light" panose="020B0502040204020203" pitchFamily="34" charset="0"/>
            </a:endParaRPr>
          </a:p>
          <a:p>
            <a:pPr marL="218543" indent="-218543" defTabSz="699241"/>
            <a:r>
              <a:rPr lang="en-US" sz="2100" dirty="0">
                <a:solidFill>
                  <a:srgbClr val="505050"/>
                </a:solidFill>
                <a:latin typeface="Segoe UI"/>
                <a:cs typeface="Segoe UI Light" panose="020B0502040204020203" pitchFamily="34" charset="0"/>
              </a:rPr>
              <a:t>Enterprise class Management and Security extended to Hadoop</a:t>
            </a:r>
          </a:p>
          <a:p>
            <a:pPr marL="218543" indent="-218543" defTabSz="699241"/>
            <a:endParaRPr lang="en-US" sz="2100" dirty="0">
              <a:solidFill>
                <a:srgbClr val="505050"/>
              </a:solidFill>
              <a:latin typeface="Segoe UI"/>
              <a:cs typeface="Segoe UI Light" panose="020B0502040204020203" pitchFamily="34" charset="0"/>
            </a:endParaRPr>
          </a:p>
          <a:p>
            <a:pPr marL="218543" indent="-218543" defTabSz="699241"/>
            <a:r>
              <a:rPr lang="en-US" sz="2100" dirty="0">
                <a:solidFill>
                  <a:srgbClr val="505050"/>
                </a:solidFill>
                <a:latin typeface="Segoe UI"/>
                <a:cs typeface="Segoe UI Light" panose="020B0502040204020203" pitchFamily="34" charset="0"/>
              </a:rPr>
              <a:t>Microsoft uniquely offers solutions across on premise and cloud</a:t>
            </a:r>
          </a:p>
        </p:txBody>
      </p:sp>
    </p:spTree>
    <p:extLst>
      <p:ext uri="{BB962C8B-B14F-4D97-AF65-F5344CB8AC3E}">
        <p14:creationId xmlns:p14="http://schemas.microsoft.com/office/powerpoint/2010/main" val="227622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3"/>
          <p:cNvSpPr txBox="1">
            <a:spLocks noChangeArrowheads="1"/>
          </p:cNvSpPr>
          <p:nvPr/>
        </p:nvSpPr>
        <p:spPr bwMode="black">
          <a:xfrm>
            <a:off x="529536" y="5776991"/>
            <a:ext cx="11395517" cy="670431"/>
          </a:xfrm>
          <a:prstGeom prst="rect">
            <a:avLst/>
          </a:prstGeom>
          <a:noFill/>
          <a:ln w="12700">
            <a:noFill/>
            <a:miter lim="800000"/>
            <a:headEnd type="none" w="sm" len="sm"/>
            <a:tailEnd type="none" w="sm" len="sm"/>
          </a:ln>
          <a:effectLst/>
        </p:spPr>
        <p:txBody>
          <a:bodyPr vert="horz" wrap="square" lIns="93245" tIns="46623" rIns="93245" bIns="46623" numCol="1" anchor="t" anchorCtr="0" compatLnSpc="1">
            <a:prstTxWarp prst="textNoShape">
              <a:avLst/>
            </a:prstTxWarp>
            <a:spAutoFit/>
          </a:bodyPr>
          <a:lstStyle/>
          <a:p>
            <a:pPr algn="ctr" defTabSz="932290" eaLnBrk="0" hangingPunct="0"/>
            <a:r>
              <a:rPr lang="en-US" sz="918" dirty="0">
                <a:gradFill>
                  <a:gsLst>
                    <a:gs pos="0">
                      <a:srgbClr val="505050"/>
                    </a:gs>
                    <a:gs pos="100000">
                      <a:srgbClr val="505050"/>
                    </a:gs>
                  </a:gsLst>
                  <a:lin ang="5400000" scaled="0"/>
                </a:gradFill>
                <a:cs typeface="Arial" charset="0"/>
              </a:rPr>
              <a:t>© 2014 Microsoft Corporation. All rights reserved. Microsoft, Windows, Windows Vista and other product names are or may be registered trademarks and/or trademarks in the U.S. and/or other countries.</a:t>
            </a:r>
          </a:p>
          <a:p>
            <a:pPr algn="ctr" defTabSz="932290" eaLnBrk="0" hangingPunct="0"/>
            <a:r>
              <a:rPr lang="en-US" sz="918" dirty="0">
                <a:gradFill>
                  <a:gsLst>
                    <a:gs pos="0">
                      <a:srgbClr val="505050"/>
                    </a:gs>
                    <a:gs pos="100000">
                      <a:srgbClr val="505050"/>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grpSp>
        <p:nvGrpSpPr>
          <p:cNvPr id="4" name="Group 3"/>
          <p:cNvGrpSpPr/>
          <p:nvPr/>
        </p:nvGrpSpPr>
        <p:grpSpPr>
          <a:xfrm>
            <a:off x="2742957" y="1913315"/>
            <a:ext cx="6515801" cy="2396796"/>
            <a:chOff x="1294423" y="47169"/>
            <a:chExt cx="6388620" cy="2350013"/>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3291840" y="47169"/>
              <a:ext cx="4391203" cy="2350013"/>
            </a:xfrm>
            <a:prstGeom prst="rect">
              <a:avLst/>
            </a:prstGeom>
          </p:spPr>
        </p:pic>
        <p:pic>
          <p:nvPicPr>
            <p:cNvPr id="6" name="Picture 5"/>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1294423" y="47169"/>
              <a:ext cx="1912074" cy="2350013"/>
            </a:xfrm>
            <a:prstGeom prst="rect">
              <a:avLst/>
            </a:prstGeom>
          </p:spPr>
        </p:pic>
      </p:grpSp>
      <p:sp>
        <p:nvSpPr>
          <p:cNvPr id="7" name="Title 1"/>
          <p:cNvSpPr txBox="1">
            <a:spLocks/>
          </p:cNvSpPr>
          <p:nvPr/>
        </p:nvSpPr>
        <p:spPr bwMode="ltGray">
          <a:xfrm>
            <a:off x="1888812" y="566185"/>
            <a:ext cx="8676964" cy="1044115"/>
          </a:xfrm>
          <a:prstGeom prst="rect">
            <a:avLst/>
          </a:prstGeom>
          <a:noFill/>
        </p:spPr>
        <p:txBody>
          <a:bodyPr lIns="146304" tIns="91440" rIns="146304" bIns="91440" anchor="t" anchorCtr="0"/>
          <a:lstStyle>
            <a:lvl1pPr algn="ctr" defTabSz="685491" rtl="0" eaLnBrk="1" latinLnBrk="0" hangingPunct="1">
              <a:spcBef>
                <a:spcPct val="0"/>
              </a:spcBef>
              <a:buNone/>
              <a:defRPr sz="8000" kern="1200" spc="-100" baseline="0">
                <a:gradFill>
                  <a:gsLst>
                    <a:gs pos="5833">
                      <a:srgbClr val="FFFFFF"/>
                    </a:gs>
                    <a:gs pos="18000">
                      <a:srgbClr val="FFFFFF"/>
                    </a:gs>
                  </a:gsLst>
                  <a:lin ang="5400000" scaled="0"/>
                </a:gradFill>
                <a:latin typeface="+mj-lt"/>
                <a:ea typeface="+mj-ea"/>
                <a:cs typeface="+mj-cs"/>
              </a:defRPr>
            </a:lvl1pPr>
          </a:lstStyle>
          <a:p>
            <a:r>
              <a:rPr lang="en-US" dirty="0" err="1" smtClean="0">
                <a:solidFill>
                  <a:schemeClr val="bg1">
                    <a:lumMod val="50000"/>
                  </a:schemeClr>
                </a:solidFill>
              </a:rPr>
              <a:t>Vielen</a:t>
            </a:r>
            <a:r>
              <a:rPr lang="en-US" dirty="0" smtClean="0">
                <a:solidFill>
                  <a:schemeClr val="bg1">
                    <a:lumMod val="50000"/>
                  </a:schemeClr>
                </a:solidFill>
              </a:rPr>
              <a:t> Dank</a:t>
            </a:r>
            <a:endParaRPr lang="en-US" dirty="0">
              <a:solidFill>
                <a:schemeClr val="bg1">
                  <a:lumMod val="50000"/>
                </a:schemeClr>
              </a:solidFill>
            </a:endParaRPr>
          </a:p>
        </p:txBody>
      </p:sp>
      <p:sp>
        <p:nvSpPr>
          <p:cNvPr id="8" name="Textfeld 7"/>
          <p:cNvSpPr txBox="1"/>
          <p:nvPr/>
        </p:nvSpPr>
        <p:spPr>
          <a:xfrm>
            <a:off x="3449101" y="4613126"/>
            <a:ext cx="4654193" cy="646331"/>
          </a:xfrm>
          <a:prstGeom prst="rect">
            <a:avLst/>
          </a:prstGeom>
          <a:noFill/>
        </p:spPr>
        <p:txBody>
          <a:bodyPr wrap="square" rtlCol="0">
            <a:spAutoFit/>
          </a:bodyPr>
          <a:lstStyle/>
          <a:p>
            <a:r>
              <a:rPr lang="de-DE" dirty="0" smtClean="0">
                <a:solidFill>
                  <a:schemeClr val="bg1">
                    <a:lumMod val="50000"/>
                  </a:schemeClr>
                </a:solidFill>
              </a:rPr>
              <a:t>Fragen?</a:t>
            </a:r>
          </a:p>
          <a:p>
            <a:r>
              <a:rPr lang="de-DE" dirty="0" smtClean="0">
                <a:solidFill>
                  <a:schemeClr val="bg1">
                    <a:lumMod val="50000"/>
                  </a:schemeClr>
                </a:solidFill>
              </a:rPr>
              <a:t>Ralph.Kemperdick@Microsoft.com</a:t>
            </a:r>
            <a:endParaRPr lang="de-DE" dirty="0">
              <a:solidFill>
                <a:schemeClr val="bg1">
                  <a:lumMod val="50000"/>
                </a:schemeClr>
              </a:solidFill>
            </a:endParaRPr>
          </a:p>
        </p:txBody>
      </p:sp>
    </p:spTree>
    <p:extLst>
      <p:ext uri="{BB962C8B-B14F-4D97-AF65-F5344CB8AC3E}">
        <p14:creationId xmlns:p14="http://schemas.microsoft.com/office/powerpoint/2010/main" val="383562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8"/>
          <p:cNvSpPr/>
          <p:nvPr/>
        </p:nvSpPr>
        <p:spPr bwMode="auto">
          <a:xfrm>
            <a:off x="7613178" y="2017238"/>
            <a:ext cx="2579021" cy="373119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9789" tIns="137148" rIns="139789" bIns="137148" numCol="1" rtlCol="0" anchor="t" anchorCtr="0" compatLnSpc="1">
            <a:prstTxWarp prst="textNoShape">
              <a:avLst/>
            </a:prstTxWarp>
          </a:bodyPr>
          <a:lstStyle/>
          <a:p>
            <a:pPr marL="0" lvl="1" defTabSz="1241613" fontAlgn="base">
              <a:spcBef>
                <a:spcPct val="0"/>
              </a:spcBef>
              <a:spcAft>
                <a:spcPct val="0"/>
              </a:spcAft>
            </a:pPr>
            <a:r>
              <a:rPr lang="en-US" sz="1350" kern="0" spc="-8" dirty="0">
                <a:gradFill>
                  <a:gsLst>
                    <a:gs pos="0">
                      <a:sysClr val="window" lastClr="FFFFFF"/>
                    </a:gs>
                    <a:gs pos="100000">
                      <a:sysClr val="window" lastClr="FFFFFF"/>
                    </a:gs>
                  </a:gsLst>
                  <a:lin ang="16200000" scaled="0"/>
                </a:gradFill>
              </a:rPr>
              <a:t>A technical university needed on-demand computing in the cloud for DNA sequencing to accelerate access, discovery, and analysis.  </a:t>
            </a:r>
          </a:p>
        </p:txBody>
      </p:sp>
      <p:sp>
        <p:nvSpPr>
          <p:cNvPr id="53" name="Rectangle 18"/>
          <p:cNvSpPr/>
          <p:nvPr/>
        </p:nvSpPr>
        <p:spPr bwMode="auto">
          <a:xfrm>
            <a:off x="4828641" y="2017238"/>
            <a:ext cx="2579021" cy="373119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9789" tIns="137148" rIns="139789" bIns="137148" numCol="1" rtlCol="0" anchor="t" anchorCtr="0" compatLnSpc="1">
            <a:prstTxWarp prst="textNoShape">
              <a:avLst/>
            </a:prstTxWarp>
          </a:bodyPr>
          <a:lstStyle/>
          <a:p>
            <a:pPr marL="0" lvl="1" defTabSz="1241613" fontAlgn="base">
              <a:spcBef>
                <a:spcPct val="0"/>
              </a:spcBef>
              <a:spcAft>
                <a:spcPct val="0"/>
              </a:spcAft>
              <a:defRPr/>
            </a:pPr>
            <a:r>
              <a:rPr lang="en-US" sz="1350" kern="0" spc="-8" dirty="0">
                <a:gradFill>
                  <a:gsLst>
                    <a:gs pos="0">
                      <a:sysClr val="window" lastClr="FFFFFF"/>
                    </a:gs>
                    <a:gs pos="100000">
                      <a:sysClr val="window" lastClr="FFFFFF"/>
                    </a:gs>
                  </a:gsLst>
                  <a:lin ang="16200000" scaled="0"/>
                </a:gradFill>
              </a:rPr>
              <a:t>A building management company wanted to integrate and analyze data from sensors and equipment to improve efficiency and lower energy costs by 20%. </a:t>
            </a:r>
          </a:p>
        </p:txBody>
      </p:sp>
      <p:sp>
        <p:nvSpPr>
          <p:cNvPr id="19" name="Rectangle 18"/>
          <p:cNvSpPr/>
          <p:nvPr/>
        </p:nvSpPr>
        <p:spPr bwMode="auto">
          <a:xfrm>
            <a:off x="2039069" y="2022373"/>
            <a:ext cx="2579021" cy="3726056"/>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9789" tIns="137148" rIns="139789" bIns="137148" numCol="1" rtlCol="0" anchor="t" anchorCtr="0" compatLnSpc="1">
            <a:prstTxWarp prst="textNoShape">
              <a:avLst/>
            </a:prstTxWarp>
          </a:bodyPr>
          <a:lstStyle/>
          <a:p>
            <a:pPr marL="0" lvl="1" defTabSz="1241613" fontAlgn="base">
              <a:spcBef>
                <a:spcPct val="0"/>
              </a:spcBef>
              <a:spcAft>
                <a:spcPct val="0"/>
              </a:spcAft>
              <a:defRPr/>
            </a:pPr>
            <a:r>
              <a:rPr lang="en-US" sz="1350" kern="0" spc="-8" dirty="0">
                <a:gradFill>
                  <a:gsLst>
                    <a:gs pos="0">
                      <a:sysClr val="window" lastClr="FFFFFF"/>
                    </a:gs>
                    <a:gs pos="100000">
                      <a:sysClr val="window" lastClr="FFFFFF"/>
                    </a:gs>
                  </a:gsLst>
                  <a:lin ang="16200000" scaled="0"/>
                </a:gradFill>
              </a:rPr>
              <a:t>A city wanted better insights into service effectiveness.   They improved services by using social, service logs, devices and GPS to improve safety and enhance services and community.</a:t>
            </a:r>
          </a:p>
        </p:txBody>
      </p:sp>
      <p:sp>
        <p:nvSpPr>
          <p:cNvPr id="36" name="TextBox 35"/>
          <p:cNvSpPr txBox="1"/>
          <p:nvPr/>
        </p:nvSpPr>
        <p:spPr>
          <a:xfrm>
            <a:off x="2039069" y="4727445"/>
            <a:ext cx="2579021" cy="1020989"/>
          </a:xfrm>
          <a:prstGeom prst="rect">
            <a:avLst/>
          </a:prstGeom>
          <a:noFill/>
        </p:spPr>
        <p:txBody>
          <a:bodyPr wrap="square" lIns="137148" tIns="139879" rIns="137148" bIns="139879" rtlCol="0" anchor="b">
            <a:noAutofit/>
          </a:bodyPr>
          <a:lstStyle/>
          <a:p>
            <a:pPr defTabSz="1241613" fontAlgn="base">
              <a:lnSpc>
                <a:spcPct val="85000"/>
              </a:lnSpc>
              <a:spcBef>
                <a:spcPct val="0"/>
              </a:spcBef>
              <a:spcAft>
                <a:spcPct val="0"/>
              </a:spcAft>
              <a:defRPr/>
            </a:pPr>
            <a:r>
              <a:rPr lang="en-US" sz="2400" kern="0" dirty="0">
                <a:gradFill>
                  <a:gsLst>
                    <a:gs pos="0">
                      <a:sysClr val="window" lastClr="FFFFFF"/>
                    </a:gs>
                    <a:gs pos="100000">
                      <a:sysClr val="window" lastClr="FFFFFF"/>
                    </a:gs>
                  </a:gsLst>
                  <a:lin ang="16200000" scaled="0"/>
                </a:gradFill>
                <a:latin typeface="Segoe UI Light"/>
              </a:rPr>
              <a:t>Social and web analytics</a:t>
            </a:r>
          </a:p>
        </p:txBody>
      </p:sp>
      <p:sp>
        <p:nvSpPr>
          <p:cNvPr id="40" name="TextBox 39"/>
          <p:cNvSpPr txBox="1"/>
          <p:nvPr/>
        </p:nvSpPr>
        <p:spPr>
          <a:xfrm>
            <a:off x="4828637" y="4727446"/>
            <a:ext cx="2579020" cy="1020989"/>
          </a:xfrm>
          <a:prstGeom prst="rect">
            <a:avLst/>
          </a:prstGeom>
          <a:noFill/>
        </p:spPr>
        <p:txBody>
          <a:bodyPr wrap="square" lIns="137148" tIns="139879" rIns="137148" bIns="139879" rtlCol="0" anchor="b">
            <a:noAutofit/>
          </a:bodyPr>
          <a:lstStyle/>
          <a:p>
            <a:pPr defTabSz="1241613" fontAlgn="base">
              <a:lnSpc>
                <a:spcPct val="85000"/>
              </a:lnSpc>
              <a:spcBef>
                <a:spcPct val="0"/>
              </a:spcBef>
              <a:spcAft>
                <a:spcPct val="0"/>
              </a:spcAft>
              <a:defRPr/>
            </a:pPr>
            <a:r>
              <a:rPr lang="en-US" sz="2400" kern="0" dirty="0">
                <a:gradFill>
                  <a:gsLst>
                    <a:gs pos="0">
                      <a:sysClr val="window" lastClr="FFFFFF"/>
                    </a:gs>
                    <a:gs pos="100000">
                      <a:sysClr val="window" lastClr="FFFFFF"/>
                    </a:gs>
                  </a:gsLst>
                  <a:lin ang="16200000" scaled="0"/>
                </a:gradFill>
                <a:latin typeface="Segoe UI Light"/>
              </a:rPr>
              <a:t>Live data </a:t>
            </a:r>
            <a:br>
              <a:rPr lang="en-US" sz="2400" kern="0" dirty="0">
                <a:gradFill>
                  <a:gsLst>
                    <a:gs pos="0">
                      <a:sysClr val="window" lastClr="FFFFFF"/>
                    </a:gs>
                    <a:gs pos="100000">
                      <a:sysClr val="window" lastClr="FFFFFF"/>
                    </a:gs>
                  </a:gsLst>
                  <a:lin ang="16200000" scaled="0"/>
                </a:gradFill>
                <a:latin typeface="Segoe UI Light"/>
              </a:rPr>
            </a:br>
            <a:r>
              <a:rPr lang="en-US" sz="2400" kern="0" dirty="0">
                <a:gradFill>
                  <a:gsLst>
                    <a:gs pos="0">
                      <a:sysClr val="window" lastClr="FFFFFF"/>
                    </a:gs>
                    <a:gs pos="100000">
                      <a:sysClr val="window" lastClr="FFFFFF"/>
                    </a:gs>
                  </a:gsLst>
                  <a:lin ang="16200000" scaled="0"/>
                </a:gradFill>
                <a:latin typeface="Segoe UI Light"/>
              </a:rPr>
              <a:t>feeds</a:t>
            </a:r>
          </a:p>
        </p:txBody>
      </p:sp>
      <p:sp>
        <p:nvSpPr>
          <p:cNvPr id="43" name="TextBox 42"/>
          <p:cNvSpPr txBox="1"/>
          <p:nvPr/>
        </p:nvSpPr>
        <p:spPr>
          <a:xfrm>
            <a:off x="7613174" y="4693819"/>
            <a:ext cx="2579020" cy="1054615"/>
          </a:xfrm>
          <a:prstGeom prst="rect">
            <a:avLst/>
          </a:prstGeom>
          <a:noFill/>
        </p:spPr>
        <p:txBody>
          <a:bodyPr wrap="square" lIns="137148" tIns="139879" rIns="137148" bIns="139879" rtlCol="0" anchor="b">
            <a:noAutofit/>
          </a:bodyPr>
          <a:lstStyle/>
          <a:p>
            <a:pPr defTabSz="1241613" fontAlgn="base">
              <a:lnSpc>
                <a:spcPct val="85000"/>
              </a:lnSpc>
              <a:spcBef>
                <a:spcPct val="0"/>
              </a:spcBef>
              <a:spcAft>
                <a:spcPct val="0"/>
              </a:spcAft>
              <a:defRPr/>
            </a:pPr>
            <a:r>
              <a:rPr lang="en-US" sz="2400" kern="0" dirty="0">
                <a:gradFill>
                  <a:gsLst>
                    <a:gs pos="0">
                      <a:sysClr val="window" lastClr="FFFFFF"/>
                    </a:gs>
                    <a:gs pos="100000">
                      <a:sysClr val="window" lastClr="FFFFFF"/>
                    </a:gs>
                  </a:gsLst>
                  <a:lin ang="16200000" scaled="0"/>
                </a:gradFill>
                <a:latin typeface="Segoe UI Light"/>
              </a:rPr>
              <a:t>Advanced analytics</a:t>
            </a:r>
          </a:p>
        </p:txBody>
      </p:sp>
      <p:grpSp>
        <p:nvGrpSpPr>
          <p:cNvPr id="18" name="Group 17"/>
          <p:cNvGrpSpPr/>
          <p:nvPr/>
        </p:nvGrpSpPr>
        <p:grpSpPr>
          <a:xfrm>
            <a:off x="2641331" y="3752540"/>
            <a:ext cx="1374488" cy="1041278"/>
            <a:chOff x="9888538" y="3827463"/>
            <a:chExt cx="1676400" cy="1270000"/>
          </a:xfrm>
          <a:solidFill>
            <a:srgbClr val="FFFFFF"/>
          </a:solidFill>
        </p:grpSpPr>
        <p:sp>
          <p:nvSpPr>
            <p:cNvPr id="21" name="Rectangle 35"/>
            <p:cNvSpPr>
              <a:spLocks noChangeArrowheads="1"/>
            </p:cNvSpPr>
            <p:nvPr/>
          </p:nvSpPr>
          <p:spPr bwMode="auto">
            <a:xfrm>
              <a:off x="10485438" y="4211638"/>
              <a:ext cx="69850" cy="298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22" name="Rectangle 36"/>
            <p:cNvSpPr>
              <a:spLocks noChangeArrowheads="1"/>
            </p:cNvSpPr>
            <p:nvPr/>
          </p:nvSpPr>
          <p:spPr bwMode="auto">
            <a:xfrm>
              <a:off x="10180638" y="4630738"/>
              <a:ext cx="35242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24" name="Rectangle 37"/>
            <p:cNvSpPr>
              <a:spLocks noChangeArrowheads="1"/>
            </p:cNvSpPr>
            <p:nvPr/>
          </p:nvSpPr>
          <p:spPr bwMode="auto">
            <a:xfrm>
              <a:off x="10091738" y="463073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25" name="Rectangle 38"/>
            <p:cNvSpPr>
              <a:spLocks noChangeArrowheads="1"/>
            </p:cNvSpPr>
            <p:nvPr/>
          </p:nvSpPr>
          <p:spPr bwMode="auto">
            <a:xfrm>
              <a:off x="10180638" y="4745038"/>
              <a:ext cx="38100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26" name="Rectangle 39"/>
            <p:cNvSpPr>
              <a:spLocks noChangeArrowheads="1"/>
            </p:cNvSpPr>
            <p:nvPr/>
          </p:nvSpPr>
          <p:spPr bwMode="auto">
            <a:xfrm>
              <a:off x="10091738" y="474503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27" name="Rectangle 40"/>
            <p:cNvSpPr>
              <a:spLocks noChangeArrowheads="1"/>
            </p:cNvSpPr>
            <p:nvPr/>
          </p:nvSpPr>
          <p:spPr bwMode="auto">
            <a:xfrm>
              <a:off x="10180638" y="4852988"/>
              <a:ext cx="28257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28" name="Rectangle 41"/>
            <p:cNvSpPr>
              <a:spLocks noChangeArrowheads="1"/>
            </p:cNvSpPr>
            <p:nvPr/>
          </p:nvSpPr>
          <p:spPr bwMode="auto">
            <a:xfrm>
              <a:off x="10091738" y="485298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29" name="Rectangle 42"/>
            <p:cNvSpPr>
              <a:spLocks noChangeArrowheads="1"/>
            </p:cNvSpPr>
            <p:nvPr/>
          </p:nvSpPr>
          <p:spPr bwMode="auto">
            <a:xfrm>
              <a:off x="10387013" y="4433888"/>
              <a:ext cx="69850"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0" name="Rectangle 43"/>
            <p:cNvSpPr>
              <a:spLocks noChangeArrowheads="1"/>
            </p:cNvSpPr>
            <p:nvPr/>
          </p:nvSpPr>
          <p:spPr bwMode="auto">
            <a:xfrm>
              <a:off x="10288588" y="4303713"/>
              <a:ext cx="69850" cy="206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1" name="Rectangle 44"/>
            <p:cNvSpPr>
              <a:spLocks noChangeArrowheads="1"/>
            </p:cNvSpPr>
            <p:nvPr/>
          </p:nvSpPr>
          <p:spPr bwMode="auto">
            <a:xfrm>
              <a:off x="10186988" y="4249738"/>
              <a:ext cx="69850"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2" name="Rectangle 45"/>
            <p:cNvSpPr>
              <a:spLocks noChangeArrowheads="1"/>
            </p:cNvSpPr>
            <p:nvPr/>
          </p:nvSpPr>
          <p:spPr bwMode="auto">
            <a:xfrm>
              <a:off x="10088563" y="4348163"/>
              <a:ext cx="69850" cy="16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3" name="Freeform 46"/>
            <p:cNvSpPr>
              <a:spLocks/>
            </p:cNvSpPr>
            <p:nvPr/>
          </p:nvSpPr>
          <p:spPr bwMode="auto">
            <a:xfrm>
              <a:off x="10720388" y="4329113"/>
              <a:ext cx="558800" cy="561975"/>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4" name="Freeform 47"/>
            <p:cNvSpPr>
              <a:spLocks/>
            </p:cNvSpPr>
            <p:nvPr/>
          </p:nvSpPr>
          <p:spPr bwMode="auto">
            <a:xfrm>
              <a:off x="11053763" y="4278313"/>
              <a:ext cx="279400" cy="285750"/>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5" name="Freeform 48"/>
            <p:cNvSpPr>
              <a:spLocks/>
            </p:cNvSpPr>
            <p:nvPr/>
          </p:nvSpPr>
          <p:spPr bwMode="auto">
            <a:xfrm>
              <a:off x="11053763" y="4278313"/>
              <a:ext cx="279400" cy="285750"/>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7" name="Rectangle 49"/>
            <p:cNvSpPr>
              <a:spLocks noChangeArrowheads="1"/>
            </p:cNvSpPr>
            <p:nvPr/>
          </p:nvSpPr>
          <p:spPr bwMode="auto">
            <a:xfrm>
              <a:off x="11326813" y="3900488"/>
              <a:ext cx="5397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8" name="Freeform 50"/>
            <p:cNvSpPr>
              <a:spLocks noEditPoints="1"/>
            </p:cNvSpPr>
            <p:nvPr/>
          </p:nvSpPr>
          <p:spPr bwMode="auto">
            <a:xfrm>
              <a:off x="9891713" y="3827463"/>
              <a:ext cx="1673225" cy="168275"/>
            </a:xfrm>
            <a:custGeom>
              <a:avLst/>
              <a:gdLst>
                <a:gd name="T0" fmla="*/ 0 w 1054"/>
                <a:gd name="T1" fmla="*/ 0 h 106"/>
                <a:gd name="T2" fmla="*/ 0 w 1054"/>
                <a:gd name="T3" fmla="*/ 106 h 106"/>
                <a:gd name="T4" fmla="*/ 1054 w 1054"/>
                <a:gd name="T5" fmla="*/ 106 h 106"/>
                <a:gd name="T6" fmla="*/ 1054 w 1054"/>
                <a:gd name="T7" fmla="*/ 0 h 106"/>
                <a:gd name="T8" fmla="*/ 0 w 1054"/>
                <a:gd name="T9" fmla="*/ 0 h 106"/>
                <a:gd name="T10" fmla="*/ 860 w 1054"/>
                <a:gd name="T11" fmla="*/ 88 h 106"/>
                <a:gd name="T12" fmla="*/ 798 w 1054"/>
                <a:gd name="T13" fmla="*/ 88 h 106"/>
                <a:gd name="T14" fmla="*/ 798 w 1054"/>
                <a:gd name="T15" fmla="*/ 72 h 106"/>
                <a:gd name="T16" fmla="*/ 860 w 1054"/>
                <a:gd name="T17" fmla="*/ 72 h 106"/>
                <a:gd name="T18" fmla="*/ 860 w 1054"/>
                <a:gd name="T19" fmla="*/ 88 h 106"/>
                <a:gd name="T20" fmla="*/ 946 w 1054"/>
                <a:gd name="T21" fmla="*/ 90 h 106"/>
                <a:gd name="T22" fmla="*/ 890 w 1054"/>
                <a:gd name="T23" fmla="*/ 90 h 106"/>
                <a:gd name="T24" fmla="*/ 890 w 1054"/>
                <a:gd name="T25" fmla="*/ 32 h 106"/>
                <a:gd name="T26" fmla="*/ 946 w 1054"/>
                <a:gd name="T27" fmla="*/ 32 h 106"/>
                <a:gd name="T28" fmla="*/ 946 w 1054"/>
                <a:gd name="T29" fmla="*/ 90 h 106"/>
                <a:gd name="T30" fmla="*/ 1032 w 1054"/>
                <a:gd name="T31" fmla="*/ 78 h 106"/>
                <a:gd name="T32" fmla="*/ 1020 w 1054"/>
                <a:gd name="T33" fmla="*/ 90 h 106"/>
                <a:gd name="T34" fmla="*/ 1004 w 1054"/>
                <a:gd name="T35" fmla="*/ 74 h 106"/>
                <a:gd name="T36" fmla="*/ 988 w 1054"/>
                <a:gd name="T37" fmla="*/ 90 h 106"/>
                <a:gd name="T38" fmla="*/ 976 w 1054"/>
                <a:gd name="T39" fmla="*/ 78 h 106"/>
                <a:gd name="T40" fmla="*/ 992 w 1054"/>
                <a:gd name="T41" fmla="*/ 62 h 106"/>
                <a:gd name="T42" fmla="*/ 976 w 1054"/>
                <a:gd name="T43" fmla="*/ 44 h 106"/>
                <a:gd name="T44" fmla="*/ 988 w 1054"/>
                <a:gd name="T45" fmla="*/ 32 h 106"/>
                <a:gd name="T46" fmla="*/ 1004 w 1054"/>
                <a:gd name="T47" fmla="*/ 48 h 106"/>
                <a:gd name="T48" fmla="*/ 1020 w 1054"/>
                <a:gd name="T49" fmla="*/ 32 h 106"/>
                <a:gd name="T50" fmla="*/ 1032 w 1054"/>
                <a:gd name="T51" fmla="*/ 44 h 106"/>
                <a:gd name="T52" fmla="*/ 1016 w 1054"/>
                <a:gd name="T53" fmla="*/ 62 h 106"/>
                <a:gd name="T54" fmla="*/ 1032 w 1054"/>
                <a:gd name="T55"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4" h="106">
                  <a:moveTo>
                    <a:pt x="0" y="0"/>
                  </a:moveTo>
                  <a:lnTo>
                    <a:pt x="0" y="106"/>
                  </a:lnTo>
                  <a:lnTo>
                    <a:pt x="1054" y="106"/>
                  </a:lnTo>
                  <a:lnTo>
                    <a:pt x="1054" y="0"/>
                  </a:lnTo>
                  <a:lnTo>
                    <a:pt x="0" y="0"/>
                  </a:lnTo>
                  <a:close/>
                  <a:moveTo>
                    <a:pt x="860" y="88"/>
                  </a:moveTo>
                  <a:lnTo>
                    <a:pt x="798" y="88"/>
                  </a:lnTo>
                  <a:lnTo>
                    <a:pt x="798" y="72"/>
                  </a:lnTo>
                  <a:lnTo>
                    <a:pt x="860" y="72"/>
                  </a:lnTo>
                  <a:lnTo>
                    <a:pt x="860" y="88"/>
                  </a:lnTo>
                  <a:close/>
                  <a:moveTo>
                    <a:pt x="946" y="90"/>
                  </a:moveTo>
                  <a:lnTo>
                    <a:pt x="890" y="90"/>
                  </a:lnTo>
                  <a:lnTo>
                    <a:pt x="890" y="32"/>
                  </a:lnTo>
                  <a:lnTo>
                    <a:pt x="946" y="32"/>
                  </a:lnTo>
                  <a:lnTo>
                    <a:pt x="946" y="90"/>
                  </a:lnTo>
                  <a:close/>
                  <a:moveTo>
                    <a:pt x="1032" y="78"/>
                  </a:moveTo>
                  <a:lnTo>
                    <a:pt x="1020" y="90"/>
                  </a:lnTo>
                  <a:lnTo>
                    <a:pt x="1004" y="74"/>
                  </a:lnTo>
                  <a:lnTo>
                    <a:pt x="988" y="90"/>
                  </a:lnTo>
                  <a:lnTo>
                    <a:pt x="976" y="78"/>
                  </a:lnTo>
                  <a:lnTo>
                    <a:pt x="992" y="62"/>
                  </a:lnTo>
                  <a:lnTo>
                    <a:pt x="976" y="44"/>
                  </a:lnTo>
                  <a:lnTo>
                    <a:pt x="988" y="32"/>
                  </a:lnTo>
                  <a:lnTo>
                    <a:pt x="1004" y="48"/>
                  </a:lnTo>
                  <a:lnTo>
                    <a:pt x="1020" y="32"/>
                  </a:lnTo>
                  <a:lnTo>
                    <a:pt x="1032" y="44"/>
                  </a:lnTo>
                  <a:lnTo>
                    <a:pt x="1016" y="62"/>
                  </a:lnTo>
                  <a:lnTo>
                    <a:pt x="103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39" name="Freeform 51"/>
            <p:cNvSpPr>
              <a:spLocks noEditPoints="1"/>
            </p:cNvSpPr>
            <p:nvPr/>
          </p:nvSpPr>
          <p:spPr bwMode="auto">
            <a:xfrm>
              <a:off x="9888538" y="4030663"/>
              <a:ext cx="1670050" cy="1066800"/>
            </a:xfrm>
            <a:custGeom>
              <a:avLst/>
              <a:gdLst>
                <a:gd name="T0" fmla="*/ 0 w 1052"/>
                <a:gd name="T1" fmla="*/ 0 h 672"/>
                <a:gd name="T2" fmla="*/ 0 w 1052"/>
                <a:gd name="T3" fmla="*/ 672 h 672"/>
                <a:gd name="T4" fmla="*/ 1052 w 1052"/>
                <a:gd name="T5" fmla="*/ 672 h 672"/>
                <a:gd name="T6" fmla="*/ 1052 w 1052"/>
                <a:gd name="T7" fmla="*/ 0 h 672"/>
                <a:gd name="T8" fmla="*/ 0 w 1052"/>
                <a:gd name="T9" fmla="*/ 0 h 672"/>
                <a:gd name="T10" fmla="*/ 1000 w 1052"/>
                <a:gd name="T11" fmla="*/ 620 h 672"/>
                <a:gd name="T12" fmla="*/ 54 w 1052"/>
                <a:gd name="T13" fmla="*/ 620 h 672"/>
                <a:gd name="T14" fmla="*/ 54 w 1052"/>
                <a:gd name="T15" fmla="*/ 52 h 672"/>
                <a:gd name="T16" fmla="*/ 1000 w 1052"/>
                <a:gd name="T17" fmla="*/ 52 h 672"/>
                <a:gd name="T18" fmla="*/ 1000 w 1052"/>
                <a:gd name="T19" fmla="*/ 6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672">
                  <a:moveTo>
                    <a:pt x="0" y="0"/>
                  </a:moveTo>
                  <a:lnTo>
                    <a:pt x="0" y="672"/>
                  </a:lnTo>
                  <a:lnTo>
                    <a:pt x="1052" y="672"/>
                  </a:lnTo>
                  <a:lnTo>
                    <a:pt x="1052" y="0"/>
                  </a:lnTo>
                  <a:lnTo>
                    <a:pt x="0" y="0"/>
                  </a:lnTo>
                  <a:close/>
                  <a:moveTo>
                    <a:pt x="1000" y="620"/>
                  </a:moveTo>
                  <a:lnTo>
                    <a:pt x="54" y="620"/>
                  </a:lnTo>
                  <a:lnTo>
                    <a:pt x="54" y="52"/>
                  </a:lnTo>
                  <a:lnTo>
                    <a:pt x="1000" y="52"/>
                  </a:lnTo>
                  <a:lnTo>
                    <a:pt x="1000" y="6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grpSp>
      <p:grpSp>
        <p:nvGrpSpPr>
          <p:cNvPr id="6" name="Group 4"/>
          <p:cNvGrpSpPr>
            <a:grpSpLocks noChangeAspect="1"/>
          </p:cNvGrpSpPr>
          <p:nvPr/>
        </p:nvGrpSpPr>
        <p:grpSpPr bwMode="auto">
          <a:xfrm>
            <a:off x="5626394" y="3752543"/>
            <a:ext cx="983515" cy="1041279"/>
            <a:chOff x="-3" y="3"/>
            <a:chExt cx="647" cy="685"/>
          </a:xfrm>
          <a:solidFill>
            <a:schemeClr val="bg1"/>
          </a:solidFill>
        </p:grpSpPr>
        <p:sp>
          <p:nvSpPr>
            <p:cNvPr id="8" name="Freeform 5"/>
            <p:cNvSpPr>
              <a:spLocks/>
            </p:cNvSpPr>
            <p:nvPr/>
          </p:nvSpPr>
          <p:spPr bwMode="auto">
            <a:xfrm>
              <a:off x="-3" y="380"/>
              <a:ext cx="184" cy="308"/>
            </a:xfrm>
            <a:custGeom>
              <a:avLst/>
              <a:gdLst>
                <a:gd name="T0" fmla="*/ 72 w 77"/>
                <a:gd name="T1" fmla="*/ 0 h 129"/>
                <a:gd name="T2" fmla="*/ 57 w 77"/>
                <a:gd name="T3" fmla="*/ 0 h 129"/>
                <a:gd name="T4" fmla="*/ 34 w 77"/>
                <a:gd name="T5" fmla="*/ 22 h 129"/>
                <a:gd name="T6" fmla="*/ 18 w 77"/>
                <a:gd name="T7" fmla="*/ 29 h 129"/>
                <a:gd name="T8" fmla="*/ 1 w 77"/>
                <a:gd name="T9" fmla="*/ 22 h 129"/>
                <a:gd name="T10" fmla="*/ 0 w 77"/>
                <a:gd name="T11" fmla="*/ 20 h 129"/>
                <a:gd name="T12" fmla="*/ 0 w 77"/>
                <a:gd name="T13" fmla="*/ 125 h 129"/>
                <a:gd name="T14" fmla="*/ 5 w 77"/>
                <a:gd name="T15" fmla="*/ 129 h 129"/>
                <a:gd name="T16" fmla="*/ 72 w 77"/>
                <a:gd name="T17" fmla="*/ 129 h 129"/>
                <a:gd name="T18" fmla="*/ 77 w 77"/>
                <a:gd name="T19" fmla="*/ 125 h 129"/>
                <a:gd name="T20" fmla="*/ 77 w 77"/>
                <a:gd name="T21" fmla="*/ 4 h 129"/>
                <a:gd name="T22" fmla="*/ 72 w 77"/>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29">
                  <a:moveTo>
                    <a:pt x="72" y="0"/>
                  </a:moveTo>
                  <a:cubicBezTo>
                    <a:pt x="57" y="0"/>
                    <a:pt x="57" y="0"/>
                    <a:pt x="57" y="0"/>
                  </a:cubicBezTo>
                  <a:cubicBezTo>
                    <a:pt x="34" y="22"/>
                    <a:pt x="34" y="22"/>
                    <a:pt x="34" y="22"/>
                  </a:cubicBezTo>
                  <a:cubicBezTo>
                    <a:pt x="30" y="26"/>
                    <a:pt x="24" y="29"/>
                    <a:pt x="18" y="29"/>
                  </a:cubicBezTo>
                  <a:cubicBezTo>
                    <a:pt x="12" y="29"/>
                    <a:pt x="6" y="26"/>
                    <a:pt x="1" y="22"/>
                  </a:cubicBezTo>
                  <a:cubicBezTo>
                    <a:pt x="1" y="21"/>
                    <a:pt x="1" y="21"/>
                    <a:pt x="0" y="20"/>
                  </a:cubicBezTo>
                  <a:cubicBezTo>
                    <a:pt x="0" y="125"/>
                    <a:pt x="0" y="125"/>
                    <a:pt x="0" y="125"/>
                  </a:cubicBezTo>
                  <a:cubicBezTo>
                    <a:pt x="0" y="127"/>
                    <a:pt x="2" y="129"/>
                    <a:pt x="5" y="129"/>
                  </a:cubicBezTo>
                  <a:cubicBezTo>
                    <a:pt x="72" y="129"/>
                    <a:pt x="72" y="129"/>
                    <a:pt x="72" y="129"/>
                  </a:cubicBezTo>
                  <a:cubicBezTo>
                    <a:pt x="75" y="129"/>
                    <a:pt x="77" y="127"/>
                    <a:pt x="77" y="125"/>
                  </a:cubicBezTo>
                  <a:cubicBezTo>
                    <a:pt x="77" y="4"/>
                    <a:pt x="77" y="4"/>
                    <a:pt x="77" y="4"/>
                  </a:cubicBezTo>
                  <a:cubicBezTo>
                    <a:pt x="77" y="2"/>
                    <a:pt x="75"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0" name="Freeform 6"/>
            <p:cNvSpPr>
              <a:spLocks/>
            </p:cNvSpPr>
            <p:nvPr/>
          </p:nvSpPr>
          <p:spPr bwMode="auto">
            <a:xfrm>
              <a:off x="233" y="380"/>
              <a:ext cx="184" cy="308"/>
            </a:xfrm>
            <a:custGeom>
              <a:avLst/>
              <a:gdLst>
                <a:gd name="T0" fmla="*/ 73 w 77"/>
                <a:gd name="T1" fmla="*/ 0 h 129"/>
                <a:gd name="T2" fmla="*/ 5 w 77"/>
                <a:gd name="T3" fmla="*/ 0 h 129"/>
                <a:gd name="T4" fmla="*/ 0 w 77"/>
                <a:gd name="T5" fmla="*/ 4 h 129"/>
                <a:gd name="T6" fmla="*/ 0 w 77"/>
                <a:gd name="T7" fmla="*/ 125 h 129"/>
                <a:gd name="T8" fmla="*/ 5 w 77"/>
                <a:gd name="T9" fmla="*/ 129 h 129"/>
                <a:gd name="T10" fmla="*/ 73 w 77"/>
                <a:gd name="T11" fmla="*/ 129 h 129"/>
                <a:gd name="T12" fmla="*/ 77 w 77"/>
                <a:gd name="T13" fmla="*/ 125 h 129"/>
                <a:gd name="T14" fmla="*/ 77 w 77"/>
                <a:gd name="T15" fmla="*/ 4 h 129"/>
                <a:gd name="T16" fmla="*/ 73 w 77"/>
                <a:gd name="T1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29">
                  <a:moveTo>
                    <a:pt x="73" y="0"/>
                  </a:moveTo>
                  <a:cubicBezTo>
                    <a:pt x="5" y="0"/>
                    <a:pt x="5" y="0"/>
                    <a:pt x="5" y="0"/>
                  </a:cubicBezTo>
                  <a:cubicBezTo>
                    <a:pt x="2" y="0"/>
                    <a:pt x="0" y="2"/>
                    <a:pt x="0" y="4"/>
                  </a:cubicBezTo>
                  <a:cubicBezTo>
                    <a:pt x="0" y="125"/>
                    <a:pt x="0" y="125"/>
                    <a:pt x="0" y="125"/>
                  </a:cubicBezTo>
                  <a:cubicBezTo>
                    <a:pt x="0" y="127"/>
                    <a:pt x="2" y="129"/>
                    <a:pt x="5" y="129"/>
                  </a:cubicBezTo>
                  <a:cubicBezTo>
                    <a:pt x="73" y="129"/>
                    <a:pt x="73" y="129"/>
                    <a:pt x="73" y="129"/>
                  </a:cubicBezTo>
                  <a:cubicBezTo>
                    <a:pt x="75" y="129"/>
                    <a:pt x="77" y="127"/>
                    <a:pt x="77" y="125"/>
                  </a:cubicBezTo>
                  <a:cubicBezTo>
                    <a:pt x="77" y="4"/>
                    <a:pt x="77" y="4"/>
                    <a:pt x="77" y="4"/>
                  </a:cubicBezTo>
                  <a:cubicBezTo>
                    <a:pt x="77" y="2"/>
                    <a:pt x="75"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1" name="Freeform 7"/>
            <p:cNvSpPr>
              <a:spLocks/>
            </p:cNvSpPr>
            <p:nvPr/>
          </p:nvSpPr>
          <p:spPr bwMode="auto">
            <a:xfrm>
              <a:off x="462" y="170"/>
              <a:ext cx="182" cy="515"/>
            </a:xfrm>
            <a:custGeom>
              <a:avLst/>
              <a:gdLst>
                <a:gd name="T0" fmla="*/ 74 w 76"/>
                <a:gd name="T1" fmla="*/ 21 h 216"/>
                <a:gd name="T2" fmla="*/ 45 w 76"/>
                <a:gd name="T3" fmla="*/ 21 h 216"/>
                <a:gd name="T4" fmla="*/ 36 w 76"/>
                <a:gd name="T5" fmla="*/ 21 h 216"/>
                <a:gd name="T6" fmla="*/ 36 w 76"/>
                <a:gd name="T7" fmla="*/ 13 h 216"/>
                <a:gd name="T8" fmla="*/ 36 w 76"/>
                <a:gd name="T9" fmla="*/ 0 h 216"/>
                <a:gd name="T10" fmla="*/ 0 w 76"/>
                <a:gd name="T11" fmla="*/ 33 h 216"/>
                <a:gd name="T12" fmla="*/ 0 w 76"/>
                <a:gd name="T13" fmla="*/ 212 h 216"/>
                <a:gd name="T14" fmla="*/ 5 w 76"/>
                <a:gd name="T15" fmla="*/ 216 h 216"/>
                <a:gd name="T16" fmla="*/ 71 w 76"/>
                <a:gd name="T17" fmla="*/ 216 h 216"/>
                <a:gd name="T18" fmla="*/ 76 w 76"/>
                <a:gd name="T19" fmla="*/ 212 h 216"/>
                <a:gd name="T20" fmla="*/ 76 w 76"/>
                <a:gd name="T21" fmla="*/ 21 h 216"/>
                <a:gd name="T22" fmla="*/ 74 w 76"/>
                <a:gd name="T23" fmla="*/ 2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216">
                  <a:moveTo>
                    <a:pt x="74" y="21"/>
                  </a:moveTo>
                  <a:cubicBezTo>
                    <a:pt x="45" y="21"/>
                    <a:pt x="45" y="21"/>
                    <a:pt x="45" y="21"/>
                  </a:cubicBezTo>
                  <a:cubicBezTo>
                    <a:pt x="36" y="21"/>
                    <a:pt x="36" y="21"/>
                    <a:pt x="36" y="21"/>
                  </a:cubicBezTo>
                  <a:cubicBezTo>
                    <a:pt x="36" y="13"/>
                    <a:pt x="36" y="13"/>
                    <a:pt x="36" y="13"/>
                  </a:cubicBezTo>
                  <a:cubicBezTo>
                    <a:pt x="36" y="0"/>
                    <a:pt x="36" y="0"/>
                    <a:pt x="36" y="0"/>
                  </a:cubicBezTo>
                  <a:cubicBezTo>
                    <a:pt x="0" y="33"/>
                    <a:pt x="0" y="33"/>
                    <a:pt x="0" y="33"/>
                  </a:cubicBezTo>
                  <a:cubicBezTo>
                    <a:pt x="0" y="212"/>
                    <a:pt x="0" y="212"/>
                    <a:pt x="0" y="212"/>
                  </a:cubicBezTo>
                  <a:cubicBezTo>
                    <a:pt x="0" y="214"/>
                    <a:pt x="2" y="216"/>
                    <a:pt x="5" y="216"/>
                  </a:cubicBezTo>
                  <a:cubicBezTo>
                    <a:pt x="71" y="216"/>
                    <a:pt x="71" y="216"/>
                    <a:pt x="71" y="216"/>
                  </a:cubicBezTo>
                  <a:cubicBezTo>
                    <a:pt x="74" y="216"/>
                    <a:pt x="76" y="214"/>
                    <a:pt x="76" y="212"/>
                  </a:cubicBezTo>
                  <a:cubicBezTo>
                    <a:pt x="76" y="21"/>
                    <a:pt x="76" y="21"/>
                    <a:pt x="76" y="21"/>
                  </a:cubicBezTo>
                  <a:lnTo>
                    <a:pt x="7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sp>
          <p:nvSpPr>
            <p:cNvPr id="12" name="Freeform 8"/>
            <p:cNvSpPr>
              <a:spLocks/>
            </p:cNvSpPr>
            <p:nvPr/>
          </p:nvSpPr>
          <p:spPr bwMode="auto">
            <a:xfrm>
              <a:off x="1" y="3"/>
              <a:ext cx="638" cy="425"/>
            </a:xfrm>
            <a:custGeom>
              <a:avLst/>
              <a:gdLst>
                <a:gd name="T0" fmla="*/ 118 w 267"/>
                <a:gd name="T1" fmla="*/ 146 h 178"/>
                <a:gd name="T2" fmla="*/ 119 w 267"/>
                <a:gd name="T3" fmla="*/ 147 h 178"/>
                <a:gd name="T4" fmla="*/ 120 w 267"/>
                <a:gd name="T5" fmla="*/ 147 h 178"/>
                <a:gd name="T6" fmla="*/ 121 w 267"/>
                <a:gd name="T7" fmla="*/ 148 h 178"/>
                <a:gd name="T8" fmla="*/ 123 w 267"/>
                <a:gd name="T9" fmla="*/ 148 h 178"/>
                <a:gd name="T10" fmla="*/ 124 w 267"/>
                <a:gd name="T11" fmla="*/ 148 h 178"/>
                <a:gd name="T12" fmla="*/ 125 w 267"/>
                <a:gd name="T13" fmla="*/ 148 h 178"/>
                <a:gd name="T14" fmla="*/ 126 w 267"/>
                <a:gd name="T15" fmla="*/ 148 h 178"/>
                <a:gd name="T16" fmla="*/ 127 w 267"/>
                <a:gd name="T17" fmla="*/ 148 h 178"/>
                <a:gd name="T18" fmla="*/ 129 w 267"/>
                <a:gd name="T19" fmla="*/ 148 h 178"/>
                <a:gd name="T20" fmla="*/ 130 w 267"/>
                <a:gd name="T21" fmla="*/ 148 h 178"/>
                <a:gd name="T22" fmla="*/ 131 w 267"/>
                <a:gd name="T23" fmla="*/ 147 h 178"/>
                <a:gd name="T24" fmla="*/ 132 w 267"/>
                <a:gd name="T25" fmla="*/ 147 h 178"/>
                <a:gd name="T26" fmla="*/ 134 w 267"/>
                <a:gd name="T27" fmla="*/ 146 h 178"/>
                <a:gd name="T28" fmla="*/ 135 w 267"/>
                <a:gd name="T29" fmla="*/ 145 h 178"/>
                <a:gd name="T30" fmla="*/ 193 w 267"/>
                <a:gd name="T31" fmla="*/ 91 h 178"/>
                <a:gd name="T32" fmla="*/ 238 w 267"/>
                <a:gd name="T33" fmla="*/ 50 h 178"/>
                <a:gd name="T34" fmla="*/ 238 w 267"/>
                <a:gd name="T35" fmla="*/ 83 h 178"/>
                <a:gd name="T36" fmla="*/ 267 w 267"/>
                <a:gd name="T37" fmla="*/ 63 h 178"/>
                <a:gd name="T38" fmla="*/ 184 w 267"/>
                <a:gd name="T39" fmla="*/ 0 h 178"/>
                <a:gd name="T40" fmla="*/ 217 w 267"/>
                <a:gd name="T41" fmla="*/ 29 h 178"/>
                <a:gd name="T42" fmla="*/ 93 w 267"/>
                <a:gd name="T43" fmla="*/ 87 h 178"/>
                <a:gd name="T44" fmla="*/ 91 w 267"/>
                <a:gd name="T45" fmla="*/ 86 h 178"/>
                <a:gd name="T46" fmla="*/ 90 w 267"/>
                <a:gd name="T47" fmla="*/ 85 h 178"/>
                <a:gd name="T48" fmla="*/ 89 w 267"/>
                <a:gd name="T49" fmla="*/ 85 h 178"/>
                <a:gd name="T50" fmla="*/ 88 w 267"/>
                <a:gd name="T51" fmla="*/ 84 h 178"/>
                <a:gd name="T52" fmla="*/ 86 w 267"/>
                <a:gd name="T53" fmla="*/ 84 h 178"/>
                <a:gd name="T54" fmla="*/ 85 w 267"/>
                <a:gd name="T55" fmla="*/ 84 h 178"/>
                <a:gd name="T56" fmla="*/ 84 w 267"/>
                <a:gd name="T57" fmla="*/ 84 h 178"/>
                <a:gd name="T58" fmla="*/ 83 w 267"/>
                <a:gd name="T59" fmla="*/ 83 h 178"/>
                <a:gd name="T60" fmla="*/ 82 w 267"/>
                <a:gd name="T61" fmla="*/ 84 h 178"/>
                <a:gd name="T62" fmla="*/ 80 w 267"/>
                <a:gd name="T63" fmla="*/ 84 h 178"/>
                <a:gd name="T64" fmla="*/ 79 w 267"/>
                <a:gd name="T65" fmla="*/ 84 h 178"/>
                <a:gd name="T66" fmla="*/ 78 w 267"/>
                <a:gd name="T67" fmla="*/ 85 h 178"/>
                <a:gd name="T68" fmla="*/ 77 w 267"/>
                <a:gd name="T69" fmla="*/ 85 h 178"/>
                <a:gd name="T70" fmla="*/ 75 w 267"/>
                <a:gd name="T71" fmla="*/ 86 h 178"/>
                <a:gd name="T72" fmla="*/ 74 w 267"/>
                <a:gd name="T73" fmla="*/ 87 h 178"/>
                <a:gd name="T74" fmla="*/ 6 w 267"/>
                <a:gd name="T75" fmla="*/ 153 h 178"/>
                <a:gd name="T76" fmla="*/ 6 w 267"/>
                <a:gd name="T77" fmla="*/ 174 h 178"/>
                <a:gd name="T78" fmla="*/ 26 w 267"/>
                <a:gd name="T79" fmla="*/ 174 h 178"/>
                <a:gd name="T80" fmla="*/ 84 w 267"/>
                <a:gd name="T81" fmla="*/ 118 h 178"/>
                <a:gd name="T82" fmla="*/ 117 w 267"/>
                <a:gd name="T83" fmla="*/ 14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7" h="178">
                  <a:moveTo>
                    <a:pt x="117" y="146"/>
                  </a:moveTo>
                  <a:cubicBezTo>
                    <a:pt x="118" y="146"/>
                    <a:pt x="118" y="146"/>
                    <a:pt x="118" y="146"/>
                  </a:cubicBezTo>
                  <a:cubicBezTo>
                    <a:pt x="118" y="146"/>
                    <a:pt x="118" y="146"/>
                    <a:pt x="119" y="146"/>
                  </a:cubicBezTo>
                  <a:cubicBezTo>
                    <a:pt x="119" y="147"/>
                    <a:pt x="119" y="147"/>
                    <a:pt x="119" y="147"/>
                  </a:cubicBezTo>
                  <a:cubicBezTo>
                    <a:pt x="119" y="147"/>
                    <a:pt x="120" y="147"/>
                    <a:pt x="120" y="147"/>
                  </a:cubicBezTo>
                  <a:cubicBezTo>
                    <a:pt x="120" y="147"/>
                    <a:pt x="120" y="147"/>
                    <a:pt x="120" y="147"/>
                  </a:cubicBezTo>
                  <a:cubicBezTo>
                    <a:pt x="120" y="147"/>
                    <a:pt x="121" y="147"/>
                    <a:pt x="121" y="148"/>
                  </a:cubicBezTo>
                  <a:cubicBezTo>
                    <a:pt x="121" y="148"/>
                    <a:pt x="121" y="148"/>
                    <a:pt x="121" y="148"/>
                  </a:cubicBezTo>
                  <a:cubicBezTo>
                    <a:pt x="122" y="148"/>
                    <a:pt x="122" y="148"/>
                    <a:pt x="122" y="148"/>
                  </a:cubicBezTo>
                  <a:cubicBezTo>
                    <a:pt x="122" y="148"/>
                    <a:pt x="123" y="148"/>
                    <a:pt x="123" y="148"/>
                  </a:cubicBezTo>
                  <a:cubicBezTo>
                    <a:pt x="123" y="148"/>
                    <a:pt x="123" y="148"/>
                    <a:pt x="123" y="148"/>
                  </a:cubicBezTo>
                  <a:cubicBezTo>
                    <a:pt x="124" y="148"/>
                    <a:pt x="124" y="148"/>
                    <a:pt x="124" y="148"/>
                  </a:cubicBezTo>
                  <a:cubicBezTo>
                    <a:pt x="124" y="148"/>
                    <a:pt x="124" y="148"/>
                    <a:pt x="125" y="148"/>
                  </a:cubicBezTo>
                  <a:cubicBezTo>
                    <a:pt x="125" y="148"/>
                    <a:pt x="125" y="148"/>
                    <a:pt x="125" y="148"/>
                  </a:cubicBezTo>
                  <a:cubicBezTo>
                    <a:pt x="125" y="148"/>
                    <a:pt x="126" y="148"/>
                    <a:pt x="126" y="148"/>
                  </a:cubicBezTo>
                  <a:cubicBezTo>
                    <a:pt x="126" y="148"/>
                    <a:pt x="126" y="148"/>
                    <a:pt x="126" y="148"/>
                  </a:cubicBezTo>
                  <a:cubicBezTo>
                    <a:pt x="126" y="148"/>
                    <a:pt x="126" y="148"/>
                    <a:pt x="127" y="148"/>
                  </a:cubicBezTo>
                  <a:cubicBezTo>
                    <a:pt x="127" y="148"/>
                    <a:pt x="127" y="148"/>
                    <a:pt x="127" y="148"/>
                  </a:cubicBezTo>
                  <a:cubicBezTo>
                    <a:pt x="128" y="148"/>
                    <a:pt x="128" y="148"/>
                    <a:pt x="128" y="148"/>
                  </a:cubicBezTo>
                  <a:cubicBezTo>
                    <a:pt x="128" y="148"/>
                    <a:pt x="128" y="148"/>
                    <a:pt x="129" y="148"/>
                  </a:cubicBezTo>
                  <a:cubicBezTo>
                    <a:pt x="129" y="148"/>
                    <a:pt x="129" y="148"/>
                    <a:pt x="129" y="148"/>
                  </a:cubicBezTo>
                  <a:cubicBezTo>
                    <a:pt x="129" y="148"/>
                    <a:pt x="130" y="148"/>
                    <a:pt x="130" y="148"/>
                  </a:cubicBezTo>
                  <a:cubicBezTo>
                    <a:pt x="130" y="148"/>
                    <a:pt x="130" y="148"/>
                    <a:pt x="131" y="148"/>
                  </a:cubicBezTo>
                  <a:cubicBezTo>
                    <a:pt x="131" y="147"/>
                    <a:pt x="131" y="147"/>
                    <a:pt x="131" y="147"/>
                  </a:cubicBezTo>
                  <a:cubicBezTo>
                    <a:pt x="131" y="147"/>
                    <a:pt x="132" y="147"/>
                    <a:pt x="132" y="147"/>
                  </a:cubicBezTo>
                  <a:cubicBezTo>
                    <a:pt x="132" y="147"/>
                    <a:pt x="132" y="147"/>
                    <a:pt x="132" y="147"/>
                  </a:cubicBezTo>
                  <a:cubicBezTo>
                    <a:pt x="133" y="147"/>
                    <a:pt x="133" y="147"/>
                    <a:pt x="133" y="146"/>
                  </a:cubicBezTo>
                  <a:cubicBezTo>
                    <a:pt x="133" y="146"/>
                    <a:pt x="133" y="146"/>
                    <a:pt x="134" y="146"/>
                  </a:cubicBezTo>
                  <a:cubicBezTo>
                    <a:pt x="134" y="146"/>
                    <a:pt x="134" y="146"/>
                    <a:pt x="134" y="146"/>
                  </a:cubicBezTo>
                  <a:cubicBezTo>
                    <a:pt x="134" y="146"/>
                    <a:pt x="135" y="145"/>
                    <a:pt x="135" y="145"/>
                  </a:cubicBezTo>
                  <a:cubicBezTo>
                    <a:pt x="135" y="145"/>
                    <a:pt x="135" y="145"/>
                    <a:pt x="136" y="144"/>
                  </a:cubicBezTo>
                  <a:cubicBezTo>
                    <a:pt x="193" y="91"/>
                    <a:pt x="193" y="91"/>
                    <a:pt x="193" y="91"/>
                  </a:cubicBezTo>
                  <a:cubicBezTo>
                    <a:pt x="225" y="62"/>
                    <a:pt x="225" y="62"/>
                    <a:pt x="225" y="62"/>
                  </a:cubicBezTo>
                  <a:cubicBezTo>
                    <a:pt x="238" y="50"/>
                    <a:pt x="238" y="50"/>
                    <a:pt x="238" y="50"/>
                  </a:cubicBezTo>
                  <a:cubicBezTo>
                    <a:pt x="238" y="62"/>
                    <a:pt x="238" y="62"/>
                    <a:pt x="238" y="62"/>
                  </a:cubicBezTo>
                  <a:cubicBezTo>
                    <a:pt x="238" y="83"/>
                    <a:pt x="238" y="83"/>
                    <a:pt x="238" y="83"/>
                  </a:cubicBezTo>
                  <a:cubicBezTo>
                    <a:pt x="267" y="83"/>
                    <a:pt x="267" y="83"/>
                    <a:pt x="267" y="83"/>
                  </a:cubicBezTo>
                  <a:cubicBezTo>
                    <a:pt x="267" y="63"/>
                    <a:pt x="267" y="63"/>
                    <a:pt x="267" y="63"/>
                  </a:cubicBezTo>
                  <a:cubicBezTo>
                    <a:pt x="267" y="0"/>
                    <a:pt x="267" y="0"/>
                    <a:pt x="267" y="0"/>
                  </a:cubicBezTo>
                  <a:cubicBezTo>
                    <a:pt x="184" y="0"/>
                    <a:pt x="184" y="0"/>
                    <a:pt x="184" y="0"/>
                  </a:cubicBezTo>
                  <a:cubicBezTo>
                    <a:pt x="184" y="29"/>
                    <a:pt x="184" y="29"/>
                    <a:pt x="184" y="29"/>
                  </a:cubicBezTo>
                  <a:cubicBezTo>
                    <a:pt x="217" y="29"/>
                    <a:pt x="217" y="29"/>
                    <a:pt x="217" y="29"/>
                  </a:cubicBezTo>
                  <a:cubicBezTo>
                    <a:pt x="125" y="114"/>
                    <a:pt x="125" y="114"/>
                    <a:pt x="125" y="114"/>
                  </a:cubicBezTo>
                  <a:cubicBezTo>
                    <a:pt x="93" y="87"/>
                    <a:pt x="93" y="87"/>
                    <a:pt x="93" y="87"/>
                  </a:cubicBezTo>
                  <a:cubicBezTo>
                    <a:pt x="92" y="87"/>
                    <a:pt x="92" y="86"/>
                    <a:pt x="92" y="86"/>
                  </a:cubicBezTo>
                  <a:cubicBezTo>
                    <a:pt x="92" y="86"/>
                    <a:pt x="91" y="86"/>
                    <a:pt x="91" y="86"/>
                  </a:cubicBezTo>
                  <a:cubicBezTo>
                    <a:pt x="91" y="86"/>
                    <a:pt x="91" y="86"/>
                    <a:pt x="91" y="85"/>
                  </a:cubicBezTo>
                  <a:cubicBezTo>
                    <a:pt x="90" y="85"/>
                    <a:pt x="90" y="85"/>
                    <a:pt x="90" y="85"/>
                  </a:cubicBezTo>
                  <a:cubicBezTo>
                    <a:pt x="90" y="85"/>
                    <a:pt x="90" y="85"/>
                    <a:pt x="89" y="85"/>
                  </a:cubicBezTo>
                  <a:cubicBezTo>
                    <a:pt x="89" y="85"/>
                    <a:pt x="89" y="85"/>
                    <a:pt x="89" y="85"/>
                  </a:cubicBezTo>
                  <a:cubicBezTo>
                    <a:pt x="89" y="84"/>
                    <a:pt x="88" y="84"/>
                    <a:pt x="88" y="84"/>
                  </a:cubicBezTo>
                  <a:cubicBezTo>
                    <a:pt x="88" y="84"/>
                    <a:pt x="88" y="84"/>
                    <a:pt x="88" y="84"/>
                  </a:cubicBezTo>
                  <a:cubicBezTo>
                    <a:pt x="87" y="84"/>
                    <a:pt x="87" y="84"/>
                    <a:pt x="87" y="84"/>
                  </a:cubicBezTo>
                  <a:cubicBezTo>
                    <a:pt x="87" y="84"/>
                    <a:pt x="87" y="84"/>
                    <a:pt x="86" y="84"/>
                  </a:cubicBezTo>
                  <a:cubicBezTo>
                    <a:pt x="86" y="84"/>
                    <a:pt x="86" y="84"/>
                    <a:pt x="86" y="84"/>
                  </a:cubicBezTo>
                  <a:cubicBezTo>
                    <a:pt x="85" y="84"/>
                    <a:pt x="85" y="84"/>
                    <a:pt x="85" y="84"/>
                  </a:cubicBezTo>
                  <a:cubicBezTo>
                    <a:pt x="85" y="84"/>
                    <a:pt x="85" y="84"/>
                    <a:pt x="84" y="84"/>
                  </a:cubicBezTo>
                  <a:cubicBezTo>
                    <a:pt x="84" y="84"/>
                    <a:pt x="84" y="84"/>
                    <a:pt x="84" y="84"/>
                  </a:cubicBezTo>
                  <a:cubicBezTo>
                    <a:pt x="84" y="83"/>
                    <a:pt x="83" y="83"/>
                    <a:pt x="83" y="83"/>
                  </a:cubicBezTo>
                  <a:cubicBezTo>
                    <a:pt x="83" y="83"/>
                    <a:pt x="83" y="83"/>
                    <a:pt x="83" y="83"/>
                  </a:cubicBezTo>
                  <a:cubicBezTo>
                    <a:pt x="83" y="83"/>
                    <a:pt x="83" y="84"/>
                    <a:pt x="82" y="84"/>
                  </a:cubicBezTo>
                  <a:cubicBezTo>
                    <a:pt x="82" y="84"/>
                    <a:pt x="82" y="84"/>
                    <a:pt x="82" y="84"/>
                  </a:cubicBezTo>
                  <a:cubicBezTo>
                    <a:pt x="82" y="84"/>
                    <a:pt x="81" y="84"/>
                    <a:pt x="81" y="84"/>
                  </a:cubicBezTo>
                  <a:cubicBezTo>
                    <a:pt x="81" y="84"/>
                    <a:pt x="81" y="84"/>
                    <a:pt x="80" y="84"/>
                  </a:cubicBezTo>
                  <a:cubicBezTo>
                    <a:pt x="80" y="84"/>
                    <a:pt x="80" y="84"/>
                    <a:pt x="80" y="84"/>
                  </a:cubicBezTo>
                  <a:cubicBezTo>
                    <a:pt x="79" y="84"/>
                    <a:pt x="79" y="84"/>
                    <a:pt x="79" y="84"/>
                  </a:cubicBezTo>
                  <a:cubicBezTo>
                    <a:pt x="79" y="84"/>
                    <a:pt x="79" y="84"/>
                    <a:pt x="78" y="84"/>
                  </a:cubicBezTo>
                  <a:cubicBezTo>
                    <a:pt x="78" y="84"/>
                    <a:pt x="78" y="84"/>
                    <a:pt x="78" y="85"/>
                  </a:cubicBezTo>
                  <a:cubicBezTo>
                    <a:pt x="78" y="85"/>
                    <a:pt x="77" y="85"/>
                    <a:pt x="77" y="85"/>
                  </a:cubicBezTo>
                  <a:cubicBezTo>
                    <a:pt x="77" y="85"/>
                    <a:pt x="77" y="85"/>
                    <a:pt x="77" y="85"/>
                  </a:cubicBezTo>
                  <a:cubicBezTo>
                    <a:pt x="76" y="85"/>
                    <a:pt x="76" y="85"/>
                    <a:pt x="76" y="86"/>
                  </a:cubicBezTo>
                  <a:cubicBezTo>
                    <a:pt x="76" y="86"/>
                    <a:pt x="76" y="86"/>
                    <a:pt x="75" y="86"/>
                  </a:cubicBezTo>
                  <a:cubicBezTo>
                    <a:pt x="75" y="86"/>
                    <a:pt x="75" y="86"/>
                    <a:pt x="75" y="86"/>
                  </a:cubicBezTo>
                  <a:cubicBezTo>
                    <a:pt x="74" y="86"/>
                    <a:pt x="74" y="87"/>
                    <a:pt x="74" y="87"/>
                  </a:cubicBezTo>
                  <a:cubicBezTo>
                    <a:pt x="74" y="87"/>
                    <a:pt x="74" y="87"/>
                    <a:pt x="73" y="88"/>
                  </a:cubicBezTo>
                  <a:cubicBezTo>
                    <a:pt x="6" y="153"/>
                    <a:pt x="6" y="153"/>
                    <a:pt x="6" y="153"/>
                  </a:cubicBezTo>
                  <a:cubicBezTo>
                    <a:pt x="4" y="154"/>
                    <a:pt x="3" y="156"/>
                    <a:pt x="2" y="158"/>
                  </a:cubicBezTo>
                  <a:cubicBezTo>
                    <a:pt x="0" y="163"/>
                    <a:pt x="1" y="169"/>
                    <a:pt x="6" y="174"/>
                  </a:cubicBezTo>
                  <a:cubicBezTo>
                    <a:pt x="8" y="177"/>
                    <a:pt x="12" y="178"/>
                    <a:pt x="16" y="178"/>
                  </a:cubicBezTo>
                  <a:cubicBezTo>
                    <a:pt x="20" y="178"/>
                    <a:pt x="23" y="177"/>
                    <a:pt x="26" y="174"/>
                  </a:cubicBezTo>
                  <a:cubicBezTo>
                    <a:pt x="43" y="158"/>
                    <a:pt x="43" y="158"/>
                    <a:pt x="43" y="158"/>
                  </a:cubicBezTo>
                  <a:cubicBezTo>
                    <a:pt x="84" y="118"/>
                    <a:pt x="84" y="118"/>
                    <a:pt x="84" y="118"/>
                  </a:cubicBezTo>
                  <a:cubicBezTo>
                    <a:pt x="116" y="145"/>
                    <a:pt x="116" y="145"/>
                    <a:pt x="116" y="145"/>
                  </a:cubicBezTo>
                  <a:cubicBezTo>
                    <a:pt x="117" y="145"/>
                    <a:pt x="117" y="146"/>
                    <a:pt x="117"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a:p>
          </p:txBody>
        </p:sp>
      </p:grpSp>
      <p:grpSp>
        <p:nvGrpSpPr>
          <p:cNvPr id="93" name="Group 92"/>
          <p:cNvGrpSpPr/>
          <p:nvPr/>
        </p:nvGrpSpPr>
        <p:grpSpPr>
          <a:xfrm>
            <a:off x="7970765" y="3752540"/>
            <a:ext cx="1863843" cy="1041280"/>
            <a:chOff x="10088563" y="4211638"/>
            <a:chExt cx="1244600" cy="695325"/>
          </a:xfrm>
          <a:solidFill>
            <a:srgbClr val="FFFFFF"/>
          </a:solidFill>
        </p:grpSpPr>
        <p:sp>
          <p:nvSpPr>
            <p:cNvPr id="94" name="Rectangle 35"/>
            <p:cNvSpPr>
              <a:spLocks noChangeArrowheads="1"/>
            </p:cNvSpPr>
            <p:nvPr/>
          </p:nvSpPr>
          <p:spPr bwMode="auto">
            <a:xfrm>
              <a:off x="10485438" y="4211638"/>
              <a:ext cx="69850" cy="298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95" name="Rectangle 36"/>
            <p:cNvSpPr>
              <a:spLocks noChangeArrowheads="1"/>
            </p:cNvSpPr>
            <p:nvPr/>
          </p:nvSpPr>
          <p:spPr bwMode="auto">
            <a:xfrm>
              <a:off x="10180638" y="4630738"/>
              <a:ext cx="35242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96" name="Rectangle 37"/>
            <p:cNvSpPr>
              <a:spLocks noChangeArrowheads="1"/>
            </p:cNvSpPr>
            <p:nvPr/>
          </p:nvSpPr>
          <p:spPr bwMode="auto">
            <a:xfrm>
              <a:off x="10091738" y="463073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97" name="Rectangle 38"/>
            <p:cNvSpPr>
              <a:spLocks noChangeArrowheads="1"/>
            </p:cNvSpPr>
            <p:nvPr/>
          </p:nvSpPr>
          <p:spPr bwMode="auto">
            <a:xfrm>
              <a:off x="10180638" y="4745038"/>
              <a:ext cx="38100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98" name="Rectangle 39"/>
            <p:cNvSpPr>
              <a:spLocks noChangeArrowheads="1"/>
            </p:cNvSpPr>
            <p:nvPr/>
          </p:nvSpPr>
          <p:spPr bwMode="auto">
            <a:xfrm>
              <a:off x="10091738" y="474503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99" name="Rectangle 40"/>
            <p:cNvSpPr>
              <a:spLocks noChangeArrowheads="1"/>
            </p:cNvSpPr>
            <p:nvPr/>
          </p:nvSpPr>
          <p:spPr bwMode="auto">
            <a:xfrm>
              <a:off x="10180638" y="4852988"/>
              <a:ext cx="282575"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100" name="Rectangle 41"/>
            <p:cNvSpPr>
              <a:spLocks noChangeArrowheads="1"/>
            </p:cNvSpPr>
            <p:nvPr/>
          </p:nvSpPr>
          <p:spPr bwMode="auto">
            <a:xfrm>
              <a:off x="10091738" y="4852988"/>
              <a:ext cx="57150" cy="53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101" name="Rectangle 42"/>
            <p:cNvSpPr>
              <a:spLocks noChangeArrowheads="1"/>
            </p:cNvSpPr>
            <p:nvPr/>
          </p:nvSpPr>
          <p:spPr bwMode="auto">
            <a:xfrm>
              <a:off x="10387013" y="4433888"/>
              <a:ext cx="69850"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102" name="Rectangle 43"/>
            <p:cNvSpPr>
              <a:spLocks noChangeArrowheads="1"/>
            </p:cNvSpPr>
            <p:nvPr/>
          </p:nvSpPr>
          <p:spPr bwMode="auto">
            <a:xfrm>
              <a:off x="10288588" y="4303713"/>
              <a:ext cx="69850" cy="206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103" name="Rectangle 44"/>
            <p:cNvSpPr>
              <a:spLocks noChangeArrowheads="1"/>
            </p:cNvSpPr>
            <p:nvPr/>
          </p:nvSpPr>
          <p:spPr bwMode="auto">
            <a:xfrm>
              <a:off x="10186988" y="4249738"/>
              <a:ext cx="69850" cy="260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104" name="Rectangle 45"/>
            <p:cNvSpPr>
              <a:spLocks noChangeArrowheads="1"/>
            </p:cNvSpPr>
            <p:nvPr/>
          </p:nvSpPr>
          <p:spPr bwMode="auto">
            <a:xfrm>
              <a:off x="10088563" y="4348163"/>
              <a:ext cx="69850" cy="16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105" name="Freeform 46"/>
            <p:cNvSpPr>
              <a:spLocks/>
            </p:cNvSpPr>
            <p:nvPr/>
          </p:nvSpPr>
          <p:spPr bwMode="auto">
            <a:xfrm>
              <a:off x="10720388" y="4329113"/>
              <a:ext cx="558800" cy="561975"/>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106" name="Freeform 47"/>
            <p:cNvSpPr>
              <a:spLocks/>
            </p:cNvSpPr>
            <p:nvPr/>
          </p:nvSpPr>
          <p:spPr bwMode="auto">
            <a:xfrm>
              <a:off x="11053763" y="4278313"/>
              <a:ext cx="279400" cy="285750"/>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sp>
          <p:nvSpPr>
            <p:cNvPr id="107" name="Freeform 48"/>
            <p:cNvSpPr>
              <a:spLocks/>
            </p:cNvSpPr>
            <p:nvPr/>
          </p:nvSpPr>
          <p:spPr bwMode="auto">
            <a:xfrm>
              <a:off x="11053763" y="4278313"/>
              <a:ext cx="279400" cy="285750"/>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endParaRPr lang="en-US" sz="1350" dirty="0"/>
            </a:p>
          </p:txBody>
        </p:sp>
      </p:grpSp>
      <p:sp>
        <p:nvSpPr>
          <p:cNvPr id="48" name="Title 1"/>
          <p:cNvSpPr txBox="1">
            <a:spLocks/>
          </p:cNvSpPr>
          <p:nvPr/>
        </p:nvSpPr>
        <p:spPr>
          <a:xfrm>
            <a:off x="1828486" y="548643"/>
            <a:ext cx="8914641" cy="709749"/>
          </a:xfrm>
          <a:prstGeom prst="rect">
            <a:avLst/>
          </a:prstGeom>
        </p:spPr>
        <p:txBody>
          <a:bodyPr lIns="109719" tIns="68574" rIns="109719" bIns="68574"/>
          <a:lstStyle>
            <a:lvl1pPr algn="l" defTabSz="914400" rtl="0" eaLnBrk="1" latinLnBrk="0" hangingPunct="1">
              <a:spcBef>
                <a:spcPct val="0"/>
              </a:spcBef>
              <a:buNone/>
              <a:defRPr sz="3600" kern="1200">
                <a:solidFill>
                  <a:schemeClr val="tx2"/>
                </a:solidFill>
                <a:latin typeface="+mj-lt"/>
                <a:ea typeface="+mj-ea"/>
                <a:cs typeface="+mj-cs"/>
              </a:defRPr>
            </a:lvl1pPr>
          </a:lstStyle>
          <a:p>
            <a:pPr lvl="0"/>
            <a:r>
              <a:rPr lang="en-US" sz="2700" dirty="0">
                <a:solidFill>
                  <a:srgbClr val="505050"/>
                </a:solidFill>
              </a:rPr>
              <a:t>Gain knowledge of all your existing data</a:t>
            </a:r>
            <a:r>
              <a:rPr lang="en-US" sz="2700" dirty="0">
                <a:solidFill>
                  <a:srgbClr val="505050"/>
                </a:solidFill>
                <a:latin typeface="Segoe UI Light"/>
              </a:rPr>
              <a:t/>
            </a:r>
            <a:br>
              <a:rPr lang="en-US" sz="2700" dirty="0">
                <a:solidFill>
                  <a:srgbClr val="505050"/>
                </a:solidFill>
                <a:latin typeface="Segoe UI Light"/>
              </a:rPr>
            </a:br>
            <a:r>
              <a:rPr lang="en-US" sz="1650" dirty="0">
                <a:solidFill>
                  <a:srgbClr val="DC3C00"/>
                </a:solidFill>
                <a:latin typeface="Segoe UI Light"/>
              </a:rPr>
              <a:t>Enrich and optimize your data from non-traditional sources</a:t>
            </a:r>
            <a:br>
              <a:rPr lang="en-US" sz="1650" dirty="0">
                <a:solidFill>
                  <a:srgbClr val="DC3C00"/>
                </a:solidFill>
                <a:latin typeface="Segoe UI Light"/>
              </a:rPr>
            </a:br>
            <a:endParaRPr lang="en-US" sz="1650" dirty="0">
              <a:solidFill>
                <a:srgbClr val="DC3C00"/>
              </a:solidFill>
              <a:latin typeface="Segoe UI Light"/>
            </a:endParaRPr>
          </a:p>
        </p:txBody>
      </p:sp>
    </p:spTree>
    <p:extLst>
      <p:ext uri="{BB962C8B-B14F-4D97-AF65-F5344CB8AC3E}">
        <p14:creationId xmlns:p14="http://schemas.microsoft.com/office/powerpoint/2010/main" val="322341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hlinkClick r:id="rId3" action="ppaction://hlinksldjump"/>
          </p:cNvPr>
          <p:cNvSpPr/>
          <p:nvPr/>
        </p:nvSpPr>
        <p:spPr bwMode="auto">
          <a:xfrm>
            <a:off x="2690719" y="1803331"/>
            <a:ext cx="1913128" cy="3164620"/>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7148" tIns="102861" rIns="137148" bIns="34287" numCol="1" spcCol="0" rtlCol="0" fromWordArt="0" anchor="t" anchorCtr="0" forceAA="0" compatLnSpc="1">
            <a:prstTxWarp prst="textNoShape">
              <a:avLst/>
            </a:prstTxWarp>
            <a:noAutofit/>
          </a:bodyPr>
          <a:lstStyle/>
          <a:p>
            <a:pPr defTabSz="582604" fontAlgn="base">
              <a:lnSpc>
                <a:spcPct val="90000"/>
              </a:lnSpc>
              <a:spcBef>
                <a:spcPct val="0"/>
              </a:spcBef>
              <a:spcAft>
                <a:spcPct val="0"/>
              </a:spcAft>
              <a:defRPr/>
            </a:pPr>
            <a:endParaRPr lang="en-US" sz="1050" kern="0" dirty="0">
              <a:ln>
                <a:solidFill>
                  <a:srgbClr val="FFFFFF">
                    <a:alpha val="0"/>
                  </a:srgbClr>
                </a:solidFill>
              </a:ln>
              <a:gradFill>
                <a:gsLst>
                  <a:gs pos="85841">
                    <a:srgbClr val="000000"/>
                  </a:gs>
                  <a:gs pos="0">
                    <a:srgbClr val="000000"/>
                  </a:gs>
                </a:gsLst>
                <a:lin ang="5400000" scaled="0"/>
              </a:gradFill>
              <a:latin typeface="Segoe UI Light"/>
            </a:endParaRPr>
          </a:p>
        </p:txBody>
      </p:sp>
      <p:sp>
        <p:nvSpPr>
          <p:cNvPr id="2" name="Title 1"/>
          <p:cNvSpPr>
            <a:spLocks noGrp="1"/>
          </p:cNvSpPr>
          <p:nvPr>
            <p:ph type="title"/>
          </p:nvPr>
        </p:nvSpPr>
        <p:spPr>
          <a:xfrm>
            <a:off x="1828483" y="548643"/>
            <a:ext cx="8914642" cy="946413"/>
          </a:xfrm>
        </p:spPr>
        <p:txBody>
          <a:bodyPr/>
          <a:lstStyle/>
          <a:p>
            <a:r>
              <a:rPr lang="en-US" sz="3600" dirty="0">
                <a:gradFill>
                  <a:gsLst>
                    <a:gs pos="100000">
                      <a:schemeClr val="tx2"/>
                    </a:gs>
                    <a:gs pos="0">
                      <a:schemeClr val="tx2"/>
                    </a:gs>
                  </a:gsLst>
                  <a:lin ang="5400000" scaled="0"/>
                </a:gradFill>
              </a:rPr>
              <a:t>The traditional data warehouse</a:t>
            </a:r>
          </a:p>
        </p:txBody>
      </p:sp>
      <p:grpSp>
        <p:nvGrpSpPr>
          <p:cNvPr id="30" name="Group 29"/>
          <p:cNvGrpSpPr/>
          <p:nvPr/>
        </p:nvGrpSpPr>
        <p:grpSpPr>
          <a:xfrm>
            <a:off x="5011415" y="2683622"/>
            <a:ext cx="5374809" cy="1754986"/>
            <a:chOff x="1740610" y="4620662"/>
            <a:chExt cx="8496920" cy="1267562"/>
          </a:xfrm>
          <a:noFill/>
        </p:grpSpPr>
        <p:sp>
          <p:nvSpPr>
            <p:cNvPr id="31" name="Rectangle 30"/>
            <p:cNvSpPr/>
            <p:nvPr/>
          </p:nvSpPr>
          <p:spPr bwMode="auto">
            <a:xfrm>
              <a:off x="1740610" y="4620662"/>
              <a:ext cx="8496920" cy="1267562"/>
            </a:xfrm>
            <a:prstGeom prst="rect">
              <a:avLst/>
            </a:prstGeom>
            <a:grpFill/>
            <a:ln w="38100" cap="flat" cmpd="sng" algn="ctr">
              <a:noFill/>
              <a:prstDash val="solid"/>
              <a:headEnd type="none" w="med" len="med"/>
              <a:tailEnd type="none" w="med" len="med"/>
            </a:ln>
            <a:effectLst/>
          </p:spPr>
          <p:txBody>
            <a:bodyPr vert="horz" wrap="square" lIns="342871" tIns="137148" rIns="137148" bIns="34286" numCol="1" rtlCol="0" anchor="ctr" anchorCtr="0" compatLnSpc="1">
              <a:prstTxWarp prst="textNoShape">
                <a:avLst/>
              </a:prstTxWarp>
            </a:bodyPr>
            <a:lstStyle/>
            <a:p>
              <a:pPr marL="172614" defTabSz="685466" fontAlgn="base">
                <a:spcAft>
                  <a:spcPct val="0"/>
                </a:spcAft>
                <a:defRPr/>
              </a:pPr>
              <a:r>
                <a:rPr lang="en-US" kern="0" dirty="0">
                  <a:gradFill>
                    <a:gsLst>
                      <a:gs pos="0">
                        <a:srgbClr val="DC3C00"/>
                      </a:gs>
                      <a:gs pos="100000">
                        <a:srgbClr val="DC3C00"/>
                      </a:gs>
                    </a:gsLst>
                    <a:lin ang="5400000" scaled="0"/>
                  </a:gradFill>
                  <a:ea typeface="Segoe UI" pitchFamily="34" charset="0"/>
                  <a:cs typeface="Segoe UI" pitchFamily="34" charset="0"/>
                </a:rPr>
                <a:t>… data warehousing has reached the most significant tipping point since its inception. The biggest, possibly most elaborate data management system in IT is changing.  </a:t>
              </a:r>
            </a:p>
            <a:p>
              <a:pPr marL="172614" defTabSz="685466" fontAlgn="base">
                <a:spcAft>
                  <a:spcPct val="0"/>
                </a:spcAft>
                <a:defRPr/>
              </a:pPr>
              <a:endParaRPr lang="en-US" sz="1200" kern="0" dirty="0">
                <a:gradFill>
                  <a:gsLst>
                    <a:gs pos="0">
                      <a:srgbClr val="DC3C00"/>
                    </a:gs>
                    <a:gs pos="100000">
                      <a:srgbClr val="DC3C00"/>
                    </a:gs>
                  </a:gsLst>
                  <a:lin ang="5400000" scaled="0"/>
                </a:gradFill>
                <a:ea typeface="Segoe UI" pitchFamily="34" charset="0"/>
                <a:cs typeface="Segoe UI" pitchFamily="34" charset="0"/>
              </a:endParaRPr>
            </a:p>
            <a:p>
              <a:pPr marL="172614" defTabSz="685466" fontAlgn="base">
                <a:spcAft>
                  <a:spcPct val="0"/>
                </a:spcAft>
                <a:defRPr/>
              </a:pPr>
              <a:r>
                <a:rPr lang="en-US" sz="1200" kern="0" dirty="0">
                  <a:gradFill>
                    <a:gsLst>
                      <a:gs pos="0">
                        <a:srgbClr val="DC3C00"/>
                      </a:gs>
                      <a:gs pos="100000">
                        <a:srgbClr val="DC3C00"/>
                      </a:gs>
                    </a:gsLst>
                    <a:lin ang="5400000" scaled="0"/>
                  </a:gradFill>
                  <a:ea typeface="Segoe UI" pitchFamily="34" charset="0"/>
                  <a:cs typeface="Segoe UI" pitchFamily="34" charset="0"/>
                </a:rPr>
                <a:t> – Gartner, “The State of Data Warehousing in 2012”</a:t>
              </a:r>
            </a:p>
          </p:txBody>
        </p:sp>
        <p:pic>
          <p:nvPicPr>
            <p:cNvPr id="32" name="Picture 2"/>
            <p:cNvPicPr>
              <a:picLocks noChangeAspect="1" noChangeArrowheads="1"/>
            </p:cNvPicPr>
            <p:nvPr/>
          </p:nvPicPr>
          <p:blipFill rotWithShape="1">
            <a:blip r:embed="rId4" cstate="screen">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flipH="1" flipV="1">
              <a:off x="2017274" y="4638768"/>
              <a:ext cx="462702" cy="3176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rotWithShape="1">
            <a:blip r:embed="rId4" cstate="screen">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9646995" y="5222391"/>
              <a:ext cx="462702" cy="3176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 name="Rectangle 37"/>
          <p:cNvSpPr/>
          <p:nvPr/>
        </p:nvSpPr>
        <p:spPr>
          <a:xfrm>
            <a:off x="2690719" y="5020152"/>
            <a:ext cx="1913128" cy="10316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9" name="TextBox 18"/>
          <p:cNvSpPr txBox="1"/>
          <p:nvPr/>
        </p:nvSpPr>
        <p:spPr>
          <a:xfrm>
            <a:off x="3066421" y="5021831"/>
            <a:ext cx="1217962" cy="323165"/>
          </a:xfrm>
          <a:prstGeom prst="rect">
            <a:avLst/>
          </a:prstGeom>
          <a:noFill/>
        </p:spPr>
        <p:txBody>
          <a:bodyPr wrap="none" rtlCol="0">
            <a:spAutoFit/>
          </a:bodyPr>
          <a:lstStyle/>
          <a:p>
            <a:pPr defTabSz="699446"/>
            <a:r>
              <a:rPr lang="en-US" sz="1500" dirty="0">
                <a:solidFill>
                  <a:srgbClr val="000000"/>
                </a:solidFill>
                <a:latin typeface="Segoe UI Light"/>
              </a:rPr>
              <a:t>Data sources</a:t>
            </a:r>
          </a:p>
        </p:txBody>
      </p:sp>
      <p:sp>
        <p:nvSpPr>
          <p:cNvPr id="12" name="TextBox 11"/>
          <p:cNvSpPr txBox="1"/>
          <p:nvPr/>
        </p:nvSpPr>
        <p:spPr>
          <a:xfrm>
            <a:off x="3027537" y="5736253"/>
            <a:ext cx="319334" cy="124650"/>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gradFill>
                  <a:gsLst>
                    <a:gs pos="0">
                      <a:srgbClr val="0072C6"/>
                    </a:gs>
                    <a:gs pos="100000">
                      <a:srgbClr val="0072C6"/>
                    </a:gs>
                  </a:gsLst>
                  <a:lin ang="5400000" scaled="1"/>
                </a:gradFill>
              </a:rPr>
              <a:t>OLTP</a:t>
            </a:r>
          </a:p>
        </p:txBody>
      </p:sp>
      <p:grpSp>
        <p:nvGrpSpPr>
          <p:cNvPr id="37" name="Group 36"/>
          <p:cNvGrpSpPr/>
          <p:nvPr/>
        </p:nvGrpSpPr>
        <p:grpSpPr>
          <a:xfrm>
            <a:off x="3067010" y="5433636"/>
            <a:ext cx="183236" cy="250420"/>
            <a:chOff x="1447438" y="3993203"/>
            <a:chExt cx="656000" cy="1195540"/>
          </a:xfrm>
        </p:grpSpPr>
        <p:sp>
          <p:nvSpPr>
            <p:cNvPr id="49" name="Freeform 4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45" name="Oval 44"/>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58" name="TextBox 57"/>
          <p:cNvSpPr txBox="1"/>
          <p:nvPr/>
        </p:nvSpPr>
        <p:spPr>
          <a:xfrm>
            <a:off x="3413530" y="5736253"/>
            <a:ext cx="233658" cy="124650"/>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gradFill>
                  <a:gsLst>
                    <a:gs pos="0">
                      <a:srgbClr val="0072C6"/>
                    </a:gs>
                    <a:gs pos="100000">
                      <a:srgbClr val="0072C6"/>
                    </a:gs>
                  </a:gsLst>
                  <a:lin ang="5400000" scaled="1"/>
                </a:gradFill>
              </a:rPr>
              <a:t>ERP</a:t>
            </a:r>
          </a:p>
        </p:txBody>
      </p:sp>
      <p:grpSp>
        <p:nvGrpSpPr>
          <p:cNvPr id="59" name="Group 58"/>
          <p:cNvGrpSpPr/>
          <p:nvPr/>
        </p:nvGrpSpPr>
        <p:grpSpPr>
          <a:xfrm>
            <a:off x="3417345" y="5433636"/>
            <a:ext cx="183236" cy="250420"/>
            <a:chOff x="1447438" y="3993203"/>
            <a:chExt cx="656000" cy="1195540"/>
          </a:xfrm>
        </p:grpSpPr>
        <p:sp>
          <p:nvSpPr>
            <p:cNvPr id="60" name="Freeform 59"/>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61" name="Oval 60"/>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62" name="TextBox 61"/>
          <p:cNvSpPr txBox="1"/>
          <p:nvPr/>
        </p:nvSpPr>
        <p:spPr>
          <a:xfrm>
            <a:off x="3736514" y="5736253"/>
            <a:ext cx="304278" cy="124650"/>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gradFill>
                  <a:gsLst>
                    <a:gs pos="0">
                      <a:srgbClr val="0072C6"/>
                    </a:gs>
                    <a:gs pos="100000">
                      <a:srgbClr val="0072C6"/>
                    </a:gs>
                  </a:gsLst>
                  <a:lin ang="5400000" scaled="1"/>
                </a:gradFill>
              </a:rPr>
              <a:t>CRM</a:t>
            </a:r>
          </a:p>
        </p:txBody>
      </p:sp>
      <p:grpSp>
        <p:nvGrpSpPr>
          <p:cNvPr id="63" name="Group 62"/>
          <p:cNvGrpSpPr/>
          <p:nvPr/>
        </p:nvGrpSpPr>
        <p:grpSpPr>
          <a:xfrm>
            <a:off x="3757420" y="5433636"/>
            <a:ext cx="183236" cy="250420"/>
            <a:chOff x="1447438" y="3993203"/>
            <a:chExt cx="656000" cy="1195540"/>
          </a:xfrm>
        </p:grpSpPr>
        <p:sp>
          <p:nvSpPr>
            <p:cNvPr id="64" name="Freeform 63"/>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65" name="Oval 64"/>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66" name="TextBox 65"/>
          <p:cNvSpPr txBox="1"/>
          <p:nvPr/>
        </p:nvSpPr>
        <p:spPr>
          <a:xfrm>
            <a:off x="4083534" y="5736253"/>
            <a:ext cx="238829" cy="113968"/>
          </a:xfrm>
          <a:prstGeom prst="rect">
            <a:avLst/>
          </a:prstGeom>
          <a:noFill/>
        </p:spPr>
        <p:txBody>
          <a:bodyPr wrap="square" lIns="0" tIns="0" rIns="0" bIns="0" rtlCol="0">
            <a:noAutofit/>
          </a:bodyPr>
          <a:lstStyle/>
          <a:p>
            <a:pPr defTabSz="699446">
              <a:lnSpc>
                <a:spcPct val="90000"/>
              </a:lnSpc>
            </a:pPr>
            <a:r>
              <a:rPr lang="en-US" sz="900" dirty="0">
                <a:ln>
                  <a:solidFill>
                    <a:srgbClr val="FFFFFF">
                      <a:alpha val="0"/>
                    </a:srgbClr>
                  </a:solidFill>
                </a:ln>
                <a:gradFill>
                  <a:gsLst>
                    <a:gs pos="0">
                      <a:srgbClr val="0072C6"/>
                    </a:gs>
                    <a:gs pos="100000">
                      <a:srgbClr val="0072C6"/>
                    </a:gs>
                  </a:gsLst>
                  <a:lin ang="5400000" scaled="1"/>
                </a:gradFill>
              </a:rPr>
              <a:t>LOB</a:t>
            </a:r>
          </a:p>
        </p:txBody>
      </p:sp>
      <p:grpSp>
        <p:nvGrpSpPr>
          <p:cNvPr id="67" name="Group 66"/>
          <p:cNvGrpSpPr/>
          <p:nvPr/>
        </p:nvGrpSpPr>
        <p:grpSpPr>
          <a:xfrm>
            <a:off x="4078943" y="5433636"/>
            <a:ext cx="183236" cy="250420"/>
            <a:chOff x="1447438" y="3993203"/>
            <a:chExt cx="656000" cy="1195540"/>
          </a:xfrm>
        </p:grpSpPr>
        <p:sp>
          <p:nvSpPr>
            <p:cNvPr id="68" name="Freeform 67"/>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69" name="Oval 68"/>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4" name="Group 3"/>
          <p:cNvGrpSpPr/>
          <p:nvPr/>
        </p:nvGrpSpPr>
        <p:grpSpPr>
          <a:xfrm>
            <a:off x="2840228" y="3921899"/>
            <a:ext cx="1577206" cy="960038"/>
            <a:chOff x="3427148" y="1967994"/>
            <a:chExt cx="2103120" cy="1375708"/>
          </a:xfrm>
        </p:grpSpPr>
        <p:sp>
          <p:nvSpPr>
            <p:cNvPr id="35" name="Rectangle 34"/>
            <p:cNvSpPr/>
            <p:nvPr/>
          </p:nvSpPr>
          <p:spPr bwMode="auto">
            <a:xfrm>
              <a:off x="3427148" y="1967994"/>
              <a:ext cx="2103120" cy="1375708"/>
            </a:xfrm>
            <a:prstGeom prst="rect">
              <a:avLst/>
            </a:prstGeom>
            <a:solidFill>
              <a:srgbClr val="92D050"/>
            </a:solid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09" tIns="68574" rIns="137109" bIns="109687" numCol="1" spcCol="0" rtlCol="0" fromWordArt="0" anchor="t" anchorCtr="0" forceAA="0" compatLnSpc="1">
              <a:prstTxWarp prst="textNoShape">
                <a:avLst/>
              </a:prstTxWarp>
              <a:noAutofit/>
            </a:bodyPr>
            <a:lstStyle/>
            <a:p>
              <a:pPr algn="ctr" defTabSz="582379" fontAlgn="base">
                <a:lnSpc>
                  <a:spcPct val="90000"/>
                </a:lnSpc>
                <a:spcBef>
                  <a:spcPct val="0"/>
                </a:spcBef>
                <a:spcAft>
                  <a:spcPct val="0"/>
                </a:spcAft>
              </a:pPr>
              <a:endParaRPr lang="en-US" sz="1500" dirty="0">
                <a:gradFill>
                  <a:gsLst>
                    <a:gs pos="0">
                      <a:srgbClr val="505050"/>
                    </a:gs>
                    <a:gs pos="100000">
                      <a:srgbClr val="505050"/>
                    </a:gs>
                  </a:gsLst>
                  <a:lin ang="5400000" scaled="0"/>
                </a:gradFill>
              </a:endParaRPr>
            </a:p>
          </p:txBody>
        </p:sp>
        <p:sp>
          <p:nvSpPr>
            <p:cNvPr id="74" name="TextBox 73"/>
            <p:cNvSpPr txBox="1"/>
            <p:nvPr/>
          </p:nvSpPr>
          <p:spPr>
            <a:xfrm>
              <a:off x="4198021" y="1970592"/>
              <a:ext cx="622445" cy="463087"/>
            </a:xfrm>
            <a:prstGeom prst="rect">
              <a:avLst/>
            </a:prstGeom>
            <a:noFill/>
          </p:spPr>
          <p:txBody>
            <a:bodyPr wrap="none" rtlCol="0">
              <a:spAutoFit/>
            </a:bodyPr>
            <a:lstStyle/>
            <a:p>
              <a:pPr defTabSz="699446"/>
              <a:r>
                <a:rPr lang="en-US" sz="1500" dirty="0">
                  <a:gradFill>
                    <a:gsLst>
                      <a:gs pos="0">
                        <a:srgbClr val="FFFFFF"/>
                      </a:gs>
                      <a:gs pos="100000">
                        <a:srgbClr val="FFFFFF"/>
                      </a:gs>
                    </a:gsLst>
                    <a:lin ang="5400000" scaled="1"/>
                  </a:gradFill>
                  <a:latin typeface="Segoe UI Light"/>
                </a:rPr>
                <a:t>ETL</a:t>
              </a:r>
            </a:p>
          </p:txBody>
        </p:sp>
        <p:grpSp>
          <p:nvGrpSpPr>
            <p:cNvPr id="81" name="Group 80"/>
            <p:cNvGrpSpPr/>
            <p:nvPr/>
          </p:nvGrpSpPr>
          <p:grpSpPr>
            <a:xfrm>
              <a:off x="3641311" y="2449973"/>
              <a:ext cx="391813" cy="576239"/>
              <a:chOff x="3759911" y="2727063"/>
              <a:chExt cx="313300" cy="460770"/>
            </a:xfrm>
          </p:grpSpPr>
          <p:grpSp>
            <p:nvGrpSpPr>
              <p:cNvPr id="77" name="Group 76"/>
              <p:cNvGrpSpPr/>
              <p:nvPr/>
            </p:nvGrpSpPr>
            <p:grpSpPr>
              <a:xfrm>
                <a:off x="3759911" y="2853911"/>
                <a:ext cx="244335" cy="333922"/>
                <a:chOff x="1447438" y="3993203"/>
                <a:chExt cx="656000" cy="1195540"/>
              </a:xfrm>
            </p:grpSpPr>
            <p:sp>
              <p:nvSpPr>
                <p:cNvPr id="78" name="Freeform 77"/>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79" name="Oval 78"/>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80" name="Freeform 36"/>
              <p:cNvSpPr>
                <a:spLocks/>
              </p:cNvSpPr>
              <p:nvPr/>
            </p:nvSpPr>
            <p:spPr bwMode="auto">
              <a:xfrm rot="4500000">
                <a:off x="3837481" y="2724921"/>
                <a:ext cx="233588" cy="237872"/>
              </a:xfrm>
              <a:custGeom>
                <a:avLst/>
                <a:gdLst/>
                <a:ahLst/>
                <a:cxnLst>
                  <a:cxn ang="0">
                    <a:pos x="769" y="780"/>
                  </a:cxn>
                  <a:cxn ang="0">
                    <a:pos x="103" y="291"/>
                  </a:cxn>
                  <a:cxn ang="0">
                    <a:pos x="0" y="313"/>
                  </a:cxn>
                  <a:cxn ang="0">
                    <a:pos x="212" y="0"/>
                  </a:cxn>
                  <a:cxn ang="0">
                    <a:pos x="400" y="313"/>
                  </a:cxn>
                  <a:cxn ang="0">
                    <a:pos x="297" y="291"/>
                  </a:cxn>
                  <a:cxn ang="0">
                    <a:pos x="770" y="780"/>
                  </a:cxn>
                </a:cxnLst>
                <a:rect l="0" t="0" r="r" b="b"/>
                <a:pathLst>
                  <a:path w="770" h="781">
                    <a:moveTo>
                      <a:pt x="769" y="780"/>
                    </a:moveTo>
                    <a:cubicBezTo>
                      <a:pt x="20" y="781"/>
                      <a:pt x="103" y="291"/>
                      <a:pt x="103" y="291"/>
                    </a:cubicBezTo>
                    <a:cubicBezTo>
                      <a:pt x="0" y="313"/>
                      <a:pt x="0" y="313"/>
                      <a:pt x="0" y="313"/>
                    </a:cubicBezTo>
                    <a:cubicBezTo>
                      <a:pt x="212" y="0"/>
                      <a:pt x="212" y="0"/>
                      <a:pt x="212" y="0"/>
                    </a:cubicBezTo>
                    <a:cubicBezTo>
                      <a:pt x="305" y="207"/>
                      <a:pt x="400" y="313"/>
                      <a:pt x="400" y="313"/>
                    </a:cubicBezTo>
                    <a:cubicBezTo>
                      <a:pt x="297" y="291"/>
                      <a:pt x="297" y="291"/>
                      <a:pt x="297" y="291"/>
                    </a:cubicBezTo>
                    <a:cubicBezTo>
                      <a:pt x="297" y="291"/>
                      <a:pt x="228" y="688"/>
                      <a:pt x="770" y="780"/>
                    </a:cubicBezTo>
                  </a:path>
                </a:pathLst>
              </a:custGeom>
              <a:solidFill>
                <a:schemeClr val="bg1"/>
              </a:solidFill>
              <a:ln w="9525">
                <a:noFill/>
                <a:round/>
                <a:headEnd/>
                <a:tailEnd/>
              </a:ln>
            </p:spPr>
            <p:txBody>
              <a:bodyPr vert="horz" wrap="square" lIns="68574" tIns="34287" rIns="68574" bIns="34287" numCol="1" anchor="t" anchorCtr="0" compatLnSpc="1">
                <a:prstTxWarp prst="textNoShape">
                  <a:avLst/>
                </a:prstTxWarp>
              </a:bodyPr>
              <a:lstStyle/>
              <a:p>
                <a:pPr defTabSz="699446"/>
                <a:endParaRPr lang="en-US" sz="1350">
                  <a:solidFill>
                    <a:srgbClr val="000000"/>
                  </a:solidFill>
                </a:endParaRPr>
              </a:p>
            </p:txBody>
          </p:sp>
        </p:grpSp>
        <p:grpSp>
          <p:nvGrpSpPr>
            <p:cNvPr id="97" name="Group 96"/>
            <p:cNvGrpSpPr/>
            <p:nvPr/>
          </p:nvGrpSpPr>
          <p:grpSpPr>
            <a:xfrm>
              <a:off x="4205048" y="2574019"/>
              <a:ext cx="1182903" cy="486781"/>
              <a:chOff x="3375167" y="2601492"/>
              <a:chExt cx="1182903" cy="486781"/>
            </a:xfrm>
          </p:grpSpPr>
          <p:sp>
            <p:nvSpPr>
              <p:cNvPr id="82" name="Freeform 30"/>
              <p:cNvSpPr>
                <a:spLocks noEditPoints="1"/>
              </p:cNvSpPr>
              <p:nvPr/>
            </p:nvSpPr>
            <p:spPr bwMode="auto">
              <a:xfrm>
                <a:off x="3375167"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83" name="Freeform 30"/>
              <p:cNvSpPr>
                <a:spLocks noEditPoints="1"/>
              </p:cNvSpPr>
              <p:nvPr/>
            </p:nvSpPr>
            <p:spPr bwMode="auto">
              <a:xfrm>
                <a:off x="4175505"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84" name="Freeform 26"/>
              <p:cNvSpPr>
                <a:spLocks/>
              </p:cNvSpPr>
              <p:nvPr/>
            </p:nvSpPr>
            <p:spPr bwMode="auto">
              <a:xfrm>
                <a:off x="4018456" y="2738982"/>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bg1"/>
              </a:solid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85" name="Freeform 26"/>
              <p:cNvSpPr>
                <a:spLocks/>
              </p:cNvSpPr>
              <p:nvPr/>
            </p:nvSpPr>
            <p:spPr bwMode="auto">
              <a:xfrm flipH="1">
                <a:off x="3810893" y="2735897"/>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bg1"/>
              </a:solid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grpSp>
      <p:grpSp>
        <p:nvGrpSpPr>
          <p:cNvPr id="6" name="Group 5"/>
          <p:cNvGrpSpPr/>
          <p:nvPr/>
        </p:nvGrpSpPr>
        <p:grpSpPr>
          <a:xfrm>
            <a:off x="2847552" y="2909142"/>
            <a:ext cx="1577206" cy="960038"/>
            <a:chOff x="6692048" y="1967994"/>
            <a:chExt cx="2103120" cy="1375708"/>
          </a:xfrm>
          <a:solidFill>
            <a:srgbClr val="F0880A"/>
          </a:solidFill>
        </p:grpSpPr>
        <p:sp>
          <p:nvSpPr>
            <p:cNvPr id="86" name="Rectangle 85"/>
            <p:cNvSpPr/>
            <p:nvPr/>
          </p:nvSpPr>
          <p:spPr bwMode="auto">
            <a:xfrm>
              <a:off x="6692048" y="1967994"/>
              <a:ext cx="2103120" cy="1375708"/>
            </a:xfrm>
            <a:prstGeom prst="rect">
              <a:avLst/>
            </a:prstGeom>
            <a:grp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09" tIns="68574" rIns="137109" bIns="109687" numCol="1" spcCol="0" rtlCol="0" fromWordArt="0" anchor="t" anchorCtr="0" forceAA="0" compatLnSpc="1">
              <a:prstTxWarp prst="textNoShape">
                <a:avLst/>
              </a:prstTxWarp>
              <a:noAutofit/>
            </a:bodyPr>
            <a:lstStyle/>
            <a:p>
              <a:pPr algn="ctr" defTabSz="582379" fontAlgn="base">
                <a:lnSpc>
                  <a:spcPct val="90000"/>
                </a:lnSpc>
                <a:spcBef>
                  <a:spcPct val="0"/>
                </a:spcBef>
                <a:spcAft>
                  <a:spcPct val="0"/>
                </a:spcAft>
              </a:pPr>
              <a:endParaRPr lang="en-US" sz="1500" dirty="0">
                <a:gradFill>
                  <a:gsLst>
                    <a:gs pos="0">
                      <a:srgbClr val="505050"/>
                    </a:gs>
                    <a:gs pos="100000">
                      <a:srgbClr val="505050"/>
                    </a:gs>
                  </a:gsLst>
                  <a:lin ang="5400000" scaled="0"/>
                </a:gradFill>
              </a:endParaRPr>
            </a:p>
          </p:txBody>
        </p:sp>
        <p:sp>
          <p:nvSpPr>
            <p:cNvPr id="87" name="TextBox 86"/>
            <p:cNvSpPr txBox="1"/>
            <p:nvPr/>
          </p:nvSpPr>
          <p:spPr>
            <a:xfrm>
              <a:off x="6729939" y="1970592"/>
              <a:ext cx="2035246" cy="463087"/>
            </a:xfrm>
            <a:prstGeom prst="rect">
              <a:avLst/>
            </a:prstGeom>
            <a:grpFill/>
          </p:spPr>
          <p:txBody>
            <a:bodyPr wrap="square" rtlCol="0">
              <a:spAutoFit/>
            </a:bodyPr>
            <a:lstStyle/>
            <a:p>
              <a:pPr algn="ctr" defTabSz="699446"/>
              <a:r>
                <a:rPr lang="en-US" sz="1500" dirty="0">
                  <a:gradFill>
                    <a:gsLst>
                      <a:gs pos="0">
                        <a:srgbClr val="FFFFFF"/>
                      </a:gs>
                      <a:gs pos="100000">
                        <a:srgbClr val="FFFFFF"/>
                      </a:gs>
                    </a:gsLst>
                    <a:lin ang="5400000" scaled="1"/>
                  </a:gradFill>
                  <a:latin typeface="Segoe UI Light"/>
                </a:rPr>
                <a:t>Data warehouse</a:t>
              </a:r>
            </a:p>
          </p:txBody>
        </p:sp>
        <p:grpSp>
          <p:nvGrpSpPr>
            <p:cNvPr id="89" name="Group 88"/>
            <p:cNvGrpSpPr/>
            <p:nvPr/>
          </p:nvGrpSpPr>
          <p:grpSpPr>
            <a:xfrm>
              <a:off x="7528418" y="2535010"/>
              <a:ext cx="430381" cy="588184"/>
              <a:chOff x="1447438" y="3993203"/>
              <a:chExt cx="656000" cy="1195540"/>
            </a:xfrm>
            <a:grpFill/>
          </p:grpSpPr>
          <p:sp>
            <p:nvSpPr>
              <p:cNvPr id="92" name="Oval 91"/>
              <p:cNvSpPr/>
              <p:nvPr/>
            </p:nvSpPr>
            <p:spPr>
              <a:xfrm>
                <a:off x="1501819" y="4049582"/>
                <a:ext cx="532616" cy="23768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91" name="Freeform 90"/>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grpSp>
        <p:nvGrpSpPr>
          <p:cNvPr id="7" name="Group 6"/>
          <p:cNvGrpSpPr/>
          <p:nvPr/>
        </p:nvGrpSpPr>
        <p:grpSpPr>
          <a:xfrm>
            <a:off x="2859009" y="1894889"/>
            <a:ext cx="1577206" cy="960038"/>
            <a:chOff x="9766618" y="1967994"/>
            <a:chExt cx="2103120" cy="1375708"/>
          </a:xfrm>
          <a:solidFill>
            <a:srgbClr val="C00000"/>
          </a:solidFill>
        </p:grpSpPr>
        <p:sp>
          <p:nvSpPr>
            <p:cNvPr id="98" name="Rectangle 97"/>
            <p:cNvSpPr/>
            <p:nvPr/>
          </p:nvSpPr>
          <p:spPr bwMode="auto">
            <a:xfrm>
              <a:off x="9766618" y="1967994"/>
              <a:ext cx="2103120" cy="1375708"/>
            </a:xfrm>
            <a:prstGeom prst="rect">
              <a:avLst/>
            </a:prstGeom>
            <a:grp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09" tIns="68574" rIns="137109" bIns="109687" numCol="1" spcCol="0" rtlCol="0" fromWordArt="0" anchor="t" anchorCtr="0" forceAA="0" compatLnSpc="1">
              <a:prstTxWarp prst="textNoShape">
                <a:avLst/>
              </a:prstTxWarp>
              <a:noAutofit/>
            </a:bodyPr>
            <a:lstStyle/>
            <a:p>
              <a:pPr algn="ctr" defTabSz="582379" fontAlgn="base">
                <a:lnSpc>
                  <a:spcPct val="90000"/>
                </a:lnSpc>
                <a:spcBef>
                  <a:spcPct val="0"/>
                </a:spcBef>
                <a:spcAft>
                  <a:spcPct val="0"/>
                </a:spcAft>
              </a:pPr>
              <a:endParaRPr lang="en-US" sz="1500" dirty="0">
                <a:gradFill>
                  <a:gsLst>
                    <a:gs pos="0">
                      <a:srgbClr val="505050"/>
                    </a:gs>
                    <a:gs pos="100000">
                      <a:srgbClr val="505050"/>
                    </a:gs>
                  </a:gsLst>
                  <a:lin ang="5400000" scaled="0"/>
                </a:gradFill>
              </a:endParaRPr>
            </a:p>
          </p:txBody>
        </p:sp>
        <p:sp>
          <p:nvSpPr>
            <p:cNvPr id="99" name="TextBox 98"/>
            <p:cNvSpPr txBox="1"/>
            <p:nvPr/>
          </p:nvSpPr>
          <p:spPr>
            <a:xfrm>
              <a:off x="9787590" y="1970592"/>
              <a:ext cx="2055951" cy="463087"/>
            </a:xfrm>
            <a:prstGeom prst="rect">
              <a:avLst/>
            </a:prstGeom>
            <a:grpFill/>
          </p:spPr>
          <p:txBody>
            <a:bodyPr wrap="square" rtlCol="0">
              <a:spAutoFit/>
            </a:bodyPr>
            <a:lstStyle/>
            <a:p>
              <a:pPr algn="ctr" defTabSz="699446"/>
              <a:r>
                <a:rPr lang="en-US" sz="1500" dirty="0">
                  <a:gradFill>
                    <a:gsLst>
                      <a:gs pos="0">
                        <a:srgbClr val="FFFFFF"/>
                      </a:gs>
                      <a:gs pos="100000">
                        <a:srgbClr val="FFFFFF"/>
                      </a:gs>
                    </a:gsLst>
                    <a:lin ang="5400000" scaled="1"/>
                  </a:gradFill>
                  <a:latin typeface="Segoe UI Light"/>
                </a:rPr>
                <a:t>BI and analytics</a:t>
              </a:r>
            </a:p>
          </p:txBody>
        </p:sp>
        <p:pic>
          <p:nvPicPr>
            <p:cNvPr id="23" name="Picture 2" descr="\\MAGNUM\Projects\Microsoft\Cloud Power FY12\Design\ICONS_PNG\Pie.png"/>
            <p:cNvPicPr>
              <a:picLocks noChangeAspect="1" noChangeArrowheads="1"/>
            </p:cNvPicPr>
            <p:nvPr/>
          </p:nvPicPr>
          <p:blipFill>
            <a:blip r:embed="rId5" cstate="print">
              <a:lum bright="100000"/>
            </a:blip>
            <a:srcRect/>
            <a:stretch>
              <a:fillRect/>
            </a:stretch>
          </p:blipFill>
          <p:spPr bwMode="auto">
            <a:xfrm>
              <a:off x="10113849" y="2456784"/>
              <a:ext cx="580842" cy="580842"/>
            </a:xfrm>
            <a:prstGeom prst="rect">
              <a:avLst/>
            </a:prstGeom>
            <a:grpFill/>
            <a:ln w="15875">
              <a:solidFill>
                <a:schemeClr val="bg1"/>
              </a:solidFill>
            </a:ln>
          </p:spPr>
        </p:pic>
        <p:sp>
          <p:nvSpPr>
            <p:cNvPr id="26" name="TextBox 25"/>
            <p:cNvSpPr txBox="1"/>
            <p:nvPr/>
          </p:nvSpPr>
          <p:spPr>
            <a:xfrm>
              <a:off x="10019529" y="3100201"/>
              <a:ext cx="881714" cy="178620"/>
            </a:xfrm>
            <a:prstGeom prst="rect">
              <a:avLst/>
            </a:prstGeom>
            <a:grpFill/>
          </p:spPr>
          <p:txBody>
            <a:bodyPr wrap="square" lIns="0" tIns="0" rIns="0" bIns="0" rtlCol="0">
              <a:spAutoFit/>
            </a:bodyPr>
            <a:lstStyle/>
            <a:p>
              <a:pPr defTabSz="699446">
                <a:lnSpc>
                  <a:spcPct val="90000"/>
                </a:lnSpc>
              </a:pPr>
              <a:r>
                <a:rPr lang="en-US" sz="900" dirty="0">
                  <a:ln>
                    <a:solidFill>
                      <a:srgbClr val="FFFFFF">
                        <a:alpha val="0"/>
                      </a:srgbClr>
                    </a:solidFill>
                  </a:ln>
                  <a:gradFill>
                    <a:gsLst>
                      <a:gs pos="0">
                        <a:srgbClr val="FFFFFF"/>
                      </a:gs>
                      <a:gs pos="100000">
                        <a:srgbClr val="FFFFFF"/>
                      </a:gs>
                    </a:gsLst>
                    <a:lin ang="5400000" scaled="1"/>
                  </a:gradFill>
                </a:rPr>
                <a:t>Dashboards</a:t>
              </a:r>
            </a:p>
          </p:txBody>
        </p:sp>
        <p:sp>
          <p:nvSpPr>
            <p:cNvPr id="25" name="TextBox 24"/>
            <p:cNvSpPr txBox="1"/>
            <p:nvPr/>
          </p:nvSpPr>
          <p:spPr>
            <a:xfrm>
              <a:off x="10970430" y="3100201"/>
              <a:ext cx="743803" cy="178620"/>
            </a:xfrm>
            <a:prstGeom prst="rect">
              <a:avLst/>
            </a:prstGeom>
            <a:grpFill/>
          </p:spPr>
          <p:txBody>
            <a:bodyPr wrap="square" lIns="0" tIns="0" rIns="0" bIns="0" rtlCol="0">
              <a:spAutoFit/>
            </a:bodyPr>
            <a:lstStyle>
              <a:defPPr>
                <a:defRPr lang="en-US"/>
              </a:defPPr>
              <a:lvl1pPr>
                <a:lnSpc>
                  <a:spcPct val="90000"/>
                </a:lnSpc>
                <a:defRPr sz="1200">
                  <a:ln>
                    <a:solidFill>
                      <a:schemeClr val="bg1">
                        <a:alpha val="0"/>
                      </a:schemeClr>
                    </a:solidFill>
                  </a:ln>
                  <a:gradFill>
                    <a:gsLst>
                      <a:gs pos="0">
                        <a:schemeClr val="bg1"/>
                      </a:gs>
                      <a:gs pos="100000">
                        <a:schemeClr val="bg1"/>
                      </a:gs>
                    </a:gsLst>
                    <a:lin ang="5400000" scaled="1"/>
                  </a:gradFill>
                </a:defRPr>
              </a:lvl1pPr>
            </a:lstStyle>
            <a:p>
              <a:pPr defTabSz="699446"/>
              <a:r>
                <a:rPr lang="en-US" sz="900" dirty="0">
                  <a:ln>
                    <a:solidFill>
                      <a:srgbClr val="FFFFFF">
                        <a:alpha val="0"/>
                      </a:srgbClr>
                    </a:solidFill>
                  </a:ln>
                  <a:gradFill>
                    <a:gsLst>
                      <a:gs pos="0">
                        <a:srgbClr val="FFFFFF"/>
                      </a:gs>
                      <a:gs pos="100000">
                        <a:srgbClr val="FFFFFF"/>
                      </a:gs>
                    </a:gsLst>
                    <a:lin ang="5400000" scaled="1"/>
                  </a:gradFill>
                </a:rPr>
                <a:t>Reporting</a:t>
              </a:r>
            </a:p>
          </p:txBody>
        </p:sp>
        <p:sp>
          <p:nvSpPr>
            <p:cNvPr id="100" name="Freeform 6"/>
            <p:cNvSpPr>
              <a:spLocks noChangeAspect="1" noEditPoints="1"/>
            </p:cNvSpPr>
            <p:nvPr/>
          </p:nvSpPr>
          <p:spPr bwMode="black">
            <a:xfrm>
              <a:off x="11082345" y="2459919"/>
              <a:ext cx="429626" cy="549582"/>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sp>
        <p:nvSpPr>
          <p:cNvPr id="70" name="Oval 69"/>
          <p:cNvSpPr/>
          <p:nvPr/>
        </p:nvSpPr>
        <p:spPr>
          <a:xfrm>
            <a:off x="3506920" y="3324191"/>
            <a:ext cx="262052" cy="81604"/>
          </a:xfrm>
          <a:prstGeom prst="ellipse">
            <a:avLst/>
          </a:prstGeom>
          <a:solidFill>
            <a:srgbClr val="F08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Tree>
    <p:extLst>
      <p:ext uri="{BB962C8B-B14F-4D97-AF65-F5344CB8AC3E}">
        <p14:creationId xmlns:p14="http://schemas.microsoft.com/office/powerpoint/2010/main" val="148857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Isosceles Triangle 51"/>
          <p:cNvSpPr/>
          <p:nvPr/>
        </p:nvSpPr>
        <p:spPr>
          <a:xfrm rot="5400000">
            <a:off x="7135652" y="4334717"/>
            <a:ext cx="1340412" cy="2866338"/>
          </a:xfrm>
          <a:custGeom>
            <a:avLst/>
            <a:gdLst>
              <a:gd name="connsiteX0" fmla="*/ 0 w 3403786"/>
              <a:gd name="connsiteY0" fmla="*/ 1371600 h 1371600"/>
              <a:gd name="connsiteX1" fmla="*/ 1868236 w 3403786"/>
              <a:gd name="connsiteY1" fmla="*/ 0 h 1371600"/>
              <a:gd name="connsiteX2" fmla="*/ 3403786 w 3403786"/>
              <a:gd name="connsiteY2" fmla="*/ 1371600 h 1371600"/>
              <a:gd name="connsiteX3" fmla="*/ 0 w 3403786"/>
              <a:gd name="connsiteY3" fmla="*/ 1371600 h 1371600"/>
              <a:gd name="connsiteX0" fmla="*/ 0 w 3403786"/>
              <a:gd name="connsiteY0" fmla="*/ 3229190 h 3229190"/>
              <a:gd name="connsiteX1" fmla="*/ 1629650 w 3403786"/>
              <a:gd name="connsiteY1" fmla="*/ 0 h 3229190"/>
              <a:gd name="connsiteX2" fmla="*/ 3403786 w 3403786"/>
              <a:gd name="connsiteY2" fmla="*/ 3229190 h 3229190"/>
              <a:gd name="connsiteX3" fmla="*/ 0 w 3403786"/>
              <a:gd name="connsiteY3" fmla="*/ 3229190 h 3229190"/>
              <a:gd name="connsiteX0" fmla="*/ 0 w 3023021"/>
              <a:gd name="connsiteY0" fmla="*/ 3229190 h 3822109"/>
              <a:gd name="connsiteX1" fmla="*/ 1629650 w 3023021"/>
              <a:gd name="connsiteY1" fmla="*/ 0 h 3822109"/>
              <a:gd name="connsiteX2" fmla="*/ 3023021 w 3023021"/>
              <a:gd name="connsiteY2" fmla="*/ 3822109 h 3822109"/>
              <a:gd name="connsiteX3" fmla="*/ 0 w 3023021"/>
              <a:gd name="connsiteY3" fmla="*/ 3229190 h 3822109"/>
              <a:gd name="connsiteX0" fmla="*/ 0 w 2483455"/>
              <a:gd name="connsiteY0" fmla="*/ 1634333 h 3822109"/>
              <a:gd name="connsiteX1" fmla="*/ 1090084 w 2483455"/>
              <a:gd name="connsiteY1" fmla="*/ 0 h 3822109"/>
              <a:gd name="connsiteX2" fmla="*/ 2483455 w 2483455"/>
              <a:gd name="connsiteY2" fmla="*/ 3822109 h 3822109"/>
              <a:gd name="connsiteX3" fmla="*/ 0 w 2483455"/>
              <a:gd name="connsiteY3" fmla="*/ 1634333 h 3822109"/>
            </a:gdLst>
            <a:ahLst/>
            <a:cxnLst>
              <a:cxn ang="0">
                <a:pos x="connsiteX0" y="connsiteY0"/>
              </a:cxn>
              <a:cxn ang="0">
                <a:pos x="connsiteX1" y="connsiteY1"/>
              </a:cxn>
              <a:cxn ang="0">
                <a:pos x="connsiteX2" y="connsiteY2"/>
              </a:cxn>
              <a:cxn ang="0">
                <a:pos x="connsiteX3" y="connsiteY3"/>
              </a:cxn>
            </a:cxnLst>
            <a:rect l="l" t="t" r="r" b="b"/>
            <a:pathLst>
              <a:path w="2483455" h="3822109">
                <a:moveTo>
                  <a:pt x="0" y="1634333"/>
                </a:moveTo>
                <a:lnTo>
                  <a:pt x="1090084" y="0"/>
                </a:lnTo>
                <a:lnTo>
                  <a:pt x="2483455" y="3822109"/>
                </a:lnTo>
                <a:lnTo>
                  <a:pt x="0" y="1634333"/>
                </a:lnTo>
                <a:close/>
              </a:path>
            </a:pathLst>
          </a:custGeom>
          <a:gradFill>
            <a:gsLst>
              <a:gs pos="100000">
                <a:schemeClr val="bg1">
                  <a:alpha val="0"/>
                </a:schemeClr>
              </a:gs>
              <a:gs pos="0">
                <a:schemeClr val="accent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nvGrpSpPr>
          <p:cNvPr id="55" name="Group 54"/>
          <p:cNvGrpSpPr/>
          <p:nvPr/>
        </p:nvGrpSpPr>
        <p:grpSpPr>
          <a:xfrm>
            <a:off x="5357320" y="5413442"/>
            <a:ext cx="1331479" cy="195372"/>
            <a:chOff x="575253" y="3901735"/>
            <a:chExt cx="1775456" cy="260518"/>
          </a:xfrm>
        </p:grpSpPr>
        <p:grpSp>
          <p:nvGrpSpPr>
            <p:cNvPr id="56" name="Group 55"/>
            <p:cNvGrpSpPr/>
            <p:nvPr/>
          </p:nvGrpSpPr>
          <p:grpSpPr>
            <a:xfrm>
              <a:off x="575253" y="3901735"/>
              <a:ext cx="190624" cy="260518"/>
              <a:chOff x="1447438" y="3993203"/>
              <a:chExt cx="656000" cy="1195540"/>
            </a:xfrm>
          </p:grpSpPr>
          <p:sp>
            <p:nvSpPr>
              <p:cNvPr id="110" name="Freeform 109"/>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11" name="Oval 110"/>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70" name="Group 69"/>
            <p:cNvGrpSpPr/>
            <p:nvPr/>
          </p:nvGrpSpPr>
          <p:grpSpPr>
            <a:xfrm>
              <a:off x="798385" y="3901735"/>
              <a:ext cx="190624" cy="260518"/>
              <a:chOff x="1447438" y="3993203"/>
              <a:chExt cx="656000" cy="1195540"/>
            </a:xfrm>
          </p:grpSpPr>
          <p:sp>
            <p:nvSpPr>
              <p:cNvPr id="108" name="Freeform 107"/>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09" name="Oval 108"/>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71" name="Group 70"/>
            <p:cNvGrpSpPr/>
            <p:nvPr/>
          </p:nvGrpSpPr>
          <p:grpSpPr>
            <a:xfrm>
              <a:off x="1048828" y="3901735"/>
              <a:ext cx="190624" cy="260518"/>
              <a:chOff x="1447438" y="3993203"/>
              <a:chExt cx="656000" cy="1195540"/>
            </a:xfrm>
          </p:grpSpPr>
          <p:sp>
            <p:nvSpPr>
              <p:cNvPr id="106" name="Freeform 105"/>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07" name="Oval 106"/>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72" name="Group 71"/>
            <p:cNvGrpSpPr/>
            <p:nvPr/>
          </p:nvGrpSpPr>
          <p:grpSpPr>
            <a:xfrm>
              <a:off x="1271960" y="3901735"/>
              <a:ext cx="190624" cy="260518"/>
              <a:chOff x="1447438" y="3993203"/>
              <a:chExt cx="656000" cy="1195540"/>
            </a:xfrm>
          </p:grpSpPr>
          <p:sp>
            <p:nvSpPr>
              <p:cNvPr id="104" name="Freeform 103"/>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05" name="Oval 104"/>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73" name="Group 72"/>
            <p:cNvGrpSpPr/>
            <p:nvPr/>
          </p:nvGrpSpPr>
          <p:grpSpPr>
            <a:xfrm>
              <a:off x="1495878" y="3901735"/>
              <a:ext cx="190624" cy="260518"/>
              <a:chOff x="1447438" y="3993203"/>
              <a:chExt cx="656000" cy="1195540"/>
            </a:xfrm>
          </p:grpSpPr>
          <p:sp>
            <p:nvSpPr>
              <p:cNvPr id="102" name="Freeform 101"/>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03" name="Oval 102"/>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75" name="Group 74"/>
            <p:cNvGrpSpPr/>
            <p:nvPr/>
          </p:nvGrpSpPr>
          <p:grpSpPr>
            <a:xfrm>
              <a:off x="1719010" y="3901735"/>
              <a:ext cx="190624" cy="260518"/>
              <a:chOff x="1447438" y="3993203"/>
              <a:chExt cx="656000" cy="1195540"/>
            </a:xfrm>
          </p:grpSpPr>
          <p:sp>
            <p:nvSpPr>
              <p:cNvPr id="96" name="Freeform 95"/>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01" name="Oval 100"/>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76" name="Group 75"/>
            <p:cNvGrpSpPr/>
            <p:nvPr/>
          </p:nvGrpSpPr>
          <p:grpSpPr>
            <a:xfrm>
              <a:off x="1936953" y="3901735"/>
              <a:ext cx="190624" cy="260518"/>
              <a:chOff x="1447438" y="3993203"/>
              <a:chExt cx="656000" cy="1195540"/>
            </a:xfrm>
          </p:grpSpPr>
          <p:sp>
            <p:nvSpPr>
              <p:cNvPr id="94" name="Freeform 93"/>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95" name="Oval 94"/>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88" name="Group 87"/>
            <p:cNvGrpSpPr/>
            <p:nvPr/>
          </p:nvGrpSpPr>
          <p:grpSpPr>
            <a:xfrm>
              <a:off x="2160085" y="3901735"/>
              <a:ext cx="190624" cy="260518"/>
              <a:chOff x="1447438" y="3993203"/>
              <a:chExt cx="656000" cy="1195540"/>
            </a:xfrm>
          </p:grpSpPr>
          <p:sp>
            <p:nvSpPr>
              <p:cNvPr id="90" name="Freeform 89"/>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93" name="Oval 92"/>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sp>
        <p:nvSpPr>
          <p:cNvPr id="57" name="Rectangle 56">
            <a:hlinkClick r:id="rId3" action="ppaction://hlinksldjump"/>
          </p:cNvPr>
          <p:cNvSpPr/>
          <p:nvPr/>
        </p:nvSpPr>
        <p:spPr bwMode="auto">
          <a:xfrm>
            <a:off x="5037032" y="1803331"/>
            <a:ext cx="1913128" cy="3164620"/>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7148" tIns="102861" rIns="137148" bIns="34287" numCol="1" spcCol="0" rtlCol="0" fromWordArt="0" anchor="t" anchorCtr="0" forceAA="0" compatLnSpc="1">
            <a:prstTxWarp prst="textNoShape">
              <a:avLst/>
            </a:prstTxWarp>
            <a:noAutofit/>
          </a:bodyPr>
          <a:lstStyle/>
          <a:p>
            <a:pPr defTabSz="582604" fontAlgn="base">
              <a:lnSpc>
                <a:spcPct val="90000"/>
              </a:lnSpc>
              <a:spcBef>
                <a:spcPct val="0"/>
              </a:spcBef>
              <a:spcAft>
                <a:spcPct val="0"/>
              </a:spcAft>
              <a:defRPr/>
            </a:pPr>
            <a:endParaRPr lang="en-US" sz="1050" kern="0" dirty="0">
              <a:ln>
                <a:solidFill>
                  <a:srgbClr val="FFFFFF">
                    <a:alpha val="0"/>
                  </a:srgbClr>
                </a:solidFill>
              </a:ln>
              <a:gradFill>
                <a:gsLst>
                  <a:gs pos="85841">
                    <a:srgbClr val="000000"/>
                  </a:gs>
                  <a:gs pos="0">
                    <a:srgbClr val="000000"/>
                  </a:gs>
                </a:gsLst>
                <a:lin ang="5400000" scaled="0"/>
              </a:gradFill>
              <a:latin typeface="Segoe UI Light"/>
            </a:endParaRPr>
          </a:p>
        </p:txBody>
      </p:sp>
      <p:sp>
        <p:nvSpPr>
          <p:cNvPr id="2" name="Title 1"/>
          <p:cNvSpPr>
            <a:spLocks noGrp="1"/>
          </p:cNvSpPr>
          <p:nvPr>
            <p:ph type="title"/>
          </p:nvPr>
        </p:nvSpPr>
        <p:spPr>
          <a:xfrm>
            <a:off x="1828483" y="548643"/>
            <a:ext cx="8914642" cy="946413"/>
          </a:xfrm>
        </p:spPr>
        <p:txBody>
          <a:bodyPr/>
          <a:lstStyle/>
          <a:p>
            <a:r>
              <a:rPr lang="en-US" sz="3600" dirty="0">
                <a:gradFill>
                  <a:gsLst>
                    <a:gs pos="100000">
                      <a:schemeClr val="tx2"/>
                    </a:gs>
                    <a:gs pos="0">
                      <a:schemeClr val="tx2"/>
                    </a:gs>
                  </a:gsLst>
                  <a:lin ang="5400000" scaled="0"/>
                </a:gradFill>
              </a:rPr>
              <a:t>The traditional data warehouse</a:t>
            </a:r>
          </a:p>
        </p:txBody>
      </p:sp>
      <p:grpSp>
        <p:nvGrpSpPr>
          <p:cNvPr id="9" name="Group 8"/>
          <p:cNvGrpSpPr/>
          <p:nvPr/>
        </p:nvGrpSpPr>
        <p:grpSpPr>
          <a:xfrm>
            <a:off x="5046324" y="5041676"/>
            <a:ext cx="1913127" cy="1031694"/>
            <a:chOff x="3211420" y="5580436"/>
            <a:chExt cx="2551054" cy="1375708"/>
          </a:xfrm>
        </p:grpSpPr>
        <p:sp>
          <p:nvSpPr>
            <p:cNvPr id="19" name="TextBox 18"/>
            <p:cNvSpPr txBox="1"/>
            <p:nvPr/>
          </p:nvSpPr>
          <p:spPr>
            <a:xfrm>
              <a:off x="3712399" y="5582675"/>
              <a:ext cx="1624088" cy="430923"/>
            </a:xfrm>
            <a:prstGeom prst="rect">
              <a:avLst/>
            </a:prstGeom>
            <a:noFill/>
          </p:spPr>
          <p:txBody>
            <a:bodyPr wrap="none" rtlCol="0">
              <a:spAutoFit/>
            </a:bodyPr>
            <a:lstStyle/>
            <a:p>
              <a:pPr defTabSz="699446"/>
              <a:r>
                <a:rPr lang="en-US" sz="1500" dirty="0">
                  <a:solidFill>
                    <a:srgbClr val="000000"/>
                  </a:solidFill>
                  <a:latin typeface="Segoe UI Light"/>
                </a:rPr>
                <a:t>Data sources</a:t>
              </a:r>
            </a:p>
          </p:txBody>
        </p:sp>
        <p:grpSp>
          <p:nvGrpSpPr>
            <p:cNvPr id="8" name="Group 7"/>
            <p:cNvGrpSpPr/>
            <p:nvPr/>
          </p:nvGrpSpPr>
          <p:grpSpPr>
            <a:xfrm>
              <a:off x="3211420" y="5580436"/>
              <a:ext cx="2551054" cy="1375708"/>
              <a:chOff x="3211420" y="5580436"/>
              <a:chExt cx="2551054" cy="1375708"/>
            </a:xfrm>
          </p:grpSpPr>
          <p:sp>
            <p:nvSpPr>
              <p:cNvPr id="38" name="Rectangle 37"/>
              <p:cNvSpPr/>
              <p:nvPr/>
            </p:nvSpPr>
            <p:spPr>
              <a:xfrm>
                <a:off x="3211420" y="5580436"/>
                <a:ext cx="2551054" cy="13757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2" name="TextBox 11"/>
              <p:cNvSpPr txBox="1"/>
              <p:nvPr/>
            </p:nvSpPr>
            <p:spPr>
              <a:xfrm>
                <a:off x="3660546" y="6535325"/>
                <a:ext cx="425815" cy="166214"/>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gradFill>
                      <a:gsLst>
                        <a:gs pos="0">
                          <a:srgbClr val="0072C6"/>
                        </a:gs>
                        <a:gs pos="100000">
                          <a:srgbClr val="0072C6"/>
                        </a:gs>
                      </a:gsLst>
                      <a:lin ang="5400000" scaled="1"/>
                    </a:gradFill>
                  </a:rPr>
                  <a:t>OLTP</a:t>
                </a:r>
              </a:p>
            </p:txBody>
          </p:sp>
          <p:grpSp>
            <p:nvGrpSpPr>
              <p:cNvPr id="37" name="Group 36"/>
              <p:cNvGrpSpPr/>
              <p:nvPr/>
            </p:nvGrpSpPr>
            <p:grpSpPr>
              <a:xfrm>
                <a:off x="3713183" y="6131801"/>
                <a:ext cx="244335" cy="333922"/>
                <a:chOff x="1447438" y="3993203"/>
                <a:chExt cx="656000" cy="1195540"/>
              </a:xfrm>
            </p:grpSpPr>
            <p:sp>
              <p:nvSpPr>
                <p:cNvPr id="49" name="Freeform 4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45" name="Oval 44"/>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58" name="TextBox 57"/>
              <p:cNvSpPr txBox="1"/>
              <p:nvPr/>
            </p:nvSpPr>
            <p:spPr>
              <a:xfrm>
                <a:off x="4175249" y="6535325"/>
                <a:ext cx="311571" cy="166214"/>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gradFill>
                      <a:gsLst>
                        <a:gs pos="0">
                          <a:srgbClr val="0072C6"/>
                        </a:gs>
                        <a:gs pos="100000">
                          <a:srgbClr val="0072C6"/>
                        </a:gs>
                      </a:gsLst>
                      <a:lin ang="5400000" scaled="1"/>
                    </a:gradFill>
                  </a:rPr>
                  <a:t>ERP</a:t>
                </a:r>
              </a:p>
            </p:txBody>
          </p:sp>
          <p:grpSp>
            <p:nvGrpSpPr>
              <p:cNvPr id="59" name="Group 58"/>
              <p:cNvGrpSpPr/>
              <p:nvPr/>
            </p:nvGrpSpPr>
            <p:grpSpPr>
              <a:xfrm>
                <a:off x="4180336" y="6131801"/>
                <a:ext cx="244335" cy="333922"/>
                <a:chOff x="1447438" y="3993203"/>
                <a:chExt cx="656000" cy="1195540"/>
              </a:xfrm>
            </p:grpSpPr>
            <p:sp>
              <p:nvSpPr>
                <p:cNvPr id="60" name="Freeform 59"/>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61" name="Oval 60"/>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62" name="TextBox 61"/>
              <p:cNvSpPr txBox="1"/>
              <p:nvPr/>
            </p:nvSpPr>
            <p:spPr>
              <a:xfrm>
                <a:off x="4605930" y="6535325"/>
                <a:ext cx="405737" cy="166214"/>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gradFill>
                      <a:gsLst>
                        <a:gs pos="0">
                          <a:srgbClr val="0072C6"/>
                        </a:gs>
                        <a:gs pos="100000">
                          <a:srgbClr val="0072C6"/>
                        </a:gs>
                      </a:gsLst>
                      <a:lin ang="5400000" scaled="1"/>
                    </a:gradFill>
                  </a:rPr>
                  <a:t>CRM</a:t>
                </a:r>
              </a:p>
            </p:txBody>
          </p:sp>
          <p:grpSp>
            <p:nvGrpSpPr>
              <p:cNvPr id="63" name="Group 62"/>
              <p:cNvGrpSpPr/>
              <p:nvPr/>
            </p:nvGrpSpPr>
            <p:grpSpPr>
              <a:xfrm>
                <a:off x="4633808" y="6131801"/>
                <a:ext cx="244335" cy="333922"/>
                <a:chOff x="1447438" y="3993203"/>
                <a:chExt cx="656000" cy="1195540"/>
              </a:xfrm>
            </p:grpSpPr>
            <p:sp>
              <p:nvSpPr>
                <p:cNvPr id="64" name="Freeform 63"/>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65" name="Oval 64"/>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66" name="TextBox 65"/>
              <p:cNvSpPr txBox="1"/>
              <p:nvPr/>
            </p:nvSpPr>
            <p:spPr>
              <a:xfrm>
                <a:off x="5068659" y="6535324"/>
                <a:ext cx="318466" cy="151970"/>
              </a:xfrm>
              <a:prstGeom prst="rect">
                <a:avLst/>
              </a:prstGeom>
              <a:noFill/>
            </p:spPr>
            <p:txBody>
              <a:bodyPr wrap="square" lIns="0" tIns="0" rIns="0" bIns="0" rtlCol="0">
                <a:noAutofit/>
              </a:bodyPr>
              <a:lstStyle/>
              <a:p>
                <a:pPr defTabSz="699446">
                  <a:lnSpc>
                    <a:spcPct val="90000"/>
                  </a:lnSpc>
                </a:pPr>
                <a:r>
                  <a:rPr lang="en-US" sz="900" dirty="0">
                    <a:ln>
                      <a:solidFill>
                        <a:srgbClr val="FFFFFF">
                          <a:alpha val="0"/>
                        </a:srgbClr>
                      </a:solidFill>
                    </a:ln>
                    <a:gradFill>
                      <a:gsLst>
                        <a:gs pos="0">
                          <a:srgbClr val="0072C6"/>
                        </a:gs>
                        <a:gs pos="100000">
                          <a:srgbClr val="0072C6"/>
                        </a:gs>
                      </a:gsLst>
                      <a:lin ang="5400000" scaled="1"/>
                    </a:gradFill>
                  </a:rPr>
                  <a:t>LOB</a:t>
                </a:r>
              </a:p>
            </p:txBody>
          </p:sp>
          <p:grpSp>
            <p:nvGrpSpPr>
              <p:cNvPr id="67" name="Group 66"/>
              <p:cNvGrpSpPr/>
              <p:nvPr/>
            </p:nvGrpSpPr>
            <p:grpSpPr>
              <a:xfrm>
                <a:off x="5062542" y="6131801"/>
                <a:ext cx="244335" cy="333922"/>
                <a:chOff x="1447438" y="3993203"/>
                <a:chExt cx="656000" cy="1195540"/>
              </a:xfrm>
            </p:grpSpPr>
            <p:sp>
              <p:nvSpPr>
                <p:cNvPr id="68" name="Freeform 67"/>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69" name="Oval 68"/>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grpSp>
      <p:grpSp>
        <p:nvGrpSpPr>
          <p:cNvPr id="4" name="Group 3"/>
          <p:cNvGrpSpPr/>
          <p:nvPr/>
        </p:nvGrpSpPr>
        <p:grpSpPr>
          <a:xfrm>
            <a:off x="5186540" y="3921899"/>
            <a:ext cx="1577206" cy="960038"/>
            <a:chOff x="3427148" y="1967994"/>
            <a:chExt cx="2103120" cy="1375708"/>
          </a:xfrm>
        </p:grpSpPr>
        <p:sp>
          <p:nvSpPr>
            <p:cNvPr id="35" name="Rectangle 34"/>
            <p:cNvSpPr/>
            <p:nvPr/>
          </p:nvSpPr>
          <p:spPr bwMode="auto">
            <a:xfrm>
              <a:off x="3427148" y="1967994"/>
              <a:ext cx="2103120" cy="1375708"/>
            </a:xfrm>
            <a:prstGeom prst="rect">
              <a:avLst/>
            </a:prstGeom>
            <a:solidFill>
              <a:srgbClr val="92D050"/>
            </a:solid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09" tIns="68574" rIns="137109" bIns="109687" numCol="1" spcCol="0" rtlCol="0" fromWordArt="0" anchor="t" anchorCtr="0" forceAA="0" compatLnSpc="1">
              <a:prstTxWarp prst="textNoShape">
                <a:avLst/>
              </a:prstTxWarp>
              <a:noAutofit/>
            </a:bodyPr>
            <a:lstStyle/>
            <a:p>
              <a:pPr algn="ctr" defTabSz="582379" fontAlgn="base">
                <a:lnSpc>
                  <a:spcPct val="90000"/>
                </a:lnSpc>
                <a:spcBef>
                  <a:spcPct val="0"/>
                </a:spcBef>
                <a:spcAft>
                  <a:spcPct val="0"/>
                </a:spcAft>
              </a:pPr>
              <a:endParaRPr lang="en-US" sz="1500" dirty="0">
                <a:gradFill>
                  <a:gsLst>
                    <a:gs pos="0">
                      <a:srgbClr val="505050"/>
                    </a:gs>
                    <a:gs pos="100000">
                      <a:srgbClr val="505050"/>
                    </a:gs>
                  </a:gsLst>
                  <a:lin ang="5400000" scaled="0"/>
                </a:gradFill>
              </a:endParaRPr>
            </a:p>
          </p:txBody>
        </p:sp>
        <p:sp>
          <p:nvSpPr>
            <p:cNvPr id="74" name="TextBox 73"/>
            <p:cNvSpPr txBox="1"/>
            <p:nvPr/>
          </p:nvSpPr>
          <p:spPr>
            <a:xfrm>
              <a:off x="4198021" y="1970592"/>
              <a:ext cx="622445" cy="463087"/>
            </a:xfrm>
            <a:prstGeom prst="rect">
              <a:avLst/>
            </a:prstGeom>
            <a:noFill/>
          </p:spPr>
          <p:txBody>
            <a:bodyPr wrap="none" rtlCol="0">
              <a:spAutoFit/>
            </a:bodyPr>
            <a:lstStyle/>
            <a:p>
              <a:pPr defTabSz="699446"/>
              <a:r>
                <a:rPr lang="en-US" sz="1500" dirty="0">
                  <a:gradFill>
                    <a:gsLst>
                      <a:gs pos="0">
                        <a:srgbClr val="FFFFFF"/>
                      </a:gs>
                      <a:gs pos="100000">
                        <a:srgbClr val="FFFFFF"/>
                      </a:gs>
                    </a:gsLst>
                    <a:lin ang="5400000" scaled="1"/>
                  </a:gradFill>
                  <a:latin typeface="Segoe UI Light"/>
                </a:rPr>
                <a:t>ETL</a:t>
              </a:r>
            </a:p>
          </p:txBody>
        </p:sp>
        <p:grpSp>
          <p:nvGrpSpPr>
            <p:cNvPr id="81" name="Group 80"/>
            <p:cNvGrpSpPr/>
            <p:nvPr/>
          </p:nvGrpSpPr>
          <p:grpSpPr>
            <a:xfrm>
              <a:off x="3641311" y="2449973"/>
              <a:ext cx="391813" cy="576239"/>
              <a:chOff x="3759911" y="2727063"/>
              <a:chExt cx="313300" cy="460770"/>
            </a:xfrm>
          </p:grpSpPr>
          <p:grpSp>
            <p:nvGrpSpPr>
              <p:cNvPr id="77" name="Group 76"/>
              <p:cNvGrpSpPr/>
              <p:nvPr/>
            </p:nvGrpSpPr>
            <p:grpSpPr>
              <a:xfrm>
                <a:off x="3759911" y="2853911"/>
                <a:ext cx="244335" cy="333922"/>
                <a:chOff x="1447438" y="3993203"/>
                <a:chExt cx="656000" cy="1195540"/>
              </a:xfrm>
            </p:grpSpPr>
            <p:sp>
              <p:nvSpPr>
                <p:cNvPr id="78" name="Freeform 77"/>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79" name="Oval 78"/>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80" name="Freeform 36"/>
              <p:cNvSpPr>
                <a:spLocks/>
              </p:cNvSpPr>
              <p:nvPr/>
            </p:nvSpPr>
            <p:spPr bwMode="auto">
              <a:xfrm rot="4500000">
                <a:off x="3837481" y="2724921"/>
                <a:ext cx="233588" cy="237872"/>
              </a:xfrm>
              <a:custGeom>
                <a:avLst/>
                <a:gdLst/>
                <a:ahLst/>
                <a:cxnLst>
                  <a:cxn ang="0">
                    <a:pos x="769" y="780"/>
                  </a:cxn>
                  <a:cxn ang="0">
                    <a:pos x="103" y="291"/>
                  </a:cxn>
                  <a:cxn ang="0">
                    <a:pos x="0" y="313"/>
                  </a:cxn>
                  <a:cxn ang="0">
                    <a:pos x="212" y="0"/>
                  </a:cxn>
                  <a:cxn ang="0">
                    <a:pos x="400" y="313"/>
                  </a:cxn>
                  <a:cxn ang="0">
                    <a:pos x="297" y="291"/>
                  </a:cxn>
                  <a:cxn ang="0">
                    <a:pos x="770" y="780"/>
                  </a:cxn>
                </a:cxnLst>
                <a:rect l="0" t="0" r="r" b="b"/>
                <a:pathLst>
                  <a:path w="770" h="781">
                    <a:moveTo>
                      <a:pt x="769" y="780"/>
                    </a:moveTo>
                    <a:cubicBezTo>
                      <a:pt x="20" y="781"/>
                      <a:pt x="103" y="291"/>
                      <a:pt x="103" y="291"/>
                    </a:cubicBezTo>
                    <a:cubicBezTo>
                      <a:pt x="0" y="313"/>
                      <a:pt x="0" y="313"/>
                      <a:pt x="0" y="313"/>
                    </a:cubicBezTo>
                    <a:cubicBezTo>
                      <a:pt x="212" y="0"/>
                      <a:pt x="212" y="0"/>
                      <a:pt x="212" y="0"/>
                    </a:cubicBezTo>
                    <a:cubicBezTo>
                      <a:pt x="305" y="207"/>
                      <a:pt x="400" y="313"/>
                      <a:pt x="400" y="313"/>
                    </a:cubicBezTo>
                    <a:cubicBezTo>
                      <a:pt x="297" y="291"/>
                      <a:pt x="297" y="291"/>
                      <a:pt x="297" y="291"/>
                    </a:cubicBezTo>
                    <a:cubicBezTo>
                      <a:pt x="297" y="291"/>
                      <a:pt x="228" y="688"/>
                      <a:pt x="770" y="780"/>
                    </a:cubicBezTo>
                  </a:path>
                </a:pathLst>
              </a:custGeom>
              <a:solidFill>
                <a:schemeClr val="bg1"/>
              </a:solidFill>
              <a:ln w="9525">
                <a:noFill/>
                <a:round/>
                <a:headEnd/>
                <a:tailEnd/>
              </a:ln>
            </p:spPr>
            <p:txBody>
              <a:bodyPr vert="horz" wrap="square" lIns="68574" tIns="34287" rIns="68574" bIns="34287" numCol="1" anchor="t" anchorCtr="0" compatLnSpc="1">
                <a:prstTxWarp prst="textNoShape">
                  <a:avLst/>
                </a:prstTxWarp>
              </a:bodyPr>
              <a:lstStyle/>
              <a:p>
                <a:pPr defTabSz="699446"/>
                <a:endParaRPr lang="en-US" sz="1350">
                  <a:solidFill>
                    <a:srgbClr val="000000"/>
                  </a:solidFill>
                </a:endParaRPr>
              </a:p>
            </p:txBody>
          </p:sp>
        </p:grpSp>
        <p:grpSp>
          <p:nvGrpSpPr>
            <p:cNvPr id="97" name="Group 96"/>
            <p:cNvGrpSpPr/>
            <p:nvPr/>
          </p:nvGrpSpPr>
          <p:grpSpPr>
            <a:xfrm>
              <a:off x="4205048" y="2574019"/>
              <a:ext cx="1182903" cy="486781"/>
              <a:chOff x="3375167" y="2601492"/>
              <a:chExt cx="1182903" cy="486781"/>
            </a:xfrm>
          </p:grpSpPr>
          <p:sp>
            <p:nvSpPr>
              <p:cNvPr id="82" name="Freeform 30"/>
              <p:cNvSpPr>
                <a:spLocks noEditPoints="1"/>
              </p:cNvSpPr>
              <p:nvPr/>
            </p:nvSpPr>
            <p:spPr bwMode="auto">
              <a:xfrm>
                <a:off x="3375167"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83" name="Freeform 30"/>
              <p:cNvSpPr>
                <a:spLocks noEditPoints="1"/>
              </p:cNvSpPr>
              <p:nvPr/>
            </p:nvSpPr>
            <p:spPr bwMode="auto">
              <a:xfrm>
                <a:off x="4175505"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84" name="Freeform 26"/>
              <p:cNvSpPr>
                <a:spLocks/>
              </p:cNvSpPr>
              <p:nvPr/>
            </p:nvSpPr>
            <p:spPr bwMode="auto">
              <a:xfrm>
                <a:off x="4018456" y="2738982"/>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bg1"/>
              </a:solid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85" name="Freeform 26"/>
              <p:cNvSpPr>
                <a:spLocks/>
              </p:cNvSpPr>
              <p:nvPr/>
            </p:nvSpPr>
            <p:spPr bwMode="auto">
              <a:xfrm flipH="1">
                <a:off x="3810893" y="2735897"/>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bg1"/>
              </a:solid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grpSp>
      <p:grpSp>
        <p:nvGrpSpPr>
          <p:cNvPr id="6" name="Group 5"/>
          <p:cNvGrpSpPr/>
          <p:nvPr/>
        </p:nvGrpSpPr>
        <p:grpSpPr>
          <a:xfrm>
            <a:off x="5193864" y="2909142"/>
            <a:ext cx="1577206" cy="960038"/>
            <a:chOff x="6692048" y="1967994"/>
            <a:chExt cx="2103120" cy="1375708"/>
          </a:xfrm>
        </p:grpSpPr>
        <p:sp>
          <p:nvSpPr>
            <p:cNvPr id="86" name="Rectangle 85"/>
            <p:cNvSpPr/>
            <p:nvPr/>
          </p:nvSpPr>
          <p:spPr bwMode="auto">
            <a:xfrm>
              <a:off x="6692048" y="1967994"/>
              <a:ext cx="2103120" cy="1375708"/>
            </a:xfrm>
            <a:prstGeom prst="rect">
              <a:avLst/>
            </a:prstGeom>
            <a:solidFill>
              <a:srgbClr val="F0880A"/>
            </a:solid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09" tIns="68574" rIns="137109" bIns="109687" numCol="1" spcCol="0" rtlCol="0" fromWordArt="0" anchor="t" anchorCtr="0" forceAA="0" compatLnSpc="1">
              <a:prstTxWarp prst="textNoShape">
                <a:avLst/>
              </a:prstTxWarp>
              <a:noAutofit/>
            </a:bodyPr>
            <a:lstStyle/>
            <a:p>
              <a:pPr algn="ctr" defTabSz="582379" fontAlgn="base">
                <a:lnSpc>
                  <a:spcPct val="90000"/>
                </a:lnSpc>
                <a:spcBef>
                  <a:spcPct val="0"/>
                </a:spcBef>
                <a:spcAft>
                  <a:spcPct val="0"/>
                </a:spcAft>
              </a:pPr>
              <a:endParaRPr lang="en-US" sz="1500" dirty="0">
                <a:gradFill>
                  <a:gsLst>
                    <a:gs pos="0">
                      <a:srgbClr val="505050"/>
                    </a:gs>
                    <a:gs pos="100000">
                      <a:srgbClr val="505050"/>
                    </a:gs>
                  </a:gsLst>
                  <a:lin ang="5400000" scaled="0"/>
                </a:gradFill>
              </a:endParaRPr>
            </a:p>
          </p:txBody>
        </p:sp>
        <p:sp>
          <p:nvSpPr>
            <p:cNvPr id="87" name="TextBox 86"/>
            <p:cNvSpPr txBox="1"/>
            <p:nvPr/>
          </p:nvSpPr>
          <p:spPr>
            <a:xfrm>
              <a:off x="6729939" y="1970592"/>
              <a:ext cx="2035246" cy="463087"/>
            </a:xfrm>
            <a:prstGeom prst="rect">
              <a:avLst/>
            </a:prstGeom>
            <a:noFill/>
          </p:spPr>
          <p:txBody>
            <a:bodyPr wrap="square" rtlCol="0">
              <a:spAutoFit/>
            </a:bodyPr>
            <a:lstStyle/>
            <a:p>
              <a:pPr algn="ctr" defTabSz="699446"/>
              <a:r>
                <a:rPr lang="en-US" sz="1500" dirty="0">
                  <a:gradFill>
                    <a:gsLst>
                      <a:gs pos="0">
                        <a:srgbClr val="FFFFFF"/>
                      </a:gs>
                      <a:gs pos="100000">
                        <a:srgbClr val="FFFFFF"/>
                      </a:gs>
                    </a:gsLst>
                    <a:lin ang="5400000" scaled="1"/>
                  </a:gradFill>
                  <a:latin typeface="Segoe UI Light"/>
                </a:rPr>
                <a:t>Data warehouse</a:t>
              </a:r>
            </a:p>
          </p:txBody>
        </p:sp>
        <p:grpSp>
          <p:nvGrpSpPr>
            <p:cNvPr id="89" name="Group 88"/>
            <p:cNvGrpSpPr/>
            <p:nvPr/>
          </p:nvGrpSpPr>
          <p:grpSpPr>
            <a:xfrm>
              <a:off x="7528418" y="2535010"/>
              <a:ext cx="430381" cy="588184"/>
              <a:chOff x="1447438" y="3993203"/>
              <a:chExt cx="656000" cy="1195540"/>
            </a:xfrm>
          </p:grpSpPr>
          <p:sp>
            <p:nvSpPr>
              <p:cNvPr id="91" name="Freeform 90"/>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92" name="Oval 91"/>
              <p:cNvSpPr/>
              <p:nvPr/>
            </p:nvSpPr>
            <p:spPr>
              <a:xfrm>
                <a:off x="1501819" y="4049582"/>
                <a:ext cx="532616" cy="237683"/>
              </a:xfrm>
              <a:prstGeom prst="ellipse">
                <a:avLst/>
              </a:prstGeom>
              <a:solidFill>
                <a:srgbClr val="F08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grpSp>
        <p:nvGrpSpPr>
          <p:cNvPr id="7" name="Group 6"/>
          <p:cNvGrpSpPr/>
          <p:nvPr/>
        </p:nvGrpSpPr>
        <p:grpSpPr>
          <a:xfrm>
            <a:off x="5205322" y="1894889"/>
            <a:ext cx="1577206" cy="960038"/>
            <a:chOff x="9766618" y="1967994"/>
            <a:chExt cx="2103120" cy="1375708"/>
          </a:xfrm>
          <a:solidFill>
            <a:srgbClr val="C00000"/>
          </a:solidFill>
        </p:grpSpPr>
        <p:sp>
          <p:nvSpPr>
            <p:cNvPr id="98" name="Rectangle 97"/>
            <p:cNvSpPr/>
            <p:nvPr/>
          </p:nvSpPr>
          <p:spPr bwMode="auto">
            <a:xfrm>
              <a:off x="9766618" y="1967994"/>
              <a:ext cx="2103120" cy="1375708"/>
            </a:xfrm>
            <a:prstGeom prst="rect">
              <a:avLst/>
            </a:prstGeom>
            <a:grpFill/>
            <a:ln w="1905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09" tIns="68574" rIns="137109" bIns="109687" numCol="1" spcCol="0" rtlCol="0" fromWordArt="0" anchor="t" anchorCtr="0" forceAA="0" compatLnSpc="1">
              <a:prstTxWarp prst="textNoShape">
                <a:avLst/>
              </a:prstTxWarp>
              <a:noAutofit/>
            </a:bodyPr>
            <a:lstStyle/>
            <a:p>
              <a:pPr algn="ctr" defTabSz="582379" fontAlgn="base">
                <a:lnSpc>
                  <a:spcPct val="90000"/>
                </a:lnSpc>
                <a:spcBef>
                  <a:spcPct val="0"/>
                </a:spcBef>
                <a:spcAft>
                  <a:spcPct val="0"/>
                </a:spcAft>
              </a:pPr>
              <a:endParaRPr lang="en-US" sz="1500" dirty="0">
                <a:gradFill>
                  <a:gsLst>
                    <a:gs pos="0">
                      <a:srgbClr val="505050"/>
                    </a:gs>
                    <a:gs pos="100000">
                      <a:srgbClr val="505050"/>
                    </a:gs>
                  </a:gsLst>
                  <a:lin ang="5400000" scaled="0"/>
                </a:gradFill>
              </a:endParaRPr>
            </a:p>
          </p:txBody>
        </p:sp>
        <p:sp>
          <p:nvSpPr>
            <p:cNvPr id="99" name="TextBox 98"/>
            <p:cNvSpPr txBox="1"/>
            <p:nvPr/>
          </p:nvSpPr>
          <p:spPr>
            <a:xfrm>
              <a:off x="9787590" y="1970592"/>
              <a:ext cx="2055951" cy="463087"/>
            </a:xfrm>
            <a:prstGeom prst="rect">
              <a:avLst/>
            </a:prstGeom>
            <a:grpFill/>
          </p:spPr>
          <p:txBody>
            <a:bodyPr wrap="square" rtlCol="0">
              <a:spAutoFit/>
            </a:bodyPr>
            <a:lstStyle/>
            <a:p>
              <a:pPr algn="ctr" defTabSz="699446"/>
              <a:r>
                <a:rPr lang="en-US" sz="1500" dirty="0">
                  <a:gradFill>
                    <a:gsLst>
                      <a:gs pos="0">
                        <a:srgbClr val="FFFFFF"/>
                      </a:gs>
                      <a:gs pos="100000">
                        <a:srgbClr val="FFFFFF"/>
                      </a:gs>
                    </a:gsLst>
                    <a:lin ang="5400000" scaled="1"/>
                  </a:gradFill>
                  <a:latin typeface="Segoe UI Light"/>
                </a:rPr>
                <a:t>BI and analytics</a:t>
              </a:r>
            </a:p>
          </p:txBody>
        </p:sp>
        <p:pic>
          <p:nvPicPr>
            <p:cNvPr id="23" name="Picture 2" descr="\\MAGNUM\Projects\Microsoft\Cloud Power FY12\Design\ICONS_PNG\Pie.png"/>
            <p:cNvPicPr>
              <a:picLocks noChangeAspect="1" noChangeArrowheads="1"/>
            </p:cNvPicPr>
            <p:nvPr/>
          </p:nvPicPr>
          <p:blipFill>
            <a:blip r:embed="rId4" cstate="print">
              <a:lum bright="100000"/>
            </a:blip>
            <a:srcRect/>
            <a:stretch>
              <a:fillRect/>
            </a:stretch>
          </p:blipFill>
          <p:spPr bwMode="auto">
            <a:xfrm>
              <a:off x="10113849" y="2456784"/>
              <a:ext cx="580842" cy="580842"/>
            </a:xfrm>
            <a:prstGeom prst="rect">
              <a:avLst/>
            </a:prstGeom>
            <a:grpFill/>
            <a:ln w="15875">
              <a:solidFill>
                <a:schemeClr val="bg1"/>
              </a:solidFill>
            </a:ln>
          </p:spPr>
        </p:pic>
        <p:sp>
          <p:nvSpPr>
            <p:cNvPr id="26" name="TextBox 25"/>
            <p:cNvSpPr txBox="1"/>
            <p:nvPr/>
          </p:nvSpPr>
          <p:spPr>
            <a:xfrm>
              <a:off x="10019529" y="3100201"/>
              <a:ext cx="881714" cy="178620"/>
            </a:xfrm>
            <a:prstGeom prst="rect">
              <a:avLst/>
            </a:prstGeom>
            <a:grpFill/>
          </p:spPr>
          <p:txBody>
            <a:bodyPr wrap="square" lIns="0" tIns="0" rIns="0" bIns="0" rtlCol="0">
              <a:spAutoFit/>
            </a:bodyPr>
            <a:lstStyle/>
            <a:p>
              <a:pPr defTabSz="699446">
                <a:lnSpc>
                  <a:spcPct val="90000"/>
                </a:lnSpc>
              </a:pPr>
              <a:r>
                <a:rPr lang="en-US" sz="900" dirty="0">
                  <a:ln>
                    <a:solidFill>
                      <a:srgbClr val="FFFFFF">
                        <a:alpha val="0"/>
                      </a:srgbClr>
                    </a:solidFill>
                  </a:ln>
                  <a:gradFill>
                    <a:gsLst>
                      <a:gs pos="0">
                        <a:srgbClr val="FFFFFF"/>
                      </a:gs>
                      <a:gs pos="100000">
                        <a:srgbClr val="FFFFFF"/>
                      </a:gs>
                    </a:gsLst>
                    <a:lin ang="5400000" scaled="1"/>
                  </a:gradFill>
                </a:rPr>
                <a:t>Dashboards</a:t>
              </a:r>
            </a:p>
          </p:txBody>
        </p:sp>
        <p:sp>
          <p:nvSpPr>
            <p:cNvPr id="100" name="Freeform 6"/>
            <p:cNvSpPr>
              <a:spLocks noChangeAspect="1" noEditPoints="1"/>
            </p:cNvSpPr>
            <p:nvPr/>
          </p:nvSpPr>
          <p:spPr bwMode="black">
            <a:xfrm>
              <a:off x="11082345" y="2459919"/>
              <a:ext cx="429626" cy="549582"/>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grpFill/>
            <a:ln w="7" cap="flat">
              <a:noFill/>
              <a:prstDash val="solid"/>
              <a:miter lim="800000"/>
              <a:headEnd/>
              <a:tailEnd/>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25" name="TextBox 24"/>
            <p:cNvSpPr txBox="1"/>
            <p:nvPr/>
          </p:nvSpPr>
          <p:spPr>
            <a:xfrm>
              <a:off x="10970430" y="3100201"/>
              <a:ext cx="743803" cy="178620"/>
            </a:xfrm>
            <a:prstGeom prst="rect">
              <a:avLst/>
            </a:prstGeom>
            <a:grpFill/>
          </p:spPr>
          <p:txBody>
            <a:bodyPr wrap="square" lIns="0" tIns="0" rIns="0" bIns="0" rtlCol="0">
              <a:spAutoFit/>
            </a:bodyPr>
            <a:lstStyle>
              <a:defPPr>
                <a:defRPr lang="en-US"/>
              </a:defPPr>
              <a:lvl1pPr>
                <a:lnSpc>
                  <a:spcPct val="90000"/>
                </a:lnSpc>
                <a:defRPr sz="1200">
                  <a:ln>
                    <a:solidFill>
                      <a:schemeClr val="bg1">
                        <a:alpha val="0"/>
                      </a:schemeClr>
                    </a:solidFill>
                  </a:ln>
                  <a:gradFill>
                    <a:gsLst>
                      <a:gs pos="0">
                        <a:schemeClr val="bg1"/>
                      </a:gs>
                      <a:gs pos="100000">
                        <a:schemeClr val="bg1"/>
                      </a:gs>
                    </a:gsLst>
                    <a:lin ang="5400000" scaled="1"/>
                  </a:gradFill>
                </a:defRPr>
              </a:lvl1pPr>
            </a:lstStyle>
            <a:p>
              <a:pPr defTabSz="699446"/>
              <a:r>
                <a:rPr lang="en-US" sz="900" dirty="0">
                  <a:ln>
                    <a:solidFill>
                      <a:srgbClr val="FFFFFF">
                        <a:alpha val="0"/>
                      </a:srgbClr>
                    </a:solidFill>
                  </a:ln>
                  <a:gradFill>
                    <a:gsLst>
                      <a:gs pos="0">
                        <a:srgbClr val="FFFFFF"/>
                      </a:gs>
                      <a:gs pos="100000">
                        <a:srgbClr val="FFFFFF"/>
                      </a:gs>
                    </a:gsLst>
                    <a:lin ang="5400000" scaled="1"/>
                  </a:gradFill>
                </a:rPr>
                <a:t>Reporting</a:t>
              </a:r>
            </a:p>
          </p:txBody>
        </p:sp>
      </p:grpSp>
      <p:grpSp>
        <p:nvGrpSpPr>
          <p:cNvPr id="112" name="Group 111"/>
          <p:cNvGrpSpPr/>
          <p:nvPr/>
        </p:nvGrpSpPr>
        <p:grpSpPr>
          <a:xfrm>
            <a:off x="3699921" y="4312999"/>
            <a:ext cx="1489476" cy="643083"/>
            <a:chOff x="338115" y="4564200"/>
            <a:chExt cx="1986138" cy="857518"/>
          </a:xfrm>
        </p:grpSpPr>
        <p:sp>
          <p:nvSpPr>
            <p:cNvPr id="113" name="Rectangle 112"/>
            <p:cNvSpPr/>
            <p:nvPr/>
          </p:nvSpPr>
          <p:spPr bwMode="auto">
            <a:xfrm>
              <a:off x="573539" y="4813865"/>
              <a:ext cx="1750714" cy="6078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4" tIns="109719" rIns="68574" bIns="109719" numCol="1" spcCol="0" rtlCol="0" fromWordArt="0" anchor="t" anchorCtr="0" forceAA="0" compatLnSpc="1">
              <a:prstTxWarp prst="textNoShape">
                <a:avLst/>
              </a:prstTxWarp>
              <a:noAutofit/>
            </a:bodyPr>
            <a:lstStyle/>
            <a:p>
              <a:pPr defTabSz="699244" fontAlgn="base">
                <a:lnSpc>
                  <a:spcPct val="90000"/>
                </a:lnSpc>
                <a:spcBef>
                  <a:spcPct val="0"/>
                </a:spcBef>
                <a:spcAft>
                  <a:spcPct val="0"/>
                </a:spcAft>
              </a:pPr>
              <a:r>
                <a:rPr lang="en-US" sz="1500" dirty="0">
                  <a:gradFill>
                    <a:gsLst>
                      <a:gs pos="0">
                        <a:srgbClr val="DC3C00"/>
                      </a:gs>
                      <a:gs pos="100000">
                        <a:srgbClr val="DC3C00"/>
                      </a:gs>
                    </a:gsLst>
                    <a:lin ang="5400000" scaled="0"/>
                  </a:gradFill>
                  <a:latin typeface="Segoe UI Light"/>
                  <a:ea typeface="Segoe UI" pitchFamily="34" charset="0"/>
                  <a:cs typeface="Segoe UI" pitchFamily="34" charset="0"/>
                </a:rPr>
                <a:t>Increasing </a:t>
              </a:r>
            </a:p>
            <a:p>
              <a:pPr defTabSz="699244" fontAlgn="base">
                <a:lnSpc>
                  <a:spcPct val="90000"/>
                </a:lnSpc>
                <a:spcBef>
                  <a:spcPct val="0"/>
                </a:spcBef>
                <a:spcAft>
                  <a:spcPct val="0"/>
                </a:spcAft>
              </a:pPr>
              <a:r>
                <a:rPr lang="en-US" sz="1500" dirty="0">
                  <a:gradFill>
                    <a:gsLst>
                      <a:gs pos="0">
                        <a:srgbClr val="DC3C00"/>
                      </a:gs>
                      <a:gs pos="100000">
                        <a:srgbClr val="DC3C00"/>
                      </a:gs>
                    </a:gsLst>
                    <a:lin ang="5400000" scaled="0"/>
                  </a:gradFill>
                  <a:latin typeface="Segoe UI Light"/>
                  <a:ea typeface="Segoe UI" pitchFamily="34" charset="0"/>
                  <a:cs typeface="Segoe UI" pitchFamily="34" charset="0"/>
                </a:rPr>
                <a:t>data volumes</a:t>
              </a:r>
            </a:p>
          </p:txBody>
        </p:sp>
        <p:grpSp>
          <p:nvGrpSpPr>
            <p:cNvPr id="114" name="Group 113"/>
            <p:cNvGrpSpPr/>
            <p:nvPr/>
          </p:nvGrpSpPr>
          <p:grpSpPr>
            <a:xfrm>
              <a:off x="338115" y="4564200"/>
              <a:ext cx="393732" cy="430923"/>
              <a:chOff x="1701199" y="4887650"/>
              <a:chExt cx="551469" cy="603560"/>
            </a:xfrm>
          </p:grpSpPr>
          <p:sp>
            <p:nvSpPr>
              <p:cNvPr id="115" name="Oval 114"/>
              <p:cNvSpPr/>
              <p:nvPr/>
            </p:nvSpPr>
            <p:spPr>
              <a:xfrm>
                <a:off x="1720397" y="4962286"/>
                <a:ext cx="421835" cy="42183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16" name="TextBox 115"/>
              <p:cNvSpPr txBox="1"/>
              <p:nvPr/>
            </p:nvSpPr>
            <p:spPr>
              <a:xfrm>
                <a:off x="1701199" y="4887650"/>
                <a:ext cx="551469" cy="603560"/>
              </a:xfrm>
              <a:prstGeom prst="rect">
                <a:avLst/>
              </a:prstGeom>
              <a:noFill/>
            </p:spPr>
            <p:txBody>
              <a:bodyPr wrap="none" rtlCol="0">
                <a:spAutoFit/>
              </a:bodyPr>
              <a:lstStyle/>
              <a:p>
                <a:pPr defTabSz="699446"/>
                <a:r>
                  <a:rPr lang="en-US" sz="1500" b="1" dirty="0">
                    <a:gradFill>
                      <a:gsLst>
                        <a:gs pos="0">
                          <a:srgbClr val="DC3C00"/>
                        </a:gs>
                        <a:gs pos="100000">
                          <a:srgbClr val="DC3C00"/>
                        </a:gs>
                      </a:gsLst>
                      <a:lin ang="5400000" scaled="0"/>
                    </a:gradFill>
                  </a:rPr>
                  <a:t>1</a:t>
                </a:r>
              </a:p>
            </p:txBody>
          </p:sp>
        </p:grpSp>
      </p:grpSp>
      <p:grpSp>
        <p:nvGrpSpPr>
          <p:cNvPr id="117" name="Group 116"/>
          <p:cNvGrpSpPr/>
          <p:nvPr/>
        </p:nvGrpSpPr>
        <p:grpSpPr>
          <a:xfrm>
            <a:off x="7042930" y="1905050"/>
            <a:ext cx="773516" cy="578439"/>
            <a:chOff x="9523115" y="2546730"/>
            <a:chExt cx="749631" cy="603503"/>
          </a:xfrm>
          <a:solidFill>
            <a:schemeClr val="accent3"/>
          </a:solidFill>
        </p:grpSpPr>
        <p:sp>
          <p:nvSpPr>
            <p:cNvPr id="118" name="Freeform 57"/>
            <p:cNvSpPr>
              <a:spLocks/>
            </p:cNvSpPr>
            <p:nvPr/>
          </p:nvSpPr>
          <p:spPr bwMode="auto">
            <a:xfrm>
              <a:off x="9990721" y="2546730"/>
              <a:ext cx="282025" cy="518749"/>
            </a:xfrm>
            <a:custGeom>
              <a:avLst/>
              <a:gdLst>
                <a:gd name="T0" fmla="*/ 146 w 150"/>
                <a:gd name="T1" fmla="*/ 130 h 275"/>
                <a:gd name="T2" fmla="*/ 98 w 150"/>
                <a:gd name="T3" fmla="*/ 105 h 275"/>
                <a:gd name="T4" fmla="*/ 98 w 150"/>
                <a:gd name="T5" fmla="*/ 88 h 275"/>
                <a:gd name="T6" fmla="*/ 105 w 150"/>
                <a:gd name="T7" fmla="*/ 75 h 275"/>
                <a:gd name="T8" fmla="*/ 111 w 150"/>
                <a:gd name="T9" fmla="*/ 67 h 275"/>
                <a:gd name="T10" fmla="*/ 113 w 150"/>
                <a:gd name="T11" fmla="*/ 54 h 275"/>
                <a:gd name="T12" fmla="*/ 109 w 150"/>
                <a:gd name="T13" fmla="*/ 46 h 275"/>
                <a:gd name="T14" fmla="*/ 70 w 150"/>
                <a:gd name="T15" fmla="*/ 0 h 275"/>
                <a:gd name="T16" fmla="*/ 32 w 150"/>
                <a:gd name="T17" fmla="*/ 46 h 275"/>
                <a:gd name="T18" fmla="*/ 28 w 150"/>
                <a:gd name="T19" fmla="*/ 54 h 275"/>
                <a:gd name="T20" fmla="*/ 30 w 150"/>
                <a:gd name="T21" fmla="*/ 67 h 275"/>
                <a:gd name="T22" fmla="*/ 36 w 150"/>
                <a:gd name="T23" fmla="*/ 75 h 275"/>
                <a:gd name="T24" fmla="*/ 43 w 150"/>
                <a:gd name="T25" fmla="*/ 88 h 275"/>
                <a:gd name="T26" fmla="*/ 43 w 150"/>
                <a:gd name="T27" fmla="*/ 105 h 275"/>
                <a:gd name="T28" fmla="*/ 0 w 150"/>
                <a:gd name="T29" fmla="*/ 124 h 275"/>
                <a:gd name="T30" fmla="*/ 22 w 150"/>
                <a:gd name="T31" fmla="*/ 133 h 275"/>
                <a:gd name="T32" fmla="*/ 50 w 150"/>
                <a:gd name="T33" fmla="*/ 159 h 275"/>
                <a:gd name="T34" fmla="*/ 51 w 150"/>
                <a:gd name="T35" fmla="*/ 275 h 275"/>
                <a:gd name="T36" fmla="*/ 70 w 150"/>
                <a:gd name="T37" fmla="*/ 275 h 275"/>
                <a:gd name="T38" fmla="*/ 146 w 150"/>
                <a:gd name="T39" fmla="*/ 249 h 275"/>
                <a:gd name="T40" fmla="*/ 146 w 150"/>
                <a:gd name="T41" fmla="*/ 13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275">
                  <a:moveTo>
                    <a:pt x="146" y="130"/>
                  </a:moveTo>
                  <a:cubicBezTo>
                    <a:pt x="145" y="123"/>
                    <a:pt x="116" y="110"/>
                    <a:pt x="98" y="105"/>
                  </a:cubicBezTo>
                  <a:cubicBezTo>
                    <a:pt x="98" y="88"/>
                    <a:pt x="98" y="88"/>
                    <a:pt x="98" y="88"/>
                  </a:cubicBezTo>
                  <a:cubicBezTo>
                    <a:pt x="101" y="84"/>
                    <a:pt x="103" y="80"/>
                    <a:pt x="105" y="75"/>
                  </a:cubicBezTo>
                  <a:cubicBezTo>
                    <a:pt x="108" y="74"/>
                    <a:pt x="111" y="71"/>
                    <a:pt x="111" y="67"/>
                  </a:cubicBezTo>
                  <a:cubicBezTo>
                    <a:pt x="113" y="54"/>
                    <a:pt x="113" y="54"/>
                    <a:pt x="113" y="54"/>
                  </a:cubicBezTo>
                  <a:cubicBezTo>
                    <a:pt x="113" y="51"/>
                    <a:pt x="112" y="47"/>
                    <a:pt x="109" y="46"/>
                  </a:cubicBezTo>
                  <a:cubicBezTo>
                    <a:pt x="108" y="17"/>
                    <a:pt x="99" y="0"/>
                    <a:pt x="70" y="0"/>
                  </a:cubicBezTo>
                  <a:cubicBezTo>
                    <a:pt x="42" y="0"/>
                    <a:pt x="32" y="17"/>
                    <a:pt x="32" y="46"/>
                  </a:cubicBezTo>
                  <a:cubicBezTo>
                    <a:pt x="29" y="47"/>
                    <a:pt x="28" y="51"/>
                    <a:pt x="28" y="54"/>
                  </a:cubicBezTo>
                  <a:cubicBezTo>
                    <a:pt x="30" y="67"/>
                    <a:pt x="30" y="67"/>
                    <a:pt x="30" y="67"/>
                  </a:cubicBezTo>
                  <a:cubicBezTo>
                    <a:pt x="30" y="71"/>
                    <a:pt x="33" y="74"/>
                    <a:pt x="36" y="75"/>
                  </a:cubicBezTo>
                  <a:cubicBezTo>
                    <a:pt x="38" y="80"/>
                    <a:pt x="40" y="84"/>
                    <a:pt x="43" y="88"/>
                  </a:cubicBezTo>
                  <a:cubicBezTo>
                    <a:pt x="43" y="105"/>
                    <a:pt x="43" y="105"/>
                    <a:pt x="43" y="105"/>
                  </a:cubicBezTo>
                  <a:cubicBezTo>
                    <a:pt x="29" y="109"/>
                    <a:pt x="9" y="117"/>
                    <a:pt x="0" y="124"/>
                  </a:cubicBezTo>
                  <a:cubicBezTo>
                    <a:pt x="7" y="126"/>
                    <a:pt x="15" y="129"/>
                    <a:pt x="22" y="133"/>
                  </a:cubicBezTo>
                  <a:cubicBezTo>
                    <a:pt x="40" y="142"/>
                    <a:pt x="48" y="149"/>
                    <a:pt x="50" y="159"/>
                  </a:cubicBezTo>
                  <a:cubicBezTo>
                    <a:pt x="52" y="174"/>
                    <a:pt x="54" y="228"/>
                    <a:pt x="51" y="275"/>
                  </a:cubicBezTo>
                  <a:cubicBezTo>
                    <a:pt x="57" y="275"/>
                    <a:pt x="64" y="275"/>
                    <a:pt x="70" y="275"/>
                  </a:cubicBezTo>
                  <a:cubicBezTo>
                    <a:pt x="110" y="275"/>
                    <a:pt x="144" y="270"/>
                    <a:pt x="146" y="249"/>
                  </a:cubicBezTo>
                  <a:cubicBezTo>
                    <a:pt x="150" y="203"/>
                    <a:pt x="148" y="144"/>
                    <a:pt x="146" y="130"/>
                  </a:cubicBezTo>
                  <a:close/>
                </a:path>
              </a:pathLst>
            </a:custGeom>
            <a:grpFill/>
            <a:ln>
              <a:noFill/>
            </a:ln>
            <a:extLst/>
          </p:spPr>
          <p:txBody>
            <a:bodyPr vert="horz" wrap="square" lIns="67226" tIns="33613" rIns="67226" bIns="33613" numCol="1" anchor="t" anchorCtr="0" compatLnSpc="1">
              <a:prstTxWarp prst="textNoShape">
                <a:avLst/>
              </a:prstTxWarp>
            </a:bodyPr>
            <a:lstStyle/>
            <a:p>
              <a:pPr defTabSz="699446"/>
              <a:endParaRPr lang="en-US" sz="1324">
                <a:solidFill>
                  <a:srgbClr val="000000"/>
                </a:solidFill>
              </a:endParaRPr>
            </a:p>
          </p:txBody>
        </p:sp>
        <p:sp>
          <p:nvSpPr>
            <p:cNvPr id="119" name="Freeform 58"/>
            <p:cNvSpPr>
              <a:spLocks/>
            </p:cNvSpPr>
            <p:nvPr/>
          </p:nvSpPr>
          <p:spPr bwMode="auto">
            <a:xfrm>
              <a:off x="9523115" y="2546730"/>
              <a:ext cx="283486" cy="518749"/>
            </a:xfrm>
            <a:custGeom>
              <a:avLst/>
              <a:gdLst>
                <a:gd name="T0" fmla="*/ 101 w 150"/>
                <a:gd name="T1" fmla="*/ 159 h 275"/>
                <a:gd name="T2" fmla="*/ 129 w 150"/>
                <a:gd name="T3" fmla="*/ 133 h 275"/>
                <a:gd name="T4" fmla="*/ 150 w 150"/>
                <a:gd name="T5" fmla="*/ 124 h 275"/>
                <a:gd name="T6" fmla="*/ 108 w 150"/>
                <a:gd name="T7" fmla="*/ 105 h 275"/>
                <a:gd name="T8" fmla="*/ 108 w 150"/>
                <a:gd name="T9" fmla="*/ 88 h 275"/>
                <a:gd name="T10" fmla="*/ 114 w 150"/>
                <a:gd name="T11" fmla="*/ 75 h 275"/>
                <a:gd name="T12" fmla="*/ 121 w 150"/>
                <a:gd name="T13" fmla="*/ 67 h 275"/>
                <a:gd name="T14" fmla="*/ 122 w 150"/>
                <a:gd name="T15" fmla="*/ 54 h 275"/>
                <a:gd name="T16" fmla="*/ 119 w 150"/>
                <a:gd name="T17" fmla="*/ 46 h 275"/>
                <a:gd name="T18" fmla="*/ 80 w 150"/>
                <a:gd name="T19" fmla="*/ 0 h 275"/>
                <a:gd name="T20" fmla="*/ 41 w 150"/>
                <a:gd name="T21" fmla="*/ 46 h 275"/>
                <a:gd name="T22" fmla="*/ 38 w 150"/>
                <a:gd name="T23" fmla="*/ 54 h 275"/>
                <a:gd name="T24" fmla="*/ 39 w 150"/>
                <a:gd name="T25" fmla="*/ 67 h 275"/>
                <a:gd name="T26" fmla="*/ 46 w 150"/>
                <a:gd name="T27" fmla="*/ 75 h 275"/>
                <a:gd name="T28" fmla="*/ 52 w 150"/>
                <a:gd name="T29" fmla="*/ 88 h 275"/>
                <a:gd name="T30" fmla="*/ 52 w 150"/>
                <a:gd name="T31" fmla="*/ 105 h 275"/>
                <a:gd name="T32" fmla="*/ 4 w 150"/>
                <a:gd name="T33" fmla="*/ 130 h 275"/>
                <a:gd name="T34" fmla="*/ 4 w 150"/>
                <a:gd name="T35" fmla="*/ 249 h 275"/>
                <a:gd name="T36" fmla="*/ 80 w 150"/>
                <a:gd name="T37" fmla="*/ 275 h 275"/>
                <a:gd name="T38" fmla="*/ 99 w 150"/>
                <a:gd name="T39" fmla="*/ 275 h 275"/>
                <a:gd name="T40" fmla="*/ 101 w 150"/>
                <a:gd name="T41" fmla="*/ 15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275">
                  <a:moveTo>
                    <a:pt x="101" y="159"/>
                  </a:moveTo>
                  <a:cubicBezTo>
                    <a:pt x="102" y="149"/>
                    <a:pt x="110" y="142"/>
                    <a:pt x="129" y="133"/>
                  </a:cubicBezTo>
                  <a:cubicBezTo>
                    <a:pt x="135" y="129"/>
                    <a:pt x="143" y="126"/>
                    <a:pt x="150" y="124"/>
                  </a:cubicBezTo>
                  <a:cubicBezTo>
                    <a:pt x="141" y="117"/>
                    <a:pt x="122" y="109"/>
                    <a:pt x="108" y="105"/>
                  </a:cubicBezTo>
                  <a:cubicBezTo>
                    <a:pt x="108" y="88"/>
                    <a:pt x="108" y="88"/>
                    <a:pt x="108" y="88"/>
                  </a:cubicBezTo>
                  <a:cubicBezTo>
                    <a:pt x="110" y="84"/>
                    <a:pt x="113" y="80"/>
                    <a:pt x="114" y="75"/>
                  </a:cubicBezTo>
                  <a:cubicBezTo>
                    <a:pt x="118" y="74"/>
                    <a:pt x="120" y="71"/>
                    <a:pt x="121" y="67"/>
                  </a:cubicBezTo>
                  <a:cubicBezTo>
                    <a:pt x="122" y="54"/>
                    <a:pt x="122" y="54"/>
                    <a:pt x="122" y="54"/>
                  </a:cubicBezTo>
                  <a:cubicBezTo>
                    <a:pt x="123" y="51"/>
                    <a:pt x="121" y="47"/>
                    <a:pt x="119" y="46"/>
                  </a:cubicBezTo>
                  <a:cubicBezTo>
                    <a:pt x="118" y="17"/>
                    <a:pt x="109" y="0"/>
                    <a:pt x="80" y="0"/>
                  </a:cubicBezTo>
                  <a:cubicBezTo>
                    <a:pt x="51" y="0"/>
                    <a:pt x="42" y="17"/>
                    <a:pt x="41" y="46"/>
                  </a:cubicBezTo>
                  <a:cubicBezTo>
                    <a:pt x="39" y="47"/>
                    <a:pt x="37" y="51"/>
                    <a:pt x="38" y="54"/>
                  </a:cubicBezTo>
                  <a:cubicBezTo>
                    <a:pt x="39" y="67"/>
                    <a:pt x="39" y="67"/>
                    <a:pt x="39" y="67"/>
                  </a:cubicBezTo>
                  <a:cubicBezTo>
                    <a:pt x="40" y="71"/>
                    <a:pt x="42" y="74"/>
                    <a:pt x="46" y="75"/>
                  </a:cubicBezTo>
                  <a:cubicBezTo>
                    <a:pt x="47" y="80"/>
                    <a:pt x="50" y="84"/>
                    <a:pt x="52" y="88"/>
                  </a:cubicBezTo>
                  <a:cubicBezTo>
                    <a:pt x="52" y="105"/>
                    <a:pt x="52" y="105"/>
                    <a:pt x="52" y="105"/>
                  </a:cubicBezTo>
                  <a:cubicBezTo>
                    <a:pt x="34" y="110"/>
                    <a:pt x="5" y="123"/>
                    <a:pt x="4" y="130"/>
                  </a:cubicBezTo>
                  <a:cubicBezTo>
                    <a:pt x="2" y="144"/>
                    <a:pt x="0" y="203"/>
                    <a:pt x="4" y="249"/>
                  </a:cubicBezTo>
                  <a:cubicBezTo>
                    <a:pt x="6" y="270"/>
                    <a:pt x="40" y="275"/>
                    <a:pt x="80" y="275"/>
                  </a:cubicBezTo>
                  <a:cubicBezTo>
                    <a:pt x="87" y="275"/>
                    <a:pt x="93" y="275"/>
                    <a:pt x="99" y="275"/>
                  </a:cubicBezTo>
                  <a:cubicBezTo>
                    <a:pt x="97" y="228"/>
                    <a:pt x="98" y="174"/>
                    <a:pt x="101" y="159"/>
                  </a:cubicBezTo>
                  <a:close/>
                </a:path>
              </a:pathLst>
            </a:custGeom>
            <a:grpFill/>
            <a:ln>
              <a:noFill/>
            </a:ln>
            <a:extLst/>
          </p:spPr>
          <p:txBody>
            <a:bodyPr vert="horz" wrap="square" lIns="67226" tIns="33613" rIns="67226" bIns="33613" numCol="1" anchor="t" anchorCtr="0" compatLnSpc="1">
              <a:prstTxWarp prst="textNoShape">
                <a:avLst/>
              </a:prstTxWarp>
            </a:bodyPr>
            <a:lstStyle/>
            <a:p>
              <a:pPr defTabSz="699446"/>
              <a:endParaRPr lang="en-US" sz="1324">
                <a:solidFill>
                  <a:srgbClr val="000000"/>
                </a:solidFill>
              </a:endParaRPr>
            </a:p>
          </p:txBody>
        </p:sp>
        <p:sp>
          <p:nvSpPr>
            <p:cNvPr id="120" name="Freeform 59"/>
            <p:cNvSpPr>
              <a:spLocks/>
            </p:cNvSpPr>
            <p:nvPr/>
          </p:nvSpPr>
          <p:spPr bwMode="auto">
            <a:xfrm>
              <a:off x="9810985" y="2584723"/>
              <a:ext cx="175352" cy="220651"/>
            </a:xfrm>
            <a:custGeom>
              <a:avLst/>
              <a:gdLst>
                <a:gd name="T0" fmla="*/ 76 w 93"/>
                <a:gd name="T1" fmla="*/ 110 h 117"/>
                <a:gd name="T2" fmla="*/ 76 w 93"/>
                <a:gd name="T3" fmla="*/ 96 h 117"/>
                <a:gd name="T4" fmla="*/ 84 w 93"/>
                <a:gd name="T5" fmla="*/ 81 h 117"/>
                <a:gd name="T6" fmla="*/ 91 w 93"/>
                <a:gd name="T7" fmla="*/ 73 h 117"/>
                <a:gd name="T8" fmla="*/ 92 w 93"/>
                <a:gd name="T9" fmla="*/ 59 h 117"/>
                <a:gd name="T10" fmla="*/ 88 w 93"/>
                <a:gd name="T11" fmla="*/ 50 h 117"/>
                <a:gd name="T12" fmla="*/ 46 w 93"/>
                <a:gd name="T13" fmla="*/ 0 h 117"/>
                <a:gd name="T14" fmla="*/ 4 w 93"/>
                <a:gd name="T15" fmla="*/ 50 h 117"/>
                <a:gd name="T16" fmla="*/ 0 w 93"/>
                <a:gd name="T17" fmla="*/ 59 h 117"/>
                <a:gd name="T18" fmla="*/ 2 w 93"/>
                <a:gd name="T19" fmla="*/ 73 h 117"/>
                <a:gd name="T20" fmla="*/ 9 w 93"/>
                <a:gd name="T21" fmla="*/ 81 h 117"/>
                <a:gd name="T22" fmla="*/ 16 w 93"/>
                <a:gd name="T23" fmla="*/ 96 h 117"/>
                <a:gd name="T24" fmla="*/ 16 w 93"/>
                <a:gd name="T25" fmla="*/ 110 h 117"/>
                <a:gd name="T26" fmla="*/ 46 w 93"/>
                <a:gd name="T27" fmla="*/ 117 h 117"/>
                <a:gd name="T28" fmla="*/ 76 w 93"/>
                <a:gd name="T29" fmla="*/ 11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17">
                  <a:moveTo>
                    <a:pt x="76" y="110"/>
                  </a:moveTo>
                  <a:cubicBezTo>
                    <a:pt x="76" y="96"/>
                    <a:pt x="76" y="96"/>
                    <a:pt x="76" y="96"/>
                  </a:cubicBezTo>
                  <a:cubicBezTo>
                    <a:pt x="79" y="92"/>
                    <a:pt x="82" y="87"/>
                    <a:pt x="84" y="81"/>
                  </a:cubicBezTo>
                  <a:cubicBezTo>
                    <a:pt x="87" y="80"/>
                    <a:pt x="90" y="77"/>
                    <a:pt x="91" y="73"/>
                  </a:cubicBezTo>
                  <a:cubicBezTo>
                    <a:pt x="92" y="59"/>
                    <a:pt x="92" y="59"/>
                    <a:pt x="92" y="59"/>
                  </a:cubicBezTo>
                  <a:cubicBezTo>
                    <a:pt x="93" y="55"/>
                    <a:pt x="91" y="52"/>
                    <a:pt x="88" y="50"/>
                  </a:cubicBezTo>
                  <a:cubicBezTo>
                    <a:pt x="88" y="18"/>
                    <a:pt x="77" y="0"/>
                    <a:pt x="46" y="0"/>
                  </a:cubicBezTo>
                  <a:cubicBezTo>
                    <a:pt x="15" y="0"/>
                    <a:pt x="5" y="18"/>
                    <a:pt x="4" y="50"/>
                  </a:cubicBezTo>
                  <a:cubicBezTo>
                    <a:pt x="1" y="52"/>
                    <a:pt x="0" y="55"/>
                    <a:pt x="0" y="59"/>
                  </a:cubicBezTo>
                  <a:cubicBezTo>
                    <a:pt x="2" y="73"/>
                    <a:pt x="2" y="73"/>
                    <a:pt x="2" y="73"/>
                  </a:cubicBezTo>
                  <a:cubicBezTo>
                    <a:pt x="2" y="77"/>
                    <a:pt x="5" y="80"/>
                    <a:pt x="9" y="81"/>
                  </a:cubicBezTo>
                  <a:cubicBezTo>
                    <a:pt x="11" y="87"/>
                    <a:pt x="13" y="92"/>
                    <a:pt x="16" y="96"/>
                  </a:cubicBezTo>
                  <a:cubicBezTo>
                    <a:pt x="16" y="110"/>
                    <a:pt x="16" y="110"/>
                    <a:pt x="16" y="110"/>
                  </a:cubicBezTo>
                  <a:cubicBezTo>
                    <a:pt x="27" y="115"/>
                    <a:pt x="37" y="117"/>
                    <a:pt x="46" y="117"/>
                  </a:cubicBezTo>
                  <a:cubicBezTo>
                    <a:pt x="55" y="117"/>
                    <a:pt x="65" y="115"/>
                    <a:pt x="76" y="110"/>
                  </a:cubicBezTo>
                  <a:close/>
                </a:path>
              </a:pathLst>
            </a:custGeom>
            <a:grpFill/>
            <a:ln>
              <a:noFill/>
            </a:ln>
            <a:extLst/>
          </p:spPr>
          <p:txBody>
            <a:bodyPr vert="horz" wrap="square" lIns="67226" tIns="33613" rIns="67226" bIns="33613" numCol="1" anchor="t" anchorCtr="0" compatLnSpc="1">
              <a:prstTxWarp prst="textNoShape">
                <a:avLst/>
              </a:prstTxWarp>
            </a:bodyPr>
            <a:lstStyle/>
            <a:p>
              <a:pPr defTabSz="699446"/>
              <a:endParaRPr lang="en-US" sz="1324">
                <a:solidFill>
                  <a:srgbClr val="000000"/>
                </a:solidFill>
              </a:endParaRPr>
            </a:p>
          </p:txBody>
        </p:sp>
        <p:sp>
          <p:nvSpPr>
            <p:cNvPr id="121" name="Freeform 60"/>
            <p:cNvSpPr>
              <a:spLocks/>
            </p:cNvSpPr>
            <p:nvPr/>
          </p:nvSpPr>
          <p:spPr bwMode="auto">
            <a:xfrm>
              <a:off x="9735000" y="2802451"/>
              <a:ext cx="327323" cy="347782"/>
            </a:xfrm>
            <a:custGeom>
              <a:avLst/>
              <a:gdLst>
                <a:gd name="T0" fmla="*/ 170 w 174"/>
                <a:gd name="T1" fmla="*/ 25 h 184"/>
                <a:gd name="T2" fmla="*/ 123 w 174"/>
                <a:gd name="T3" fmla="*/ 0 h 184"/>
                <a:gd name="T4" fmla="*/ 117 w 174"/>
                <a:gd name="T5" fmla="*/ 17 h 184"/>
                <a:gd name="T6" fmla="*/ 127 w 174"/>
                <a:gd name="T7" fmla="*/ 92 h 184"/>
                <a:gd name="T8" fmla="*/ 105 w 174"/>
                <a:gd name="T9" fmla="*/ 118 h 184"/>
                <a:gd name="T10" fmla="*/ 93 w 174"/>
                <a:gd name="T11" fmla="*/ 38 h 184"/>
                <a:gd name="T12" fmla="*/ 101 w 174"/>
                <a:gd name="T13" fmla="*/ 34 h 184"/>
                <a:gd name="T14" fmla="*/ 95 w 174"/>
                <a:gd name="T15" fmla="*/ 14 h 184"/>
                <a:gd name="T16" fmla="*/ 79 w 174"/>
                <a:gd name="T17" fmla="*/ 14 h 184"/>
                <a:gd name="T18" fmla="*/ 73 w 174"/>
                <a:gd name="T19" fmla="*/ 34 h 184"/>
                <a:gd name="T20" fmla="*/ 81 w 174"/>
                <a:gd name="T21" fmla="*/ 38 h 184"/>
                <a:gd name="T22" fmla="*/ 69 w 174"/>
                <a:gd name="T23" fmla="*/ 118 h 184"/>
                <a:gd name="T24" fmla="*/ 48 w 174"/>
                <a:gd name="T25" fmla="*/ 92 h 184"/>
                <a:gd name="T26" fmla="*/ 58 w 174"/>
                <a:gd name="T27" fmla="*/ 17 h 184"/>
                <a:gd name="T28" fmla="*/ 52 w 174"/>
                <a:gd name="T29" fmla="*/ 0 h 184"/>
                <a:gd name="T30" fmla="*/ 5 w 174"/>
                <a:gd name="T31" fmla="*/ 25 h 184"/>
                <a:gd name="T32" fmla="*/ 5 w 174"/>
                <a:gd name="T33" fmla="*/ 156 h 184"/>
                <a:gd name="T34" fmla="*/ 87 w 174"/>
                <a:gd name="T35" fmla="*/ 184 h 184"/>
                <a:gd name="T36" fmla="*/ 170 w 174"/>
                <a:gd name="T37" fmla="*/ 156 h 184"/>
                <a:gd name="T38" fmla="*/ 170 w 174"/>
                <a:gd name="T39" fmla="*/ 2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 h="184">
                  <a:moveTo>
                    <a:pt x="170" y="25"/>
                  </a:moveTo>
                  <a:cubicBezTo>
                    <a:pt x="169" y="18"/>
                    <a:pt x="143" y="6"/>
                    <a:pt x="123" y="0"/>
                  </a:cubicBezTo>
                  <a:cubicBezTo>
                    <a:pt x="122" y="5"/>
                    <a:pt x="120" y="11"/>
                    <a:pt x="117" y="17"/>
                  </a:cubicBezTo>
                  <a:cubicBezTo>
                    <a:pt x="127" y="92"/>
                    <a:pt x="127" y="92"/>
                    <a:pt x="127" y="92"/>
                  </a:cubicBezTo>
                  <a:cubicBezTo>
                    <a:pt x="105" y="118"/>
                    <a:pt x="105" y="118"/>
                    <a:pt x="105" y="118"/>
                  </a:cubicBezTo>
                  <a:cubicBezTo>
                    <a:pt x="93" y="38"/>
                    <a:pt x="93" y="38"/>
                    <a:pt x="93" y="38"/>
                  </a:cubicBezTo>
                  <a:cubicBezTo>
                    <a:pt x="101" y="34"/>
                    <a:pt x="101" y="34"/>
                    <a:pt x="101" y="34"/>
                  </a:cubicBezTo>
                  <a:cubicBezTo>
                    <a:pt x="95" y="14"/>
                    <a:pt x="95" y="14"/>
                    <a:pt x="95" y="14"/>
                  </a:cubicBezTo>
                  <a:cubicBezTo>
                    <a:pt x="79" y="14"/>
                    <a:pt x="79" y="14"/>
                    <a:pt x="79" y="14"/>
                  </a:cubicBezTo>
                  <a:cubicBezTo>
                    <a:pt x="73" y="34"/>
                    <a:pt x="73" y="34"/>
                    <a:pt x="73" y="34"/>
                  </a:cubicBezTo>
                  <a:cubicBezTo>
                    <a:pt x="81" y="38"/>
                    <a:pt x="81" y="38"/>
                    <a:pt x="81" y="38"/>
                  </a:cubicBezTo>
                  <a:cubicBezTo>
                    <a:pt x="69" y="118"/>
                    <a:pt x="69" y="118"/>
                    <a:pt x="69" y="118"/>
                  </a:cubicBezTo>
                  <a:cubicBezTo>
                    <a:pt x="48" y="92"/>
                    <a:pt x="48" y="92"/>
                    <a:pt x="48" y="92"/>
                  </a:cubicBezTo>
                  <a:cubicBezTo>
                    <a:pt x="58" y="17"/>
                    <a:pt x="58" y="17"/>
                    <a:pt x="58" y="17"/>
                  </a:cubicBezTo>
                  <a:cubicBezTo>
                    <a:pt x="55" y="11"/>
                    <a:pt x="53" y="6"/>
                    <a:pt x="52" y="0"/>
                  </a:cubicBezTo>
                  <a:cubicBezTo>
                    <a:pt x="32" y="6"/>
                    <a:pt x="6" y="18"/>
                    <a:pt x="5" y="25"/>
                  </a:cubicBezTo>
                  <a:cubicBezTo>
                    <a:pt x="2" y="41"/>
                    <a:pt x="0" y="106"/>
                    <a:pt x="5" y="156"/>
                  </a:cubicBezTo>
                  <a:cubicBezTo>
                    <a:pt x="6" y="178"/>
                    <a:pt x="44" y="184"/>
                    <a:pt x="87" y="184"/>
                  </a:cubicBezTo>
                  <a:cubicBezTo>
                    <a:pt x="131" y="184"/>
                    <a:pt x="168" y="178"/>
                    <a:pt x="170" y="156"/>
                  </a:cubicBezTo>
                  <a:cubicBezTo>
                    <a:pt x="174" y="106"/>
                    <a:pt x="172" y="41"/>
                    <a:pt x="170" y="25"/>
                  </a:cubicBezTo>
                  <a:close/>
                </a:path>
              </a:pathLst>
            </a:custGeom>
            <a:grpFill/>
            <a:ln>
              <a:noFill/>
            </a:ln>
            <a:extLst/>
          </p:spPr>
          <p:txBody>
            <a:bodyPr vert="horz" wrap="square" lIns="67226" tIns="33613" rIns="67226" bIns="33613" numCol="1" anchor="t" anchorCtr="0" compatLnSpc="1">
              <a:prstTxWarp prst="textNoShape">
                <a:avLst/>
              </a:prstTxWarp>
            </a:bodyPr>
            <a:lstStyle/>
            <a:p>
              <a:pPr defTabSz="699446"/>
              <a:endParaRPr lang="en-US" sz="1324">
                <a:solidFill>
                  <a:srgbClr val="000000"/>
                </a:solidFill>
              </a:endParaRPr>
            </a:p>
          </p:txBody>
        </p:sp>
      </p:grpSp>
      <p:grpSp>
        <p:nvGrpSpPr>
          <p:cNvPr id="122" name="Group 121"/>
          <p:cNvGrpSpPr/>
          <p:nvPr/>
        </p:nvGrpSpPr>
        <p:grpSpPr>
          <a:xfrm>
            <a:off x="7095307" y="2340552"/>
            <a:ext cx="1151107" cy="466878"/>
            <a:chOff x="10721480" y="4137873"/>
            <a:chExt cx="1534938" cy="622557"/>
          </a:xfrm>
        </p:grpSpPr>
        <p:sp>
          <p:nvSpPr>
            <p:cNvPr id="123" name="Rectangle 122"/>
            <p:cNvSpPr/>
            <p:nvPr/>
          </p:nvSpPr>
          <p:spPr bwMode="auto">
            <a:xfrm>
              <a:off x="11036652" y="4248457"/>
              <a:ext cx="1219766" cy="5119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4" tIns="109719" rIns="68574" bIns="109719" numCol="1" spcCol="0" rtlCol="0" fromWordArt="0" anchor="t" anchorCtr="0" forceAA="0" compatLnSpc="1">
              <a:prstTxWarp prst="textNoShape">
                <a:avLst/>
              </a:prstTxWarp>
              <a:noAutofit/>
            </a:bodyPr>
            <a:lstStyle/>
            <a:p>
              <a:pPr defTabSz="699244" fontAlgn="base">
                <a:lnSpc>
                  <a:spcPct val="90000"/>
                </a:lnSpc>
                <a:spcBef>
                  <a:spcPct val="0"/>
                </a:spcBef>
                <a:spcAft>
                  <a:spcPct val="0"/>
                </a:spcAft>
              </a:pPr>
              <a:r>
                <a:rPr lang="en-US" sz="1500" dirty="0">
                  <a:gradFill>
                    <a:gsLst>
                      <a:gs pos="0">
                        <a:srgbClr val="DC3C00"/>
                      </a:gs>
                      <a:gs pos="100000">
                        <a:srgbClr val="DC3C00"/>
                      </a:gs>
                    </a:gsLst>
                    <a:lin ang="5400000" scaled="0"/>
                  </a:gradFill>
                  <a:latin typeface="Segoe UI Light"/>
                  <a:ea typeface="Segoe UI" pitchFamily="34" charset="0"/>
                  <a:cs typeface="Segoe UI" pitchFamily="34" charset="0"/>
                </a:rPr>
                <a:t>Real-time </a:t>
              </a:r>
            </a:p>
            <a:p>
              <a:pPr defTabSz="699244" fontAlgn="base">
                <a:lnSpc>
                  <a:spcPct val="90000"/>
                </a:lnSpc>
                <a:spcBef>
                  <a:spcPct val="0"/>
                </a:spcBef>
                <a:spcAft>
                  <a:spcPct val="0"/>
                </a:spcAft>
              </a:pPr>
              <a:r>
                <a:rPr lang="en-US" sz="1500" dirty="0">
                  <a:gradFill>
                    <a:gsLst>
                      <a:gs pos="0">
                        <a:srgbClr val="DC3C00"/>
                      </a:gs>
                      <a:gs pos="100000">
                        <a:srgbClr val="DC3C00"/>
                      </a:gs>
                    </a:gsLst>
                    <a:lin ang="5400000" scaled="0"/>
                  </a:gradFill>
                  <a:latin typeface="Segoe UI Light"/>
                  <a:ea typeface="Segoe UI" pitchFamily="34" charset="0"/>
                  <a:cs typeface="Segoe UI" pitchFamily="34" charset="0"/>
                </a:rPr>
                <a:t>data</a:t>
              </a:r>
            </a:p>
          </p:txBody>
        </p:sp>
        <p:grpSp>
          <p:nvGrpSpPr>
            <p:cNvPr id="124" name="Group 123"/>
            <p:cNvGrpSpPr/>
            <p:nvPr/>
          </p:nvGrpSpPr>
          <p:grpSpPr>
            <a:xfrm>
              <a:off x="10721480" y="4137873"/>
              <a:ext cx="393732" cy="430924"/>
              <a:chOff x="2430719" y="4876495"/>
              <a:chExt cx="579202" cy="633915"/>
            </a:xfrm>
          </p:grpSpPr>
          <p:sp>
            <p:nvSpPr>
              <p:cNvPr id="125" name="Oval 124"/>
              <p:cNvSpPr/>
              <p:nvPr/>
            </p:nvSpPr>
            <p:spPr>
              <a:xfrm>
                <a:off x="2451621" y="4962286"/>
                <a:ext cx="421835" cy="42183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26" name="TextBox 125"/>
              <p:cNvSpPr txBox="1"/>
              <p:nvPr/>
            </p:nvSpPr>
            <p:spPr>
              <a:xfrm>
                <a:off x="2430719" y="4876495"/>
                <a:ext cx="579202" cy="633915"/>
              </a:xfrm>
              <a:prstGeom prst="rect">
                <a:avLst/>
              </a:prstGeom>
              <a:noFill/>
            </p:spPr>
            <p:txBody>
              <a:bodyPr wrap="none" rtlCol="0">
                <a:spAutoFit/>
              </a:bodyPr>
              <a:lstStyle/>
              <a:p>
                <a:pPr defTabSz="699446"/>
                <a:r>
                  <a:rPr lang="en-US" sz="1500" b="1" dirty="0">
                    <a:gradFill>
                      <a:gsLst>
                        <a:gs pos="0">
                          <a:srgbClr val="DC3C00"/>
                        </a:gs>
                        <a:gs pos="100000">
                          <a:srgbClr val="DC3C00"/>
                        </a:gs>
                      </a:gsLst>
                      <a:lin ang="5400000" scaled="0"/>
                    </a:gradFill>
                  </a:rPr>
                  <a:t>2</a:t>
                </a:r>
              </a:p>
            </p:txBody>
          </p:sp>
        </p:grpSp>
      </p:grpSp>
      <p:grpSp>
        <p:nvGrpSpPr>
          <p:cNvPr id="3" name="Group 2"/>
          <p:cNvGrpSpPr/>
          <p:nvPr/>
        </p:nvGrpSpPr>
        <p:grpSpPr>
          <a:xfrm>
            <a:off x="5937602" y="5042073"/>
            <a:ext cx="2193826" cy="1031693"/>
            <a:chOff x="5845082" y="5557180"/>
            <a:chExt cx="2925350" cy="1375708"/>
          </a:xfrm>
        </p:grpSpPr>
        <p:sp>
          <p:nvSpPr>
            <p:cNvPr id="128" name="Rectangle 127"/>
            <p:cNvSpPr/>
            <p:nvPr/>
          </p:nvSpPr>
          <p:spPr>
            <a:xfrm>
              <a:off x="5985292" y="5557180"/>
              <a:ext cx="2560320" cy="137570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29" name="TextBox 128"/>
            <p:cNvSpPr txBox="1"/>
            <p:nvPr/>
          </p:nvSpPr>
          <p:spPr>
            <a:xfrm>
              <a:off x="5845082" y="5559786"/>
              <a:ext cx="2925350" cy="430923"/>
            </a:xfrm>
            <a:prstGeom prst="rect">
              <a:avLst/>
            </a:prstGeom>
            <a:noFill/>
          </p:spPr>
          <p:txBody>
            <a:bodyPr wrap="square" rtlCol="0">
              <a:spAutoFit/>
            </a:bodyPr>
            <a:lstStyle/>
            <a:p>
              <a:pPr algn="ctr" defTabSz="699446"/>
              <a:r>
                <a:rPr lang="en-US" sz="1500" dirty="0">
                  <a:solidFill>
                    <a:srgbClr val="000000"/>
                  </a:solidFill>
                  <a:latin typeface="Segoe UI Light"/>
                </a:rPr>
                <a:t>Non-Relational Data</a:t>
              </a:r>
            </a:p>
          </p:txBody>
        </p:sp>
        <p:sp>
          <p:nvSpPr>
            <p:cNvPr id="130" name="TextBox 129"/>
            <p:cNvSpPr txBox="1"/>
            <p:nvPr/>
          </p:nvSpPr>
          <p:spPr>
            <a:xfrm>
              <a:off x="6191194" y="6642041"/>
              <a:ext cx="645846" cy="193915"/>
            </a:xfrm>
            <a:prstGeom prst="rect">
              <a:avLst/>
            </a:prstGeom>
            <a:noFill/>
          </p:spPr>
          <p:txBody>
            <a:bodyPr wrap="square" lIns="0" tIns="0" rIns="0" bIns="0" rtlCol="0">
              <a:spAutoFit/>
            </a:bodyPr>
            <a:lstStyle/>
            <a:p>
              <a:pPr defTabSz="699446">
                <a:lnSpc>
                  <a:spcPct val="90000"/>
                </a:lnSpc>
              </a:pPr>
              <a:r>
                <a:rPr lang="en-US" sz="1050" dirty="0">
                  <a:ln>
                    <a:solidFill>
                      <a:srgbClr val="FFFFFF">
                        <a:alpha val="0"/>
                      </a:srgbClr>
                    </a:solidFill>
                  </a:ln>
                  <a:gradFill>
                    <a:gsLst>
                      <a:gs pos="0">
                        <a:srgbClr val="505050"/>
                      </a:gs>
                      <a:gs pos="100000">
                        <a:srgbClr val="505050"/>
                      </a:gs>
                    </a:gsLst>
                    <a:lin ang="5400000" scaled="0"/>
                  </a:gradFill>
                </a:rPr>
                <a:t>Devices</a:t>
              </a:r>
            </a:p>
          </p:txBody>
        </p:sp>
        <p:sp>
          <p:nvSpPr>
            <p:cNvPr id="131" name="TextBox 130"/>
            <p:cNvSpPr txBox="1"/>
            <p:nvPr/>
          </p:nvSpPr>
          <p:spPr>
            <a:xfrm>
              <a:off x="6936569" y="6643061"/>
              <a:ext cx="413078" cy="193915"/>
            </a:xfrm>
            <a:prstGeom prst="rect">
              <a:avLst/>
            </a:prstGeom>
            <a:noFill/>
          </p:spPr>
          <p:txBody>
            <a:bodyPr wrap="square" lIns="0" tIns="0" rIns="0" bIns="0" rtlCol="0">
              <a:spAutoFit/>
            </a:bodyPr>
            <a:lstStyle/>
            <a:p>
              <a:pPr defTabSz="699446">
                <a:lnSpc>
                  <a:spcPct val="90000"/>
                </a:lnSpc>
              </a:pPr>
              <a:r>
                <a:rPr lang="en-US" sz="1050" dirty="0">
                  <a:ln>
                    <a:solidFill>
                      <a:srgbClr val="FFFFFF">
                        <a:alpha val="0"/>
                      </a:srgbClr>
                    </a:solidFill>
                  </a:ln>
                  <a:gradFill>
                    <a:gsLst>
                      <a:gs pos="0">
                        <a:srgbClr val="505050"/>
                      </a:gs>
                      <a:gs pos="100000">
                        <a:srgbClr val="505050"/>
                      </a:gs>
                    </a:gsLst>
                    <a:lin ang="5400000" scaled="0"/>
                  </a:gradFill>
                </a:rPr>
                <a:t>Web</a:t>
              </a:r>
            </a:p>
          </p:txBody>
        </p:sp>
        <p:sp>
          <p:nvSpPr>
            <p:cNvPr id="132" name="TextBox 131"/>
            <p:cNvSpPr txBox="1"/>
            <p:nvPr/>
          </p:nvSpPr>
          <p:spPr>
            <a:xfrm>
              <a:off x="7382163" y="6642041"/>
              <a:ext cx="627083" cy="193915"/>
            </a:xfrm>
            <a:prstGeom prst="rect">
              <a:avLst/>
            </a:prstGeom>
            <a:noFill/>
          </p:spPr>
          <p:txBody>
            <a:bodyPr wrap="square" lIns="0" tIns="0" rIns="0" bIns="0" rtlCol="0">
              <a:spAutoFit/>
            </a:bodyPr>
            <a:lstStyle/>
            <a:p>
              <a:pPr defTabSz="699446">
                <a:lnSpc>
                  <a:spcPct val="90000"/>
                </a:lnSpc>
              </a:pPr>
              <a:r>
                <a:rPr lang="en-US" sz="1050" dirty="0">
                  <a:ln>
                    <a:solidFill>
                      <a:srgbClr val="FFFFFF">
                        <a:alpha val="0"/>
                      </a:srgbClr>
                    </a:solidFill>
                  </a:ln>
                  <a:gradFill>
                    <a:gsLst>
                      <a:gs pos="0">
                        <a:srgbClr val="505050"/>
                      </a:gs>
                      <a:gs pos="100000">
                        <a:srgbClr val="505050"/>
                      </a:gs>
                    </a:gsLst>
                    <a:lin ang="5400000" scaled="0"/>
                  </a:gradFill>
                </a:rPr>
                <a:t>Sensors</a:t>
              </a:r>
            </a:p>
          </p:txBody>
        </p:sp>
        <p:sp>
          <p:nvSpPr>
            <p:cNvPr id="133" name="TextBox 132"/>
            <p:cNvSpPr txBox="1"/>
            <p:nvPr/>
          </p:nvSpPr>
          <p:spPr>
            <a:xfrm>
              <a:off x="8059956" y="6646596"/>
              <a:ext cx="487175" cy="193915"/>
            </a:xfrm>
            <a:prstGeom prst="rect">
              <a:avLst/>
            </a:prstGeom>
            <a:noFill/>
          </p:spPr>
          <p:txBody>
            <a:bodyPr wrap="square" lIns="0" tIns="0" rIns="0" bIns="0" rtlCol="0">
              <a:spAutoFit/>
            </a:bodyPr>
            <a:lstStyle/>
            <a:p>
              <a:pPr defTabSz="699446">
                <a:lnSpc>
                  <a:spcPct val="90000"/>
                </a:lnSpc>
              </a:pPr>
              <a:r>
                <a:rPr lang="en-US" sz="1050" dirty="0">
                  <a:ln>
                    <a:solidFill>
                      <a:srgbClr val="FFFFFF">
                        <a:alpha val="0"/>
                      </a:srgbClr>
                    </a:solidFill>
                  </a:ln>
                  <a:gradFill>
                    <a:gsLst>
                      <a:gs pos="0">
                        <a:srgbClr val="505050"/>
                      </a:gs>
                      <a:gs pos="100000">
                        <a:srgbClr val="505050"/>
                      </a:gs>
                    </a:gsLst>
                    <a:lin ang="5400000" scaled="0"/>
                  </a:gradFill>
                </a:rPr>
                <a:t>Social</a:t>
              </a:r>
            </a:p>
          </p:txBody>
        </p:sp>
        <p:grpSp>
          <p:nvGrpSpPr>
            <p:cNvPr id="134" name="Group 133"/>
            <p:cNvGrpSpPr/>
            <p:nvPr/>
          </p:nvGrpSpPr>
          <p:grpSpPr>
            <a:xfrm>
              <a:off x="6188634" y="6149009"/>
              <a:ext cx="645830" cy="382078"/>
              <a:chOff x="2850173" y="4068523"/>
              <a:chExt cx="724052" cy="428355"/>
            </a:xfrm>
          </p:grpSpPr>
          <p:sp>
            <p:nvSpPr>
              <p:cNvPr id="142"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chemeClr val="tx2"/>
              </a:solidFill>
              <a:ln>
                <a:noFill/>
              </a:ln>
            </p:spPr>
            <p:txBody>
              <a:bodyPr vert="horz" wrap="square" lIns="68574" tIns="34287" rIns="68574" bIns="34287" numCol="1" anchor="t" anchorCtr="0" compatLnSpc="1">
                <a:prstTxWarp prst="textNoShape">
                  <a:avLst/>
                </a:prstTxWarp>
              </a:bodyPr>
              <a:lstStyle/>
              <a:p>
                <a:pPr defTabSz="699446"/>
                <a:endParaRPr lang="en-US" sz="1350">
                  <a:solidFill>
                    <a:srgbClr val="000000"/>
                  </a:solidFill>
                </a:endParaRPr>
              </a:p>
            </p:txBody>
          </p:sp>
          <p:grpSp>
            <p:nvGrpSpPr>
              <p:cNvPr id="143" name="Group 142"/>
              <p:cNvGrpSpPr/>
              <p:nvPr/>
            </p:nvGrpSpPr>
            <p:grpSpPr>
              <a:xfrm>
                <a:off x="3113588" y="4171950"/>
                <a:ext cx="460637" cy="324928"/>
                <a:chOff x="6432941" y="4098201"/>
                <a:chExt cx="709176" cy="500244"/>
              </a:xfrm>
            </p:grpSpPr>
            <p:sp>
              <p:nvSpPr>
                <p:cNvPr id="144"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1721" tIns="30861" rIns="61721" bIns="30861" numCol="1" rtlCol="0" anchor="ctr" anchorCtr="0" compatLnSpc="1">
                  <a:prstTxWarp prst="textNoShape">
                    <a:avLst/>
                  </a:prstTxWarp>
                </a:bodyPr>
                <a:lstStyle/>
                <a:p>
                  <a:pPr defTabSz="555467"/>
                  <a:endParaRPr lang="en-US" sz="1350" spc="-91" dirty="0">
                    <a:solidFill>
                      <a:srgbClr val="000000">
                        <a:lumMod val="50000"/>
                      </a:srgbClr>
                    </a:solidFill>
                    <a:latin typeface="Segoe Light" pitchFamily="34" charset="0"/>
                  </a:endParaRPr>
                </a:p>
              </p:txBody>
            </p:sp>
            <p:sp>
              <p:nvSpPr>
                <p:cNvPr id="145"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68571" tIns="34286" rIns="68571" bIns="34286" numCol="1" anchor="t" anchorCtr="0" compatLnSpc="1">
                  <a:prstTxWarp prst="textNoShape">
                    <a:avLst/>
                  </a:prstTxWarp>
                </a:bodyPr>
                <a:lstStyle/>
                <a:p>
                  <a:pPr defTabSz="685530"/>
                  <a:endParaRPr lang="en-US" sz="1275" dirty="0">
                    <a:solidFill>
                      <a:srgbClr val="000000"/>
                    </a:solidFill>
                  </a:endParaRPr>
                </a:p>
              </p:txBody>
            </p:sp>
          </p:grpSp>
        </p:grpSp>
        <p:sp>
          <p:nvSpPr>
            <p:cNvPr id="135" name="Freeform 30"/>
            <p:cNvSpPr>
              <a:spLocks noChangeAspect="1" noEditPoints="1"/>
            </p:cNvSpPr>
            <p:nvPr/>
          </p:nvSpPr>
          <p:spPr bwMode="auto">
            <a:xfrm>
              <a:off x="6969821" y="6239501"/>
              <a:ext cx="291077" cy="34271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nvGrpSpPr>
            <p:cNvPr id="136" name="Group 135"/>
            <p:cNvGrpSpPr/>
            <p:nvPr/>
          </p:nvGrpSpPr>
          <p:grpSpPr>
            <a:xfrm>
              <a:off x="7374719" y="6267944"/>
              <a:ext cx="684049" cy="285824"/>
              <a:chOff x="5416550" y="3144838"/>
              <a:chExt cx="1352550" cy="565151"/>
            </a:xfrm>
            <a:solidFill>
              <a:srgbClr val="505050"/>
            </a:solidFill>
          </p:grpSpPr>
          <p:sp>
            <p:nvSpPr>
              <p:cNvPr id="138"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139"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140"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141"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sp>
          <p:nvSpPr>
            <p:cNvPr id="137" name="Freeform 13"/>
            <p:cNvSpPr>
              <a:spLocks noChangeAspect="1" noEditPoints="1"/>
            </p:cNvSpPr>
            <p:nvPr/>
          </p:nvSpPr>
          <p:spPr bwMode="black">
            <a:xfrm>
              <a:off x="8119678" y="6236621"/>
              <a:ext cx="409278" cy="348471"/>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1721" tIns="30861" rIns="61721" bIns="30861" numCol="1" rtlCol="0" anchor="ctr" anchorCtr="0" compatLnSpc="1">
              <a:prstTxWarp prst="textNoShape">
                <a:avLst/>
              </a:prstTxWarp>
            </a:bodyPr>
            <a:lstStyle/>
            <a:p>
              <a:pPr defTabSz="555467"/>
              <a:endParaRPr lang="en-US" sz="1350" spc="-91">
                <a:solidFill>
                  <a:srgbClr val="000000">
                    <a:lumMod val="50000"/>
                  </a:srgbClr>
                </a:solidFill>
                <a:latin typeface="Segoe Light" pitchFamily="34" charset="0"/>
              </a:endParaRPr>
            </a:p>
          </p:txBody>
        </p:sp>
      </p:grpSp>
      <p:grpSp>
        <p:nvGrpSpPr>
          <p:cNvPr id="146" name="Group 145"/>
          <p:cNvGrpSpPr/>
          <p:nvPr/>
        </p:nvGrpSpPr>
        <p:grpSpPr>
          <a:xfrm>
            <a:off x="7034512" y="4347837"/>
            <a:ext cx="1588993" cy="588130"/>
            <a:chOff x="4762778" y="4639140"/>
            <a:chExt cx="2118838" cy="784242"/>
          </a:xfrm>
        </p:grpSpPr>
        <p:sp>
          <p:nvSpPr>
            <p:cNvPr id="147" name="Rectangle 146"/>
            <p:cNvSpPr/>
            <p:nvPr/>
          </p:nvSpPr>
          <p:spPr bwMode="auto">
            <a:xfrm>
              <a:off x="4988781" y="4824373"/>
              <a:ext cx="1892835" cy="5990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4" tIns="109719" rIns="68574" bIns="109719" numCol="1" spcCol="0" rtlCol="0" fromWordArt="0" anchor="t" anchorCtr="0" forceAA="0" compatLnSpc="1">
              <a:prstTxWarp prst="textNoShape">
                <a:avLst/>
              </a:prstTxWarp>
              <a:noAutofit/>
            </a:bodyPr>
            <a:lstStyle/>
            <a:p>
              <a:pPr defTabSz="699244" fontAlgn="base">
                <a:lnSpc>
                  <a:spcPct val="90000"/>
                </a:lnSpc>
                <a:spcBef>
                  <a:spcPct val="0"/>
                </a:spcBef>
                <a:spcAft>
                  <a:spcPct val="0"/>
                </a:spcAft>
              </a:pPr>
              <a:r>
                <a:rPr lang="en-US" sz="1500" dirty="0">
                  <a:gradFill>
                    <a:gsLst>
                      <a:gs pos="0">
                        <a:srgbClr val="DC3C00"/>
                      </a:gs>
                      <a:gs pos="100000">
                        <a:srgbClr val="DC3C00"/>
                      </a:gs>
                    </a:gsLst>
                    <a:lin ang="5400000" scaled="0"/>
                  </a:gradFill>
                  <a:latin typeface="Segoe UI Light"/>
                  <a:ea typeface="Segoe UI" pitchFamily="34" charset="0"/>
                  <a:cs typeface="Segoe UI" pitchFamily="34" charset="0"/>
                </a:rPr>
                <a:t>New data </a:t>
              </a:r>
            </a:p>
            <a:p>
              <a:pPr defTabSz="699244" fontAlgn="base">
                <a:lnSpc>
                  <a:spcPct val="90000"/>
                </a:lnSpc>
                <a:spcBef>
                  <a:spcPct val="0"/>
                </a:spcBef>
                <a:spcAft>
                  <a:spcPct val="0"/>
                </a:spcAft>
              </a:pPr>
              <a:r>
                <a:rPr lang="en-US" sz="1500" dirty="0">
                  <a:gradFill>
                    <a:gsLst>
                      <a:gs pos="0">
                        <a:srgbClr val="DC3C00"/>
                      </a:gs>
                      <a:gs pos="100000">
                        <a:srgbClr val="DC3C00"/>
                      </a:gs>
                    </a:gsLst>
                    <a:lin ang="5400000" scaled="0"/>
                  </a:gradFill>
                  <a:latin typeface="Segoe UI Light"/>
                  <a:ea typeface="Segoe UI" pitchFamily="34" charset="0"/>
                  <a:cs typeface="Segoe UI" pitchFamily="34" charset="0"/>
                </a:rPr>
                <a:t>sources &amp; types</a:t>
              </a:r>
            </a:p>
          </p:txBody>
        </p:sp>
        <p:grpSp>
          <p:nvGrpSpPr>
            <p:cNvPr id="148" name="Group 147"/>
            <p:cNvGrpSpPr/>
            <p:nvPr/>
          </p:nvGrpSpPr>
          <p:grpSpPr>
            <a:xfrm>
              <a:off x="4762778" y="4639140"/>
              <a:ext cx="393732" cy="430924"/>
              <a:chOff x="3012989" y="4901710"/>
              <a:chExt cx="529067" cy="579044"/>
            </a:xfrm>
          </p:grpSpPr>
          <p:sp>
            <p:nvSpPr>
              <p:cNvPr id="149" name="Oval 148"/>
              <p:cNvSpPr/>
              <p:nvPr/>
            </p:nvSpPr>
            <p:spPr>
              <a:xfrm>
                <a:off x="3021094" y="4962286"/>
                <a:ext cx="421835" cy="42183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50" name="TextBox 149"/>
              <p:cNvSpPr txBox="1"/>
              <p:nvPr/>
            </p:nvSpPr>
            <p:spPr>
              <a:xfrm>
                <a:off x="3012989" y="4901710"/>
                <a:ext cx="529067" cy="579044"/>
              </a:xfrm>
              <a:prstGeom prst="rect">
                <a:avLst/>
              </a:prstGeom>
              <a:noFill/>
            </p:spPr>
            <p:txBody>
              <a:bodyPr wrap="none" rtlCol="0">
                <a:spAutoFit/>
              </a:bodyPr>
              <a:lstStyle/>
              <a:p>
                <a:pPr defTabSz="699446"/>
                <a:r>
                  <a:rPr lang="en-US" sz="1500" b="1" dirty="0">
                    <a:gradFill>
                      <a:gsLst>
                        <a:gs pos="0">
                          <a:srgbClr val="DC3C00"/>
                        </a:gs>
                        <a:gs pos="100000">
                          <a:srgbClr val="DC3C00"/>
                        </a:gs>
                      </a:gsLst>
                      <a:lin ang="5400000" scaled="0"/>
                    </a:gradFill>
                  </a:rPr>
                  <a:t>3</a:t>
                </a:r>
              </a:p>
            </p:txBody>
          </p:sp>
        </p:grpSp>
      </p:grpSp>
      <p:sp>
        <p:nvSpPr>
          <p:cNvPr id="151" name="Freeform 128"/>
          <p:cNvSpPr>
            <a:spLocks noChangeAspect="1"/>
          </p:cNvSpPr>
          <p:nvPr/>
        </p:nvSpPr>
        <p:spPr bwMode="black">
          <a:xfrm>
            <a:off x="9058217" y="5111141"/>
            <a:ext cx="1347728" cy="74450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1"/>
          </a:solidFill>
          <a:ln>
            <a:noFill/>
          </a:ln>
          <a:extLst/>
        </p:spPr>
        <p:txBody>
          <a:bodyPr vert="horz" wrap="square" lIns="68574" tIns="34287" rIns="68574" bIns="34287" numCol="1" anchor="t" anchorCtr="0" compatLnSpc="1">
            <a:prstTxWarp prst="textNoShape">
              <a:avLst/>
            </a:prstTxWarp>
          </a:bodyPr>
          <a:lstStyle/>
          <a:p>
            <a:pPr defTabSz="699446"/>
            <a:endParaRPr lang="en-US" sz="1350">
              <a:solidFill>
                <a:srgbClr val="000000"/>
              </a:solidFill>
            </a:endParaRPr>
          </a:p>
        </p:txBody>
      </p:sp>
      <p:grpSp>
        <p:nvGrpSpPr>
          <p:cNvPr id="152" name="Group 151"/>
          <p:cNvGrpSpPr/>
          <p:nvPr/>
        </p:nvGrpSpPr>
        <p:grpSpPr>
          <a:xfrm>
            <a:off x="1980413" y="5033087"/>
            <a:ext cx="462093" cy="949365"/>
            <a:chOff x="3229167" y="4410574"/>
            <a:chExt cx="616177" cy="1265928"/>
          </a:xfrm>
        </p:grpSpPr>
        <p:sp>
          <p:nvSpPr>
            <p:cNvPr id="153" name="Rectangle 152"/>
            <p:cNvSpPr/>
            <p:nvPr/>
          </p:nvSpPr>
          <p:spPr>
            <a:xfrm>
              <a:off x="3229167" y="4546758"/>
              <a:ext cx="501739" cy="94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54" name="Freeform 15"/>
            <p:cNvSpPr>
              <a:spLocks noEditPoints="1"/>
            </p:cNvSpPr>
            <p:nvPr/>
          </p:nvSpPr>
          <p:spPr bwMode="auto">
            <a:xfrm>
              <a:off x="3229167" y="4410574"/>
              <a:ext cx="616177" cy="1265928"/>
            </a:xfrm>
            <a:custGeom>
              <a:avLst/>
              <a:gdLst>
                <a:gd name="T0" fmla="*/ 248 w 312"/>
                <a:gd name="T1" fmla="*/ 48 h 641"/>
                <a:gd name="T2" fmla="*/ 71 w 312"/>
                <a:gd name="T3" fmla="*/ 0 h 641"/>
                <a:gd name="T4" fmla="*/ 258 w 312"/>
                <a:gd name="T5" fmla="*/ 641 h 641"/>
                <a:gd name="T6" fmla="*/ 312 w 312"/>
                <a:gd name="T7" fmla="*/ 10 h 641"/>
                <a:gd name="T8" fmla="*/ 258 w 312"/>
                <a:gd name="T9" fmla="*/ 641 h 641"/>
                <a:gd name="T10" fmla="*/ 248 w 312"/>
                <a:gd name="T11" fmla="*/ 55 h 641"/>
                <a:gd name="T12" fmla="*/ 0 w 312"/>
                <a:gd name="T13" fmla="*/ 641 h 641"/>
                <a:gd name="T14" fmla="*/ 19 w 312"/>
                <a:gd name="T15" fmla="*/ 107 h 641"/>
                <a:gd name="T16" fmla="*/ 232 w 312"/>
                <a:gd name="T17" fmla="*/ 78 h 641"/>
                <a:gd name="T18" fmla="*/ 19 w 312"/>
                <a:gd name="T19" fmla="*/ 107 h 641"/>
                <a:gd name="T20" fmla="*/ 232 w 312"/>
                <a:gd name="T21" fmla="*/ 135 h 641"/>
                <a:gd name="T22" fmla="*/ 19 w 312"/>
                <a:gd name="T23" fmla="*/ 121 h 641"/>
                <a:gd name="T24" fmla="*/ 19 w 312"/>
                <a:gd name="T25" fmla="*/ 166 h 641"/>
                <a:gd name="T26" fmla="*/ 232 w 312"/>
                <a:gd name="T27" fmla="*/ 152 h 641"/>
                <a:gd name="T28" fmla="*/ 19 w 312"/>
                <a:gd name="T29" fmla="*/ 166 h 641"/>
                <a:gd name="T30" fmla="*/ 232 w 312"/>
                <a:gd name="T31" fmla="*/ 196 h 641"/>
                <a:gd name="T32" fmla="*/ 19 w 312"/>
                <a:gd name="T33" fmla="*/ 182 h 641"/>
                <a:gd name="T34" fmla="*/ 19 w 312"/>
                <a:gd name="T35" fmla="*/ 227 h 641"/>
                <a:gd name="T36" fmla="*/ 232 w 312"/>
                <a:gd name="T37" fmla="*/ 213 h 641"/>
                <a:gd name="T38" fmla="*/ 19 w 312"/>
                <a:gd name="T39" fmla="*/ 227 h 641"/>
                <a:gd name="T40" fmla="*/ 232 w 312"/>
                <a:gd name="T41" fmla="*/ 258 h 641"/>
                <a:gd name="T42" fmla="*/ 19 w 312"/>
                <a:gd name="T43" fmla="*/ 244 h 641"/>
                <a:gd name="T44" fmla="*/ 19 w 312"/>
                <a:gd name="T45" fmla="*/ 289 h 641"/>
                <a:gd name="T46" fmla="*/ 232 w 312"/>
                <a:gd name="T47" fmla="*/ 274 h 641"/>
                <a:gd name="T48" fmla="*/ 19 w 312"/>
                <a:gd name="T49" fmla="*/ 289 h 641"/>
                <a:gd name="T50" fmla="*/ 232 w 312"/>
                <a:gd name="T51" fmla="*/ 319 h 641"/>
                <a:gd name="T52" fmla="*/ 19 w 312"/>
                <a:gd name="T53" fmla="*/ 305 h 641"/>
                <a:gd name="T54" fmla="*/ 19 w 312"/>
                <a:gd name="T55" fmla="*/ 352 h 641"/>
                <a:gd name="T56" fmla="*/ 232 w 312"/>
                <a:gd name="T57" fmla="*/ 338 h 641"/>
                <a:gd name="T58" fmla="*/ 19 w 312"/>
                <a:gd name="T59" fmla="*/ 352 h 641"/>
                <a:gd name="T60" fmla="*/ 232 w 312"/>
                <a:gd name="T61" fmla="*/ 383 h 641"/>
                <a:gd name="T62" fmla="*/ 19 w 312"/>
                <a:gd name="T63" fmla="*/ 369 h 641"/>
                <a:gd name="T64" fmla="*/ 19 w 312"/>
                <a:gd name="T65" fmla="*/ 414 h 641"/>
                <a:gd name="T66" fmla="*/ 232 w 312"/>
                <a:gd name="T67" fmla="*/ 400 h 641"/>
                <a:gd name="T68" fmla="*/ 19 w 312"/>
                <a:gd name="T69" fmla="*/ 414 h 641"/>
                <a:gd name="T70" fmla="*/ 232 w 312"/>
                <a:gd name="T71" fmla="*/ 445 h 641"/>
                <a:gd name="T72" fmla="*/ 19 w 312"/>
                <a:gd name="T73" fmla="*/ 43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2" h="641">
                  <a:moveTo>
                    <a:pt x="312" y="0"/>
                  </a:moveTo>
                  <a:lnTo>
                    <a:pt x="248" y="48"/>
                  </a:lnTo>
                  <a:lnTo>
                    <a:pt x="5" y="48"/>
                  </a:lnTo>
                  <a:lnTo>
                    <a:pt x="71" y="0"/>
                  </a:lnTo>
                  <a:lnTo>
                    <a:pt x="312" y="0"/>
                  </a:lnTo>
                  <a:close/>
                  <a:moveTo>
                    <a:pt x="258" y="641"/>
                  </a:moveTo>
                  <a:lnTo>
                    <a:pt x="312" y="572"/>
                  </a:lnTo>
                  <a:lnTo>
                    <a:pt x="312" y="10"/>
                  </a:lnTo>
                  <a:lnTo>
                    <a:pt x="258" y="52"/>
                  </a:lnTo>
                  <a:lnTo>
                    <a:pt x="258" y="641"/>
                  </a:lnTo>
                  <a:close/>
                  <a:moveTo>
                    <a:pt x="0" y="55"/>
                  </a:moveTo>
                  <a:lnTo>
                    <a:pt x="248" y="55"/>
                  </a:lnTo>
                  <a:lnTo>
                    <a:pt x="248" y="641"/>
                  </a:lnTo>
                  <a:lnTo>
                    <a:pt x="0" y="641"/>
                  </a:lnTo>
                  <a:lnTo>
                    <a:pt x="0" y="55"/>
                  </a:lnTo>
                  <a:close/>
                  <a:moveTo>
                    <a:pt x="19" y="107"/>
                  </a:moveTo>
                  <a:lnTo>
                    <a:pt x="232" y="107"/>
                  </a:lnTo>
                  <a:lnTo>
                    <a:pt x="232" y="78"/>
                  </a:lnTo>
                  <a:lnTo>
                    <a:pt x="19" y="78"/>
                  </a:lnTo>
                  <a:lnTo>
                    <a:pt x="19" y="107"/>
                  </a:lnTo>
                  <a:close/>
                  <a:moveTo>
                    <a:pt x="19" y="135"/>
                  </a:moveTo>
                  <a:lnTo>
                    <a:pt x="232" y="135"/>
                  </a:lnTo>
                  <a:lnTo>
                    <a:pt x="232" y="121"/>
                  </a:lnTo>
                  <a:lnTo>
                    <a:pt x="19" y="121"/>
                  </a:lnTo>
                  <a:lnTo>
                    <a:pt x="19" y="135"/>
                  </a:lnTo>
                  <a:close/>
                  <a:moveTo>
                    <a:pt x="19" y="166"/>
                  </a:moveTo>
                  <a:lnTo>
                    <a:pt x="232" y="166"/>
                  </a:lnTo>
                  <a:lnTo>
                    <a:pt x="232" y="152"/>
                  </a:lnTo>
                  <a:lnTo>
                    <a:pt x="19" y="152"/>
                  </a:lnTo>
                  <a:lnTo>
                    <a:pt x="19" y="166"/>
                  </a:lnTo>
                  <a:close/>
                  <a:moveTo>
                    <a:pt x="19" y="196"/>
                  </a:moveTo>
                  <a:lnTo>
                    <a:pt x="232" y="196"/>
                  </a:lnTo>
                  <a:lnTo>
                    <a:pt x="232" y="182"/>
                  </a:lnTo>
                  <a:lnTo>
                    <a:pt x="19" y="182"/>
                  </a:lnTo>
                  <a:lnTo>
                    <a:pt x="19" y="196"/>
                  </a:lnTo>
                  <a:close/>
                  <a:moveTo>
                    <a:pt x="19" y="227"/>
                  </a:moveTo>
                  <a:lnTo>
                    <a:pt x="232" y="227"/>
                  </a:lnTo>
                  <a:lnTo>
                    <a:pt x="232" y="213"/>
                  </a:lnTo>
                  <a:lnTo>
                    <a:pt x="19" y="213"/>
                  </a:lnTo>
                  <a:lnTo>
                    <a:pt x="19" y="227"/>
                  </a:lnTo>
                  <a:close/>
                  <a:moveTo>
                    <a:pt x="19" y="258"/>
                  </a:moveTo>
                  <a:lnTo>
                    <a:pt x="232" y="258"/>
                  </a:lnTo>
                  <a:lnTo>
                    <a:pt x="232" y="244"/>
                  </a:lnTo>
                  <a:lnTo>
                    <a:pt x="19" y="244"/>
                  </a:lnTo>
                  <a:lnTo>
                    <a:pt x="19" y="258"/>
                  </a:lnTo>
                  <a:close/>
                  <a:moveTo>
                    <a:pt x="19" y="289"/>
                  </a:moveTo>
                  <a:lnTo>
                    <a:pt x="232" y="289"/>
                  </a:lnTo>
                  <a:lnTo>
                    <a:pt x="232" y="274"/>
                  </a:lnTo>
                  <a:lnTo>
                    <a:pt x="19" y="274"/>
                  </a:lnTo>
                  <a:lnTo>
                    <a:pt x="19" y="289"/>
                  </a:lnTo>
                  <a:close/>
                  <a:moveTo>
                    <a:pt x="19" y="319"/>
                  </a:moveTo>
                  <a:lnTo>
                    <a:pt x="232" y="319"/>
                  </a:lnTo>
                  <a:lnTo>
                    <a:pt x="232" y="305"/>
                  </a:lnTo>
                  <a:lnTo>
                    <a:pt x="19" y="305"/>
                  </a:lnTo>
                  <a:lnTo>
                    <a:pt x="19" y="319"/>
                  </a:lnTo>
                  <a:close/>
                  <a:moveTo>
                    <a:pt x="19" y="352"/>
                  </a:moveTo>
                  <a:lnTo>
                    <a:pt x="232" y="352"/>
                  </a:lnTo>
                  <a:lnTo>
                    <a:pt x="232" y="338"/>
                  </a:lnTo>
                  <a:lnTo>
                    <a:pt x="19" y="338"/>
                  </a:lnTo>
                  <a:lnTo>
                    <a:pt x="19" y="352"/>
                  </a:lnTo>
                  <a:close/>
                  <a:moveTo>
                    <a:pt x="19" y="383"/>
                  </a:moveTo>
                  <a:lnTo>
                    <a:pt x="232" y="383"/>
                  </a:lnTo>
                  <a:lnTo>
                    <a:pt x="232" y="369"/>
                  </a:lnTo>
                  <a:lnTo>
                    <a:pt x="19" y="369"/>
                  </a:lnTo>
                  <a:lnTo>
                    <a:pt x="19" y="383"/>
                  </a:lnTo>
                  <a:close/>
                  <a:moveTo>
                    <a:pt x="19" y="414"/>
                  </a:moveTo>
                  <a:lnTo>
                    <a:pt x="232" y="414"/>
                  </a:lnTo>
                  <a:lnTo>
                    <a:pt x="232" y="400"/>
                  </a:lnTo>
                  <a:lnTo>
                    <a:pt x="19" y="400"/>
                  </a:lnTo>
                  <a:lnTo>
                    <a:pt x="19" y="414"/>
                  </a:lnTo>
                  <a:close/>
                  <a:moveTo>
                    <a:pt x="19" y="445"/>
                  </a:moveTo>
                  <a:lnTo>
                    <a:pt x="232" y="445"/>
                  </a:lnTo>
                  <a:lnTo>
                    <a:pt x="232" y="430"/>
                  </a:lnTo>
                  <a:lnTo>
                    <a:pt x="19" y="430"/>
                  </a:lnTo>
                  <a:lnTo>
                    <a:pt x="19" y="445"/>
                  </a:lnTo>
                  <a:close/>
                </a:path>
              </a:pathLst>
            </a:custGeom>
            <a:solidFill>
              <a:schemeClr val="tx1">
                <a:lumMod val="50000"/>
                <a:lumOff val="50000"/>
              </a:schemeClr>
            </a:solidFill>
            <a:ln>
              <a:noFill/>
            </a:ln>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sp>
        <p:nvSpPr>
          <p:cNvPr id="156" name="Isosceles Triangle 51"/>
          <p:cNvSpPr/>
          <p:nvPr/>
        </p:nvSpPr>
        <p:spPr>
          <a:xfrm rot="15847062">
            <a:off x="3016202" y="4511894"/>
            <a:ext cx="1109905" cy="2188238"/>
          </a:xfrm>
          <a:custGeom>
            <a:avLst/>
            <a:gdLst>
              <a:gd name="connsiteX0" fmla="*/ 0 w 3403786"/>
              <a:gd name="connsiteY0" fmla="*/ 1371600 h 1371600"/>
              <a:gd name="connsiteX1" fmla="*/ 1868236 w 3403786"/>
              <a:gd name="connsiteY1" fmla="*/ 0 h 1371600"/>
              <a:gd name="connsiteX2" fmla="*/ 3403786 w 3403786"/>
              <a:gd name="connsiteY2" fmla="*/ 1371600 h 1371600"/>
              <a:gd name="connsiteX3" fmla="*/ 0 w 3403786"/>
              <a:gd name="connsiteY3" fmla="*/ 1371600 h 1371600"/>
              <a:gd name="connsiteX0" fmla="*/ 0 w 3403786"/>
              <a:gd name="connsiteY0" fmla="*/ 3229190 h 3229190"/>
              <a:gd name="connsiteX1" fmla="*/ 1629650 w 3403786"/>
              <a:gd name="connsiteY1" fmla="*/ 0 h 3229190"/>
              <a:gd name="connsiteX2" fmla="*/ 3403786 w 3403786"/>
              <a:gd name="connsiteY2" fmla="*/ 3229190 h 3229190"/>
              <a:gd name="connsiteX3" fmla="*/ 0 w 3403786"/>
              <a:gd name="connsiteY3" fmla="*/ 3229190 h 3229190"/>
              <a:gd name="connsiteX0" fmla="*/ 0 w 3023021"/>
              <a:gd name="connsiteY0" fmla="*/ 3229190 h 3822109"/>
              <a:gd name="connsiteX1" fmla="*/ 1629650 w 3023021"/>
              <a:gd name="connsiteY1" fmla="*/ 0 h 3822109"/>
              <a:gd name="connsiteX2" fmla="*/ 3023021 w 3023021"/>
              <a:gd name="connsiteY2" fmla="*/ 3822109 h 3822109"/>
              <a:gd name="connsiteX3" fmla="*/ 0 w 3023021"/>
              <a:gd name="connsiteY3" fmla="*/ 3229190 h 3822109"/>
              <a:gd name="connsiteX0" fmla="*/ 0 w 2483455"/>
              <a:gd name="connsiteY0" fmla="*/ 1634333 h 3822109"/>
              <a:gd name="connsiteX1" fmla="*/ 1090084 w 2483455"/>
              <a:gd name="connsiteY1" fmla="*/ 0 h 3822109"/>
              <a:gd name="connsiteX2" fmla="*/ 2483455 w 2483455"/>
              <a:gd name="connsiteY2" fmla="*/ 3822109 h 3822109"/>
              <a:gd name="connsiteX3" fmla="*/ 0 w 2483455"/>
              <a:gd name="connsiteY3" fmla="*/ 1634333 h 3822109"/>
              <a:gd name="connsiteX0" fmla="*/ 0 w 2507311"/>
              <a:gd name="connsiteY0" fmla="*/ 1673418 h 3822109"/>
              <a:gd name="connsiteX1" fmla="*/ 1113940 w 2507311"/>
              <a:gd name="connsiteY1" fmla="*/ 0 h 3822109"/>
              <a:gd name="connsiteX2" fmla="*/ 2507311 w 2507311"/>
              <a:gd name="connsiteY2" fmla="*/ 3822109 h 3822109"/>
              <a:gd name="connsiteX3" fmla="*/ 0 w 2507311"/>
              <a:gd name="connsiteY3" fmla="*/ 1673418 h 3822109"/>
              <a:gd name="connsiteX0" fmla="*/ 0 w 2091500"/>
              <a:gd name="connsiteY0" fmla="*/ 1673418 h 2972012"/>
              <a:gd name="connsiteX1" fmla="*/ 1113940 w 2091500"/>
              <a:gd name="connsiteY1" fmla="*/ 0 h 2972012"/>
              <a:gd name="connsiteX2" fmla="*/ 2091500 w 2091500"/>
              <a:gd name="connsiteY2" fmla="*/ 2972012 h 2972012"/>
              <a:gd name="connsiteX3" fmla="*/ 0 w 2091500"/>
              <a:gd name="connsiteY3" fmla="*/ 1673418 h 2972012"/>
            </a:gdLst>
            <a:ahLst/>
            <a:cxnLst>
              <a:cxn ang="0">
                <a:pos x="connsiteX0" y="connsiteY0"/>
              </a:cxn>
              <a:cxn ang="0">
                <a:pos x="connsiteX1" y="connsiteY1"/>
              </a:cxn>
              <a:cxn ang="0">
                <a:pos x="connsiteX2" y="connsiteY2"/>
              </a:cxn>
              <a:cxn ang="0">
                <a:pos x="connsiteX3" y="connsiteY3"/>
              </a:cxn>
            </a:cxnLst>
            <a:rect l="l" t="t" r="r" b="b"/>
            <a:pathLst>
              <a:path w="2091500" h="2972012">
                <a:moveTo>
                  <a:pt x="0" y="1673418"/>
                </a:moveTo>
                <a:lnTo>
                  <a:pt x="1113940" y="0"/>
                </a:lnTo>
                <a:lnTo>
                  <a:pt x="2091500" y="2972012"/>
                </a:lnTo>
                <a:lnTo>
                  <a:pt x="0" y="1673418"/>
                </a:lnTo>
                <a:close/>
              </a:path>
            </a:pathLst>
          </a:custGeom>
          <a:gradFill>
            <a:gsLst>
              <a:gs pos="100000">
                <a:schemeClr val="bg1">
                  <a:alpha val="0"/>
                </a:schemeClr>
              </a:gs>
              <a:gs pos="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nvGrpSpPr>
          <p:cNvPr id="157" name="Group 156"/>
          <p:cNvGrpSpPr/>
          <p:nvPr/>
        </p:nvGrpSpPr>
        <p:grpSpPr>
          <a:xfrm>
            <a:off x="9422964" y="4382967"/>
            <a:ext cx="1134583" cy="659110"/>
            <a:chOff x="9184992" y="5230779"/>
            <a:chExt cx="1512906" cy="878887"/>
          </a:xfrm>
        </p:grpSpPr>
        <p:sp>
          <p:nvSpPr>
            <p:cNvPr id="158" name="Rectangle 157"/>
            <p:cNvSpPr/>
            <p:nvPr/>
          </p:nvSpPr>
          <p:spPr bwMode="auto">
            <a:xfrm>
              <a:off x="9184992" y="5491835"/>
              <a:ext cx="1512906" cy="61783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4" tIns="109719" rIns="68574" bIns="109719" numCol="1" spcCol="0" rtlCol="0" fromWordArt="0" anchor="t" anchorCtr="0" forceAA="0" compatLnSpc="1">
              <a:prstTxWarp prst="textNoShape">
                <a:avLst/>
              </a:prstTxWarp>
              <a:noAutofit/>
            </a:bodyPr>
            <a:lstStyle/>
            <a:p>
              <a:pPr defTabSz="699244" fontAlgn="base">
                <a:lnSpc>
                  <a:spcPct val="90000"/>
                </a:lnSpc>
                <a:spcBef>
                  <a:spcPct val="0"/>
                </a:spcBef>
                <a:spcAft>
                  <a:spcPct val="0"/>
                </a:spcAft>
              </a:pPr>
              <a:r>
                <a:rPr lang="en-US" sz="1500" dirty="0">
                  <a:gradFill>
                    <a:gsLst>
                      <a:gs pos="0">
                        <a:srgbClr val="DC3C00"/>
                      </a:gs>
                      <a:gs pos="100000">
                        <a:srgbClr val="DC3C00"/>
                      </a:gs>
                    </a:gsLst>
                    <a:lin ang="5400000" scaled="0"/>
                  </a:gradFill>
                  <a:latin typeface="Segoe UI Light"/>
                  <a:ea typeface="Segoe UI" pitchFamily="34" charset="0"/>
                  <a:cs typeface="Segoe UI" pitchFamily="34" charset="0"/>
                </a:rPr>
                <a:t>Cloud-born </a:t>
              </a:r>
            </a:p>
            <a:p>
              <a:pPr defTabSz="699244" fontAlgn="base">
                <a:lnSpc>
                  <a:spcPct val="90000"/>
                </a:lnSpc>
                <a:spcBef>
                  <a:spcPct val="0"/>
                </a:spcBef>
                <a:spcAft>
                  <a:spcPct val="0"/>
                </a:spcAft>
              </a:pPr>
              <a:r>
                <a:rPr lang="en-US" sz="1500" dirty="0">
                  <a:gradFill>
                    <a:gsLst>
                      <a:gs pos="0">
                        <a:srgbClr val="DC3C00"/>
                      </a:gs>
                      <a:gs pos="100000">
                        <a:srgbClr val="DC3C00"/>
                      </a:gs>
                    </a:gsLst>
                    <a:lin ang="5400000" scaled="0"/>
                  </a:gradFill>
                  <a:latin typeface="Segoe UI Light"/>
                  <a:ea typeface="Segoe UI" pitchFamily="34" charset="0"/>
                  <a:cs typeface="Segoe UI" pitchFamily="34" charset="0"/>
                </a:rPr>
                <a:t>data</a:t>
              </a:r>
            </a:p>
          </p:txBody>
        </p:sp>
        <p:grpSp>
          <p:nvGrpSpPr>
            <p:cNvPr id="159" name="Group 158"/>
            <p:cNvGrpSpPr/>
            <p:nvPr/>
          </p:nvGrpSpPr>
          <p:grpSpPr>
            <a:xfrm>
              <a:off x="9796519" y="5230779"/>
              <a:ext cx="393732" cy="430923"/>
              <a:chOff x="3642641" y="4931386"/>
              <a:chExt cx="490281" cy="536590"/>
            </a:xfrm>
          </p:grpSpPr>
          <p:sp>
            <p:nvSpPr>
              <p:cNvPr id="160" name="Oval 159"/>
              <p:cNvSpPr/>
              <p:nvPr/>
            </p:nvSpPr>
            <p:spPr>
              <a:xfrm>
                <a:off x="3651348" y="4962286"/>
                <a:ext cx="421835" cy="421835"/>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61" name="TextBox 160"/>
              <p:cNvSpPr txBox="1"/>
              <p:nvPr/>
            </p:nvSpPr>
            <p:spPr>
              <a:xfrm>
                <a:off x="3642641" y="4931386"/>
                <a:ext cx="490281" cy="536590"/>
              </a:xfrm>
              <a:prstGeom prst="rect">
                <a:avLst/>
              </a:prstGeom>
              <a:noFill/>
            </p:spPr>
            <p:txBody>
              <a:bodyPr wrap="none" rtlCol="0">
                <a:spAutoFit/>
              </a:bodyPr>
              <a:lstStyle/>
              <a:p>
                <a:pPr defTabSz="699446"/>
                <a:r>
                  <a:rPr lang="en-US" sz="1500" b="1" dirty="0">
                    <a:gradFill>
                      <a:gsLst>
                        <a:gs pos="0">
                          <a:srgbClr val="DC3C00"/>
                        </a:gs>
                        <a:gs pos="100000">
                          <a:srgbClr val="DC3C00"/>
                        </a:gs>
                      </a:gsLst>
                      <a:lin ang="5400000" scaled="0"/>
                    </a:gradFill>
                  </a:rPr>
                  <a:t>4</a:t>
                </a:r>
              </a:p>
            </p:txBody>
          </p:sp>
        </p:grpSp>
      </p:grpSp>
      <p:sp>
        <p:nvSpPr>
          <p:cNvPr id="162" name="Explosion 1 161"/>
          <p:cNvSpPr/>
          <p:nvPr/>
        </p:nvSpPr>
        <p:spPr>
          <a:xfrm>
            <a:off x="5623120" y="3423204"/>
            <a:ext cx="737389" cy="271736"/>
          </a:xfrm>
          <a:prstGeom prst="irregularSeal1">
            <a:avLst/>
          </a:prstGeom>
          <a:solidFill>
            <a:srgbClr val="F08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27" name="Freeform 6"/>
          <p:cNvSpPr>
            <a:spLocks noChangeAspect="1" noEditPoints="1"/>
          </p:cNvSpPr>
          <p:nvPr/>
        </p:nvSpPr>
        <p:spPr bwMode="black">
          <a:xfrm>
            <a:off x="6180949" y="2238179"/>
            <a:ext cx="322192" cy="383526"/>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bg1"/>
          </a:solidFill>
          <a:ln w="7" cap="flat">
            <a:noFill/>
            <a:prstDash val="solid"/>
            <a:miter lim="800000"/>
            <a:headEnd/>
            <a:tailEnd/>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Tree>
    <p:extLst>
      <p:ext uri="{BB962C8B-B14F-4D97-AF65-F5344CB8AC3E}">
        <p14:creationId xmlns:p14="http://schemas.microsoft.com/office/powerpoint/2010/main" val="51380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fade">
                                      <p:cBhvr>
                                        <p:cTn id="10" dur="500"/>
                                        <p:tgtEl>
                                          <p:spTgt spid="162"/>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in" filter="fade">
                                      <p:cBhvr>
                                        <p:cTn id="18" dur="1000"/>
                                        <p:tgtEl>
                                          <p:spTgt spid="122"/>
                                        </p:tgtEl>
                                      </p:cBhvr>
                                    </p:animEffect>
                                    <p:anim calcmode="lin" valueType="num">
                                      <p:cBhvr>
                                        <p:cTn id="19" dur="1000" fill="hold"/>
                                        <p:tgtEl>
                                          <p:spTgt spid="122"/>
                                        </p:tgtEl>
                                        <p:attrNameLst>
                                          <p:attrName>ppt_x</p:attrName>
                                        </p:attrNameLst>
                                      </p:cBhvr>
                                      <p:tavLst>
                                        <p:tav tm="0">
                                          <p:val>
                                            <p:strVal val="#ppt_x"/>
                                          </p:val>
                                        </p:tav>
                                        <p:tav tm="100000">
                                          <p:val>
                                            <p:strVal val="#ppt_x"/>
                                          </p:val>
                                        </p:tav>
                                      </p:tavLst>
                                    </p:anim>
                                    <p:anim calcmode="lin" valueType="num">
                                      <p:cBhvr>
                                        <p:cTn id="20" dur="1000" fill="hold"/>
                                        <p:tgtEl>
                                          <p:spTgt spid="12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17"/>
                                        </p:tgtEl>
                                        <p:attrNameLst>
                                          <p:attrName>style.visibility</p:attrName>
                                        </p:attrNameLst>
                                      </p:cBhvr>
                                      <p:to>
                                        <p:strVal val="visible"/>
                                      </p:to>
                                    </p:set>
                                    <p:animEffect transition="in" filter="fade">
                                      <p:cBhvr>
                                        <p:cTn id="23" dur="1000"/>
                                        <p:tgtEl>
                                          <p:spTgt spid="117"/>
                                        </p:tgtEl>
                                      </p:cBhvr>
                                    </p:animEffect>
                                    <p:anim calcmode="lin" valueType="num">
                                      <p:cBhvr>
                                        <p:cTn id="24" dur="1000" fill="hold"/>
                                        <p:tgtEl>
                                          <p:spTgt spid="117"/>
                                        </p:tgtEl>
                                        <p:attrNameLst>
                                          <p:attrName>ppt_x</p:attrName>
                                        </p:attrNameLst>
                                      </p:cBhvr>
                                      <p:tavLst>
                                        <p:tav tm="0">
                                          <p:val>
                                            <p:strVal val="#ppt_x"/>
                                          </p:val>
                                        </p:tav>
                                        <p:tav tm="100000">
                                          <p:val>
                                            <p:strVal val="#ppt_x"/>
                                          </p:val>
                                        </p:tav>
                                      </p:tavLst>
                                    </p:anim>
                                    <p:anim calcmode="lin" valueType="num">
                                      <p:cBhvr>
                                        <p:cTn id="25"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path" presetSubtype="0" decel="100000" fill="hold" nodeType="clickEffect">
                                  <p:stCondLst>
                                    <p:cond delay="0"/>
                                  </p:stCondLst>
                                  <p:childTnLst>
                                    <p:animMotion origin="layout" path="M -3.26015E-6 -1.78847E-6 L -0.11616 -0.00045 " pathEditMode="relative" rAng="0" ptsTypes="AA">
                                      <p:cBhvr>
                                        <p:cTn id="29" dur="1000" fill="hold"/>
                                        <p:tgtEl>
                                          <p:spTgt spid="55"/>
                                        </p:tgtEl>
                                        <p:attrNameLst>
                                          <p:attrName>ppt_x</p:attrName>
                                          <p:attrName>ppt_y</p:attrName>
                                        </p:attrNameLst>
                                      </p:cBhvr>
                                      <p:rCtr x="-5808" y="-23"/>
                                    </p:animMotion>
                                  </p:childTnLst>
                                </p:cTn>
                              </p:par>
                              <p:par>
                                <p:cTn id="30" presetID="42" presetClass="path" presetSubtype="0" decel="100000" fill="hold" nodeType="withEffect">
                                  <p:stCondLst>
                                    <p:cond delay="0"/>
                                  </p:stCondLst>
                                  <p:childTnLst>
                                    <p:animMotion origin="layout" path="M 4.41665E-6 3.60872E-6 L -0.11616 -0.00046 " pathEditMode="relative" rAng="0" ptsTypes="AA">
                                      <p:cBhvr>
                                        <p:cTn id="31" dur="1000" fill="hold"/>
                                        <p:tgtEl>
                                          <p:spTgt spid="9"/>
                                        </p:tgtEl>
                                        <p:attrNameLst>
                                          <p:attrName>ppt_x</p:attrName>
                                          <p:attrName>ppt_y</p:attrName>
                                        </p:attrNameLst>
                                      </p:cBhvr>
                                      <p:rCtr x="-5808" y="-23"/>
                                    </p:animMotion>
                                  </p:childTnLst>
                                </p:cTn>
                              </p:par>
                              <p:par>
                                <p:cTn id="32" presetID="42" presetClass="entr" presetSubtype="0" fill="hold" nodeType="withEffect">
                                  <p:stCondLst>
                                    <p:cond delay="75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75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1000"/>
                                        <p:tgtEl>
                                          <p:spTgt spid="146"/>
                                        </p:tgtEl>
                                      </p:cBhvr>
                                    </p:animEffect>
                                    <p:anim calcmode="lin" valueType="num">
                                      <p:cBhvr>
                                        <p:cTn id="40" dur="1000" fill="hold"/>
                                        <p:tgtEl>
                                          <p:spTgt spid="146"/>
                                        </p:tgtEl>
                                        <p:attrNameLst>
                                          <p:attrName>ppt_x</p:attrName>
                                        </p:attrNameLst>
                                      </p:cBhvr>
                                      <p:tavLst>
                                        <p:tav tm="0">
                                          <p:val>
                                            <p:strVal val="#ppt_x"/>
                                          </p:val>
                                        </p:tav>
                                        <p:tav tm="100000">
                                          <p:val>
                                            <p:strVal val="#ppt_x"/>
                                          </p:val>
                                        </p:tav>
                                      </p:tavLst>
                                    </p:anim>
                                    <p:anim calcmode="lin" valueType="num">
                                      <p:cBhvr>
                                        <p:cTn id="41"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1"/>
                                        </p:tgtEl>
                                        <p:attrNameLst>
                                          <p:attrName>style.visibility</p:attrName>
                                        </p:attrNameLst>
                                      </p:cBhvr>
                                      <p:to>
                                        <p:strVal val="visible"/>
                                      </p:to>
                                    </p:set>
                                    <p:animEffect transition="in" filter="fade">
                                      <p:cBhvr>
                                        <p:cTn id="46" dur="1000"/>
                                        <p:tgtEl>
                                          <p:spTgt spid="151"/>
                                        </p:tgtEl>
                                      </p:cBhvr>
                                    </p:animEffect>
                                    <p:anim calcmode="lin" valueType="num">
                                      <p:cBhvr>
                                        <p:cTn id="47" dur="1000" fill="hold"/>
                                        <p:tgtEl>
                                          <p:spTgt spid="151"/>
                                        </p:tgtEl>
                                        <p:attrNameLst>
                                          <p:attrName>ppt_x</p:attrName>
                                        </p:attrNameLst>
                                      </p:cBhvr>
                                      <p:tavLst>
                                        <p:tav tm="0">
                                          <p:val>
                                            <p:strVal val="#ppt_x"/>
                                          </p:val>
                                        </p:tav>
                                        <p:tav tm="100000">
                                          <p:val>
                                            <p:strVal val="#ppt_x"/>
                                          </p:val>
                                        </p:tav>
                                      </p:tavLst>
                                    </p:anim>
                                    <p:anim calcmode="lin" valueType="num">
                                      <p:cBhvr>
                                        <p:cTn id="48" dur="1000" fill="hold"/>
                                        <p:tgtEl>
                                          <p:spTgt spid="15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animEffect transition="in" filter="fade">
                                      <p:cBhvr>
                                        <p:cTn id="51" dur="1000"/>
                                        <p:tgtEl>
                                          <p:spTgt spid="157"/>
                                        </p:tgtEl>
                                      </p:cBhvr>
                                    </p:animEffect>
                                    <p:anim calcmode="lin" valueType="num">
                                      <p:cBhvr>
                                        <p:cTn id="52" dur="1000" fill="hold"/>
                                        <p:tgtEl>
                                          <p:spTgt spid="157"/>
                                        </p:tgtEl>
                                        <p:attrNameLst>
                                          <p:attrName>ppt_x</p:attrName>
                                        </p:attrNameLst>
                                      </p:cBhvr>
                                      <p:tavLst>
                                        <p:tav tm="0">
                                          <p:val>
                                            <p:strVal val="#ppt_x"/>
                                          </p:val>
                                        </p:tav>
                                        <p:tav tm="100000">
                                          <p:val>
                                            <p:strVal val="#ppt_x"/>
                                          </p:val>
                                        </p:tav>
                                      </p:tavLst>
                                    </p:anim>
                                    <p:anim calcmode="lin" valueType="num">
                                      <p:cBhvr>
                                        <p:cTn id="53" dur="1000" fill="hold"/>
                                        <p:tgtEl>
                                          <p:spTgt spid="15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5"/>
                                        </p:tgtEl>
                                        <p:attrNameLst>
                                          <p:attrName>style.visibility</p:attrName>
                                        </p:attrNameLst>
                                      </p:cBhvr>
                                      <p:to>
                                        <p:strVal val="visible"/>
                                      </p:to>
                                    </p:set>
                                    <p:animEffect transition="in" filter="fade">
                                      <p:cBhvr>
                                        <p:cTn id="56" dur="1000"/>
                                        <p:tgtEl>
                                          <p:spTgt spid="155"/>
                                        </p:tgtEl>
                                      </p:cBhvr>
                                    </p:animEffect>
                                    <p:anim calcmode="lin" valueType="num">
                                      <p:cBhvr>
                                        <p:cTn id="57" dur="1000" fill="hold"/>
                                        <p:tgtEl>
                                          <p:spTgt spid="155"/>
                                        </p:tgtEl>
                                        <p:attrNameLst>
                                          <p:attrName>ppt_x</p:attrName>
                                        </p:attrNameLst>
                                      </p:cBhvr>
                                      <p:tavLst>
                                        <p:tav tm="0">
                                          <p:val>
                                            <p:strVal val="#ppt_x"/>
                                          </p:val>
                                        </p:tav>
                                        <p:tav tm="100000">
                                          <p:val>
                                            <p:strVal val="#ppt_x"/>
                                          </p:val>
                                        </p:tav>
                                      </p:tavLst>
                                    </p:anim>
                                    <p:anim calcmode="lin" valueType="num">
                                      <p:cBhvr>
                                        <p:cTn id="58" dur="1000" fill="hold"/>
                                        <p:tgtEl>
                                          <p:spTgt spid="15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56"/>
                                        </p:tgtEl>
                                        <p:attrNameLst>
                                          <p:attrName>style.visibility</p:attrName>
                                        </p:attrNameLst>
                                      </p:cBhvr>
                                      <p:to>
                                        <p:strVal val="visible"/>
                                      </p:to>
                                    </p:set>
                                    <p:animEffect transition="in" filter="fade">
                                      <p:cBhvr>
                                        <p:cTn id="61" dur="1000"/>
                                        <p:tgtEl>
                                          <p:spTgt spid="156"/>
                                        </p:tgtEl>
                                      </p:cBhvr>
                                    </p:animEffect>
                                    <p:anim calcmode="lin" valueType="num">
                                      <p:cBhvr>
                                        <p:cTn id="62" dur="1000" fill="hold"/>
                                        <p:tgtEl>
                                          <p:spTgt spid="156"/>
                                        </p:tgtEl>
                                        <p:attrNameLst>
                                          <p:attrName>ppt_x</p:attrName>
                                        </p:attrNameLst>
                                      </p:cBhvr>
                                      <p:tavLst>
                                        <p:tav tm="0">
                                          <p:val>
                                            <p:strVal val="#ppt_x"/>
                                          </p:val>
                                        </p:tav>
                                        <p:tav tm="100000">
                                          <p:val>
                                            <p:strVal val="#ppt_x"/>
                                          </p:val>
                                        </p:tav>
                                      </p:tavLst>
                                    </p:anim>
                                    <p:anim calcmode="lin" valueType="num">
                                      <p:cBhvr>
                                        <p:cTn id="63" dur="1000" fill="hold"/>
                                        <p:tgtEl>
                                          <p:spTgt spid="15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52"/>
                                        </p:tgtEl>
                                        <p:attrNameLst>
                                          <p:attrName>style.visibility</p:attrName>
                                        </p:attrNameLst>
                                      </p:cBhvr>
                                      <p:to>
                                        <p:strVal val="visible"/>
                                      </p:to>
                                    </p:set>
                                    <p:animEffect transition="in" filter="fade">
                                      <p:cBhvr>
                                        <p:cTn id="66" dur="1000"/>
                                        <p:tgtEl>
                                          <p:spTgt spid="152"/>
                                        </p:tgtEl>
                                      </p:cBhvr>
                                    </p:animEffect>
                                    <p:anim calcmode="lin" valueType="num">
                                      <p:cBhvr>
                                        <p:cTn id="67" dur="1000" fill="hold"/>
                                        <p:tgtEl>
                                          <p:spTgt spid="152"/>
                                        </p:tgtEl>
                                        <p:attrNameLst>
                                          <p:attrName>ppt_x</p:attrName>
                                        </p:attrNameLst>
                                      </p:cBhvr>
                                      <p:tavLst>
                                        <p:tav tm="0">
                                          <p:val>
                                            <p:strVal val="#ppt_x"/>
                                          </p:val>
                                        </p:tav>
                                        <p:tav tm="100000">
                                          <p:val>
                                            <p:strVal val="#ppt_x"/>
                                          </p:val>
                                        </p:tav>
                                      </p:tavLst>
                                    </p:anim>
                                    <p:anim calcmode="lin" valueType="num">
                                      <p:cBhvr>
                                        <p:cTn id="68" dur="1000" fill="hold"/>
                                        <p:tgtEl>
                                          <p:spTgt spid="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1" grpId="0" animBg="1"/>
      <p:bldP spid="156" grpId="0" animBg="1"/>
      <p:bldP spid="1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itle 1"/>
          <p:cNvSpPr txBox="1">
            <a:spLocks/>
          </p:cNvSpPr>
          <p:nvPr/>
        </p:nvSpPr>
        <p:spPr>
          <a:xfrm>
            <a:off x="1828486" y="548643"/>
            <a:ext cx="8914641" cy="709749"/>
          </a:xfrm>
          <a:prstGeom prst="rect">
            <a:avLst/>
          </a:prstGeom>
        </p:spPr>
        <p:txBody>
          <a:bodyPr vert="horz" wrap="square" lIns="109719" tIns="68574" rIns="109719" bIns="68574"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a:lstStyle>
          <a:p>
            <a:pPr defTabSz="685692"/>
            <a:r>
              <a:rPr sz="3600" dirty="0">
                <a:gradFill>
                  <a:gsLst>
                    <a:gs pos="100000">
                      <a:srgbClr val="505050"/>
                    </a:gs>
                    <a:gs pos="0">
                      <a:srgbClr val="505050"/>
                    </a:gs>
                  </a:gsLst>
                  <a:lin ang="5400000" scaled="0"/>
                </a:gradFill>
                <a:ea typeface="+mj-ea"/>
                <a:cs typeface="+mj-cs"/>
              </a:rPr>
              <a:t>The modern data warehouse</a:t>
            </a:r>
          </a:p>
        </p:txBody>
      </p:sp>
      <p:grpSp>
        <p:nvGrpSpPr>
          <p:cNvPr id="2" name="Group 1"/>
          <p:cNvGrpSpPr/>
          <p:nvPr/>
        </p:nvGrpSpPr>
        <p:grpSpPr>
          <a:xfrm>
            <a:off x="2387190" y="1517011"/>
            <a:ext cx="7775514" cy="5122689"/>
            <a:chOff x="1665049" y="1698241"/>
            <a:chExt cx="6429546" cy="4368125"/>
          </a:xfrm>
        </p:grpSpPr>
        <p:sp>
          <p:nvSpPr>
            <p:cNvPr id="3" name="Rectangle 2">
              <a:hlinkClick r:id="rId5" action="ppaction://hlinksldjump"/>
            </p:cNvPr>
            <p:cNvSpPr/>
            <p:nvPr/>
          </p:nvSpPr>
          <p:spPr bwMode="auto">
            <a:xfrm>
              <a:off x="1665049" y="4686448"/>
              <a:ext cx="6336253" cy="304161"/>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7148" tIns="102861" rIns="137148" bIns="34287" numCol="1" spcCol="0" rtlCol="0" fromWordArt="0" anchor="t" anchorCtr="0" forceAA="0" compatLnSpc="1">
              <a:prstTxWarp prst="textNoShape">
                <a:avLst/>
              </a:prstTxWarp>
              <a:noAutofit/>
            </a:bodyPr>
            <a:lstStyle/>
            <a:p>
              <a:pPr defTabSz="582604" fontAlgn="base">
                <a:lnSpc>
                  <a:spcPct val="90000"/>
                </a:lnSpc>
                <a:spcBef>
                  <a:spcPct val="0"/>
                </a:spcBef>
                <a:spcAft>
                  <a:spcPct val="0"/>
                </a:spcAft>
                <a:defRPr/>
              </a:pPr>
              <a:r>
                <a:rPr lang="en-US" sz="1050" kern="0" dirty="0">
                  <a:ln>
                    <a:solidFill>
                      <a:srgbClr val="FFFFFF">
                        <a:alpha val="0"/>
                      </a:srgbClr>
                    </a:solidFill>
                  </a:ln>
                  <a:gradFill>
                    <a:gsLst>
                      <a:gs pos="85841">
                        <a:srgbClr val="000000"/>
                      </a:gs>
                      <a:gs pos="0">
                        <a:srgbClr val="000000"/>
                      </a:gs>
                    </a:gsLst>
                    <a:lin ang="5400000" scaled="0"/>
                  </a:gradFill>
                  <a:latin typeface="Segoe UI Light"/>
                </a:rPr>
                <a:t>INFRASTRUCTURE</a:t>
              </a:r>
            </a:p>
          </p:txBody>
        </p:sp>
        <p:sp>
          <p:nvSpPr>
            <p:cNvPr id="4" name="Rectangle 3">
              <a:hlinkClick r:id="rId6" action="ppaction://hlinksldjump"/>
            </p:cNvPr>
            <p:cNvSpPr/>
            <p:nvPr/>
          </p:nvSpPr>
          <p:spPr bwMode="auto">
            <a:xfrm>
              <a:off x="1665049" y="3717140"/>
              <a:ext cx="6336253" cy="945893"/>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7148" tIns="102861" rIns="137148" bIns="34287" numCol="1" spcCol="0" rtlCol="0" fromWordArt="0" anchor="t" anchorCtr="0" forceAA="0" compatLnSpc="1">
              <a:prstTxWarp prst="textNoShape">
                <a:avLst/>
              </a:prstTxWarp>
              <a:noAutofit/>
            </a:bodyPr>
            <a:lstStyle/>
            <a:p>
              <a:pPr defTabSz="582604" fontAlgn="base">
                <a:lnSpc>
                  <a:spcPct val="90000"/>
                </a:lnSpc>
                <a:spcBef>
                  <a:spcPct val="0"/>
                </a:spcBef>
                <a:spcAft>
                  <a:spcPct val="0"/>
                </a:spcAft>
                <a:defRPr/>
              </a:pPr>
              <a:r>
                <a:rPr lang="en-US" sz="1050" kern="0" dirty="0">
                  <a:ln>
                    <a:solidFill>
                      <a:srgbClr val="FFFFFF">
                        <a:alpha val="0"/>
                      </a:srgbClr>
                    </a:solidFill>
                  </a:ln>
                  <a:gradFill>
                    <a:gsLst>
                      <a:gs pos="85841">
                        <a:srgbClr val="000000"/>
                      </a:gs>
                      <a:gs pos="0">
                        <a:srgbClr val="000000"/>
                      </a:gs>
                    </a:gsLst>
                    <a:lin ang="5400000" scaled="0"/>
                  </a:gradFill>
                  <a:latin typeface="Segoe UI Light"/>
                </a:rPr>
                <a:t>DATA MANAGEMENT &amp; PROCESSING</a:t>
              </a:r>
            </a:p>
          </p:txBody>
        </p:sp>
        <p:sp>
          <p:nvSpPr>
            <p:cNvPr id="5" name="Rectangle 4">
              <a:hlinkClick r:id="rId6" action="ppaction://hlinksldjump"/>
            </p:cNvPr>
            <p:cNvSpPr/>
            <p:nvPr/>
          </p:nvSpPr>
          <p:spPr bwMode="auto">
            <a:xfrm>
              <a:off x="1665049" y="2713743"/>
              <a:ext cx="6336253" cy="972957"/>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7148" tIns="102861" rIns="137148" bIns="34287" numCol="1" spcCol="0" rtlCol="0" fromWordArt="0" anchor="t" anchorCtr="0" forceAA="0" compatLnSpc="1">
              <a:prstTxWarp prst="textNoShape">
                <a:avLst/>
              </a:prstTxWarp>
              <a:noAutofit/>
            </a:bodyPr>
            <a:lstStyle/>
            <a:p>
              <a:pPr defTabSz="582604" fontAlgn="base">
                <a:lnSpc>
                  <a:spcPct val="90000"/>
                </a:lnSpc>
                <a:spcBef>
                  <a:spcPct val="0"/>
                </a:spcBef>
                <a:spcAft>
                  <a:spcPct val="0"/>
                </a:spcAft>
                <a:defRPr/>
              </a:pPr>
              <a:r>
                <a:rPr lang="en-US" sz="1050" kern="0" dirty="0">
                  <a:ln>
                    <a:solidFill>
                      <a:srgbClr val="FFFFFF">
                        <a:alpha val="0"/>
                      </a:srgbClr>
                    </a:solidFill>
                  </a:ln>
                  <a:gradFill>
                    <a:gsLst>
                      <a:gs pos="85841">
                        <a:srgbClr val="000000"/>
                      </a:gs>
                      <a:gs pos="0">
                        <a:srgbClr val="000000"/>
                      </a:gs>
                    </a:gsLst>
                    <a:lin ang="5400000" scaled="0"/>
                  </a:gradFill>
                  <a:latin typeface="Segoe UI Light"/>
                </a:rPr>
                <a:t>DATA ENRICHMENT AND FEDERATED QUERY</a:t>
              </a:r>
            </a:p>
          </p:txBody>
        </p:sp>
        <p:sp>
          <p:nvSpPr>
            <p:cNvPr id="6" name="Rectangle 5">
              <a:hlinkClick r:id="rId7" action="ppaction://hlinksldjump"/>
            </p:cNvPr>
            <p:cNvSpPr/>
            <p:nvPr/>
          </p:nvSpPr>
          <p:spPr bwMode="auto">
            <a:xfrm>
              <a:off x="1665049" y="1698241"/>
              <a:ext cx="6336253" cy="970062"/>
            </a:xfrm>
            <a:prstGeom prst="rect">
              <a:avLst/>
            </a:prstGeom>
            <a:solidFill>
              <a:srgbClr val="E6E6E6"/>
            </a:solidFill>
            <a:ln w="19050" cap="flat" cmpd="sng" algn="ctr">
              <a:noFill/>
              <a:prstDash val="solid"/>
              <a:miter lim="800000"/>
              <a:headEnd type="none" w="med" len="med"/>
              <a:tailEnd type="none" w="med" len="med"/>
            </a:ln>
            <a:effectLst/>
          </p:spPr>
          <p:txBody>
            <a:bodyPr rot="0" spcFirstLastPara="0" vertOverflow="overflow" horzOverflow="overflow" vert="horz" wrap="square" lIns="137148" tIns="102861" rIns="137148" bIns="34287" numCol="1" spcCol="0" rtlCol="0" fromWordArt="0" anchor="t" anchorCtr="0" forceAA="0" compatLnSpc="1">
              <a:prstTxWarp prst="textNoShape">
                <a:avLst/>
              </a:prstTxWarp>
              <a:noAutofit/>
            </a:bodyPr>
            <a:lstStyle/>
            <a:p>
              <a:pPr defTabSz="582604" fontAlgn="base">
                <a:lnSpc>
                  <a:spcPct val="90000"/>
                </a:lnSpc>
                <a:spcBef>
                  <a:spcPct val="0"/>
                </a:spcBef>
                <a:spcAft>
                  <a:spcPct val="0"/>
                </a:spcAft>
                <a:defRPr/>
              </a:pPr>
              <a:r>
                <a:rPr lang="en-US" sz="1050" kern="0" dirty="0">
                  <a:ln>
                    <a:solidFill>
                      <a:srgbClr val="FFFFFF">
                        <a:alpha val="0"/>
                      </a:srgbClr>
                    </a:solidFill>
                  </a:ln>
                  <a:gradFill>
                    <a:gsLst>
                      <a:gs pos="85841">
                        <a:srgbClr val="000000"/>
                      </a:gs>
                      <a:gs pos="0">
                        <a:srgbClr val="000000"/>
                      </a:gs>
                    </a:gsLst>
                    <a:lin ang="5400000" scaled="0"/>
                  </a:gradFill>
                  <a:latin typeface="Segoe UI Light"/>
                </a:rPr>
                <a:t>BI &amp; ANALYTICS</a:t>
              </a:r>
            </a:p>
          </p:txBody>
        </p:sp>
        <p:grpSp>
          <p:nvGrpSpPr>
            <p:cNvPr id="7" name="Group 6"/>
            <p:cNvGrpSpPr/>
            <p:nvPr/>
          </p:nvGrpSpPr>
          <p:grpSpPr>
            <a:xfrm>
              <a:off x="1665049" y="1978976"/>
              <a:ext cx="6336253" cy="710388"/>
              <a:chOff x="3481494" y="1075900"/>
              <a:chExt cx="8449056" cy="947265"/>
            </a:xfrm>
          </p:grpSpPr>
          <p:sp>
            <p:nvSpPr>
              <p:cNvPr id="8" name="Rectangle 7"/>
              <p:cNvSpPr/>
              <p:nvPr/>
            </p:nvSpPr>
            <p:spPr bwMode="auto">
              <a:xfrm>
                <a:off x="3481494" y="1075900"/>
                <a:ext cx="1647541"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884132" y="1075900"/>
                <a:ext cx="1645920"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182813" y="1075900"/>
                <a:ext cx="1647541"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0285383" y="1075900"/>
                <a:ext cx="1645167"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8583830" y="1075900"/>
                <a:ext cx="1647776" cy="919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3660498" y="1674914"/>
                <a:ext cx="146734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Self-service</a:t>
                </a:r>
              </a:p>
            </p:txBody>
          </p:sp>
          <p:sp>
            <p:nvSpPr>
              <p:cNvPr id="14" name="Rectangle 9"/>
              <p:cNvSpPr/>
              <p:nvPr/>
            </p:nvSpPr>
            <p:spPr>
              <a:xfrm>
                <a:off x="7003330" y="1203819"/>
                <a:ext cx="410095" cy="381731"/>
              </a:xfrm>
              <a:custGeom>
                <a:avLst/>
                <a:gdLst/>
                <a:ahLst/>
                <a:cxnLst/>
                <a:rect l="l" t="t" r="r" b="b"/>
                <a:pathLst>
                  <a:path w="2085506" h="1941291">
                    <a:moveTo>
                      <a:pt x="923919" y="1068937"/>
                    </a:moveTo>
                    <a:lnTo>
                      <a:pt x="1006950" y="1168743"/>
                    </a:lnTo>
                    <a:lnTo>
                      <a:pt x="933447" y="1673774"/>
                    </a:lnTo>
                    <a:lnTo>
                      <a:pt x="1038222" y="1752355"/>
                    </a:lnTo>
                    <a:lnTo>
                      <a:pt x="1152522" y="1673774"/>
                    </a:lnTo>
                    <a:lnTo>
                      <a:pt x="1074714" y="1173917"/>
                    </a:lnTo>
                    <a:lnTo>
                      <a:pt x="1162049" y="1068937"/>
                    </a:lnTo>
                    <a:close/>
                    <a:moveTo>
                      <a:pt x="1672989" y="236416"/>
                    </a:moveTo>
                    <a:cubicBezTo>
                      <a:pt x="1729991" y="234645"/>
                      <a:pt x="1788645" y="250692"/>
                      <a:pt x="1820935" y="291456"/>
                    </a:cubicBezTo>
                    <a:cubicBezTo>
                      <a:pt x="1886549" y="374289"/>
                      <a:pt x="1896329" y="546953"/>
                      <a:pt x="1819411" y="663253"/>
                    </a:cubicBezTo>
                    <a:cubicBezTo>
                      <a:pt x="1802047" y="692856"/>
                      <a:pt x="1782198" y="710032"/>
                      <a:pt x="1781802" y="750317"/>
                    </a:cubicBezTo>
                    <a:cubicBezTo>
                      <a:pt x="1785433" y="786439"/>
                      <a:pt x="1812136" y="815345"/>
                      <a:pt x="1847223" y="822228"/>
                    </a:cubicBezTo>
                    <a:cubicBezTo>
                      <a:pt x="1981951" y="878546"/>
                      <a:pt x="2037815" y="946352"/>
                      <a:pt x="2062824" y="1028986"/>
                    </a:cubicBezTo>
                    <a:cubicBezTo>
                      <a:pt x="2079909" y="1069029"/>
                      <a:pt x="2088127" y="1116405"/>
                      <a:pt x="2084766" y="1171632"/>
                    </a:cubicBezTo>
                    <a:cubicBezTo>
                      <a:pt x="2080443" y="1194789"/>
                      <a:pt x="2076121" y="1200143"/>
                      <a:pt x="2034827" y="1232884"/>
                    </a:cubicBezTo>
                    <a:cubicBezTo>
                      <a:pt x="1938610" y="1303678"/>
                      <a:pt x="1839233" y="1339358"/>
                      <a:pt x="1743002" y="1348298"/>
                    </a:cubicBezTo>
                    <a:cubicBezTo>
                      <a:pt x="1670263" y="1154566"/>
                      <a:pt x="1523265" y="1036464"/>
                      <a:pt x="1311275" y="982248"/>
                    </a:cubicBezTo>
                    <a:cubicBezTo>
                      <a:pt x="1340966" y="918566"/>
                      <a:pt x="1388865" y="868163"/>
                      <a:pt x="1498755" y="822228"/>
                    </a:cubicBezTo>
                    <a:cubicBezTo>
                      <a:pt x="1533841" y="815345"/>
                      <a:pt x="1560544" y="786439"/>
                      <a:pt x="1564175" y="750317"/>
                    </a:cubicBezTo>
                    <a:cubicBezTo>
                      <a:pt x="1563780" y="710032"/>
                      <a:pt x="1543931" y="692856"/>
                      <a:pt x="1526567" y="663253"/>
                    </a:cubicBezTo>
                    <a:cubicBezTo>
                      <a:pt x="1449649" y="546953"/>
                      <a:pt x="1459429" y="374289"/>
                      <a:pt x="1525042" y="291456"/>
                    </a:cubicBezTo>
                    <a:cubicBezTo>
                      <a:pt x="1557332" y="250692"/>
                      <a:pt x="1615986" y="234645"/>
                      <a:pt x="1672989" y="236416"/>
                    </a:cubicBezTo>
                    <a:close/>
                    <a:moveTo>
                      <a:pt x="412517" y="236416"/>
                    </a:moveTo>
                    <a:cubicBezTo>
                      <a:pt x="469520" y="234645"/>
                      <a:pt x="528174" y="250692"/>
                      <a:pt x="560464" y="291456"/>
                    </a:cubicBezTo>
                    <a:cubicBezTo>
                      <a:pt x="626077" y="374289"/>
                      <a:pt x="635857" y="546953"/>
                      <a:pt x="558939" y="663253"/>
                    </a:cubicBezTo>
                    <a:cubicBezTo>
                      <a:pt x="541575" y="692856"/>
                      <a:pt x="521726" y="710032"/>
                      <a:pt x="521331" y="750317"/>
                    </a:cubicBezTo>
                    <a:cubicBezTo>
                      <a:pt x="524962" y="786439"/>
                      <a:pt x="551665" y="815345"/>
                      <a:pt x="586751" y="822228"/>
                    </a:cubicBezTo>
                    <a:cubicBezTo>
                      <a:pt x="696641" y="868163"/>
                      <a:pt x="744540" y="918566"/>
                      <a:pt x="774231" y="982248"/>
                    </a:cubicBezTo>
                    <a:cubicBezTo>
                      <a:pt x="562241" y="1036464"/>
                      <a:pt x="415243" y="1154566"/>
                      <a:pt x="342504" y="1348298"/>
                    </a:cubicBezTo>
                    <a:cubicBezTo>
                      <a:pt x="246273" y="1339358"/>
                      <a:pt x="146896" y="1303678"/>
                      <a:pt x="50679" y="1232884"/>
                    </a:cubicBezTo>
                    <a:cubicBezTo>
                      <a:pt x="9385" y="1200143"/>
                      <a:pt x="5063" y="1194789"/>
                      <a:pt x="740" y="1171632"/>
                    </a:cubicBezTo>
                    <a:cubicBezTo>
                      <a:pt x="-2621" y="1116405"/>
                      <a:pt x="5597" y="1069029"/>
                      <a:pt x="22682" y="1028986"/>
                    </a:cubicBezTo>
                    <a:cubicBezTo>
                      <a:pt x="47691" y="946352"/>
                      <a:pt x="103555" y="878546"/>
                      <a:pt x="238283" y="822228"/>
                    </a:cubicBezTo>
                    <a:cubicBezTo>
                      <a:pt x="273370" y="815345"/>
                      <a:pt x="300073" y="786439"/>
                      <a:pt x="303704" y="750317"/>
                    </a:cubicBezTo>
                    <a:cubicBezTo>
                      <a:pt x="303308" y="710032"/>
                      <a:pt x="283459" y="692856"/>
                      <a:pt x="266095" y="663253"/>
                    </a:cubicBezTo>
                    <a:cubicBezTo>
                      <a:pt x="189177" y="546953"/>
                      <a:pt x="198957" y="374289"/>
                      <a:pt x="264571" y="291456"/>
                    </a:cubicBezTo>
                    <a:cubicBezTo>
                      <a:pt x="296861" y="250692"/>
                      <a:pt x="355515" y="234645"/>
                      <a:pt x="412517" y="236416"/>
                    </a:cubicBezTo>
                    <a:close/>
                    <a:moveTo>
                      <a:pt x="1042984" y="229"/>
                    </a:moveTo>
                    <a:cubicBezTo>
                      <a:pt x="1142114" y="-2850"/>
                      <a:pt x="1244116" y="25056"/>
                      <a:pt x="1300270" y="95947"/>
                    </a:cubicBezTo>
                    <a:cubicBezTo>
                      <a:pt x="1414375" y="239997"/>
                      <a:pt x="1431383" y="540267"/>
                      <a:pt x="1297619" y="742517"/>
                    </a:cubicBezTo>
                    <a:cubicBezTo>
                      <a:pt x="1267422" y="793999"/>
                      <a:pt x="1232903" y="823869"/>
                      <a:pt x="1232216" y="893926"/>
                    </a:cubicBezTo>
                    <a:cubicBezTo>
                      <a:pt x="1238530" y="956743"/>
                      <a:pt x="1284968" y="1007012"/>
                      <a:pt x="1345985" y="1018982"/>
                    </a:cubicBezTo>
                    <a:cubicBezTo>
                      <a:pt x="1580284" y="1116921"/>
                      <a:pt x="1677433" y="1234839"/>
                      <a:pt x="1720926" y="1378544"/>
                    </a:cubicBezTo>
                    <a:cubicBezTo>
                      <a:pt x="1750637" y="1448180"/>
                      <a:pt x="1764928" y="1530569"/>
                      <a:pt x="1759083" y="1626611"/>
                    </a:cubicBezTo>
                    <a:cubicBezTo>
                      <a:pt x="1751566" y="1666881"/>
                      <a:pt x="1744049" y="1676193"/>
                      <a:pt x="1672238" y="1733131"/>
                    </a:cubicBezTo>
                    <a:cubicBezTo>
                      <a:pt x="1463807" y="1886488"/>
                      <a:pt x="1246847" y="1945096"/>
                      <a:pt x="1042984" y="1941101"/>
                    </a:cubicBezTo>
                    <a:cubicBezTo>
                      <a:pt x="839121" y="1945096"/>
                      <a:pt x="622161" y="1886488"/>
                      <a:pt x="413730" y="1733131"/>
                    </a:cubicBezTo>
                    <a:cubicBezTo>
                      <a:pt x="341919" y="1676193"/>
                      <a:pt x="334402" y="1666881"/>
                      <a:pt x="326885" y="1626611"/>
                    </a:cubicBezTo>
                    <a:cubicBezTo>
                      <a:pt x="321040" y="1530569"/>
                      <a:pt x="335331" y="1448180"/>
                      <a:pt x="365042" y="1378544"/>
                    </a:cubicBezTo>
                    <a:cubicBezTo>
                      <a:pt x="408535" y="1234839"/>
                      <a:pt x="505684" y="1116921"/>
                      <a:pt x="739983" y="1018982"/>
                    </a:cubicBezTo>
                    <a:cubicBezTo>
                      <a:pt x="801000" y="1007012"/>
                      <a:pt x="847438" y="956743"/>
                      <a:pt x="853752" y="893926"/>
                    </a:cubicBezTo>
                    <a:cubicBezTo>
                      <a:pt x="853065" y="823869"/>
                      <a:pt x="818546" y="793999"/>
                      <a:pt x="788349" y="742517"/>
                    </a:cubicBezTo>
                    <a:cubicBezTo>
                      <a:pt x="654585" y="540267"/>
                      <a:pt x="671593" y="239997"/>
                      <a:pt x="785698" y="95947"/>
                    </a:cubicBezTo>
                    <a:cubicBezTo>
                      <a:pt x="841852" y="25056"/>
                      <a:pt x="943854" y="-2850"/>
                      <a:pt x="1042984" y="229"/>
                    </a:cubicBezTo>
                    <a:close/>
                  </a:path>
                </a:pathLst>
              </a:custGeom>
              <a:solidFill>
                <a:schemeClr val="bg1"/>
              </a:solidFill>
              <a:ln w="10795" cap="flat" cmpd="sng" algn="ctr">
                <a:noFill/>
                <a:prstDash val="solid"/>
              </a:ln>
              <a:effectLst/>
            </p:spPr>
            <p:txBody>
              <a:bodyPr rot="0" spcFirstLastPara="0" vertOverflow="overflow" horzOverflow="overflow" vert="horz" wrap="square" lIns="68574" tIns="68574" rIns="68574" bIns="68574" numCol="1" spcCol="0" rtlCol="0" fromWordArt="0" anchor="b" anchorCtr="0" forceAA="0" compatLnSpc="1">
                <a:prstTxWarp prst="textNoShape">
                  <a:avLst/>
                </a:prstTxWarp>
                <a:noAutofit/>
              </a:bodyPr>
              <a:lstStyle/>
              <a:p>
                <a:pPr algn="r" defTabSz="699193">
                  <a:defRPr/>
                </a:pPr>
                <a:endParaRPr lang="en-US" sz="900" kern="0" dirty="0" err="1">
                  <a:solidFill>
                    <a:srgbClr val="FFFFFF"/>
                  </a:solidFill>
                </a:endParaRPr>
              </a:p>
            </p:txBody>
          </p:sp>
          <p:sp>
            <p:nvSpPr>
              <p:cNvPr id="15" name="TextBox 14"/>
              <p:cNvSpPr txBox="1"/>
              <p:nvPr/>
            </p:nvSpPr>
            <p:spPr>
              <a:xfrm>
                <a:off x="6978834" y="1674914"/>
                <a:ext cx="1053642"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Collaboration</a:t>
                </a:r>
              </a:p>
            </p:txBody>
          </p:sp>
          <p:sp>
            <p:nvSpPr>
              <p:cNvPr id="16" name="Donut 80"/>
              <p:cNvSpPr/>
              <p:nvPr/>
            </p:nvSpPr>
            <p:spPr bwMode="auto">
              <a:xfrm>
                <a:off x="5277057" y="1198284"/>
                <a:ext cx="457205" cy="364920"/>
              </a:xfrm>
              <a:custGeom>
                <a:avLst/>
                <a:gdLst/>
                <a:ahLst/>
                <a:cxnLst/>
                <a:rect l="l" t="t" r="r" b="b"/>
                <a:pathLst>
                  <a:path w="4812161" h="3840901">
                    <a:moveTo>
                      <a:pt x="3296159" y="2000287"/>
                    </a:moveTo>
                    <a:cubicBezTo>
                      <a:pt x="3116881" y="2000287"/>
                      <a:pt x="2971547" y="2145621"/>
                      <a:pt x="2971547" y="2324899"/>
                    </a:cubicBezTo>
                    <a:cubicBezTo>
                      <a:pt x="2971547" y="2504177"/>
                      <a:pt x="3116881" y="2649511"/>
                      <a:pt x="3296159" y="2649511"/>
                    </a:cubicBezTo>
                    <a:cubicBezTo>
                      <a:pt x="3475437" y="2649511"/>
                      <a:pt x="3620771" y="2504177"/>
                      <a:pt x="3620771" y="2324899"/>
                    </a:cubicBezTo>
                    <a:cubicBezTo>
                      <a:pt x="3620771" y="2145621"/>
                      <a:pt x="3475437" y="2000287"/>
                      <a:pt x="3296159" y="2000287"/>
                    </a:cubicBezTo>
                    <a:close/>
                    <a:moveTo>
                      <a:pt x="3296159" y="1675675"/>
                    </a:moveTo>
                    <a:cubicBezTo>
                      <a:pt x="3654716" y="1675675"/>
                      <a:pt x="3945383" y="1966342"/>
                      <a:pt x="3945383" y="2324899"/>
                    </a:cubicBezTo>
                    <a:cubicBezTo>
                      <a:pt x="3945383" y="2683456"/>
                      <a:pt x="3654716" y="2974123"/>
                      <a:pt x="3296159" y="2974123"/>
                    </a:cubicBezTo>
                    <a:cubicBezTo>
                      <a:pt x="2937602" y="2974123"/>
                      <a:pt x="2646935" y="2683456"/>
                      <a:pt x="2646935" y="2324899"/>
                    </a:cubicBezTo>
                    <a:cubicBezTo>
                      <a:pt x="2646935" y="1966342"/>
                      <a:pt x="2937602" y="1675675"/>
                      <a:pt x="3296159" y="1675675"/>
                    </a:cubicBezTo>
                    <a:close/>
                    <a:moveTo>
                      <a:pt x="3296159" y="1420210"/>
                    </a:moveTo>
                    <a:cubicBezTo>
                      <a:pt x="2796513" y="1420210"/>
                      <a:pt x="2391470" y="1825253"/>
                      <a:pt x="2391470" y="2324899"/>
                    </a:cubicBezTo>
                    <a:cubicBezTo>
                      <a:pt x="2391470" y="2824545"/>
                      <a:pt x="2796513" y="3229588"/>
                      <a:pt x="3296159" y="3229588"/>
                    </a:cubicBezTo>
                    <a:cubicBezTo>
                      <a:pt x="3795805" y="3229588"/>
                      <a:pt x="4200848" y="2824545"/>
                      <a:pt x="4200848" y="2324899"/>
                    </a:cubicBezTo>
                    <a:cubicBezTo>
                      <a:pt x="4200848" y="1825253"/>
                      <a:pt x="3795805" y="1420210"/>
                      <a:pt x="3296159" y="1420210"/>
                    </a:cubicBezTo>
                    <a:close/>
                    <a:moveTo>
                      <a:pt x="3296159" y="808897"/>
                    </a:moveTo>
                    <a:cubicBezTo>
                      <a:pt x="3370288" y="808897"/>
                      <a:pt x="3443173" y="814218"/>
                      <a:pt x="3514208" y="826185"/>
                    </a:cubicBezTo>
                    <a:cubicBezTo>
                      <a:pt x="3590275" y="1345671"/>
                      <a:pt x="4110542" y="1236614"/>
                      <a:pt x="4171519" y="1171489"/>
                    </a:cubicBezTo>
                    <a:lnTo>
                      <a:pt x="4215967" y="1123398"/>
                    </a:lnTo>
                    <a:cubicBezTo>
                      <a:pt x="4326392" y="1205433"/>
                      <a:pt x="4423576" y="1303917"/>
                      <a:pt x="4506024" y="1414131"/>
                    </a:cubicBezTo>
                    <a:cubicBezTo>
                      <a:pt x="4193319" y="1914120"/>
                      <a:pt x="4701014" y="2151102"/>
                      <a:pt x="4799529" y="2138412"/>
                    </a:cubicBezTo>
                    <a:cubicBezTo>
                      <a:pt x="4808295" y="2199419"/>
                      <a:pt x="4812161" y="2261708"/>
                      <a:pt x="4812161" y="2324899"/>
                    </a:cubicBezTo>
                    <a:cubicBezTo>
                      <a:pt x="4812161" y="2388615"/>
                      <a:pt x="4808231" y="2451413"/>
                      <a:pt x="4799054" y="2512849"/>
                    </a:cubicBezTo>
                    <a:cubicBezTo>
                      <a:pt x="4788113" y="2515889"/>
                      <a:pt x="4778304" y="2519618"/>
                      <a:pt x="4769770" y="2523906"/>
                    </a:cubicBezTo>
                    <a:lnTo>
                      <a:pt x="4769199" y="2523774"/>
                    </a:lnTo>
                    <a:cubicBezTo>
                      <a:pt x="4276600" y="2692966"/>
                      <a:pt x="4408190" y="3103551"/>
                      <a:pt x="4504674" y="3235631"/>
                    </a:cubicBezTo>
                    <a:cubicBezTo>
                      <a:pt x="4424185" y="3345698"/>
                      <a:pt x="4327453" y="3442859"/>
                      <a:pt x="4219101" y="3525661"/>
                    </a:cubicBezTo>
                    <a:cubicBezTo>
                      <a:pt x="3740127" y="3239817"/>
                      <a:pt x="3508490" y="3714698"/>
                      <a:pt x="3512861" y="3823658"/>
                    </a:cubicBezTo>
                    <a:cubicBezTo>
                      <a:pt x="3442266" y="3835647"/>
                      <a:pt x="3369826" y="3840901"/>
                      <a:pt x="3296159" y="3840901"/>
                    </a:cubicBezTo>
                    <a:cubicBezTo>
                      <a:pt x="3223977" y="3840901"/>
                      <a:pt x="3152974" y="3835857"/>
                      <a:pt x="3083692" y="3824633"/>
                    </a:cubicBezTo>
                    <a:cubicBezTo>
                      <a:pt x="2945132" y="3289289"/>
                      <a:pt x="2478158" y="3436602"/>
                      <a:pt x="2372141" y="3523198"/>
                    </a:cubicBezTo>
                    <a:cubicBezTo>
                      <a:pt x="2262805" y="3441349"/>
                      <a:pt x="2166565" y="3343329"/>
                      <a:pt x="2084868" y="3233760"/>
                    </a:cubicBezTo>
                    <a:cubicBezTo>
                      <a:pt x="2372460" y="2758314"/>
                      <a:pt x="1912484" y="2524914"/>
                      <a:pt x="1794482" y="2522480"/>
                    </a:cubicBezTo>
                    <a:cubicBezTo>
                      <a:pt x="1784508" y="2457948"/>
                      <a:pt x="1780157" y="2391932"/>
                      <a:pt x="1780157" y="2324899"/>
                    </a:cubicBezTo>
                    <a:cubicBezTo>
                      <a:pt x="1780157" y="2258743"/>
                      <a:pt x="1784395" y="2193577"/>
                      <a:pt x="1793487" y="2129772"/>
                    </a:cubicBezTo>
                    <a:cubicBezTo>
                      <a:pt x="2324943" y="2022144"/>
                      <a:pt x="2174743" y="1501516"/>
                      <a:pt x="2104500" y="1445028"/>
                    </a:cubicBezTo>
                    <a:lnTo>
                      <a:pt x="2079323" y="1425048"/>
                    </a:lnTo>
                    <a:cubicBezTo>
                      <a:pt x="2158206" y="1315063"/>
                      <a:pt x="2253175" y="1217660"/>
                      <a:pt x="2359684" y="1134258"/>
                    </a:cubicBezTo>
                    <a:cubicBezTo>
                      <a:pt x="2861568" y="1444701"/>
                      <a:pt x="3096870" y="926345"/>
                      <a:pt x="3079479" y="835441"/>
                    </a:cubicBezTo>
                    <a:lnTo>
                      <a:pt x="3077691" y="826410"/>
                    </a:lnTo>
                    <a:cubicBezTo>
                      <a:pt x="3148845" y="814239"/>
                      <a:pt x="3221878" y="808897"/>
                      <a:pt x="3296159" y="808897"/>
                    </a:cubicBezTo>
                    <a:close/>
                    <a:moveTo>
                      <a:pt x="1005840" y="789098"/>
                    </a:moveTo>
                    <a:cubicBezTo>
                      <a:pt x="886892" y="789098"/>
                      <a:pt x="790466" y="885357"/>
                      <a:pt x="790466" y="1004099"/>
                    </a:cubicBezTo>
                    <a:cubicBezTo>
                      <a:pt x="790466" y="1122841"/>
                      <a:pt x="886892" y="1219101"/>
                      <a:pt x="1005840" y="1219101"/>
                    </a:cubicBezTo>
                    <a:cubicBezTo>
                      <a:pt x="1124788" y="1219101"/>
                      <a:pt x="1221214" y="1122841"/>
                      <a:pt x="1221214" y="1004099"/>
                    </a:cubicBezTo>
                    <a:cubicBezTo>
                      <a:pt x="1221214" y="885357"/>
                      <a:pt x="1124788" y="789098"/>
                      <a:pt x="1005840" y="789098"/>
                    </a:cubicBezTo>
                    <a:close/>
                    <a:moveTo>
                      <a:pt x="1005840" y="574096"/>
                    </a:moveTo>
                    <a:cubicBezTo>
                      <a:pt x="1243736" y="574096"/>
                      <a:pt x="1436589" y="766615"/>
                      <a:pt x="1436589" y="1004099"/>
                    </a:cubicBezTo>
                    <a:cubicBezTo>
                      <a:pt x="1436589" y="1241584"/>
                      <a:pt x="1243736" y="1434102"/>
                      <a:pt x="1005840" y="1434102"/>
                    </a:cubicBezTo>
                    <a:cubicBezTo>
                      <a:pt x="767944" y="1434102"/>
                      <a:pt x="575092" y="1241584"/>
                      <a:pt x="575092" y="1004099"/>
                    </a:cubicBezTo>
                    <a:cubicBezTo>
                      <a:pt x="575092" y="766615"/>
                      <a:pt x="767944" y="574096"/>
                      <a:pt x="1005840" y="574096"/>
                    </a:cubicBezTo>
                    <a:close/>
                    <a:moveTo>
                      <a:pt x="1005840" y="404893"/>
                    </a:moveTo>
                    <a:cubicBezTo>
                      <a:pt x="674334" y="404893"/>
                      <a:pt x="405595" y="673167"/>
                      <a:pt x="405595" y="1004099"/>
                    </a:cubicBezTo>
                    <a:cubicBezTo>
                      <a:pt x="405595" y="1335031"/>
                      <a:pt x="674334" y="1603305"/>
                      <a:pt x="1005840" y="1603305"/>
                    </a:cubicBezTo>
                    <a:cubicBezTo>
                      <a:pt x="1337346" y="1603305"/>
                      <a:pt x="1606085" y="1335031"/>
                      <a:pt x="1606085" y="1004099"/>
                    </a:cubicBezTo>
                    <a:cubicBezTo>
                      <a:pt x="1606085" y="673167"/>
                      <a:pt x="1337346" y="404893"/>
                      <a:pt x="1005840" y="404893"/>
                    </a:cubicBezTo>
                    <a:close/>
                    <a:moveTo>
                      <a:pt x="1005840" y="0"/>
                    </a:moveTo>
                    <a:cubicBezTo>
                      <a:pt x="1055023" y="0"/>
                      <a:pt x="1103381" y="3524"/>
                      <a:pt x="1150512" y="11450"/>
                    </a:cubicBezTo>
                    <a:cubicBezTo>
                      <a:pt x="1200981" y="355524"/>
                      <a:pt x="1546169" y="283291"/>
                      <a:pt x="1586626" y="240157"/>
                    </a:cubicBezTo>
                    <a:lnTo>
                      <a:pt x="1616116" y="208305"/>
                    </a:lnTo>
                    <a:cubicBezTo>
                      <a:pt x="1689381" y="262639"/>
                      <a:pt x="1753861" y="327868"/>
                      <a:pt x="1808564" y="400867"/>
                    </a:cubicBezTo>
                    <a:cubicBezTo>
                      <a:pt x="1601090" y="732026"/>
                      <a:pt x="1937936" y="888988"/>
                      <a:pt x="2003299" y="880583"/>
                    </a:cubicBezTo>
                    <a:cubicBezTo>
                      <a:pt x="2009115" y="920990"/>
                      <a:pt x="2011680" y="962246"/>
                      <a:pt x="2011680" y="1004099"/>
                    </a:cubicBezTo>
                    <a:cubicBezTo>
                      <a:pt x="2011680" y="1046300"/>
                      <a:pt x="2009073" y="1087894"/>
                      <a:pt x="2002984" y="1128585"/>
                    </a:cubicBezTo>
                    <a:cubicBezTo>
                      <a:pt x="1995725" y="1130598"/>
                      <a:pt x="1989217" y="1133068"/>
                      <a:pt x="1983554" y="1135908"/>
                    </a:cubicBezTo>
                    <a:lnTo>
                      <a:pt x="1983176" y="1135821"/>
                    </a:lnTo>
                    <a:cubicBezTo>
                      <a:pt x="1656345" y="1247882"/>
                      <a:pt x="1743653" y="1519827"/>
                      <a:pt x="1807668" y="1607308"/>
                    </a:cubicBezTo>
                    <a:cubicBezTo>
                      <a:pt x="1754265" y="1680209"/>
                      <a:pt x="1690085" y="1744562"/>
                      <a:pt x="1618196" y="1799404"/>
                    </a:cubicBezTo>
                    <a:cubicBezTo>
                      <a:pt x="1300405" y="1610080"/>
                      <a:pt x="1146718" y="1924610"/>
                      <a:pt x="1149618" y="1996778"/>
                    </a:cubicBezTo>
                    <a:cubicBezTo>
                      <a:pt x="1102780" y="2004718"/>
                      <a:pt x="1054717" y="2008198"/>
                      <a:pt x="1005840" y="2008198"/>
                    </a:cubicBezTo>
                    <a:cubicBezTo>
                      <a:pt x="957949" y="2008198"/>
                      <a:pt x="910840" y="2004857"/>
                      <a:pt x="864872" y="1997423"/>
                    </a:cubicBezTo>
                    <a:cubicBezTo>
                      <a:pt x="772940" y="1642847"/>
                      <a:pt x="463111" y="1740417"/>
                      <a:pt x="392771" y="1797773"/>
                    </a:cubicBezTo>
                    <a:cubicBezTo>
                      <a:pt x="320228" y="1743561"/>
                      <a:pt x="256375" y="1678640"/>
                      <a:pt x="202170" y="1606068"/>
                    </a:cubicBezTo>
                    <a:cubicBezTo>
                      <a:pt x="392982" y="1291164"/>
                      <a:pt x="87797" y="1136576"/>
                      <a:pt x="9505" y="1134964"/>
                    </a:cubicBezTo>
                    <a:cubicBezTo>
                      <a:pt x="2887" y="1092222"/>
                      <a:pt x="0" y="1048497"/>
                      <a:pt x="0" y="1004099"/>
                    </a:cubicBezTo>
                    <a:cubicBezTo>
                      <a:pt x="0" y="960282"/>
                      <a:pt x="2812" y="917120"/>
                      <a:pt x="8844" y="874860"/>
                    </a:cubicBezTo>
                    <a:cubicBezTo>
                      <a:pt x="361456" y="803574"/>
                      <a:pt x="261801" y="458745"/>
                      <a:pt x="215196" y="421331"/>
                    </a:cubicBezTo>
                    <a:lnTo>
                      <a:pt x="198491" y="408098"/>
                    </a:lnTo>
                    <a:cubicBezTo>
                      <a:pt x="250829" y="335251"/>
                      <a:pt x="313839" y="270738"/>
                      <a:pt x="384506" y="215498"/>
                    </a:cubicBezTo>
                    <a:cubicBezTo>
                      <a:pt x="717497" y="421114"/>
                      <a:pt x="873616" y="77790"/>
                      <a:pt x="862077" y="17581"/>
                    </a:cubicBezTo>
                    <a:lnTo>
                      <a:pt x="860891" y="11600"/>
                    </a:lnTo>
                    <a:cubicBezTo>
                      <a:pt x="908100" y="3538"/>
                      <a:pt x="956556" y="0"/>
                      <a:pt x="1005840" y="0"/>
                    </a:cubicBezTo>
                    <a:close/>
                  </a:path>
                </a:pathLst>
              </a:custGeom>
              <a:solidFill>
                <a:schemeClr val="bg1"/>
              </a:solidFill>
              <a:ln w="9525" cap="flat" cmpd="sng" algn="ctr">
                <a:noFill/>
                <a:prstDash val="solid"/>
              </a:ln>
              <a:effectLst/>
            </p:spPr>
            <p:txBody>
              <a:bodyPr rot="0" spcFirstLastPara="0" vertOverflow="overflow" horzOverflow="overflow" vert="horz" wrap="square" lIns="68574" tIns="34287" rIns="34287" bIns="68574" numCol="1" spcCol="0" rtlCol="0" fromWordArt="0" anchor="b" anchorCtr="0" forceAA="0" compatLnSpc="1">
                <a:prstTxWarp prst="textNoShape">
                  <a:avLst/>
                </a:prstTxWarp>
                <a:noAutofit/>
              </a:bodyPr>
              <a:lstStyle/>
              <a:p>
                <a:pPr algn="ctr" defTabSz="685466" fontAlgn="base">
                  <a:spcBef>
                    <a:spcPct val="0"/>
                  </a:spcBef>
                  <a:spcAft>
                    <a:spcPct val="0"/>
                  </a:spcAft>
                  <a:defRPr/>
                </a:pPr>
                <a:endParaRPr lang="en-US" sz="900" kern="0" spc="-37"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5234394" y="1674914"/>
                <a:ext cx="164192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Corporate</a:t>
                </a:r>
              </a:p>
            </p:txBody>
          </p:sp>
          <p:sp>
            <p:nvSpPr>
              <p:cNvPr id="18" name="TextBox 17"/>
              <p:cNvSpPr txBox="1"/>
              <p:nvPr/>
            </p:nvSpPr>
            <p:spPr>
              <a:xfrm>
                <a:off x="10378417" y="1674914"/>
                <a:ext cx="933382"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Predictive</a:t>
                </a:r>
              </a:p>
            </p:txBody>
          </p:sp>
          <p:grpSp>
            <p:nvGrpSpPr>
              <p:cNvPr id="19" name="Group 18"/>
              <p:cNvGrpSpPr/>
              <p:nvPr/>
            </p:nvGrpSpPr>
            <p:grpSpPr>
              <a:xfrm>
                <a:off x="10378416" y="1198284"/>
                <a:ext cx="251800" cy="430175"/>
                <a:chOff x="17050290" y="1780365"/>
                <a:chExt cx="251800" cy="430175"/>
              </a:xfrm>
              <a:solidFill>
                <a:schemeClr val="bg1"/>
              </a:solidFill>
            </p:grpSpPr>
            <p:sp>
              <p:nvSpPr>
                <p:cNvPr id="26" name="Freeform 25"/>
                <p:cNvSpPr>
                  <a:spLocks/>
                </p:cNvSpPr>
                <p:nvPr/>
              </p:nvSpPr>
              <p:spPr bwMode="auto">
                <a:xfrm>
                  <a:off x="17081286" y="2095823"/>
                  <a:ext cx="192694" cy="114717"/>
                </a:xfrm>
                <a:custGeom>
                  <a:avLst/>
                  <a:gdLst>
                    <a:gd name="T0" fmla="*/ 422 w 541"/>
                    <a:gd name="T1" fmla="*/ 196 h 410"/>
                    <a:gd name="T2" fmla="*/ 536 w 541"/>
                    <a:gd name="T3" fmla="*/ 14 h 410"/>
                    <a:gd name="T4" fmla="*/ 528 w 541"/>
                    <a:gd name="T5" fmla="*/ 0 h 410"/>
                    <a:gd name="T6" fmla="*/ 12 w 541"/>
                    <a:gd name="T7" fmla="*/ 0 h 410"/>
                    <a:gd name="T8" fmla="*/ 5 w 541"/>
                    <a:gd name="T9" fmla="*/ 14 h 410"/>
                    <a:gd name="T10" fmla="*/ 138 w 541"/>
                    <a:gd name="T11" fmla="*/ 197 h 410"/>
                    <a:gd name="T12" fmla="*/ 149 w 541"/>
                    <a:gd name="T13" fmla="*/ 206 h 410"/>
                    <a:gd name="T14" fmla="*/ 142 w 541"/>
                    <a:gd name="T15" fmla="*/ 229 h 410"/>
                    <a:gd name="T16" fmla="*/ 152 w 541"/>
                    <a:gd name="T17" fmla="*/ 256 h 410"/>
                    <a:gd name="T18" fmla="*/ 142 w 541"/>
                    <a:gd name="T19" fmla="*/ 282 h 410"/>
                    <a:gd name="T20" fmla="*/ 152 w 541"/>
                    <a:gd name="T21" fmla="*/ 309 h 410"/>
                    <a:gd name="T22" fmla="*/ 142 w 541"/>
                    <a:gd name="T23" fmla="*/ 336 h 410"/>
                    <a:gd name="T24" fmla="*/ 184 w 541"/>
                    <a:gd name="T25" fmla="*/ 377 h 410"/>
                    <a:gd name="T26" fmla="*/ 212 w 541"/>
                    <a:gd name="T27" fmla="*/ 377 h 410"/>
                    <a:gd name="T28" fmla="*/ 234 w 541"/>
                    <a:gd name="T29" fmla="*/ 407 h 410"/>
                    <a:gd name="T30" fmla="*/ 240 w 541"/>
                    <a:gd name="T31" fmla="*/ 410 h 410"/>
                    <a:gd name="T32" fmla="*/ 335 w 541"/>
                    <a:gd name="T33" fmla="*/ 410 h 410"/>
                    <a:gd name="T34" fmla="*/ 341 w 541"/>
                    <a:gd name="T35" fmla="*/ 407 h 410"/>
                    <a:gd name="T36" fmla="*/ 360 w 541"/>
                    <a:gd name="T37" fmla="*/ 377 h 410"/>
                    <a:gd name="T38" fmla="*/ 384 w 541"/>
                    <a:gd name="T39" fmla="*/ 377 h 410"/>
                    <a:gd name="T40" fmla="*/ 425 w 541"/>
                    <a:gd name="T41" fmla="*/ 336 h 410"/>
                    <a:gd name="T42" fmla="*/ 415 w 541"/>
                    <a:gd name="T43" fmla="*/ 309 h 410"/>
                    <a:gd name="T44" fmla="*/ 425 w 541"/>
                    <a:gd name="T45" fmla="*/ 282 h 410"/>
                    <a:gd name="T46" fmla="*/ 415 w 541"/>
                    <a:gd name="T47" fmla="*/ 256 h 410"/>
                    <a:gd name="T48" fmla="*/ 425 w 541"/>
                    <a:gd name="T49" fmla="*/ 229 h 410"/>
                    <a:gd name="T50" fmla="*/ 416 w 541"/>
                    <a:gd name="T51" fmla="*/ 203 h 410"/>
                    <a:gd name="T52" fmla="*/ 422 w 541"/>
                    <a:gd name="T53" fmla="*/ 1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410">
                      <a:moveTo>
                        <a:pt x="422" y="196"/>
                      </a:moveTo>
                      <a:cubicBezTo>
                        <a:pt x="536" y="14"/>
                        <a:pt x="536" y="14"/>
                        <a:pt x="536" y="14"/>
                      </a:cubicBezTo>
                      <a:cubicBezTo>
                        <a:pt x="541" y="7"/>
                        <a:pt x="537" y="0"/>
                        <a:pt x="528" y="0"/>
                      </a:cubicBezTo>
                      <a:cubicBezTo>
                        <a:pt x="12" y="0"/>
                        <a:pt x="12" y="0"/>
                        <a:pt x="12" y="0"/>
                      </a:cubicBezTo>
                      <a:cubicBezTo>
                        <a:pt x="3" y="0"/>
                        <a:pt x="0" y="6"/>
                        <a:pt x="5" y="14"/>
                      </a:cubicBezTo>
                      <a:cubicBezTo>
                        <a:pt x="138" y="197"/>
                        <a:pt x="138" y="197"/>
                        <a:pt x="138" y="197"/>
                      </a:cubicBezTo>
                      <a:cubicBezTo>
                        <a:pt x="140" y="201"/>
                        <a:pt x="145" y="204"/>
                        <a:pt x="149" y="206"/>
                      </a:cubicBezTo>
                      <a:cubicBezTo>
                        <a:pt x="145" y="213"/>
                        <a:pt x="142" y="221"/>
                        <a:pt x="142" y="229"/>
                      </a:cubicBezTo>
                      <a:cubicBezTo>
                        <a:pt x="142" y="239"/>
                        <a:pt x="146" y="248"/>
                        <a:pt x="152" y="256"/>
                      </a:cubicBezTo>
                      <a:cubicBezTo>
                        <a:pt x="146" y="263"/>
                        <a:pt x="142" y="272"/>
                        <a:pt x="142" y="282"/>
                      </a:cubicBezTo>
                      <a:cubicBezTo>
                        <a:pt x="142" y="293"/>
                        <a:pt x="146" y="302"/>
                        <a:pt x="152" y="309"/>
                      </a:cubicBezTo>
                      <a:cubicBezTo>
                        <a:pt x="146" y="316"/>
                        <a:pt x="142" y="326"/>
                        <a:pt x="142" y="336"/>
                      </a:cubicBezTo>
                      <a:cubicBezTo>
                        <a:pt x="142" y="359"/>
                        <a:pt x="161" y="377"/>
                        <a:pt x="184" y="377"/>
                      </a:cubicBezTo>
                      <a:cubicBezTo>
                        <a:pt x="212" y="377"/>
                        <a:pt x="212" y="377"/>
                        <a:pt x="212" y="377"/>
                      </a:cubicBezTo>
                      <a:cubicBezTo>
                        <a:pt x="234" y="407"/>
                        <a:pt x="234" y="407"/>
                        <a:pt x="234" y="407"/>
                      </a:cubicBezTo>
                      <a:cubicBezTo>
                        <a:pt x="235" y="409"/>
                        <a:pt x="238" y="410"/>
                        <a:pt x="240" y="410"/>
                      </a:cubicBezTo>
                      <a:cubicBezTo>
                        <a:pt x="335" y="410"/>
                        <a:pt x="335" y="410"/>
                        <a:pt x="335" y="410"/>
                      </a:cubicBezTo>
                      <a:cubicBezTo>
                        <a:pt x="337" y="410"/>
                        <a:pt x="340" y="409"/>
                        <a:pt x="341" y="407"/>
                      </a:cubicBezTo>
                      <a:cubicBezTo>
                        <a:pt x="360" y="377"/>
                        <a:pt x="360" y="377"/>
                        <a:pt x="360" y="377"/>
                      </a:cubicBezTo>
                      <a:cubicBezTo>
                        <a:pt x="384" y="377"/>
                        <a:pt x="384" y="377"/>
                        <a:pt x="384" y="377"/>
                      </a:cubicBezTo>
                      <a:cubicBezTo>
                        <a:pt x="407" y="377"/>
                        <a:pt x="425" y="359"/>
                        <a:pt x="425" y="336"/>
                      </a:cubicBezTo>
                      <a:cubicBezTo>
                        <a:pt x="425" y="326"/>
                        <a:pt x="421" y="316"/>
                        <a:pt x="415" y="309"/>
                      </a:cubicBezTo>
                      <a:cubicBezTo>
                        <a:pt x="421" y="302"/>
                        <a:pt x="425" y="293"/>
                        <a:pt x="425" y="282"/>
                      </a:cubicBezTo>
                      <a:cubicBezTo>
                        <a:pt x="425" y="272"/>
                        <a:pt x="421" y="263"/>
                        <a:pt x="415" y="256"/>
                      </a:cubicBezTo>
                      <a:cubicBezTo>
                        <a:pt x="421" y="248"/>
                        <a:pt x="425" y="239"/>
                        <a:pt x="425" y="229"/>
                      </a:cubicBezTo>
                      <a:cubicBezTo>
                        <a:pt x="425" y="219"/>
                        <a:pt x="421" y="210"/>
                        <a:pt x="416" y="203"/>
                      </a:cubicBezTo>
                      <a:cubicBezTo>
                        <a:pt x="418" y="201"/>
                        <a:pt x="420" y="198"/>
                        <a:pt x="422" y="19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defPPr>
                    <a:defRPr lang="en-US"/>
                  </a:defPPr>
                  <a:lvl1pPr marL="0" algn="l" defTabSz="913982" rtl="0" eaLnBrk="1" latinLnBrk="0" hangingPunct="1">
                    <a:defRPr sz="1800" kern="1200">
                      <a:solidFill>
                        <a:schemeClr val="tx1"/>
                      </a:solidFill>
                      <a:latin typeface="+mn-lt"/>
                      <a:ea typeface="+mn-ea"/>
                      <a:cs typeface="+mn-cs"/>
                    </a:defRPr>
                  </a:lvl1pPr>
                  <a:lvl2pPr marL="456991" algn="l" defTabSz="913982" rtl="0" eaLnBrk="1" latinLnBrk="0" hangingPunct="1">
                    <a:defRPr sz="1800" kern="1200">
                      <a:solidFill>
                        <a:schemeClr val="tx1"/>
                      </a:solidFill>
                      <a:latin typeface="+mn-lt"/>
                      <a:ea typeface="+mn-ea"/>
                      <a:cs typeface="+mn-cs"/>
                    </a:defRPr>
                  </a:lvl2pPr>
                  <a:lvl3pPr marL="913982" algn="l" defTabSz="913982" rtl="0" eaLnBrk="1" latinLnBrk="0" hangingPunct="1">
                    <a:defRPr sz="1800" kern="1200">
                      <a:solidFill>
                        <a:schemeClr val="tx1"/>
                      </a:solidFill>
                      <a:latin typeface="+mn-lt"/>
                      <a:ea typeface="+mn-ea"/>
                      <a:cs typeface="+mn-cs"/>
                    </a:defRPr>
                  </a:lvl3pPr>
                  <a:lvl4pPr marL="1370973" algn="l" defTabSz="913982" rtl="0" eaLnBrk="1" latinLnBrk="0" hangingPunct="1">
                    <a:defRPr sz="1800" kern="1200">
                      <a:solidFill>
                        <a:schemeClr val="tx1"/>
                      </a:solidFill>
                      <a:latin typeface="+mn-lt"/>
                      <a:ea typeface="+mn-ea"/>
                      <a:cs typeface="+mn-cs"/>
                    </a:defRPr>
                  </a:lvl4pPr>
                  <a:lvl5pPr marL="1827961" algn="l" defTabSz="913982" rtl="0" eaLnBrk="1" latinLnBrk="0" hangingPunct="1">
                    <a:defRPr sz="1800" kern="1200">
                      <a:solidFill>
                        <a:schemeClr val="tx1"/>
                      </a:solidFill>
                      <a:latin typeface="+mn-lt"/>
                      <a:ea typeface="+mn-ea"/>
                      <a:cs typeface="+mn-cs"/>
                    </a:defRPr>
                  </a:lvl5pPr>
                  <a:lvl6pPr marL="2284946" algn="l" defTabSz="913982" rtl="0" eaLnBrk="1" latinLnBrk="0" hangingPunct="1">
                    <a:defRPr sz="1800" kern="1200">
                      <a:solidFill>
                        <a:schemeClr val="tx1"/>
                      </a:solidFill>
                      <a:latin typeface="+mn-lt"/>
                      <a:ea typeface="+mn-ea"/>
                      <a:cs typeface="+mn-cs"/>
                    </a:defRPr>
                  </a:lvl6pPr>
                  <a:lvl7pPr marL="2741946" algn="l" defTabSz="913982" rtl="0" eaLnBrk="1" latinLnBrk="0" hangingPunct="1">
                    <a:defRPr sz="1800" kern="1200">
                      <a:solidFill>
                        <a:schemeClr val="tx1"/>
                      </a:solidFill>
                      <a:latin typeface="+mn-lt"/>
                      <a:ea typeface="+mn-ea"/>
                      <a:cs typeface="+mn-cs"/>
                    </a:defRPr>
                  </a:lvl7pPr>
                  <a:lvl8pPr marL="3198932" algn="l" defTabSz="913982" rtl="0" eaLnBrk="1" latinLnBrk="0" hangingPunct="1">
                    <a:defRPr sz="1800" kern="1200">
                      <a:solidFill>
                        <a:schemeClr val="tx1"/>
                      </a:solidFill>
                      <a:latin typeface="+mn-lt"/>
                      <a:ea typeface="+mn-ea"/>
                      <a:cs typeface="+mn-cs"/>
                    </a:defRPr>
                  </a:lvl8pPr>
                  <a:lvl9pPr marL="3655921" algn="l" defTabSz="913982" rtl="0" eaLnBrk="1" latinLnBrk="0" hangingPunct="1">
                    <a:defRPr sz="1800" kern="1200">
                      <a:solidFill>
                        <a:schemeClr val="tx1"/>
                      </a:solidFill>
                      <a:latin typeface="+mn-lt"/>
                      <a:ea typeface="+mn-ea"/>
                      <a:cs typeface="+mn-cs"/>
                    </a:defRPr>
                  </a:lvl9pPr>
                </a:lstStyle>
                <a:p>
                  <a:pPr algn="ctr" defTabSz="428219">
                    <a:defRPr/>
                  </a:pPr>
                  <a:endParaRPr lang="en-US" sz="525" b="1" kern="0" cap="all" dirty="0">
                    <a:solidFill>
                      <a:srgbClr val="000000"/>
                    </a:solidFill>
                  </a:endParaRPr>
                </a:p>
              </p:txBody>
            </p:sp>
            <p:sp>
              <p:nvSpPr>
                <p:cNvPr id="27" name="Freeform 26"/>
                <p:cNvSpPr>
                  <a:spLocks noEditPoints="1"/>
                </p:cNvSpPr>
                <p:nvPr/>
              </p:nvSpPr>
              <p:spPr bwMode="auto">
                <a:xfrm>
                  <a:off x="17050290" y="1780365"/>
                  <a:ext cx="251800" cy="307569"/>
                </a:xfrm>
                <a:custGeom>
                  <a:avLst/>
                  <a:gdLst>
                    <a:gd name="T0" fmla="*/ 122 w 707"/>
                    <a:gd name="T1" fmla="*/ 705 h 1100"/>
                    <a:gd name="T2" fmla="*/ 642 w 707"/>
                    <a:gd name="T3" fmla="*/ 515 h 1100"/>
                    <a:gd name="T4" fmla="*/ 691 w 707"/>
                    <a:gd name="T5" fmla="*/ 408 h 1100"/>
                    <a:gd name="T6" fmla="*/ 584 w 707"/>
                    <a:gd name="T7" fmla="*/ 359 h 1100"/>
                    <a:gd name="T8" fmla="*/ 65 w 707"/>
                    <a:gd name="T9" fmla="*/ 548 h 1100"/>
                    <a:gd name="T10" fmla="*/ 15 w 707"/>
                    <a:gd name="T11" fmla="*/ 655 h 1100"/>
                    <a:gd name="T12" fmla="*/ 122 w 707"/>
                    <a:gd name="T13" fmla="*/ 705 h 1100"/>
                    <a:gd name="T14" fmla="*/ 652 w 707"/>
                    <a:gd name="T15" fmla="*/ 714 h 1100"/>
                    <a:gd name="T16" fmla="*/ 706 w 707"/>
                    <a:gd name="T17" fmla="*/ 636 h 1100"/>
                    <a:gd name="T18" fmla="*/ 701 w 707"/>
                    <a:gd name="T19" fmla="*/ 608 h 1100"/>
                    <a:gd name="T20" fmla="*/ 594 w 707"/>
                    <a:gd name="T21" fmla="*/ 558 h 1100"/>
                    <a:gd name="T22" fmla="*/ 75 w 707"/>
                    <a:gd name="T23" fmla="*/ 748 h 1100"/>
                    <a:gd name="T24" fmla="*/ 20 w 707"/>
                    <a:gd name="T25" fmla="*/ 825 h 1100"/>
                    <a:gd name="T26" fmla="*/ 20 w 707"/>
                    <a:gd name="T27" fmla="*/ 826 h 1100"/>
                    <a:gd name="T28" fmla="*/ 73 w 707"/>
                    <a:gd name="T29" fmla="*/ 904 h 1100"/>
                    <a:gd name="T30" fmla="*/ 190 w 707"/>
                    <a:gd name="T31" fmla="*/ 951 h 1100"/>
                    <a:gd name="T32" fmla="*/ 190 w 707"/>
                    <a:gd name="T33" fmla="*/ 1014 h 1100"/>
                    <a:gd name="T34" fmla="*/ 191 w 707"/>
                    <a:gd name="T35" fmla="*/ 1023 h 1100"/>
                    <a:gd name="T36" fmla="*/ 132 w 707"/>
                    <a:gd name="T37" fmla="*/ 1023 h 1100"/>
                    <a:gd name="T38" fmla="*/ 115 w 707"/>
                    <a:gd name="T39" fmla="*/ 1040 h 1100"/>
                    <a:gd name="T40" fmla="*/ 115 w 707"/>
                    <a:gd name="T41" fmla="*/ 1083 h 1100"/>
                    <a:gd name="T42" fmla="*/ 132 w 707"/>
                    <a:gd name="T43" fmla="*/ 1100 h 1100"/>
                    <a:gd name="T44" fmla="*/ 648 w 707"/>
                    <a:gd name="T45" fmla="*/ 1100 h 1100"/>
                    <a:gd name="T46" fmla="*/ 664 w 707"/>
                    <a:gd name="T47" fmla="*/ 1083 h 1100"/>
                    <a:gd name="T48" fmla="*/ 664 w 707"/>
                    <a:gd name="T49" fmla="*/ 1040 h 1100"/>
                    <a:gd name="T50" fmla="*/ 648 w 707"/>
                    <a:gd name="T51" fmla="*/ 1023 h 1100"/>
                    <a:gd name="T52" fmla="*/ 622 w 707"/>
                    <a:gd name="T53" fmla="*/ 1023 h 1100"/>
                    <a:gd name="T54" fmla="*/ 622 w 707"/>
                    <a:gd name="T55" fmla="*/ 1013 h 1100"/>
                    <a:gd name="T56" fmla="*/ 622 w 707"/>
                    <a:gd name="T57" fmla="*/ 873 h 1100"/>
                    <a:gd name="T58" fmla="*/ 539 w 707"/>
                    <a:gd name="T59" fmla="*/ 790 h 1100"/>
                    <a:gd name="T60" fmla="*/ 456 w 707"/>
                    <a:gd name="T61" fmla="*/ 873 h 1100"/>
                    <a:gd name="T62" fmla="*/ 456 w 707"/>
                    <a:gd name="T63" fmla="*/ 1013 h 1100"/>
                    <a:gd name="T64" fmla="*/ 457 w 707"/>
                    <a:gd name="T65" fmla="*/ 1023 h 1100"/>
                    <a:gd name="T66" fmla="*/ 355 w 707"/>
                    <a:gd name="T67" fmla="*/ 1023 h 1100"/>
                    <a:gd name="T68" fmla="*/ 356 w 707"/>
                    <a:gd name="T69" fmla="*/ 1014 h 1100"/>
                    <a:gd name="T70" fmla="*/ 357 w 707"/>
                    <a:gd name="T71" fmla="*/ 895 h 1100"/>
                    <a:gd name="T72" fmla="*/ 346 w 707"/>
                    <a:gd name="T73" fmla="*/ 855 h 1100"/>
                    <a:gd name="T74" fmla="*/ 161 w 707"/>
                    <a:gd name="T75" fmla="*/ 885 h 1100"/>
                    <a:gd name="T76" fmla="*/ 348 w 707"/>
                    <a:gd name="T77" fmla="*/ 826 h 1100"/>
                    <a:gd name="T78" fmla="*/ 652 w 707"/>
                    <a:gd name="T79" fmla="*/ 714 h 1100"/>
                    <a:gd name="T80" fmla="*/ 122 w 707"/>
                    <a:gd name="T81" fmla="*/ 500 h 1100"/>
                    <a:gd name="T82" fmla="*/ 642 w 707"/>
                    <a:gd name="T83" fmla="*/ 310 h 1100"/>
                    <a:gd name="T84" fmla="*/ 696 w 707"/>
                    <a:gd name="T85" fmla="*/ 232 h 1100"/>
                    <a:gd name="T86" fmla="*/ 695 w 707"/>
                    <a:gd name="T87" fmla="*/ 223 h 1100"/>
                    <a:gd name="T88" fmla="*/ 624 w 707"/>
                    <a:gd name="T89" fmla="*/ 149 h 1100"/>
                    <a:gd name="T90" fmla="*/ 499 w 707"/>
                    <a:gd name="T91" fmla="*/ 132 h 1100"/>
                    <a:gd name="T92" fmla="*/ 509 w 707"/>
                    <a:gd name="T93" fmla="*/ 93 h 1100"/>
                    <a:gd name="T94" fmla="*/ 504 w 707"/>
                    <a:gd name="T95" fmla="*/ 66 h 1100"/>
                    <a:gd name="T96" fmla="*/ 398 w 707"/>
                    <a:gd name="T97" fmla="*/ 15 h 1100"/>
                    <a:gd name="T98" fmla="*/ 166 w 707"/>
                    <a:gd name="T99" fmla="*/ 96 h 1100"/>
                    <a:gd name="T100" fmla="*/ 110 w 707"/>
                    <a:gd name="T101" fmla="*/ 175 h 1100"/>
                    <a:gd name="T102" fmla="*/ 111 w 707"/>
                    <a:gd name="T103" fmla="*/ 184 h 1100"/>
                    <a:gd name="T104" fmla="*/ 182 w 707"/>
                    <a:gd name="T105" fmla="*/ 257 h 1100"/>
                    <a:gd name="T106" fmla="*/ 243 w 707"/>
                    <a:gd name="T107" fmla="*/ 266 h 1100"/>
                    <a:gd name="T108" fmla="*/ 439 w 707"/>
                    <a:gd name="T109" fmla="*/ 213 h 1100"/>
                    <a:gd name="T110" fmla="*/ 225 w 707"/>
                    <a:gd name="T111" fmla="*/ 285 h 1100"/>
                    <a:gd name="T112" fmla="*/ 65 w 707"/>
                    <a:gd name="T113" fmla="*/ 343 h 1100"/>
                    <a:gd name="T114" fmla="*/ 11 w 707"/>
                    <a:gd name="T115" fmla="*/ 422 h 1100"/>
                    <a:gd name="T116" fmla="*/ 15 w 707"/>
                    <a:gd name="T117" fmla="*/ 451 h 1100"/>
                    <a:gd name="T118" fmla="*/ 122 w 707"/>
                    <a:gd name="T119" fmla="*/ 5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7" h="1100">
                      <a:moveTo>
                        <a:pt x="122" y="705"/>
                      </a:moveTo>
                      <a:cubicBezTo>
                        <a:pt x="642" y="515"/>
                        <a:pt x="642" y="515"/>
                        <a:pt x="642" y="515"/>
                      </a:cubicBezTo>
                      <a:cubicBezTo>
                        <a:pt x="684" y="499"/>
                        <a:pt x="707" y="451"/>
                        <a:pt x="691" y="408"/>
                      </a:cubicBezTo>
                      <a:cubicBezTo>
                        <a:pt x="675" y="365"/>
                        <a:pt x="627" y="343"/>
                        <a:pt x="584" y="359"/>
                      </a:cubicBezTo>
                      <a:cubicBezTo>
                        <a:pt x="65" y="548"/>
                        <a:pt x="65" y="548"/>
                        <a:pt x="65" y="548"/>
                      </a:cubicBezTo>
                      <a:cubicBezTo>
                        <a:pt x="22" y="564"/>
                        <a:pt x="0" y="612"/>
                        <a:pt x="15" y="655"/>
                      </a:cubicBezTo>
                      <a:cubicBezTo>
                        <a:pt x="31" y="698"/>
                        <a:pt x="79" y="721"/>
                        <a:pt x="122" y="705"/>
                      </a:cubicBezTo>
                      <a:close/>
                      <a:moveTo>
                        <a:pt x="652" y="714"/>
                      </a:moveTo>
                      <a:cubicBezTo>
                        <a:pt x="685" y="702"/>
                        <a:pt x="706" y="671"/>
                        <a:pt x="706" y="636"/>
                      </a:cubicBezTo>
                      <a:cubicBezTo>
                        <a:pt x="706" y="627"/>
                        <a:pt x="704" y="617"/>
                        <a:pt x="701" y="608"/>
                      </a:cubicBezTo>
                      <a:cubicBezTo>
                        <a:pt x="685" y="565"/>
                        <a:pt x="637" y="543"/>
                        <a:pt x="594" y="558"/>
                      </a:cubicBezTo>
                      <a:cubicBezTo>
                        <a:pt x="75" y="748"/>
                        <a:pt x="75" y="748"/>
                        <a:pt x="75" y="748"/>
                      </a:cubicBezTo>
                      <a:cubicBezTo>
                        <a:pt x="43" y="760"/>
                        <a:pt x="21" y="790"/>
                        <a:pt x="20" y="825"/>
                      </a:cubicBezTo>
                      <a:cubicBezTo>
                        <a:pt x="20" y="826"/>
                        <a:pt x="20" y="826"/>
                        <a:pt x="20" y="826"/>
                      </a:cubicBezTo>
                      <a:cubicBezTo>
                        <a:pt x="20" y="860"/>
                        <a:pt x="41" y="891"/>
                        <a:pt x="73" y="904"/>
                      </a:cubicBezTo>
                      <a:cubicBezTo>
                        <a:pt x="73" y="904"/>
                        <a:pt x="140" y="931"/>
                        <a:pt x="190" y="951"/>
                      </a:cubicBezTo>
                      <a:cubicBezTo>
                        <a:pt x="190" y="982"/>
                        <a:pt x="190" y="1014"/>
                        <a:pt x="190" y="1014"/>
                      </a:cubicBezTo>
                      <a:cubicBezTo>
                        <a:pt x="190" y="1017"/>
                        <a:pt x="190" y="1020"/>
                        <a:pt x="191" y="1023"/>
                      </a:cubicBezTo>
                      <a:cubicBezTo>
                        <a:pt x="132" y="1023"/>
                        <a:pt x="132" y="1023"/>
                        <a:pt x="132" y="1023"/>
                      </a:cubicBezTo>
                      <a:cubicBezTo>
                        <a:pt x="122" y="1023"/>
                        <a:pt x="115" y="1030"/>
                        <a:pt x="115" y="1040"/>
                      </a:cubicBezTo>
                      <a:cubicBezTo>
                        <a:pt x="115" y="1083"/>
                        <a:pt x="115" y="1083"/>
                        <a:pt x="115" y="1083"/>
                      </a:cubicBezTo>
                      <a:cubicBezTo>
                        <a:pt x="115" y="1093"/>
                        <a:pt x="122" y="1100"/>
                        <a:pt x="132" y="1100"/>
                      </a:cubicBezTo>
                      <a:cubicBezTo>
                        <a:pt x="648" y="1100"/>
                        <a:pt x="648" y="1100"/>
                        <a:pt x="648" y="1100"/>
                      </a:cubicBezTo>
                      <a:cubicBezTo>
                        <a:pt x="657" y="1100"/>
                        <a:pt x="664" y="1093"/>
                        <a:pt x="664" y="1083"/>
                      </a:cubicBezTo>
                      <a:cubicBezTo>
                        <a:pt x="664" y="1040"/>
                        <a:pt x="664" y="1040"/>
                        <a:pt x="664" y="1040"/>
                      </a:cubicBezTo>
                      <a:cubicBezTo>
                        <a:pt x="664" y="1030"/>
                        <a:pt x="657" y="1023"/>
                        <a:pt x="648" y="1023"/>
                      </a:cubicBezTo>
                      <a:cubicBezTo>
                        <a:pt x="622" y="1023"/>
                        <a:pt x="622" y="1023"/>
                        <a:pt x="622" y="1023"/>
                      </a:cubicBezTo>
                      <a:cubicBezTo>
                        <a:pt x="622" y="1020"/>
                        <a:pt x="622" y="1017"/>
                        <a:pt x="622" y="1013"/>
                      </a:cubicBezTo>
                      <a:cubicBezTo>
                        <a:pt x="622" y="873"/>
                        <a:pt x="622" y="873"/>
                        <a:pt x="622" y="873"/>
                      </a:cubicBezTo>
                      <a:cubicBezTo>
                        <a:pt x="622" y="827"/>
                        <a:pt x="585" y="790"/>
                        <a:pt x="539" y="790"/>
                      </a:cubicBezTo>
                      <a:cubicBezTo>
                        <a:pt x="493" y="790"/>
                        <a:pt x="456" y="827"/>
                        <a:pt x="456" y="873"/>
                      </a:cubicBezTo>
                      <a:cubicBezTo>
                        <a:pt x="456" y="1013"/>
                        <a:pt x="456" y="1013"/>
                        <a:pt x="456" y="1013"/>
                      </a:cubicBezTo>
                      <a:cubicBezTo>
                        <a:pt x="456" y="1017"/>
                        <a:pt x="456" y="1020"/>
                        <a:pt x="457" y="1023"/>
                      </a:cubicBezTo>
                      <a:cubicBezTo>
                        <a:pt x="355" y="1023"/>
                        <a:pt x="355" y="1023"/>
                        <a:pt x="355" y="1023"/>
                      </a:cubicBezTo>
                      <a:cubicBezTo>
                        <a:pt x="356" y="1020"/>
                        <a:pt x="356" y="1017"/>
                        <a:pt x="356" y="1014"/>
                      </a:cubicBezTo>
                      <a:cubicBezTo>
                        <a:pt x="357" y="895"/>
                        <a:pt x="357" y="895"/>
                        <a:pt x="357" y="895"/>
                      </a:cubicBezTo>
                      <a:cubicBezTo>
                        <a:pt x="357" y="880"/>
                        <a:pt x="353" y="867"/>
                        <a:pt x="346" y="855"/>
                      </a:cubicBezTo>
                      <a:cubicBezTo>
                        <a:pt x="161" y="885"/>
                        <a:pt x="161" y="885"/>
                        <a:pt x="161" y="885"/>
                      </a:cubicBezTo>
                      <a:cubicBezTo>
                        <a:pt x="348" y="826"/>
                        <a:pt x="348" y="826"/>
                        <a:pt x="348" y="826"/>
                      </a:cubicBezTo>
                      <a:cubicBezTo>
                        <a:pt x="495" y="772"/>
                        <a:pt x="652" y="714"/>
                        <a:pt x="652" y="714"/>
                      </a:cubicBezTo>
                      <a:close/>
                      <a:moveTo>
                        <a:pt x="122" y="500"/>
                      </a:moveTo>
                      <a:cubicBezTo>
                        <a:pt x="642" y="310"/>
                        <a:pt x="642" y="310"/>
                        <a:pt x="642" y="310"/>
                      </a:cubicBezTo>
                      <a:cubicBezTo>
                        <a:pt x="675" y="298"/>
                        <a:pt x="696" y="267"/>
                        <a:pt x="696" y="232"/>
                      </a:cubicBezTo>
                      <a:cubicBezTo>
                        <a:pt x="696" y="229"/>
                        <a:pt x="696" y="226"/>
                        <a:pt x="695" y="223"/>
                      </a:cubicBezTo>
                      <a:cubicBezTo>
                        <a:pt x="691" y="185"/>
                        <a:pt x="662" y="155"/>
                        <a:pt x="624" y="149"/>
                      </a:cubicBezTo>
                      <a:cubicBezTo>
                        <a:pt x="624" y="149"/>
                        <a:pt x="551" y="139"/>
                        <a:pt x="499" y="132"/>
                      </a:cubicBezTo>
                      <a:cubicBezTo>
                        <a:pt x="505" y="120"/>
                        <a:pt x="509" y="107"/>
                        <a:pt x="509" y="93"/>
                      </a:cubicBezTo>
                      <a:cubicBezTo>
                        <a:pt x="509" y="84"/>
                        <a:pt x="508" y="75"/>
                        <a:pt x="504" y="66"/>
                      </a:cubicBezTo>
                      <a:cubicBezTo>
                        <a:pt x="489" y="22"/>
                        <a:pt x="441" y="0"/>
                        <a:pt x="398" y="15"/>
                      </a:cubicBezTo>
                      <a:cubicBezTo>
                        <a:pt x="166" y="96"/>
                        <a:pt x="166" y="96"/>
                        <a:pt x="166" y="96"/>
                      </a:cubicBezTo>
                      <a:cubicBezTo>
                        <a:pt x="132" y="109"/>
                        <a:pt x="110" y="140"/>
                        <a:pt x="110" y="175"/>
                      </a:cubicBezTo>
                      <a:cubicBezTo>
                        <a:pt x="110" y="178"/>
                        <a:pt x="110" y="181"/>
                        <a:pt x="111" y="184"/>
                      </a:cubicBezTo>
                      <a:cubicBezTo>
                        <a:pt x="115" y="222"/>
                        <a:pt x="145" y="253"/>
                        <a:pt x="182" y="257"/>
                      </a:cubicBezTo>
                      <a:cubicBezTo>
                        <a:pt x="182" y="257"/>
                        <a:pt x="215" y="262"/>
                        <a:pt x="243" y="266"/>
                      </a:cubicBezTo>
                      <a:cubicBezTo>
                        <a:pt x="439" y="213"/>
                        <a:pt x="439" y="213"/>
                        <a:pt x="439" y="213"/>
                      </a:cubicBezTo>
                      <a:cubicBezTo>
                        <a:pt x="225" y="285"/>
                        <a:pt x="225" y="285"/>
                        <a:pt x="225" y="285"/>
                      </a:cubicBezTo>
                      <a:cubicBezTo>
                        <a:pt x="142" y="315"/>
                        <a:pt x="65" y="343"/>
                        <a:pt x="65" y="343"/>
                      </a:cubicBezTo>
                      <a:cubicBezTo>
                        <a:pt x="31" y="356"/>
                        <a:pt x="11" y="388"/>
                        <a:pt x="11" y="422"/>
                      </a:cubicBezTo>
                      <a:cubicBezTo>
                        <a:pt x="11" y="431"/>
                        <a:pt x="12" y="441"/>
                        <a:pt x="15" y="451"/>
                      </a:cubicBezTo>
                      <a:cubicBezTo>
                        <a:pt x="31" y="494"/>
                        <a:pt x="79" y="516"/>
                        <a:pt x="122"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defPPr>
                    <a:defRPr lang="en-US"/>
                  </a:defPPr>
                  <a:lvl1pPr marL="0" algn="l" defTabSz="913982" rtl="0" eaLnBrk="1" latinLnBrk="0" hangingPunct="1">
                    <a:defRPr sz="1800" kern="1200">
                      <a:solidFill>
                        <a:schemeClr val="tx1"/>
                      </a:solidFill>
                      <a:latin typeface="+mn-lt"/>
                      <a:ea typeface="+mn-ea"/>
                      <a:cs typeface="+mn-cs"/>
                    </a:defRPr>
                  </a:lvl1pPr>
                  <a:lvl2pPr marL="456991" algn="l" defTabSz="913982" rtl="0" eaLnBrk="1" latinLnBrk="0" hangingPunct="1">
                    <a:defRPr sz="1800" kern="1200">
                      <a:solidFill>
                        <a:schemeClr val="tx1"/>
                      </a:solidFill>
                      <a:latin typeface="+mn-lt"/>
                      <a:ea typeface="+mn-ea"/>
                      <a:cs typeface="+mn-cs"/>
                    </a:defRPr>
                  </a:lvl2pPr>
                  <a:lvl3pPr marL="913982" algn="l" defTabSz="913982" rtl="0" eaLnBrk="1" latinLnBrk="0" hangingPunct="1">
                    <a:defRPr sz="1800" kern="1200">
                      <a:solidFill>
                        <a:schemeClr val="tx1"/>
                      </a:solidFill>
                      <a:latin typeface="+mn-lt"/>
                      <a:ea typeface="+mn-ea"/>
                      <a:cs typeface="+mn-cs"/>
                    </a:defRPr>
                  </a:lvl3pPr>
                  <a:lvl4pPr marL="1370973" algn="l" defTabSz="913982" rtl="0" eaLnBrk="1" latinLnBrk="0" hangingPunct="1">
                    <a:defRPr sz="1800" kern="1200">
                      <a:solidFill>
                        <a:schemeClr val="tx1"/>
                      </a:solidFill>
                      <a:latin typeface="+mn-lt"/>
                      <a:ea typeface="+mn-ea"/>
                      <a:cs typeface="+mn-cs"/>
                    </a:defRPr>
                  </a:lvl4pPr>
                  <a:lvl5pPr marL="1827961" algn="l" defTabSz="913982" rtl="0" eaLnBrk="1" latinLnBrk="0" hangingPunct="1">
                    <a:defRPr sz="1800" kern="1200">
                      <a:solidFill>
                        <a:schemeClr val="tx1"/>
                      </a:solidFill>
                      <a:latin typeface="+mn-lt"/>
                      <a:ea typeface="+mn-ea"/>
                      <a:cs typeface="+mn-cs"/>
                    </a:defRPr>
                  </a:lvl5pPr>
                  <a:lvl6pPr marL="2284946" algn="l" defTabSz="913982" rtl="0" eaLnBrk="1" latinLnBrk="0" hangingPunct="1">
                    <a:defRPr sz="1800" kern="1200">
                      <a:solidFill>
                        <a:schemeClr val="tx1"/>
                      </a:solidFill>
                      <a:latin typeface="+mn-lt"/>
                      <a:ea typeface="+mn-ea"/>
                      <a:cs typeface="+mn-cs"/>
                    </a:defRPr>
                  </a:lvl6pPr>
                  <a:lvl7pPr marL="2741946" algn="l" defTabSz="913982" rtl="0" eaLnBrk="1" latinLnBrk="0" hangingPunct="1">
                    <a:defRPr sz="1800" kern="1200">
                      <a:solidFill>
                        <a:schemeClr val="tx1"/>
                      </a:solidFill>
                      <a:latin typeface="+mn-lt"/>
                      <a:ea typeface="+mn-ea"/>
                      <a:cs typeface="+mn-cs"/>
                    </a:defRPr>
                  </a:lvl7pPr>
                  <a:lvl8pPr marL="3198932" algn="l" defTabSz="913982" rtl="0" eaLnBrk="1" latinLnBrk="0" hangingPunct="1">
                    <a:defRPr sz="1800" kern="1200">
                      <a:solidFill>
                        <a:schemeClr val="tx1"/>
                      </a:solidFill>
                      <a:latin typeface="+mn-lt"/>
                      <a:ea typeface="+mn-ea"/>
                      <a:cs typeface="+mn-cs"/>
                    </a:defRPr>
                  </a:lvl8pPr>
                  <a:lvl9pPr marL="3655921" algn="l" defTabSz="913982" rtl="0" eaLnBrk="1" latinLnBrk="0" hangingPunct="1">
                    <a:defRPr sz="1800" kern="1200">
                      <a:solidFill>
                        <a:schemeClr val="tx1"/>
                      </a:solidFill>
                      <a:latin typeface="+mn-lt"/>
                      <a:ea typeface="+mn-ea"/>
                      <a:cs typeface="+mn-cs"/>
                    </a:defRPr>
                  </a:lvl9pPr>
                </a:lstStyle>
                <a:p>
                  <a:pPr algn="ctr" defTabSz="428219">
                    <a:defRPr/>
                  </a:pPr>
                  <a:endParaRPr lang="en-US" sz="525" b="1" kern="0" cap="all" dirty="0">
                    <a:solidFill>
                      <a:srgbClr val="000000"/>
                    </a:solidFill>
                  </a:endParaRPr>
                </a:p>
              </p:txBody>
            </p:sp>
          </p:grpSp>
          <p:sp>
            <p:nvSpPr>
              <p:cNvPr id="20" name="TextBox 19"/>
              <p:cNvSpPr txBox="1"/>
              <p:nvPr/>
            </p:nvSpPr>
            <p:spPr>
              <a:xfrm>
                <a:off x="8668971" y="1674914"/>
                <a:ext cx="164192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Mobile</a:t>
                </a:r>
              </a:p>
            </p:txBody>
          </p:sp>
          <p:sp>
            <p:nvSpPr>
              <p:cNvPr id="23" name="Oval 7"/>
              <p:cNvSpPr>
                <a:spLocks noChangeArrowheads="1"/>
              </p:cNvSpPr>
              <p:nvPr/>
            </p:nvSpPr>
            <p:spPr bwMode="auto">
              <a:xfrm flipH="1">
                <a:off x="8771345" y="1584237"/>
                <a:ext cx="7752" cy="7199"/>
              </a:xfrm>
              <a:prstGeom prst="ellipse">
                <a:avLst/>
              </a:prstGeom>
              <a:solidFill>
                <a:schemeClr val="bg1"/>
              </a:solid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22" name="Freeform 21"/>
              <p:cNvSpPr/>
              <p:nvPr>
                <p:custDataLst>
                  <p:tags r:id="rId2"/>
                </p:custDataLst>
              </p:nvPr>
            </p:nvSpPr>
            <p:spPr>
              <a:xfrm>
                <a:off x="3621468" y="1166013"/>
                <a:ext cx="414252" cy="363755"/>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699446">
                  <a:defRPr/>
                </a:pPr>
                <a:endParaRPr lang="en-US" sz="1350" kern="0">
                  <a:solidFill>
                    <a:sysClr val="window" lastClr="FFFFFF"/>
                  </a:solidFill>
                  <a:latin typeface="Arial"/>
                </a:endParaRPr>
              </a:p>
            </p:txBody>
          </p:sp>
        </p:grpSp>
        <p:grpSp>
          <p:nvGrpSpPr>
            <p:cNvPr id="28" name="Group 27"/>
            <p:cNvGrpSpPr/>
            <p:nvPr/>
          </p:nvGrpSpPr>
          <p:grpSpPr>
            <a:xfrm>
              <a:off x="1665049" y="2997374"/>
              <a:ext cx="6336253" cy="705689"/>
              <a:chOff x="3481494" y="2654242"/>
              <a:chExt cx="8449056" cy="940999"/>
            </a:xfrm>
          </p:grpSpPr>
          <p:sp>
            <p:nvSpPr>
              <p:cNvPr id="29" name="Rectangle 28"/>
              <p:cNvSpPr/>
              <p:nvPr/>
            </p:nvSpPr>
            <p:spPr bwMode="auto">
              <a:xfrm>
                <a:off x="5608998"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3481494"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7736502"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9864006"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5697149" y="3246990"/>
                <a:ext cx="164754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Extract, transform, load</a:t>
                </a:r>
              </a:p>
            </p:txBody>
          </p:sp>
          <p:sp>
            <p:nvSpPr>
              <p:cNvPr id="34" name="TextBox 33"/>
              <p:cNvSpPr txBox="1"/>
              <p:nvPr/>
            </p:nvSpPr>
            <p:spPr>
              <a:xfrm>
                <a:off x="3649842" y="3246990"/>
                <a:ext cx="146734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Single query model</a:t>
                </a:r>
              </a:p>
            </p:txBody>
          </p:sp>
          <p:sp>
            <p:nvSpPr>
              <p:cNvPr id="35" name="TextBox 34"/>
              <p:cNvSpPr txBox="1"/>
              <p:nvPr/>
            </p:nvSpPr>
            <p:spPr>
              <a:xfrm>
                <a:off x="7828806" y="3246990"/>
                <a:ext cx="164192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Data quality</a:t>
                </a:r>
              </a:p>
            </p:txBody>
          </p:sp>
          <p:sp>
            <p:nvSpPr>
              <p:cNvPr id="36" name="TextBox 35"/>
              <p:cNvSpPr txBox="1"/>
              <p:nvPr/>
            </p:nvSpPr>
            <p:spPr>
              <a:xfrm>
                <a:off x="9943256" y="3246990"/>
                <a:ext cx="1915719"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Master data management</a:t>
                </a:r>
              </a:p>
            </p:txBody>
          </p:sp>
          <p:grpSp>
            <p:nvGrpSpPr>
              <p:cNvPr id="37" name="Group 36"/>
              <p:cNvGrpSpPr/>
              <p:nvPr/>
            </p:nvGrpSpPr>
            <p:grpSpPr>
              <a:xfrm>
                <a:off x="5747678" y="2721597"/>
                <a:ext cx="306354" cy="450559"/>
                <a:chOff x="3759911" y="2727063"/>
                <a:chExt cx="313300" cy="460774"/>
              </a:xfrm>
              <a:solidFill>
                <a:schemeClr val="bg1"/>
              </a:solidFill>
            </p:grpSpPr>
            <p:grpSp>
              <p:nvGrpSpPr>
                <p:cNvPr id="53" name="Group 52"/>
                <p:cNvGrpSpPr/>
                <p:nvPr/>
              </p:nvGrpSpPr>
              <p:grpSpPr>
                <a:xfrm>
                  <a:off x="3759911" y="2853914"/>
                  <a:ext cx="244335" cy="333923"/>
                  <a:chOff x="1447438" y="3993203"/>
                  <a:chExt cx="656000" cy="1195540"/>
                </a:xfrm>
                <a:grpFill/>
              </p:grpSpPr>
              <p:sp>
                <p:nvSpPr>
                  <p:cNvPr id="55" name="Freeform 54"/>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56" name="Oval 55"/>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54" name="Freeform 36"/>
                <p:cNvSpPr>
                  <a:spLocks/>
                </p:cNvSpPr>
                <p:nvPr/>
              </p:nvSpPr>
              <p:spPr bwMode="auto">
                <a:xfrm rot="4500000">
                  <a:off x="3837481" y="2724921"/>
                  <a:ext cx="233588" cy="237872"/>
                </a:xfrm>
                <a:custGeom>
                  <a:avLst/>
                  <a:gdLst/>
                  <a:ahLst/>
                  <a:cxnLst>
                    <a:cxn ang="0">
                      <a:pos x="769" y="780"/>
                    </a:cxn>
                    <a:cxn ang="0">
                      <a:pos x="103" y="291"/>
                    </a:cxn>
                    <a:cxn ang="0">
                      <a:pos x="0" y="313"/>
                    </a:cxn>
                    <a:cxn ang="0">
                      <a:pos x="212" y="0"/>
                    </a:cxn>
                    <a:cxn ang="0">
                      <a:pos x="400" y="313"/>
                    </a:cxn>
                    <a:cxn ang="0">
                      <a:pos x="297" y="291"/>
                    </a:cxn>
                    <a:cxn ang="0">
                      <a:pos x="770" y="780"/>
                    </a:cxn>
                  </a:cxnLst>
                  <a:rect l="0" t="0" r="r" b="b"/>
                  <a:pathLst>
                    <a:path w="770" h="781">
                      <a:moveTo>
                        <a:pt x="769" y="780"/>
                      </a:moveTo>
                      <a:cubicBezTo>
                        <a:pt x="20" y="781"/>
                        <a:pt x="103" y="291"/>
                        <a:pt x="103" y="291"/>
                      </a:cubicBezTo>
                      <a:cubicBezTo>
                        <a:pt x="0" y="313"/>
                        <a:pt x="0" y="313"/>
                        <a:pt x="0" y="313"/>
                      </a:cubicBezTo>
                      <a:cubicBezTo>
                        <a:pt x="212" y="0"/>
                        <a:pt x="212" y="0"/>
                        <a:pt x="212" y="0"/>
                      </a:cubicBezTo>
                      <a:cubicBezTo>
                        <a:pt x="305" y="207"/>
                        <a:pt x="400" y="313"/>
                        <a:pt x="400" y="313"/>
                      </a:cubicBezTo>
                      <a:cubicBezTo>
                        <a:pt x="297" y="291"/>
                        <a:pt x="297" y="291"/>
                        <a:pt x="297" y="291"/>
                      </a:cubicBezTo>
                      <a:cubicBezTo>
                        <a:pt x="297" y="291"/>
                        <a:pt x="228" y="688"/>
                        <a:pt x="770" y="780"/>
                      </a:cubicBezTo>
                    </a:path>
                  </a:pathLst>
                </a:custGeom>
                <a:grpFill/>
                <a:ln w="9525">
                  <a:noFill/>
                  <a:round/>
                  <a:headEnd/>
                  <a:tailEnd/>
                </a:ln>
              </p:spPr>
              <p:txBody>
                <a:bodyPr vert="horz" wrap="square" lIns="68574" tIns="34287" rIns="68574" bIns="34287" numCol="1" anchor="t" anchorCtr="0" compatLnSpc="1">
                  <a:prstTxWarp prst="textNoShape">
                    <a:avLst/>
                  </a:prstTxWarp>
                </a:bodyPr>
                <a:lstStyle/>
                <a:p>
                  <a:pPr defTabSz="699446"/>
                  <a:endParaRPr lang="en-US" sz="1350">
                    <a:solidFill>
                      <a:srgbClr val="000000"/>
                    </a:solidFill>
                  </a:endParaRPr>
                </a:p>
              </p:txBody>
            </p:sp>
          </p:grpSp>
          <p:grpSp>
            <p:nvGrpSpPr>
              <p:cNvPr id="38" name="Group 37"/>
              <p:cNvGrpSpPr/>
              <p:nvPr/>
            </p:nvGrpSpPr>
            <p:grpSpPr>
              <a:xfrm>
                <a:off x="7878209" y="2779784"/>
                <a:ext cx="751197" cy="309128"/>
                <a:chOff x="3375167" y="2601492"/>
                <a:chExt cx="1182903" cy="486781"/>
              </a:xfrm>
              <a:solidFill>
                <a:schemeClr val="bg1"/>
              </a:solidFill>
            </p:grpSpPr>
            <p:sp>
              <p:nvSpPr>
                <p:cNvPr id="49" name="Freeform 30"/>
                <p:cNvSpPr>
                  <a:spLocks noEditPoints="1"/>
                </p:cNvSpPr>
                <p:nvPr/>
              </p:nvSpPr>
              <p:spPr bwMode="auto">
                <a:xfrm>
                  <a:off x="3375167"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50" name="Freeform 30"/>
                <p:cNvSpPr>
                  <a:spLocks noEditPoints="1"/>
                </p:cNvSpPr>
                <p:nvPr/>
              </p:nvSpPr>
              <p:spPr bwMode="auto">
                <a:xfrm>
                  <a:off x="4175505"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51" name="Freeform 26"/>
                <p:cNvSpPr>
                  <a:spLocks/>
                </p:cNvSpPr>
                <p:nvPr/>
              </p:nvSpPr>
              <p:spPr bwMode="auto">
                <a:xfrm>
                  <a:off x="4018456" y="2738982"/>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grp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52" name="Freeform 26"/>
                <p:cNvSpPr>
                  <a:spLocks/>
                </p:cNvSpPr>
                <p:nvPr/>
              </p:nvSpPr>
              <p:spPr bwMode="auto">
                <a:xfrm flipH="1">
                  <a:off x="3810893" y="2735897"/>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grp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grpSp>
            <p:nvGrpSpPr>
              <p:cNvPr id="39" name="Group 38"/>
              <p:cNvGrpSpPr/>
              <p:nvPr/>
            </p:nvGrpSpPr>
            <p:grpSpPr>
              <a:xfrm>
                <a:off x="3631377" y="2766690"/>
                <a:ext cx="222743" cy="437076"/>
                <a:chOff x="403787" y="3030024"/>
                <a:chExt cx="196753" cy="386078"/>
              </a:xfrm>
            </p:grpSpPr>
            <p:grpSp>
              <p:nvGrpSpPr>
                <p:cNvPr id="45" name="Group 44"/>
                <p:cNvGrpSpPr/>
                <p:nvPr/>
              </p:nvGrpSpPr>
              <p:grpSpPr>
                <a:xfrm>
                  <a:off x="403787" y="3147207"/>
                  <a:ext cx="196753" cy="268895"/>
                  <a:chOff x="1447438" y="3993203"/>
                  <a:chExt cx="656000" cy="1195540"/>
                </a:xfrm>
              </p:grpSpPr>
              <p:sp>
                <p:nvSpPr>
                  <p:cNvPr id="47" name="Freeform 46"/>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48" name="Oval 47"/>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46" name="Down Arrow 45"/>
                <p:cNvSpPr/>
                <p:nvPr/>
              </p:nvSpPr>
              <p:spPr bwMode="auto">
                <a:xfrm>
                  <a:off x="421948" y="3030024"/>
                  <a:ext cx="156044" cy="159434"/>
                </a:xfrm>
                <a:prstGeom prst="downArrow">
                  <a:avLst>
                    <a:gd name="adj1" fmla="val 3474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9" tIns="111903" rIns="139879" bIns="111903" numCol="1" spcCol="0" rtlCol="0" fromWordArt="0" anchor="t" anchorCtr="0" forceAA="0" compatLnSpc="1">
                  <a:prstTxWarp prst="textNoShape">
                    <a:avLst/>
                  </a:prstTxWarp>
                  <a:noAutofit/>
                </a:bodyPr>
                <a:lstStyle/>
                <a:p>
                  <a:pPr algn="ctr" defTabSz="713159" fontAlgn="base">
                    <a:lnSpc>
                      <a:spcPct val="90000"/>
                    </a:lnSpc>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150"/>
              <p:cNvGrpSpPr>
                <a:grpSpLocks noChangeAspect="1"/>
              </p:cNvGrpSpPr>
              <p:nvPr/>
            </p:nvGrpSpPr>
            <p:grpSpPr bwMode="auto">
              <a:xfrm>
                <a:off x="9975303" y="2762646"/>
                <a:ext cx="531758" cy="333987"/>
                <a:chOff x="3372" y="1868"/>
                <a:chExt cx="933" cy="586"/>
              </a:xfrm>
              <a:solidFill>
                <a:schemeClr val="bg1"/>
              </a:solidFill>
            </p:grpSpPr>
            <p:sp>
              <p:nvSpPr>
                <p:cNvPr id="41" name="Freeform 151"/>
                <p:cNvSpPr>
                  <a:spLocks/>
                </p:cNvSpPr>
                <p:nvPr/>
              </p:nvSpPr>
              <p:spPr bwMode="auto">
                <a:xfrm>
                  <a:off x="3372" y="1994"/>
                  <a:ext cx="933" cy="335"/>
                </a:xfrm>
                <a:custGeom>
                  <a:avLst/>
                  <a:gdLst>
                    <a:gd name="T0" fmla="*/ 273 w 395"/>
                    <a:gd name="T1" fmla="*/ 1 h 142"/>
                    <a:gd name="T2" fmla="*/ 277 w 395"/>
                    <a:gd name="T3" fmla="*/ 6 h 142"/>
                    <a:gd name="T4" fmla="*/ 290 w 395"/>
                    <a:gd name="T5" fmla="*/ 20 h 142"/>
                    <a:gd name="T6" fmla="*/ 376 w 395"/>
                    <a:gd name="T7" fmla="*/ 68 h 142"/>
                    <a:gd name="T8" fmla="*/ 197 w 395"/>
                    <a:gd name="T9" fmla="*/ 123 h 142"/>
                    <a:gd name="T10" fmla="*/ 18 w 395"/>
                    <a:gd name="T11" fmla="*/ 68 h 142"/>
                    <a:gd name="T12" fmla="*/ 112 w 395"/>
                    <a:gd name="T13" fmla="*/ 19 h 142"/>
                    <a:gd name="T14" fmla="*/ 112 w 395"/>
                    <a:gd name="T15" fmla="*/ 0 h 142"/>
                    <a:gd name="T16" fmla="*/ 0 w 395"/>
                    <a:gd name="T17" fmla="*/ 68 h 142"/>
                    <a:gd name="T18" fmla="*/ 197 w 395"/>
                    <a:gd name="T19" fmla="*/ 142 h 142"/>
                    <a:gd name="T20" fmla="*/ 395 w 395"/>
                    <a:gd name="T21" fmla="*/ 68 h 142"/>
                    <a:gd name="T22" fmla="*/ 273 w 395"/>
                    <a:gd name="T23" fmla="*/ 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142">
                      <a:moveTo>
                        <a:pt x="273" y="1"/>
                      </a:moveTo>
                      <a:cubicBezTo>
                        <a:pt x="277" y="6"/>
                        <a:pt x="277" y="6"/>
                        <a:pt x="277" y="6"/>
                      </a:cubicBezTo>
                      <a:cubicBezTo>
                        <a:pt x="290" y="20"/>
                        <a:pt x="290" y="20"/>
                        <a:pt x="290" y="20"/>
                      </a:cubicBezTo>
                      <a:cubicBezTo>
                        <a:pt x="343" y="31"/>
                        <a:pt x="376" y="49"/>
                        <a:pt x="376" y="68"/>
                      </a:cubicBezTo>
                      <a:cubicBezTo>
                        <a:pt x="376" y="94"/>
                        <a:pt x="303" y="123"/>
                        <a:pt x="197" y="123"/>
                      </a:cubicBezTo>
                      <a:cubicBezTo>
                        <a:pt x="92" y="123"/>
                        <a:pt x="18" y="94"/>
                        <a:pt x="18" y="68"/>
                      </a:cubicBezTo>
                      <a:cubicBezTo>
                        <a:pt x="18" y="48"/>
                        <a:pt x="56" y="29"/>
                        <a:pt x="112" y="19"/>
                      </a:cubicBezTo>
                      <a:cubicBezTo>
                        <a:pt x="112" y="0"/>
                        <a:pt x="112" y="0"/>
                        <a:pt x="112" y="0"/>
                      </a:cubicBezTo>
                      <a:cubicBezTo>
                        <a:pt x="42" y="12"/>
                        <a:pt x="0" y="37"/>
                        <a:pt x="0" y="68"/>
                      </a:cubicBezTo>
                      <a:cubicBezTo>
                        <a:pt x="0" y="116"/>
                        <a:pt x="102" y="142"/>
                        <a:pt x="197" y="142"/>
                      </a:cubicBezTo>
                      <a:cubicBezTo>
                        <a:pt x="293" y="142"/>
                        <a:pt x="395" y="116"/>
                        <a:pt x="395" y="68"/>
                      </a:cubicBezTo>
                      <a:cubicBezTo>
                        <a:pt x="395" y="34"/>
                        <a:pt x="332" y="12"/>
                        <a:pt x="27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42" name="Freeform 152"/>
                <p:cNvSpPr>
                  <a:spLocks/>
                </p:cNvSpPr>
                <p:nvPr/>
              </p:nvSpPr>
              <p:spPr bwMode="auto">
                <a:xfrm>
                  <a:off x="3627" y="2353"/>
                  <a:ext cx="470" cy="101"/>
                </a:xfrm>
                <a:custGeom>
                  <a:avLst/>
                  <a:gdLst>
                    <a:gd name="T0" fmla="*/ 89 w 199"/>
                    <a:gd name="T1" fmla="*/ 12 h 43"/>
                    <a:gd name="T2" fmla="*/ 0 w 199"/>
                    <a:gd name="T3" fmla="*/ 4 h 43"/>
                    <a:gd name="T4" fmla="*/ 0 w 199"/>
                    <a:gd name="T5" fmla="*/ 19 h 43"/>
                    <a:gd name="T6" fmla="*/ 24 w 199"/>
                    <a:gd name="T7" fmla="*/ 43 h 43"/>
                    <a:gd name="T8" fmla="*/ 175 w 199"/>
                    <a:gd name="T9" fmla="*/ 43 h 43"/>
                    <a:gd name="T10" fmla="*/ 199 w 199"/>
                    <a:gd name="T11" fmla="*/ 19 h 43"/>
                    <a:gd name="T12" fmla="*/ 199 w 199"/>
                    <a:gd name="T13" fmla="*/ 0 h 43"/>
                    <a:gd name="T14" fmla="*/ 89 w 199"/>
                    <a:gd name="T15" fmla="*/ 12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43">
                      <a:moveTo>
                        <a:pt x="89" y="12"/>
                      </a:moveTo>
                      <a:cubicBezTo>
                        <a:pt x="59" y="12"/>
                        <a:pt x="28" y="9"/>
                        <a:pt x="0" y="4"/>
                      </a:cubicBezTo>
                      <a:cubicBezTo>
                        <a:pt x="0" y="19"/>
                        <a:pt x="0" y="19"/>
                        <a:pt x="0" y="19"/>
                      </a:cubicBezTo>
                      <a:cubicBezTo>
                        <a:pt x="0" y="31"/>
                        <a:pt x="12" y="43"/>
                        <a:pt x="24" y="43"/>
                      </a:cubicBezTo>
                      <a:cubicBezTo>
                        <a:pt x="175" y="43"/>
                        <a:pt x="175" y="43"/>
                        <a:pt x="175" y="43"/>
                      </a:cubicBezTo>
                      <a:cubicBezTo>
                        <a:pt x="187" y="43"/>
                        <a:pt x="199" y="31"/>
                        <a:pt x="199" y="19"/>
                      </a:cubicBezTo>
                      <a:cubicBezTo>
                        <a:pt x="199" y="13"/>
                        <a:pt x="199" y="6"/>
                        <a:pt x="199" y="0"/>
                      </a:cubicBezTo>
                      <a:cubicBezTo>
                        <a:pt x="166" y="8"/>
                        <a:pt x="128" y="12"/>
                        <a:pt x="8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43" name="Freeform 153"/>
                <p:cNvSpPr>
                  <a:spLocks/>
                </p:cNvSpPr>
                <p:nvPr/>
              </p:nvSpPr>
              <p:spPr bwMode="auto">
                <a:xfrm>
                  <a:off x="3627" y="2272"/>
                  <a:ext cx="470" cy="40"/>
                </a:xfrm>
                <a:custGeom>
                  <a:avLst/>
                  <a:gdLst>
                    <a:gd name="T0" fmla="*/ 89 w 199"/>
                    <a:gd name="T1" fmla="*/ 12 h 17"/>
                    <a:gd name="T2" fmla="*/ 0 w 199"/>
                    <a:gd name="T3" fmla="*/ 4 h 17"/>
                    <a:gd name="T4" fmla="*/ 0 w 199"/>
                    <a:gd name="T5" fmla="*/ 9 h 17"/>
                    <a:gd name="T6" fmla="*/ 89 w 199"/>
                    <a:gd name="T7" fmla="*/ 17 h 17"/>
                    <a:gd name="T8" fmla="*/ 199 w 199"/>
                    <a:gd name="T9" fmla="*/ 5 h 17"/>
                    <a:gd name="T10" fmla="*/ 199 w 199"/>
                    <a:gd name="T11" fmla="*/ 0 h 17"/>
                    <a:gd name="T12" fmla="*/ 89 w 199"/>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199" h="17">
                      <a:moveTo>
                        <a:pt x="89" y="12"/>
                      </a:moveTo>
                      <a:cubicBezTo>
                        <a:pt x="57" y="12"/>
                        <a:pt x="26" y="9"/>
                        <a:pt x="0" y="4"/>
                      </a:cubicBezTo>
                      <a:cubicBezTo>
                        <a:pt x="0" y="6"/>
                        <a:pt x="0" y="8"/>
                        <a:pt x="0" y="9"/>
                      </a:cubicBezTo>
                      <a:cubicBezTo>
                        <a:pt x="28" y="14"/>
                        <a:pt x="59" y="17"/>
                        <a:pt x="89" y="17"/>
                      </a:cubicBezTo>
                      <a:cubicBezTo>
                        <a:pt x="128" y="17"/>
                        <a:pt x="167" y="13"/>
                        <a:pt x="199" y="5"/>
                      </a:cubicBezTo>
                      <a:cubicBezTo>
                        <a:pt x="199" y="3"/>
                        <a:pt x="199" y="2"/>
                        <a:pt x="199" y="0"/>
                      </a:cubicBezTo>
                      <a:cubicBezTo>
                        <a:pt x="168" y="8"/>
                        <a:pt x="131" y="12"/>
                        <a:pt x="8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44" name="Freeform 154"/>
                <p:cNvSpPr>
                  <a:spLocks noEditPoints="1"/>
                </p:cNvSpPr>
                <p:nvPr/>
              </p:nvSpPr>
              <p:spPr bwMode="auto">
                <a:xfrm>
                  <a:off x="3627" y="1868"/>
                  <a:ext cx="470" cy="366"/>
                </a:xfrm>
                <a:custGeom>
                  <a:avLst/>
                  <a:gdLst>
                    <a:gd name="T0" fmla="*/ 0 w 199"/>
                    <a:gd name="T1" fmla="*/ 146 h 155"/>
                    <a:gd name="T2" fmla="*/ 89 w 199"/>
                    <a:gd name="T3" fmla="*/ 155 h 155"/>
                    <a:gd name="T4" fmla="*/ 199 w 199"/>
                    <a:gd name="T5" fmla="*/ 142 h 155"/>
                    <a:gd name="T6" fmla="*/ 199 w 199"/>
                    <a:gd name="T7" fmla="*/ 84 h 155"/>
                    <a:gd name="T8" fmla="*/ 191 w 199"/>
                    <a:gd name="T9" fmla="*/ 68 h 155"/>
                    <a:gd name="T10" fmla="*/ 131 w 199"/>
                    <a:gd name="T11" fmla="*/ 8 h 155"/>
                    <a:gd name="T12" fmla="*/ 111 w 199"/>
                    <a:gd name="T13" fmla="*/ 0 h 155"/>
                    <a:gd name="T14" fmla="*/ 24 w 199"/>
                    <a:gd name="T15" fmla="*/ 0 h 155"/>
                    <a:gd name="T16" fmla="*/ 0 w 199"/>
                    <a:gd name="T17" fmla="*/ 20 h 155"/>
                    <a:gd name="T18" fmla="*/ 0 w 199"/>
                    <a:gd name="T19" fmla="*/ 32 h 155"/>
                    <a:gd name="T20" fmla="*/ 0 w 199"/>
                    <a:gd name="T21" fmla="*/ 146 h 155"/>
                    <a:gd name="T22" fmla="*/ 111 w 199"/>
                    <a:gd name="T23" fmla="*/ 20 h 155"/>
                    <a:gd name="T24" fmla="*/ 175 w 199"/>
                    <a:gd name="T25" fmla="*/ 84 h 155"/>
                    <a:gd name="T26" fmla="*/ 111 w 199"/>
                    <a:gd name="T27" fmla="*/ 84 h 155"/>
                    <a:gd name="T28" fmla="*/ 111 w 199"/>
                    <a:gd name="T29" fmla="*/ 2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155">
                      <a:moveTo>
                        <a:pt x="0" y="146"/>
                      </a:moveTo>
                      <a:cubicBezTo>
                        <a:pt x="24" y="151"/>
                        <a:pt x="54" y="155"/>
                        <a:pt x="89" y="155"/>
                      </a:cubicBezTo>
                      <a:cubicBezTo>
                        <a:pt x="136" y="155"/>
                        <a:pt x="173" y="149"/>
                        <a:pt x="199" y="142"/>
                      </a:cubicBezTo>
                      <a:cubicBezTo>
                        <a:pt x="199" y="84"/>
                        <a:pt x="199" y="84"/>
                        <a:pt x="199" y="84"/>
                      </a:cubicBezTo>
                      <a:cubicBezTo>
                        <a:pt x="199" y="84"/>
                        <a:pt x="198" y="73"/>
                        <a:pt x="191" y="68"/>
                      </a:cubicBezTo>
                      <a:cubicBezTo>
                        <a:pt x="131" y="8"/>
                        <a:pt x="131" y="8"/>
                        <a:pt x="131" y="8"/>
                      </a:cubicBezTo>
                      <a:cubicBezTo>
                        <a:pt x="124" y="0"/>
                        <a:pt x="119" y="0"/>
                        <a:pt x="111" y="0"/>
                      </a:cubicBezTo>
                      <a:cubicBezTo>
                        <a:pt x="24" y="0"/>
                        <a:pt x="24" y="0"/>
                        <a:pt x="24" y="0"/>
                      </a:cubicBezTo>
                      <a:cubicBezTo>
                        <a:pt x="12" y="0"/>
                        <a:pt x="0" y="8"/>
                        <a:pt x="0" y="20"/>
                      </a:cubicBezTo>
                      <a:cubicBezTo>
                        <a:pt x="0" y="24"/>
                        <a:pt x="0" y="28"/>
                        <a:pt x="0" y="32"/>
                      </a:cubicBezTo>
                      <a:cubicBezTo>
                        <a:pt x="0" y="32"/>
                        <a:pt x="0" y="132"/>
                        <a:pt x="0" y="146"/>
                      </a:cubicBezTo>
                      <a:close/>
                      <a:moveTo>
                        <a:pt x="111" y="20"/>
                      </a:moveTo>
                      <a:cubicBezTo>
                        <a:pt x="175" y="84"/>
                        <a:pt x="175" y="84"/>
                        <a:pt x="175" y="84"/>
                      </a:cubicBezTo>
                      <a:cubicBezTo>
                        <a:pt x="111" y="84"/>
                        <a:pt x="111" y="84"/>
                        <a:pt x="111" y="84"/>
                      </a:cubicBezTo>
                      <a:lnTo>
                        <a:pt x="11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grpSp>
        <p:grpSp>
          <p:nvGrpSpPr>
            <p:cNvPr id="57" name="Group 56"/>
            <p:cNvGrpSpPr/>
            <p:nvPr/>
          </p:nvGrpSpPr>
          <p:grpSpPr>
            <a:xfrm>
              <a:off x="1665049" y="3973706"/>
              <a:ext cx="6429546" cy="704721"/>
              <a:chOff x="3481494" y="4232584"/>
              <a:chExt cx="8573457" cy="939708"/>
            </a:xfrm>
          </p:grpSpPr>
          <p:sp>
            <p:nvSpPr>
              <p:cNvPr id="58" name="Rectangle 57"/>
              <p:cNvSpPr/>
              <p:nvPr/>
            </p:nvSpPr>
            <p:spPr bwMode="auto">
              <a:xfrm>
                <a:off x="5182813" y="4232584"/>
                <a:ext cx="1647541"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10285383" y="4232584"/>
                <a:ext cx="1645167"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3481494" y="4232584"/>
                <a:ext cx="1647541"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6884132" y="4232584"/>
                <a:ext cx="1645920"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8583830" y="4232584"/>
                <a:ext cx="1647776" cy="919181"/>
              </a:xfrm>
              <a:prstGeom prst="rect">
                <a:avLst/>
              </a:prstGeom>
              <a:solidFill>
                <a:srgbClr val="F08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5304864" y="4824041"/>
                <a:ext cx="164754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Non-relational</a:t>
                </a:r>
              </a:p>
            </p:txBody>
          </p:sp>
          <p:sp>
            <p:nvSpPr>
              <p:cNvPr id="64" name="TextBox 63"/>
              <p:cNvSpPr txBox="1"/>
              <p:nvPr/>
            </p:nvSpPr>
            <p:spPr>
              <a:xfrm>
                <a:off x="3625826" y="4824041"/>
                <a:ext cx="146734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Relational</a:t>
                </a:r>
              </a:p>
            </p:txBody>
          </p:sp>
          <p:sp>
            <p:nvSpPr>
              <p:cNvPr id="65" name="Flowchart: Magnetic Disk 86"/>
              <p:cNvSpPr/>
              <p:nvPr/>
            </p:nvSpPr>
            <p:spPr bwMode="auto">
              <a:xfrm flipH="1">
                <a:off x="3614454" y="4360986"/>
                <a:ext cx="254961" cy="306379"/>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sz="9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p:cNvSpPr txBox="1"/>
              <p:nvPr/>
            </p:nvSpPr>
            <p:spPr>
              <a:xfrm>
                <a:off x="6981374" y="4824041"/>
                <a:ext cx="1641921"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Analytical</a:t>
                </a:r>
              </a:p>
            </p:txBody>
          </p:sp>
          <p:grpSp>
            <p:nvGrpSpPr>
              <p:cNvPr id="67" name="Group 66"/>
              <p:cNvGrpSpPr/>
              <p:nvPr/>
            </p:nvGrpSpPr>
            <p:grpSpPr>
              <a:xfrm>
                <a:off x="7002737" y="4364498"/>
                <a:ext cx="331437" cy="374577"/>
                <a:chOff x="7811433" y="1426025"/>
                <a:chExt cx="800650" cy="904878"/>
              </a:xfrm>
              <a:solidFill>
                <a:schemeClr val="bg1"/>
              </a:solidFill>
            </p:grpSpPr>
            <p:sp>
              <p:nvSpPr>
                <p:cNvPr id="88" name="Freeform 67"/>
                <p:cNvSpPr>
                  <a:spLocks/>
                </p:cNvSpPr>
                <p:nvPr/>
              </p:nvSpPr>
              <p:spPr bwMode="auto">
                <a:xfrm>
                  <a:off x="7839858" y="1426025"/>
                  <a:ext cx="739062" cy="421644"/>
                </a:xfrm>
                <a:custGeom>
                  <a:avLst/>
                  <a:gdLst>
                    <a:gd name="T0" fmla="*/ 312 w 312"/>
                    <a:gd name="T1" fmla="*/ 87 h 178"/>
                    <a:gd name="T2" fmla="*/ 155 w 312"/>
                    <a:gd name="T3" fmla="*/ 0 h 178"/>
                    <a:gd name="T4" fmla="*/ 0 w 312"/>
                    <a:gd name="T5" fmla="*/ 87 h 178"/>
                    <a:gd name="T6" fmla="*/ 155 w 312"/>
                    <a:gd name="T7" fmla="*/ 178 h 178"/>
                    <a:gd name="T8" fmla="*/ 312 w 312"/>
                    <a:gd name="T9" fmla="*/ 87 h 178"/>
                  </a:gdLst>
                  <a:ahLst/>
                  <a:cxnLst>
                    <a:cxn ang="0">
                      <a:pos x="T0" y="T1"/>
                    </a:cxn>
                    <a:cxn ang="0">
                      <a:pos x="T2" y="T3"/>
                    </a:cxn>
                    <a:cxn ang="0">
                      <a:pos x="T4" y="T5"/>
                    </a:cxn>
                    <a:cxn ang="0">
                      <a:pos x="T6" y="T7"/>
                    </a:cxn>
                    <a:cxn ang="0">
                      <a:pos x="T8" y="T9"/>
                    </a:cxn>
                  </a:cxnLst>
                  <a:rect l="0" t="0" r="r" b="b"/>
                  <a:pathLst>
                    <a:path w="312" h="178">
                      <a:moveTo>
                        <a:pt x="312" y="87"/>
                      </a:moveTo>
                      <a:lnTo>
                        <a:pt x="155" y="0"/>
                      </a:lnTo>
                      <a:lnTo>
                        <a:pt x="0" y="87"/>
                      </a:lnTo>
                      <a:lnTo>
                        <a:pt x="155" y="178"/>
                      </a:lnTo>
                      <a:lnTo>
                        <a:pt x="312" y="87"/>
                      </a:lnTo>
                      <a:close/>
                    </a:path>
                  </a:pathLst>
                </a:custGeom>
                <a:grpFill/>
                <a:ln>
                  <a:noFill/>
                </a:ln>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9" name="Freeform 68"/>
                <p:cNvSpPr>
                  <a:spLocks/>
                </p:cNvSpPr>
                <p:nvPr/>
              </p:nvSpPr>
              <p:spPr bwMode="auto">
                <a:xfrm>
                  <a:off x="8252027" y="1693699"/>
                  <a:ext cx="360056" cy="637204"/>
                </a:xfrm>
                <a:custGeom>
                  <a:avLst/>
                  <a:gdLst>
                    <a:gd name="T0" fmla="*/ 152 w 152"/>
                    <a:gd name="T1" fmla="*/ 0 h 269"/>
                    <a:gd name="T2" fmla="*/ 0 w 152"/>
                    <a:gd name="T3" fmla="*/ 91 h 269"/>
                    <a:gd name="T4" fmla="*/ 0 w 152"/>
                    <a:gd name="T5" fmla="*/ 269 h 269"/>
                    <a:gd name="T6" fmla="*/ 152 w 152"/>
                    <a:gd name="T7" fmla="*/ 180 h 269"/>
                    <a:gd name="T8" fmla="*/ 152 w 152"/>
                    <a:gd name="T9" fmla="*/ 0 h 269"/>
                  </a:gdLst>
                  <a:ahLst/>
                  <a:cxnLst>
                    <a:cxn ang="0">
                      <a:pos x="T0" y="T1"/>
                    </a:cxn>
                    <a:cxn ang="0">
                      <a:pos x="T2" y="T3"/>
                    </a:cxn>
                    <a:cxn ang="0">
                      <a:pos x="T4" y="T5"/>
                    </a:cxn>
                    <a:cxn ang="0">
                      <a:pos x="T6" y="T7"/>
                    </a:cxn>
                    <a:cxn ang="0">
                      <a:pos x="T8" y="T9"/>
                    </a:cxn>
                  </a:cxnLst>
                  <a:rect l="0" t="0" r="r" b="b"/>
                  <a:pathLst>
                    <a:path w="152" h="269">
                      <a:moveTo>
                        <a:pt x="152" y="0"/>
                      </a:moveTo>
                      <a:lnTo>
                        <a:pt x="0" y="91"/>
                      </a:lnTo>
                      <a:lnTo>
                        <a:pt x="0" y="269"/>
                      </a:lnTo>
                      <a:lnTo>
                        <a:pt x="152" y="180"/>
                      </a:lnTo>
                      <a:lnTo>
                        <a:pt x="152" y="0"/>
                      </a:lnTo>
                      <a:close/>
                    </a:path>
                  </a:pathLst>
                </a:custGeom>
                <a:grpFill/>
                <a:ln>
                  <a:noFill/>
                </a:ln>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90" name="Freeform 69"/>
                <p:cNvSpPr>
                  <a:spLocks/>
                </p:cNvSpPr>
                <p:nvPr/>
              </p:nvSpPr>
              <p:spPr bwMode="auto">
                <a:xfrm>
                  <a:off x="7811433" y="1693699"/>
                  <a:ext cx="364793" cy="637204"/>
                </a:xfrm>
                <a:custGeom>
                  <a:avLst/>
                  <a:gdLst>
                    <a:gd name="T0" fmla="*/ 0 w 154"/>
                    <a:gd name="T1" fmla="*/ 0 h 269"/>
                    <a:gd name="T2" fmla="*/ 154 w 154"/>
                    <a:gd name="T3" fmla="*/ 91 h 269"/>
                    <a:gd name="T4" fmla="*/ 154 w 154"/>
                    <a:gd name="T5" fmla="*/ 269 h 269"/>
                    <a:gd name="T6" fmla="*/ 0 w 154"/>
                    <a:gd name="T7" fmla="*/ 180 h 269"/>
                    <a:gd name="T8" fmla="*/ 0 w 154"/>
                    <a:gd name="T9" fmla="*/ 0 h 269"/>
                  </a:gdLst>
                  <a:ahLst/>
                  <a:cxnLst>
                    <a:cxn ang="0">
                      <a:pos x="T0" y="T1"/>
                    </a:cxn>
                    <a:cxn ang="0">
                      <a:pos x="T2" y="T3"/>
                    </a:cxn>
                    <a:cxn ang="0">
                      <a:pos x="T4" y="T5"/>
                    </a:cxn>
                    <a:cxn ang="0">
                      <a:pos x="T6" y="T7"/>
                    </a:cxn>
                    <a:cxn ang="0">
                      <a:pos x="T8" y="T9"/>
                    </a:cxn>
                  </a:cxnLst>
                  <a:rect l="0" t="0" r="r" b="b"/>
                  <a:pathLst>
                    <a:path w="154" h="269">
                      <a:moveTo>
                        <a:pt x="0" y="0"/>
                      </a:moveTo>
                      <a:lnTo>
                        <a:pt x="154" y="91"/>
                      </a:lnTo>
                      <a:lnTo>
                        <a:pt x="154" y="269"/>
                      </a:lnTo>
                      <a:lnTo>
                        <a:pt x="0" y="180"/>
                      </a:lnTo>
                      <a:lnTo>
                        <a:pt x="0" y="0"/>
                      </a:lnTo>
                      <a:close/>
                    </a:path>
                  </a:pathLst>
                </a:custGeom>
                <a:grpFill/>
                <a:ln>
                  <a:noFill/>
                </a:ln>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grpSp>
          <p:sp>
            <p:nvSpPr>
              <p:cNvPr id="68" name="TextBox 67"/>
              <p:cNvSpPr txBox="1"/>
              <p:nvPr/>
            </p:nvSpPr>
            <p:spPr>
              <a:xfrm>
                <a:off x="8748637" y="4824041"/>
                <a:ext cx="1653157"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Streaming</a:t>
                </a:r>
              </a:p>
            </p:txBody>
          </p:sp>
          <p:grpSp>
            <p:nvGrpSpPr>
              <p:cNvPr id="69" name="Group 68"/>
              <p:cNvGrpSpPr/>
              <p:nvPr/>
            </p:nvGrpSpPr>
            <p:grpSpPr>
              <a:xfrm>
                <a:off x="8720229" y="4374755"/>
                <a:ext cx="360967" cy="338449"/>
                <a:chOff x="-2509838" y="2986088"/>
                <a:chExt cx="738188" cy="692151"/>
              </a:xfrm>
              <a:solidFill>
                <a:schemeClr val="bg1"/>
              </a:solidFill>
            </p:grpSpPr>
            <p:sp>
              <p:nvSpPr>
                <p:cNvPr id="73" name="Freeform 7"/>
                <p:cNvSpPr>
                  <a:spLocks/>
                </p:cNvSpPr>
                <p:nvPr/>
              </p:nvSpPr>
              <p:spPr bwMode="auto">
                <a:xfrm>
                  <a:off x="-2495550" y="2986088"/>
                  <a:ext cx="79375" cy="18256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74" name="Freeform 8"/>
                <p:cNvSpPr>
                  <a:spLocks noEditPoints="1"/>
                </p:cNvSpPr>
                <p:nvPr/>
              </p:nvSpPr>
              <p:spPr bwMode="auto">
                <a:xfrm>
                  <a:off x="-2352675" y="2986088"/>
                  <a:ext cx="127000" cy="18256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75" name="Freeform 9"/>
                <p:cNvSpPr>
                  <a:spLocks/>
                </p:cNvSpPr>
                <p:nvPr/>
              </p:nvSpPr>
              <p:spPr bwMode="auto">
                <a:xfrm>
                  <a:off x="-2190750" y="2986088"/>
                  <a:ext cx="77788" cy="18256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76" name="Freeform 10"/>
                <p:cNvSpPr>
                  <a:spLocks noEditPoints="1"/>
                </p:cNvSpPr>
                <p:nvPr/>
              </p:nvSpPr>
              <p:spPr bwMode="auto">
                <a:xfrm>
                  <a:off x="-2509838" y="3240088"/>
                  <a:ext cx="127000" cy="184150"/>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77" name="Freeform 11"/>
                <p:cNvSpPr>
                  <a:spLocks/>
                </p:cNvSpPr>
                <p:nvPr/>
              </p:nvSpPr>
              <p:spPr bwMode="auto">
                <a:xfrm>
                  <a:off x="-2338388" y="3240088"/>
                  <a:ext cx="79375" cy="180975"/>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78" name="Freeform 12"/>
                <p:cNvSpPr>
                  <a:spLocks noEditPoints="1"/>
                </p:cNvSpPr>
                <p:nvPr/>
              </p:nvSpPr>
              <p:spPr bwMode="auto">
                <a:xfrm>
                  <a:off x="-2206625" y="3240088"/>
                  <a:ext cx="127000" cy="184150"/>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79" name="Freeform 13"/>
                <p:cNvSpPr>
                  <a:spLocks noEditPoints="1"/>
                </p:cNvSpPr>
                <p:nvPr/>
              </p:nvSpPr>
              <p:spPr bwMode="auto">
                <a:xfrm>
                  <a:off x="-2509838" y="3495676"/>
                  <a:ext cx="127000" cy="182563"/>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0" name="Freeform 14"/>
                <p:cNvSpPr>
                  <a:spLocks noEditPoints="1"/>
                </p:cNvSpPr>
                <p:nvPr/>
              </p:nvSpPr>
              <p:spPr bwMode="auto">
                <a:xfrm>
                  <a:off x="-2352675" y="3495676"/>
                  <a:ext cx="127000" cy="182563"/>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1" name="Freeform 15"/>
                <p:cNvSpPr>
                  <a:spLocks/>
                </p:cNvSpPr>
                <p:nvPr/>
              </p:nvSpPr>
              <p:spPr bwMode="auto">
                <a:xfrm>
                  <a:off x="-2190750" y="3495676"/>
                  <a:ext cx="77788" cy="179388"/>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2" name="Freeform 16"/>
                <p:cNvSpPr>
                  <a:spLocks/>
                </p:cNvSpPr>
                <p:nvPr/>
              </p:nvSpPr>
              <p:spPr bwMode="auto">
                <a:xfrm>
                  <a:off x="-1884363" y="2986088"/>
                  <a:ext cx="79375" cy="18256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3" name="Freeform 17"/>
                <p:cNvSpPr>
                  <a:spLocks noEditPoints="1"/>
                </p:cNvSpPr>
                <p:nvPr/>
              </p:nvSpPr>
              <p:spPr bwMode="auto">
                <a:xfrm>
                  <a:off x="-1898650" y="3240088"/>
                  <a:ext cx="127000" cy="184150"/>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4" name="Freeform 18"/>
                <p:cNvSpPr>
                  <a:spLocks noEditPoints="1"/>
                </p:cNvSpPr>
                <p:nvPr/>
              </p:nvSpPr>
              <p:spPr bwMode="auto">
                <a:xfrm>
                  <a:off x="-1898650" y="3495676"/>
                  <a:ext cx="127000" cy="182563"/>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5" name="Freeform 19"/>
                <p:cNvSpPr>
                  <a:spLocks noEditPoints="1"/>
                </p:cNvSpPr>
                <p:nvPr/>
              </p:nvSpPr>
              <p:spPr bwMode="auto">
                <a:xfrm>
                  <a:off x="-2055813" y="2986088"/>
                  <a:ext cx="127000" cy="18256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6" name="Freeform 20"/>
                <p:cNvSpPr>
                  <a:spLocks/>
                </p:cNvSpPr>
                <p:nvPr/>
              </p:nvSpPr>
              <p:spPr bwMode="auto">
                <a:xfrm>
                  <a:off x="-2041525" y="3240088"/>
                  <a:ext cx="79375" cy="180975"/>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sp>
              <p:nvSpPr>
                <p:cNvPr id="87" name="Freeform 21"/>
                <p:cNvSpPr>
                  <a:spLocks noEditPoints="1"/>
                </p:cNvSpPr>
                <p:nvPr/>
              </p:nvSpPr>
              <p:spPr bwMode="auto">
                <a:xfrm>
                  <a:off x="-2055813" y="3495676"/>
                  <a:ext cx="127000" cy="182563"/>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99446"/>
                  <a:endParaRPr lang="en-US" sz="900">
                    <a:solidFill>
                      <a:srgbClr val="000000"/>
                    </a:solidFill>
                  </a:endParaRPr>
                </a:p>
              </p:txBody>
            </p:sp>
          </p:grpSp>
          <p:sp>
            <p:nvSpPr>
              <p:cNvPr id="70" name="TextBox 69"/>
              <p:cNvSpPr txBox="1"/>
              <p:nvPr/>
            </p:nvSpPr>
            <p:spPr>
              <a:xfrm>
                <a:off x="10401794" y="4824041"/>
                <a:ext cx="1653157" cy="348251"/>
              </a:xfrm>
              <a:prstGeom prst="rect">
                <a:avLst/>
              </a:prstGeom>
              <a:noFill/>
            </p:spPr>
            <p:txBody>
              <a:bodyPr wrap="square" lIns="0" tIns="0" rIns="0" bIns="0" rtlCol="0" anchor="ctr">
                <a:noAutofit/>
              </a:bodyPr>
              <a:lstStyle/>
              <a:p>
                <a:pPr defTabSz="699446">
                  <a:lnSpc>
                    <a:spcPct val="90000"/>
                  </a:lnSpc>
                  <a:spcAft>
                    <a:spcPts val="450"/>
                  </a:spcAft>
                </a:pPr>
                <a:r>
                  <a:rPr lang="en-US" sz="900" dirty="0">
                    <a:gradFill>
                      <a:gsLst>
                        <a:gs pos="85841">
                          <a:srgbClr val="FFFFFF"/>
                        </a:gs>
                        <a:gs pos="0">
                          <a:srgbClr val="FFFFFF"/>
                        </a:gs>
                      </a:gsLst>
                      <a:lin ang="5400000" scaled="0"/>
                    </a:gradFill>
                  </a:rPr>
                  <a:t>Internal &amp; External</a:t>
                </a:r>
              </a:p>
            </p:txBody>
          </p:sp>
          <p:sp>
            <p:nvSpPr>
              <p:cNvPr id="71" name="TextBox 70"/>
              <p:cNvSpPr txBox="1"/>
              <p:nvPr/>
            </p:nvSpPr>
            <p:spPr>
              <a:xfrm>
                <a:off x="10260626" y="4348177"/>
                <a:ext cx="502313" cy="377948"/>
              </a:xfrm>
              <a:prstGeom prst="rect">
                <a:avLst/>
              </a:prstGeom>
              <a:noFill/>
            </p:spPr>
            <p:txBody>
              <a:bodyPr wrap="square" lIns="0" tIns="0" rIns="0" bIns="0" rtlCol="0">
                <a:spAutoFit/>
              </a:bodyPr>
              <a:lstStyle/>
              <a:p>
                <a:pPr algn="ctr" defTabSz="699193">
                  <a:lnSpc>
                    <a:spcPct val="90000"/>
                  </a:lnSpc>
                  <a:defRPr/>
                </a:pPr>
                <a:r>
                  <a:rPr lang="en-US" sz="2400" b="1" kern="0" dirty="0">
                    <a:solidFill>
                      <a:srgbClr val="FFFFFF"/>
                    </a:solidFill>
                    <a:sym typeface="Wingdings" panose="05000000000000000000" pitchFamily="2" charset="2"/>
                  </a:rPr>
                  <a:t></a:t>
                </a:r>
                <a:endParaRPr lang="en-US" sz="2400" b="1" kern="0" dirty="0">
                  <a:solidFill>
                    <a:srgbClr val="FFFFFF"/>
                  </a:solidFill>
                </a:endParaRPr>
              </a:p>
            </p:txBody>
          </p:sp>
          <p:pic>
            <p:nvPicPr>
              <p:cNvPr id="72" name="Picture 71"/>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61185" y="4335313"/>
                <a:ext cx="583778" cy="417342"/>
              </a:xfrm>
              <a:prstGeom prst="rect">
                <a:avLst/>
              </a:prstGeom>
              <a:ln>
                <a:noFill/>
              </a:ln>
            </p:spPr>
          </p:pic>
        </p:grpSp>
        <p:grpSp>
          <p:nvGrpSpPr>
            <p:cNvPr id="151" name="Group 150"/>
            <p:cNvGrpSpPr/>
            <p:nvPr/>
          </p:nvGrpSpPr>
          <p:grpSpPr>
            <a:xfrm>
              <a:off x="3121591" y="5346705"/>
              <a:ext cx="1331479" cy="195372"/>
              <a:chOff x="575253" y="3901735"/>
              <a:chExt cx="1775456" cy="260518"/>
            </a:xfrm>
            <a:solidFill>
              <a:srgbClr val="C00000"/>
            </a:solidFill>
          </p:grpSpPr>
          <p:grpSp>
            <p:nvGrpSpPr>
              <p:cNvPr id="152" name="Group 151"/>
              <p:cNvGrpSpPr/>
              <p:nvPr/>
            </p:nvGrpSpPr>
            <p:grpSpPr>
              <a:xfrm>
                <a:off x="575253" y="3901735"/>
                <a:ext cx="190624" cy="260518"/>
                <a:chOff x="1447438" y="3993203"/>
                <a:chExt cx="656000" cy="1195540"/>
              </a:xfrm>
              <a:grpFill/>
            </p:grpSpPr>
            <p:sp>
              <p:nvSpPr>
                <p:cNvPr id="174" name="Freeform 173"/>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75" name="Oval 174"/>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153" name="Group 152"/>
              <p:cNvGrpSpPr/>
              <p:nvPr/>
            </p:nvGrpSpPr>
            <p:grpSpPr>
              <a:xfrm>
                <a:off x="798385" y="3901735"/>
                <a:ext cx="190624" cy="260518"/>
                <a:chOff x="1447438" y="3993203"/>
                <a:chExt cx="656000" cy="1195540"/>
              </a:xfrm>
              <a:grpFill/>
            </p:grpSpPr>
            <p:sp>
              <p:nvSpPr>
                <p:cNvPr id="172" name="Freeform 171"/>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73" name="Oval 172"/>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154" name="Group 153"/>
              <p:cNvGrpSpPr/>
              <p:nvPr/>
            </p:nvGrpSpPr>
            <p:grpSpPr>
              <a:xfrm>
                <a:off x="1048828" y="3901735"/>
                <a:ext cx="190624" cy="260518"/>
                <a:chOff x="1447438" y="3993203"/>
                <a:chExt cx="656000" cy="1195540"/>
              </a:xfrm>
              <a:grpFill/>
            </p:grpSpPr>
            <p:sp>
              <p:nvSpPr>
                <p:cNvPr id="170" name="Freeform 169"/>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71" name="Oval 170"/>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155" name="Group 154"/>
              <p:cNvGrpSpPr/>
              <p:nvPr/>
            </p:nvGrpSpPr>
            <p:grpSpPr>
              <a:xfrm>
                <a:off x="1271960" y="3901735"/>
                <a:ext cx="190624" cy="260518"/>
                <a:chOff x="1447438" y="3993203"/>
                <a:chExt cx="656000" cy="1195540"/>
              </a:xfrm>
              <a:grpFill/>
            </p:grpSpPr>
            <p:sp>
              <p:nvSpPr>
                <p:cNvPr id="168" name="Freeform 167"/>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69" name="Oval 168"/>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156" name="Group 155"/>
              <p:cNvGrpSpPr/>
              <p:nvPr/>
            </p:nvGrpSpPr>
            <p:grpSpPr>
              <a:xfrm>
                <a:off x="1495878" y="3901735"/>
                <a:ext cx="190624" cy="260518"/>
                <a:chOff x="1447438" y="3993203"/>
                <a:chExt cx="656000" cy="1195540"/>
              </a:xfrm>
              <a:grpFill/>
            </p:grpSpPr>
            <p:sp>
              <p:nvSpPr>
                <p:cNvPr id="166" name="Freeform 165"/>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67" name="Oval 166"/>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157" name="Group 156"/>
              <p:cNvGrpSpPr/>
              <p:nvPr/>
            </p:nvGrpSpPr>
            <p:grpSpPr>
              <a:xfrm>
                <a:off x="1719010" y="3901735"/>
                <a:ext cx="190624" cy="260518"/>
                <a:chOff x="1447438" y="3993203"/>
                <a:chExt cx="656000" cy="1195540"/>
              </a:xfrm>
              <a:grpFill/>
            </p:grpSpPr>
            <p:sp>
              <p:nvSpPr>
                <p:cNvPr id="164" name="Freeform 163"/>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65" name="Oval 164"/>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158" name="Group 157"/>
              <p:cNvGrpSpPr/>
              <p:nvPr/>
            </p:nvGrpSpPr>
            <p:grpSpPr>
              <a:xfrm>
                <a:off x="1936953" y="3901735"/>
                <a:ext cx="190624" cy="260518"/>
                <a:chOff x="1447438" y="3993203"/>
                <a:chExt cx="656000" cy="1195540"/>
              </a:xfrm>
              <a:grpFill/>
            </p:grpSpPr>
            <p:sp>
              <p:nvSpPr>
                <p:cNvPr id="162" name="Freeform 161"/>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63" name="Oval 162"/>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nvGrpSpPr>
              <p:cNvPr id="159" name="Group 158"/>
              <p:cNvGrpSpPr/>
              <p:nvPr/>
            </p:nvGrpSpPr>
            <p:grpSpPr>
              <a:xfrm>
                <a:off x="2160085" y="3901735"/>
                <a:ext cx="190624" cy="260518"/>
                <a:chOff x="1447438" y="3993203"/>
                <a:chExt cx="656000" cy="1195540"/>
              </a:xfrm>
              <a:grpFill/>
            </p:grpSpPr>
            <p:sp>
              <p:nvSpPr>
                <p:cNvPr id="160" name="Freeform 159"/>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61" name="Oval 160"/>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sp>
          <p:nvSpPr>
            <p:cNvPr id="176" name="TextBox 175"/>
            <p:cNvSpPr txBox="1"/>
            <p:nvPr/>
          </p:nvSpPr>
          <p:spPr>
            <a:xfrm>
              <a:off x="3168178" y="4994452"/>
              <a:ext cx="1007129" cy="275563"/>
            </a:xfrm>
            <a:prstGeom prst="rect">
              <a:avLst/>
            </a:prstGeom>
            <a:noFill/>
          </p:spPr>
          <p:txBody>
            <a:bodyPr wrap="none" rtlCol="0">
              <a:spAutoFit/>
            </a:bodyPr>
            <a:lstStyle/>
            <a:p>
              <a:pPr defTabSz="699446"/>
              <a:r>
                <a:rPr lang="en-US" sz="1500" dirty="0">
                  <a:solidFill>
                    <a:srgbClr val="000000"/>
                  </a:solidFill>
                  <a:latin typeface="Segoe UI Light"/>
                </a:rPr>
                <a:t>Data sources</a:t>
              </a:r>
            </a:p>
          </p:txBody>
        </p:sp>
        <p:grpSp>
          <p:nvGrpSpPr>
            <p:cNvPr id="177" name="Group 176"/>
            <p:cNvGrpSpPr/>
            <p:nvPr/>
          </p:nvGrpSpPr>
          <p:grpSpPr>
            <a:xfrm>
              <a:off x="2799070" y="5034673"/>
              <a:ext cx="1913128" cy="1031693"/>
              <a:chOff x="3211420" y="5580436"/>
              <a:chExt cx="2551054" cy="1375708"/>
            </a:xfrm>
          </p:grpSpPr>
          <p:sp>
            <p:nvSpPr>
              <p:cNvPr id="178" name="Rectangle 177"/>
              <p:cNvSpPr/>
              <p:nvPr/>
            </p:nvSpPr>
            <p:spPr>
              <a:xfrm>
                <a:off x="3211420" y="5580436"/>
                <a:ext cx="2551054" cy="13757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79" name="TextBox 178"/>
              <p:cNvSpPr txBox="1"/>
              <p:nvPr/>
            </p:nvSpPr>
            <p:spPr>
              <a:xfrm>
                <a:off x="3660547" y="6535324"/>
                <a:ext cx="425815" cy="141731"/>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solidFill>
                      <a:srgbClr val="0072C6"/>
                    </a:solidFill>
                  </a:rPr>
                  <a:t>OLTP</a:t>
                </a:r>
              </a:p>
            </p:txBody>
          </p:sp>
          <p:grpSp>
            <p:nvGrpSpPr>
              <p:cNvPr id="180" name="Group 179"/>
              <p:cNvGrpSpPr/>
              <p:nvPr/>
            </p:nvGrpSpPr>
            <p:grpSpPr>
              <a:xfrm>
                <a:off x="3713183" y="6131801"/>
                <a:ext cx="244335" cy="333922"/>
                <a:chOff x="1447438" y="3993203"/>
                <a:chExt cx="656000" cy="1195540"/>
              </a:xfrm>
            </p:grpSpPr>
            <p:sp>
              <p:nvSpPr>
                <p:cNvPr id="193" name="Freeform 192"/>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94" name="Oval 193"/>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181" name="TextBox 180"/>
              <p:cNvSpPr txBox="1"/>
              <p:nvPr/>
            </p:nvSpPr>
            <p:spPr>
              <a:xfrm>
                <a:off x="4175249" y="6535324"/>
                <a:ext cx="311570" cy="141731"/>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solidFill>
                      <a:srgbClr val="0072C6"/>
                    </a:solidFill>
                  </a:rPr>
                  <a:t>ERP</a:t>
                </a:r>
              </a:p>
            </p:txBody>
          </p:sp>
          <p:grpSp>
            <p:nvGrpSpPr>
              <p:cNvPr id="182" name="Group 181"/>
              <p:cNvGrpSpPr/>
              <p:nvPr/>
            </p:nvGrpSpPr>
            <p:grpSpPr>
              <a:xfrm>
                <a:off x="4180336" y="6131801"/>
                <a:ext cx="244335" cy="333922"/>
                <a:chOff x="1447438" y="3993203"/>
                <a:chExt cx="656000" cy="1195540"/>
              </a:xfrm>
            </p:grpSpPr>
            <p:sp>
              <p:nvSpPr>
                <p:cNvPr id="191" name="Freeform 190"/>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92" name="Oval 191"/>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183" name="TextBox 182"/>
              <p:cNvSpPr txBox="1"/>
              <p:nvPr/>
            </p:nvSpPr>
            <p:spPr>
              <a:xfrm>
                <a:off x="4605930" y="6535324"/>
                <a:ext cx="405738" cy="141731"/>
              </a:xfrm>
              <a:prstGeom prst="rect">
                <a:avLst/>
              </a:prstGeom>
              <a:noFill/>
            </p:spPr>
            <p:txBody>
              <a:bodyPr wrap="square" lIns="0" tIns="0" rIns="0" bIns="0" rtlCol="0">
                <a:spAutoFit/>
              </a:bodyPr>
              <a:lstStyle/>
              <a:p>
                <a:pPr defTabSz="699446">
                  <a:lnSpc>
                    <a:spcPct val="90000"/>
                  </a:lnSpc>
                </a:pPr>
                <a:r>
                  <a:rPr lang="en-US" sz="900" dirty="0">
                    <a:ln>
                      <a:solidFill>
                        <a:srgbClr val="FFFFFF">
                          <a:alpha val="0"/>
                        </a:srgbClr>
                      </a:solidFill>
                    </a:ln>
                    <a:solidFill>
                      <a:srgbClr val="0072C6"/>
                    </a:solidFill>
                  </a:rPr>
                  <a:t>CRM</a:t>
                </a:r>
              </a:p>
            </p:txBody>
          </p:sp>
          <p:grpSp>
            <p:nvGrpSpPr>
              <p:cNvPr id="184" name="Group 183"/>
              <p:cNvGrpSpPr/>
              <p:nvPr/>
            </p:nvGrpSpPr>
            <p:grpSpPr>
              <a:xfrm>
                <a:off x="4633808" y="6131801"/>
                <a:ext cx="244335" cy="333922"/>
                <a:chOff x="1447438" y="3993203"/>
                <a:chExt cx="656000" cy="1195540"/>
              </a:xfrm>
            </p:grpSpPr>
            <p:sp>
              <p:nvSpPr>
                <p:cNvPr id="189" name="Freeform 188"/>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90" name="Oval 189"/>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sp>
            <p:nvSpPr>
              <p:cNvPr id="185" name="TextBox 184"/>
              <p:cNvSpPr txBox="1"/>
              <p:nvPr/>
            </p:nvSpPr>
            <p:spPr>
              <a:xfrm>
                <a:off x="5068659" y="6535324"/>
                <a:ext cx="318466" cy="151970"/>
              </a:xfrm>
              <a:prstGeom prst="rect">
                <a:avLst/>
              </a:prstGeom>
              <a:noFill/>
            </p:spPr>
            <p:txBody>
              <a:bodyPr wrap="square" lIns="0" tIns="0" rIns="0" bIns="0" rtlCol="0">
                <a:noAutofit/>
              </a:bodyPr>
              <a:lstStyle/>
              <a:p>
                <a:pPr defTabSz="699446">
                  <a:lnSpc>
                    <a:spcPct val="90000"/>
                  </a:lnSpc>
                </a:pPr>
                <a:r>
                  <a:rPr lang="en-US" sz="900" dirty="0">
                    <a:ln>
                      <a:solidFill>
                        <a:srgbClr val="FFFFFF">
                          <a:alpha val="0"/>
                        </a:srgbClr>
                      </a:solidFill>
                    </a:ln>
                    <a:solidFill>
                      <a:srgbClr val="0072C6"/>
                    </a:solidFill>
                  </a:rPr>
                  <a:t>LOB</a:t>
                </a:r>
              </a:p>
            </p:txBody>
          </p:sp>
          <p:grpSp>
            <p:nvGrpSpPr>
              <p:cNvPr id="186" name="Group 185"/>
              <p:cNvGrpSpPr/>
              <p:nvPr/>
            </p:nvGrpSpPr>
            <p:grpSpPr>
              <a:xfrm>
                <a:off x="5062542" y="6131801"/>
                <a:ext cx="244335" cy="333922"/>
                <a:chOff x="1447438" y="3993203"/>
                <a:chExt cx="656000" cy="1195540"/>
              </a:xfrm>
            </p:grpSpPr>
            <p:sp>
              <p:nvSpPr>
                <p:cNvPr id="187" name="Freeform 186"/>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88" name="Oval 187"/>
                <p:cNvSpPr/>
                <p:nvPr/>
              </p:nvSpPr>
              <p:spPr>
                <a:xfrm>
                  <a:off x="1501819" y="4049582"/>
                  <a:ext cx="532616" cy="2376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grpSp>
        </p:grpSp>
        <p:grpSp>
          <p:nvGrpSpPr>
            <p:cNvPr id="195" name="Group 194"/>
            <p:cNvGrpSpPr/>
            <p:nvPr/>
          </p:nvGrpSpPr>
          <p:grpSpPr>
            <a:xfrm>
              <a:off x="4774148" y="5034673"/>
              <a:ext cx="2193826" cy="1031693"/>
              <a:chOff x="5845082" y="5557180"/>
              <a:chExt cx="2925350" cy="1375708"/>
            </a:xfrm>
          </p:grpSpPr>
          <p:sp>
            <p:nvSpPr>
              <p:cNvPr id="196" name="Rectangle 195"/>
              <p:cNvSpPr/>
              <p:nvPr/>
            </p:nvSpPr>
            <p:spPr>
              <a:xfrm>
                <a:off x="5985292" y="5557180"/>
                <a:ext cx="2560320" cy="137570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50">
                  <a:solidFill>
                    <a:srgbClr val="FFFFFF"/>
                  </a:solidFill>
                </a:endParaRPr>
              </a:p>
            </p:txBody>
          </p:sp>
          <p:sp>
            <p:nvSpPr>
              <p:cNvPr id="197" name="TextBox 196"/>
              <p:cNvSpPr txBox="1"/>
              <p:nvPr/>
            </p:nvSpPr>
            <p:spPr>
              <a:xfrm>
                <a:off x="5845082" y="5559786"/>
                <a:ext cx="2925350" cy="367449"/>
              </a:xfrm>
              <a:prstGeom prst="rect">
                <a:avLst/>
              </a:prstGeom>
              <a:noFill/>
            </p:spPr>
            <p:txBody>
              <a:bodyPr wrap="square" rtlCol="0">
                <a:spAutoFit/>
              </a:bodyPr>
              <a:lstStyle/>
              <a:p>
                <a:pPr algn="ctr" defTabSz="699446"/>
                <a:r>
                  <a:rPr lang="en-US" sz="1500" dirty="0">
                    <a:solidFill>
                      <a:srgbClr val="000000"/>
                    </a:solidFill>
                    <a:latin typeface="Segoe UI Light"/>
                  </a:rPr>
                  <a:t>Non-relational data</a:t>
                </a:r>
              </a:p>
            </p:txBody>
          </p:sp>
          <p:sp>
            <p:nvSpPr>
              <p:cNvPr id="198" name="TextBox 197"/>
              <p:cNvSpPr txBox="1"/>
              <p:nvPr/>
            </p:nvSpPr>
            <p:spPr>
              <a:xfrm>
                <a:off x="6191194" y="6642041"/>
                <a:ext cx="645846" cy="165352"/>
              </a:xfrm>
              <a:prstGeom prst="rect">
                <a:avLst/>
              </a:prstGeom>
              <a:noFill/>
            </p:spPr>
            <p:txBody>
              <a:bodyPr wrap="square" lIns="0" tIns="0" rIns="0" bIns="0" rtlCol="0">
                <a:spAutoFit/>
              </a:bodyPr>
              <a:lstStyle/>
              <a:p>
                <a:pPr defTabSz="699446">
                  <a:lnSpc>
                    <a:spcPct val="90000"/>
                  </a:lnSpc>
                </a:pPr>
                <a:r>
                  <a:rPr lang="en-US" sz="1050" dirty="0">
                    <a:ln>
                      <a:solidFill>
                        <a:srgbClr val="FFFFFF">
                          <a:alpha val="0"/>
                        </a:srgbClr>
                      </a:solidFill>
                    </a:ln>
                    <a:gradFill>
                      <a:gsLst>
                        <a:gs pos="0">
                          <a:srgbClr val="505050"/>
                        </a:gs>
                        <a:gs pos="100000">
                          <a:srgbClr val="505050"/>
                        </a:gs>
                      </a:gsLst>
                      <a:lin ang="5400000" scaled="0"/>
                    </a:gradFill>
                  </a:rPr>
                  <a:t>Devices</a:t>
                </a:r>
              </a:p>
            </p:txBody>
          </p:sp>
          <p:sp>
            <p:nvSpPr>
              <p:cNvPr id="199" name="TextBox 198"/>
              <p:cNvSpPr txBox="1"/>
              <p:nvPr/>
            </p:nvSpPr>
            <p:spPr>
              <a:xfrm>
                <a:off x="6936569" y="6643061"/>
                <a:ext cx="413078" cy="165352"/>
              </a:xfrm>
              <a:prstGeom prst="rect">
                <a:avLst/>
              </a:prstGeom>
              <a:noFill/>
            </p:spPr>
            <p:txBody>
              <a:bodyPr wrap="square" lIns="0" tIns="0" rIns="0" bIns="0" rtlCol="0">
                <a:spAutoFit/>
              </a:bodyPr>
              <a:lstStyle/>
              <a:p>
                <a:pPr defTabSz="699446">
                  <a:lnSpc>
                    <a:spcPct val="90000"/>
                  </a:lnSpc>
                </a:pPr>
                <a:r>
                  <a:rPr lang="en-US" sz="1050" dirty="0">
                    <a:ln>
                      <a:solidFill>
                        <a:srgbClr val="FFFFFF">
                          <a:alpha val="0"/>
                        </a:srgbClr>
                      </a:solidFill>
                    </a:ln>
                    <a:gradFill>
                      <a:gsLst>
                        <a:gs pos="0">
                          <a:srgbClr val="505050"/>
                        </a:gs>
                        <a:gs pos="100000">
                          <a:srgbClr val="505050"/>
                        </a:gs>
                      </a:gsLst>
                      <a:lin ang="5400000" scaled="0"/>
                    </a:gradFill>
                  </a:rPr>
                  <a:t>Web</a:t>
                </a:r>
              </a:p>
            </p:txBody>
          </p:sp>
          <p:sp>
            <p:nvSpPr>
              <p:cNvPr id="200" name="TextBox 199"/>
              <p:cNvSpPr txBox="1"/>
              <p:nvPr/>
            </p:nvSpPr>
            <p:spPr>
              <a:xfrm>
                <a:off x="7382163" y="6642041"/>
                <a:ext cx="627083" cy="165352"/>
              </a:xfrm>
              <a:prstGeom prst="rect">
                <a:avLst/>
              </a:prstGeom>
              <a:noFill/>
            </p:spPr>
            <p:txBody>
              <a:bodyPr wrap="square" lIns="0" tIns="0" rIns="0" bIns="0" rtlCol="0">
                <a:spAutoFit/>
              </a:bodyPr>
              <a:lstStyle/>
              <a:p>
                <a:pPr defTabSz="699446">
                  <a:lnSpc>
                    <a:spcPct val="90000"/>
                  </a:lnSpc>
                </a:pPr>
                <a:r>
                  <a:rPr lang="en-US" sz="1050" dirty="0">
                    <a:ln>
                      <a:solidFill>
                        <a:srgbClr val="FFFFFF">
                          <a:alpha val="0"/>
                        </a:srgbClr>
                      </a:solidFill>
                    </a:ln>
                    <a:gradFill>
                      <a:gsLst>
                        <a:gs pos="0">
                          <a:srgbClr val="505050"/>
                        </a:gs>
                        <a:gs pos="100000">
                          <a:srgbClr val="505050"/>
                        </a:gs>
                      </a:gsLst>
                      <a:lin ang="5400000" scaled="0"/>
                    </a:gradFill>
                  </a:rPr>
                  <a:t>Sensors</a:t>
                </a:r>
              </a:p>
            </p:txBody>
          </p:sp>
          <p:sp>
            <p:nvSpPr>
              <p:cNvPr id="201" name="TextBox 200"/>
              <p:cNvSpPr txBox="1"/>
              <p:nvPr/>
            </p:nvSpPr>
            <p:spPr>
              <a:xfrm>
                <a:off x="8059956" y="6646596"/>
                <a:ext cx="487175" cy="165352"/>
              </a:xfrm>
              <a:prstGeom prst="rect">
                <a:avLst/>
              </a:prstGeom>
              <a:noFill/>
            </p:spPr>
            <p:txBody>
              <a:bodyPr wrap="square" lIns="0" tIns="0" rIns="0" bIns="0" rtlCol="0">
                <a:spAutoFit/>
              </a:bodyPr>
              <a:lstStyle/>
              <a:p>
                <a:pPr defTabSz="699446">
                  <a:lnSpc>
                    <a:spcPct val="90000"/>
                  </a:lnSpc>
                </a:pPr>
                <a:r>
                  <a:rPr lang="en-US" sz="1050" dirty="0">
                    <a:ln>
                      <a:solidFill>
                        <a:srgbClr val="FFFFFF">
                          <a:alpha val="0"/>
                        </a:srgbClr>
                      </a:solidFill>
                    </a:ln>
                    <a:gradFill>
                      <a:gsLst>
                        <a:gs pos="0">
                          <a:srgbClr val="505050"/>
                        </a:gs>
                        <a:gs pos="100000">
                          <a:srgbClr val="505050"/>
                        </a:gs>
                      </a:gsLst>
                      <a:lin ang="5400000" scaled="0"/>
                    </a:gradFill>
                  </a:rPr>
                  <a:t>Social</a:t>
                </a:r>
              </a:p>
            </p:txBody>
          </p:sp>
          <p:grpSp>
            <p:nvGrpSpPr>
              <p:cNvPr id="202" name="Group 201"/>
              <p:cNvGrpSpPr/>
              <p:nvPr/>
            </p:nvGrpSpPr>
            <p:grpSpPr>
              <a:xfrm>
                <a:off x="6188634" y="6149009"/>
                <a:ext cx="645830" cy="382078"/>
                <a:chOff x="2850173" y="4068523"/>
                <a:chExt cx="724052" cy="428355"/>
              </a:xfrm>
            </p:grpSpPr>
            <p:sp>
              <p:nvSpPr>
                <p:cNvPr id="210"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chemeClr val="tx2"/>
                </a:solidFill>
                <a:ln>
                  <a:noFill/>
                </a:ln>
              </p:spPr>
              <p:txBody>
                <a:bodyPr vert="horz" wrap="square" lIns="68574" tIns="34287" rIns="68574" bIns="34287" numCol="1" anchor="t" anchorCtr="0" compatLnSpc="1">
                  <a:prstTxWarp prst="textNoShape">
                    <a:avLst/>
                  </a:prstTxWarp>
                </a:bodyPr>
                <a:lstStyle/>
                <a:p>
                  <a:pPr defTabSz="699446"/>
                  <a:endParaRPr lang="en-US" sz="1350">
                    <a:solidFill>
                      <a:srgbClr val="000000"/>
                    </a:solidFill>
                  </a:endParaRPr>
                </a:p>
              </p:txBody>
            </p:sp>
            <p:grpSp>
              <p:nvGrpSpPr>
                <p:cNvPr id="211" name="Group 210"/>
                <p:cNvGrpSpPr/>
                <p:nvPr/>
              </p:nvGrpSpPr>
              <p:grpSpPr>
                <a:xfrm>
                  <a:off x="3113588" y="4171950"/>
                  <a:ext cx="460637" cy="324928"/>
                  <a:chOff x="6432941" y="4098201"/>
                  <a:chExt cx="709176" cy="500244"/>
                </a:xfrm>
              </p:grpSpPr>
              <p:sp>
                <p:nvSpPr>
                  <p:cNvPr id="212"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1721" tIns="30861" rIns="61721" bIns="30861" numCol="1" rtlCol="0" anchor="ctr" anchorCtr="0" compatLnSpc="1">
                    <a:prstTxWarp prst="textNoShape">
                      <a:avLst/>
                    </a:prstTxWarp>
                  </a:bodyPr>
                  <a:lstStyle/>
                  <a:p>
                    <a:pPr defTabSz="555467"/>
                    <a:endParaRPr lang="en-US" sz="1350" spc="-91" dirty="0">
                      <a:solidFill>
                        <a:srgbClr val="000000">
                          <a:lumMod val="50000"/>
                        </a:srgbClr>
                      </a:solidFill>
                      <a:latin typeface="Segoe Light" pitchFamily="34" charset="0"/>
                    </a:endParaRPr>
                  </a:p>
                </p:txBody>
              </p:sp>
              <p:sp>
                <p:nvSpPr>
                  <p:cNvPr id="213"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68571" tIns="34286" rIns="68571" bIns="34286" numCol="1" anchor="t" anchorCtr="0" compatLnSpc="1">
                    <a:prstTxWarp prst="textNoShape">
                      <a:avLst/>
                    </a:prstTxWarp>
                  </a:bodyPr>
                  <a:lstStyle/>
                  <a:p>
                    <a:pPr defTabSz="685530"/>
                    <a:endParaRPr lang="en-US" sz="1275" dirty="0">
                      <a:solidFill>
                        <a:srgbClr val="000000"/>
                      </a:solidFill>
                    </a:endParaRPr>
                  </a:p>
                </p:txBody>
              </p:sp>
            </p:grpSp>
          </p:grpSp>
          <p:sp>
            <p:nvSpPr>
              <p:cNvPr id="203" name="Freeform 30"/>
              <p:cNvSpPr>
                <a:spLocks noChangeAspect="1" noEditPoints="1"/>
              </p:cNvSpPr>
              <p:nvPr/>
            </p:nvSpPr>
            <p:spPr bwMode="auto">
              <a:xfrm>
                <a:off x="6969821" y="6239501"/>
                <a:ext cx="291077" cy="34271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nvGrpSpPr>
              <p:cNvPr id="204" name="Group 203"/>
              <p:cNvGrpSpPr/>
              <p:nvPr/>
            </p:nvGrpSpPr>
            <p:grpSpPr>
              <a:xfrm>
                <a:off x="7374719" y="6267944"/>
                <a:ext cx="684049" cy="285824"/>
                <a:chOff x="5416550" y="3144838"/>
                <a:chExt cx="1352550" cy="565151"/>
              </a:xfrm>
              <a:solidFill>
                <a:srgbClr val="505050"/>
              </a:solidFill>
            </p:grpSpPr>
            <p:sp>
              <p:nvSpPr>
                <p:cNvPr id="206"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207"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208"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sp>
              <p:nvSpPr>
                <p:cNvPr id="209"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4" tIns="34287" rIns="68574" bIns="34287" numCol="1" anchor="t" anchorCtr="0" compatLnSpc="1">
                  <a:prstTxWarp prst="textNoShape">
                    <a:avLst/>
                  </a:prstTxWarp>
                </a:bodyPr>
                <a:lstStyle/>
                <a:p>
                  <a:pPr defTabSz="685530"/>
                  <a:endParaRPr lang="en-US" sz="1275">
                    <a:solidFill>
                      <a:srgbClr val="000000"/>
                    </a:solidFill>
                  </a:endParaRPr>
                </a:p>
              </p:txBody>
            </p:sp>
          </p:grpSp>
          <p:sp>
            <p:nvSpPr>
              <p:cNvPr id="205" name="Freeform 13"/>
              <p:cNvSpPr>
                <a:spLocks noChangeAspect="1" noEditPoints="1"/>
              </p:cNvSpPr>
              <p:nvPr/>
            </p:nvSpPr>
            <p:spPr bwMode="black">
              <a:xfrm>
                <a:off x="8119678" y="6236621"/>
                <a:ext cx="409278" cy="348471"/>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1721" tIns="30861" rIns="61721" bIns="30861" numCol="1" rtlCol="0" anchor="ctr" anchorCtr="0" compatLnSpc="1">
                <a:prstTxWarp prst="textNoShape">
                  <a:avLst/>
                </a:prstTxWarp>
              </a:bodyPr>
              <a:lstStyle/>
              <a:p>
                <a:pPr defTabSz="555467"/>
                <a:endParaRPr lang="en-US" sz="1350" spc="-91">
                  <a:solidFill>
                    <a:srgbClr val="000000">
                      <a:lumMod val="50000"/>
                    </a:srgbClr>
                  </a:solidFill>
                  <a:latin typeface="Segoe Light" pitchFamily="34" charset="0"/>
                </a:endParaRPr>
              </a:p>
            </p:txBody>
          </p:sp>
        </p:grpSp>
        <p:grpSp>
          <p:nvGrpSpPr>
            <p:cNvPr id="215" name="Group 214"/>
            <p:cNvGrpSpPr/>
            <p:nvPr/>
          </p:nvGrpSpPr>
          <p:grpSpPr>
            <a:xfrm>
              <a:off x="5581867" y="2050477"/>
              <a:ext cx="286351" cy="333964"/>
              <a:chOff x="10280016" y="4544833"/>
              <a:chExt cx="728879" cy="719102"/>
            </a:xfrm>
          </p:grpSpPr>
          <p:grpSp>
            <p:nvGrpSpPr>
              <p:cNvPr id="216" name="Group 215"/>
              <p:cNvGrpSpPr/>
              <p:nvPr/>
            </p:nvGrpSpPr>
            <p:grpSpPr bwMode="black">
              <a:xfrm>
                <a:off x="10280016" y="4544833"/>
                <a:ext cx="728879" cy="719102"/>
                <a:chOff x="2916435" y="3914152"/>
                <a:chExt cx="930763" cy="918513"/>
              </a:xfrm>
            </p:grpSpPr>
            <p:pic>
              <p:nvPicPr>
                <p:cNvPr id="218" name="Picture 21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219"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68564" tIns="34282" rIns="68564" bIns="34282" numCol="1" anchor="t" anchorCtr="0" compatLnSpc="1">
                  <a:prstTxWarp prst="textNoShape">
                    <a:avLst/>
                  </a:prstTxWarp>
                </a:bodyPr>
                <a:lstStyle/>
                <a:p>
                  <a:pPr defTabSz="699311"/>
                  <a:endParaRPr lang="en-US" sz="675" dirty="0">
                    <a:solidFill>
                      <a:srgbClr val="FFFFFF"/>
                    </a:solidFill>
                  </a:endParaRPr>
                </a:p>
              </p:txBody>
            </p:sp>
          </p:grpSp>
          <p:sp>
            <p:nvSpPr>
              <p:cNvPr id="217" name="Freeform 216"/>
              <p:cNvSpPr/>
              <p:nvPr>
                <p:custDataLst>
                  <p:tags r:id="rId1"/>
                </p:custDataLst>
              </p:nvPr>
            </p:nvSpPr>
            <p:spPr>
              <a:xfrm>
                <a:off x="10639372" y="4697517"/>
                <a:ext cx="294872" cy="3012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bg1"/>
              </a:solidFill>
              <a:ln w="19050" cap="flat" cmpd="sng" algn="ctr">
                <a:noFill/>
                <a:prstDash val="solid"/>
              </a:ln>
              <a:effectLst/>
            </p:spPr>
            <p:txBody>
              <a:bodyPr rtlCol="0" anchor="ctr"/>
              <a:lstStyle/>
              <a:p>
                <a:pPr algn="ctr" defTabSz="699446">
                  <a:defRPr/>
                </a:pPr>
                <a:endParaRPr lang="en-US" sz="1350" kern="0">
                  <a:solidFill>
                    <a:sysClr val="window" lastClr="FFFFFF"/>
                  </a:solidFill>
                  <a:latin typeface="Arial"/>
                </a:endParaRPr>
              </a:p>
            </p:txBody>
          </p:sp>
        </p:grpSp>
      </p:grpSp>
    </p:spTree>
    <p:extLst>
      <p:ext uri="{BB962C8B-B14F-4D97-AF65-F5344CB8AC3E}">
        <p14:creationId xmlns:p14="http://schemas.microsoft.com/office/powerpoint/2010/main" val="403336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828483" y="548643"/>
            <a:ext cx="8914642" cy="946413"/>
          </a:xfrm>
        </p:spPr>
        <p:txBody>
          <a:bodyPr>
            <a:normAutofit fontScale="90000"/>
          </a:bodyPr>
          <a:lstStyle/>
          <a:p>
            <a:r>
              <a:rPr lang="en-US" dirty="0" smtClean="0"/>
              <a:t>Freedom of deployment options </a:t>
            </a:r>
            <a:br>
              <a:rPr lang="en-US" dirty="0" smtClean="0"/>
            </a:br>
            <a:r>
              <a:rPr lang="en-US" dirty="0" smtClean="0"/>
              <a:t>and hybrid solutions</a:t>
            </a:r>
            <a:endParaRPr lang="en-US" dirty="0"/>
          </a:p>
        </p:txBody>
      </p:sp>
      <p:sp useBgFill="1">
        <p:nvSpPr>
          <p:cNvPr id="8" name="Rectangle 7"/>
          <p:cNvSpPr/>
          <p:nvPr/>
        </p:nvSpPr>
        <p:spPr>
          <a:xfrm>
            <a:off x="1554167" y="4571148"/>
            <a:ext cx="9326563" cy="1548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grpSp>
        <p:nvGrpSpPr>
          <p:cNvPr id="2" name="Group 1"/>
          <p:cNvGrpSpPr/>
          <p:nvPr/>
        </p:nvGrpSpPr>
        <p:grpSpPr>
          <a:xfrm>
            <a:off x="2145974" y="2257168"/>
            <a:ext cx="2563917" cy="2814678"/>
            <a:chOff x="1854661" y="2465402"/>
            <a:chExt cx="2743201" cy="2743200"/>
          </a:xfrm>
        </p:grpSpPr>
        <p:grpSp>
          <p:nvGrpSpPr>
            <p:cNvPr id="10" name="Group 9"/>
            <p:cNvGrpSpPr/>
            <p:nvPr/>
          </p:nvGrpSpPr>
          <p:grpSpPr>
            <a:xfrm>
              <a:off x="1854661" y="2465402"/>
              <a:ext cx="2743201" cy="2743200"/>
              <a:chOff x="1854661" y="2465402"/>
              <a:chExt cx="2743201" cy="2743200"/>
            </a:xfrm>
          </p:grpSpPr>
          <p:sp>
            <p:nvSpPr>
              <p:cNvPr id="44" name="Rectangle 43"/>
              <p:cNvSpPr/>
              <p:nvPr/>
            </p:nvSpPr>
            <p:spPr bwMode="auto">
              <a:xfrm>
                <a:off x="1854661" y="2465402"/>
                <a:ext cx="2743200" cy="2743200"/>
              </a:xfrm>
              <a:prstGeom prst="rect">
                <a:avLst/>
              </a:prstGeom>
              <a:solidFill>
                <a:schemeClr val="accent4">
                  <a:alpha val="87000"/>
                </a:schemeClr>
              </a:solidFill>
              <a:ln w="12700" cap="flat" cmpd="sng" algn="ctr">
                <a:noFill/>
                <a:prstDash val="solid"/>
                <a:round/>
                <a:headEnd type="none" w="med" len="med"/>
                <a:tailEnd type="none" w="med" len="med"/>
              </a:ln>
              <a:effectLst/>
            </p:spPr>
            <p:txBody>
              <a:bodyPr vert="horz" wrap="square" lIns="137148" tIns="109719" rIns="137148" bIns="109719" numCol="1" rtlCol="0" anchor="ctr" anchorCtr="1" compatLnSpc="1">
                <a:prstTxWarp prst="textNoShape">
                  <a:avLst/>
                </a:prstTxWarp>
              </a:bodyPr>
              <a:lstStyle/>
              <a:p>
                <a:pPr marL="173723" indent="-173723" algn="ctr" defTabSz="699152" fontAlgn="base">
                  <a:lnSpc>
                    <a:spcPct val="90000"/>
                  </a:lnSpc>
                  <a:spcBef>
                    <a:spcPts val="482"/>
                  </a:spcBef>
                  <a:spcAft>
                    <a:spcPct val="0"/>
                  </a:spcAft>
                  <a:buClr>
                    <a:srgbClr val="FFFF99"/>
                  </a:buClr>
                  <a:buSzPct val="120000"/>
                  <a:defRPr/>
                </a:pPr>
                <a:endParaRPr lang="en-US" altLang="zh-CN" sz="2400" i="1" dirty="0">
                  <a:solidFill>
                    <a:srgbClr val="FFFFFF"/>
                  </a:solidFill>
                  <a:latin typeface="Segoe" pitchFamily="34" charset="0"/>
                </a:endParaRPr>
              </a:p>
            </p:txBody>
          </p:sp>
          <p:sp>
            <p:nvSpPr>
              <p:cNvPr id="5" name="TextBox 4"/>
              <p:cNvSpPr txBox="1"/>
              <p:nvPr/>
            </p:nvSpPr>
            <p:spPr>
              <a:xfrm>
                <a:off x="1854662" y="2465402"/>
                <a:ext cx="2743200" cy="575907"/>
              </a:xfrm>
              <a:prstGeom prst="rect">
                <a:avLst/>
              </a:prstGeom>
              <a:noFill/>
            </p:spPr>
            <p:txBody>
              <a:bodyPr wrap="square" lIns="137148" tIns="109719" rIns="137148" bIns="109719" rtlCol="0">
                <a:spAutoFit/>
              </a:bodyPr>
              <a:lstStyle/>
              <a:p>
                <a:pPr defTabSz="699308"/>
                <a:r>
                  <a:rPr lang="en-US" sz="2400" dirty="0">
                    <a:gradFill>
                      <a:gsLst>
                        <a:gs pos="0">
                          <a:srgbClr val="FFFFFF"/>
                        </a:gs>
                        <a:gs pos="100000">
                          <a:srgbClr val="FFFFFF"/>
                        </a:gs>
                      </a:gsLst>
                      <a:lin ang="5400000" scaled="0"/>
                    </a:gradFill>
                    <a:latin typeface="Segoe UI Light"/>
                  </a:rPr>
                  <a:t>Box Software</a:t>
                </a:r>
              </a:p>
            </p:txBody>
          </p:sp>
          <p:sp>
            <p:nvSpPr>
              <p:cNvPr id="38" name="Rectangle 37"/>
              <p:cNvSpPr/>
              <p:nvPr/>
            </p:nvSpPr>
            <p:spPr>
              <a:xfrm>
                <a:off x="2966851" y="3682526"/>
                <a:ext cx="435281" cy="577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6"/>
                <a:endParaRPr lang="en-US" sz="1377">
                  <a:solidFill>
                    <a:srgbClr val="FFFFFF"/>
                  </a:solidFill>
                </a:endParaRPr>
              </a:p>
            </p:txBody>
          </p:sp>
        </p:grpSp>
        <p:pic>
          <p:nvPicPr>
            <p:cNvPr id="35" name="Picture 2" descr="C:\Users\mitchellg\Desktop\Software.png"/>
            <p:cNvPicPr>
              <a:picLocks noChangeAspect="1" noChangeArrowheads="1"/>
            </p:cNvPicPr>
            <p:nvPr/>
          </p:nvPicPr>
          <p:blipFill rotWithShape="1">
            <a:blip r:embed="rId3" cstate="print">
              <a:lum bright="100000"/>
            </a:blip>
            <a:srcRect l="25026" t="15072" r="24360" b="15072"/>
            <a:stretch/>
          </p:blipFill>
          <p:spPr bwMode="auto">
            <a:xfrm>
              <a:off x="2755381" y="3496557"/>
              <a:ext cx="796711" cy="969428"/>
            </a:xfrm>
            <a:prstGeom prst="rect">
              <a:avLst/>
            </a:prstGeom>
            <a:noFill/>
          </p:spPr>
        </p:pic>
      </p:grpSp>
      <p:grpSp>
        <p:nvGrpSpPr>
          <p:cNvPr id="4" name="Group 3"/>
          <p:cNvGrpSpPr/>
          <p:nvPr/>
        </p:nvGrpSpPr>
        <p:grpSpPr>
          <a:xfrm>
            <a:off x="7491698" y="2257168"/>
            <a:ext cx="2563917" cy="2814678"/>
            <a:chOff x="6691643" y="2532591"/>
            <a:chExt cx="2743201" cy="2743200"/>
          </a:xfrm>
        </p:grpSpPr>
        <p:sp>
          <p:nvSpPr>
            <p:cNvPr id="32" name="Rectangle 31"/>
            <p:cNvSpPr/>
            <p:nvPr/>
          </p:nvSpPr>
          <p:spPr bwMode="auto">
            <a:xfrm>
              <a:off x="6691644" y="2532591"/>
              <a:ext cx="2743200" cy="2743200"/>
            </a:xfrm>
            <a:prstGeom prst="rect">
              <a:avLst/>
            </a:prstGeom>
            <a:solidFill>
              <a:schemeClr val="accent4">
                <a:alpha val="87000"/>
              </a:schemeClr>
            </a:solidFill>
            <a:ln w="12700" cap="flat" cmpd="sng" algn="ctr">
              <a:noFill/>
              <a:prstDash val="solid"/>
              <a:round/>
              <a:headEnd type="none" w="med" len="med"/>
              <a:tailEnd type="none" w="med" len="med"/>
            </a:ln>
            <a:effectLst/>
          </p:spPr>
          <p:txBody>
            <a:bodyPr vert="horz" wrap="square" lIns="137148" tIns="109719" rIns="137148" bIns="109719" numCol="1" rtlCol="0" anchor="ctr" anchorCtr="1" compatLnSpc="1">
              <a:prstTxWarp prst="textNoShape">
                <a:avLst/>
              </a:prstTxWarp>
            </a:bodyPr>
            <a:lstStyle/>
            <a:p>
              <a:pPr marL="173723" indent="-173723" algn="ctr" defTabSz="699152" fontAlgn="base">
                <a:lnSpc>
                  <a:spcPct val="90000"/>
                </a:lnSpc>
                <a:spcBef>
                  <a:spcPts val="482"/>
                </a:spcBef>
                <a:spcAft>
                  <a:spcPct val="0"/>
                </a:spcAft>
                <a:buClr>
                  <a:srgbClr val="FFFF99"/>
                </a:buClr>
                <a:buSzPct val="120000"/>
                <a:defRPr/>
              </a:pPr>
              <a:endParaRPr lang="en-US" altLang="zh-CN" sz="2400" i="1" dirty="0">
                <a:solidFill>
                  <a:srgbClr val="FFFFFF"/>
                </a:solidFill>
                <a:latin typeface="Segoe" pitchFamily="34" charset="0"/>
              </a:endParaRPr>
            </a:p>
          </p:txBody>
        </p:sp>
        <p:sp>
          <p:nvSpPr>
            <p:cNvPr id="36" name="TextBox 35"/>
            <p:cNvSpPr txBox="1"/>
            <p:nvPr/>
          </p:nvSpPr>
          <p:spPr>
            <a:xfrm>
              <a:off x="6691643" y="2532591"/>
              <a:ext cx="2731277" cy="575907"/>
            </a:xfrm>
            <a:prstGeom prst="rect">
              <a:avLst/>
            </a:prstGeom>
            <a:noFill/>
          </p:spPr>
          <p:txBody>
            <a:bodyPr wrap="square" lIns="137148" tIns="109719" rIns="137148" bIns="109719" rtlCol="0">
              <a:spAutoFit/>
            </a:bodyPr>
            <a:lstStyle/>
            <a:p>
              <a:pPr defTabSz="699308"/>
              <a:r>
                <a:rPr lang="en-US" sz="2400" dirty="0">
                  <a:gradFill>
                    <a:gsLst>
                      <a:gs pos="0">
                        <a:srgbClr val="FFFFFF"/>
                      </a:gs>
                      <a:gs pos="100000">
                        <a:srgbClr val="FFFFFF"/>
                      </a:gs>
                    </a:gsLst>
                    <a:lin ang="5400000" scaled="0"/>
                  </a:gradFill>
                  <a:latin typeface="Segoe UI Light"/>
                </a:rPr>
                <a:t>Cloud</a:t>
              </a:r>
            </a:p>
          </p:txBody>
        </p:sp>
        <p:sp>
          <p:nvSpPr>
            <p:cNvPr id="6" name="Freeform 5"/>
            <p:cNvSpPr>
              <a:spLocks/>
            </p:cNvSpPr>
            <p:nvPr/>
          </p:nvSpPr>
          <p:spPr bwMode="auto">
            <a:xfrm>
              <a:off x="7302117" y="3802415"/>
              <a:ext cx="1616824" cy="89524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68574" tIns="34287" rIns="68574" bIns="34287" numCol="1" anchor="t" anchorCtr="0" compatLnSpc="1">
              <a:prstTxWarp prst="textNoShape">
                <a:avLst/>
              </a:prstTxWarp>
            </a:bodyPr>
            <a:lstStyle/>
            <a:p>
              <a:endParaRPr lang="en-US" sz="1350">
                <a:solidFill>
                  <a:srgbClr val="000000"/>
                </a:solidFill>
              </a:endParaRPr>
            </a:p>
          </p:txBody>
        </p:sp>
      </p:grpSp>
      <p:grpSp>
        <p:nvGrpSpPr>
          <p:cNvPr id="3" name="Group 2"/>
          <p:cNvGrpSpPr/>
          <p:nvPr/>
        </p:nvGrpSpPr>
        <p:grpSpPr>
          <a:xfrm>
            <a:off x="4818832" y="2257168"/>
            <a:ext cx="2563916" cy="2814678"/>
            <a:chOff x="3831880" y="2532591"/>
            <a:chExt cx="2743200" cy="2743200"/>
          </a:xfrm>
        </p:grpSpPr>
        <p:sp>
          <p:nvSpPr>
            <p:cNvPr id="30" name="Rectangle 29"/>
            <p:cNvSpPr/>
            <p:nvPr/>
          </p:nvSpPr>
          <p:spPr bwMode="auto">
            <a:xfrm>
              <a:off x="3831880" y="2532591"/>
              <a:ext cx="2743200" cy="2743200"/>
            </a:xfrm>
            <a:prstGeom prst="rect">
              <a:avLst/>
            </a:prstGeom>
            <a:solidFill>
              <a:schemeClr val="accent4">
                <a:alpha val="87000"/>
              </a:schemeClr>
            </a:solidFill>
            <a:ln w="12700" cap="flat" cmpd="sng" algn="ctr">
              <a:noFill/>
              <a:prstDash val="solid"/>
              <a:round/>
              <a:headEnd type="none" w="med" len="med"/>
              <a:tailEnd type="none" w="med" len="med"/>
            </a:ln>
            <a:effectLst/>
          </p:spPr>
          <p:txBody>
            <a:bodyPr vert="horz" wrap="square" lIns="137148" tIns="109719" rIns="137148" bIns="109719" numCol="1" rtlCol="0" anchor="ctr" anchorCtr="1" compatLnSpc="1">
              <a:prstTxWarp prst="textNoShape">
                <a:avLst/>
              </a:prstTxWarp>
            </a:bodyPr>
            <a:lstStyle/>
            <a:p>
              <a:pPr marL="173723" indent="-173723" algn="ctr" defTabSz="699152" fontAlgn="base">
                <a:lnSpc>
                  <a:spcPct val="90000"/>
                </a:lnSpc>
                <a:spcBef>
                  <a:spcPts val="482"/>
                </a:spcBef>
                <a:spcAft>
                  <a:spcPct val="0"/>
                </a:spcAft>
                <a:buClr>
                  <a:srgbClr val="FFFF99"/>
                </a:buClr>
                <a:buSzPct val="120000"/>
                <a:defRPr/>
              </a:pPr>
              <a:endParaRPr lang="en-US" altLang="zh-CN" sz="2400" i="1" dirty="0">
                <a:solidFill>
                  <a:srgbClr val="FFFFFF"/>
                </a:solidFill>
                <a:latin typeface="Segoe" pitchFamily="34" charset="0"/>
              </a:endParaRPr>
            </a:p>
          </p:txBody>
        </p:sp>
        <p:sp>
          <p:nvSpPr>
            <p:cNvPr id="34" name="TextBox 33"/>
            <p:cNvSpPr txBox="1"/>
            <p:nvPr/>
          </p:nvSpPr>
          <p:spPr>
            <a:xfrm>
              <a:off x="3831881" y="2532591"/>
              <a:ext cx="2743199" cy="575907"/>
            </a:xfrm>
            <a:prstGeom prst="rect">
              <a:avLst/>
            </a:prstGeom>
            <a:noFill/>
          </p:spPr>
          <p:txBody>
            <a:bodyPr wrap="square" lIns="137148" tIns="109719" rIns="137148" bIns="109719" rtlCol="0">
              <a:spAutoFit/>
            </a:bodyPr>
            <a:lstStyle/>
            <a:p>
              <a:pPr defTabSz="699308"/>
              <a:r>
                <a:rPr lang="en-US" sz="2400" dirty="0">
                  <a:gradFill>
                    <a:gsLst>
                      <a:gs pos="0">
                        <a:srgbClr val="FFFFFF"/>
                      </a:gs>
                      <a:gs pos="100000">
                        <a:srgbClr val="FFFFFF"/>
                      </a:gs>
                    </a:gsLst>
                    <a:lin ang="5400000" scaled="0"/>
                  </a:gradFill>
                  <a:latin typeface="Segoe UI Light"/>
                </a:rPr>
                <a:t>Appliances</a:t>
              </a:r>
            </a:p>
          </p:txBody>
        </p:sp>
        <p:sp>
          <p:nvSpPr>
            <p:cNvPr id="11" name="Freeform 9"/>
            <p:cNvSpPr>
              <a:spLocks noEditPoints="1"/>
            </p:cNvSpPr>
            <p:nvPr/>
          </p:nvSpPr>
          <p:spPr bwMode="auto">
            <a:xfrm>
              <a:off x="4849577" y="3543091"/>
              <a:ext cx="616810" cy="1265780"/>
            </a:xfrm>
            <a:custGeom>
              <a:avLst/>
              <a:gdLst>
                <a:gd name="T0" fmla="*/ 427 w 537"/>
                <a:gd name="T1" fmla="*/ 82 h 1102"/>
                <a:gd name="T2" fmla="*/ 123 w 537"/>
                <a:gd name="T3" fmla="*/ 0 h 1102"/>
                <a:gd name="T4" fmla="*/ 537 w 537"/>
                <a:gd name="T5" fmla="*/ 0 h 1102"/>
                <a:gd name="T6" fmla="*/ 445 w 537"/>
                <a:gd name="T7" fmla="*/ 1102 h 1102"/>
                <a:gd name="T8" fmla="*/ 537 w 537"/>
                <a:gd name="T9" fmla="*/ 17 h 1102"/>
                <a:gd name="T10" fmla="*/ 445 w 537"/>
                <a:gd name="T11" fmla="*/ 1102 h 1102"/>
                <a:gd name="T12" fmla="*/ 445 w 537"/>
                <a:gd name="T13" fmla="*/ 1102 h 1102"/>
                <a:gd name="T14" fmla="*/ 427 w 537"/>
                <a:gd name="T15" fmla="*/ 94 h 1102"/>
                <a:gd name="T16" fmla="*/ 0 w 537"/>
                <a:gd name="T17" fmla="*/ 1102 h 1102"/>
                <a:gd name="T18" fmla="*/ 0 w 537"/>
                <a:gd name="T19" fmla="*/ 94 h 1102"/>
                <a:gd name="T20" fmla="*/ 33 w 537"/>
                <a:gd name="T21" fmla="*/ 184 h 1102"/>
                <a:gd name="T22" fmla="*/ 400 w 537"/>
                <a:gd name="T23" fmla="*/ 134 h 1102"/>
                <a:gd name="T24" fmla="*/ 33 w 537"/>
                <a:gd name="T25" fmla="*/ 184 h 1102"/>
                <a:gd name="T26" fmla="*/ 33 w 537"/>
                <a:gd name="T27" fmla="*/ 184 h 1102"/>
                <a:gd name="T28" fmla="*/ 400 w 537"/>
                <a:gd name="T29" fmla="*/ 232 h 1102"/>
                <a:gd name="T30" fmla="*/ 33 w 537"/>
                <a:gd name="T31" fmla="*/ 208 h 1102"/>
                <a:gd name="T32" fmla="*/ 33 w 537"/>
                <a:gd name="T33" fmla="*/ 232 h 1102"/>
                <a:gd name="T34" fmla="*/ 33 w 537"/>
                <a:gd name="T35" fmla="*/ 285 h 1102"/>
                <a:gd name="T36" fmla="*/ 400 w 537"/>
                <a:gd name="T37" fmla="*/ 261 h 1102"/>
                <a:gd name="T38" fmla="*/ 33 w 537"/>
                <a:gd name="T39" fmla="*/ 285 h 1102"/>
                <a:gd name="T40" fmla="*/ 33 w 537"/>
                <a:gd name="T41" fmla="*/ 285 h 1102"/>
                <a:gd name="T42" fmla="*/ 400 w 537"/>
                <a:gd name="T43" fmla="*/ 337 h 1102"/>
                <a:gd name="T44" fmla="*/ 33 w 537"/>
                <a:gd name="T45" fmla="*/ 313 h 1102"/>
                <a:gd name="T46" fmla="*/ 33 w 537"/>
                <a:gd name="T47" fmla="*/ 337 h 1102"/>
                <a:gd name="T48" fmla="*/ 33 w 537"/>
                <a:gd name="T49" fmla="*/ 390 h 1102"/>
                <a:gd name="T50" fmla="*/ 400 w 537"/>
                <a:gd name="T51" fmla="*/ 366 h 1102"/>
                <a:gd name="T52" fmla="*/ 33 w 537"/>
                <a:gd name="T53" fmla="*/ 390 h 1102"/>
                <a:gd name="T54" fmla="*/ 33 w 537"/>
                <a:gd name="T55" fmla="*/ 390 h 1102"/>
                <a:gd name="T56" fmla="*/ 400 w 537"/>
                <a:gd name="T57" fmla="*/ 443 h 1102"/>
                <a:gd name="T58" fmla="*/ 33 w 537"/>
                <a:gd name="T59" fmla="*/ 419 h 1102"/>
                <a:gd name="T60" fmla="*/ 33 w 537"/>
                <a:gd name="T61" fmla="*/ 443 h 1102"/>
                <a:gd name="T62" fmla="*/ 33 w 537"/>
                <a:gd name="T63" fmla="*/ 496 h 1102"/>
                <a:gd name="T64" fmla="*/ 400 w 537"/>
                <a:gd name="T65" fmla="*/ 471 h 1102"/>
                <a:gd name="T66" fmla="*/ 33 w 537"/>
                <a:gd name="T67" fmla="*/ 496 h 1102"/>
                <a:gd name="T68" fmla="*/ 33 w 537"/>
                <a:gd name="T69" fmla="*/ 496 h 1102"/>
                <a:gd name="T70" fmla="*/ 400 w 537"/>
                <a:gd name="T71" fmla="*/ 548 h 1102"/>
                <a:gd name="T72" fmla="*/ 33 w 537"/>
                <a:gd name="T73" fmla="*/ 524 h 1102"/>
                <a:gd name="T74" fmla="*/ 33 w 537"/>
                <a:gd name="T75" fmla="*/ 548 h 1102"/>
                <a:gd name="T76" fmla="*/ 33 w 537"/>
                <a:gd name="T77" fmla="*/ 605 h 1102"/>
                <a:gd name="T78" fmla="*/ 400 w 537"/>
                <a:gd name="T79" fmla="*/ 581 h 1102"/>
                <a:gd name="T80" fmla="*/ 33 w 537"/>
                <a:gd name="T81" fmla="*/ 605 h 1102"/>
                <a:gd name="T82" fmla="*/ 33 w 537"/>
                <a:gd name="T83" fmla="*/ 605 h 1102"/>
                <a:gd name="T84" fmla="*/ 400 w 537"/>
                <a:gd name="T85" fmla="*/ 658 h 1102"/>
                <a:gd name="T86" fmla="*/ 33 w 537"/>
                <a:gd name="T87" fmla="*/ 634 h 1102"/>
                <a:gd name="T88" fmla="*/ 33 w 537"/>
                <a:gd name="T89" fmla="*/ 658 h 1102"/>
                <a:gd name="T90" fmla="*/ 33 w 537"/>
                <a:gd name="T91" fmla="*/ 711 h 1102"/>
                <a:gd name="T92" fmla="*/ 400 w 537"/>
                <a:gd name="T93" fmla="*/ 687 h 1102"/>
                <a:gd name="T94" fmla="*/ 33 w 537"/>
                <a:gd name="T95" fmla="*/ 711 h 1102"/>
                <a:gd name="T96" fmla="*/ 33 w 537"/>
                <a:gd name="T97" fmla="*/ 711 h 1102"/>
                <a:gd name="T98" fmla="*/ 400 w 537"/>
                <a:gd name="T99" fmla="*/ 765 h 1102"/>
                <a:gd name="T100" fmla="*/ 33 w 537"/>
                <a:gd name="T101" fmla="*/ 739 h 1102"/>
                <a:gd name="T102" fmla="*/ 33 w 537"/>
                <a:gd name="T103" fmla="*/ 765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7" h="1102">
                  <a:moveTo>
                    <a:pt x="537" y="0"/>
                  </a:moveTo>
                  <a:lnTo>
                    <a:pt x="427" y="82"/>
                  </a:lnTo>
                  <a:lnTo>
                    <a:pt x="9" y="82"/>
                  </a:lnTo>
                  <a:lnTo>
                    <a:pt x="123" y="0"/>
                  </a:lnTo>
                  <a:lnTo>
                    <a:pt x="537" y="0"/>
                  </a:lnTo>
                  <a:lnTo>
                    <a:pt x="537" y="0"/>
                  </a:lnTo>
                  <a:lnTo>
                    <a:pt x="537" y="0"/>
                  </a:lnTo>
                  <a:close/>
                  <a:moveTo>
                    <a:pt x="445" y="1102"/>
                  </a:moveTo>
                  <a:lnTo>
                    <a:pt x="537" y="983"/>
                  </a:lnTo>
                  <a:lnTo>
                    <a:pt x="537" y="17"/>
                  </a:lnTo>
                  <a:lnTo>
                    <a:pt x="445" y="89"/>
                  </a:lnTo>
                  <a:lnTo>
                    <a:pt x="445" y="1102"/>
                  </a:lnTo>
                  <a:lnTo>
                    <a:pt x="445" y="1102"/>
                  </a:lnTo>
                  <a:lnTo>
                    <a:pt x="445" y="1102"/>
                  </a:lnTo>
                  <a:close/>
                  <a:moveTo>
                    <a:pt x="0" y="94"/>
                  </a:moveTo>
                  <a:lnTo>
                    <a:pt x="427" y="94"/>
                  </a:lnTo>
                  <a:lnTo>
                    <a:pt x="427" y="1102"/>
                  </a:lnTo>
                  <a:lnTo>
                    <a:pt x="0" y="1102"/>
                  </a:lnTo>
                  <a:lnTo>
                    <a:pt x="0" y="94"/>
                  </a:lnTo>
                  <a:lnTo>
                    <a:pt x="0" y="94"/>
                  </a:lnTo>
                  <a:lnTo>
                    <a:pt x="0" y="94"/>
                  </a:lnTo>
                  <a:close/>
                  <a:moveTo>
                    <a:pt x="33" y="184"/>
                  </a:moveTo>
                  <a:lnTo>
                    <a:pt x="400" y="184"/>
                  </a:lnTo>
                  <a:lnTo>
                    <a:pt x="400" y="134"/>
                  </a:lnTo>
                  <a:lnTo>
                    <a:pt x="33" y="134"/>
                  </a:lnTo>
                  <a:lnTo>
                    <a:pt x="33" y="184"/>
                  </a:lnTo>
                  <a:lnTo>
                    <a:pt x="33" y="184"/>
                  </a:lnTo>
                  <a:lnTo>
                    <a:pt x="33" y="184"/>
                  </a:lnTo>
                  <a:close/>
                  <a:moveTo>
                    <a:pt x="33" y="232"/>
                  </a:moveTo>
                  <a:lnTo>
                    <a:pt x="400" y="232"/>
                  </a:lnTo>
                  <a:lnTo>
                    <a:pt x="400" y="208"/>
                  </a:lnTo>
                  <a:lnTo>
                    <a:pt x="33" y="208"/>
                  </a:lnTo>
                  <a:lnTo>
                    <a:pt x="33" y="232"/>
                  </a:lnTo>
                  <a:lnTo>
                    <a:pt x="33" y="232"/>
                  </a:lnTo>
                  <a:lnTo>
                    <a:pt x="33" y="232"/>
                  </a:lnTo>
                  <a:close/>
                  <a:moveTo>
                    <a:pt x="33" y="285"/>
                  </a:moveTo>
                  <a:lnTo>
                    <a:pt x="400" y="285"/>
                  </a:lnTo>
                  <a:lnTo>
                    <a:pt x="400" y="261"/>
                  </a:lnTo>
                  <a:lnTo>
                    <a:pt x="33" y="261"/>
                  </a:lnTo>
                  <a:lnTo>
                    <a:pt x="33" y="285"/>
                  </a:lnTo>
                  <a:lnTo>
                    <a:pt x="33" y="285"/>
                  </a:lnTo>
                  <a:lnTo>
                    <a:pt x="33" y="285"/>
                  </a:lnTo>
                  <a:close/>
                  <a:moveTo>
                    <a:pt x="33" y="337"/>
                  </a:moveTo>
                  <a:lnTo>
                    <a:pt x="400" y="337"/>
                  </a:lnTo>
                  <a:lnTo>
                    <a:pt x="400" y="313"/>
                  </a:lnTo>
                  <a:lnTo>
                    <a:pt x="33" y="313"/>
                  </a:lnTo>
                  <a:lnTo>
                    <a:pt x="33" y="337"/>
                  </a:lnTo>
                  <a:lnTo>
                    <a:pt x="33" y="337"/>
                  </a:lnTo>
                  <a:lnTo>
                    <a:pt x="33" y="337"/>
                  </a:lnTo>
                  <a:close/>
                  <a:moveTo>
                    <a:pt x="33" y="390"/>
                  </a:moveTo>
                  <a:lnTo>
                    <a:pt x="400" y="390"/>
                  </a:lnTo>
                  <a:lnTo>
                    <a:pt x="400" y="366"/>
                  </a:lnTo>
                  <a:lnTo>
                    <a:pt x="33" y="366"/>
                  </a:lnTo>
                  <a:lnTo>
                    <a:pt x="33" y="390"/>
                  </a:lnTo>
                  <a:lnTo>
                    <a:pt x="33" y="390"/>
                  </a:lnTo>
                  <a:lnTo>
                    <a:pt x="33" y="390"/>
                  </a:lnTo>
                  <a:close/>
                  <a:moveTo>
                    <a:pt x="33" y="443"/>
                  </a:moveTo>
                  <a:lnTo>
                    <a:pt x="400" y="443"/>
                  </a:lnTo>
                  <a:lnTo>
                    <a:pt x="400" y="419"/>
                  </a:lnTo>
                  <a:lnTo>
                    <a:pt x="33" y="419"/>
                  </a:lnTo>
                  <a:lnTo>
                    <a:pt x="33" y="443"/>
                  </a:lnTo>
                  <a:lnTo>
                    <a:pt x="33" y="443"/>
                  </a:lnTo>
                  <a:lnTo>
                    <a:pt x="33" y="443"/>
                  </a:lnTo>
                  <a:close/>
                  <a:moveTo>
                    <a:pt x="33" y="496"/>
                  </a:moveTo>
                  <a:lnTo>
                    <a:pt x="400" y="496"/>
                  </a:lnTo>
                  <a:lnTo>
                    <a:pt x="400" y="471"/>
                  </a:lnTo>
                  <a:lnTo>
                    <a:pt x="33" y="471"/>
                  </a:lnTo>
                  <a:lnTo>
                    <a:pt x="33" y="496"/>
                  </a:lnTo>
                  <a:lnTo>
                    <a:pt x="33" y="496"/>
                  </a:lnTo>
                  <a:lnTo>
                    <a:pt x="33" y="496"/>
                  </a:lnTo>
                  <a:close/>
                  <a:moveTo>
                    <a:pt x="33" y="548"/>
                  </a:moveTo>
                  <a:lnTo>
                    <a:pt x="400" y="548"/>
                  </a:lnTo>
                  <a:lnTo>
                    <a:pt x="400" y="524"/>
                  </a:lnTo>
                  <a:lnTo>
                    <a:pt x="33" y="524"/>
                  </a:lnTo>
                  <a:lnTo>
                    <a:pt x="33" y="548"/>
                  </a:lnTo>
                  <a:lnTo>
                    <a:pt x="33" y="548"/>
                  </a:lnTo>
                  <a:lnTo>
                    <a:pt x="33" y="548"/>
                  </a:lnTo>
                  <a:close/>
                  <a:moveTo>
                    <a:pt x="33" y="605"/>
                  </a:moveTo>
                  <a:lnTo>
                    <a:pt x="400" y="605"/>
                  </a:lnTo>
                  <a:lnTo>
                    <a:pt x="400" y="581"/>
                  </a:lnTo>
                  <a:lnTo>
                    <a:pt x="33" y="581"/>
                  </a:lnTo>
                  <a:lnTo>
                    <a:pt x="33" y="605"/>
                  </a:lnTo>
                  <a:lnTo>
                    <a:pt x="33" y="605"/>
                  </a:lnTo>
                  <a:lnTo>
                    <a:pt x="33" y="605"/>
                  </a:lnTo>
                  <a:close/>
                  <a:moveTo>
                    <a:pt x="33" y="658"/>
                  </a:moveTo>
                  <a:lnTo>
                    <a:pt x="400" y="658"/>
                  </a:lnTo>
                  <a:lnTo>
                    <a:pt x="400" y="634"/>
                  </a:lnTo>
                  <a:lnTo>
                    <a:pt x="33" y="634"/>
                  </a:lnTo>
                  <a:lnTo>
                    <a:pt x="33" y="658"/>
                  </a:lnTo>
                  <a:lnTo>
                    <a:pt x="33" y="658"/>
                  </a:lnTo>
                  <a:lnTo>
                    <a:pt x="33" y="658"/>
                  </a:lnTo>
                  <a:close/>
                  <a:moveTo>
                    <a:pt x="33" y="711"/>
                  </a:moveTo>
                  <a:lnTo>
                    <a:pt x="400" y="711"/>
                  </a:lnTo>
                  <a:lnTo>
                    <a:pt x="400" y="687"/>
                  </a:lnTo>
                  <a:lnTo>
                    <a:pt x="33" y="687"/>
                  </a:lnTo>
                  <a:lnTo>
                    <a:pt x="33" y="711"/>
                  </a:lnTo>
                  <a:lnTo>
                    <a:pt x="33" y="711"/>
                  </a:lnTo>
                  <a:lnTo>
                    <a:pt x="33" y="711"/>
                  </a:lnTo>
                  <a:close/>
                  <a:moveTo>
                    <a:pt x="33" y="765"/>
                  </a:moveTo>
                  <a:lnTo>
                    <a:pt x="400" y="765"/>
                  </a:lnTo>
                  <a:lnTo>
                    <a:pt x="400" y="739"/>
                  </a:lnTo>
                  <a:lnTo>
                    <a:pt x="33" y="739"/>
                  </a:lnTo>
                  <a:lnTo>
                    <a:pt x="33" y="765"/>
                  </a:lnTo>
                  <a:lnTo>
                    <a:pt x="33" y="765"/>
                  </a:lnTo>
                  <a:lnTo>
                    <a:pt x="33" y="765"/>
                  </a:lnTo>
                  <a:close/>
                </a:path>
              </a:pathLst>
            </a:custGeom>
            <a:solidFill>
              <a:schemeClr val="bg1"/>
            </a:solidFill>
            <a:ln>
              <a:noFill/>
            </a:ln>
          </p:spPr>
          <p:txBody>
            <a:bodyPr vert="horz" wrap="square" lIns="68574" tIns="34287" rIns="68574" bIns="34287" numCol="1" anchor="t" anchorCtr="0" compatLnSpc="1">
              <a:prstTxWarp prst="textNoShape">
                <a:avLst/>
              </a:prstTxWarp>
            </a:bodyPr>
            <a:lstStyle/>
            <a:p>
              <a:endParaRPr lang="en-US" sz="1350">
                <a:solidFill>
                  <a:srgbClr val="000000"/>
                </a:solidFill>
              </a:endParaRPr>
            </a:p>
          </p:txBody>
        </p:sp>
      </p:grpSp>
      <p:grpSp>
        <p:nvGrpSpPr>
          <p:cNvPr id="7" name="Group 6"/>
          <p:cNvGrpSpPr/>
          <p:nvPr/>
        </p:nvGrpSpPr>
        <p:grpSpPr>
          <a:xfrm rot="5400000">
            <a:off x="4278215" y="3263620"/>
            <a:ext cx="974805" cy="727629"/>
            <a:chOff x="3080184" y="2824122"/>
            <a:chExt cx="473843" cy="413742"/>
          </a:xfrm>
          <a:solidFill>
            <a:schemeClr val="accent4">
              <a:lumMod val="75000"/>
            </a:schemeClr>
          </a:solidFill>
        </p:grpSpPr>
        <p:sp>
          <p:nvSpPr>
            <p:cNvPr id="55" name="Up Arrow 54"/>
            <p:cNvSpPr/>
            <p:nvPr/>
          </p:nvSpPr>
          <p:spPr bwMode="auto">
            <a:xfrm>
              <a:off x="3297911" y="2824122"/>
              <a:ext cx="256116" cy="284814"/>
            </a:xfrm>
            <a:prstGeom prst="upArrow">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rgbClr val="7191AF">
                  <a:satMod val="300000"/>
                </a:srgbClr>
              </a:contourClr>
            </a:sp3d>
          </p:spPr>
          <p:txBody>
            <a:bodyPr vert="horz" wrap="square" lIns="69936" tIns="34968" rIns="69936" bIns="34968" numCol="1" rtlCol="0" anchor="ctr" anchorCtr="0" compatLnSpc="1">
              <a:prstTxWarp prst="textNoShape">
                <a:avLst/>
              </a:prstTxWarp>
            </a:bodyPr>
            <a:lstStyle/>
            <a:p>
              <a:pPr algn="ctr" defTabSz="699107" fontAlgn="base">
                <a:lnSpc>
                  <a:spcPct val="90000"/>
                </a:lnSpc>
                <a:spcBef>
                  <a:spcPct val="0"/>
                </a:spcBef>
                <a:spcAft>
                  <a:spcPct val="0"/>
                </a:spcAft>
                <a:defRPr/>
              </a:pPr>
              <a:endParaRPr lang="en-US" i="1" kern="0" dirty="0">
                <a:gradFill>
                  <a:gsLst>
                    <a:gs pos="0">
                      <a:srgbClr val="FFFFFF"/>
                    </a:gs>
                    <a:gs pos="86000">
                      <a:srgbClr val="FFFFFF"/>
                    </a:gs>
                  </a:gsLst>
                  <a:lin ang="5400000" scaled="0"/>
                </a:gradFill>
                <a:latin typeface="Segoe" pitchFamily="34" charset="0"/>
              </a:endParaRPr>
            </a:p>
          </p:txBody>
        </p:sp>
        <p:sp>
          <p:nvSpPr>
            <p:cNvPr id="57" name="Up Arrow 56"/>
            <p:cNvSpPr/>
            <p:nvPr/>
          </p:nvSpPr>
          <p:spPr bwMode="auto">
            <a:xfrm rot="10800000">
              <a:off x="3080184" y="2953050"/>
              <a:ext cx="256116" cy="284814"/>
            </a:xfrm>
            <a:prstGeom prst="upArrow">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rgbClr val="7191AF">
                  <a:satMod val="300000"/>
                </a:srgbClr>
              </a:contourClr>
            </a:sp3d>
          </p:spPr>
          <p:txBody>
            <a:bodyPr vert="horz" wrap="square" lIns="69936" tIns="34968" rIns="69936" bIns="34968" numCol="1" rtlCol="0" anchor="ctr" anchorCtr="0" compatLnSpc="1">
              <a:prstTxWarp prst="textNoShape">
                <a:avLst/>
              </a:prstTxWarp>
            </a:bodyPr>
            <a:lstStyle/>
            <a:p>
              <a:pPr algn="ctr" defTabSz="699107" fontAlgn="base">
                <a:lnSpc>
                  <a:spcPct val="90000"/>
                </a:lnSpc>
                <a:spcBef>
                  <a:spcPct val="0"/>
                </a:spcBef>
                <a:spcAft>
                  <a:spcPct val="0"/>
                </a:spcAft>
                <a:defRPr/>
              </a:pPr>
              <a:endParaRPr lang="en-US" i="1" kern="0" dirty="0">
                <a:gradFill>
                  <a:gsLst>
                    <a:gs pos="0">
                      <a:srgbClr val="FFFFFF"/>
                    </a:gs>
                    <a:gs pos="86000">
                      <a:srgbClr val="FFFFFF"/>
                    </a:gs>
                  </a:gsLst>
                  <a:lin ang="5400000" scaled="0"/>
                </a:gradFill>
                <a:latin typeface="Segoe" pitchFamily="34" charset="0"/>
              </a:endParaRPr>
            </a:p>
          </p:txBody>
        </p:sp>
      </p:grpSp>
      <p:grpSp>
        <p:nvGrpSpPr>
          <p:cNvPr id="58" name="Group 57"/>
          <p:cNvGrpSpPr/>
          <p:nvPr/>
        </p:nvGrpSpPr>
        <p:grpSpPr>
          <a:xfrm rot="5400000">
            <a:off x="6953529" y="3239904"/>
            <a:ext cx="974811" cy="696078"/>
            <a:chOff x="3080184" y="2834575"/>
            <a:chExt cx="473846" cy="395802"/>
          </a:xfrm>
          <a:solidFill>
            <a:schemeClr val="accent4">
              <a:lumMod val="75000"/>
            </a:schemeClr>
          </a:solidFill>
        </p:grpSpPr>
        <p:sp>
          <p:nvSpPr>
            <p:cNvPr id="59" name="Up Arrow 58"/>
            <p:cNvSpPr/>
            <p:nvPr/>
          </p:nvSpPr>
          <p:spPr bwMode="auto">
            <a:xfrm>
              <a:off x="3297914" y="2834575"/>
              <a:ext cx="256116" cy="284814"/>
            </a:xfrm>
            <a:prstGeom prst="upArrow">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rgbClr val="7191AF">
                  <a:satMod val="300000"/>
                </a:srgbClr>
              </a:contourClr>
            </a:sp3d>
          </p:spPr>
          <p:txBody>
            <a:bodyPr vert="horz" wrap="square" lIns="69936" tIns="34968" rIns="69936" bIns="34968" numCol="1" rtlCol="0" anchor="ctr" anchorCtr="0" compatLnSpc="1">
              <a:prstTxWarp prst="textNoShape">
                <a:avLst/>
              </a:prstTxWarp>
            </a:bodyPr>
            <a:lstStyle/>
            <a:p>
              <a:pPr algn="ctr" defTabSz="699107" fontAlgn="base">
                <a:lnSpc>
                  <a:spcPct val="90000"/>
                </a:lnSpc>
                <a:spcBef>
                  <a:spcPct val="0"/>
                </a:spcBef>
                <a:spcAft>
                  <a:spcPct val="0"/>
                </a:spcAft>
                <a:defRPr/>
              </a:pPr>
              <a:endParaRPr lang="en-US" i="1" kern="0" dirty="0">
                <a:gradFill>
                  <a:gsLst>
                    <a:gs pos="0">
                      <a:srgbClr val="FFFFFF"/>
                    </a:gs>
                    <a:gs pos="86000">
                      <a:srgbClr val="FFFFFF"/>
                    </a:gs>
                  </a:gsLst>
                  <a:lin ang="5400000" scaled="0"/>
                </a:gradFill>
                <a:latin typeface="Segoe" pitchFamily="34" charset="0"/>
              </a:endParaRPr>
            </a:p>
          </p:txBody>
        </p:sp>
        <p:sp>
          <p:nvSpPr>
            <p:cNvPr id="60" name="Up Arrow 59"/>
            <p:cNvSpPr/>
            <p:nvPr/>
          </p:nvSpPr>
          <p:spPr bwMode="auto">
            <a:xfrm rot="10800000">
              <a:off x="3080184" y="2945563"/>
              <a:ext cx="256116" cy="284814"/>
            </a:xfrm>
            <a:prstGeom prst="upArrow">
              <a:avLst/>
            </a:prstGeom>
            <a:grpFill/>
            <a:ln>
              <a:noFill/>
              <a:headEnd type="none" w="med" len="med"/>
              <a:tailEnd type="none" w="med" len="med"/>
            </a:ln>
            <a:effectLst/>
            <a:scene3d>
              <a:camera prst="orthographicFront" fov="0">
                <a:rot lat="0" lon="0" rev="0"/>
              </a:camera>
              <a:lightRig rig="glow" dir="t">
                <a:rot lat="0" lon="0" rev="6360000"/>
              </a:lightRig>
            </a:scene3d>
            <a:sp3d prstMaterial="flat">
              <a:contourClr>
                <a:srgbClr val="7191AF">
                  <a:satMod val="300000"/>
                </a:srgbClr>
              </a:contourClr>
            </a:sp3d>
          </p:spPr>
          <p:txBody>
            <a:bodyPr vert="horz" wrap="square" lIns="69936" tIns="34968" rIns="69936" bIns="34968" numCol="1" rtlCol="0" anchor="ctr" anchorCtr="0" compatLnSpc="1">
              <a:prstTxWarp prst="textNoShape">
                <a:avLst/>
              </a:prstTxWarp>
            </a:bodyPr>
            <a:lstStyle/>
            <a:p>
              <a:pPr algn="ctr" defTabSz="699107" fontAlgn="base">
                <a:lnSpc>
                  <a:spcPct val="90000"/>
                </a:lnSpc>
                <a:spcBef>
                  <a:spcPct val="0"/>
                </a:spcBef>
                <a:spcAft>
                  <a:spcPct val="0"/>
                </a:spcAft>
                <a:defRPr/>
              </a:pPr>
              <a:endParaRPr lang="en-US" i="1" kern="0" dirty="0">
                <a:gradFill>
                  <a:gsLst>
                    <a:gs pos="0">
                      <a:srgbClr val="FFFFFF"/>
                    </a:gs>
                    <a:gs pos="86000">
                      <a:srgbClr val="FFFFFF"/>
                    </a:gs>
                  </a:gsLst>
                  <a:lin ang="5400000" scaled="0"/>
                </a:gradFill>
                <a:latin typeface="Segoe" pitchFamily="34" charset="0"/>
              </a:endParaRPr>
            </a:p>
          </p:txBody>
        </p:sp>
      </p:grpSp>
      <p:sp>
        <p:nvSpPr>
          <p:cNvPr id="9" name="Rectangle 8"/>
          <p:cNvSpPr/>
          <p:nvPr/>
        </p:nvSpPr>
        <p:spPr>
          <a:xfrm>
            <a:off x="2145970" y="5168956"/>
            <a:ext cx="2563916" cy="357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8" tIns="109719" rIns="137148" bIns="109719" rtlCol="0" anchor="ctr"/>
          <a:lstStyle/>
          <a:p>
            <a:pPr algn="ctr"/>
            <a:r>
              <a:rPr lang="en-US" sz="1050" b="1" dirty="0">
                <a:gradFill>
                  <a:gsLst>
                    <a:gs pos="85841">
                      <a:schemeClr val="tx2"/>
                    </a:gs>
                    <a:gs pos="0">
                      <a:schemeClr val="tx2"/>
                    </a:gs>
                  </a:gsLst>
                  <a:lin ang="5400000" scaled="0"/>
                </a:gradFill>
              </a:rPr>
              <a:t>SQL Server</a:t>
            </a:r>
          </a:p>
        </p:txBody>
      </p:sp>
      <p:sp>
        <p:nvSpPr>
          <p:cNvPr id="25" name="Rectangle 24"/>
          <p:cNvSpPr/>
          <p:nvPr/>
        </p:nvSpPr>
        <p:spPr>
          <a:xfrm>
            <a:off x="2145970" y="6042873"/>
            <a:ext cx="2563916" cy="357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8" tIns="109719" rIns="137148" bIns="109719" rtlCol="0" anchor="ctr"/>
          <a:lstStyle/>
          <a:p>
            <a:pPr algn="ctr"/>
            <a:r>
              <a:rPr lang="en-US" sz="1050" b="1" dirty="0" err="1">
                <a:gradFill>
                  <a:gsLst>
                    <a:gs pos="85841">
                      <a:schemeClr val="tx2"/>
                    </a:gs>
                    <a:gs pos="0">
                      <a:schemeClr val="tx2"/>
                    </a:gs>
                  </a:gsLst>
                  <a:lin ang="5400000" scaled="0"/>
                </a:gradFill>
              </a:rPr>
              <a:t>Hortonworks</a:t>
            </a:r>
            <a:r>
              <a:rPr lang="en-US" sz="1050" b="1" dirty="0">
                <a:gradFill>
                  <a:gsLst>
                    <a:gs pos="85841">
                      <a:schemeClr val="tx2"/>
                    </a:gs>
                    <a:gs pos="0">
                      <a:schemeClr val="tx2"/>
                    </a:gs>
                  </a:gsLst>
                  <a:lin ang="5400000" scaled="0"/>
                </a:gradFill>
              </a:rPr>
              <a:t> Data Platform</a:t>
            </a:r>
          </a:p>
        </p:txBody>
      </p:sp>
      <p:sp>
        <p:nvSpPr>
          <p:cNvPr id="26" name="Rectangle 25"/>
          <p:cNvSpPr/>
          <p:nvPr/>
        </p:nvSpPr>
        <p:spPr>
          <a:xfrm>
            <a:off x="4818832" y="5163075"/>
            <a:ext cx="2563916" cy="12377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8" tIns="109719" rIns="137148" bIns="109719" rtlCol="0" anchor="ctr"/>
          <a:lstStyle/>
          <a:p>
            <a:pPr algn="ctr"/>
            <a:r>
              <a:rPr lang="en-US" sz="1050" b="1" dirty="0" smtClean="0">
                <a:gradFill>
                  <a:gsLst>
                    <a:gs pos="85841">
                      <a:schemeClr val="tx2"/>
                    </a:gs>
                    <a:gs pos="0">
                      <a:schemeClr val="tx2"/>
                    </a:gs>
                  </a:gsLst>
                  <a:lin ang="5400000" scaled="0"/>
                </a:gradFill>
              </a:rPr>
              <a:t>Analytical Platform System =</a:t>
            </a:r>
          </a:p>
          <a:p>
            <a:pPr algn="ctr"/>
            <a:r>
              <a:rPr lang="en-US" sz="1050" b="1" dirty="0" smtClean="0">
                <a:gradFill>
                  <a:gsLst>
                    <a:gs pos="85841">
                      <a:schemeClr val="tx2"/>
                    </a:gs>
                    <a:gs pos="0">
                      <a:schemeClr val="tx2"/>
                    </a:gs>
                  </a:gsLst>
                  <a:lin ang="5400000" scaled="0"/>
                </a:gradFill>
              </a:rPr>
              <a:t>Parallel </a:t>
            </a:r>
            <a:r>
              <a:rPr lang="en-US" sz="1050" b="1" dirty="0">
                <a:gradFill>
                  <a:gsLst>
                    <a:gs pos="85841">
                      <a:schemeClr val="tx2"/>
                    </a:gs>
                    <a:gs pos="0">
                      <a:schemeClr val="tx2"/>
                    </a:gs>
                  </a:gsLst>
                  <a:lin ang="5400000" scaled="0"/>
                </a:gradFill>
              </a:rPr>
              <a:t>Data </a:t>
            </a:r>
            <a:r>
              <a:rPr lang="en-US" sz="1050" b="1" dirty="0" smtClean="0">
                <a:gradFill>
                  <a:gsLst>
                    <a:gs pos="85841">
                      <a:schemeClr val="tx2"/>
                    </a:gs>
                    <a:gs pos="0">
                      <a:schemeClr val="tx2"/>
                    </a:gs>
                  </a:gsLst>
                  <a:lin ang="5400000" scaled="0"/>
                </a:gradFill>
              </a:rPr>
              <a:t>Warehouse +</a:t>
            </a:r>
            <a:endParaRPr lang="en-US" sz="1050" b="1" dirty="0">
              <a:gradFill>
                <a:gsLst>
                  <a:gs pos="85841">
                    <a:schemeClr val="tx2"/>
                  </a:gs>
                  <a:gs pos="0">
                    <a:schemeClr val="tx2"/>
                  </a:gs>
                </a:gsLst>
                <a:lin ang="5400000" scaled="0"/>
              </a:gradFill>
            </a:endParaRPr>
          </a:p>
          <a:p>
            <a:pPr algn="ctr"/>
            <a:r>
              <a:rPr lang="en-US" sz="1050" b="1" dirty="0">
                <a:gradFill>
                  <a:gsLst>
                    <a:gs pos="85841">
                      <a:schemeClr val="tx2"/>
                    </a:gs>
                    <a:gs pos="0">
                      <a:schemeClr val="tx2"/>
                    </a:gs>
                  </a:gsLst>
                  <a:lin ang="5400000" scaled="0"/>
                </a:gradFill>
              </a:rPr>
              <a:t>HDInsight on Appliance</a:t>
            </a:r>
          </a:p>
        </p:txBody>
      </p:sp>
      <p:sp>
        <p:nvSpPr>
          <p:cNvPr id="27" name="Rectangle 26"/>
          <p:cNvSpPr/>
          <p:nvPr/>
        </p:nvSpPr>
        <p:spPr>
          <a:xfrm>
            <a:off x="7491698" y="5163072"/>
            <a:ext cx="2563917" cy="5578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8" tIns="109719" rIns="137148" bIns="109719" rtlCol="0" anchor="ctr"/>
          <a:lstStyle/>
          <a:p>
            <a:pPr algn="ctr">
              <a:lnSpc>
                <a:spcPct val="90000"/>
              </a:lnSpc>
            </a:pPr>
            <a:r>
              <a:rPr lang="en-US" sz="1050" b="1" dirty="0">
                <a:gradFill>
                  <a:gsLst>
                    <a:gs pos="85841">
                      <a:schemeClr val="tx2"/>
                    </a:gs>
                    <a:gs pos="0">
                      <a:schemeClr val="tx2"/>
                    </a:gs>
                  </a:gsLst>
                  <a:lin ang="5400000" scaled="0"/>
                </a:gradFill>
              </a:rPr>
              <a:t>SQL Server for data warehousing in Windows Azure VMs</a:t>
            </a:r>
          </a:p>
        </p:txBody>
      </p:sp>
      <p:sp>
        <p:nvSpPr>
          <p:cNvPr id="28" name="Rectangle 27"/>
          <p:cNvSpPr/>
          <p:nvPr/>
        </p:nvSpPr>
        <p:spPr>
          <a:xfrm>
            <a:off x="7491698" y="5832283"/>
            <a:ext cx="2563917" cy="5685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8" tIns="109719" rIns="137148" bIns="109719" rtlCol="0" anchor="ctr"/>
          <a:lstStyle/>
          <a:p>
            <a:pPr algn="ctr"/>
            <a:r>
              <a:rPr lang="en-US" sz="1050" b="1" dirty="0" err="1">
                <a:gradFill>
                  <a:gsLst>
                    <a:gs pos="85841">
                      <a:schemeClr val="tx2"/>
                    </a:gs>
                    <a:gs pos="0">
                      <a:schemeClr val="tx2"/>
                    </a:gs>
                  </a:gsLst>
                  <a:lin ang="5400000" scaled="0"/>
                </a:gradFill>
              </a:rPr>
              <a:t>HDInsight</a:t>
            </a:r>
            <a:r>
              <a:rPr lang="en-US" sz="1050" b="1" dirty="0">
                <a:gradFill>
                  <a:gsLst>
                    <a:gs pos="85841">
                      <a:schemeClr val="tx2"/>
                    </a:gs>
                    <a:gs pos="0">
                      <a:schemeClr val="tx2"/>
                    </a:gs>
                  </a:gsLst>
                  <a:lin ang="5400000" scaled="0"/>
                </a:gradFill>
              </a:rPr>
              <a:t> for Windows Azure</a:t>
            </a:r>
          </a:p>
        </p:txBody>
      </p:sp>
      <p:sp>
        <p:nvSpPr>
          <p:cNvPr id="29" name="Rectangle 28"/>
          <p:cNvSpPr/>
          <p:nvPr/>
        </p:nvSpPr>
        <p:spPr>
          <a:xfrm>
            <a:off x="2145970" y="5605914"/>
            <a:ext cx="2563916" cy="357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8" tIns="109719" rIns="137148" bIns="109719" rtlCol="0" anchor="ctr"/>
          <a:lstStyle/>
          <a:p>
            <a:pPr algn="ctr"/>
            <a:r>
              <a:rPr lang="en-US" sz="1050" b="1" dirty="0">
                <a:gradFill>
                  <a:gsLst>
                    <a:gs pos="85841">
                      <a:schemeClr val="tx2"/>
                    </a:gs>
                    <a:gs pos="0">
                      <a:schemeClr val="tx2"/>
                    </a:gs>
                  </a:gsLst>
                  <a:lin ang="5400000" scaled="0"/>
                </a:gradFill>
              </a:rPr>
              <a:t>SQL Server Fast Track</a:t>
            </a:r>
          </a:p>
        </p:txBody>
      </p:sp>
    </p:spTree>
    <p:extLst>
      <p:ext uri="{BB962C8B-B14F-4D97-AF65-F5344CB8AC3E}">
        <p14:creationId xmlns:p14="http://schemas.microsoft.com/office/powerpoint/2010/main" val="95216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additive="base">
                                        <p:cTn id="22" dur="500" fill="hold"/>
                                        <p:tgtEl>
                                          <p:spTgt spid="58"/>
                                        </p:tgtEl>
                                        <p:attrNameLst>
                                          <p:attrName>ppt_x</p:attrName>
                                        </p:attrNameLst>
                                      </p:cBhvr>
                                      <p:tavLst>
                                        <p:tav tm="0">
                                          <p:val>
                                            <p:strVal val="#ppt_x"/>
                                          </p:val>
                                        </p:tav>
                                        <p:tav tm="100000">
                                          <p:val>
                                            <p:strVal val="#ppt_x"/>
                                          </p:val>
                                        </p:tav>
                                      </p:tavLst>
                                    </p:anim>
                                    <p:anim calcmode="lin" valueType="num">
                                      <p:cBhvr additive="base">
                                        <p:cTn id="23" dur="500" fill="hold"/>
                                        <p:tgtEl>
                                          <p:spTgt spid="5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r>
              <a:rPr lang="en-US" sz="3600" dirty="0"/>
              <a:t>Real life experience with </a:t>
            </a:r>
            <a:br>
              <a:rPr lang="en-US" sz="3600" dirty="0"/>
            </a:br>
            <a:r>
              <a:rPr lang="en-US" sz="3600" dirty="0"/>
              <a:t>Parallel Data Warehouse</a:t>
            </a:r>
          </a:p>
          <a:p>
            <a:endParaRPr lang="de-DE" dirty="0"/>
          </a:p>
        </p:txBody>
      </p:sp>
    </p:spTree>
    <p:extLst>
      <p:ext uri="{BB962C8B-B14F-4D97-AF65-F5344CB8AC3E}">
        <p14:creationId xmlns:p14="http://schemas.microsoft.com/office/powerpoint/2010/main" val="266482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heme/theme1.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ata Insights">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oud and Enterprise Template July 2013" id="{4B4D3566-23A7-4298-B24F-E091AC86EA46}" vid="{4478AA4A-1A2F-450F-A079-1C3670FFC8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LIAB_Modern_Datawarehousing_V6</Template>
  <TotalTime>0</TotalTime>
  <Words>3688</Words>
  <Application>Microsoft Office PowerPoint</Application>
  <PresentationFormat>Benutzerdefiniert</PresentationFormat>
  <Paragraphs>573</Paragraphs>
  <Slides>37</Slides>
  <Notes>26</Notes>
  <HiddenSlides>0</HiddenSlides>
  <MMClips>0</MMClips>
  <ScaleCrop>false</ScaleCrop>
  <HeadingPairs>
    <vt:vector size="6" baseType="variant">
      <vt:variant>
        <vt:lpstr>Verwendete Schriftarten</vt:lpstr>
      </vt:variant>
      <vt:variant>
        <vt:i4>15</vt:i4>
      </vt:variant>
      <vt:variant>
        <vt:lpstr>Design</vt:lpstr>
      </vt:variant>
      <vt:variant>
        <vt:i4>2</vt:i4>
      </vt:variant>
      <vt:variant>
        <vt:lpstr>Folientitel</vt:lpstr>
      </vt:variant>
      <vt:variant>
        <vt:i4>37</vt:i4>
      </vt:variant>
    </vt:vector>
  </HeadingPairs>
  <TitlesOfParts>
    <vt:vector size="54" baseType="lpstr">
      <vt:lpstr>MS PGothic</vt:lpstr>
      <vt:lpstr>宋体</vt:lpstr>
      <vt:lpstr>Arial</vt:lpstr>
      <vt:lpstr>Calibri</vt:lpstr>
      <vt:lpstr>Calibri Light</vt:lpstr>
      <vt:lpstr>Consolas</vt:lpstr>
      <vt:lpstr>Courier New</vt:lpstr>
      <vt:lpstr>Segoe</vt:lpstr>
      <vt:lpstr>Segoe Light</vt:lpstr>
      <vt:lpstr>Segoe UI</vt:lpstr>
      <vt:lpstr>Segoe UI Light</vt:lpstr>
      <vt:lpstr>Segoe UI Semibold</vt:lpstr>
      <vt:lpstr>Symbol</vt:lpstr>
      <vt:lpstr>Times New Roman</vt:lpstr>
      <vt:lpstr>Wingdings</vt:lpstr>
      <vt:lpstr>Benutzerdefiniertes Design</vt:lpstr>
      <vt:lpstr>1_Data Insights</vt:lpstr>
      <vt:lpstr>The Modern way of Data Management Architecture and Project Experience</vt:lpstr>
      <vt:lpstr>PowerPoint-Präsentation</vt:lpstr>
      <vt:lpstr>PowerPoint-Präsentation</vt:lpstr>
      <vt:lpstr>PowerPoint-Präsentation</vt:lpstr>
      <vt:lpstr>The traditional data warehouse</vt:lpstr>
      <vt:lpstr>The traditional data warehouse</vt:lpstr>
      <vt:lpstr>PowerPoint-Präsentation</vt:lpstr>
      <vt:lpstr>Freedom of deployment options  and hybrid solutions</vt:lpstr>
      <vt:lpstr>PowerPoint-Präsentation</vt:lpstr>
      <vt:lpstr>PowerPoint-Präsentation</vt:lpstr>
      <vt:lpstr>Migration – From Fasttrack to PDW</vt:lpstr>
      <vt:lpstr>Cube Processing</vt:lpstr>
      <vt:lpstr>Cube Processing</vt:lpstr>
      <vt:lpstr>Ad Hoc Queries</vt:lpstr>
      <vt:lpstr>Other improvements</vt:lpstr>
      <vt:lpstr>PowerPoint-Präsentation</vt:lpstr>
      <vt:lpstr>Hadoop technologies</vt:lpstr>
      <vt:lpstr>Challenges</vt:lpstr>
      <vt:lpstr>Hadoop Technologies</vt:lpstr>
      <vt:lpstr>What Hadoop Technologies to choose ?</vt:lpstr>
      <vt:lpstr>PowerPoint-Präsentation</vt:lpstr>
      <vt:lpstr>PowerPoint-Präsentation</vt:lpstr>
      <vt:lpstr>Introducing the Microsoft Analytic Platform System V2 AU1 (PDW) Your turnkey modern data warehouse appliance </vt:lpstr>
      <vt:lpstr>We deliver enterprise-ready Hadoop with HDInsight Manageable, secured and highly available Hadoop integrated into the appliance</vt:lpstr>
      <vt:lpstr>Scaling out your data to petabytes</vt:lpstr>
      <vt:lpstr>Connecting islands of data with PolyBase Bringing Hadoop point solutions and the data warehouse together for users and IT</vt:lpstr>
      <vt:lpstr>Use cases where PolyBase simplifies using Hadoop data</vt:lpstr>
      <vt:lpstr>PowerPoint-Präsentation</vt:lpstr>
      <vt:lpstr>Monitoring &amp; management</vt:lpstr>
      <vt:lpstr>Loading and curating  Big Data</vt:lpstr>
      <vt:lpstr>Querying all data</vt:lpstr>
      <vt:lpstr>PolyBase syntax</vt:lpstr>
      <vt:lpstr>PolyBase query lifecycle</vt:lpstr>
      <vt:lpstr>Solution Architecture – Hybrid Scenarios </vt:lpstr>
      <vt:lpstr>PowerPoint-Präsentation</vt:lpstr>
      <vt:lpstr>PowerPoint-Präsentation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2014-06-15T14:19:57Z</dcterms:created>
  <dcterms:modified xsi:type="dcterms:W3CDTF">2014-06-15T14:21:20Z</dcterms:modified>
</cp:coreProperties>
</file>