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8" r:id="rId3"/>
    <p:sldId id="258" r:id="rId4"/>
    <p:sldId id="259" r:id="rId5"/>
    <p:sldId id="305" r:id="rId6"/>
    <p:sldId id="267" r:id="rId7"/>
    <p:sldId id="268" r:id="rId8"/>
    <p:sldId id="284" r:id="rId9"/>
    <p:sldId id="278" r:id="rId10"/>
    <p:sldId id="283" r:id="rId11"/>
    <p:sldId id="281" r:id="rId12"/>
    <p:sldId id="264" r:id="rId13"/>
    <p:sldId id="304" r:id="rId14"/>
    <p:sldId id="282" r:id="rId15"/>
    <p:sldId id="273" r:id="rId16"/>
    <p:sldId id="274" r:id="rId17"/>
    <p:sldId id="277" r:id="rId18"/>
    <p:sldId id="276" r:id="rId19"/>
    <p:sldId id="296" r:id="rId20"/>
    <p:sldId id="306" r:id="rId21"/>
    <p:sldId id="292" r:id="rId22"/>
    <p:sldId id="279" r:id="rId23"/>
    <p:sldId id="290" r:id="rId24"/>
    <p:sldId id="299" r:id="rId25"/>
    <p:sldId id="291" r:id="rId26"/>
    <p:sldId id="287" r:id="rId27"/>
    <p:sldId id="270" r:id="rId28"/>
    <p:sldId id="293" r:id="rId29"/>
    <p:sldId id="297" r:id="rId30"/>
    <p:sldId id="298" r:id="rId31"/>
    <p:sldId id="295" r:id="rId32"/>
    <p:sldId id="294" r:id="rId33"/>
    <p:sldId id="303" r:id="rId34"/>
    <p:sldId id="300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793498F-BFB2-419E-A6B3-5CA9F732DEE7}">
          <p14:sldIdLst>
            <p14:sldId id="256"/>
            <p14:sldId id="288"/>
          </p14:sldIdLst>
        </p14:section>
        <p14:section name="Datenbank Tool Visual Studio" id="{2B9435A5-EBD2-4779-81A9-425BD1955FC3}">
          <p14:sldIdLst>
            <p14:sldId id="258"/>
            <p14:sldId id="259"/>
            <p14:sldId id="305"/>
          </p14:sldIdLst>
        </p14:section>
        <p14:section name="Qualität in Entwicklungsprojekten" id="{B8443476-C6AD-48D7-8DA6-E890A90FF182}">
          <p14:sldIdLst>
            <p14:sldId id="267"/>
            <p14:sldId id="268"/>
          </p14:sldIdLst>
        </p14:section>
        <p14:section name="Manueller Review" id="{EB898053-9AE7-46C4-9DD4-E4AB60545DC8}">
          <p14:sldIdLst>
            <p14:sldId id="284"/>
            <p14:sldId id="278"/>
          </p14:sldIdLst>
        </p14:section>
        <p14:section name="Automatischer Review" id="{EE441D7D-57E5-4CF6-8C10-C82E81D7E5B6}">
          <p14:sldIdLst>
            <p14:sldId id="283"/>
            <p14:sldId id="281"/>
            <p14:sldId id="264"/>
          </p14:sldIdLst>
        </p14:section>
        <p14:section name="SQLCop" id="{58B6208A-A693-4202-87E4-2473A0679967}">
          <p14:sldIdLst>
            <p14:sldId id="304"/>
          </p14:sldIdLst>
        </p14:section>
        <p14:section name="Generlles Testing" id="{9D486ACA-975D-41AA-B1A3-6E627503906F}">
          <p14:sldIdLst>
            <p14:sldId id="282"/>
            <p14:sldId id="273"/>
            <p14:sldId id="274"/>
            <p14:sldId id="277"/>
            <p14:sldId id="276"/>
          </p14:sldIdLst>
        </p14:section>
        <p14:section name="Unit Test" id="{4D4678CB-8256-488B-B76A-2B294F8BB296}">
          <p14:sldIdLst>
            <p14:sldId id="296"/>
            <p14:sldId id="306"/>
            <p14:sldId id="292"/>
            <p14:sldId id="279"/>
            <p14:sldId id="290"/>
            <p14:sldId id="299"/>
            <p14:sldId id="291"/>
          </p14:sldIdLst>
        </p14:section>
        <p14:section name="SQL Server Management Sudio" id="{A87977C8-E7CF-4244-9EAD-BDE1C1EDF7DE}">
          <p14:sldIdLst>
            <p14:sldId id="287"/>
            <p14:sldId id="270"/>
            <p14:sldId id="293"/>
            <p14:sldId id="297"/>
            <p14:sldId id="298"/>
            <p14:sldId id="295"/>
            <p14:sldId id="294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12" autoAdjust="0"/>
    <p:restoredTop sz="67089" autoAdjust="0"/>
  </p:normalViewPr>
  <p:slideViewPr>
    <p:cSldViewPr snapToGrid="0">
      <p:cViewPr varScale="1">
        <p:scale>
          <a:sx n="77" d="100"/>
          <a:sy n="77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D2973-B19A-401C-89C3-75986975ACD3}" type="datetime1">
              <a:rPr lang="en-US" smtClean="0"/>
              <a:t>1/t/jjjj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B1375-056F-4B4D-B9B2-0F6E78EB27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495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75234-19FE-4292-9245-7468203C1CCA}" type="datetime1">
              <a:rPr lang="en-US" smtClean="0"/>
              <a:t>1/t/jjjj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8E2F9-5ABB-45EF-8B52-3E683F97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4185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QL-PASS@openelp.d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lessthandot.com/index.php/DataMgmt/DBProgramming/do-not-use-spaces-or-other-invalid-chara" TargetMode="External"/><Relationship Id="rId13" Type="http://schemas.openxmlformats.org/officeDocument/2006/relationships/hyperlink" Target="http://blogs.lessthandot.com/index.php/DataMgmt/DBProgramming/MSSQLServer/don-t-prefix-your-table-names-with-tbl" TargetMode="External"/><Relationship Id="rId18" Type="http://schemas.openxmlformats.org/officeDocument/2006/relationships/hyperlink" Target="http://www.jasonstrate.com/index.php/2010/06/index-those-foreign-keys/" TargetMode="External"/><Relationship Id="rId3" Type="http://schemas.openxmlformats.org/officeDocument/2006/relationships/hyperlink" Target="http://blogs.lessthandot.com/index.php/DataMgmt/DBProgramming/MSSQLServer/don-t-start-your-procedures-with-sp_" TargetMode="External"/><Relationship Id="rId21" Type="http://schemas.openxmlformats.org/officeDocument/2006/relationships/hyperlink" Target="http://wiki.lessthandot.com/index.php/Fix_Orphaned_Database_Users" TargetMode="External"/><Relationship Id="rId7" Type="http://schemas.openxmlformats.org/officeDocument/2006/relationships/hyperlink" Target="http://wiki.lessthandot.com/index.php/6_Different_Ways_To_Get_The_Current_Identity_Value" TargetMode="External"/><Relationship Id="rId12" Type="http://schemas.openxmlformats.org/officeDocument/2006/relationships/hyperlink" Target="http://blogs.lessthandot.com/index.php/DataMgmt/DBProgramming/best-practice-don-t-not-cluster-on-uniqu" TargetMode="External"/><Relationship Id="rId17" Type="http://schemas.openxmlformats.org/officeDocument/2006/relationships/hyperlink" Target="http://wiki.lessthandot.com/index.php/Finding_Fragmentation_Of_An_Index_And_Fixing_It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://blogs.lessthandot.com/index.php/DataMgmt/DataDesign/create-a-sorted-view-in-sql-server-2005--2008" TargetMode="External"/><Relationship Id="rId20" Type="http://schemas.openxmlformats.org/officeDocument/2006/relationships/hyperlink" Target="http://wiki.lessthandot.com/index.php/Database_compatibilty_leve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gs.lessthandot.com/index.php/DataMgmt/DataDesign/identify-procedures-that-call-sql-server" TargetMode="External"/><Relationship Id="rId11" Type="http://schemas.openxmlformats.org/officeDocument/2006/relationships/hyperlink" Target="http://blogs.lessthandot.com/index.php/DataMgmt/DBProgramming/sql-server-collation-conflicts" TargetMode="External"/><Relationship Id="rId5" Type="http://schemas.openxmlformats.org/officeDocument/2006/relationships/hyperlink" Target="http://blogs.lessthandot.com/index.php/DataMgmt/DBProgramming/always-include-precision-and-scale-with" TargetMode="External"/><Relationship Id="rId15" Type="http://schemas.openxmlformats.org/officeDocument/2006/relationships/hyperlink" Target="http://blogs.lessthandot.com/index.php/DataMgmt/DBProgramming/best-practice-every-table-should-have-a" TargetMode="External"/><Relationship Id="rId10" Type="http://schemas.openxmlformats.org/officeDocument/2006/relationships/hyperlink" Target="http://blogs.lessthandot.com/index.php/DataMgmt/DBProgramming/don-t-use-text-datatype-for-sql-2005-and" TargetMode="External"/><Relationship Id="rId19" Type="http://schemas.openxmlformats.org/officeDocument/2006/relationships/hyperlink" Target="http://blogs.lessthandot.com/index.php/DataMgmt/DBProgramming/collation-conflicts-with-temp-tables-and" TargetMode="External"/><Relationship Id="rId4" Type="http://schemas.openxmlformats.org/officeDocument/2006/relationships/hyperlink" Target="http://blogs.lessthandot.com/index.php/DataMgmt/DBProgramming/MSSQLServer/always-include-size-when-using-varchar-n" TargetMode="External"/><Relationship Id="rId9" Type="http://schemas.openxmlformats.org/officeDocument/2006/relationships/hyperlink" Target="http://blogs.lessthandot.com/index.php/DataMgmt/DBProgramming/do-not-use-the-float-data-type" TargetMode="External"/><Relationship Id="rId14" Type="http://schemas.openxmlformats.org/officeDocument/2006/relationships/hyperlink" Target="http://blogs.lessthandot.com/index.php/DataMgmt/DataDesign/missing-foreign-key-constraints" TargetMode="External"/><Relationship Id="rId22" Type="http://schemas.openxmlformats.org/officeDocument/2006/relationships/hyperlink" Target="http://www.mssqltips.com/tip.asp?tip=1675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b="1" dirty="0" smtClean="0"/>
              <a:t>Abstract</a:t>
            </a:r>
            <a:endParaRPr lang="de-DE" b="1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sz="1200" dirty="0" smtClean="0"/>
              <a:t>Mit den SQL Server Data Tools (SSDT) stellt Microsoft eine Visual Studio Erweiterung bereit, die eine deklarative Datenbankentwicklung ermöglicht.</a:t>
            </a:r>
          </a:p>
          <a:p>
            <a:pPr marL="0" indent="0">
              <a:buNone/>
            </a:pPr>
            <a:r>
              <a:rPr lang="de-DE" sz="1200" dirty="0" smtClean="0"/>
              <a:t>Aber die beständig steigenden Anforderungen an die Komplexität von Anwendungen führt dazu, dass Systemtests für die Qualitätssicherung eine immer wichtigere Rolle im Entwicklungsprozess einnehmen.</a:t>
            </a:r>
          </a:p>
          <a:p>
            <a:pPr marL="0" indent="0">
              <a:buNone/>
            </a:pPr>
            <a:r>
              <a:rPr lang="de-DE" sz="1200" dirty="0" smtClean="0"/>
              <a:t>Wir müssen also Möglichkeiten finden, unsere Systeme auf Herz und Nieren zu prüfen, bevor diese ausgeliefert werden.</a:t>
            </a:r>
          </a:p>
          <a:p>
            <a:pPr marL="0" indent="0">
              <a:buNone/>
            </a:pPr>
            <a:r>
              <a:rPr lang="de-DE" sz="1200" dirty="0" smtClean="0"/>
              <a:t>Hierzu gibt es mittlerweile erprobte Methoden – und doch werden Datenbanken beim Test, insbesondere automatisierten Tests, oftmals eher vernachlässigt.</a:t>
            </a:r>
          </a:p>
          <a:p>
            <a:pPr marL="0" indent="0">
              <a:buNone/>
            </a:pPr>
            <a:r>
              <a:rPr lang="de-DE" sz="1200" dirty="0" smtClean="0"/>
              <a:t>Es werden Möglichkeiten und Werkzeuge präsentiert, wie man mit diesen besonderen Problemen umgehen kann, so dass auch Datenbanken Bestandteil des Testprozesses werden.</a:t>
            </a:r>
          </a:p>
          <a:p>
            <a:pPr marL="0" indent="0">
              <a:buNone/>
            </a:pPr>
            <a:r>
              <a:rPr lang="de-DE" sz="1200" dirty="0" smtClean="0"/>
              <a:t>Der Fokus liegt dabei auf der Automatisierung solcher Tests.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37713D5-4EBF-4AC9-B2EE-40642109BEDB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2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50E93D4-655E-4C95-AFF8-9357203F686D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hosted,</a:t>
            </a:r>
            <a:r>
              <a:rPr lang="de-DE" baseline="0" dirty="0" smtClean="0"/>
              <a:t> dann Visual Studio 2013 auswählen =&gt; SQL Server 2014</a:t>
            </a:r>
          </a:p>
          <a:p>
            <a:endParaRPr lang="de-DE" baseline="0" dirty="0" smtClean="0"/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on the hosted build server (https://msdn.microsoft.com/Library/vs/alm/Build/services/hosted-agent-pool)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hosted build server is deployed with the following software: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Server 2012 R2, 64-bit environment, with Windows PowerShell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Foundation Build (Team Foundation Server 2013)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2015 RTM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2013 Update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SDK 2013 RTM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2012 Ultimate Update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SDK 2012 RTM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2010 SP1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.NET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4.6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4.5.2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4.5.1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4.5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3.5 SP1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2.8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2.7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2.6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2.5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2.4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2.3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2.2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2.1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2.0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1.8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1.7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ANT 1.9.4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Maven 3.2.2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for Windows 1.9.5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Standard Edition Development Kit 1.8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Office Developer Tools for Visual Studio 2013 Update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0.10.32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Tools 1.0 Alpha for Visual Studio 2013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Tools for Visual Studio 2012 and Visual Studio 2013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SharePoint 2010 and SharePoint 2013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Data Tools for Visual Studio 2010, Visual Studio 2012, and Visual Studio 2013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 Build Extensions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1.4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WIX Toolset 3.7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Deploy 3.0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Phone SDK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9D4D80-27FC-4B83-97EE-5369B791825A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8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33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D58733-95F8-493E-AA12-317457D04203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Stefan Schulz ist als Technical Consultant bei der Firma </a:t>
            </a:r>
            <a:r>
              <a:rPr lang="de-DE" dirty="0" err="1" smtClean="0"/>
              <a:t>Ulysta</a:t>
            </a:r>
            <a:r>
              <a:rPr lang="de-DE" dirty="0" smtClean="0"/>
              <a:t> Software und Consulting beschäftigt.</a:t>
            </a:r>
          </a:p>
          <a:p>
            <a:r>
              <a:rPr lang="de-DE" dirty="0" smtClean="0"/>
              <a:t>Seit der Version 7.0 arbeitet er mit dem SQL Server. Sein Schwerpunkt ist der Bereich Entwicklung, aber nicht nur von Datenbanken und sog. „Business </a:t>
            </a:r>
            <a:r>
              <a:rPr lang="de-DE" dirty="0" err="1" smtClean="0"/>
              <a:t>Intelligence</a:t>
            </a:r>
            <a:r>
              <a:rPr lang="de-DE" dirty="0" smtClean="0"/>
              <a:t>“ Lösungen, sondern auch Custom Code gehört in sein Repertoire.</a:t>
            </a:r>
          </a:p>
          <a:p>
            <a:r>
              <a:rPr lang="de-DE" dirty="0" smtClean="0"/>
              <a:t>Am besten ist er über </a:t>
            </a:r>
            <a:r>
              <a:rPr lang="de-DE" dirty="0" smtClean="0">
                <a:hlinkClick r:id="rId3"/>
              </a:rPr>
              <a:t>SQL-PASS@openelp.de</a:t>
            </a:r>
            <a:r>
              <a:rPr lang="de-DE" dirty="0" smtClean="0"/>
              <a:t> zu erreichen.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2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38FA637-2066-42EE-A3F4-21865EBEBE58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Die Business</a:t>
            </a:r>
            <a:r>
              <a:rPr lang="en-US" baseline="0" dirty="0" smtClean="0"/>
              <a:t> Intelligence Tools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separater</a:t>
            </a:r>
            <a:r>
              <a:rPr lang="en-US" baseline="0" dirty="0" smtClean="0"/>
              <a:t> Download </a:t>
            </a:r>
            <a:r>
              <a:rPr lang="en-US" baseline="0" dirty="0" err="1" smtClean="0"/>
              <a:t>verfügbar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SQL Server Data Tools - Business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Intelligence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=&gt; https://www.microsoft.com/en-us/download/details.aspx?id=42313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SQL Server Data Tools - Business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Intelligence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2012 =&gt; https://www.microsoft.com/en-us/download/details.aspx?id=36843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3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7A58BB3-65E5-4D7C-BBDC-7734367D6F3D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7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723AAE7-CDE6-4FDA-BED4-9FC04841B9F7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2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Nützliches Tool: https://visualstudiogallery.msdn.microsoft.com/34ebc6a2-2777-421d-8914-e29c1dfa7f5d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66AE518-EE9A-4AE3-A7CB-798F370D6E97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Detected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endParaRPr lang="de-DE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Procedures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with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SP_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VarChar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Size Problems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Decimal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Size Problem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Undocumented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Procedures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NOCOUNT ON</a:t>
            </a: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ROWCOUNT</a:t>
            </a: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Procedures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with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@@Identity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sp_executesql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Column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 Name Problems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Columns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with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float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data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type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Columns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with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image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data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 type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Tables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with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text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/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ntext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Collation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Mismatch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UniqueIdentifier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with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NewId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Table/Views</a:t>
            </a:r>
          </a:p>
          <a:p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Table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Prefix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Table Name Problems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Missing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Foreign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 Keys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Tables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without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 a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primary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key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Views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with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order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by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Unnamed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Indexes</a:t>
            </a: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Fragmented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indexes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Missing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Foreign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 Key Indexes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Records</a:t>
            </a: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Database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Collation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Close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Create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Shrink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Update</a:t>
            </a: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Compatibility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 Level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 Language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 Backups</a:t>
            </a: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/>
              </a:rPr>
              <a:t>Orphaned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/>
              </a:rPr>
              <a:t> Users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User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Aliases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Hoc Distributed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CLR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Mail</a:t>
            </a: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 File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Parallelism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 Automation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Account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DMO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Agent Service</a:t>
            </a: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cmdshell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expectancy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13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703ED4-4A46-405A-AF28-1CEFAB72B953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 =&gt;</a:t>
            </a:r>
            <a:r>
              <a:rPr lang="de-DE" baseline="0" dirty="0" smtClean="0"/>
              <a:t> Ein Test prüft nur eine „Funktion“ mit einem spezifischen Set an Parameter</a:t>
            </a:r>
          </a:p>
          <a:p>
            <a:r>
              <a:rPr lang="de-DE" baseline="0" dirty="0" smtClean="0"/>
              <a:t>C =&gt; Ergebnisse sind reproduzierbar</a:t>
            </a:r>
          </a:p>
          <a:p>
            <a:r>
              <a:rPr lang="de-DE" baseline="0" dirty="0" smtClean="0"/>
              <a:t>I  =&gt; Einzelne Funktionen werden nur für sich allein getestet</a:t>
            </a:r>
          </a:p>
          <a:p>
            <a:r>
              <a:rPr lang="de-DE" baseline="0" dirty="0" smtClean="0"/>
              <a:t>D =&gt; Wenn alle Tests Grün, dann gilt die Funktion als sicher.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20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7A7BCCF-E431-4F38-86FF-5830A4C11748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EB6DA7-FEB8-4B40-AEE5-AD7FED4539DD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ResultSet — You can verify that the test returns no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Time — You can verify that the test takes no longer than the specified period of time to run.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 — The default condition for all tests always returns a failure result.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Empty ResultSet — You can verify that the test returns at least one result.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 Count — You can verify that the test returns a specific number of rows.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 Value — You can verify that the test returns a specific scalar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E2F9-5ABB-45EF-8B52-3E683F9719F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FEEA25-7F9F-4721-9017-4E226212402A}" type="datetime1">
              <a:rPr lang="en-US" smtClean="0"/>
              <a:t>1/t/jjjj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0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9FA-5DB6-4F62-8C89-DE2AD38A3B69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0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E9D-D4D2-4E7A-A7E0-8B4D5DCC52E2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1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7C6B-C3D8-4D8A-B955-4CF9BCC820E4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B0DE-4B6C-4FDE-851C-9A6944144B2E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1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F41E-C5C8-427A-8360-EAA451A70C91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1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A984-FAEA-4122-8C3B-B0964CF7EF79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056-AA61-4B94-8ACB-CFFC285044A6}" type="datetime1">
              <a:rPr lang="de-DE" smtClean="0"/>
              <a:t>tt.01.jjjj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D434-9ADB-4B0F-BE59-C095F247CF0C}" type="datetime1">
              <a:rPr lang="de-DE" smtClean="0"/>
              <a:t>tt.01.jjjj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17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1616-0719-4F9F-B2E9-5E1DE872D7F9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36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70B2-7725-416D-A417-D64F27787C90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0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ACC-71CC-45EE-A799-800BF2013152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7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54CC-0F83-4725-B6DD-C778819C8307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2F4A-8027-4C2A-86FB-2135D1FA84A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5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193411(v=vs.100).asp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dd172117(v=vs.100).aspx" TargetMode="External"/><Relationship Id="rId4" Type="http://schemas.openxmlformats.org/officeDocument/2006/relationships/hyperlink" Target="https://msdn.microsoft.com/en-us/library/dd193246(v=vs.100)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qlcop.lessthandot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s://www.red-gate.com/products/sql-development/sql-test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sqlcop.lessthandot.com/" TargetMode="External"/><Relationship Id="rId4" Type="http://schemas.openxmlformats.org/officeDocument/2006/relationships/hyperlink" Target="http://tsqlt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mt204009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tsqlt.org/user-guide/assertions/assertobjectdoesnotexist/" TargetMode="External"/><Relationship Id="rId3" Type="http://schemas.openxmlformats.org/officeDocument/2006/relationships/hyperlink" Target="http://tsqlt.org/user-guide/assertions/assertequals/" TargetMode="External"/><Relationship Id="rId7" Type="http://schemas.openxmlformats.org/officeDocument/2006/relationships/hyperlink" Target="http://tsqlt.org/user-guide/assertions/assertnotequals/" TargetMode="External"/><Relationship Id="rId2" Type="http://schemas.openxmlformats.org/officeDocument/2006/relationships/hyperlink" Target="http://tsqlt.org/user-guide/assertions/assertempty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sqlt.org/user-guide/assertions/assertlike/" TargetMode="External"/><Relationship Id="rId11" Type="http://schemas.openxmlformats.org/officeDocument/2006/relationships/hyperlink" Target="http://tsqlt.org/user-guide/assertions/fail/" TargetMode="External"/><Relationship Id="rId5" Type="http://schemas.openxmlformats.org/officeDocument/2006/relationships/hyperlink" Target="http://tsqlt.org/user-guide/assertions/assertequalstable/" TargetMode="External"/><Relationship Id="rId10" Type="http://schemas.openxmlformats.org/officeDocument/2006/relationships/hyperlink" Target="http://tsqlt.org/user-guide/assertions/assertresultsetshavesamemetadata/" TargetMode="External"/><Relationship Id="rId4" Type="http://schemas.openxmlformats.org/officeDocument/2006/relationships/hyperlink" Target="http://tsqlt.org/user-guide/assertions/assertequalsstring/" TargetMode="External"/><Relationship Id="rId9" Type="http://schemas.openxmlformats.org/officeDocument/2006/relationships/hyperlink" Target="http://tsqlt.org/user-guide/assertions/assertobjectexists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5515"/>
            <a:ext cx="9144000" cy="3691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b="1" dirty="0"/>
              <a:t>Qualitätssicherung des </a:t>
            </a:r>
            <a:r>
              <a:rPr lang="de-DE" b="1" dirty="0" smtClean="0"/>
              <a:t>Entwicklungsprozesses bei Datenbanken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1209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61551"/>
            <a:ext cx="10515600" cy="2852737"/>
          </a:xfrm>
        </p:spPr>
        <p:txBody>
          <a:bodyPr/>
          <a:lstStyle/>
          <a:p>
            <a:r>
              <a:rPr lang="de-DE" dirty="0" smtClean="0"/>
              <a:t>Automatischer Review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8D70-881C-4765-A70E-5CE8635AEB4B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Code Analysis</a:t>
            </a:r>
            <a:endParaRPr lang="de-DE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473376"/>
            <a:ext cx="3932237" cy="33956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Reproduzierbar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Kontinuierlich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Konfigurierbar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696216"/>
            <a:ext cx="6172200" cy="145604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CBD2-8669-43B9-8B83-CCBD8093DE85}" type="datetime1">
              <a:rPr lang="de-DE" smtClean="0"/>
              <a:t>tt.01.jjjj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Code Analysis </a:t>
            </a:r>
            <a:r>
              <a:rPr lang="de-DE" sz="4800" dirty="0" smtClean="0"/>
              <a:t>Regeln</a:t>
            </a:r>
            <a:endParaRPr lang="de-DE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23" y="1690688"/>
            <a:ext cx="6544588" cy="4182059"/>
          </a:xfrm>
        </p:spPr>
      </p:pic>
      <p:sp>
        <p:nvSpPr>
          <p:cNvPr id="6" name="TextBox 5"/>
          <p:cNvSpPr txBox="1"/>
          <p:nvPr/>
        </p:nvSpPr>
        <p:spPr>
          <a:xfrm>
            <a:off x="8163180" y="2133600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hlinkClick r:id="rId3"/>
              </a:rPr>
              <a:t>Microsoft.Rules.Data.Design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152161" y="3227719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hlinkClick r:id="rId4"/>
              </a:rPr>
              <a:t>Microsoft.Rules.Data.Naming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163180" y="4321838"/>
            <a:ext cx="3777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hlinkClick r:id="rId5"/>
              </a:rPr>
              <a:t>Microsoft.Rules.Data.Performance</a:t>
            </a:r>
            <a:endParaRPr lang="en-US" sz="2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6918-C677-436F-8946-510E5DCAE672}" type="datetime1">
              <a:rPr lang="de-DE" smtClean="0"/>
              <a:t>tt.01.jjjj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0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SQLCop</a:t>
            </a:r>
            <a:endParaRPr lang="de-DE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87592"/>
            <a:ext cx="6172200" cy="367329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4"/>
              </a:rPr>
              <a:t>http://sqlcop.lessthandot.com/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2000" dirty="0" smtClean="0"/>
              <a:t>Überprüft</a:t>
            </a:r>
            <a:r>
              <a:rPr lang="en-US" sz="2000" dirty="0" smtClean="0"/>
              <a:t> die </a:t>
            </a:r>
            <a:r>
              <a:rPr lang="de-DE" sz="2000" dirty="0" smtClean="0"/>
              <a:t>Datenbank</a:t>
            </a:r>
            <a:r>
              <a:rPr lang="en-US" sz="2000" dirty="0" smtClean="0"/>
              <a:t> </a:t>
            </a:r>
            <a:r>
              <a:rPr lang="de-DE" sz="2000" dirty="0" smtClean="0"/>
              <a:t>anhand</a:t>
            </a:r>
            <a:r>
              <a:rPr lang="en-US" sz="2000" dirty="0" smtClean="0"/>
              <a:t> </a:t>
            </a:r>
            <a:r>
              <a:rPr lang="de-DE" sz="2000" dirty="0" smtClean="0"/>
              <a:t>vordefinierter</a:t>
            </a:r>
            <a:r>
              <a:rPr lang="en-US" sz="2000" dirty="0" smtClean="0"/>
              <a:t> </a:t>
            </a:r>
            <a:r>
              <a:rPr lang="de-DE" sz="2000" dirty="0" smtClean="0"/>
              <a:t>Regeln</a:t>
            </a:r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490-C1BD-4780-838B-CC290FD2133A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12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„Was passiert, wenn ich den roten Knopf drücke?“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50" y="4489450"/>
            <a:ext cx="1600200" cy="16002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B427-0E50-465E-AF2B-7A15987870B7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2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Prüfung von einzelnen Software-Komponenten oder Module.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Unit </a:t>
            </a:r>
            <a:r>
              <a:rPr lang="de-DE" sz="2000" b="1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Integration </a:t>
            </a:r>
            <a:r>
              <a:rPr lang="de-DE" sz="2000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Load </a:t>
            </a:r>
            <a:r>
              <a:rPr lang="de-DE" sz="2000" dirty="0" err="1"/>
              <a:t>Testing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End </a:t>
            </a:r>
            <a:r>
              <a:rPr lang="de-DE" sz="2000" dirty="0" err="1"/>
              <a:t>to</a:t>
            </a:r>
            <a:r>
              <a:rPr lang="de-DE" sz="2000" dirty="0"/>
              <a:t> End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59243"/>
          </a:xfrm>
        </p:spPr>
        <p:txBody>
          <a:bodyPr>
            <a:normAutofit/>
          </a:bodyPr>
          <a:lstStyle/>
          <a:p>
            <a:r>
              <a:rPr lang="de-DE" sz="5400" dirty="0" smtClean="0"/>
              <a:t>Testtypen</a:t>
            </a:r>
            <a:endParaRPr lang="en-US" sz="5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6CBC-91DF-4A5E-9BB3-E8CAC25131B1}" type="datetime1">
              <a:rPr lang="de-DE" smtClean="0"/>
              <a:t>tt.01.jjjj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73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Testen von integrierten </a:t>
            </a:r>
            <a:r>
              <a:rPr lang="de-DE" dirty="0" smtClean="0"/>
              <a:t>Modulen oder </a:t>
            </a:r>
            <a:r>
              <a:rPr lang="de-DE" dirty="0"/>
              <a:t>kombinierte Funktionalität nach der Integration zu überprüfen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Unit </a:t>
            </a:r>
            <a:r>
              <a:rPr lang="de-DE" sz="2000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Integration </a:t>
            </a:r>
            <a:r>
              <a:rPr lang="de-DE" sz="2000" b="1" dirty="0" smtClean="0"/>
              <a:t>Test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Load </a:t>
            </a:r>
            <a:r>
              <a:rPr lang="de-DE" sz="2000" dirty="0" err="1" smtClean="0"/>
              <a:t>Testing</a:t>
            </a:r>
            <a:endParaRPr lang="de-DE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End to End </a:t>
            </a:r>
            <a:r>
              <a:rPr lang="de-DE" sz="2000" dirty="0" smtClean="0"/>
              <a:t>Test</a:t>
            </a:r>
            <a:endParaRPr lang="en-US" sz="200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59243"/>
          </a:xfrm>
        </p:spPr>
        <p:txBody>
          <a:bodyPr>
            <a:normAutofit/>
          </a:bodyPr>
          <a:lstStyle/>
          <a:p>
            <a:r>
              <a:rPr lang="de-DE" sz="5400" dirty="0" smtClean="0"/>
              <a:t>Testtypen</a:t>
            </a:r>
            <a:endParaRPr lang="en-US" sz="5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24A7-37BC-496F-AAC5-DC950FC70ED6}" type="datetime1">
              <a:rPr lang="de-DE" smtClean="0"/>
              <a:t>tt.01.jjjj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14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Es ist ein Performance-Tests, um das Systemverhalten unter Last zu prüfen.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Unit </a:t>
            </a:r>
            <a:r>
              <a:rPr lang="de-DE" sz="2000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Integration </a:t>
            </a:r>
            <a:r>
              <a:rPr lang="de-DE" sz="20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Load </a:t>
            </a:r>
            <a:r>
              <a:rPr lang="de-DE" sz="2000" b="1" dirty="0" err="1" smtClean="0"/>
              <a:t>Testing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End to End </a:t>
            </a:r>
            <a:r>
              <a:rPr lang="de-DE" sz="2000" dirty="0" smtClean="0"/>
              <a:t>Test</a:t>
            </a:r>
            <a:endParaRPr lang="en-US" sz="2000" b="1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59243"/>
          </a:xfrm>
        </p:spPr>
        <p:txBody>
          <a:bodyPr>
            <a:normAutofit/>
          </a:bodyPr>
          <a:lstStyle/>
          <a:p>
            <a:r>
              <a:rPr lang="de-DE" sz="5400" dirty="0" smtClean="0"/>
              <a:t>Testtypen</a:t>
            </a:r>
            <a:endParaRPr lang="en-US" sz="5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B98-0BD8-4540-97B9-CBA4188A6BD1}" type="datetime1">
              <a:rPr lang="de-DE" smtClean="0"/>
              <a:t>tt.01.jjjj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52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Testen einer </a:t>
            </a:r>
            <a:r>
              <a:rPr lang="de-DE" dirty="0"/>
              <a:t>kompletten Anwendungsumgebung in einer Situation, </a:t>
            </a:r>
            <a:r>
              <a:rPr lang="de-DE" dirty="0" smtClean="0"/>
              <a:t>die die </a:t>
            </a:r>
            <a:r>
              <a:rPr lang="de-DE" dirty="0"/>
              <a:t>reale Anwendung </a:t>
            </a:r>
            <a:r>
              <a:rPr lang="de-DE" dirty="0" smtClean="0"/>
              <a:t>imitiert.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Unit </a:t>
            </a:r>
            <a:r>
              <a:rPr lang="de-DE" sz="2000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Integration </a:t>
            </a:r>
            <a:r>
              <a:rPr lang="de-DE" sz="2000" dirty="0" smtClean="0"/>
              <a:t>Test</a:t>
            </a: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Load </a:t>
            </a:r>
            <a:r>
              <a:rPr lang="de-DE" sz="2000" dirty="0" err="1" smtClean="0"/>
              <a:t>Testing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End to End </a:t>
            </a:r>
            <a:r>
              <a:rPr lang="de-DE" sz="2000" b="1" dirty="0" smtClean="0"/>
              <a:t>Test</a:t>
            </a:r>
            <a:endParaRPr lang="en-US" sz="200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59243"/>
          </a:xfrm>
        </p:spPr>
        <p:txBody>
          <a:bodyPr>
            <a:normAutofit/>
          </a:bodyPr>
          <a:lstStyle/>
          <a:p>
            <a:r>
              <a:rPr lang="de-DE" sz="5400" dirty="0" smtClean="0"/>
              <a:t>Testtypen</a:t>
            </a:r>
            <a:endParaRPr lang="en-US" sz="5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D053-9C59-4498-BB4F-3E4FAA1A8D7B}" type="datetime1">
              <a:rPr lang="de-DE" smtClean="0"/>
              <a:t>tt.01.jjjj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1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Unit Testing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73" y="600855"/>
            <a:ext cx="3687277" cy="371631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E36A-0E5A-4FCB-8F4B-AD06E151C743}" type="datetime1">
              <a:rPr lang="de-DE" smtClean="0"/>
              <a:t>tt.01.jjjj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37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573" y="1447530"/>
            <a:ext cx="1257386" cy="1738729"/>
          </a:xfr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352105" cy="3811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Technical Consultant, Firma </a:t>
            </a:r>
            <a:r>
              <a:rPr lang="de-DE" sz="2000" dirty="0" err="1" smtClean="0"/>
              <a:t>Ulysta</a:t>
            </a:r>
            <a:r>
              <a:rPr lang="de-DE" sz="2000" dirty="0" smtClean="0"/>
              <a:t> Software und Consulting</a:t>
            </a:r>
            <a:endParaRPr lang="en-US" sz="20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/>
              <a:t>SQL Server </a:t>
            </a:r>
            <a:r>
              <a:rPr lang="en-US" sz="2000" dirty="0" err="1" smtClean="0"/>
              <a:t>seit</a:t>
            </a:r>
            <a:r>
              <a:rPr lang="en-US" sz="2000" dirty="0" smtClean="0"/>
              <a:t> Version 7.0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B44-65A1-4D76-BC68-4D82C4459341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4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Was ist ein Unit Test genau?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59234" y="1825625"/>
            <a:ext cx="4215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400" b="1" dirty="0" err="1" smtClean="0"/>
              <a:t>A</a:t>
            </a:r>
            <a:r>
              <a:rPr lang="de-DE" sz="3600" dirty="0" err="1" smtClean="0"/>
              <a:t>tomicity</a:t>
            </a:r>
            <a:endParaRPr lang="de-DE" sz="4400" dirty="0" smtClean="0"/>
          </a:p>
          <a:p>
            <a:pPr marL="0" indent="0">
              <a:buNone/>
            </a:pPr>
            <a:r>
              <a:rPr lang="de-DE" sz="4400" b="1" dirty="0" err="1" smtClean="0"/>
              <a:t>C</a:t>
            </a:r>
            <a:r>
              <a:rPr lang="de-DE" sz="3600" dirty="0" err="1" smtClean="0"/>
              <a:t>onsistency</a:t>
            </a:r>
            <a:endParaRPr lang="de-DE" sz="3600" dirty="0" smtClean="0"/>
          </a:p>
          <a:p>
            <a:pPr marL="0" indent="0">
              <a:buNone/>
            </a:pPr>
            <a:r>
              <a:rPr lang="de-DE" sz="4400" b="1" dirty="0" smtClean="0"/>
              <a:t>I</a:t>
            </a:r>
            <a:r>
              <a:rPr lang="de-DE" sz="3600" dirty="0" smtClean="0"/>
              <a:t>solation</a:t>
            </a:r>
          </a:p>
          <a:p>
            <a:pPr marL="0" indent="0">
              <a:buNone/>
            </a:pPr>
            <a:r>
              <a:rPr lang="de-DE" sz="4400" b="1" dirty="0" err="1" smtClean="0"/>
              <a:t>D</a:t>
            </a:r>
            <a:r>
              <a:rPr lang="de-DE" sz="3600" dirty="0" err="1" smtClean="0"/>
              <a:t>urability</a:t>
            </a:r>
            <a:endParaRPr lang="de-DE" sz="3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70" y="1796879"/>
            <a:ext cx="4048897" cy="506112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289-5C8B-4AE9-836D-47FF74940D12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9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Unit Test Anatomie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21010" y="1825625"/>
            <a:ext cx="7687962" cy="4351338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de-DE" b="1" dirty="0" smtClean="0"/>
              <a:t>Arrange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Test vorbereiten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dirty="0" smtClean="0"/>
              <a:t>Act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Funktion ausführen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dirty="0" smtClean="0"/>
              <a:t>Assert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Prüfen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de-DE" b="1" dirty="0" smtClean="0"/>
              <a:t>Tear-Down</a:t>
            </a:r>
            <a:r>
              <a:rPr lang="en-US" dirty="0"/>
              <a:t/>
            </a:r>
            <a:br>
              <a:rPr lang="en-US" dirty="0"/>
            </a:br>
            <a:r>
              <a:rPr lang="de-DE" dirty="0" smtClean="0"/>
              <a:t>Aufräumen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CA1-24F1-4294-B612-86890B163FFD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5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86600" cy="1325563"/>
          </a:xfrm>
        </p:spPr>
        <p:txBody>
          <a:bodyPr/>
          <a:lstStyle/>
          <a:p>
            <a:r>
              <a:rPr lang="de-DE" dirty="0" smtClean="0"/>
              <a:t>Was kann ich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7967" y="1690688"/>
            <a:ext cx="10081907" cy="4351338"/>
          </a:xfrm>
        </p:spPr>
        <p:txBody>
          <a:bodyPr/>
          <a:lstStyle/>
          <a:p>
            <a:r>
              <a:rPr lang="en-US" dirty="0" err="1" smtClean="0"/>
              <a:t>Tabellen</a:t>
            </a:r>
            <a:r>
              <a:rPr lang="en-US" dirty="0" smtClean="0"/>
              <a:t> und Views</a:t>
            </a:r>
          </a:p>
          <a:p>
            <a:r>
              <a:rPr lang="en-US" dirty="0" smtClean="0"/>
              <a:t>Stored Procedures</a:t>
            </a:r>
          </a:p>
          <a:p>
            <a:r>
              <a:rPr lang="en-US" dirty="0" err="1" smtClean="0"/>
              <a:t>Funktionen</a:t>
            </a:r>
            <a:endParaRPr lang="en-US" dirty="0" smtClean="0"/>
          </a:p>
          <a:p>
            <a:r>
              <a:rPr lang="en-US" dirty="0" smtClean="0"/>
              <a:t>Trigger</a:t>
            </a:r>
          </a:p>
          <a:p>
            <a:r>
              <a:rPr lang="en-US" dirty="0" err="1" smtClean="0"/>
              <a:t>Sequenzen</a:t>
            </a:r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4101793" y="748802"/>
            <a:ext cx="2107417" cy="5582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de-DE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wirklich</a:t>
            </a:r>
            <a:endParaRPr lang="de-DE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604275" y="1690688"/>
            <a:ext cx="10862795" cy="473482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/>
            </a:prstTxWarp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ALLES !!!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862221" y="365124"/>
            <a:ext cx="2473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Testen???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BA2D-8D16-40B7-85AB-5AD3A545235B}" type="datetime1">
              <a:rPr lang="de-DE" smtClean="0"/>
              <a:t>tt.01.jjjj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4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18789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FF4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FF4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FF4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FF4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5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7" y="457200"/>
            <a:ext cx="4602325" cy="160020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Unit Test Window</a:t>
            </a:r>
            <a:endParaRPr lang="en-US" sz="4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08" y="987425"/>
            <a:ext cx="5654350" cy="4873625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913930" y="2057400"/>
            <a:ext cx="3932237" cy="3811588"/>
          </a:xfrm>
        </p:spPr>
        <p:txBody>
          <a:bodyPr/>
          <a:lstStyle/>
          <a:p>
            <a:r>
              <a:rPr lang="de-DE" sz="2000" dirty="0" smtClean="0"/>
              <a:t>Ergebnistypen: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Empty ResultSet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Execution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Inconclusive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Not Empty ResultSet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Row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Scalar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46B3-FCF5-45C5-AEF9-5EC920ED998C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3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0" y="85725"/>
            <a:ext cx="3276600" cy="324802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E17E-086A-456D-9C18-F47B21F209E2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6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Unit Tests im Build Prozess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9985" y="1825625"/>
            <a:ext cx="10515600" cy="4351338"/>
          </a:xfrm>
        </p:spPr>
        <p:txBody>
          <a:bodyPr/>
          <a:lstStyle/>
          <a:p>
            <a:r>
              <a:rPr lang="de-DE" dirty="0" smtClean="0"/>
              <a:t>Visual Studio und SQL Server Data Tools benötigt</a:t>
            </a:r>
          </a:p>
          <a:p>
            <a:r>
              <a:rPr lang="de-DE" dirty="0" smtClean="0"/>
              <a:t>Können On-Premise und in </a:t>
            </a:r>
            <a:r>
              <a:rPr lang="de-DE" dirty="0" err="1" smtClean="0"/>
              <a:t>Azure</a:t>
            </a:r>
            <a:r>
              <a:rPr lang="de-DE" dirty="0" smtClean="0"/>
              <a:t> laufen</a:t>
            </a:r>
          </a:p>
          <a:p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8D2E-5A6E-43BA-B5C0-AA8F2592A4BD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6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im SQL Management Studio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„Hey Mann, wo ist mein Visual Studio???“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50D1-2765-4F82-9E2B-6CE38A3871CB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9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04890" cy="1600200"/>
          </a:xfrm>
        </p:spPr>
        <p:txBody>
          <a:bodyPr/>
          <a:lstStyle/>
          <a:p>
            <a:r>
              <a:rPr lang="de-DE" sz="4400" dirty="0" smtClean="0">
                <a:hlinkClick r:id="rId2"/>
              </a:rPr>
              <a:t>RedGate SQL Test </a:t>
            </a:r>
            <a:r>
              <a:rPr lang="de-DE" sz="2800" dirty="0" smtClean="0"/>
              <a:t>Version 1.5</a:t>
            </a:r>
            <a:endParaRPr lang="en-US" sz="28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78" y="1166497"/>
            <a:ext cx="6049219" cy="451548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9788" y="2453053"/>
            <a:ext cx="3932237" cy="3130062"/>
          </a:xfrm>
        </p:spPr>
        <p:txBody>
          <a:bodyPr/>
          <a:lstStyle/>
          <a:p>
            <a:r>
              <a:rPr lang="de-DE" sz="2000" dirty="0" smtClean="0"/>
              <a:t>Addin im SQL Management Studio</a:t>
            </a:r>
          </a:p>
          <a:p>
            <a:r>
              <a:rPr lang="de-DE" sz="2000" dirty="0"/>
              <a:t>Nutzt tSQLt (</a:t>
            </a:r>
            <a:r>
              <a:rPr lang="de-DE" sz="2000" dirty="0">
                <a:hlinkClick r:id="rId4"/>
              </a:rPr>
              <a:t>http</a:t>
            </a:r>
            <a:r>
              <a:rPr lang="de-DE" sz="2000" dirty="0" smtClean="0">
                <a:hlinkClick r:id="rId4"/>
              </a:rPr>
              <a:t>://tsqlt.org/</a:t>
            </a:r>
            <a:r>
              <a:rPr lang="de-DE" sz="2000" dirty="0" smtClean="0"/>
              <a:t>)</a:t>
            </a:r>
          </a:p>
          <a:p>
            <a:r>
              <a:rPr lang="de-DE" sz="2000" dirty="0" smtClean="0"/>
              <a:t>Nutzt SQLCop</a:t>
            </a:r>
            <a:r>
              <a:rPr lang="de-DE" sz="2000" dirty="0"/>
              <a:t> (</a:t>
            </a:r>
            <a:r>
              <a:rPr lang="de-DE" sz="2000" dirty="0">
                <a:hlinkClick r:id="rId5"/>
              </a:rPr>
              <a:t>http://sqlcop.lessthandot.com</a:t>
            </a:r>
            <a:r>
              <a:rPr lang="de-DE" sz="2000" dirty="0" smtClean="0">
                <a:hlinkClick r:id="rId5"/>
              </a:rPr>
              <a:t>/</a:t>
            </a:r>
            <a:r>
              <a:rPr lang="de-DE" sz="2000" dirty="0" smtClean="0"/>
              <a:t>)</a:t>
            </a:r>
          </a:p>
          <a:p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ED57-BBC4-4D63-AF5C-6E0EF8E894A9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5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Anbinden einer Datenbank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auswählen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57300"/>
            <a:ext cx="2953162" cy="4925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98" y="1133457"/>
            <a:ext cx="3591426" cy="5172797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AD95-D7E1-4322-81C9-EFD803C54DB5}" type="datetime1">
              <a:rPr lang="de-DE" smtClean="0"/>
              <a:t>tt.01.jjjj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901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Anbinden einer Datenbank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auswählen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Installation, mit oder ohne SQLCop, starten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34" y="2057400"/>
            <a:ext cx="4848902" cy="2372056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C7AB-4B12-4375-96D4-FF0E80EA3361}" type="datetime1">
              <a:rPr lang="de-DE" smtClean="0"/>
              <a:t>tt.01.jjjj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2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Server Data Tools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18244"/>
              </p:ext>
            </p:extLst>
          </p:nvPr>
        </p:nvGraphicFramePr>
        <p:xfrm>
          <a:off x="421419" y="1515382"/>
          <a:ext cx="1136241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382">
                  <a:extLst>
                    <a:ext uri="{9D8B030D-6E8A-4147-A177-3AD203B41FA5}">
                      <a16:colId xmlns:a16="http://schemas.microsoft.com/office/drawing/2014/main" val="714117584"/>
                    </a:ext>
                  </a:extLst>
                </a:gridCol>
                <a:gridCol w="1965954">
                  <a:extLst>
                    <a:ext uri="{9D8B030D-6E8A-4147-A177-3AD203B41FA5}">
                      <a16:colId xmlns:a16="http://schemas.microsoft.com/office/drawing/2014/main" val="1660963451"/>
                    </a:ext>
                  </a:extLst>
                </a:gridCol>
                <a:gridCol w="3145527">
                  <a:extLst>
                    <a:ext uri="{9D8B030D-6E8A-4147-A177-3AD203B41FA5}">
                      <a16:colId xmlns:a16="http://schemas.microsoft.com/office/drawing/2014/main" val="122652713"/>
                    </a:ext>
                  </a:extLst>
                </a:gridCol>
                <a:gridCol w="3153552">
                  <a:extLst>
                    <a:ext uri="{9D8B030D-6E8A-4147-A177-3AD203B41FA5}">
                      <a16:colId xmlns:a16="http://schemas.microsoft.com/office/drawing/2014/main" val="3973153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2012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r>
                        <a:rPr lang="en-US" baseline="0" dirty="0" smtClean="0"/>
                        <a:t> 2013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2015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SQL Server 2005 – 2014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2015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5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SQL Server 2005 – 2016 (CTP)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2015 Preview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2015 Preview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Services 2008</a:t>
                      </a:r>
                      <a:r>
                        <a:rPr lang="en-US" baseline="0" dirty="0" smtClean="0"/>
                        <a:t> – 2016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2015 Preview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93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Services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2015 Preview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79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Reporting Services 2008 – 2016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2015 Preview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33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Azure SQL-Database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SSDT 2012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2013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SSDT 2015 Preview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2015 / SSDT 2015 Preview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72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Azure SQL-Data Warehouse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2015 Preview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SSDT 2015 Preview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8645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2989" y="5561215"/>
            <a:ext cx="504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>
                <a:hlinkClick r:id="rId3"/>
              </a:rPr>
              <a:t>msdn.microsoft.com/library/mt204009.aspx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E19-E86C-47D7-80B4-29BF97352A82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44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547758" cy="1600200"/>
          </a:xfrm>
        </p:spPr>
        <p:txBody>
          <a:bodyPr>
            <a:noAutofit/>
          </a:bodyPr>
          <a:lstStyle/>
          <a:p>
            <a:r>
              <a:rPr lang="de-DE" dirty="0" smtClean="0"/>
              <a:t>Anbinden einer Datenbank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04" y="1623761"/>
            <a:ext cx="5296639" cy="3600953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auswählen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Installation, mit oder ohne SQLCop,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Happy Testing </a:t>
            </a:r>
            <a:r>
              <a:rPr lang="de-DE" sz="2000" dirty="0" smtClean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CF6A-A3FF-40E0-B1A3-72D852D44B9D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7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0" y="85725"/>
            <a:ext cx="3276600" cy="324802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5678-3EDC-4DD0-9859-23D0B268BB23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483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Asserts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370444" y="1825625"/>
            <a:ext cx="668706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hlinkClick r:id="rId2"/>
              </a:rPr>
              <a:t>AssertEmptyTable</a:t>
            </a:r>
            <a:endParaRPr lang="en-US" dirty="0"/>
          </a:p>
          <a:p>
            <a:r>
              <a:rPr lang="en-US" b="1" dirty="0">
                <a:hlinkClick r:id="rId3"/>
              </a:rPr>
              <a:t>AssertEquals</a:t>
            </a:r>
            <a:endParaRPr lang="en-US" dirty="0"/>
          </a:p>
          <a:p>
            <a:r>
              <a:rPr lang="en-US" b="1" dirty="0">
                <a:hlinkClick r:id="rId4"/>
              </a:rPr>
              <a:t>AssertEqualsString</a:t>
            </a:r>
            <a:endParaRPr lang="en-US" dirty="0"/>
          </a:p>
          <a:p>
            <a:r>
              <a:rPr lang="en-US" b="1" dirty="0">
                <a:hlinkClick r:id="rId5"/>
              </a:rPr>
              <a:t>AssertEqualsTable</a:t>
            </a:r>
            <a:endParaRPr lang="en-US" dirty="0"/>
          </a:p>
          <a:p>
            <a:r>
              <a:rPr lang="en-US" b="1" dirty="0">
                <a:hlinkClick r:id="rId6"/>
              </a:rPr>
              <a:t>AssertLike</a:t>
            </a:r>
            <a:endParaRPr lang="en-US" dirty="0"/>
          </a:p>
          <a:p>
            <a:r>
              <a:rPr lang="en-US" b="1" dirty="0">
                <a:hlinkClick r:id="rId7"/>
              </a:rPr>
              <a:t>AssertNotEquals</a:t>
            </a:r>
            <a:endParaRPr lang="en-US" dirty="0"/>
          </a:p>
          <a:p>
            <a:r>
              <a:rPr lang="en-US" b="1" dirty="0">
                <a:hlinkClick r:id="rId8"/>
              </a:rPr>
              <a:t>AssertObjectDoesNotExist</a:t>
            </a:r>
            <a:endParaRPr lang="en-US" dirty="0"/>
          </a:p>
          <a:p>
            <a:r>
              <a:rPr lang="en-US" b="1" dirty="0">
                <a:hlinkClick r:id="rId9"/>
              </a:rPr>
              <a:t>AssertObjectExists</a:t>
            </a:r>
            <a:endParaRPr lang="en-US" dirty="0"/>
          </a:p>
          <a:p>
            <a:r>
              <a:rPr lang="en-US" b="1" dirty="0">
                <a:hlinkClick r:id="rId10"/>
              </a:rPr>
              <a:t>AssertResultSetsHaveSameMetaData</a:t>
            </a:r>
            <a:endParaRPr lang="en-US" dirty="0"/>
          </a:p>
          <a:p>
            <a:r>
              <a:rPr lang="en-US" b="1" dirty="0" smtClean="0">
                <a:hlinkClick r:id="rId11"/>
              </a:rPr>
              <a:t>Fail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BEC9-C2CC-4A04-969E-03F954E02D95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496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Unit Test Visual Studio</a:t>
            </a:r>
            <a:endParaRPr lang="de-DE" sz="320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Im Visual Studio voll integriert</a:t>
            </a:r>
          </a:p>
          <a:p>
            <a:r>
              <a:rPr lang="en-US" dirty="0" err="1" smtClean="0"/>
              <a:t>Eine</a:t>
            </a:r>
            <a:r>
              <a:rPr lang="en-US" dirty="0" smtClean="0"/>
              <a:t> Library </a:t>
            </a:r>
            <a:r>
              <a:rPr lang="en-US" dirty="0" err="1" smtClean="0"/>
              <a:t>für</a:t>
            </a:r>
            <a:r>
              <a:rPr lang="en-US" dirty="0" smtClean="0"/>
              <a:t> MSTest.exe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existieren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Testtypen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Lasttest</a:t>
            </a:r>
            <a:r>
              <a:rPr lang="en-US" dirty="0" smtClean="0"/>
              <a:t>)</a:t>
            </a:r>
            <a:endParaRPr lang="de-DE" dirty="0" smtClean="0"/>
          </a:p>
          <a:p>
            <a:r>
              <a:rPr lang="de-DE" dirty="0" smtClean="0"/>
              <a:t>Kann (OoTB) in den Build Prozess integriert werden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RedGate SQL Test 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Im SQL Server Management Studio voll integriert</a:t>
            </a:r>
          </a:p>
          <a:p>
            <a:r>
              <a:rPr lang="de-DE" dirty="0" smtClean="0"/>
              <a:t>Besteht aus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Procedures</a:t>
            </a:r>
            <a:r>
              <a:rPr lang="de-DE" dirty="0" smtClean="0"/>
              <a:t> und Funktionen</a:t>
            </a:r>
          </a:p>
          <a:p>
            <a:r>
              <a:rPr lang="de-DE" dirty="0" smtClean="0"/>
              <a:t>Bringt </a:t>
            </a:r>
            <a:r>
              <a:rPr lang="de-DE" dirty="0" err="1" smtClean="0"/>
              <a:t>SQLCop</a:t>
            </a:r>
            <a:r>
              <a:rPr lang="de-DE" dirty="0" smtClean="0"/>
              <a:t> mit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r>
              <a:rPr lang="de-DE" dirty="0" smtClean="0"/>
              <a:t>Kostengünstiger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F66B-31E6-46FD-AB6C-6EA00BD1B90D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 smtClean="0"/>
              <a:t>Fragen???</a:t>
            </a:r>
            <a:endParaRPr lang="de-DE" sz="4000" i="1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r="7653"/>
          <a:stretch>
            <a:fillRect/>
          </a:stretch>
        </p:blipFill>
        <p:spPr/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43D-1AF5-4F67-BEE1-D41982CB39D2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14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Datenbankprojekt</a:t>
            </a:r>
            <a:r>
              <a:rPr lang="en-US" dirty="0" smtClean="0"/>
              <a:t> und </a:t>
            </a:r>
            <a:r>
              <a:rPr lang="en-US" dirty="0" err="1" smtClean="0"/>
              <a:t>Testprojekt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405902"/>
            <a:ext cx="6261681" cy="4351338"/>
          </a:xfrm>
        </p:spPr>
      </p:pic>
      <p:pic>
        <p:nvPicPr>
          <p:cNvPr id="3" name="Picture 2" descr="New Proje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81" y="2305312"/>
            <a:ext cx="6296256" cy="4351338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8F8-50F4-419D-B535-074CF0238477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88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Studio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de-DE" dirty="0" smtClean="0"/>
              <a:t>vollständigem</a:t>
            </a:r>
            <a:r>
              <a:rPr lang="en-US" dirty="0" smtClean="0"/>
              <a:t> </a:t>
            </a:r>
            <a:r>
              <a:rPr lang="de-DE" dirty="0" smtClean="0"/>
              <a:t>Projekt</a:t>
            </a:r>
            <a:endParaRPr lang="de-DE" dirty="0"/>
          </a:p>
        </p:txBody>
      </p:sp>
      <p:pic>
        <p:nvPicPr>
          <p:cNvPr id="8" name="Content Placeholder 7" descr="SQL-PASS - Microsoft Visual Studi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20" y="1825625"/>
            <a:ext cx="6759360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850D-9826-4405-B64D-1D0C86453943}" type="datetime1">
              <a:rPr lang="de-DE" smtClean="0"/>
              <a:t>tt.01.jjjj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2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Qualität</a:t>
            </a:r>
            <a:r>
              <a:rPr lang="en-US" dirty="0" smtClean="0"/>
              <a:t> in </a:t>
            </a:r>
            <a:r>
              <a:rPr lang="en-US" dirty="0" err="1" smtClean="0"/>
              <a:t>Entwicklungsprojekten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die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meiner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r>
              <a:rPr lang="en-US" dirty="0" smtClean="0"/>
              <a:t> auf </a:t>
            </a:r>
            <a:r>
              <a:rPr lang="en-US" dirty="0" err="1" smtClean="0"/>
              <a:t>hohem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8BD8-3AAF-45C5-AA70-A2373694D378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9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Qualität</a:t>
            </a:r>
            <a:r>
              <a:rPr lang="en-US" dirty="0" smtClean="0"/>
              <a:t> in </a:t>
            </a:r>
            <a:r>
              <a:rPr lang="en-US" dirty="0" err="1" smtClean="0"/>
              <a:t>Entwicklungsprojekten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61286" y="1825625"/>
            <a:ext cx="909251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Manueller</a:t>
            </a:r>
            <a:r>
              <a:rPr lang="en-US" sz="4000" dirty="0" smtClean="0"/>
              <a:t>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Automatischer</a:t>
            </a:r>
            <a:r>
              <a:rPr lang="en-US" sz="4000" dirty="0" smtClean="0"/>
              <a:t> Review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3600" dirty="0" smtClean="0"/>
              <a:t>Code </a:t>
            </a:r>
            <a:r>
              <a:rPr lang="en-US" sz="3600" dirty="0" err="1" smtClean="0"/>
              <a:t>Analyse</a:t>
            </a:r>
            <a:endParaRPr lang="en-US" sz="3600" dirty="0" smtClean="0"/>
          </a:p>
          <a:p>
            <a:pPr marL="1200150" lvl="1" indent="-742950">
              <a:buFont typeface="+mj-lt"/>
              <a:buAutoNum type="alphaLcPeriod"/>
            </a:pPr>
            <a:r>
              <a:rPr lang="en-US" sz="3600" dirty="0" smtClean="0"/>
              <a:t>Style </a:t>
            </a:r>
            <a:r>
              <a:rPr lang="en-US" sz="3600" dirty="0" smtClean="0"/>
              <a:t>Cop / </a:t>
            </a:r>
            <a:r>
              <a:rPr lang="en-US" sz="3600" dirty="0" err="1" smtClean="0"/>
              <a:t>SQLCop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Testing</a:t>
            </a:r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11E-9F0D-4CB4-A75F-2DE2CC274650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5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 override="childStyle">
                                        <p:cTn id="26" dur="14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Manueller Review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„Hey, hast Du mal Zeit über meinen Code zu schauen???“</a:t>
            </a:r>
          </a:p>
          <a:p>
            <a:r>
              <a:rPr lang="de-DE" dirty="0" smtClean="0"/>
              <a:t>„Ja, leg‘s in die Ablage neben meinem Schreibtisch...“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FBF-12DD-4221-ABB4-5C4D8E2A9C52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Manueller 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1440860"/>
            <a:ext cx="5391150" cy="5078463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C0F1-886E-4B36-BBAE-30B2E1545D97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Stefan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2F4A-8027-4C2A-86FB-2135D1FA84A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2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1336</Words>
  <Application>Microsoft Office PowerPoint</Application>
  <PresentationFormat>Widescreen</PresentationFormat>
  <Paragraphs>420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Qualitätssicherung des Entwicklungsprozesses bei Datenbanken</vt:lpstr>
      <vt:lpstr>Über mich</vt:lpstr>
      <vt:lpstr>SQL Server Data Tools</vt:lpstr>
      <vt:lpstr>Datenbankprojekt und Testprojekt</vt:lpstr>
      <vt:lpstr>Visual Studio mit vollständigem Projekt</vt:lpstr>
      <vt:lpstr>Qualität in Entwicklungsprojekten</vt:lpstr>
      <vt:lpstr>Qualität in Entwicklungsprojekten</vt:lpstr>
      <vt:lpstr>Manueller Review</vt:lpstr>
      <vt:lpstr>Manueller Review</vt:lpstr>
      <vt:lpstr>Automatischer Review</vt:lpstr>
      <vt:lpstr>Code Analysis</vt:lpstr>
      <vt:lpstr>Code Analysis Regeln</vt:lpstr>
      <vt:lpstr>SQLCop</vt:lpstr>
      <vt:lpstr>Testen</vt:lpstr>
      <vt:lpstr>Testtypen</vt:lpstr>
      <vt:lpstr>Testtypen</vt:lpstr>
      <vt:lpstr>Testtypen</vt:lpstr>
      <vt:lpstr>Testtypen</vt:lpstr>
      <vt:lpstr>Unit Testing</vt:lpstr>
      <vt:lpstr>Was ist ein Unit Test genau?</vt:lpstr>
      <vt:lpstr>Unit Test Anatomie</vt:lpstr>
      <vt:lpstr>Was kann ich</vt:lpstr>
      <vt:lpstr>Unit Test Window</vt:lpstr>
      <vt:lpstr>DEMO</vt:lpstr>
      <vt:lpstr>Unit Tests im Build Prozess</vt:lpstr>
      <vt:lpstr>Testen im SQL Management Studio</vt:lpstr>
      <vt:lpstr>RedGate SQL Test Version 1.5</vt:lpstr>
      <vt:lpstr>Anbinden einer Datenbank</vt:lpstr>
      <vt:lpstr>Anbinden einer Datenbank</vt:lpstr>
      <vt:lpstr>Anbinden einer Datenbank</vt:lpstr>
      <vt:lpstr>DEMO</vt:lpstr>
      <vt:lpstr>Asserts</vt:lpstr>
      <vt:lpstr>Zusammenfassung</vt:lpstr>
      <vt:lpstr>Fragen???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Database Development</dc:title>
  <dc:creator>Stefan Schulz</dc:creator>
  <cp:lastModifiedBy>Stefan Schulz</cp:lastModifiedBy>
  <cp:revision>95</cp:revision>
  <cp:lastPrinted>2016-01-01T15:24:36Z</cp:lastPrinted>
  <dcterms:created xsi:type="dcterms:W3CDTF">2015-12-24T14:52:58Z</dcterms:created>
  <dcterms:modified xsi:type="dcterms:W3CDTF">2016-01-14T16:34:20Z</dcterms:modified>
</cp:coreProperties>
</file>