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281" r:id="rId4"/>
    <p:sldId id="260" r:id="rId5"/>
    <p:sldId id="261" r:id="rId6"/>
    <p:sldId id="262" r:id="rId7"/>
    <p:sldId id="276" r:id="rId8"/>
    <p:sldId id="288" r:id="rId9"/>
    <p:sldId id="277" r:id="rId10"/>
    <p:sldId id="263" r:id="rId11"/>
    <p:sldId id="278" r:id="rId12"/>
    <p:sldId id="264" r:id="rId13"/>
    <p:sldId id="265" r:id="rId14"/>
    <p:sldId id="266" r:id="rId15"/>
    <p:sldId id="279" r:id="rId16"/>
    <p:sldId id="267" r:id="rId17"/>
    <p:sldId id="268" r:id="rId18"/>
    <p:sldId id="269" r:id="rId19"/>
    <p:sldId id="271" r:id="rId20"/>
    <p:sldId id="286" r:id="rId21"/>
    <p:sldId id="284" r:id="rId22"/>
    <p:sldId id="285" r:id="rId23"/>
    <p:sldId id="273" r:id="rId24"/>
    <p:sldId id="274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4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6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4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0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8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4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2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9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5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8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98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asr@ppedv.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Datenbankdesign </a:t>
            </a:r>
            <a:br>
              <a:rPr lang="de-DE" dirty="0"/>
            </a:br>
            <a:r>
              <a:rPr lang="de-DE" dirty="0"/>
              <a:t>….und Konsequenzen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1366" y="3580690"/>
            <a:ext cx="10152402" cy="126998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Andreas Rauch – ppedv AG</a:t>
            </a:r>
          </a:p>
          <a:p>
            <a:r>
              <a:rPr lang="de-DE" dirty="0">
                <a:hlinkClick r:id="rId2"/>
              </a:rPr>
              <a:t>andreasr@ppedv.de</a:t>
            </a:r>
            <a:endParaRPr lang="de-DE" dirty="0"/>
          </a:p>
          <a:p>
            <a:r>
              <a:rPr lang="de-DE" dirty="0"/>
              <a:t>CTO PPEDV AG </a:t>
            </a:r>
          </a:p>
        </p:txBody>
      </p:sp>
    </p:spTree>
    <p:extLst>
      <p:ext uri="{BB962C8B-B14F-4D97-AF65-F5344CB8AC3E}">
        <p14:creationId xmlns:p14="http://schemas.microsoft.com/office/powerpoint/2010/main" val="3254588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 der Haube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Was macht </a:t>
            </a:r>
            <a:r>
              <a:rPr lang="de-DE" sz="2400" dirty="0" err="1"/>
              <a:t>eigtl</a:t>
            </a:r>
            <a:r>
              <a:rPr lang="de-DE" sz="2400" dirty="0"/>
              <a:t>. die Physik?</a:t>
            </a:r>
          </a:p>
          <a:p>
            <a:pPr lvl="1"/>
            <a:r>
              <a:rPr lang="de-DE" sz="2400" dirty="0"/>
              <a:t>Tabellen  werden in Seiten und Blöcken verwaltet</a:t>
            </a:r>
          </a:p>
          <a:p>
            <a:pPr lvl="1"/>
            <a:r>
              <a:rPr lang="de-DE" sz="2400" dirty="0"/>
              <a:t>1 Datensatz muss in einer Seite unterkommen</a:t>
            </a:r>
          </a:p>
          <a:p>
            <a:pPr marL="914400" lvl="2" indent="0">
              <a:buNone/>
            </a:pPr>
            <a:r>
              <a:rPr lang="de-DE" sz="2000" dirty="0"/>
              <a:t>(Ausnahmen bestätigen die Regel)</a:t>
            </a:r>
          </a:p>
          <a:p>
            <a:pPr lvl="1"/>
            <a:r>
              <a:rPr lang="de-DE" sz="2400" dirty="0"/>
              <a:t>1 Seite = 8kb</a:t>
            </a:r>
          </a:p>
          <a:p>
            <a:pPr lvl="1"/>
            <a:r>
              <a:rPr lang="de-DE" sz="2400" dirty="0"/>
              <a:t>1 Block = 8*8 Seiten</a:t>
            </a:r>
          </a:p>
          <a:p>
            <a:pPr marL="228600" lvl="2">
              <a:spcBef>
                <a:spcPts val="1000"/>
              </a:spcBef>
            </a:pPr>
            <a:r>
              <a:rPr lang="de-DE" sz="3200" dirty="0"/>
              <a:t>Das heißt: ein Datensatz kann nicht größer als 8 </a:t>
            </a:r>
            <a:r>
              <a:rPr lang="de-DE" sz="3200" dirty="0" err="1"/>
              <a:t>Kb</a:t>
            </a:r>
            <a:r>
              <a:rPr lang="de-DE" sz="3200" dirty="0"/>
              <a:t> werden</a:t>
            </a:r>
            <a:br>
              <a:rPr lang="de-DE" sz="3200" dirty="0"/>
            </a:br>
            <a:r>
              <a:rPr lang="de-DE" sz="2000" dirty="0"/>
              <a:t>Ausnahmen bestätigen die Regel ;-)</a:t>
            </a:r>
          </a:p>
          <a:p>
            <a:pPr marL="228600" lvl="2">
              <a:spcBef>
                <a:spcPts val="1000"/>
              </a:spcBef>
            </a:pPr>
            <a:r>
              <a:rPr lang="de-DE" sz="2000" dirty="0"/>
              <a:t>Eine Seite kann maximal 700 Datensätze aufnehmen</a:t>
            </a:r>
          </a:p>
          <a:p>
            <a:pPr marL="228600" lvl="2">
              <a:spcBef>
                <a:spcPts val="1000"/>
              </a:spcBef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Ankedote</a:t>
            </a:r>
            <a:r>
              <a:rPr lang="de-DE" dirty="0"/>
              <a:t> aus Praxis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90791"/>
            <a:ext cx="10515600" cy="4351338"/>
          </a:xfrm>
        </p:spPr>
        <p:txBody>
          <a:bodyPr/>
          <a:lstStyle/>
          <a:p>
            <a:r>
              <a:rPr lang="de-DE" dirty="0"/>
              <a:t>Tabelle (&gt; 250 Spalten)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6103"/>
              </p:ext>
            </p:extLst>
          </p:nvPr>
        </p:nvGraphicFramePr>
        <p:xfrm>
          <a:off x="1222103" y="2365586"/>
          <a:ext cx="1042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6">
                  <a:extLst>
                    <a:ext uri="{9D8B030D-6E8A-4147-A177-3AD203B41FA5}">
                      <a16:colId xmlns:a16="http://schemas.microsoft.com/office/drawing/2014/main" val="55552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Fax1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09204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49073"/>
              </p:ext>
            </p:extLst>
          </p:nvPr>
        </p:nvGraphicFramePr>
        <p:xfrm>
          <a:off x="2332445" y="2365586"/>
          <a:ext cx="1042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6">
                  <a:extLst>
                    <a:ext uri="{9D8B030D-6E8A-4147-A177-3AD203B41FA5}">
                      <a16:colId xmlns:a16="http://schemas.microsoft.com/office/drawing/2014/main" val="55552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Fax2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09204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84338"/>
              </p:ext>
            </p:extLst>
          </p:nvPr>
        </p:nvGraphicFramePr>
        <p:xfrm>
          <a:off x="3442787" y="2365586"/>
          <a:ext cx="1042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6">
                  <a:extLst>
                    <a:ext uri="{9D8B030D-6E8A-4147-A177-3AD203B41FA5}">
                      <a16:colId xmlns:a16="http://schemas.microsoft.com/office/drawing/2014/main" val="55552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Frau1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092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1267"/>
              </p:ext>
            </p:extLst>
          </p:nvPr>
        </p:nvGraphicFramePr>
        <p:xfrm>
          <a:off x="4553129" y="2365586"/>
          <a:ext cx="1042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6">
                  <a:extLst>
                    <a:ext uri="{9D8B030D-6E8A-4147-A177-3AD203B41FA5}">
                      <a16:colId xmlns:a16="http://schemas.microsoft.com/office/drawing/2014/main" val="55552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Frau2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092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1551"/>
              </p:ext>
            </p:extLst>
          </p:nvPr>
        </p:nvGraphicFramePr>
        <p:xfrm>
          <a:off x="5663471" y="2365586"/>
          <a:ext cx="1042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6">
                  <a:extLst>
                    <a:ext uri="{9D8B030D-6E8A-4147-A177-3AD203B41FA5}">
                      <a16:colId xmlns:a16="http://schemas.microsoft.com/office/drawing/2014/main" val="55552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Frau3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092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8455"/>
              </p:ext>
            </p:extLst>
          </p:nvPr>
        </p:nvGraphicFramePr>
        <p:xfrm>
          <a:off x="6773813" y="2365586"/>
          <a:ext cx="1042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6">
                  <a:extLst>
                    <a:ext uri="{9D8B030D-6E8A-4147-A177-3AD203B41FA5}">
                      <a16:colId xmlns:a16="http://schemas.microsoft.com/office/drawing/2014/main" val="55552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Frau4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092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07913"/>
              </p:ext>
            </p:extLst>
          </p:nvPr>
        </p:nvGraphicFramePr>
        <p:xfrm>
          <a:off x="7953464" y="2365586"/>
          <a:ext cx="1042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6">
                  <a:extLst>
                    <a:ext uri="{9D8B030D-6E8A-4147-A177-3AD203B41FA5}">
                      <a16:colId xmlns:a16="http://schemas.microsoft.com/office/drawing/2014/main" val="55552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Religion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09204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24602"/>
              </p:ext>
            </p:extLst>
          </p:nvPr>
        </p:nvGraphicFramePr>
        <p:xfrm>
          <a:off x="9132569" y="2365586"/>
          <a:ext cx="1042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6">
                  <a:extLst>
                    <a:ext uri="{9D8B030D-6E8A-4147-A177-3AD203B41FA5}">
                      <a16:colId xmlns:a16="http://schemas.microsoft.com/office/drawing/2014/main" val="55552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0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9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wäre wenn..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27448"/>
          </a:xfrm>
        </p:spPr>
        <p:txBody>
          <a:bodyPr>
            <a:normAutofit fontScale="47500" lnSpcReduction="20000"/>
          </a:bodyPr>
          <a:lstStyle/>
          <a:p>
            <a:r>
              <a:rPr lang="de-DE" sz="4500" dirty="0"/>
              <a:t>Ein Datensatz besteht aus vielen Spalten so dass für Tabelle Kunden gilt:</a:t>
            </a:r>
          </a:p>
          <a:p>
            <a:pPr marL="457200" lvl="1" indent="0">
              <a:buNone/>
            </a:pPr>
            <a:r>
              <a:rPr lang="de-DE" sz="4500" dirty="0"/>
              <a:t>1 </a:t>
            </a:r>
            <a:r>
              <a:rPr lang="de-DE" sz="4500" dirty="0" err="1"/>
              <a:t>Mio</a:t>
            </a:r>
            <a:r>
              <a:rPr lang="de-DE" sz="4500" dirty="0"/>
              <a:t> DS á 4100 </a:t>
            </a:r>
            <a:r>
              <a:rPr lang="de-DE" sz="4500" dirty="0" err="1"/>
              <a:t>byte</a:t>
            </a:r>
            <a:r>
              <a:rPr lang="de-DE" sz="4500" dirty="0"/>
              <a:t>  </a:t>
            </a:r>
          </a:p>
          <a:p>
            <a:pPr marL="457200" lvl="1" indent="0">
              <a:buNone/>
            </a:pPr>
            <a:br>
              <a:rPr lang="de-DE" sz="3500" dirty="0">
                <a:sym typeface="Wingdings" panose="05000000000000000000" pitchFamily="2" charset="2"/>
              </a:rPr>
            </a:br>
            <a:r>
              <a:rPr lang="de-DE" sz="4000" dirty="0">
                <a:sym typeface="Wingdings" panose="05000000000000000000" pitchFamily="2" charset="2"/>
              </a:rPr>
              <a:t> </a:t>
            </a:r>
            <a:r>
              <a:rPr lang="de-DE" sz="4000" b="1" dirty="0">
                <a:sym typeface="Wingdings" panose="05000000000000000000" pitchFamily="2" charset="2"/>
              </a:rPr>
              <a:t>1 Million Seiten =  8 GB</a:t>
            </a:r>
            <a:endParaRPr lang="de-DE" sz="4000" b="1" dirty="0"/>
          </a:p>
          <a:p>
            <a:pPr marL="457200" lvl="1" indent="0">
              <a:buNone/>
            </a:pPr>
            <a:endParaRPr lang="de-DE" sz="2900" dirty="0"/>
          </a:p>
          <a:p>
            <a:pPr marL="0" indent="0">
              <a:buNone/>
            </a:pPr>
            <a:r>
              <a:rPr lang="de-DE" sz="3300" dirty="0">
                <a:sym typeface="Wingdings" panose="05000000000000000000" pitchFamily="2" charset="2"/>
              </a:rPr>
              <a:t>	</a:t>
            </a:r>
            <a:r>
              <a:rPr lang="de-DE" sz="4500" dirty="0">
                <a:sym typeface="Wingdings" panose="05000000000000000000" pitchFamily="2" charset="2"/>
              </a:rPr>
              <a:t>Splitten der Daten in verschiedene Tabellen:</a:t>
            </a:r>
            <a:br>
              <a:rPr lang="de-DE" sz="4500" dirty="0">
                <a:sym typeface="Wingdings" panose="05000000000000000000" pitchFamily="2" charset="2"/>
              </a:rPr>
            </a:br>
            <a:r>
              <a:rPr lang="de-DE" sz="4500" dirty="0">
                <a:sym typeface="Wingdings" panose="05000000000000000000" pitchFamily="2" charset="2"/>
              </a:rPr>
              <a:t>	(z. B. Hobby2, Frau3, Religion2) in 4000 </a:t>
            </a:r>
            <a:r>
              <a:rPr lang="de-DE" sz="4500" dirty="0" err="1">
                <a:sym typeface="Wingdings" panose="05000000000000000000" pitchFamily="2" charset="2"/>
              </a:rPr>
              <a:t>bytes</a:t>
            </a:r>
            <a:r>
              <a:rPr lang="de-DE" sz="4500" dirty="0">
                <a:sym typeface="Wingdings" panose="05000000000000000000" pitchFamily="2" charset="2"/>
              </a:rPr>
              <a:t> und 100 </a:t>
            </a:r>
            <a:r>
              <a:rPr lang="de-DE" sz="4500" dirty="0" err="1">
                <a:sym typeface="Wingdings" panose="05000000000000000000" pitchFamily="2" charset="2"/>
              </a:rPr>
              <a:t>byte</a:t>
            </a:r>
            <a:r>
              <a:rPr lang="de-DE" sz="4500" dirty="0">
                <a:sym typeface="Wingdings" panose="05000000000000000000" pitchFamily="2" charset="2"/>
              </a:rPr>
              <a:t> DS</a:t>
            </a:r>
          </a:p>
          <a:p>
            <a:pPr marL="0" indent="0">
              <a:buNone/>
            </a:pPr>
            <a:endParaRPr lang="de-DE" sz="3300" dirty="0">
              <a:sym typeface="Wingdings" panose="05000000000000000000" pitchFamily="2" charset="2"/>
            </a:endParaRPr>
          </a:p>
          <a:p>
            <a:r>
              <a:rPr lang="de-DE" sz="4500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Neue Rechnung</a:t>
            </a:r>
          </a:p>
          <a:p>
            <a:pPr marL="0" indent="0">
              <a:buNone/>
            </a:pPr>
            <a:r>
              <a:rPr lang="de-DE" sz="3400" dirty="0">
                <a:sym typeface="Wingdings" panose="05000000000000000000" pitchFamily="2" charset="2"/>
              </a:rPr>
              <a:t>    </a:t>
            </a:r>
            <a:r>
              <a:rPr lang="de-DE" sz="3800" dirty="0">
                <a:sym typeface="Wingdings" panose="05000000000000000000" pitchFamily="2" charset="2"/>
              </a:rPr>
              <a:t>1 </a:t>
            </a:r>
            <a:r>
              <a:rPr lang="de-DE" sz="3800" dirty="0" err="1">
                <a:sym typeface="Wingdings" panose="05000000000000000000" pitchFamily="2" charset="2"/>
              </a:rPr>
              <a:t>Mio</a:t>
            </a:r>
            <a:r>
              <a:rPr lang="de-DE" sz="3800" dirty="0">
                <a:sym typeface="Wingdings" panose="05000000000000000000" pitchFamily="2" charset="2"/>
              </a:rPr>
              <a:t> DS á 4000 </a:t>
            </a:r>
            <a:r>
              <a:rPr lang="de-DE" sz="3800" dirty="0" err="1">
                <a:sym typeface="Wingdings" panose="05000000000000000000" pitchFamily="2" charset="2"/>
              </a:rPr>
              <a:t>byte</a:t>
            </a:r>
            <a:r>
              <a:rPr lang="de-DE" sz="3800" dirty="0">
                <a:sym typeface="Wingdings" panose="05000000000000000000" pitchFamily="2" charset="2"/>
              </a:rPr>
              <a:t> (Kunden) </a:t>
            </a:r>
            <a:r>
              <a:rPr lang="de-DE" sz="5100" b="1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de-DE" sz="3800" dirty="0">
                <a:sym typeface="Wingdings" panose="05000000000000000000" pitchFamily="2" charset="2"/>
              </a:rPr>
              <a:t>  1 </a:t>
            </a:r>
            <a:r>
              <a:rPr lang="de-DE" sz="3800" dirty="0" err="1">
                <a:sym typeface="Wingdings" panose="05000000000000000000" pitchFamily="2" charset="2"/>
              </a:rPr>
              <a:t>Mio</a:t>
            </a:r>
            <a:r>
              <a:rPr lang="de-DE" sz="3800" dirty="0">
                <a:sym typeface="Wingdings" panose="05000000000000000000" pitchFamily="2" charset="2"/>
              </a:rPr>
              <a:t> á 100 </a:t>
            </a:r>
            <a:r>
              <a:rPr lang="de-DE" sz="3800" dirty="0" err="1">
                <a:sym typeface="Wingdings" panose="05000000000000000000" pitchFamily="2" charset="2"/>
              </a:rPr>
              <a:t>byte</a:t>
            </a:r>
            <a:r>
              <a:rPr lang="de-DE" sz="3800" dirty="0">
                <a:sym typeface="Wingdings" panose="05000000000000000000" pitchFamily="2" charset="2"/>
              </a:rPr>
              <a:t> (</a:t>
            </a:r>
            <a:r>
              <a:rPr lang="de-DE" sz="3800" dirty="0" err="1">
                <a:sym typeface="Wingdings" panose="05000000000000000000" pitchFamily="2" charset="2"/>
              </a:rPr>
              <a:t>KundenSonstiges</a:t>
            </a:r>
            <a:r>
              <a:rPr lang="de-DE" sz="38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de-DE" sz="3400" dirty="0">
                <a:sym typeface="Wingdings" panose="05000000000000000000" pitchFamily="2" charset="2"/>
              </a:rPr>
              <a:t>    </a:t>
            </a:r>
            <a:r>
              <a:rPr lang="de-DE" sz="3800" dirty="0">
                <a:sym typeface="Wingdings" panose="05000000000000000000" pitchFamily="2" charset="2"/>
              </a:rPr>
              <a:t> 2 DS pro Seite  500.000 Seiten (4 GB) </a:t>
            </a:r>
            <a:r>
              <a:rPr lang="de-DE" sz="5100" b="1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de-DE" sz="3800" dirty="0">
                <a:sym typeface="Wingdings" panose="05000000000000000000" pitchFamily="2" charset="2"/>
              </a:rPr>
              <a:t>  80 DS pro Seite  12.500 Seiten  (ca. 100 MB)</a:t>
            </a:r>
            <a:br>
              <a:rPr lang="de-DE" sz="3300" dirty="0">
                <a:sym typeface="Wingdings" panose="05000000000000000000" pitchFamily="2" charset="2"/>
              </a:rPr>
            </a:br>
            <a:br>
              <a:rPr lang="de-DE" sz="2900" dirty="0">
                <a:sym typeface="Wingdings" panose="05000000000000000000" pitchFamily="2" charset="2"/>
              </a:rPr>
            </a:br>
            <a:r>
              <a:rPr lang="de-DE" sz="3400" dirty="0">
                <a:sym typeface="Wingdings" panose="05000000000000000000" pitchFamily="2" charset="2"/>
              </a:rPr>
              <a:t>   </a:t>
            </a:r>
            <a:r>
              <a:rPr lang="de-DE" sz="3800" dirty="0">
                <a:sym typeface="Wingdings" panose="05000000000000000000" pitchFamily="2" charset="2"/>
              </a:rPr>
              <a:t> </a:t>
            </a:r>
            <a:r>
              <a:rPr lang="de-DE" sz="3800" b="1" dirty="0">
                <a:sym typeface="Wingdings" panose="05000000000000000000" pitchFamily="2" charset="2"/>
              </a:rPr>
              <a:t>512.500 Seiten = 4 GB</a:t>
            </a:r>
          </a:p>
          <a:p>
            <a:pPr marL="0" indent="0">
              <a:buNone/>
            </a:pPr>
            <a:endParaRPr lang="de-DE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5100" b="1" dirty="0">
                <a:sym typeface="Wingdings" panose="05000000000000000000" pitchFamily="2" charset="2"/>
              </a:rPr>
              <a:t>Fazit: </a:t>
            </a:r>
            <a:r>
              <a:rPr lang="de-DE" sz="5100" dirty="0">
                <a:sym typeface="Wingdings" panose="05000000000000000000" pitchFamily="2" charset="2"/>
              </a:rPr>
              <a:t>Doppelt so schnell, halber Platzbedarf, halber RAM Verbrauch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Gewitterblitz 3"/>
          <p:cNvSpPr/>
          <p:nvPr/>
        </p:nvSpPr>
        <p:spPr>
          <a:xfrm>
            <a:off x="1224093" y="3071567"/>
            <a:ext cx="411759" cy="445849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1198212" y="5523950"/>
            <a:ext cx="2466363" cy="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1198212" y="5567757"/>
            <a:ext cx="2466363" cy="36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1371248" y="2596882"/>
            <a:ext cx="2466363" cy="36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1371249" y="2665407"/>
            <a:ext cx="2466363" cy="36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72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Darum prüfe, wer sich ewig bindet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Typische Kandidaten: Breite Tabelle </a:t>
            </a:r>
          </a:p>
          <a:p>
            <a:pPr lvl="1"/>
            <a:r>
              <a:rPr lang="de-DE" sz="2400" dirty="0" err="1"/>
              <a:t>max</a:t>
            </a:r>
            <a:r>
              <a:rPr lang="de-DE" sz="2400" dirty="0"/>
              <a:t> 1024 Spalten bzw. + 30.000 Spalten (</a:t>
            </a:r>
            <a:r>
              <a:rPr lang="de-DE" sz="2400" dirty="0" err="1"/>
              <a:t>Sparse</a:t>
            </a:r>
            <a:r>
              <a:rPr lang="de-DE" sz="2400" dirty="0"/>
              <a:t> Columns)</a:t>
            </a:r>
          </a:p>
          <a:p>
            <a:r>
              <a:rPr lang="de-DE" sz="2400" dirty="0"/>
              <a:t>Nicht </a:t>
            </a:r>
            <a:r>
              <a:rPr lang="de-DE" sz="2400" dirty="0" err="1"/>
              <a:t>len</a:t>
            </a:r>
            <a:r>
              <a:rPr lang="de-DE" sz="2400" dirty="0"/>
              <a:t>() sondern </a:t>
            </a:r>
            <a:r>
              <a:rPr lang="de-DE" sz="2400" dirty="0" err="1"/>
              <a:t>datalength</a:t>
            </a:r>
            <a:r>
              <a:rPr lang="de-DE" sz="2400" dirty="0"/>
              <a:t> .. **gähn**</a:t>
            </a:r>
          </a:p>
          <a:p>
            <a:r>
              <a:rPr lang="de-DE" sz="2400" dirty="0" err="1"/>
              <a:t>Dbcc</a:t>
            </a:r>
            <a:r>
              <a:rPr lang="de-DE" sz="2400" dirty="0"/>
              <a:t> </a:t>
            </a:r>
            <a:r>
              <a:rPr lang="de-DE" sz="2400" dirty="0" err="1"/>
              <a:t>Showcontig</a:t>
            </a:r>
            <a:r>
              <a:rPr lang="de-DE" sz="2400" dirty="0"/>
              <a:t> (</a:t>
            </a:r>
            <a:r>
              <a:rPr lang="de-DE" sz="2400" dirty="0" err="1"/>
              <a:t>depricated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Sys.dm_db_index_physical_stats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sys.dm_db_index_physical_stats</a:t>
            </a:r>
            <a:r>
              <a:rPr lang="de-D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D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db_id</a:t>
            </a:r>
            <a:r>
              <a:rPr lang="de-D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(‘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'), null, null, 'DETAILED');  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70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Geht’s noch…?!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/>
              <a:t>ohne die Anwendung zu ändern?</a:t>
            </a:r>
          </a:p>
          <a:p>
            <a:pPr lvl="1"/>
            <a:r>
              <a:rPr lang="de-DE" sz="2800" dirty="0"/>
              <a:t>Kompression ;-)</a:t>
            </a:r>
          </a:p>
          <a:p>
            <a:pPr lvl="2"/>
            <a:r>
              <a:rPr lang="de-DE" sz="2400" dirty="0"/>
              <a:t>Zeilenkompression: </a:t>
            </a:r>
          </a:p>
          <a:p>
            <a:pPr lvl="3"/>
            <a:r>
              <a:rPr lang="de-DE" sz="2000" dirty="0"/>
              <a:t>Fixe Längen zu variable Längen</a:t>
            </a:r>
          </a:p>
          <a:p>
            <a:pPr lvl="3"/>
            <a:r>
              <a:rPr lang="de-DE" sz="2000" dirty="0"/>
              <a:t>Ignorieren von NULL Werten </a:t>
            </a:r>
          </a:p>
          <a:p>
            <a:pPr lvl="3"/>
            <a:r>
              <a:rPr lang="de-DE" sz="2000" dirty="0"/>
              <a:t>Mehrere Datensätze in eine Seite</a:t>
            </a:r>
          </a:p>
          <a:p>
            <a:pPr lvl="2"/>
            <a:r>
              <a:rPr lang="de-DE" sz="2400" dirty="0"/>
              <a:t>Seitenkompression</a:t>
            </a:r>
          </a:p>
          <a:p>
            <a:pPr lvl="3"/>
            <a:r>
              <a:rPr lang="de-DE" sz="2000" dirty="0"/>
              <a:t>Zunächst </a:t>
            </a:r>
            <a:r>
              <a:rPr lang="de-DE" sz="2000" dirty="0" err="1"/>
              <a:t>Zeilenkompresssion</a:t>
            </a:r>
            <a:endParaRPr lang="de-DE" sz="2000" dirty="0"/>
          </a:p>
          <a:p>
            <a:pPr lvl="3"/>
            <a:r>
              <a:rPr lang="de-DE" sz="2000" dirty="0"/>
              <a:t>+ </a:t>
            </a:r>
            <a:r>
              <a:rPr lang="de-DE" sz="2000" dirty="0" err="1"/>
              <a:t>Dictionarycompression</a:t>
            </a:r>
            <a:endParaRPr lang="de-DE" sz="2000" dirty="0"/>
          </a:p>
          <a:p>
            <a:pPr lvl="3"/>
            <a:r>
              <a:rPr lang="de-DE" sz="2000" dirty="0"/>
              <a:t>+ </a:t>
            </a:r>
            <a:r>
              <a:rPr lang="de-DE" sz="2000" dirty="0" err="1"/>
              <a:t>Prefixcompression</a:t>
            </a:r>
            <a:endParaRPr lang="de-DE" sz="2000" dirty="0"/>
          </a:p>
          <a:p>
            <a:pPr lvl="1"/>
            <a:r>
              <a:rPr lang="de-DE" sz="2800" dirty="0">
                <a:sym typeface="Wingdings" panose="05000000000000000000" pitchFamily="2" charset="2"/>
              </a:rPr>
              <a:t> weniger RAM, weniger I/O, mehr CPU</a:t>
            </a:r>
            <a:endParaRPr lang="de-DE" sz="2800" dirty="0"/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7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 für Salamitaktik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Welche Tabelle ist „schneller“</a:t>
            </a:r>
            <a:br>
              <a:rPr lang="de-DE" sz="2800" dirty="0"/>
            </a:br>
            <a:endParaRPr lang="de-DE" sz="2800" dirty="0"/>
          </a:p>
          <a:p>
            <a:r>
              <a:rPr lang="de-DE" sz="2800" dirty="0"/>
              <a:t>TAB A (1000 Zeilen)  TAB B (100.000 Zeilen) ?</a:t>
            </a:r>
          </a:p>
        </p:txBody>
      </p:sp>
    </p:spTree>
    <p:extLst>
      <p:ext uri="{BB962C8B-B14F-4D97-AF65-F5344CB8AC3E}">
        <p14:creationId xmlns:p14="http://schemas.microsoft.com/office/powerpoint/2010/main" val="143286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Kleinvieh macht auch Mist, aber weniger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29265"/>
          </a:xfrm>
        </p:spPr>
        <p:txBody>
          <a:bodyPr>
            <a:normAutofit fontScale="92500" lnSpcReduction="20000"/>
          </a:bodyPr>
          <a:lstStyle/>
          <a:p>
            <a:r>
              <a:rPr lang="de-DE" sz="3000" dirty="0"/>
              <a:t>Statt großen Tabellen viele kleine Tabellen</a:t>
            </a:r>
          </a:p>
          <a:p>
            <a:pPr lvl="1"/>
            <a:r>
              <a:rPr lang="de-DE" sz="3000" dirty="0"/>
              <a:t>Partitionierte Sicht</a:t>
            </a:r>
          </a:p>
          <a:p>
            <a:pPr marL="457200" lvl="1" indent="0">
              <a:buNone/>
            </a:pPr>
            <a:r>
              <a:rPr lang="de-D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SELECT * FROM UMSATZ_2010</a:t>
            </a:r>
            <a:br>
              <a:rPr lang="de-DE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UNION ALL</a:t>
            </a:r>
            <a:br>
              <a:rPr lang="de-DE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SELECT * FROM UMSATZ_2011</a:t>
            </a:r>
            <a:br>
              <a:rPr lang="de-DE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UNION ALL</a:t>
            </a:r>
            <a:br>
              <a:rPr lang="de-DE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SELECT * FROM UMSATZ_2012</a:t>
            </a:r>
            <a:br>
              <a:rPr lang="de-DE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lvl="1"/>
            <a:r>
              <a:rPr lang="de-DE" sz="3000" dirty="0">
                <a:latin typeface="+mj-lt"/>
                <a:cs typeface="Courier New" panose="02070309020205020404" pitchFamily="49" charset="0"/>
              </a:rPr>
              <a:t>Logische Lösung für Performancegewinn</a:t>
            </a:r>
          </a:p>
          <a:p>
            <a:pPr lvl="2"/>
            <a:r>
              <a:rPr lang="de-DE" sz="2600" dirty="0">
                <a:latin typeface="+mj-lt"/>
                <a:cs typeface="Courier New" panose="02070309020205020404" pitchFamily="49" charset="0"/>
              </a:rPr>
              <a:t>Check Einschränkungen</a:t>
            </a:r>
          </a:p>
          <a:p>
            <a:pPr lvl="1"/>
            <a:r>
              <a:rPr lang="de-DE" sz="3000" dirty="0">
                <a:latin typeface="+mj-lt"/>
                <a:cs typeface="Courier New" panose="02070309020205020404" pitchFamily="49" charset="0"/>
              </a:rPr>
              <a:t>Physikalische Lösung für Performancegewinn</a:t>
            </a:r>
          </a:p>
          <a:p>
            <a:pPr lvl="2"/>
            <a:r>
              <a:rPr lang="de-DE" sz="2600" dirty="0">
                <a:latin typeface="+mj-lt"/>
                <a:cs typeface="Courier New" panose="02070309020205020404" pitchFamily="49" charset="0"/>
              </a:rPr>
              <a:t>Partitionierung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3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 pflegen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Referenzen sind beste Möglichkeit Datenkonsistenz zu bewahren</a:t>
            </a:r>
          </a:p>
          <a:p>
            <a:r>
              <a:rPr lang="de-DE" sz="2800" dirty="0"/>
              <a:t>PK – FK Beziehungen.. Wer ist der PK?</a:t>
            </a:r>
          </a:p>
          <a:p>
            <a:pPr lvl="1"/>
            <a:r>
              <a:rPr lang="de-DE" sz="2800" dirty="0"/>
              <a:t>Meist </a:t>
            </a:r>
            <a:r>
              <a:rPr lang="de-DE" sz="2800" dirty="0" err="1"/>
              <a:t>KundenID</a:t>
            </a:r>
            <a:r>
              <a:rPr lang="de-DE" sz="2800" dirty="0"/>
              <a:t>, </a:t>
            </a:r>
            <a:r>
              <a:rPr lang="de-DE" sz="2800" dirty="0" err="1"/>
              <a:t>BestellID</a:t>
            </a:r>
            <a:r>
              <a:rPr lang="de-DE" sz="2800" dirty="0"/>
              <a:t> etc.. = PK</a:t>
            </a:r>
          </a:p>
          <a:p>
            <a:pPr marL="457200" lvl="1" indent="0">
              <a:buNone/>
            </a:pPr>
            <a:r>
              <a:rPr lang="de-DE" sz="2800" dirty="0">
                <a:sym typeface="Wingdings" panose="05000000000000000000" pitchFamily="2" charset="2"/>
              </a:rPr>
              <a:t>      PK wird automatisch als </a:t>
            </a:r>
            <a:r>
              <a:rPr lang="de-DE" sz="2800" dirty="0" err="1">
                <a:sym typeface="Wingdings" panose="05000000000000000000" pitchFamily="2" charset="2"/>
              </a:rPr>
              <a:t>Clustered</a:t>
            </a:r>
            <a:r>
              <a:rPr lang="de-DE" sz="2800" dirty="0">
                <a:sym typeface="Wingdings" panose="05000000000000000000" pitchFamily="2" charset="2"/>
              </a:rPr>
              <a:t> IX implementiert</a:t>
            </a:r>
            <a:br>
              <a:rPr lang="de-DE" sz="2800" dirty="0">
                <a:sym typeface="Wingdings" panose="05000000000000000000" pitchFamily="2" charset="2"/>
              </a:rPr>
            </a:br>
            <a:endParaRPr lang="de-DE" sz="2800" dirty="0">
              <a:sym typeface="Wingdings" panose="05000000000000000000" pitchFamily="2" charset="2"/>
            </a:endParaRPr>
          </a:p>
          <a:p>
            <a:pPr lvl="1"/>
            <a:r>
              <a:rPr lang="de-DE" sz="2800" dirty="0" err="1">
                <a:sym typeface="Wingdings" panose="05000000000000000000" pitchFamily="2" charset="2"/>
              </a:rPr>
              <a:t>Clustered</a:t>
            </a:r>
            <a:r>
              <a:rPr lang="de-DE" sz="2800" dirty="0">
                <a:sym typeface="Wingdings" panose="05000000000000000000" pitchFamily="2" charset="2"/>
              </a:rPr>
              <a:t> IX auf eindeutige Spalten oft Verschwendung</a:t>
            </a:r>
          </a:p>
          <a:p>
            <a:pPr lvl="1"/>
            <a:r>
              <a:rPr lang="de-DE" sz="2800" dirty="0" err="1">
                <a:sym typeface="Wingdings" panose="05000000000000000000" pitchFamily="2" charset="2"/>
              </a:rPr>
              <a:t>Clustered</a:t>
            </a:r>
            <a:r>
              <a:rPr lang="de-DE" sz="2800" dirty="0">
                <a:sym typeface="Wingdings" panose="05000000000000000000" pitchFamily="2" charset="2"/>
              </a:rPr>
              <a:t> IX ist physikalisch sortierte Tabelle</a:t>
            </a:r>
          </a:p>
          <a:p>
            <a:pPr lvl="1"/>
            <a:endParaRPr lang="de-DE" dirty="0"/>
          </a:p>
        </p:txBody>
      </p:sp>
      <p:sp>
        <p:nvSpPr>
          <p:cNvPr id="4" name="Gewitterblitz 3"/>
          <p:cNvSpPr/>
          <p:nvPr/>
        </p:nvSpPr>
        <p:spPr>
          <a:xfrm>
            <a:off x="673216" y="2850018"/>
            <a:ext cx="411759" cy="445849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8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40102"/>
          </a:xfrm>
        </p:spPr>
        <p:txBody>
          <a:bodyPr>
            <a:normAutofit fontScale="55000" lnSpcReduction="20000"/>
          </a:bodyPr>
          <a:lstStyle/>
          <a:p>
            <a:r>
              <a:rPr lang="de-DE" sz="4400" dirty="0"/>
              <a:t>Überlegte Verwendung der Datentypen schafft Performance</a:t>
            </a:r>
          </a:p>
          <a:p>
            <a:pPr lvl="1"/>
            <a:r>
              <a:rPr lang="de-DE" sz="4400" dirty="0"/>
              <a:t>Fixe Länge sind oft unproblematischer</a:t>
            </a:r>
          </a:p>
          <a:p>
            <a:pPr lvl="2"/>
            <a:r>
              <a:rPr lang="de-DE" sz="3300" dirty="0" err="1"/>
              <a:t>forward_record_count</a:t>
            </a:r>
            <a:r>
              <a:rPr lang="de-DE" sz="3300" dirty="0"/>
              <a:t> bei HEAPS</a:t>
            </a:r>
            <a:br>
              <a:rPr lang="de-DE" sz="3300" dirty="0"/>
            </a:br>
            <a:endParaRPr lang="de-DE" sz="3300" dirty="0"/>
          </a:p>
          <a:p>
            <a:pPr lvl="1"/>
            <a:r>
              <a:rPr lang="de-DE" sz="4400" dirty="0" err="1"/>
              <a:t>Sort</a:t>
            </a:r>
            <a:r>
              <a:rPr lang="de-DE" sz="4400" dirty="0"/>
              <a:t> </a:t>
            </a:r>
            <a:r>
              <a:rPr lang="de-DE" sz="4400" dirty="0" err="1"/>
              <a:t>Warnings</a:t>
            </a:r>
            <a:endParaRPr lang="de-DE" sz="4400" dirty="0"/>
          </a:p>
          <a:p>
            <a:pPr lvl="2"/>
            <a:r>
              <a:rPr lang="de-DE" sz="4400" dirty="0"/>
              <a:t>SQL schätzt den RAM bedarf zunächst auf die Hälfte  bei variablen Datentypen </a:t>
            </a:r>
            <a:br>
              <a:rPr lang="de-DE" sz="4400" dirty="0"/>
            </a:br>
            <a:endParaRPr lang="de-DE" sz="4400" dirty="0">
              <a:sym typeface="Wingdings" panose="05000000000000000000" pitchFamily="2" charset="2"/>
            </a:endParaRPr>
          </a:p>
          <a:p>
            <a:pPr lvl="2"/>
            <a:r>
              <a:rPr lang="de-DE" sz="4400" dirty="0">
                <a:sym typeface="Wingdings" panose="05000000000000000000" pitchFamily="2" charset="2"/>
              </a:rPr>
              <a:t>Variable Längen sparen Platz  I/O  RAM</a:t>
            </a:r>
          </a:p>
          <a:p>
            <a:r>
              <a:rPr lang="de-DE" sz="4400" dirty="0">
                <a:sym typeface="Wingdings" panose="05000000000000000000" pitchFamily="2" charset="2"/>
              </a:rPr>
              <a:t>Besonderer Datentyp: </a:t>
            </a:r>
            <a:r>
              <a:rPr lang="de-DE" sz="4400" dirty="0" err="1">
                <a:sym typeface="Wingdings" panose="05000000000000000000" pitchFamily="2" charset="2"/>
              </a:rPr>
              <a:t>Uniqueidentifier</a:t>
            </a:r>
            <a:endParaRPr lang="de-DE" sz="4400" dirty="0">
              <a:sym typeface="Wingdings" panose="05000000000000000000" pitchFamily="2" charset="2"/>
            </a:endParaRPr>
          </a:p>
          <a:p>
            <a:pPr lvl="1"/>
            <a:r>
              <a:rPr lang="de-DE" sz="4400" dirty="0">
                <a:sym typeface="Wingdings" panose="05000000000000000000" pitchFamily="2" charset="2"/>
              </a:rPr>
              <a:t>Als Primärschlüssel deutlich höherer Platzbedarf </a:t>
            </a:r>
          </a:p>
          <a:p>
            <a:pPr lvl="1"/>
            <a:r>
              <a:rPr lang="de-DE" sz="4400" dirty="0">
                <a:sym typeface="Wingdings" panose="05000000000000000000" pitchFamily="2" charset="2"/>
              </a:rPr>
              <a:t>Aber </a:t>
            </a:r>
            <a:r>
              <a:rPr lang="de-DE" sz="4400" dirty="0" err="1">
                <a:sym typeface="Wingdings" panose="05000000000000000000" pitchFamily="2" charset="2"/>
              </a:rPr>
              <a:t>evtl</a:t>
            </a:r>
            <a:r>
              <a:rPr lang="de-DE" sz="4400" dirty="0">
                <a:sym typeface="Wingdings" panose="05000000000000000000" pitchFamily="2" charset="2"/>
              </a:rPr>
              <a:t> Entlastung beim Schreiben</a:t>
            </a:r>
          </a:p>
          <a:p>
            <a:r>
              <a:rPr lang="de-DE" sz="4400" dirty="0">
                <a:sym typeface="Wingdings" panose="05000000000000000000" pitchFamily="2" charset="2"/>
              </a:rPr>
              <a:t>NULL | NOT NULL ein wichtiger Hinweis</a:t>
            </a:r>
          </a:p>
          <a:p>
            <a:pPr marL="0" indent="0">
              <a:buNone/>
            </a:pPr>
            <a:br>
              <a:rPr lang="de-DE" dirty="0">
                <a:sym typeface="Wingdings" panose="05000000000000000000" pitchFamily="2" charset="2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8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PK oder was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Indexsuche: </a:t>
            </a:r>
          </a:p>
          <a:p>
            <a:pPr lvl="1"/>
            <a:r>
              <a:rPr lang="de-DE" sz="2800" dirty="0"/>
              <a:t>Wie oft?</a:t>
            </a:r>
          </a:p>
          <a:p>
            <a:pPr lvl="1"/>
            <a:r>
              <a:rPr lang="de-DE" sz="2800" dirty="0"/>
              <a:t>Wieviel kommt zurück?</a:t>
            </a:r>
          </a:p>
          <a:p>
            <a:pPr lvl="1"/>
            <a:r>
              <a:rPr lang="de-DE" sz="2800" dirty="0"/>
              <a:t>Was wird gefragt</a:t>
            </a:r>
          </a:p>
          <a:p>
            <a:pPr marL="228600" lvl="1" indent="0">
              <a:buNone/>
            </a:pPr>
            <a:endParaRPr lang="de-DE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892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First Settings</a:t>
            </a:r>
          </a:p>
          <a:p>
            <a:r>
              <a:rPr lang="de-DE" sz="2400" dirty="0"/>
              <a:t>Logisches Design</a:t>
            </a:r>
          </a:p>
          <a:p>
            <a:pPr lvl="1"/>
            <a:r>
              <a:rPr lang="de-DE" sz="2400" dirty="0"/>
              <a:t>DB Design Normalisierung im Praxistest</a:t>
            </a:r>
          </a:p>
          <a:p>
            <a:r>
              <a:rPr lang="de-DE" sz="2400" dirty="0"/>
              <a:t>Physikalisches Design</a:t>
            </a:r>
            <a:br>
              <a:rPr lang="de-DE" sz="2400" dirty="0"/>
            </a:br>
            <a:r>
              <a:rPr lang="de-DE" sz="2400" dirty="0"/>
              <a:t>	Physik messen und nutzen</a:t>
            </a:r>
          </a:p>
          <a:p>
            <a:r>
              <a:rPr lang="de-DE" sz="2400" dirty="0"/>
              <a:t>auffälliges Unauffälliges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30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INDIZES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75" y="1728216"/>
            <a:ext cx="3924059" cy="42068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8216"/>
            <a:ext cx="3571875" cy="26479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688" y="1792936"/>
            <a:ext cx="4760403" cy="440431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244213" y="44439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711391" y="601258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CLUSTERED IX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275320" y="6261966"/>
            <a:ext cx="260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NON CLUSTERED INDEX</a:t>
            </a:r>
          </a:p>
        </p:txBody>
      </p:sp>
    </p:spTree>
    <p:extLst>
      <p:ext uri="{BB962C8B-B14F-4D97-AF65-F5344CB8AC3E}">
        <p14:creationId xmlns:p14="http://schemas.microsoft.com/office/powerpoint/2010/main" val="380881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INdeX</a:t>
            </a:r>
            <a:r>
              <a:rPr lang="de-DE" dirty="0"/>
              <a:t> Strategie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Sinnlose Verschwendung des PK auf Identity </a:t>
            </a:r>
            <a:r>
              <a:rPr lang="de-DE" sz="2800" dirty="0" err="1"/>
              <a:t>int</a:t>
            </a:r>
            <a:r>
              <a:rPr lang="de-DE" sz="2800" dirty="0"/>
              <a:t>/</a:t>
            </a:r>
            <a:r>
              <a:rPr lang="de-DE" sz="2800" dirty="0" err="1"/>
              <a:t>big_int</a:t>
            </a:r>
            <a:r>
              <a:rPr lang="de-DE" sz="2800" dirty="0"/>
              <a:t> Spalten</a:t>
            </a:r>
            <a:endParaRPr lang="de-DE" sz="2400" dirty="0"/>
          </a:p>
          <a:p>
            <a:r>
              <a:rPr lang="de-DE" sz="2800" dirty="0"/>
              <a:t>Nicht jede Tabelle muss einen CL IX haben </a:t>
            </a:r>
            <a:r>
              <a:rPr lang="de-DE" sz="2800" dirty="0">
                <a:sym typeface="Wingdings" panose="05000000000000000000" pitchFamily="2" charset="2"/>
              </a:rPr>
              <a:t> HEAP</a:t>
            </a:r>
            <a:endParaRPr lang="de-DE" sz="2800" dirty="0"/>
          </a:p>
          <a:p>
            <a:pPr lvl="1"/>
            <a:r>
              <a:rPr lang="de-DE" sz="2400" dirty="0"/>
              <a:t>NCL IX SEEK  mit RID Lookup </a:t>
            </a:r>
            <a:r>
              <a:rPr lang="de-DE" sz="2400" dirty="0" err="1"/>
              <a:t>vs</a:t>
            </a:r>
            <a:r>
              <a:rPr lang="de-DE" sz="2400" dirty="0"/>
              <a:t> NCL IX SEEK mit </a:t>
            </a:r>
            <a:r>
              <a:rPr lang="de-DE" sz="2400" dirty="0" err="1"/>
              <a:t>key</a:t>
            </a:r>
            <a:r>
              <a:rPr lang="de-DE" sz="2400" dirty="0"/>
              <a:t> </a:t>
            </a:r>
            <a:r>
              <a:rPr lang="de-DE" sz="2400" dirty="0" err="1"/>
              <a:t>lookup</a:t>
            </a:r>
            <a:endParaRPr lang="de-DE" sz="2400" dirty="0"/>
          </a:p>
          <a:p>
            <a:pPr lvl="1"/>
            <a:r>
              <a:rPr lang="de-DE" sz="2400" dirty="0"/>
              <a:t>TOP mit passenden Filterprädikat</a:t>
            </a:r>
          </a:p>
          <a:p>
            <a:pPr lvl="1"/>
            <a:r>
              <a:rPr lang="de-DE" sz="2400" dirty="0"/>
              <a:t>Massiv Inserts</a:t>
            </a:r>
          </a:p>
          <a:p>
            <a:pPr lvl="1"/>
            <a:r>
              <a:rPr lang="de-DE" sz="2400" dirty="0"/>
              <a:t>Fakt Tabellen, die häufig gescannt werden müssen</a:t>
            </a:r>
          </a:p>
          <a:p>
            <a:pPr lvl="2"/>
            <a:r>
              <a:rPr lang="de-DE" sz="2400" dirty="0"/>
              <a:t>SEEK nicht immer besser als SCAN</a:t>
            </a:r>
          </a:p>
          <a:p>
            <a:pPr lvl="3"/>
            <a:r>
              <a:rPr lang="de-DE" sz="2000" dirty="0"/>
              <a:t>IO Subsystem sind sequentiell lesend manchmal besser</a:t>
            </a:r>
          </a:p>
        </p:txBody>
      </p:sp>
    </p:spTree>
    <p:extLst>
      <p:ext uri="{BB962C8B-B14F-4D97-AF65-F5344CB8AC3E}">
        <p14:creationId xmlns:p14="http://schemas.microsoft.com/office/powerpoint/2010/main" val="258597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 Strategie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CLUSTERED INDEX</a:t>
            </a:r>
          </a:p>
          <a:p>
            <a:pPr lvl="2"/>
            <a:r>
              <a:rPr lang="de-DE" sz="2800" dirty="0"/>
              <a:t>Spalten mit aufsteigenden Werten für Range Scans</a:t>
            </a:r>
          </a:p>
          <a:p>
            <a:pPr lvl="2"/>
            <a:r>
              <a:rPr lang="de-DE" sz="2800" dirty="0"/>
              <a:t>Häufige INSERTS und DELETES </a:t>
            </a:r>
          </a:p>
          <a:p>
            <a:pPr lvl="3"/>
            <a:r>
              <a:rPr lang="de-DE" sz="2400" dirty="0"/>
              <a:t>Keine </a:t>
            </a:r>
            <a:r>
              <a:rPr lang="de-DE" sz="2400" dirty="0" err="1"/>
              <a:t>forward</a:t>
            </a:r>
            <a:r>
              <a:rPr lang="de-DE" sz="2400" dirty="0"/>
              <a:t> </a:t>
            </a:r>
            <a:r>
              <a:rPr lang="de-DE" sz="2400" dirty="0" err="1"/>
              <a:t>pointer</a:t>
            </a:r>
            <a:r>
              <a:rPr lang="de-DE" sz="2400" dirty="0"/>
              <a:t> wie HEAPS</a:t>
            </a:r>
          </a:p>
          <a:p>
            <a:pPr lvl="2"/>
            <a:r>
              <a:rPr lang="de-DE" sz="2800" dirty="0" err="1"/>
              <a:t>Uniqueidentifier</a:t>
            </a:r>
            <a:r>
              <a:rPr lang="de-DE" sz="2800" dirty="0"/>
              <a:t> nicht unbedingt eine schlechte Idee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7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Partitionierte Sicht</a:t>
            </a:r>
          </a:p>
          <a:p>
            <a:r>
              <a:rPr lang="de-DE" sz="2800" dirty="0"/>
              <a:t>Physikalische Partitionierung</a:t>
            </a:r>
          </a:p>
          <a:p>
            <a:r>
              <a:rPr lang="de-DE" sz="2800" dirty="0"/>
              <a:t>Entlastung des Datenträgers</a:t>
            </a:r>
          </a:p>
          <a:p>
            <a:r>
              <a:rPr lang="de-DE" sz="2800" dirty="0"/>
              <a:t>Indizes lassen sich ebenfalls partitionieren</a:t>
            </a:r>
          </a:p>
          <a:p>
            <a:pPr lvl="1"/>
            <a:r>
              <a:rPr lang="de-DE" sz="2800" dirty="0"/>
              <a:t>Gefilterte IX</a:t>
            </a:r>
          </a:p>
        </p:txBody>
      </p:sp>
    </p:spTree>
    <p:extLst>
      <p:ext uri="{BB962C8B-B14F-4D97-AF65-F5344CB8AC3E}">
        <p14:creationId xmlns:p14="http://schemas.microsoft.com/office/powerpoint/2010/main" val="203013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Contained</a:t>
            </a:r>
            <a:r>
              <a:rPr lang="de-DE" dirty="0"/>
              <a:t> Database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Eigenständig Datenbanken</a:t>
            </a:r>
          </a:p>
          <a:p>
            <a:pPr lvl="1"/>
            <a:r>
              <a:rPr lang="de-DE" sz="2400" dirty="0"/>
              <a:t>Nur teilweise</a:t>
            </a:r>
          </a:p>
          <a:p>
            <a:pPr lvl="1"/>
            <a:r>
              <a:rPr lang="de-DE" sz="2400" dirty="0"/>
              <a:t>Umziehen der Logins entfällt</a:t>
            </a:r>
          </a:p>
          <a:p>
            <a:pPr lvl="1"/>
            <a:r>
              <a:rPr lang="de-DE" sz="2400" dirty="0" err="1"/>
              <a:t>Coallation</a:t>
            </a:r>
            <a:r>
              <a:rPr lang="de-DE" sz="2400" dirty="0"/>
              <a:t> von </a:t>
            </a:r>
            <a:r>
              <a:rPr lang="de-DE" sz="2400" dirty="0" err="1"/>
              <a:t>temporärern</a:t>
            </a:r>
            <a:r>
              <a:rPr lang="de-DE" sz="2400" dirty="0"/>
              <a:t> Tabellen nicht mehr von </a:t>
            </a:r>
            <a:r>
              <a:rPr lang="de-DE" sz="2400" dirty="0" err="1"/>
              <a:t>tempdb</a:t>
            </a:r>
            <a:r>
              <a:rPr lang="de-DE" sz="2400" dirty="0"/>
              <a:t> abhängig</a:t>
            </a:r>
          </a:p>
        </p:txBody>
      </p:sp>
    </p:spTree>
    <p:extLst>
      <p:ext uri="{BB962C8B-B14F-4D97-AF65-F5344CB8AC3E}">
        <p14:creationId xmlns:p14="http://schemas.microsoft.com/office/powerpoint/2010/main" val="3501747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527527" cy="1508760"/>
          </a:xfrm>
        </p:spPr>
        <p:txBody>
          <a:bodyPr/>
          <a:lstStyle/>
          <a:p>
            <a:r>
              <a:rPr lang="de-DE" dirty="0"/>
              <a:t>ISOLATION LEVEL - </a:t>
            </a:r>
            <a:r>
              <a:rPr lang="de-DE" dirty="0" err="1"/>
              <a:t>Zeilenversionierung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Optimistisches Sperrverhalten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weniger Deadlocks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Lesen blockt schreiben nicht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Schreiben blockt Lesen nicht</a:t>
            </a: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/>
              <a:t>USE [master]</a:t>
            </a:r>
          </a:p>
          <a:p>
            <a:pPr marL="457200" lvl="1" indent="0">
              <a:buNone/>
            </a:pPr>
            <a:r>
              <a:rPr lang="en-US" dirty="0"/>
              <a:t>GO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ALTER DATABASE </a:t>
            </a:r>
            <a:r>
              <a:rPr lang="en-US" dirty="0"/>
              <a:t>[SQLDAYS_DBDESIGN]</a:t>
            </a:r>
            <a:r>
              <a:rPr lang="de-DE" altLang="de-DE" dirty="0">
                <a:latin typeface="Consolas" panose="020B0609020204030204" pitchFamily="49" charset="0"/>
              </a:rPr>
              <a:t> SET ALLOW_SNAPSHOT_ISOLATION ON</a:t>
            </a:r>
            <a:r>
              <a:rPr lang="de-DE" altLang="de-DE" sz="1800" dirty="0"/>
              <a:t> </a:t>
            </a:r>
            <a:endParaRPr lang="de-DE" altLang="de-DE" sz="48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ALTER DATABASE [SQLDAYS_DBDESIGN] SET READ_COMMITTED_SNAPSHOT ON </a:t>
            </a:r>
            <a:br>
              <a:rPr lang="en-US" dirty="0"/>
            </a:br>
            <a:r>
              <a:rPr lang="en-US" dirty="0"/>
              <a:t>WITH NO_WAIT</a:t>
            </a:r>
          </a:p>
          <a:p>
            <a:pPr marL="457200" lvl="1" indent="0">
              <a:buNone/>
            </a:pPr>
            <a:r>
              <a:rPr lang="en-US" dirty="0"/>
              <a:t>GO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344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Setting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Basics</a:t>
            </a:r>
          </a:p>
          <a:p>
            <a:pPr lvl="1"/>
            <a:r>
              <a:rPr lang="de-DE" sz="2400" dirty="0" err="1"/>
              <a:t>Mindest</a:t>
            </a:r>
            <a:r>
              <a:rPr lang="de-DE" sz="2400" dirty="0"/>
              <a:t> Größe der DB Files</a:t>
            </a:r>
          </a:p>
          <a:p>
            <a:pPr lvl="1"/>
            <a:r>
              <a:rPr lang="de-DE" sz="2400" dirty="0"/>
              <a:t>Wachstumsraten</a:t>
            </a:r>
          </a:p>
          <a:p>
            <a:pPr lvl="1"/>
            <a:r>
              <a:rPr lang="de-DE" sz="2400" dirty="0" err="1"/>
              <a:t>Recoverymodel</a:t>
            </a:r>
            <a:endParaRPr lang="de-DE" sz="2400" dirty="0"/>
          </a:p>
          <a:p>
            <a:pPr lvl="1"/>
            <a:r>
              <a:rPr lang="de-DE" sz="2400" dirty="0"/>
              <a:t>Statistikaktualisierung</a:t>
            </a:r>
          </a:p>
          <a:p>
            <a:pPr lvl="1"/>
            <a:r>
              <a:rPr lang="de-DE" sz="2400" dirty="0"/>
              <a:t>Sofortige Datenträgerinitialisierung</a:t>
            </a:r>
          </a:p>
          <a:p>
            <a:pPr lvl="1"/>
            <a:r>
              <a:rPr lang="de-DE" sz="2400" dirty="0" err="1"/>
              <a:t>Tempdb</a:t>
            </a:r>
            <a:r>
              <a:rPr lang="de-DE" sz="2400" dirty="0"/>
              <a:t> optimieren</a:t>
            </a:r>
          </a:p>
          <a:p>
            <a:pPr lvl="1"/>
            <a:r>
              <a:rPr lang="de-DE" sz="2400" dirty="0"/>
              <a:t>MAXDOP (pro Server/DB)</a:t>
            </a:r>
          </a:p>
        </p:txBody>
      </p:sp>
    </p:spTree>
    <p:extLst>
      <p:ext uri="{BB962C8B-B14F-4D97-AF65-F5344CB8AC3E}">
        <p14:creationId xmlns:p14="http://schemas.microsoft.com/office/powerpoint/2010/main" val="180461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Damals in der Schule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2919" y="1969363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/>
              <a:t>Normalisierung</a:t>
            </a:r>
          </a:p>
          <a:p>
            <a:pPr lvl="1"/>
            <a:r>
              <a:rPr lang="de-DE" sz="2400" dirty="0"/>
              <a:t>1. Normalform</a:t>
            </a:r>
          </a:p>
          <a:p>
            <a:pPr lvl="1"/>
            <a:r>
              <a:rPr lang="de-DE" sz="2400" dirty="0"/>
              <a:t>2. Normalform</a:t>
            </a:r>
          </a:p>
          <a:p>
            <a:pPr lvl="1"/>
            <a:r>
              <a:rPr lang="de-DE" sz="2400" dirty="0"/>
              <a:t>3. Normalform</a:t>
            </a:r>
          </a:p>
          <a:p>
            <a:pPr lvl="1"/>
            <a:r>
              <a:rPr lang="de-DE" sz="2400" dirty="0" err="1"/>
              <a:t>Boyce-Codd</a:t>
            </a:r>
            <a:r>
              <a:rPr lang="de-DE" sz="2400" dirty="0"/>
              <a:t> Normalform (BCNF) und 4. und 5. Normalform</a:t>
            </a:r>
          </a:p>
          <a:p>
            <a:pPr marL="457200" lvl="1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 Vermeidung von Redundanzen</a:t>
            </a:r>
            <a:endParaRPr lang="de-DE" sz="2400" dirty="0"/>
          </a:p>
          <a:p>
            <a:r>
              <a:rPr lang="de-DE" sz="2400" dirty="0" err="1"/>
              <a:t>Generalsierung</a:t>
            </a:r>
            <a:endParaRPr lang="de-DE" sz="2400" dirty="0"/>
          </a:p>
          <a:p>
            <a:pPr lvl="1"/>
            <a:r>
              <a:rPr lang="de-DE" sz="2400" dirty="0"/>
              <a:t>Extraktion gemeinsamer Attribute</a:t>
            </a:r>
          </a:p>
          <a:p>
            <a:r>
              <a:rPr lang="de-DE" sz="2400" dirty="0"/>
              <a:t>Redundanz</a:t>
            </a:r>
          </a:p>
          <a:p>
            <a:pPr lvl="1"/>
            <a:r>
              <a:rPr lang="de-DE" sz="2400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71554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Einmal kurz nachgedacht…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Umsatz der Kunden pro Jahr</a:t>
            </a:r>
          </a:p>
          <a:p>
            <a:pPr lvl="1"/>
            <a:r>
              <a:rPr lang="de-DE" sz="2400" dirty="0"/>
              <a:t>Laut Normalisierung ein JOIN über 3 Tabellen</a:t>
            </a:r>
          </a:p>
          <a:p>
            <a:pPr marL="457200" lvl="1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Select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Kunden K</a:t>
            </a:r>
          </a:p>
          <a:p>
            <a:pPr marL="914400" lvl="2" indent="0">
              <a:buNone/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Bestellungen  B on B.KDID = K.KDID</a:t>
            </a:r>
          </a:p>
          <a:p>
            <a:pPr marL="914400" lvl="2" indent="0">
              <a:buNone/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BestDetails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BD on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DB.BestID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B.BestID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cs typeface="Courier New" panose="02070309020205020404" pitchFamily="49" charset="0"/>
              </a:rPr>
              <a:t>Annahme: 1 </a:t>
            </a:r>
            <a:r>
              <a:rPr lang="de-DE" sz="2000" dirty="0" err="1">
                <a:cs typeface="Courier New" panose="02070309020205020404" pitchFamily="49" charset="0"/>
              </a:rPr>
              <a:t>Mio</a:t>
            </a:r>
            <a:r>
              <a:rPr lang="de-DE" sz="2000" dirty="0">
                <a:cs typeface="Courier New" panose="02070309020205020404" pitchFamily="49" charset="0"/>
              </a:rPr>
              <a:t> Kunden, 2 </a:t>
            </a:r>
            <a:r>
              <a:rPr lang="de-DE" sz="2000" dirty="0" err="1">
                <a:cs typeface="Courier New" panose="02070309020205020404" pitchFamily="49" charset="0"/>
              </a:rPr>
              <a:t>Mio</a:t>
            </a:r>
            <a:r>
              <a:rPr lang="de-DE" sz="2000" dirty="0">
                <a:cs typeface="Courier New" panose="02070309020205020404" pitchFamily="49" charset="0"/>
              </a:rPr>
              <a:t> Bestellungen, 4 </a:t>
            </a:r>
            <a:r>
              <a:rPr lang="de-DE" sz="2000" dirty="0" err="1">
                <a:cs typeface="Courier New" panose="02070309020205020404" pitchFamily="49" charset="0"/>
              </a:rPr>
              <a:t>Mio</a:t>
            </a:r>
            <a:r>
              <a:rPr lang="de-DE" sz="2000" dirty="0">
                <a:cs typeface="Courier New" panose="02070309020205020404" pitchFamily="49" charset="0"/>
              </a:rPr>
              <a:t> </a:t>
            </a:r>
            <a:r>
              <a:rPr lang="de-DE" sz="2000" dirty="0" err="1">
                <a:cs typeface="Courier New" panose="02070309020205020404" pitchFamily="49" charset="0"/>
              </a:rPr>
              <a:t>BestellDetails</a:t>
            </a:r>
            <a:endParaRPr lang="de-DE" sz="2000" dirty="0">
              <a:cs typeface="Courier New" panose="02070309020205020404" pitchFamily="49" charset="0"/>
            </a:endParaRPr>
          </a:p>
          <a:p>
            <a:r>
              <a:rPr lang="de-DE" sz="2400" dirty="0">
                <a:cs typeface="Courier New" panose="02070309020205020404" pitchFamily="49" charset="0"/>
                <a:sym typeface="Wingdings" panose="05000000000000000000" pitchFamily="2" charset="2"/>
              </a:rPr>
              <a:t>Einführung von Redundanz: Rechnungssumme (Bestellungen)</a:t>
            </a:r>
          </a:p>
          <a:p>
            <a:pPr lvl="1"/>
            <a:r>
              <a:rPr lang="de-DE" sz="2400" dirty="0" err="1">
                <a:cs typeface="Courier New" panose="02070309020205020404" pitchFamily="49" charset="0"/>
                <a:sym typeface="Wingdings" panose="05000000000000000000" pitchFamily="2" charset="2"/>
              </a:rPr>
              <a:t>Join</a:t>
            </a:r>
            <a:r>
              <a:rPr lang="de-DE" sz="2400" dirty="0">
                <a:cs typeface="Courier New" panose="02070309020205020404" pitchFamily="49" charset="0"/>
                <a:sym typeface="Wingdings" panose="05000000000000000000" pitchFamily="2" charset="2"/>
              </a:rPr>
              <a:t> über 3 MIO Datensätze statt 7 </a:t>
            </a:r>
            <a:r>
              <a:rPr lang="de-DE" sz="2400" dirty="0" err="1">
                <a:cs typeface="Courier New" panose="02070309020205020404" pitchFamily="49" charset="0"/>
                <a:sym typeface="Wingdings" panose="05000000000000000000" pitchFamily="2" charset="2"/>
              </a:rPr>
              <a:t>Mio</a:t>
            </a:r>
            <a:endParaRPr lang="de-DE" sz="2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de-DE" sz="2400" dirty="0">
                <a:cs typeface="Courier New" panose="02070309020205020404" pitchFamily="49" charset="0"/>
                <a:sym typeface="Wingdings" panose="05000000000000000000" pitchFamily="2" charset="2"/>
              </a:rPr>
              <a:t> doppelt so schnell</a:t>
            </a:r>
            <a:endParaRPr lang="de-DE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der Redundanz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„Ich würde gerne statt 10 Stück doch lieber 100 Stück bestellen“</a:t>
            </a:r>
          </a:p>
          <a:p>
            <a:r>
              <a:rPr lang="de-DE" sz="2800" dirty="0"/>
              <a:t>Änderungen an mehreren Stellen notwendig</a:t>
            </a:r>
          </a:p>
          <a:p>
            <a:pPr marL="457200" lvl="1" indent="0">
              <a:buNone/>
            </a:pPr>
            <a:r>
              <a:rPr lang="de-DE" sz="2800" dirty="0"/>
              <a:t>Lösungen</a:t>
            </a:r>
          </a:p>
          <a:p>
            <a:pPr lvl="1"/>
            <a:r>
              <a:rPr lang="de-DE" sz="2800" dirty="0"/>
              <a:t>real time Lösung: Trigger</a:t>
            </a:r>
          </a:p>
          <a:p>
            <a:pPr lvl="1"/>
            <a:r>
              <a:rPr lang="de-DE" sz="2800" dirty="0"/>
              <a:t>Logik in Code</a:t>
            </a:r>
          </a:p>
          <a:p>
            <a:pPr lvl="1"/>
            <a:r>
              <a:rPr lang="de-DE" sz="2800" dirty="0"/>
              <a:t>Rechnungslauf</a:t>
            </a:r>
          </a:p>
          <a:p>
            <a:r>
              <a:rPr lang="de-DE" sz="2800" dirty="0"/>
              <a:t>Platzbedarf </a:t>
            </a:r>
          </a:p>
          <a:p>
            <a:pPr lvl="1"/>
            <a:r>
              <a:rPr lang="de-DE" sz="2800" dirty="0"/>
              <a:t>Nicht mehr ganz so gravierend, …oder??</a:t>
            </a:r>
          </a:p>
        </p:txBody>
      </p:sp>
    </p:spTree>
    <p:extLst>
      <p:ext uri="{BB962C8B-B14F-4D97-AF65-F5344CB8AC3E}">
        <p14:creationId xmlns:p14="http://schemas.microsoft.com/office/powerpoint/2010/main" val="332747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Jenseits der Theorie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82082"/>
            <a:ext cx="10515600" cy="4351338"/>
          </a:xfrm>
        </p:spPr>
        <p:txBody>
          <a:bodyPr/>
          <a:lstStyle/>
          <a:p>
            <a:pPr algn="just"/>
            <a:r>
              <a:rPr lang="de-DE" dirty="0"/>
              <a:t>Das tun, was man sonst nie tun würde</a:t>
            </a:r>
          </a:p>
          <a:p>
            <a:pPr lvl="1" algn="just"/>
            <a:r>
              <a:rPr lang="de-DE" dirty="0"/>
              <a:t>Splitten von Daten </a:t>
            </a:r>
            <a:r>
              <a:rPr lang="de-DE" dirty="0">
                <a:sym typeface="Wingdings" panose="05000000000000000000" pitchFamily="2" charset="2"/>
              </a:rPr>
              <a:t> optimaler Einsatz von Indizes</a:t>
            </a:r>
            <a:endParaRPr lang="de-DE" dirty="0"/>
          </a:p>
          <a:p>
            <a:pPr marL="0" indent="0" algn="just">
              <a:buNone/>
            </a:pP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48819"/>
              </p:ext>
            </p:extLst>
          </p:nvPr>
        </p:nvGraphicFramePr>
        <p:xfrm>
          <a:off x="876663" y="2719046"/>
          <a:ext cx="27664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423">
                  <a:extLst>
                    <a:ext uri="{9D8B030D-6E8A-4147-A177-3AD203B41FA5}">
                      <a16:colId xmlns:a16="http://schemas.microsoft.com/office/drawing/2014/main" val="225980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0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andreasr@ppedv.de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7617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03503"/>
              </p:ext>
            </p:extLst>
          </p:nvPr>
        </p:nvGraphicFramePr>
        <p:xfrm>
          <a:off x="1736634" y="366466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741250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6745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emailPrefix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eMailDom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1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andreasr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ppedv.de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70198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08666"/>
              </p:ext>
            </p:extLst>
          </p:nvPr>
        </p:nvGraphicFramePr>
        <p:xfrm>
          <a:off x="3643086" y="482288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86055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28680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3788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emailPrefix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emailDom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emailCY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5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andreasr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ppedv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28595"/>
                  </a:ext>
                </a:extLst>
              </a:tr>
            </a:tbl>
          </a:graphicData>
        </a:graphic>
      </p:graphicFrame>
      <p:sp>
        <p:nvSpPr>
          <p:cNvPr id="8" name="Pfeil: nach unten gekrümmt 7"/>
          <p:cNvSpPr/>
          <p:nvPr/>
        </p:nvSpPr>
        <p:spPr>
          <a:xfrm rot="970571">
            <a:off x="4207882" y="3027104"/>
            <a:ext cx="1735444" cy="3834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: nach unten gekrümmt 8"/>
          <p:cNvSpPr/>
          <p:nvPr/>
        </p:nvSpPr>
        <p:spPr>
          <a:xfrm rot="970571">
            <a:off x="10160191" y="4001355"/>
            <a:ext cx="1735444" cy="3834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3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Tipps .. Und GUTE IDEEN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/>
              <a:t>SARG</a:t>
            </a:r>
          </a:p>
          <a:p>
            <a:r>
              <a:rPr lang="de-DE" sz="2400" dirty="0"/>
              <a:t>Tabellen IX gerecht anlegen!</a:t>
            </a:r>
          </a:p>
          <a:p>
            <a:endParaRPr lang="de-DE" sz="2400" dirty="0"/>
          </a:p>
          <a:p>
            <a:r>
              <a:rPr lang="de-DE" sz="2400" dirty="0"/>
              <a:t>Verwendung von Prozeduren </a:t>
            </a:r>
          </a:p>
          <a:p>
            <a:pPr lvl="1"/>
            <a:r>
              <a:rPr lang="de-DE" sz="2200" dirty="0"/>
              <a:t>Vorteil durch Planwiederverwendung</a:t>
            </a:r>
          </a:p>
          <a:p>
            <a:pPr lvl="1"/>
            <a:r>
              <a:rPr lang="de-DE" sz="2200" dirty="0"/>
              <a:t>Nie benutzerfreundlich denken ! </a:t>
            </a:r>
            <a:r>
              <a:rPr lang="de-DE" sz="220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de-DE" sz="2200" dirty="0"/>
          </a:p>
          <a:p>
            <a:r>
              <a:rPr lang="de-DE" sz="2400" dirty="0"/>
              <a:t>Sichten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schamebinding</a:t>
            </a:r>
            <a:endParaRPr lang="de-DE" sz="2400" dirty="0"/>
          </a:p>
          <a:p>
            <a:pPr lvl="1"/>
            <a:r>
              <a:rPr lang="de-DE" sz="2200" dirty="0"/>
              <a:t>Änderungen an den Basistabellen erzwingt Löschen der Sicht</a:t>
            </a:r>
          </a:p>
          <a:p>
            <a:br>
              <a:rPr lang="de-DE" sz="2400" dirty="0"/>
            </a:br>
            <a:r>
              <a:rPr lang="de-DE" sz="2400" dirty="0"/>
              <a:t>Verwendung von Schemas</a:t>
            </a:r>
          </a:p>
          <a:p>
            <a:pPr lvl="1"/>
            <a:r>
              <a:rPr lang="de-DE" sz="2200" dirty="0"/>
              <a:t>Organisation für Rechthaber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1215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 Errors in </a:t>
            </a:r>
            <a:r>
              <a:rPr lang="de-DE" dirty="0" err="1"/>
              <a:t>DBDesign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Planung</a:t>
            </a:r>
            <a:r>
              <a:rPr lang="en-US" sz="2400" dirty="0"/>
              <a:t>: </a:t>
            </a:r>
            <a:r>
              <a:rPr lang="en-US" sz="2400" i="1" dirty="0"/>
              <a:t>Failing to plan is planning to fail.</a:t>
            </a:r>
          </a:p>
          <a:p>
            <a:r>
              <a:rPr lang="en-US" sz="2400" dirty="0" err="1"/>
              <a:t>Keine</a:t>
            </a:r>
            <a:r>
              <a:rPr lang="en-US" sz="2400" dirty="0"/>
              <a:t> </a:t>
            </a:r>
            <a:r>
              <a:rPr lang="en-US" sz="2400" dirty="0" err="1"/>
              <a:t>Namenskonvention</a:t>
            </a:r>
            <a:r>
              <a:rPr lang="en-US" sz="2400" dirty="0"/>
              <a:t> und </a:t>
            </a:r>
            <a:r>
              <a:rPr lang="en-US" sz="2400" dirty="0" err="1"/>
              <a:t>fehlende</a:t>
            </a:r>
            <a:r>
              <a:rPr lang="en-US" sz="2400" dirty="0"/>
              <a:t> </a:t>
            </a:r>
            <a:r>
              <a:rPr lang="en-US" sz="2400" dirty="0" err="1"/>
              <a:t>Dokumentation</a:t>
            </a:r>
            <a:endParaRPr lang="en-US" sz="2400" dirty="0"/>
          </a:p>
          <a:p>
            <a:r>
              <a:rPr lang="en-US" sz="2400" dirty="0" err="1"/>
              <a:t>Gedankenlose</a:t>
            </a:r>
            <a:r>
              <a:rPr lang="en-US" sz="2400" dirty="0"/>
              <a:t> </a:t>
            </a:r>
            <a:r>
              <a:rPr lang="en-US" sz="2400" dirty="0" err="1"/>
              <a:t>Verwendung</a:t>
            </a:r>
            <a:r>
              <a:rPr lang="en-US" sz="2400" dirty="0"/>
              <a:t> von GUIDs, PKs </a:t>
            </a:r>
            <a:r>
              <a:rPr lang="en-US" sz="2400" dirty="0" err="1"/>
              <a:t>über</a:t>
            </a:r>
            <a:r>
              <a:rPr lang="en-US" sz="2400" dirty="0"/>
              <a:t> GUI</a:t>
            </a:r>
          </a:p>
          <a:p>
            <a:r>
              <a:rPr lang="en-US" sz="2400" dirty="0" err="1"/>
              <a:t>Verwendung</a:t>
            </a:r>
            <a:r>
              <a:rPr lang="en-US" sz="2400" dirty="0"/>
              <a:t> </a:t>
            </a:r>
            <a:r>
              <a:rPr lang="en-US" sz="2400" dirty="0" err="1"/>
              <a:t>selbstgestrickter</a:t>
            </a:r>
            <a:r>
              <a:rPr lang="en-US" sz="2400" dirty="0"/>
              <a:t> </a:t>
            </a:r>
            <a:r>
              <a:rPr lang="en-US" sz="2400" dirty="0" err="1"/>
              <a:t>Lösungen</a:t>
            </a:r>
            <a:r>
              <a:rPr lang="en-US" sz="2400" dirty="0"/>
              <a:t> </a:t>
            </a:r>
            <a:r>
              <a:rPr lang="en-US" sz="2400" dirty="0" err="1"/>
              <a:t>statt</a:t>
            </a:r>
            <a:r>
              <a:rPr lang="en-US" sz="2400" dirty="0"/>
              <a:t> </a:t>
            </a:r>
            <a:r>
              <a:rPr lang="en-US" sz="2400" dirty="0" err="1"/>
              <a:t>Verwendung</a:t>
            </a:r>
            <a:r>
              <a:rPr lang="en-US" sz="2400" dirty="0"/>
              <a:t> </a:t>
            </a:r>
            <a:r>
              <a:rPr lang="en-US" sz="2400" dirty="0" err="1"/>
              <a:t>bestehender</a:t>
            </a:r>
            <a:r>
              <a:rPr lang="en-US" sz="2400" dirty="0"/>
              <a:t> SQL Server </a:t>
            </a:r>
            <a:r>
              <a:rPr lang="en-US" sz="2400" dirty="0" err="1"/>
              <a:t>Möglichkeiten</a:t>
            </a:r>
            <a:r>
              <a:rPr lang="en-US" sz="2400" dirty="0"/>
              <a:t> (References)</a:t>
            </a:r>
          </a:p>
          <a:p>
            <a:r>
              <a:rPr lang="de-DE" sz="2400" dirty="0"/>
              <a:t>Keine Verwendung von SPs für Datenzugriff </a:t>
            </a:r>
            <a:br>
              <a:rPr lang="de-DE" sz="2400" dirty="0"/>
            </a:br>
            <a:r>
              <a:rPr lang="de-DE" sz="2400" dirty="0"/>
              <a:t>benutzerfreundliche SPs</a:t>
            </a:r>
          </a:p>
          <a:p>
            <a:r>
              <a:rPr lang="de-DE" sz="2400" dirty="0" err="1"/>
              <a:t>No</a:t>
            </a:r>
            <a:r>
              <a:rPr lang="de-DE" sz="2400" dirty="0"/>
              <a:t> Tests</a:t>
            </a:r>
          </a:p>
          <a:p>
            <a:r>
              <a:rPr lang="de-DE" sz="2400" dirty="0"/>
              <a:t>Indexstrategie erst bei Performanceproblemen</a:t>
            </a:r>
          </a:p>
        </p:txBody>
      </p:sp>
    </p:spTree>
    <p:extLst>
      <p:ext uri="{BB962C8B-B14F-4D97-AF65-F5344CB8AC3E}">
        <p14:creationId xmlns:p14="http://schemas.microsoft.com/office/powerpoint/2010/main" val="2424817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Verbund</Template>
  <TotalTime>0</TotalTime>
  <Words>717</Words>
  <Application>Microsoft Office PowerPoint</Application>
  <PresentationFormat>Breitbild</PresentationFormat>
  <Paragraphs>213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Consolas</vt:lpstr>
      <vt:lpstr>Corbel</vt:lpstr>
      <vt:lpstr>Courier New</vt:lpstr>
      <vt:lpstr>Wingdings</vt:lpstr>
      <vt:lpstr>Gebändert</vt:lpstr>
      <vt:lpstr>Datenbankdesign  ….und Konsequenzen</vt:lpstr>
      <vt:lpstr>Agenda</vt:lpstr>
      <vt:lpstr>First Setting</vt:lpstr>
      <vt:lpstr>Damals in der Schule</vt:lpstr>
      <vt:lpstr>Einmal kurz nachgedacht…</vt:lpstr>
      <vt:lpstr>Problem der Redundanz</vt:lpstr>
      <vt:lpstr>Jenseits der Theorie</vt:lpstr>
      <vt:lpstr>Tipps .. Und GUTE IDEEN</vt:lpstr>
      <vt:lpstr>TOP Errors in DBDesign</vt:lpstr>
      <vt:lpstr>Unter der Haube</vt:lpstr>
      <vt:lpstr>Ankedote aus Praxis</vt:lpstr>
      <vt:lpstr>Was wäre wenn..</vt:lpstr>
      <vt:lpstr>Darum prüfe, wer sich ewig bindet</vt:lpstr>
      <vt:lpstr>Geht’s noch…?!</vt:lpstr>
      <vt:lpstr>Zeit für Salamitaktik</vt:lpstr>
      <vt:lpstr>Kleinvieh macht auch Mist, aber weniger</vt:lpstr>
      <vt:lpstr>Beziehungen pflegen</vt:lpstr>
      <vt:lpstr>Datentypen</vt:lpstr>
      <vt:lpstr>PK oder was</vt:lpstr>
      <vt:lpstr>INDIZES</vt:lpstr>
      <vt:lpstr>INdeX Strategie</vt:lpstr>
      <vt:lpstr>INDEX Strategie</vt:lpstr>
      <vt:lpstr>Partitionierung</vt:lpstr>
      <vt:lpstr>Contained Database</vt:lpstr>
      <vt:lpstr>ISOLATION LEVEL - Zeilenversionierung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Datenbankdesign</dc:title>
  <dc:creator>Area 66</dc:creator>
  <cp:lastModifiedBy>Area 66</cp:lastModifiedBy>
  <cp:revision>40</cp:revision>
  <dcterms:created xsi:type="dcterms:W3CDTF">2016-10-04T12:13:26Z</dcterms:created>
  <dcterms:modified xsi:type="dcterms:W3CDTF">2016-11-23T16:57:29Z</dcterms:modified>
</cp:coreProperties>
</file>