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6.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89" r:id="rId2"/>
    <p:sldMasterId id="2147483729" r:id="rId3"/>
    <p:sldMasterId id="2147483758" r:id="rId4"/>
    <p:sldMasterId id="2147483781" r:id="rId5"/>
    <p:sldMasterId id="2147483797" r:id="rId6"/>
    <p:sldMasterId id="2147483815" r:id="rId7"/>
    <p:sldMasterId id="2147483828" r:id="rId8"/>
  </p:sldMasterIdLst>
  <p:notesMasterIdLst>
    <p:notesMasterId r:id="rId32"/>
  </p:notesMasterIdLst>
  <p:sldIdLst>
    <p:sldId id="256" r:id="rId9"/>
    <p:sldId id="303" r:id="rId10"/>
    <p:sldId id="263" r:id="rId11"/>
    <p:sldId id="298" r:id="rId12"/>
    <p:sldId id="264" r:id="rId13"/>
    <p:sldId id="266" r:id="rId14"/>
    <p:sldId id="291" r:id="rId15"/>
    <p:sldId id="271" r:id="rId16"/>
    <p:sldId id="272" r:id="rId17"/>
    <p:sldId id="296" r:id="rId18"/>
    <p:sldId id="274" r:id="rId19"/>
    <p:sldId id="275" r:id="rId20"/>
    <p:sldId id="276" r:id="rId21"/>
    <p:sldId id="277" r:id="rId22"/>
    <p:sldId id="269" r:id="rId23"/>
    <p:sldId id="288" r:id="rId24"/>
    <p:sldId id="286" r:id="rId25"/>
    <p:sldId id="287" r:id="rId26"/>
    <p:sldId id="280" r:id="rId27"/>
    <p:sldId id="299" r:id="rId28"/>
    <p:sldId id="281" r:id="rId29"/>
    <p:sldId id="289" r:id="rId30"/>
    <p:sldId id="30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3" d="100"/>
          <a:sy n="93" d="100"/>
        </p:scale>
        <p:origin x="676" y="72"/>
      </p:cViewPr>
      <p:guideLst/>
    </p:cSldViewPr>
  </p:slideViewPr>
  <p:notesTextViewPr>
    <p:cViewPr>
      <p:scale>
        <a:sx n="1" d="1"/>
        <a:sy n="1" d="1"/>
      </p:scale>
      <p:origin x="0" y="0"/>
    </p:cViewPr>
  </p:notesTextViewPr>
  <p:sorterViewPr>
    <p:cViewPr>
      <p:scale>
        <a:sx n="100" d="100"/>
        <a:sy n="100" d="100"/>
      </p:scale>
      <p:origin x="0" y="-38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EA6FE9-3B3B-4E2D-BDAC-EF194211460D}" type="doc">
      <dgm:prSet loTypeId="urn:microsoft.com/office/officeart/2005/8/layout/chevron1" loCatId="process" qsTypeId="urn:microsoft.com/office/officeart/2005/8/quickstyle/simple1" qsCatId="simple" csTypeId="urn:microsoft.com/office/officeart/2005/8/colors/accent1_2" csCatId="accent1" phldr="1"/>
      <dgm:spPr/>
    </dgm:pt>
    <dgm:pt modelId="{3789A973-32D3-4E2B-BCD8-870CDB68CB7E}">
      <dgm:prSet phldrT="[Text]"/>
      <dgm:spPr>
        <a:solidFill>
          <a:schemeClr val="accent5">
            <a:lumMod val="75000"/>
          </a:schemeClr>
        </a:solidFill>
      </dgm:spPr>
      <dgm:t>
        <a:bodyPr/>
        <a:lstStyle/>
        <a:p>
          <a:r>
            <a:rPr lang="en-US" dirty="0"/>
            <a:t>Optimize</a:t>
          </a:r>
        </a:p>
      </dgm:t>
    </dgm:pt>
    <dgm:pt modelId="{576B26C5-2DFA-4E20-970F-9274CA452101}" type="parTrans" cxnId="{1B603816-3068-44A8-890B-65AE5178BB91}">
      <dgm:prSet/>
      <dgm:spPr/>
      <dgm:t>
        <a:bodyPr/>
        <a:lstStyle/>
        <a:p>
          <a:endParaRPr lang="en-US"/>
        </a:p>
      </dgm:t>
    </dgm:pt>
    <dgm:pt modelId="{621C35A6-3116-4064-99AF-9BD8D0583548}" type="sibTrans" cxnId="{1B603816-3068-44A8-890B-65AE5178BB91}">
      <dgm:prSet/>
      <dgm:spPr/>
      <dgm:t>
        <a:bodyPr/>
        <a:lstStyle/>
        <a:p>
          <a:endParaRPr lang="en-US"/>
        </a:p>
      </dgm:t>
    </dgm:pt>
    <dgm:pt modelId="{4621DF04-C6E2-40EF-A3F9-B282A18CA29D}">
      <dgm:prSet phldrT="[Text]"/>
      <dgm:spPr>
        <a:solidFill>
          <a:schemeClr val="accent6">
            <a:lumMod val="75000"/>
          </a:schemeClr>
        </a:solidFill>
      </dgm:spPr>
      <dgm:t>
        <a:bodyPr/>
        <a:lstStyle/>
        <a:p>
          <a:r>
            <a:rPr lang="en-US" dirty="0"/>
            <a:t>Execute</a:t>
          </a:r>
        </a:p>
      </dgm:t>
    </dgm:pt>
    <dgm:pt modelId="{6C306ED0-F399-430B-AD70-2DAA5BB0D50C}" type="parTrans" cxnId="{9A251D86-C417-4F37-B171-588DD1C6BC89}">
      <dgm:prSet/>
      <dgm:spPr/>
      <dgm:t>
        <a:bodyPr/>
        <a:lstStyle/>
        <a:p>
          <a:endParaRPr lang="en-US"/>
        </a:p>
      </dgm:t>
    </dgm:pt>
    <dgm:pt modelId="{F5C6648E-2F90-4142-A9F9-5C716FF5884B}" type="sibTrans" cxnId="{9A251D86-C417-4F37-B171-588DD1C6BC89}">
      <dgm:prSet/>
      <dgm:spPr/>
      <dgm:t>
        <a:bodyPr/>
        <a:lstStyle/>
        <a:p>
          <a:endParaRPr lang="en-US"/>
        </a:p>
      </dgm:t>
    </dgm:pt>
    <dgm:pt modelId="{0956B413-D229-45E9-80FE-792EF386EAE3}" type="pres">
      <dgm:prSet presAssocID="{7BEA6FE9-3B3B-4E2D-BDAC-EF194211460D}" presName="Name0" presStyleCnt="0">
        <dgm:presLayoutVars>
          <dgm:dir/>
          <dgm:animLvl val="lvl"/>
          <dgm:resizeHandles val="exact"/>
        </dgm:presLayoutVars>
      </dgm:prSet>
      <dgm:spPr/>
    </dgm:pt>
    <dgm:pt modelId="{95C6F7BD-48C2-4E55-AABB-67D8340D5B5F}" type="pres">
      <dgm:prSet presAssocID="{3789A973-32D3-4E2B-BCD8-870CDB68CB7E}" presName="parTxOnly" presStyleLbl="node1" presStyleIdx="0" presStyleCnt="2">
        <dgm:presLayoutVars>
          <dgm:chMax val="0"/>
          <dgm:chPref val="0"/>
          <dgm:bulletEnabled val="1"/>
        </dgm:presLayoutVars>
      </dgm:prSet>
      <dgm:spPr/>
    </dgm:pt>
    <dgm:pt modelId="{32631FE5-8702-4673-8852-706FA598D4D7}" type="pres">
      <dgm:prSet presAssocID="{621C35A6-3116-4064-99AF-9BD8D0583548}" presName="parTxOnlySpace" presStyleCnt="0"/>
      <dgm:spPr/>
    </dgm:pt>
    <dgm:pt modelId="{72B71DDE-7E1D-4C1D-A8D3-90C5DB437138}" type="pres">
      <dgm:prSet presAssocID="{4621DF04-C6E2-40EF-A3F9-B282A18CA29D}" presName="parTxOnly" presStyleLbl="node1" presStyleIdx="1" presStyleCnt="2">
        <dgm:presLayoutVars>
          <dgm:chMax val="0"/>
          <dgm:chPref val="0"/>
          <dgm:bulletEnabled val="1"/>
        </dgm:presLayoutVars>
      </dgm:prSet>
      <dgm:spPr/>
    </dgm:pt>
  </dgm:ptLst>
  <dgm:cxnLst>
    <dgm:cxn modelId="{76356605-3128-49C6-9E81-92EDB5C2D035}" type="presOf" srcId="{7BEA6FE9-3B3B-4E2D-BDAC-EF194211460D}" destId="{0956B413-D229-45E9-80FE-792EF386EAE3}" srcOrd="0" destOrd="0" presId="urn:microsoft.com/office/officeart/2005/8/layout/chevron1"/>
    <dgm:cxn modelId="{9A251D86-C417-4F37-B171-588DD1C6BC89}" srcId="{7BEA6FE9-3B3B-4E2D-BDAC-EF194211460D}" destId="{4621DF04-C6E2-40EF-A3F9-B282A18CA29D}" srcOrd="1" destOrd="0" parTransId="{6C306ED0-F399-430B-AD70-2DAA5BB0D50C}" sibTransId="{F5C6648E-2F90-4142-A9F9-5C716FF5884B}"/>
    <dgm:cxn modelId="{7C2514CF-6FC0-477E-B4E3-7FCDB48E02DD}" type="presOf" srcId="{4621DF04-C6E2-40EF-A3F9-B282A18CA29D}" destId="{72B71DDE-7E1D-4C1D-A8D3-90C5DB437138}" srcOrd="0" destOrd="0" presId="urn:microsoft.com/office/officeart/2005/8/layout/chevron1"/>
    <dgm:cxn modelId="{1B603816-3068-44A8-890B-65AE5178BB91}" srcId="{7BEA6FE9-3B3B-4E2D-BDAC-EF194211460D}" destId="{3789A973-32D3-4E2B-BCD8-870CDB68CB7E}" srcOrd="0" destOrd="0" parTransId="{576B26C5-2DFA-4E20-970F-9274CA452101}" sibTransId="{621C35A6-3116-4064-99AF-9BD8D0583548}"/>
    <dgm:cxn modelId="{E82889E6-5D6D-40FE-BBB0-61FFDE66286E}" type="presOf" srcId="{3789A973-32D3-4E2B-BCD8-870CDB68CB7E}" destId="{95C6F7BD-48C2-4E55-AABB-67D8340D5B5F}" srcOrd="0" destOrd="0" presId="urn:microsoft.com/office/officeart/2005/8/layout/chevron1"/>
    <dgm:cxn modelId="{58F0DA57-3D37-4661-B8F3-227F6A878952}" type="presParOf" srcId="{0956B413-D229-45E9-80FE-792EF386EAE3}" destId="{95C6F7BD-48C2-4E55-AABB-67D8340D5B5F}" srcOrd="0" destOrd="0" presId="urn:microsoft.com/office/officeart/2005/8/layout/chevron1"/>
    <dgm:cxn modelId="{1B8E2ED5-6B87-4516-93D2-6D85987977B3}" type="presParOf" srcId="{0956B413-D229-45E9-80FE-792EF386EAE3}" destId="{32631FE5-8702-4673-8852-706FA598D4D7}" srcOrd="1" destOrd="0" presId="urn:microsoft.com/office/officeart/2005/8/layout/chevron1"/>
    <dgm:cxn modelId="{19F2D6F8-FE0D-4656-9EBF-BD85273957D8}" type="presParOf" srcId="{0956B413-D229-45E9-80FE-792EF386EAE3}" destId="{72B71DDE-7E1D-4C1D-A8D3-90C5DB437138}" srcOrd="2"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6F7BD-48C2-4E55-AABB-67D8340D5B5F}">
      <dsp:nvSpPr>
        <dsp:cNvPr id="0" name=""/>
        <dsp:cNvSpPr/>
      </dsp:nvSpPr>
      <dsp:spPr>
        <a:xfrm>
          <a:off x="2634" y="127539"/>
          <a:ext cx="1574864" cy="629945"/>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Optimize</a:t>
          </a:r>
        </a:p>
      </dsp:txBody>
      <dsp:txXfrm>
        <a:off x="317607" y="127539"/>
        <a:ext cx="944919" cy="629945"/>
      </dsp:txXfrm>
    </dsp:sp>
    <dsp:sp modelId="{72B71DDE-7E1D-4C1D-A8D3-90C5DB437138}">
      <dsp:nvSpPr>
        <dsp:cNvPr id="0" name=""/>
        <dsp:cNvSpPr/>
      </dsp:nvSpPr>
      <dsp:spPr>
        <a:xfrm>
          <a:off x="1420012" y="127539"/>
          <a:ext cx="1574864" cy="629945"/>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1734985" y="127539"/>
        <a:ext cx="944919" cy="6299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13C33-BA96-46B6-84E5-62C9CE37BB35}"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D6833-C374-4C5C-9E28-08D7777D1956}" type="slidenum">
              <a:rPr lang="en-US" smtClean="0"/>
              <a:t>‹#›</a:t>
            </a:fld>
            <a:endParaRPr lang="en-US"/>
          </a:p>
        </p:txBody>
      </p:sp>
    </p:spTree>
    <p:extLst>
      <p:ext uri="{BB962C8B-B14F-4D97-AF65-F5344CB8AC3E}">
        <p14:creationId xmlns:p14="http://schemas.microsoft.com/office/powerpoint/2010/main" val="290493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1</a:t>
            </a:fld>
            <a:endParaRPr lang="en-US"/>
          </a:p>
        </p:txBody>
      </p:sp>
    </p:spTree>
    <p:extLst>
      <p:ext uri="{BB962C8B-B14F-4D97-AF65-F5344CB8AC3E}">
        <p14:creationId xmlns:p14="http://schemas.microsoft.com/office/powerpoint/2010/main" val="398040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10</a:t>
            </a:fld>
            <a:endParaRPr lang="en-US"/>
          </a:p>
        </p:txBody>
      </p:sp>
    </p:spTree>
    <p:extLst>
      <p:ext uri="{BB962C8B-B14F-4D97-AF65-F5344CB8AC3E}">
        <p14:creationId xmlns:p14="http://schemas.microsoft.com/office/powerpoint/2010/main" val="2583036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11</a:t>
            </a:fld>
            <a:endParaRPr lang="en-US"/>
          </a:p>
        </p:txBody>
      </p:sp>
    </p:spTree>
    <p:extLst>
      <p:ext uri="{BB962C8B-B14F-4D97-AF65-F5344CB8AC3E}">
        <p14:creationId xmlns:p14="http://schemas.microsoft.com/office/powerpoint/2010/main" val="45811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12</a:t>
            </a:fld>
            <a:endParaRPr lang="en-US"/>
          </a:p>
        </p:txBody>
      </p:sp>
    </p:spTree>
    <p:extLst>
      <p:ext uri="{BB962C8B-B14F-4D97-AF65-F5344CB8AC3E}">
        <p14:creationId xmlns:p14="http://schemas.microsoft.com/office/powerpoint/2010/main" val="560478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13</a:t>
            </a:fld>
            <a:endParaRPr lang="en-US"/>
          </a:p>
        </p:txBody>
      </p:sp>
    </p:spTree>
    <p:extLst>
      <p:ext uri="{BB962C8B-B14F-4D97-AF65-F5344CB8AC3E}">
        <p14:creationId xmlns:p14="http://schemas.microsoft.com/office/powerpoint/2010/main" val="2895014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14</a:t>
            </a:fld>
            <a:endParaRPr lang="en-US"/>
          </a:p>
        </p:txBody>
      </p:sp>
    </p:spTree>
    <p:extLst>
      <p:ext uri="{BB962C8B-B14F-4D97-AF65-F5344CB8AC3E}">
        <p14:creationId xmlns:p14="http://schemas.microsoft.com/office/powerpoint/2010/main" val="439949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1223"/>
              </a:spcBef>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BEA68-9965-426E-9DF9-270648E923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6882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A70A388-5CB4-42F2-85B9-1AE1F63398FA}"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5/15/2017 2:09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2" name="Header Placeholder 11"/>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6"/>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863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792533-D61A-47B9-8391-C59B9E53E5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186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AA4840-7B8C-4F04-BDE8-F15AB64631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090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1223"/>
              </a:spcBef>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BEA68-9965-426E-9DF9-270648E923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967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2</a:t>
            </a:fld>
            <a:endParaRPr lang="en-US"/>
          </a:p>
        </p:txBody>
      </p:sp>
    </p:spTree>
    <p:extLst>
      <p:ext uri="{BB962C8B-B14F-4D97-AF65-F5344CB8AC3E}">
        <p14:creationId xmlns:p14="http://schemas.microsoft.com/office/powerpoint/2010/main" val="2224742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0156" rtl="0" eaLnBrk="0" fontAlgn="base" latinLnBrk="0" hangingPunct="0">
              <a:lnSpc>
                <a:spcPct val="100000"/>
              </a:lnSpc>
              <a:spcBef>
                <a:spcPct val="0"/>
              </a:spcBef>
              <a:spcAft>
                <a:spcPct val="0"/>
              </a:spcAft>
              <a:buClrTx/>
              <a:buSzTx/>
              <a:buFontTx/>
              <a:buNone/>
              <a:tabLst/>
              <a:defRPr/>
            </a:pPr>
            <a:r>
              <a:rPr kumimoji="0" lang="en-US" altLang="en-US" sz="400" b="0" i="0" u="none" strike="noStrike" kern="1200" cap="none" spc="0" normalizeH="0" baseline="0" noProof="0">
                <a:ln>
                  <a:noFill/>
                </a:ln>
                <a:solidFill>
                  <a:prstClr val="black"/>
                </a:solidFill>
                <a:effectLst/>
                <a:uLnTx/>
                <a:uFillTx/>
                <a:latin typeface="Segoe UI" panose="020B0502040204020203" pitchFamily="34" charset="0"/>
                <a:ea typeface="MS PGothic"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49568" rtl="0" eaLnBrk="1" fontAlgn="base" latinLnBrk="0" hangingPunct="1">
              <a:lnSpc>
                <a:spcPct val="100000"/>
              </a:lnSpc>
              <a:spcBef>
                <a:spcPct val="0"/>
              </a:spcBef>
              <a:spcAft>
                <a:spcPct val="0"/>
              </a:spcAft>
              <a:buClrTx/>
              <a:buSzTx/>
              <a:buFontTx/>
              <a:buNone/>
              <a:tabLst/>
              <a:defRPr/>
            </a:pPr>
            <a:fld id="{150AD69A-0C81-4650-8581-006EF58ECADD}" type="datetime8">
              <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itchFamily="34" charset="-128"/>
                <a:cs typeface="+mn-cs"/>
              </a:rPr>
              <a:pPr marL="0" marR="0" lvl="0" indent="0" algn="r" defTabSz="949568" rtl="0" eaLnBrk="1" fontAlgn="base" latinLnBrk="0" hangingPunct="1">
                <a:lnSpc>
                  <a:spcPct val="100000"/>
                </a:lnSpc>
                <a:spcBef>
                  <a:spcPct val="0"/>
                </a:spcBef>
                <a:spcAft>
                  <a:spcPct val="0"/>
                </a:spcAft>
                <a:buClrTx/>
                <a:buSzTx/>
                <a:buFontTx/>
                <a:buNone/>
                <a:tabLst/>
                <a:defRPr/>
              </a:pPr>
              <a:t>5/15/2017 2:09 PM</a:t>
            </a:fld>
            <a:endPar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49568" rtl="0" eaLnBrk="1" fontAlgn="base" latinLnBrk="0" hangingPunct="1">
              <a:lnSpc>
                <a:spcPct val="100000"/>
              </a:lnSpc>
              <a:spcBef>
                <a:spcPct val="0"/>
              </a:spcBef>
              <a:spcAft>
                <a:spcPct val="0"/>
              </a:spcAft>
              <a:buClrTx/>
              <a:buSzTx/>
              <a:buFontTx/>
              <a:buNone/>
              <a:tabLst/>
              <a:defRPr/>
            </a:pPr>
            <a:fld id="{41113428-9605-4B4E-8BE6-A371A6C2C336}" type="slidenum">
              <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itchFamily="34" charset="-128"/>
                <a:cs typeface="+mn-cs"/>
              </a:rPr>
              <a:pPr marL="0" marR="0" lvl="0" indent="0" algn="r" defTabSz="949568"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itchFamily="34" charset="-128"/>
              <a:cs typeface="+mn-cs"/>
            </a:endParaRPr>
          </a:p>
        </p:txBody>
      </p:sp>
    </p:spTree>
    <p:extLst>
      <p:ext uri="{BB962C8B-B14F-4D97-AF65-F5344CB8AC3E}">
        <p14:creationId xmlns:p14="http://schemas.microsoft.com/office/powerpoint/2010/main" val="3559690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21</a:t>
            </a:fld>
            <a:endParaRPr lang="en-US"/>
          </a:p>
        </p:txBody>
      </p:sp>
    </p:spTree>
    <p:extLst>
      <p:ext uri="{BB962C8B-B14F-4D97-AF65-F5344CB8AC3E}">
        <p14:creationId xmlns:p14="http://schemas.microsoft.com/office/powerpoint/2010/main" val="4286028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D65AC4-17B0-4E19-8496-B264E70A18D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323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23</a:t>
            </a:fld>
            <a:endParaRPr lang="en-US"/>
          </a:p>
        </p:txBody>
      </p:sp>
    </p:spTree>
    <p:extLst>
      <p:ext uri="{BB962C8B-B14F-4D97-AF65-F5344CB8AC3E}">
        <p14:creationId xmlns:p14="http://schemas.microsoft.com/office/powerpoint/2010/main" val="395365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7985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5/15/2017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6861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43DDAC6-747A-4F9E-82DD-C589F449FBB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5918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5/15/2017 2:09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3876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4772EAE-EF09-4CFC-9513-4CA89B040EC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89668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43DDAC6-747A-4F9E-82DD-C589F449FBB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50500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D6833-C374-4C5C-9E28-08D7777D1956}" type="slidenum">
              <a:rPr lang="en-US" smtClean="0"/>
              <a:t>9</a:t>
            </a:fld>
            <a:endParaRPr lang="en-US"/>
          </a:p>
        </p:txBody>
      </p:sp>
    </p:spTree>
    <p:extLst>
      <p:ext uri="{BB962C8B-B14F-4D97-AF65-F5344CB8AC3E}">
        <p14:creationId xmlns:p14="http://schemas.microsoft.com/office/powerpoint/2010/main" val="307906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337038-20A1-455B-9FF6-7C6585A2544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44980964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337038-20A1-455B-9FF6-7C6585A2544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319293921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337038-20A1-455B-9FF6-7C6585A2544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215201361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5_Title and  Non-Bullete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ladsholder til tekst 4"/>
          <p:cNvSpPr>
            <a:spLocks noGrp="1"/>
          </p:cNvSpPr>
          <p:nvPr>
            <p:ph type="body" sz="quarter" idx="10" hasCustomPrompt="1"/>
          </p:nvPr>
        </p:nvSpPr>
        <p:spPr>
          <a:xfrm>
            <a:off x="699751" y="2116218"/>
            <a:ext cx="7672798" cy="314639"/>
          </a:xfrm>
        </p:spPr>
        <p:txBody>
          <a:bodyPr/>
          <a:lstStyle>
            <a:lvl1pPr>
              <a:defRPr sz="2200" b="0" i="0">
                <a:latin typeface="Calibri Light" charset="0"/>
                <a:ea typeface="Calibri Light" charset="0"/>
                <a:cs typeface="Calibri Light" charset="0"/>
              </a:defRPr>
            </a:lvl1pPr>
          </a:lstStyle>
          <a:p>
            <a:pPr lvl="0"/>
            <a:r>
              <a:rPr lang="da-DK" dirty="0" err="1"/>
              <a:t>Speakername</a:t>
            </a:r>
            <a:r>
              <a:rPr lang="da-DK" dirty="0"/>
              <a:t>, Company</a:t>
            </a:r>
          </a:p>
        </p:txBody>
      </p:sp>
      <p:sp>
        <p:nvSpPr>
          <p:cNvPr id="7" name="Pladsholder til tekst 6"/>
          <p:cNvSpPr>
            <a:spLocks noGrp="1"/>
          </p:cNvSpPr>
          <p:nvPr>
            <p:ph type="body" sz="quarter" idx="11" hasCustomPrompt="1"/>
          </p:nvPr>
        </p:nvSpPr>
        <p:spPr>
          <a:xfrm>
            <a:off x="699752" y="1119021"/>
            <a:ext cx="6748632" cy="997196"/>
          </a:xfrm>
        </p:spPr>
        <p:txBody>
          <a:bodyPr/>
          <a:lstStyle>
            <a:lvl1pPr>
              <a:defRPr sz="7200"/>
            </a:lvl1pPr>
          </a:lstStyle>
          <a:p>
            <a:pPr lvl="0"/>
            <a:r>
              <a:rPr lang="da-DK" dirty="0"/>
              <a:t>Session </a:t>
            </a:r>
            <a:r>
              <a:rPr lang="da-DK" dirty="0" err="1"/>
              <a:t>title</a:t>
            </a:r>
            <a:endParaRPr lang="da-DK" dirty="0"/>
          </a:p>
        </p:txBody>
      </p:sp>
    </p:spTree>
    <p:extLst>
      <p:ext uri="{BB962C8B-B14F-4D97-AF65-F5344CB8AC3E}">
        <p14:creationId xmlns:p14="http://schemas.microsoft.com/office/powerpoint/2010/main" val="8260097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7202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520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739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417138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394855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5064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352944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795309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59934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574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461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390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0511020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05487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C9E94D-3C25-4739-A864-E179A51F5484}" type="datetime1">
              <a:rPr lang="en-US" smtClean="0"/>
              <a:t>5/15/2017</a:t>
            </a:fld>
            <a:endParaRPr lang="en-US"/>
          </a:p>
        </p:txBody>
      </p:sp>
      <p:sp>
        <p:nvSpPr>
          <p:cNvPr id="5" name="Footer Placeholder 4"/>
          <p:cNvSpPr>
            <a:spLocks noGrp="1"/>
          </p:cNvSpPr>
          <p:nvPr>
            <p:ph type="ftr" sz="quarter" idx="11"/>
          </p:nvPr>
        </p:nvSpPr>
        <p:spPr/>
        <p:txBody>
          <a:bodyPr/>
          <a:lstStyle/>
          <a:p>
            <a:r>
              <a:rPr lang="en-US"/>
              <a:t>Microsoft Confidential</a:t>
            </a:r>
          </a:p>
        </p:txBody>
      </p:sp>
      <p:sp>
        <p:nvSpPr>
          <p:cNvPr id="6" name="Slide Number Placeholder 5"/>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116201035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C6BFE-8726-4B4A-9D8A-149654F8F1FD}" type="datetime1">
              <a:rPr lang="en-US" smtClean="0"/>
              <a:t>5/15/2017</a:t>
            </a:fld>
            <a:endParaRPr lang="en-US"/>
          </a:p>
        </p:txBody>
      </p:sp>
      <p:sp>
        <p:nvSpPr>
          <p:cNvPr id="5" name="Footer Placeholder 4"/>
          <p:cNvSpPr>
            <a:spLocks noGrp="1"/>
          </p:cNvSpPr>
          <p:nvPr>
            <p:ph type="ftr" sz="quarter" idx="11"/>
          </p:nvPr>
        </p:nvSpPr>
        <p:spPr/>
        <p:txBody>
          <a:bodyPr/>
          <a:lstStyle/>
          <a:p>
            <a:r>
              <a:rPr lang="en-US"/>
              <a:t>Microsoft Confidential</a:t>
            </a:r>
          </a:p>
        </p:txBody>
      </p:sp>
      <p:sp>
        <p:nvSpPr>
          <p:cNvPr id="6" name="Slide Number Placeholder 5"/>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820353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538FCD-8DC7-4191-B525-E26639E136AF}" type="datetime1">
              <a:rPr lang="en-US" smtClean="0"/>
              <a:t>5/15/2017</a:t>
            </a:fld>
            <a:endParaRPr lang="en-US"/>
          </a:p>
        </p:txBody>
      </p:sp>
      <p:sp>
        <p:nvSpPr>
          <p:cNvPr id="5" name="Footer Placeholder 4"/>
          <p:cNvSpPr>
            <a:spLocks noGrp="1"/>
          </p:cNvSpPr>
          <p:nvPr>
            <p:ph type="ftr" sz="quarter" idx="11"/>
          </p:nvPr>
        </p:nvSpPr>
        <p:spPr/>
        <p:txBody>
          <a:bodyPr/>
          <a:lstStyle/>
          <a:p>
            <a:r>
              <a:rPr lang="en-US"/>
              <a:t>Microsoft Confidential</a:t>
            </a:r>
          </a:p>
        </p:txBody>
      </p:sp>
      <p:sp>
        <p:nvSpPr>
          <p:cNvPr id="6" name="Slide Number Placeholder 5"/>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354734829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ED7EE-27FB-41F9-ADCC-0CD7DD30095C}" type="datetime1">
              <a:rPr lang="en-US" smtClean="0"/>
              <a:t>5/15/2017</a:t>
            </a:fld>
            <a:endParaRPr lang="en-US"/>
          </a:p>
        </p:txBody>
      </p:sp>
      <p:sp>
        <p:nvSpPr>
          <p:cNvPr id="6" name="Footer Placeholder 5"/>
          <p:cNvSpPr>
            <a:spLocks noGrp="1"/>
          </p:cNvSpPr>
          <p:nvPr>
            <p:ph type="ftr" sz="quarter" idx="11"/>
          </p:nvPr>
        </p:nvSpPr>
        <p:spPr/>
        <p:txBody>
          <a:bodyPr/>
          <a:lstStyle/>
          <a:p>
            <a:r>
              <a:rPr lang="en-US"/>
              <a:t>Microsoft Confidential</a:t>
            </a:r>
          </a:p>
        </p:txBody>
      </p:sp>
      <p:sp>
        <p:nvSpPr>
          <p:cNvPr id="7" name="Slide Number Placeholder 6"/>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216221494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1212AD-D04E-43A8-81AC-EC3510A21B57}" type="datetime1">
              <a:rPr lang="en-US" smtClean="0"/>
              <a:t>5/15/2017</a:t>
            </a:fld>
            <a:endParaRPr lang="en-US"/>
          </a:p>
        </p:txBody>
      </p:sp>
      <p:sp>
        <p:nvSpPr>
          <p:cNvPr id="8" name="Footer Placeholder 7"/>
          <p:cNvSpPr>
            <a:spLocks noGrp="1"/>
          </p:cNvSpPr>
          <p:nvPr>
            <p:ph type="ftr" sz="quarter" idx="11"/>
          </p:nvPr>
        </p:nvSpPr>
        <p:spPr/>
        <p:txBody>
          <a:bodyPr/>
          <a:lstStyle/>
          <a:p>
            <a:r>
              <a:rPr lang="en-US"/>
              <a:t>Microsoft Confidential</a:t>
            </a:r>
          </a:p>
        </p:txBody>
      </p:sp>
      <p:sp>
        <p:nvSpPr>
          <p:cNvPr id="9" name="Slide Number Placeholder 8"/>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192220554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C57256-7C8C-4E18-BC96-E597F5ACCB8F}" type="datetime1">
              <a:rPr lang="en-US" smtClean="0"/>
              <a:t>5/15/2017</a:t>
            </a:fld>
            <a:endParaRPr lang="en-US"/>
          </a:p>
        </p:txBody>
      </p:sp>
      <p:sp>
        <p:nvSpPr>
          <p:cNvPr id="4" name="Footer Placeholder 3"/>
          <p:cNvSpPr>
            <a:spLocks noGrp="1"/>
          </p:cNvSpPr>
          <p:nvPr>
            <p:ph type="ftr" sz="quarter" idx="11"/>
          </p:nvPr>
        </p:nvSpPr>
        <p:spPr/>
        <p:txBody>
          <a:bodyPr/>
          <a:lstStyle/>
          <a:p>
            <a:r>
              <a:rPr lang="en-US"/>
              <a:t>Microsoft Confidential</a:t>
            </a:r>
          </a:p>
        </p:txBody>
      </p:sp>
      <p:sp>
        <p:nvSpPr>
          <p:cNvPr id="5" name="Slide Number Placeholder 4"/>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156152827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0EFB8-B764-494D-836F-884BCAE904B6}" type="datetime1">
              <a:rPr lang="en-US" smtClean="0"/>
              <a:t>5/15/2017</a:t>
            </a:fld>
            <a:endParaRPr lang="en-US"/>
          </a:p>
        </p:txBody>
      </p:sp>
      <p:sp>
        <p:nvSpPr>
          <p:cNvPr id="3" name="Footer Placeholder 2"/>
          <p:cNvSpPr>
            <a:spLocks noGrp="1"/>
          </p:cNvSpPr>
          <p:nvPr>
            <p:ph type="ftr" sz="quarter" idx="11"/>
          </p:nvPr>
        </p:nvSpPr>
        <p:spPr/>
        <p:txBody>
          <a:bodyPr/>
          <a:lstStyle/>
          <a:p>
            <a:r>
              <a:rPr lang="en-US"/>
              <a:t>Microsoft Confidential</a:t>
            </a:r>
          </a:p>
        </p:txBody>
      </p:sp>
      <p:sp>
        <p:nvSpPr>
          <p:cNvPr id="4" name="Slide Number Placeholder 3"/>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862383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8566A-E6B6-4812-9E0F-D698CCA0D525}" type="datetime1">
              <a:rPr lang="en-US" smtClean="0"/>
              <a:t>5/15/2017</a:t>
            </a:fld>
            <a:endParaRPr lang="en-US"/>
          </a:p>
        </p:txBody>
      </p:sp>
      <p:sp>
        <p:nvSpPr>
          <p:cNvPr id="6" name="Footer Placeholder 5"/>
          <p:cNvSpPr>
            <a:spLocks noGrp="1"/>
          </p:cNvSpPr>
          <p:nvPr>
            <p:ph type="ftr" sz="quarter" idx="11"/>
          </p:nvPr>
        </p:nvSpPr>
        <p:spPr/>
        <p:txBody>
          <a:bodyPr/>
          <a:lstStyle/>
          <a:p>
            <a:r>
              <a:rPr lang="en-US"/>
              <a:t>Microsoft Confidential</a:t>
            </a:r>
          </a:p>
        </p:txBody>
      </p:sp>
      <p:sp>
        <p:nvSpPr>
          <p:cNvPr id="7" name="Slide Number Placeholder 6"/>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309880363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5D3AC-CF0D-4E30-AB18-F62D79D047E5}" type="datetime1">
              <a:rPr lang="en-US" smtClean="0"/>
              <a:t>5/15/2017</a:t>
            </a:fld>
            <a:endParaRPr lang="en-US"/>
          </a:p>
        </p:txBody>
      </p:sp>
      <p:sp>
        <p:nvSpPr>
          <p:cNvPr id="6" name="Footer Placeholder 5"/>
          <p:cNvSpPr>
            <a:spLocks noGrp="1"/>
          </p:cNvSpPr>
          <p:nvPr>
            <p:ph type="ftr" sz="quarter" idx="11"/>
          </p:nvPr>
        </p:nvSpPr>
        <p:spPr/>
        <p:txBody>
          <a:bodyPr/>
          <a:lstStyle/>
          <a:p>
            <a:r>
              <a:rPr lang="en-US"/>
              <a:t>Microsoft Confidential</a:t>
            </a:r>
          </a:p>
        </p:txBody>
      </p:sp>
      <p:sp>
        <p:nvSpPr>
          <p:cNvPr id="7" name="Slide Number Placeholder 6"/>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186881467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26D7-5007-4BD1-83AA-098031086269}" type="datetime1">
              <a:rPr lang="en-US" smtClean="0"/>
              <a:t>5/15/2017</a:t>
            </a:fld>
            <a:endParaRPr lang="en-US"/>
          </a:p>
        </p:txBody>
      </p:sp>
      <p:sp>
        <p:nvSpPr>
          <p:cNvPr id="5" name="Footer Placeholder 4"/>
          <p:cNvSpPr>
            <a:spLocks noGrp="1"/>
          </p:cNvSpPr>
          <p:nvPr>
            <p:ph type="ftr" sz="quarter" idx="11"/>
          </p:nvPr>
        </p:nvSpPr>
        <p:spPr/>
        <p:txBody>
          <a:bodyPr/>
          <a:lstStyle/>
          <a:p>
            <a:r>
              <a:rPr lang="en-US"/>
              <a:t>Microsoft Confidential</a:t>
            </a:r>
          </a:p>
        </p:txBody>
      </p:sp>
      <p:sp>
        <p:nvSpPr>
          <p:cNvPr id="6" name="Slide Number Placeholder 5"/>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147039910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684573-3EFF-4161-BB11-64DE875196DE}" type="datetime1">
              <a:rPr lang="en-US" smtClean="0"/>
              <a:t>5/15/2017</a:t>
            </a:fld>
            <a:endParaRPr lang="en-US"/>
          </a:p>
        </p:txBody>
      </p:sp>
      <p:sp>
        <p:nvSpPr>
          <p:cNvPr id="5" name="Footer Placeholder 4"/>
          <p:cNvSpPr>
            <a:spLocks noGrp="1"/>
          </p:cNvSpPr>
          <p:nvPr>
            <p:ph type="ftr" sz="quarter" idx="11"/>
          </p:nvPr>
        </p:nvSpPr>
        <p:spPr/>
        <p:txBody>
          <a:bodyPr/>
          <a:lstStyle/>
          <a:p>
            <a:r>
              <a:rPr lang="en-US"/>
              <a:t>Microsoft Confidential</a:t>
            </a:r>
          </a:p>
        </p:txBody>
      </p:sp>
      <p:sp>
        <p:nvSpPr>
          <p:cNvPr id="6" name="Slide Number Placeholder 5"/>
          <p:cNvSpPr>
            <a:spLocks noGrp="1"/>
          </p:cNvSpPr>
          <p:nvPr>
            <p:ph type="sldNum" sz="quarter" idx="12"/>
          </p:nvPr>
        </p:nvSpPr>
        <p:spPr/>
        <p:txBody>
          <a:bodyPr/>
          <a:lstStyle/>
          <a:p>
            <a:fld id="{DF769823-4CE4-4EFA-B377-54154C57D148}" type="slidenum">
              <a:rPr lang="en-US" smtClean="0"/>
              <a:t>‹#›</a:t>
            </a:fld>
            <a:endParaRPr lang="en-US"/>
          </a:p>
        </p:txBody>
      </p:sp>
    </p:spTree>
    <p:extLst>
      <p:ext uri="{BB962C8B-B14F-4D97-AF65-F5344CB8AC3E}">
        <p14:creationId xmlns:p14="http://schemas.microsoft.com/office/powerpoint/2010/main" val="303651687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rgbClr val="0090D2"/>
                </a:solidFill>
              </a:defRPr>
            </a:lvl1pPr>
          </a:lstStyle>
          <a:p>
            <a:r>
              <a:rPr lang="en-US"/>
              <a:t>Click to edit Master title style</a:t>
            </a:r>
          </a:p>
        </p:txBody>
      </p:sp>
      <p:sp>
        <p:nvSpPr>
          <p:cNvPr id="4" name="Content Placeholder 3"/>
          <p:cNvSpPr>
            <a:spLocks noGrp="1"/>
          </p:cNvSpPr>
          <p:nvPr>
            <p:ph sz="quarter" idx="10" hasCustomPrompt="1"/>
          </p:nvPr>
        </p:nvSpPr>
        <p:spPr>
          <a:xfrm>
            <a:off x="575734" y="1492251"/>
            <a:ext cx="11015133" cy="4705349"/>
          </a:xfrm>
        </p:spPr>
        <p:txBody>
          <a:bodyPr/>
          <a:lstStyle>
            <a:lvl1pPr marL="0" indent="0">
              <a:buNone/>
              <a:defRPr sz="2400"/>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One Style </a:t>
            </a:r>
          </a:p>
          <a:p>
            <a:pPr lvl="0"/>
            <a:r>
              <a:rPr lang="en-US"/>
              <a:t>Body content, 18pt Segoe UI (gray)</a:t>
            </a:r>
          </a:p>
          <a:p>
            <a:pPr lvl="0"/>
            <a:endParaRPr lang="en-US"/>
          </a:p>
          <a:p>
            <a:pPr lvl="0"/>
            <a:r>
              <a:rPr lang="en-US"/>
              <a:t>Heading Two Style</a:t>
            </a:r>
          </a:p>
          <a:p>
            <a:pPr lvl="0"/>
            <a:r>
              <a:rPr lang="en-US"/>
              <a:t>Body content, 18pt Segoe UI (gray)</a:t>
            </a:r>
          </a:p>
          <a:p>
            <a:pPr lvl="0"/>
            <a:endParaRPr lang="en-US"/>
          </a:p>
          <a:p>
            <a:pPr lvl="0"/>
            <a:r>
              <a:rPr lang="en-US"/>
              <a:t>HEADING THREE STYLE</a:t>
            </a:r>
          </a:p>
          <a:p>
            <a:pPr lvl="0"/>
            <a:r>
              <a:rPr lang="en-US"/>
              <a:t>Body content, 18pt Segoe UI (gray)</a:t>
            </a:r>
          </a:p>
          <a:p>
            <a:pPr lvl="0"/>
            <a:endParaRPr lang="en-US"/>
          </a:p>
        </p:txBody>
      </p:sp>
      <p:sp>
        <p:nvSpPr>
          <p:cNvPr id="13" name="Slide Number Placeholder 1"/>
          <p:cNvSpPr>
            <a:spLocks noGrp="1"/>
          </p:cNvSpPr>
          <p:nvPr>
            <p:ph type="sldNum" sz="quarter" idx="4"/>
          </p:nvPr>
        </p:nvSpPr>
        <p:spPr>
          <a:xfrm>
            <a:off x="705405" y="6434018"/>
            <a:ext cx="2844800" cy="366183"/>
          </a:xfrm>
          <a:prstGeom prst="rect">
            <a:avLst/>
          </a:prstGeom>
        </p:spPr>
        <p:txBody>
          <a:bodyPr vert="horz" lIns="91440" tIns="45720" rIns="91440" bIns="45720" rtlCol="0" anchor="ctr"/>
          <a:lstStyle>
            <a:lvl1pPr algn="l">
              <a:defRPr sz="1400" b="0">
                <a:solidFill>
                  <a:srgbClr val="0090D2"/>
                </a:solidFill>
              </a:defRPr>
            </a:lvl1pPr>
          </a:lstStyle>
          <a:p>
            <a:fld id="{2501BE23-1565-7B4A-A660-ADF397564F82}" type="slidenum">
              <a:rPr lang="en-US" smtClean="0"/>
              <a:pPr/>
              <a:t>‹#›</a:t>
            </a:fld>
            <a:endParaRPr lang="en-US"/>
          </a:p>
        </p:txBody>
      </p:sp>
    </p:spTree>
    <p:extLst>
      <p:ext uri="{BB962C8B-B14F-4D97-AF65-F5344CB8AC3E}">
        <p14:creationId xmlns:p14="http://schemas.microsoft.com/office/powerpoint/2010/main" val="63694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529"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269239" y="6558796"/>
            <a:ext cx="3859607" cy="134483"/>
          </a:xfrm>
          <a:prstGeom prst="rect">
            <a:avLst/>
          </a:prstGeom>
        </p:spPr>
        <p:txBody>
          <a:bodyPr/>
          <a:lstStyle/>
          <a:p>
            <a:r>
              <a:rPr lang="en-US"/>
              <a:t>Microsoft Confidential</a:t>
            </a:r>
          </a:p>
        </p:txBody>
      </p:sp>
      <p:sp>
        <p:nvSpPr>
          <p:cNvPr id="3" name="Slide Number Placeholder 2"/>
          <p:cNvSpPr>
            <a:spLocks noGrp="1"/>
          </p:cNvSpPr>
          <p:nvPr>
            <p:ph type="sldNum" sz="quarter" idx="14"/>
          </p:nvPr>
        </p:nvSpPr>
        <p:spPr>
          <a:xfrm>
            <a:off x="11367166" y="6558796"/>
            <a:ext cx="555596" cy="134483"/>
          </a:xfrm>
          <a:prstGeom prst="rect">
            <a:avLst/>
          </a:prstGeom>
        </p:spPr>
        <p:txBody>
          <a:bodyPr/>
          <a:lstStyle/>
          <a:p>
            <a:fld id="{27258FFF-F925-446B-8502-81C933981705}" type="slidenum">
              <a:rPr lang="en-US" smtClean="0"/>
              <a:pPr/>
              <a:t>‹#›</a:t>
            </a:fld>
            <a:endParaRPr lang="en-US"/>
          </a:p>
        </p:txBody>
      </p:sp>
    </p:spTree>
    <p:extLst>
      <p:ext uri="{BB962C8B-B14F-4D97-AF65-F5344CB8AC3E}">
        <p14:creationId xmlns:p14="http://schemas.microsoft.com/office/powerpoint/2010/main" val="3419325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705">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797184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470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1494371"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731308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2289952"/>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21100" y="3460470"/>
            <a:ext cx="10521561" cy="1077315"/>
          </a:xfrm>
        </p:spPr>
        <p:txBody>
          <a:bodyPr/>
          <a:lstStyle>
            <a:lvl1pPr marL="0" indent="0">
              <a:buNone/>
              <a:defRPr sz="647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Section</a:t>
            </a:r>
          </a:p>
        </p:txBody>
      </p:sp>
    </p:spTree>
    <p:extLst>
      <p:ext uri="{BB962C8B-B14F-4D97-AF65-F5344CB8AC3E}">
        <p14:creationId xmlns:p14="http://schemas.microsoft.com/office/powerpoint/2010/main" val="1809568913"/>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AD67D968-A053-42AE-9D11-92438303E496}" type="datetimeFigureOut">
              <a:rPr lang="en-US" smtClean="0">
                <a:solidFill>
                  <a:prstClr val="black">
                    <a:tint val="75000"/>
                  </a:prstClr>
                </a:solidFill>
              </a:rPr>
              <a:pPr/>
              <a:t>5/15/2017</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CCDD3D-03F7-461D-B07B-2E5A16371F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1904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1" y="6356351"/>
            <a:ext cx="2743200" cy="365125"/>
          </a:xfrm>
          <a:prstGeom prst="rect">
            <a:avLst/>
          </a:prstGeom>
        </p:spPr>
        <p:txBody>
          <a:bodyPr/>
          <a:lstStyle/>
          <a:p>
            <a:fld id="{AD67D968-A053-42AE-9D11-92438303E496}" type="datetimeFigureOut">
              <a:rPr lang="en-US" smtClean="0">
                <a:solidFill>
                  <a:prstClr val="black">
                    <a:tint val="75000"/>
                  </a:prstClr>
                </a:solidFill>
              </a:rPr>
              <a:pPr/>
              <a:t>5/15/2017</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5DCCDD3D-03F7-461D-B07B-2E5A16371F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8749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60047" y="6149922"/>
            <a:ext cx="1383368" cy="296380"/>
          </a:xfrm>
          <a:prstGeom prst="rect">
            <a:avLst/>
          </a:prstGeom>
        </p:spPr>
      </p:pic>
      <p:sp>
        <p:nvSpPr>
          <p:cNvPr id="5" name="Text Placeholder 4"/>
          <p:cNvSpPr>
            <a:spLocks noGrp="1"/>
          </p:cNvSpPr>
          <p:nvPr>
            <p:ph type="body" sz="quarter" idx="12" hasCustomPrompt="1"/>
          </p:nvPr>
        </p:nvSpPr>
        <p:spPr>
          <a:xfrm>
            <a:off x="271106" y="3877273"/>
            <a:ext cx="6273417" cy="1794661"/>
          </a:xfrm>
          <a:noFill/>
        </p:spPr>
        <p:txBody>
          <a:bodyPr lIns="146252" tIns="109688" rIns="146252" bIns="109688">
            <a:noAutofit/>
          </a:bodyPr>
          <a:lstStyle>
            <a:lvl1pPr marL="0" indent="0">
              <a:spcBef>
                <a:spcPts val="0"/>
              </a:spcBef>
              <a:buNone/>
              <a:defRPr sz="343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3" spc="-99" baseline="0">
                <a:gradFill>
                  <a:gsLst>
                    <a:gs pos="3333">
                      <a:schemeClr val="tx2"/>
                    </a:gs>
                    <a:gs pos="39000">
                      <a:schemeClr val="tx2"/>
                    </a:gs>
                  </a:gsLst>
                  <a:lin ang="5400000" scaled="0"/>
                </a:gradFill>
              </a:defRPr>
            </a:lvl1pPr>
          </a:lstStyle>
          <a:p>
            <a:r>
              <a:rPr lang="en-US" dirty="0"/>
              <a:t>Presentation title</a:t>
            </a:r>
          </a:p>
        </p:txBody>
      </p:sp>
    </p:spTree>
    <p:extLst>
      <p:ext uri="{BB962C8B-B14F-4D97-AF65-F5344CB8AC3E}">
        <p14:creationId xmlns:p14="http://schemas.microsoft.com/office/powerpoint/2010/main" val="1966372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6" y="3877273"/>
            <a:ext cx="6273417" cy="1794661"/>
          </a:xfrm>
          <a:noFill/>
        </p:spPr>
        <p:txBody>
          <a:bodyPr lIns="146252" tIns="109688" rIns="146252" bIns="109688">
            <a:noAutofit/>
          </a:bodyPr>
          <a:lstStyle>
            <a:lvl1pPr marL="0" indent="0">
              <a:spcBef>
                <a:spcPts val="0"/>
              </a:spcBef>
              <a:buNone/>
              <a:defRPr sz="343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3" spc="-99"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327352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6" y="3877273"/>
            <a:ext cx="6273417" cy="1794661"/>
          </a:xfrm>
          <a:noFill/>
        </p:spPr>
        <p:txBody>
          <a:bodyPr lIns="146252" tIns="109688" rIns="146252" bIns="109688">
            <a:noAutofit/>
          </a:bodyPr>
          <a:lstStyle>
            <a:lvl1pPr marL="0" indent="0">
              <a:spcBef>
                <a:spcPts val="0"/>
              </a:spcBef>
              <a:buNone/>
              <a:defRPr sz="3430"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3" spc="-99" baseline="0">
                <a:gradFill>
                  <a:gsLst>
                    <a:gs pos="1250">
                      <a:schemeClr val="bg1">
                        <a:lumMod val="50000"/>
                      </a:schemeClr>
                    </a:gs>
                    <a:gs pos="100000">
                      <a:schemeClr val="bg1">
                        <a:lumMod val="50000"/>
                      </a:schemeClr>
                    </a:gs>
                  </a:gsLst>
                  <a:lin ang="5400000" scaled="0"/>
                </a:gradFill>
              </a:defRPr>
            </a:lvl1pPr>
          </a:lstStyle>
          <a:p>
            <a:r>
              <a:rPr lang="en-US" dirty="0"/>
              <a:t>Presentation title</a:t>
            </a:r>
          </a:p>
        </p:txBody>
      </p:sp>
    </p:spTree>
    <p:extLst>
      <p:ext uri="{BB962C8B-B14F-4D97-AF65-F5344CB8AC3E}">
        <p14:creationId xmlns:p14="http://schemas.microsoft.com/office/powerpoint/2010/main" val="3716637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accent4"/>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6" y="3877273"/>
            <a:ext cx="6273417" cy="1794661"/>
          </a:xfrm>
          <a:noFill/>
        </p:spPr>
        <p:txBody>
          <a:bodyPr lIns="146252" tIns="109688" rIns="146252" bIns="109688">
            <a:noAutofit/>
          </a:bodyPr>
          <a:lstStyle>
            <a:lvl1pPr marL="0" indent="0">
              <a:spcBef>
                <a:spcPts val="0"/>
              </a:spcBef>
              <a:buNone/>
              <a:defRPr sz="3430"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3" spc="-99" baseline="0">
                <a:gradFill>
                  <a:gsLst>
                    <a:gs pos="1250">
                      <a:schemeClr val="bg1">
                        <a:lumMod val="50000"/>
                      </a:schemeClr>
                    </a:gs>
                    <a:gs pos="100000">
                      <a:schemeClr val="bg1">
                        <a:lumMod val="50000"/>
                      </a:schemeClr>
                    </a:gs>
                  </a:gsLst>
                  <a:lin ang="5400000" scaled="0"/>
                </a:gradFill>
              </a:defRPr>
            </a:lvl1pPr>
          </a:lstStyle>
          <a:p>
            <a:r>
              <a:rPr lang="en-US" dirty="0"/>
              <a:t>Presentation title</a:t>
            </a:r>
          </a:p>
        </p:txBody>
      </p:sp>
    </p:spTree>
    <p:extLst>
      <p:ext uri="{BB962C8B-B14F-4D97-AF65-F5344CB8AC3E}">
        <p14:creationId xmlns:p14="http://schemas.microsoft.com/office/powerpoint/2010/main" val="9853378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accent3"/>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6" y="3877273"/>
            <a:ext cx="6273417" cy="1794661"/>
          </a:xfrm>
          <a:noFill/>
        </p:spPr>
        <p:txBody>
          <a:bodyPr lIns="146252" tIns="109688" rIns="146252" bIns="109688">
            <a:noAutofit/>
          </a:bodyPr>
          <a:lstStyle>
            <a:lvl1pPr marL="0" indent="0">
              <a:spcBef>
                <a:spcPts val="0"/>
              </a:spcBef>
              <a:buNone/>
              <a:defRPr sz="3430"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3" spc="-99" baseline="0">
                <a:gradFill>
                  <a:gsLst>
                    <a:gs pos="1250">
                      <a:schemeClr val="bg1">
                        <a:lumMod val="50000"/>
                      </a:schemeClr>
                    </a:gs>
                    <a:gs pos="100000">
                      <a:schemeClr val="bg1">
                        <a:lumMod val="50000"/>
                      </a:schemeClr>
                    </a:gs>
                  </a:gsLst>
                  <a:lin ang="5400000" scaled="0"/>
                </a:gradFill>
              </a:defRPr>
            </a:lvl1pPr>
          </a:lstStyle>
          <a:p>
            <a:r>
              <a:rPr lang="en-US" dirty="0"/>
              <a:t>Presentation title</a:t>
            </a:r>
          </a:p>
        </p:txBody>
      </p:sp>
    </p:spTree>
    <p:extLst>
      <p:ext uri="{BB962C8B-B14F-4D97-AF65-F5344CB8AC3E}">
        <p14:creationId xmlns:p14="http://schemas.microsoft.com/office/powerpoint/2010/main" val="2856651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6" rIns="179195" bIns="143356" numCol="1" spcCol="0" rtlCol="0" fromWordArt="0" anchor="t" anchorCtr="0" forceAA="0" compatLnSpc="1">
            <a:prstTxWarp prst="textNoShape">
              <a:avLst/>
            </a:prstTxWarp>
            <a:noAutofit/>
          </a:bodyPr>
          <a:lstStyle/>
          <a:p>
            <a:pPr marL="0" marR="0" lvl="0" indent="0" algn="ctr" defTabSz="913595"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505050">
                      <a:lumMod val="50000"/>
                    </a:srgbClr>
                  </a:gs>
                  <a:gs pos="100000">
                    <a:srgbClr val="505050">
                      <a:lumMod val="50000"/>
                    </a:srgbClr>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6" spc="-99" baseline="0">
                <a:gradFill>
                  <a:gsLst>
                    <a:gs pos="5833">
                      <a:schemeClr val="bg1">
                        <a:lumMod val="50000"/>
                      </a:schemeClr>
                    </a:gs>
                    <a:gs pos="100000">
                      <a:schemeClr val="bg1">
                        <a:lumMod val="50000"/>
                      </a:schemeClr>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2"/>
            <a:ext cx="9860673" cy="1793881"/>
          </a:xfrm>
          <a:noFill/>
        </p:spPr>
        <p:txBody>
          <a:bodyPr lIns="182814" tIns="146252" rIns="182814" bIns="146252">
            <a:noAutofit/>
          </a:bodyPr>
          <a:lstStyle>
            <a:lvl1pPr marL="0" indent="0">
              <a:spcBef>
                <a:spcPts val="0"/>
              </a:spcBef>
              <a:buNone/>
              <a:defRPr sz="343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220717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6" rIns="179195" bIns="143356" numCol="1" spcCol="0" rtlCol="0" fromWordArt="0" anchor="t" anchorCtr="0" forceAA="0" compatLnSpc="1">
            <a:prstTxWarp prst="textNoShape">
              <a:avLst/>
            </a:prstTxWarp>
            <a:noAutofit/>
          </a:bodyPr>
          <a:lstStyle/>
          <a:p>
            <a:pPr marL="0" marR="0" lvl="0" indent="0" algn="ctr" defTabSz="913595"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6" spc="-99" baseline="0">
                <a:gradFill>
                  <a:gsLst>
                    <a:gs pos="5833">
                      <a:schemeClr val="tx1">
                        <a:lumMod val="50000"/>
                      </a:schemeClr>
                    </a:gs>
                    <a:gs pos="100000">
                      <a:schemeClr val="tx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39468373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6" rIns="179195" bIns="143356" numCol="1" spcCol="0" rtlCol="0" fromWordArt="0" anchor="t" anchorCtr="0" forceAA="0" compatLnSpc="1">
            <a:prstTxWarp prst="textNoShape">
              <a:avLst/>
            </a:prstTxWarp>
            <a:noAutofit/>
          </a:bodyPr>
          <a:lstStyle/>
          <a:p>
            <a:pPr marL="0" marR="0" lvl="0" indent="0" algn="ctr" defTabSz="913595"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6" spc="-99" baseline="0">
                <a:gradFill>
                  <a:gsLst>
                    <a:gs pos="5833">
                      <a:schemeClr val="tx1">
                        <a:lumMod val="50000"/>
                      </a:schemeClr>
                    </a:gs>
                    <a:gs pos="100000">
                      <a:schemeClr val="tx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10149391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6" rIns="179195" bIns="143356" numCol="1" spcCol="0" rtlCol="0" fromWordArt="0" anchor="t" anchorCtr="0" forceAA="0" compatLnSpc="1">
            <a:prstTxWarp prst="textNoShape">
              <a:avLst/>
            </a:prstTxWarp>
            <a:noAutofit/>
          </a:bodyPr>
          <a:lstStyle/>
          <a:p>
            <a:pPr marL="0" marR="0" lvl="0" indent="0" algn="ctr" defTabSz="913595"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6" spc="-99" baseline="0">
                <a:gradFill>
                  <a:gsLst>
                    <a:gs pos="5833">
                      <a:schemeClr val="tx1">
                        <a:lumMod val="50000"/>
                      </a:schemeClr>
                    </a:gs>
                    <a:gs pos="100000">
                      <a:schemeClr val="tx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1934292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6" rIns="179195" bIns="143356" numCol="1" spcCol="0" rtlCol="0" fromWordArt="0" anchor="t" anchorCtr="0" forceAA="0" compatLnSpc="1">
            <a:prstTxWarp prst="textNoShape">
              <a:avLst/>
            </a:prstTxWarp>
            <a:noAutofit/>
          </a:bodyPr>
          <a:lstStyle/>
          <a:p>
            <a:pPr marL="0" marR="0" lvl="0" indent="0" algn="ctr" defTabSz="913595"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6" spc="-99" baseline="0">
                <a:gradFill>
                  <a:gsLst>
                    <a:gs pos="5833">
                      <a:schemeClr val="bg1"/>
                    </a:gs>
                    <a:gs pos="10000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2316195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6" rIns="179195" bIns="143356" numCol="1" spcCol="0" rtlCol="0" fromWordArt="0" anchor="t" anchorCtr="0" forceAA="0" compatLnSpc="1">
            <a:prstTxWarp prst="textNoShape">
              <a:avLst/>
            </a:prstTxWarp>
            <a:noAutofit/>
          </a:bodyPr>
          <a:lstStyle/>
          <a:p>
            <a:pPr marL="0" marR="0" lvl="0" indent="0" algn="ctr" defTabSz="913595"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6" spc="-99" baseline="0">
                <a:gradFill>
                  <a:gsLst>
                    <a:gs pos="5833">
                      <a:schemeClr val="bg1">
                        <a:lumMod val="50000"/>
                      </a:schemeClr>
                    </a:gs>
                    <a:gs pos="10000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941884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6" rIns="179195" bIns="143356" numCol="1" spcCol="0" rtlCol="0" fromWordArt="0" anchor="t" anchorCtr="0" forceAA="0" compatLnSpc="1">
            <a:prstTxWarp prst="textNoShape">
              <a:avLst/>
            </a:prstTxWarp>
            <a:noAutofit/>
          </a:bodyPr>
          <a:lstStyle/>
          <a:p>
            <a:pPr marL="0" marR="0" lvl="0" indent="0" algn="ctr" defTabSz="913595"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6" spc="-99" baseline="0">
                <a:gradFill>
                  <a:gsLst>
                    <a:gs pos="5833">
                      <a:schemeClr val="bg1">
                        <a:lumMod val="50000"/>
                      </a:schemeClr>
                    </a:gs>
                    <a:gs pos="10000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12240209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6" rIns="179195" bIns="143356" numCol="1" spcCol="0" rtlCol="0" fromWordArt="0" anchor="t" anchorCtr="0" forceAA="0" compatLnSpc="1">
            <a:prstTxWarp prst="textNoShape">
              <a:avLst/>
            </a:prstTxWarp>
            <a:noAutofit/>
          </a:bodyPr>
          <a:lstStyle/>
          <a:p>
            <a:pPr marL="0" marR="0" lvl="0" indent="0" algn="ctr" defTabSz="913595"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6" spc="-99" baseline="0">
                <a:gradFill>
                  <a:gsLst>
                    <a:gs pos="5833">
                      <a:schemeClr val="bg1">
                        <a:lumMod val="50000"/>
                      </a:schemeClr>
                    </a:gs>
                    <a:gs pos="10000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1630391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Video slide 2">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6" rIns="179195" bIns="143356" numCol="1" spcCol="0" rtlCol="0" fromWordArt="0" anchor="t" anchorCtr="0" forceAA="0" compatLnSpc="1">
            <a:prstTxWarp prst="textNoShape">
              <a:avLst/>
            </a:prstTxWarp>
            <a:noAutofit/>
          </a:bodyPr>
          <a:lstStyle/>
          <a:p>
            <a:pPr marL="0" marR="0" lvl="0" indent="0" algn="ctr" defTabSz="913595"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6" spc="-99" baseline="0">
                <a:gradFill>
                  <a:gsLst>
                    <a:gs pos="5833">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617464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7"/>
            <a:ext cx="11653523" cy="1796217"/>
          </a:xfrm>
          <a:noFill/>
        </p:spPr>
        <p:txBody>
          <a:bodyPr tIns="91409" bIns="91409" anchor="t" anchorCtr="0"/>
          <a:lstStyle>
            <a:lvl1pPr>
              <a:defRPr sz="8528"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992290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3"/>
            </a:lvl1pPr>
          </a:lstStyle>
          <a:p>
            <a:r>
              <a:rPr lang="en-US" dirty="0"/>
              <a:t>Click to edit Master title style</a:t>
            </a:r>
          </a:p>
        </p:txBody>
      </p:sp>
      <p:sp>
        <p:nvSpPr>
          <p:cNvPr id="6" name="Text Placeholder 5"/>
          <p:cNvSpPr>
            <a:spLocks noGrp="1"/>
          </p:cNvSpPr>
          <p:nvPr>
            <p:ph type="body" sz="quarter" idx="10"/>
          </p:nvPr>
        </p:nvSpPr>
        <p:spPr>
          <a:xfrm>
            <a:off x="269240" y="1189179"/>
            <a:ext cx="11653523" cy="1938805"/>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3972" indent="0">
              <a:buNone/>
              <a:defRPr/>
            </a:lvl3pPr>
            <a:lvl4pPr marL="447943" indent="0">
              <a:buNone/>
              <a:defRPr/>
            </a:lvl4pPr>
            <a:lvl5pPr marL="67191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03867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3"/>
            </a:lvl1pPr>
          </a:lstStyle>
          <a:p>
            <a:r>
              <a:rPr lang="en-US" dirty="0"/>
              <a:t>Click to edit Master title style</a:t>
            </a:r>
          </a:p>
        </p:txBody>
      </p:sp>
      <p:sp>
        <p:nvSpPr>
          <p:cNvPr id="4" name="Text Placeholder 3"/>
          <p:cNvSpPr>
            <a:spLocks noGrp="1"/>
          </p:cNvSpPr>
          <p:nvPr>
            <p:ph type="body" sz="quarter" idx="10"/>
          </p:nvPr>
        </p:nvSpPr>
        <p:spPr>
          <a:xfrm>
            <a:off x="269245" y="1189180"/>
            <a:ext cx="5378548" cy="2359773"/>
          </a:xfrm>
        </p:spPr>
        <p:txBody>
          <a:bodyPr wrap="square">
            <a:spAutoFit/>
          </a:bodyPr>
          <a:lstStyle>
            <a:lvl1pPr marL="0" indent="0">
              <a:spcBef>
                <a:spcPts val="1200"/>
              </a:spcBef>
              <a:buClr>
                <a:schemeClr val="tx1"/>
              </a:buClr>
              <a:buFont typeface="Wingdings" pitchFamily="2" charset="2"/>
              <a:buNone/>
              <a:defRPr sz="3430"/>
            </a:lvl1pPr>
            <a:lvl2pPr marL="0" indent="0">
              <a:buNone/>
              <a:defRPr sz="1863"/>
            </a:lvl2pPr>
            <a:lvl3pPr marL="227083" indent="0">
              <a:buNone/>
              <a:tabLst/>
              <a:defRPr sz="1863"/>
            </a:lvl3pPr>
            <a:lvl4pPr marL="451057" indent="0">
              <a:buNone/>
              <a:defRPr/>
            </a:lvl4pPr>
            <a:lvl5pPr marL="67191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8" y="1189180"/>
            <a:ext cx="5378548" cy="2359773"/>
          </a:xfrm>
        </p:spPr>
        <p:txBody>
          <a:bodyPr wrap="square">
            <a:spAutoFit/>
          </a:bodyPr>
          <a:lstStyle>
            <a:lvl1pPr marL="0" indent="0">
              <a:spcBef>
                <a:spcPts val="1200"/>
              </a:spcBef>
              <a:buClr>
                <a:schemeClr val="tx1"/>
              </a:buClr>
              <a:buFont typeface="Wingdings" pitchFamily="2" charset="2"/>
              <a:buNone/>
              <a:defRPr sz="3430"/>
            </a:lvl1pPr>
            <a:lvl2pPr marL="0" indent="0">
              <a:buNone/>
              <a:defRPr sz="1863"/>
            </a:lvl2pPr>
            <a:lvl3pPr marL="227083" indent="0">
              <a:buNone/>
              <a:tabLst/>
              <a:defRPr sz="1863"/>
            </a:lvl3pPr>
            <a:lvl4pPr marL="451057" indent="0">
              <a:buNone/>
              <a:defRPr/>
            </a:lvl4pPr>
            <a:lvl5pPr marL="67191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779044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3"/>
            </a:lvl1pPr>
          </a:lstStyle>
          <a:p>
            <a:r>
              <a:rPr lang="en-US" dirty="0"/>
              <a:t>Click to edit Master title style</a:t>
            </a:r>
          </a:p>
        </p:txBody>
      </p:sp>
      <p:sp>
        <p:nvSpPr>
          <p:cNvPr id="4" name="Text Placeholder 3"/>
          <p:cNvSpPr>
            <a:spLocks noGrp="1"/>
          </p:cNvSpPr>
          <p:nvPr>
            <p:ph type="body" sz="quarter" idx="10"/>
          </p:nvPr>
        </p:nvSpPr>
        <p:spPr>
          <a:xfrm>
            <a:off x="269245" y="1189179"/>
            <a:ext cx="5378548" cy="2442760"/>
          </a:xfrm>
        </p:spPr>
        <p:txBody>
          <a:bodyPr wrap="square">
            <a:spAutoFit/>
          </a:bodyPr>
          <a:lstStyle>
            <a:lvl1pPr marL="281522" indent="-281522">
              <a:spcBef>
                <a:spcPts val="1200"/>
              </a:spcBef>
              <a:buClr>
                <a:schemeClr val="tx1"/>
              </a:buClr>
              <a:buFont typeface="Arial" pitchFamily="34" charset="0"/>
              <a:buChar char="•"/>
              <a:defRPr sz="3430"/>
            </a:lvl1pPr>
            <a:lvl2pPr marL="520413" indent="-228476">
              <a:defRPr sz="2353"/>
            </a:lvl2pPr>
            <a:lvl3pPr marL="685424" indent="-165010">
              <a:tabLst/>
              <a:defRPr sz="1863"/>
            </a:lvl3pPr>
            <a:lvl4pPr marL="863124" indent="-177702">
              <a:defRPr/>
            </a:lvl4pPr>
            <a:lvl5pPr marL="1028134" indent="-16501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8" y="1189179"/>
            <a:ext cx="5378548" cy="2442760"/>
          </a:xfrm>
        </p:spPr>
        <p:txBody>
          <a:bodyPr wrap="square">
            <a:spAutoFit/>
          </a:bodyPr>
          <a:lstStyle>
            <a:lvl1pPr marL="281522" indent="-281522">
              <a:spcBef>
                <a:spcPts val="1200"/>
              </a:spcBef>
              <a:buClr>
                <a:schemeClr val="tx1"/>
              </a:buClr>
              <a:buFont typeface="Arial" pitchFamily="34" charset="0"/>
              <a:buChar char="•"/>
              <a:defRPr sz="3430"/>
            </a:lvl1pPr>
            <a:lvl2pPr marL="520413" indent="-228476">
              <a:defRPr sz="2353"/>
            </a:lvl2pPr>
            <a:lvl3pPr marL="685424" indent="-165010">
              <a:tabLst/>
              <a:defRPr sz="1863"/>
            </a:lvl3pPr>
            <a:lvl4pPr marL="863124" indent="-177702">
              <a:defRPr/>
            </a:lvl4pPr>
            <a:lvl5pPr marL="1028134" indent="-16501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178879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3"/>
            </a:lvl1pPr>
          </a:lstStyle>
          <a:p>
            <a:r>
              <a:rPr lang="en-US"/>
              <a:t>Click to edit Master title style</a:t>
            </a:r>
          </a:p>
        </p:txBody>
      </p:sp>
    </p:spTree>
    <p:extLst>
      <p:ext uri="{BB962C8B-B14F-4D97-AF65-F5344CB8AC3E}">
        <p14:creationId xmlns:p14="http://schemas.microsoft.com/office/powerpoint/2010/main" val="6294056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259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0705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903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4005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5925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81"/>
            <a:ext cx="11653523" cy="2399003"/>
          </a:xfrm>
          <a:prstGeom prst="rect">
            <a:avLst/>
          </a:prstGeom>
        </p:spPr>
        <p:txBody>
          <a:bodyPr/>
          <a:lstStyle>
            <a:lvl1pPr marL="284633" indent="-284633">
              <a:buClr>
                <a:schemeClr val="tx1"/>
              </a:buClr>
              <a:buSzPct val="90000"/>
              <a:buFont typeface="Arial" pitchFamily="34" charset="0"/>
              <a:buChar char="•"/>
              <a:defRPr sz="34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9932" indent="-275301">
              <a:buClr>
                <a:schemeClr val="tx1"/>
              </a:buClr>
              <a:buSzPct val="90000"/>
              <a:buFont typeface="Arial" pitchFamily="34" charset="0"/>
              <a:buChar char="•"/>
              <a:defRPr sz="323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564" indent="-284633">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536" indent="-223972">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508" indent="-223972">
              <a:buClr>
                <a:schemeClr val="tx1"/>
              </a:buClr>
              <a:buSzPct val="90000"/>
              <a:buFont typeface="Arial" pitchFamily="34" charset="0"/>
              <a:buChar char="•"/>
              <a:defRPr sz="186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238879"/>
            <a:ext cx="12192001" cy="619126"/>
          </a:xfrm>
          <a:prstGeom prst="rect">
            <a:avLst/>
          </a:prstGeom>
          <a:solidFill>
            <a:srgbClr val="FFFF99"/>
          </a:solidFill>
        </p:spPr>
        <p:txBody>
          <a:bodyPr wrap="square" lIns="155401" tIns="77700" rIns="155401" bIns="77700" anchor="b" anchorCtr="0">
            <a:noAutofit/>
          </a:bodyPr>
          <a:lstStyle>
            <a:lvl1pPr algn="r">
              <a:buFont typeface="Arial" pitchFamily="34" charset="0"/>
              <a:buNone/>
              <a:defRPr sz="3528"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34094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091"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pic>
        <p:nvPicPr>
          <p:cNvPr id="3" name="Picture 2" descr="WinAzure_rgb_Wht_S.png"/>
          <p:cNvPicPr>
            <a:picLocks noChangeAspect="1"/>
          </p:cNvPicPr>
          <p:nvPr userDrawn="1"/>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58903" y="6297934"/>
            <a:ext cx="1703189" cy="408657"/>
          </a:xfrm>
          <a:prstGeom prst="rect">
            <a:avLst/>
          </a:prstGeom>
        </p:spPr>
      </p:pic>
      <p:sp>
        <p:nvSpPr>
          <p:cNvPr id="7" name="Slide Number Placeholder 6"/>
          <p:cNvSpPr>
            <a:spLocks noGrp="1"/>
          </p:cNvSpPr>
          <p:nvPr>
            <p:ph type="sldNum" sz="quarter" idx="4"/>
          </p:nvPr>
        </p:nvSpPr>
        <p:spPr>
          <a:xfrm>
            <a:off x="8737029" y="6356803"/>
            <a:ext cx="2844904" cy="364224"/>
          </a:xfrm>
          <a:prstGeom prst="rect">
            <a:avLst/>
          </a:prstGeom>
        </p:spPr>
        <p:txBody>
          <a:bodyPr vert="horz" lIns="91432" tIns="45715" rIns="91432" bIns="45715" rtlCol="0" anchor="ctr"/>
          <a:lstStyle>
            <a:lvl1pPr algn="r">
              <a:defRPr sz="980">
                <a:solidFill>
                  <a:schemeClr val="tx1">
                    <a:tint val="75000"/>
                  </a:schemeClr>
                </a:solidFill>
              </a:defRPr>
            </a:lvl1pPr>
          </a:lstStyle>
          <a:p>
            <a:pPr defTabSz="913860"/>
            <a:fld id="{FFB82908-4842-4340-9D73-01C813DDC308}" type="slidenum">
              <a:rPr lang="en-US" smtClean="0">
                <a:solidFill>
                  <a:srgbClr val="505050">
                    <a:tint val="75000"/>
                  </a:srgbClr>
                </a:solidFill>
              </a:rPr>
              <a:pPr defTabSz="913860"/>
              <a:t>‹#›</a:t>
            </a:fld>
            <a:endParaRPr lang="en-US" dirty="0">
              <a:solidFill>
                <a:srgbClr val="505050">
                  <a:tint val="75000"/>
                </a:srgbClr>
              </a:solidFill>
            </a:endParaRPr>
          </a:p>
        </p:txBody>
      </p:sp>
    </p:spTree>
    <p:extLst>
      <p:ext uri="{BB962C8B-B14F-4D97-AF65-F5344CB8AC3E}">
        <p14:creationId xmlns:p14="http://schemas.microsoft.com/office/powerpoint/2010/main" val="158866615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1242548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2"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422" rIns="0" bIns="46623" numCol="1" rtlCol="0" anchor="t"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1" y="310849"/>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30"/>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866824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62534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5960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81687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75661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17316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570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27991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72373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75605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2"/>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4212996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7"/>
            <a:ext cx="8964248" cy="1158793"/>
          </a:xfrm>
          <a:noFill/>
        </p:spPr>
        <p:txBody>
          <a:bodyPr wrap="square" tIns="91440" bIns="91440" anchor="t" anchorCtr="0">
            <a:spAutoFit/>
          </a:bodyPr>
          <a:lstStyle>
            <a:lvl1pPr>
              <a:defRPr sz="7056"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7"/>
            <a:ext cx="8964247" cy="724246"/>
          </a:xfrm>
          <a:noFill/>
        </p:spPr>
        <p:txBody>
          <a:bodyPr wrap="square" lIns="182880" tIns="146304" rIns="182880" bIns="146304">
            <a:spAutoFit/>
          </a:bodyPr>
          <a:lstStyle>
            <a:lvl1pPr marL="0" indent="0">
              <a:spcBef>
                <a:spcPts val="0"/>
              </a:spcBef>
              <a:buNone/>
              <a:defRPr sz="3136"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435934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7"/>
            <a:ext cx="8964247" cy="1158793"/>
          </a:xfrm>
          <a:noFill/>
        </p:spPr>
        <p:txBody>
          <a:bodyPr wrap="square"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1055864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531464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40298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575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4965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747867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3078306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89700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Gray 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bwMode="auto">
          <a:xfrm>
            <a:off x="465223" y="1928038"/>
            <a:ext cx="6743528" cy="4601101"/>
          </a:xfrm>
          <a:prstGeom prst="rect">
            <a:avLst/>
          </a:prstGeom>
          <a:solidFill>
            <a:srgbClr val="FFFFFF">
              <a:lumMod val="95000"/>
            </a:srgbClr>
          </a:solidFill>
          <a:ln w="6350"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l" defTabSz="913154" rtl="0" eaLnBrk="1" fontAlgn="base" latinLnBrk="0" hangingPunct="1">
              <a:lnSpc>
                <a:spcPct val="100000"/>
              </a:lnSpc>
              <a:spcBef>
                <a:spcPts val="196"/>
              </a:spcBef>
              <a:spcAft>
                <a:spcPts val="784"/>
              </a:spcAft>
              <a:buClrTx/>
              <a:buSzTx/>
              <a:buFontTx/>
              <a:buNone/>
              <a:tabLst/>
              <a:defRPr/>
            </a:pPr>
            <a:endParaRPr kumimoji="0" lang="en-US" sz="1961" b="0" i="0" u="none" strike="noStrike" kern="0" cap="none" spc="0" normalizeH="0" baseline="0" noProof="0" dirty="0">
              <a:ln>
                <a:noFill/>
              </a:ln>
              <a:solidFill>
                <a:srgbClr val="505050"/>
              </a:solidFill>
              <a:effectLst/>
              <a:uLnTx/>
              <a:uFillTx/>
              <a:latin typeface="Segoe UI Light" panose="020B0502040204020203" pitchFamily="34" charset="0"/>
              <a:ea typeface="MS PGothic" charset="0"/>
              <a:cs typeface="Segoe UI Light" panose="020B0502040204020203" pitchFamily="34" charset="0"/>
            </a:endParaRPr>
          </a:p>
        </p:txBody>
      </p:sp>
      <p:sp>
        <p:nvSpPr>
          <p:cNvPr id="7" name="Text Placeholder 6"/>
          <p:cNvSpPr>
            <a:spLocks noGrp="1"/>
          </p:cNvSpPr>
          <p:nvPr>
            <p:ph type="body" sz="quarter" idx="11"/>
          </p:nvPr>
        </p:nvSpPr>
        <p:spPr>
          <a:xfrm>
            <a:off x="7457934" y="1956555"/>
            <a:ext cx="4045743" cy="4572582"/>
          </a:xfrm>
        </p:spPr>
        <p:txBody>
          <a:bodyPr>
            <a:normAutofit/>
          </a:bodyPr>
          <a:lstStyle>
            <a:lvl1pPr>
              <a:buClr>
                <a:srgbClr val="0078D7"/>
              </a:buClr>
              <a:defRPr sz="2400"/>
            </a:lvl1pPr>
            <a:lvl2pPr>
              <a:buClr>
                <a:srgbClr val="0078D7"/>
              </a:buClr>
              <a:defRPr sz="1800"/>
            </a:lvl2pPr>
            <a:lvl3pPr>
              <a:buClr>
                <a:srgbClr val="0078D7"/>
              </a:buClr>
              <a:defRPr sz="1600"/>
            </a:lvl3pPr>
            <a:lvl4pPr>
              <a:buClr>
                <a:srgbClr val="0078D7"/>
              </a:buClr>
              <a:defRPr sz="1400"/>
            </a:lvl4pPr>
            <a:lvl5pPr>
              <a:buClr>
                <a:srgbClr val="0078D7"/>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58236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2"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422" rIns="0" bIns="46623" numCol="1" rtlCol="0" anchor="t"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1" y="310849"/>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30"/>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57195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44" tIns="38076" rIns="76144" bIns="38076" numCol="1" rtlCol="0" anchor="ctr" anchorCtr="0" compatLnSpc="1">
            <a:prstTxWarp prst="textNoShape">
              <a:avLst/>
            </a:prstTxWarp>
          </a:bodyPr>
          <a:lstStyle/>
          <a:p>
            <a:pPr marL="0" marR="0" lvl="0" indent="0" algn="ctr" defTabSz="761164" rtl="0" eaLnBrk="1" fontAlgn="auto" latinLnBrk="0" hangingPunct="1">
              <a:lnSpc>
                <a:spcPct val="100000"/>
              </a:lnSpc>
              <a:spcBef>
                <a:spcPts val="0"/>
              </a:spcBef>
              <a:spcAft>
                <a:spcPts val="0"/>
              </a:spcAft>
              <a:buClrTx/>
              <a:buSzTx/>
              <a:buFontTx/>
              <a:buNone/>
              <a:tabLst/>
              <a:defRPr/>
            </a:pPr>
            <a:endParaRPr kumimoji="0" lang="en-US" sz="17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498321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sz="5096">
                <a:solidFill>
                  <a:schemeClr val="tx2"/>
                </a:solidFill>
                <a:latin typeface="+mj-lt"/>
              </a:defRPr>
            </a:lvl1pPr>
          </a:lstStyle>
          <a:p>
            <a:r>
              <a:rPr lang="en-US" dirty="0"/>
              <a:t>Click to edit Master title style</a:t>
            </a:r>
          </a:p>
        </p:txBody>
      </p:sp>
    </p:spTree>
    <p:extLst>
      <p:ext uri="{BB962C8B-B14F-4D97-AF65-F5344CB8AC3E}">
        <p14:creationId xmlns:p14="http://schemas.microsoft.com/office/powerpoint/2010/main" val="14235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337415"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1" y="2546473"/>
            <a:ext cx="7171398" cy="506972"/>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3971714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1"/>
            <a:ext cx="12192000" cy="724246"/>
          </a:xfrm>
        </p:spPr>
        <p:txBody>
          <a:bodyPr/>
          <a:lstStyle>
            <a:lvl1pPr marL="0" indent="0">
              <a:buNone/>
              <a:defRPr/>
            </a:lvl1pPr>
          </a:lstStyle>
          <a:p>
            <a:endParaRPr lang="en-US" dirty="0"/>
          </a:p>
        </p:txBody>
      </p:sp>
      <p:sp>
        <p:nvSpPr>
          <p:cNvPr id="5" name="Title 4"/>
          <p:cNvSpPr>
            <a:spLocks noGrp="1"/>
          </p:cNvSpPr>
          <p:nvPr>
            <p:ph type="title"/>
          </p:nvPr>
        </p:nvSpPr>
        <p:spPr>
          <a:xfrm>
            <a:off x="268927" y="301608"/>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738436388"/>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5">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1"/>
            <a:ext cx="12192000" cy="724246"/>
          </a:xfrm>
        </p:spPr>
        <p:txBody>
          <a:bodyPr/>
          <a:lstStyle/>
          <a:p>
            <a:endParaRPr lang="en-US" dirty="0"/>
          </a:p>
        </p:txBody>
      </p:sp>
      <p:sp>
        <p:nvSpPr>
          <p:cNvPr id="2" name="Title 1"/>
          <p:cNvSpPr>
            <a:spLocks noGrp="1"/>
          </p:cNvSpPr>
          <p:nvPr>
            <p:ph type="title"/>
          </p:nvPr>
        </p:nvSpPr>
        <p:spPr>
          <a:xfrm>
            <a:off x="268929"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280007396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0609459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Tree>
    <p:extLst>
      <p:ext uri="{BB962C8B-B14F-4D97-AF65-F5344CB8AC3E}">
        <p14:creationId xmlns:p14="http://schemas.microsoft.com/office/powerpoint/2010/main" val="17007690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6" y="1725532"/>
            <a:ext cx="3406433"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58"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58"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58"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58"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6481817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51" y="4056273"/>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7" y="4056276"/>
            <a:ext cx="2688995"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8" y="4056276"/>
            <a:ext cx="2688995"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501" y="4056276"/>
            <a:ext cx="2688995"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51"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4" y="1249596"/>
            <a:ext cx="2688995"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5" y="1249596"/>
            <a:ext cx="2688995"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8" y="1249596"/>
            <a:ext cx="2688995"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80583068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1" y="291103"/>
            <a:ext cx="11691267"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1" y="2546474"/>
            <a:ext cx="7171398" cy="506972"/>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5822143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8"/>
            <a:ext cx="11494682"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3"/>
            <a:ext cx="10757098" cy="186191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086087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1" y="2546474"/>
            <a:ext cx="7171398" cy="506972"/>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701938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8"/>
            <a:ext cx="10063547"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3"/>
            <a:ext cx="10757098" cy="186191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4869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41" y="1663916"/>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184338276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41" y="1663916"/>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10698533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0"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56335527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7699455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76"/>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38617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3354048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7"/>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9865077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7"/>
            <a:ext cx="11653523" cy="2396047"/>
          </a:xfrm>
          <a:prstGeom prst="rect">
            <a:avLst/>
          </a:prstGeom>
        </p:spPr>
        <p:txBody>
          <a:bodyPr/>
          <a:lstStyle>
            <a:lvl1pPr marL="284745" indent="-284745">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53" indent="-275409">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98" indent="-28474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59" indent="-22406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020" indent="-22406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59332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060" indent="0">
              <a:buFontTx/>
              <a:buNone/>
              <a:defRPr sz="2353">
                <a:latin typeface="Segoe Pro Light"/>
              </a:defRPr>
            </a:lvl2pPr>
            <a:lvl3pPr marL="560098" indent="0">
              <a:buFontTx/>
              <a:buNone/>
              <a:defRPr sz="2353">
                <a:latin typeface="Segoe Pro Light"/>
              </a:defRPr>
            </a:lvl3pPr>
            <a:lvl4pPr marL="784137" indent="0">
              <a:buFontTx/>
              <a:buNone/>
              <a:defRPr sz="2353">
                <a:latin typeface="Segoe Pro Light"/>
              </a:defRPr>
            </a:lvl4pPr>
            <a:lvl5pPr marL="1008176"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80" y="4056273"/>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7" y="4056276"/>
            <a:ext cx="2688995"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8" y="4056276"/>
            <a:ext cx="2688995"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1" y="4056276"/>
            <a:ext cx="2688995"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80"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5" y="1249596"/>
            <a:ext cx="2688995"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5" y="1249596"/>
            <a:ext cx="2688995"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8" y="1249596"/>
            <a:ext cx="2688995"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060" indent="0">
              <a:buFontTx/>
              <a:buNone/>
              <a:defRPr/>
            </a:lvl2pPr>
            <a:lvl3pPr marL="560098" indent="0">
              <a:buFontTx/>
              <a:buNone/>
              <a:defRPr/>
            </a:lvl3pPr>
            <a:lvl4pPr marL="784137" indent="0">
              <a:buFontTx/>
              <a:buNone/>
              <a:defRPr/>
            </a:lvl4pPr>
            <a:lvl5pPr marL="1008176"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729835974"/>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99232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3"/>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066" indent="0">
              <a:buNone/>
              <a:defRPr sz="2000" b="1"/>
            </a:lvl2pPr>
            <a:lvl3pPr marL="914134" indent="0">
              <a:buNone/>
              <a:defRPr sz="1800" b="1"/>
            </a:lvl3pPr>
            <a:lvl4pPr marL="1371200" indent="0">
              <a:buNone/>
              <a:defRPr sz="1600" b="1"/>
            </a:lvl4pPr>
            <a:lvl5pPr marL="1828265" indent="0">
              <a:buNone/>
              <a:defRPr sz="1600" b="1"/>
            </a:lvl5pPr>
            <a:lvl6pPr marL="2285332" indent="0">
              <a:buNone/>
              <a:defRPr sz="1600" b="1"/>
            </a:lvl6pPr>
            <a:lvl7pPr marL="2742399" indent="0">
              <a:buNone/>
              <a:defRPr sz="1600" b="1"/>
            </a:lvl7pPr>
            <a:lvl8pPr marL="3199466" indent="0">
              <a:buNone/>
              <a:defRPr sz="1600" b="1"/>
            </a:lvl8pPr>
            <a:lvl9pPr marL="3656532"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3"/>
            <a:ext cx="3300984" cy="3219450"/>
          </a:xfrm>
        </p:spPr>
        <p:txBody>
          <a:bodyPr anchor="t">
            <a:normAutofit/>
          </a:bodyPr>
          <a:lstStyle>
            <a:lvl1pPr marL="0" indent="0" algn="ctr">
              <a:buNone/>
              <a:defRPr sz="1400"/>
            </a:lvl1pPr>
            <a:lvl2pPr marL="457066" indent="0">
              <a:buNone/>
              <a:defRPr sz="1200"/>
            </a:lvl2pPr>
            <a:lvl3pPr marL="914134" indent="0">
              <a:buNone/>
              <a:defRPr sz="1000"/>
            </a:lvl3pPr>
            <a:lvl4pPr marL="1371200" indent="0">
              <a:buNone/>
              <a:defRPr sz="900"/>
            </a:lvl4pPr>
            <a:lvl5pPr marL="1828265" indent="0">
              <a:buNone/>
              <a:defRPr sz="900"/>
            </a:lvl5pPr>
            <a:lvl6pPr marL="2285332" indent="0">
              <a:buNone/>
              <a:defRPr sz="900"/>
            </a:lvl6pPr>
            <a:lvl7pPr marL="2742399" indent="0">
              <a:buNone/>
              <a:defRPr sz="900"/>
            </a:lvl7pPr>
            <a:lvl8pPr marL="3199466" indent="0">
              <a:buNone/>
              <a:defRPr sz="900"/>
            </a:lvl8pPr>
            <a:lvl9pPr marL="3656532"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066" indent="0">
              <a:buNone/>
              <a:defRPr sz="2000" b="1"/>
            </a:lvl2pPr>
            <a:lvl3pPr marL="914134" indent="0">
              <a:buNone/>
              <a:defRPr sz="1800" b="1"/>
            </a:lvl3pPr>
            <a:lvl4pPr marL="1371200" indent="0">
              <a:buNone/>
              <a:defRPr sz="1600" b="1"/>
            </a:lvl4pPr>
            <a:lvl5pPr marL="1828265" indent="0">
              <a:buNone/>
              <a:defRPr sz="1600" b="1"/>
            </a:lvl5pPr>
            <a:lvl6pPr marL="2285332" indent="0">
              <a:buNone/>
              <a:defRPr sz="1600" b="1"/>
            </a:lvl6pPr>
            <a:lvl7pPr marL="2742399" indent="0">
              <a:buNone/>
              <a:defRPr sz="1600" b="1"/>
            </a:lvl7pPr>
            <a:lvl8pPr marL="3199466" indent="0">
              <a:buNone/>
              <a:defRPr sz="1600" b="1"/>
            </a:lvl8pPr>
            <a:lvl9pPr marL="3656532"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3"/>
            <a:ext cx="3300984" cy="3219450"/>
          </a:xfrm>
        </p:spPr>
        <p:txBody>
          <a:bodyPr anchor="t">
            <a:normAutofit/>
          </a:bodyPr>
          <a:lstStyle>
            <a:lvl1pPr marL="0" indent="0" algn="ctr">
              <a:buNone/>
              <a:defRPr sz="1400"/>
            </a:lvl1pPr>
            <a:lvl2pPr marL="457066" indent="0">
              <a:buNone/>
              <a:defRPr sz="1200"/>
            </a:lvl2pPr>
            <a:lvl3pPr marL="914134" indent="0">
              <a:buNone/>
              <a:defRPr sz="1000"/>
            </a:lvl3pPr>
            <a:lvl4pPr marL="1371200" indent="0">
              <a:buNone/>
              <a:defRPr sz="900"/>
            </a:lvl4pPr>
            <a:lvl5pPr marL="1828265" indent="0">
              <a:buNone/>
              <a:defRPr sz="900"/>
            </a:lvl5pPr>
            <a:lvl6pPr marL="2285332" indent="0">
              <a:buNone/>
              <a:defRPr sz="900"/>
            </a:lvl6pPr>
            <a:lvl7pPr marL="2742399" indent="0">
              <a:buNone/>
              <a:defRPr sz="900"/>
            </a:lvl7pPr>
            <a:lvl8pPr marL="3199466" indent="0">
              <a:buNone/>
              <a:defRPr sz="900"/>
            </a:lvl8pPr>
            <a:lvl9pPr marL="3656532"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066" indent="0">
              <a:buNone/>
              <a:defRPr sz="2000" b="1"/>
            </a:lvl2pPr>
            <a:lvl3pPr marL="914134" indent="0">
              <a:buNone/>
              <a:defRPr sz="1800" b="1"/>
            </a:lvl3pPr>
            <a:lvl4pPr marL="1371200" indent="0">
              <a:buNone/>
              <a:defRPr sz="1600" b="1"/>
            </a:lvl4pPr>
            <a:lvl5pPr marL="1828265" indent="0">
              <a:buNone/>
              <a:defRPr sz="1600" b="1"/>
            </a:lvl5pPr>
            <a:lvl6pPr marL="2285332" indent="0">
              <a:buNone/>
              <a:defRPr sz="1600" b="1"/>
            </a:lvl6pPr>
            <a:lvl7pPr marL="2742399" indent="0">
              <a:buNone/>
              <a:defRPr sz="1600" b="1"/>
            </a:lvl7pPr>
            <a:lvl8pPr marL="3199466" indent="0">
              <a:buNone/>
              <a:defRPr sz="1600" b="1"/>
            </a:lvl8pPr>
            <a:lvl9pPr marL="3656532"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3"/>
            <a:ext cx="3300984" cy="3219450"/>
          </a:xfrm>
        </p:spPr>
        <p:txBody>
          <a:bodyPr anchor="t">
            <a:normAutofit/>
          </a:bodyPr>
          <a:lstStyle>
            <a:lvl1pPr marL="0" indent="0" algn="ctr">
              <a:buNone/>
              <a:defRPr sz="1400"/>
            </a:lvl1pPr>
            <a:lvl2pPr marL="457066" indent="0">
              <a:buNone/>
              <a:defRPr sz="1200"/>
            </a:lvl2pPr>
            <a:lvl3pPr marL="914134" indent="0">
              <a:buNone/>
              <a:defRPr sz="1000"/>
            </a:lvl3pPr>
            <a:lvl4pPr marL="1371200" indent="0">
              <a:buNone/>
              <a:defRPr sz="900"/>
            </a:lvl4pPr>
            <a:lvl5pPr marL="1828265" indent="0">
              <a:buNone/>
              <a:defRPr sz="900"/>
            </a:lvl5pPr>
            <a:lvl6pPr marL="2285332" indent="0">
              <a:buNone/>
              <a:defRPr sz="900"/>
            </a:lvl6pPr>
            <a:lvl7pPr marL="2742399" indent="0">
              <a:buNone/>
              <a:defRPr sz="900"/>
            </a:lvl7pPr>
            <a:lvl8pPr marL="3199466" indent="0">
              <a:buNone/>
              <a:defRPr sz="900"/>
            </a:lvl8pPr>
            <a:lvl9pPr marL="3656532"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C140BC-BDB5-4348-B084-199408E0D06E}"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93839-2DDA-4D23-A65E-D3730ACAB18B}" type="slidenum">
              <a:rPr lang="en-US" smtClean="0"/>
              <a:t>‹#›</a:t>
            </a:fld>
            <a:endParaRPr lang="en-US"/>
          </a:p>
        </p:txBody>
      </p:sp>
    </p:spTree>
    <p:extLst>
      <p:ext uri="{BB962C8B-B14F-4D97-AF65-F5344CB8AC3E}">
        <p14:creationId xmlns:p14="http://schemas.microsoft.com/office/powerpoint/2010/main" val="23606697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9"/>
            <a:ext cx="11653524" cy="2118419"/>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4119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337038-20A1-455B-9FF6-7C6585A2544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336275322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337038-20A1-455B-9FF6-7C6585A2544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420787369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337038-20A1-455B-9FF6-7C6585A2544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240662157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337038-20A1-455B-9FF6-7C6585A2544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225977911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337038-20A1-455B-9FF6-7C6585A2544F}"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26827832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337038-20A1-455B-9FF6-7C6585A2544F}"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131129908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37038-20A1-455B-9FF6-7C6585A2544F}"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7376936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337038-20A1-455B-9FF6-7C6585A2544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ED4DA-78E6-4EA9-9A17-EB4F76A106B2}" type="slidenum">
              <a:rPr lang="en-US" smtClean="0"/>
              <a:t>‹#›</a:t>
            </a:fld>
            <a:endParaRPr lang="en-US"/>
          </a:p>
        </p:txBody>
      </p:sp>
    </p:spTree>
    <p:extLst>
      <p:ext uri="{BB962C8B-B14F-4D97-AF65-F5344CB8AC3E}">
        <p14:creationId xmlns:p14="http://schemas.microsoft.com/office/powerpoint/2010/main" val="370910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theme" Target="../theme/theme3.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image" Target="../media/image6.emf"/><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theme" Target="../theme/theme7.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5" Type="http://schemas.openxmlformats.org/officeDocument/2006/relationships/slideLayout" Target="../slideLayouts/slideLayout134.xml"/><Relationship Id="rId4" Type="http://schemas.openxmlformats.org/officeDocument/2006/relationships/slideLayout" Target="../slideLayouts/slideLayout133.xml"/><Relationship Id="rId9"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5/15/2017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5"/>
            <a:ext cx="11655840" cy="899665"/>
          </a:xfrm>
          <a:prstGeom prst="rect">
            <a:avLst/>
          </a:prstGeom>
        </p:spPr>
        <p:txBody>
          <a:bodyPr vert="horz" wrap="square" lIns="146252" tIns="91409" rIns="146252" bIns="91409"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1"/>
            <a:ext cx="11653520" cy="2021791"/>
          </a:xfrm>
          <a:prstGeom prst="rect">
            <a:avLst/>
          </a:prstGeom>
        </p:spPr>
        <p:txBody>
          <a:bodyPr vert="horz" wrap="square" lIns="146252" tIns="91409" rIns="146252" bIns="91409"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6073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5"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Lst>
  <p:transition>
    <p:fade/>
  </p:transition>
  <p:hf hdr="0" ftr="0" dt="0"/>
  <p:txStyles>
    <p:titleStyle>
      <a:lvl1pPr algn="l" defTabSz="913860" rtl="0" eaLnBrk="1" latinLnBrk="0" hangingPunct="1">
        <a:lnSpc>
          <a:spcPct val="90000"/>
        </a:lnSpc>
        <a:spcBef>
          <a:spcPct val="0"/>
        </a:spcBef>
        <a:buNone/>
        <a:defRPr lang="en-US" sz="519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59" marR="0" indent="-335959" algn="l" defTabSz="913860" rtl="0" eaLnBrk="1" fontAlgn="auto" latinLnBrk="0" hangingPunct="1">
        <a:lnSpc>
          <a:spcPct val="90000"/>
        </a:lnSpc>
        <a:spcBef>
          <a:spcPct val="20000"/>
        </a:spcBef>
        <a:spcAft>
          <a:spcPts val="0"/>
        </a:spcAft>
        <a:buClrTx/>
        <a:buSzPct val="90000"/>
        <a:buFont typeface="Arial" pitchFamily="34" charset="0"/>
        <a:buChar char="•"/>
        <a:tabLst/>
        <a:defRPr sz="3822" kern="1200" spc="0" baseline="0">
          <a:gradFill>
            <a:gsLst>
              <a:gs pos="1250">
                <a:schemeClr val="tx1"/>
              </a:gs>
              <a:gs pos="100000">
                <a:schemeClr val="tx1"/>
              </a:gs>
            </a:gsLst>
            <a:lin ang="5400000" scaled="0"/>
          </a:gradFill>
          <a:latin typeface="+mj-lt"/>
          <a:ea typeface="+mn-ea"/>
          <a:cs typeface="+mn-cs"/>
        </a:defRPr>
      </a:lvl1pPr>
      <a:lvl2pPr marL="572374" marR="0" indent="-236415" algn="l" defTabSz="913860"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3905" marR="0" indent="-223972" algn="l" defTabSz="913860" rtl="0" eaLnBrk="1" fontAlgn="auto" latinLnBrk="0" hangingPunct="1">
        <a:lnSpc>
          <a:spcPct val="90000"/>
        </a:lnSpc>
        <a:spcBef>
          <a:spcPct val="20000"/>
        </a:spcBef>
        <a:spcAft>
          <a:spcPts val="0"/>
        </a:spcAft>
        <a:buClrTx/>
        <a:buSzPct val="90000"/>
        <a:buFont typeface="Arial" pitchFamily="34" charset="0"/>
        <a:buChar char="•"/>
        <a:tabLst/>
        <a:defRPr sz="1863" kern="1200" spc="0" baseline="0">
          <a:gradFill>
            <a:gsLst>
              <a:gs pos="1250">
                <a:schemeClr val="tx1"/>
              </a:gs>
              <a:gs pos="100000">
                <a:schemeClr val="tx1"/>
              </a:gs>
            </a:gsLst>
            <a:lin ang="5400000" scaled="0"/>
          </a:gradFill>
          <a:latin typeface="+mn-lt"/>
          <a:ea typeface="+mn-ea"/>
          <a:cs typeface="+mn-cs"/>
        </a:defRPr>
      </a:lvl3pPr>
      <a:lvl4pPr marL="1007876" marR="0" indent="-223972" algn="l" defTabSz="91386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1848" marR="0" indent="-223972" algn="l" defTabSz="91386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115" indent="-228465" algn="l" defTabSz="913860" rtl="0" eaLnBrk="1" latinLnBrk="0" hangingPunct="1">
        <a:spcBef>
          <a:spcPct val="20000"/>
        </a:spcBef>
        <a:buFont typeface="Arial" pitchFamily="34" charset="0"/>
        <a:buChar char="•"/>
        <a:defRPr sz="1863" kern="1200">
          <a:solidFill>
            <a:schemeClr val="tx1"/>
          </a:solidFill>
          <a:latin typeface="+mn-lt"/>
          <a:ea typeface="+mn-ea"/>
          <a:cs typeface="+mn-cs"/>
        </a:defRPr>
      </a:lvl6pPr>
      <a:lvl7pPr marL="2970046" indent="-228465" algn="l" defTabSz="913860" rtl="0" eaLnBrk="1" latinLnBrk="0" hangingPunct="1">
        <a:spcBef>
          <a:spcPct val="20000"/>
        </a:spcBef>
        <a:buFont typeface="Arial" pitchFamily="34" charset="0"/>
        <a:buChar char="•"/>
        <a:defRPr sz="1863" kern="1200">
          <a:solidFill>
            <a:schemeClr val="tx1"/>
          </a:solidFill>
          <a:latin typeface="+mn-lt"/>
          <a:ea typeface="+mn-ea"/>
          <a:cs typeface="+mn-cs"/>
        </a:defRPr>
      </a:lvl7pPr>
      <a:lvl8pPr marL="3426977" indent="-228465" algn="l" defTabSz="913860" rtl="0" eaLnBrk="1" latinLnBrk="0" hangingPunct="1">
        <a:spcBef>
          <a:spcPct val="20000"/>
        </a:spcBef>
        <a:buFont typeface="Arial" pitchFamily="34" charset="0"/>
        <a:buChar char="•"/>
        <a:defRPr sz="1863" kern="1200">
          <a:solidFill>
            <a:schemeClr val="tx1"/>
          </a:solidFill>
          <a:latin typeface="+mn-lt"/>
          <a:ea typeface="+mn-ea"/>
          <a:cs typeface="+mn-cs"/>
        </a:defRPr>
      </a:lvl8pPr>
      <a:lvl9pPr marL="3883908" indent="-228465" algn="l" defTabSz="913860" rtl="0" eaLnBrk="1" latinLnBrk="0" hangingPunct="1">
        <a:spcBef>
          <a:spcPct val="20000"/>
        </a:spcBef>
        <a:buFont typeface="Arial" pitchFamily="34" charset="0"/>
        <a:buChar char="•"/>
        <a:defRPr sz="1863" kern="1200">
          <a:solidFill>
            <a:schemeClr val="tx1"/>
          </a:solidFill>
          <a:latin typeface="+mn-lt"/>
          <a:ea typeface="+mn-ea"/>
          <a:cs typeface="+mn-cs"/>
        </a:defRPr>
      </a:lvl9pPr>
    </p:bodyStyle>
    <p:otherStyle>
      <a:defPPr>
        <a:defRPr lang="en-US"/>
      </a:defPPr>
      <a:lvl1pPr marL="0" algn="l" defTabSz="913860" rtl="0" eaLnBrk="1" latinLnBrk="0" hangingPunct="1">
        <a:defRPr sz="1765" kern="1200">
          <a:solidFill>
            <a:schemeClr val="tx1"/>
          </a:solidFill>
          <a:latin typeface="+mn-lt"/>
          <a:ea typeface="+mn-ea"/>
          <a:cs typeface="+mn-cs"/>
        </a:defRPr>
      </a:lvl1pPr>
      <a:lvl2pPr marL="456932" algn="l" defTabSz="913860" rtl="0" eaLnBrk="1" latinLnBrk="0" hangingPunct="1">
        <a:defRPr sz="1765" kern="1200">
          <a:solidFill>
            <a:schemeClr val="tx1"/>
          </a:solidFill>
          <a:latin typeface="+mn-lt"/>
          <a:ea typeface="+mn-ea"/>
          <a:cs typeface="+mn-cs"/>
        </a:defRPr>
      </a:lvl2pPr>
      <a:lvl3pPr marL="913860" algn="l" defTabSz="913860" rtl="0" eaLnBrk="1" latinLnBrk="0" hangingPunct="1">
        <a:defRPr sz="1765" kern="1200">
          <a:solidFill>
            <a:schemeClr val="tx1"/>
          </a:solidFill>
          <a:latin typeface="+mn-lt"/>
          <a:ea typeface="+mn-ea"/>
          <a:cs typeface="+mn-cs"/>
        </a:defRPr>
      </a:lvl3pPr>
      <a:lvl4pPr marL="1370791" algn="l" defTabSz="913860" rtl="0" eaLnBrk="1" latinLnBrk="0" hangingPunct="1">
        <a:defRPr sz="1765" kern="1200">
          <a:solidFill>
            <a:schemeClr val="tx1"/>
          </a:solidFill>
          <a:latin typeface="+mn-lt"/>
          <a:ea typeface="+mn-ea"/>
          <a:cs typeface="+mn-cs"/>
        </a:defRPr>
      </a:lvl4pPr>
      <a:lvl5pPr marL="1827719" algn="l" defTabSz="913860" rtl="0" eaLnBrk="1" latinLnBrk="0" hangingPunct="1">
        <a:defRPr sz="1765" kern="1200">
          <a:solidFill>
            <a:schemeClr val="tx1"/>
          </a:solidFill>
          <a:latin typeface="+mn-lt"/>
          <a:ea typeface="+mn-ea"/>
          <a:cs typeface="+mn-cs"/>
        </a:defRPr>
      </a:lvl5pPr>
      <a:lvl6pPr marL="2284651" algn="l" defTabSz="913860" rtl="0" eaLnBrk="1" latinLnBrk="0" hangingPunct="1">
        <a:defRPr sz="1765" kern="1200">
          <a:solidFill>
            <a:schemeClr val="tx1"/>
          </a:solidFill>
          <a:latin typeface="+mn-lt"/>
          <a:ea typeface="+mn-ea"/>
          <a:cs typeface="+mn-cs"/>
        </a:defRPr>
      </a:lvl6pPr>
      <a:lvl7pPr marL="2741581" algn="l" defTabSz="913860" rtl="0" eaLnBrk="1" latinLnBrk="0" hangingPunct="1">
        <a:defRPr sz="1765" kern="1200">
          <a:solidFill>
            <a:schemeClr val="tx1"/>
          </a:solidFill>
          <a:latin typeface="+mn-lt"/>
          <a:ea typeface="+mn-ea"/>
          <a:cs typeface="+mn-cs"/>
        </a:defRPr>
      </a:lvl7pPr>
      <a:lvl8pPr marL="3198512" algn="l" defTabSz="913860" rtl="0" eaLnBrk="1" latinLnBrk="0" hangingPunct="1">
        <a:defRPr sz="1765" kern="1200">
          <a:solidFill>
            <a:schemeClr val="tx1"/>
          </a:solidFill>
          <a:latin typeface="+mn-lt"/>
          <a:ea typeface="+mn-ea"/>
          <a:cs typeface="+mn-cs"/>
        </a:defRPr>
      </a:lvl8pPr>
      <a:lvl9pPr marL="3655443" algn="l" defTabSz="913860"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2" y="-8231"/>
            <a:ext cx="936855" cy="5662633"/>
            <a:chOff x="12618967" y="-8396"/>
            <a:chExt cx="955641" cy="5775361"/>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927"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3927"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927"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3927"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3927"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3927"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2"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42867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32" y="291107"/>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6" y="1189181"/>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40" y="6677034"/>
            <a:ext cx="4720568" cy="196836"/>
          </a:xfrm>
          <a:prstGeom prst="rect">
            <a:avLst/>
          </a:prstGeom>
          <a:noFill/>
        </p:spPr>
        <p:txBody>
          <a:bodyPr wrap="square" lIns="179261" tIns="143410" rIns="179261" bIns="143410" rtlCol="0" anchor="ctr">
            <a:noAutofit/>
          </a:bodyPr>
          <a:lstStyle/>
          <a:p>
            <a:pPr algn="ctr">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137378526"/>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Lst>
  <p:transition>
    <p:fade/>
  </p:transition>
  <p:txStyles>
    <p:titleStyle>
      <a:lvl1pPr algn="l" defTabSz="914222" rtl="0" eaLnBrk="1" latinLnBrk="0" hangingPunct="1">
        <a:lnSpc>
          <a:spcPct val="90000"/>
        </a:lnSpc>
        <a:spcBef>
          <a:spcPct val="0"/>
        </a:spcBef>
        <a:buNone/>
        <a:defRPr lang="en-US" sz="5293" b="0" kern="1200" cap="none" spc="-99"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92" marR="0" indent="-336092" algn="l" defTabSz="914222"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01" marR="0" indent="-236509" algn="l" defTabSz="91422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14" marR="0" indent="-224061" algn="l" defTabSz="91422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75" marR="0" indent="-224061" algn="l" defTabSz="91422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336" marR="0" indent="-224061" algn="l" defTabSz="91422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110" indent="-228556" algn="l" defTabSz="91422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223" indent="-228556" algn="l" defTabSz="91422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334" indent="-228556" algn="l" defTabSz="91422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446" indent="-228556" algn="l" defTabSz="91422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22" rtl="0" eaLnBrk="1" latinLnBrk="0" hangingPunct="1">
        <a:defRPr sz="1765" kern="1200">
          <a:solidFill>
            <a:schemeClr val="tx1"/>
          </a:solidFill>
          <a:latin typeface="+mn-lt"/>
          <a:ea typeface="+mn-ea"/>
          <a:cs typeface="+mn-cs"/>
        </a:defRPr>
      </a:lvl1pPr>
      <a:lvl2pPr marL="457112" algn="l" defTabSz="914222" rtl="0" eaLnBrk="1" latinLnBrk="0" hangingPunct="1">
        <a:defRPr sz="1765" kern="1200">
          <a:solidFill>
            <a:schemeClr val="tx1"/>
          </a:solidFill>
          <a:latin typeface="+mn-lt"/>
          <a:ea typeface="+mn-ea"/>
          <a:cs typeface="+mn-cs"/>
        </a:defRPr>
      </a:lvl2pPr>
      <a:lvl3pPr marL="914222" algn="l" defTabSz="914222" rtl="0" eaLnBrk="1" latinLnBrk="0" hangingPunct="1">
        <a:defRPr sz="1765" kern="1200">
          <a:solidFill>
            <a:schemeClr val="tx1"/>
          </a:solidFill>
          <a:latin typeface="+mn-lt"/>
          <a:ea typeface="+mn-ea"/>
          <a:cs typeface="+mn-cs"/>
        </a:defRPr>
      </a:lvl3pPr>
      <a:lvl4pPr marL="1371334" algn="l" defTabSz="914222" rtl="0" eaLnBrk="1" latinLnBrk="0" hangingPunct="1">
        <a:defRPr sz="1765" kern="1200">
          <a:solidFill>
            <a:schemeClr val="tx1"/>
          </a:solidFill>
          <a:latin typeface="+mn-lt"/>
          <a:ea typeface="+mn-ea"/>
          <a:cs typeface="+mn-cs"/>
        </a:defRPr>
      </a:lvl4pPr>
      <a:lvl5pPr marL="1828444" algn="l" defTabSz="914222" rtl="0" eaLnBrk="1" latinLnBrk="0" hangingPunct="1">
        <a:defRPr sz="1765" kern="1200">
          <a:solidFill>
            <a:schemeClr val="tx1"/>
          </a:solidFill>
          <a:latin typeface="+mn-lt"/>
          <a:ea typeface="+mn-ea"/>
          <a:cs typeface="+mn-cs"/>
        </a:defRPr>
      </a:lvl5pPr>
      <a:lvl6pPr marL="2285557" algn="l" defTabSz="914222" rtl="0" eaLnBrk="1" latinLnBrk="0" hangingPunct="1">
        <a:defRPr sz="1765" kern="1200">
          <a:solidFill>
            <a:schemeClr val="tx1"/>
          </a:solidFill>
          <a:latin typeface="+mn-lt"/>
          <a:ea typeface="+mn-ea"/>
          <a:cs typeface="+mn-cs"/>
        </a:defRPr>
      </a:lvl6pPr>
      <a:lvl7pPr marL="2742667" algn="l" defTabSz="914222" rtl="0" eaLnBrk="1" latinLnBrk="0" hangingPunct="1">
        <a:defRPr sz="1765" kern="1200">
          <a:solidFill>
            <a:schemeClr val="tx1"/>
          </a:solidFill>
          <a:latin typeface="+mn-lt"/>
          <a:ea typeface="+mn-ea"/>
          <a:cs typeface="+mn-cs"/>
        </a:defRPr>
      </a:lvl7pPr>
      <a:lvl8pPr marL="3199778" algn="l" defTabSz="914222" rtl="0" eaLnBrk="1" latinLnBrk="0" hangingPunct="1">
        <a:defRPr sz="1765" kern="1200">
          <a:solidFill>
            <a:schemeClr val="tx1"/>
          </a:solidFill>
          <a:latin typeface="+mn-lt"/>
          <a:ea typeface="+mn-ea"/>
          <a:cs typeface="+mn-cs"/>
        </a:defRPr>
      </a:lvl8pPr>
      <a:lvl9pPr marL="3656891" algn="l" defTabSz="91422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37038-20A1-455B-9FF6-7C6585A2544F}" type="datetimeFigureOut">
              <a:rPr lang="en-US" smtClean="0"/>
              <a:t>5/15/2017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ED4DA-78E6-4EA9-9A17-EB4F76A106B2}" type="slidenum">
              <a:rPr lang="en-US" smtClean="0"/>
              <a:t>‹#›</a:t>
            </a:fld>
            <a:endParaRPr lang="en-US"/>
          </a:p>
        </p:txBody>
      </p:sp>
    </p:spTree>
    <p:extLst>
      <p:ext uri="{BB962C8B-B14F-4D97-AF65-F5344CB8AC3E}">
        <p14:creationId xmlns:p14="http://schemas.microsoft.com/office/powerpoint/2010/main" val="197687038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 id="21474837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15891004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8" r:id="rId8"/>
    <p:sldLayoutId id="2147483810" r:id="rId9"/>
    <p:sldLayoutId id="2147483811" r:id="rId10"/>
    <p:sldLayoutId id="2147483812" r:id="rId11"/>
    <p:sldLayoutId id="2147483813" r:id="rId12"/>
    <p:sldLayoutId id="2147483814" r:id="rId1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17384-1366-4A2D-9310-E3693C4DDF47}" type="datetime1">
              <a:rPr lang="en-US" smtClean="0"/>
              <a:t>5/15/2017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69823-4CE4-4EFA-B377-54154C57D148}" type="slidenum">
              <a:rPr lang="en-US" smtClean="0"/>
              <a:t>‹#›</a:t>
            </a:fld>
            <a:endParaRPr lang="en-US"/>
          </a:p>
        </p:txBody>
      </p:sp>
    </p:spTree>
    <p:extLst>
      <p:ext uri="{BB962C8B-B14F-4D97-AF65-F5344CB8AC3E}">
        <p14:creationId xmlns:p14="http://schemas.microsoft.com/office/powerpoint/2010/main" val="80849302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9" cstate="screen">
            <a:extLst>
              <a:ext uri="{28A0092B-C50C-407E-A947-70E740481C1C}">
                <a14:useLocalDpi xmlns:a14="http://schemas.microsoft.com/office/drawing/2010/main" val="0"/>
              </a:ext>
            </a:extLst>
          </a:blip>
          <a:stretch>
            <a:fillRect/>
          </a:stretch>
        </p:blipFill>
        <p:spPr bwMode="invGray">
          <a:xfrm>
            <a:off x="10400696" y="6324883"/>
            <a:ext cx="1606863" cy="352152"/>
          </a:xfrm>
          <a:prstGeom prst="rect">
            <a:avLst/>
          </a:prstGeom>
        </p:spPr>
      </p:pic>
    </p:spTree>
    <p:extLst>
      <p:ext uri="{BB962C8B-B14F-4D97-AF65-F5344CB8AC3E}">
        <p14:creationId xmlns:p14="http://schemas.microsoft.com/office/powerpoint/2010/main" val="1472446550"/>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1.xml"/><Relationship Id="rId7" Type="http://schemas.openxmlformats.org/officeDocument/2006/relationships/diagramQuickStyle" Target="../diagrams/quickStyle1.xml"/><Relationship Id="rId2" Type="http://schemas.openxmlformats.org/officeDocument/2006/relationships/slideLayout" Target="../slideLayouts/slideLayout93.xml"/><Relationship Id="rId1" Type="http://schemas.openxmlformats.org/officeDocument/2006/relationships/tags" Target="../tags/tag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7.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3.xml"/><Relationship Id="rId1" Type="http://schemas.openxmlformats.org/officeDocument/2006/relationships/tags" Target="../tags/tag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3.xml"/><Relationship Id="rId1" Type="http://schemas.openxmlformats.org/officeDocument/2006/relationships/tags" Target="../tags/tag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 TargetMode="External"/><Relationship Id="rId2" Type="http://schemas.openxmlformats.org/officeDocument/2006/relationships/notesSlide" Target="../notesSlides/notesSlide17.xml"/><Relationship Id="rId1" Type="http://schemas.openxmlformats.org/officeDocument/2006/relationships/slideLayout" Target="../slideLayouts/slideLayout109.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0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3.xml"/><Relationship Id="rId1" Type="http://schemas.openxmlformats.org/officeDocument/2006/relationships/tags" Target="../tags/tag6.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19.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31.xml"/><Relationship Id="rId5" Type="http://schemas.openxmlformats.org/officeDocument/2006/relationships/image" Target="../media/image33.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02511"/>
            <a:ext cx="8122904" cy="2248187"/>
          </a:xfrm>
        </p:spPr>
        <p:txBody>
          <a:bodyPr/>
          <a:lstStyle/>
          <a:p>
            <a:r>
              <a:rPr lang="en-US" dirty="0"/>
              <a:t>Azure SQL Database</a:t>
            </a:r>
          </a:p>
        </p:txBody>
      </p:sp>
      <p:sp>
        <p:nvSpPr>
          <p:cNvPr id="3" name="Subtitle 2"/>
          <p:cNvSpPr>
            <a:spLocks noGrp="1"/>
          </p:cNvSpPr>
          <p:nvPr>
            <p:ph type="subTitle" idx="1"/>
          </p:nvPr>
        </p:nvSpPr>
        <p:spPr>
          <a:xfrm>
            <a:off x="684212" y="2715700"/>
            <a:ext cx="7896024" cy="3937358"/>
          </a:xfrm>
        </p:spPr>
        <p:txBody>
          <a:bodyPr>
            <a:normAutofit fontScale="77500" lnSpcReduction="20000"/>
          </a:bodyPr>
          <a:lstStyle/>
          <a:p>
            <a:r>
              <a:rPr lang="en-US" sz="4100" dirty="0"/>
              <a:t>Trusted Data Platform for all Workloads</a:t>
            </a:r>
          </a:p>
          <a:p>
            <a:endParaRPr lang="en-US" sz="3600" dirty="0"/>
          </a:p>
          <a:p>
            <a:endParaRPr lang="en-US" sz="3600" dirty="0"/>
          </a:p>
          <a:p>
            <a:r>
              <a:rPr lang="en-US" sz="2600" dirty="0">
                <a:solidFill>
                  <a:schemeClr val="bg2">
                    <a:lumMod val="20000"/>
                    <a:lumOff val="80000"/>
                  </a:schemeClr>
                </a:solidFill>
              </a:rPr>
              <a:t>Joachim Hammer</a:t>
            </a:r>
          </a:p>
          <a:p>
            <a:endParaRPr lang="en-US" sz="2600" dirty="0">
              <a:solidFill>
                <a:schemeClr val="bg2">
                  <a:lumMod val="20000"/>
                  <a:lumOff val="80000"/>
                </a:schemeClr>
              </a:solidFill>
            </a:endParaRPr>
          </a:p>
          <a:p>
            <a:r>
              <a:rPr lang="en-US" sz="2600" dirty="0">
                <a:solidFill>
                  <a:schemeClr val="bg2">
                    <a:lumMod val="20000"/>
                    <a:lumOff val="80000"/>
                  </a:schemeClr>
                </a:solidFill>
              </a:rPr>
              <a:t>Principal Program Manager</a:t>
            </a:r>
          </a:p>
          <a:p>
            <a:r>
              <a:rPr lang="en-US" sz="2600" dirty="0">
                <a:solidFill>
                  <a:schemeClr val="bg2">
                    <a:lumMod val="20000"/>
                    <a:lumOff val="80000"/>
                  </a:schemeClr>
                </a:solidFill>
              </a:rPr>
              <a:t>Database Systems Group</a:t>
            </a:r>
          </a:p>
          <a:p>
            <a:r>
              <a:rPr lang="en-US" sz="2600" dirty="0">
                <a:solidFill>
                  <a:schemeClr val="bg2">
                    <a:lumMod val="20000"/>
                    <a:lumOff val="80000"/>
                  </a:schemeClr>
                </a:solidFill>
              </a:rPr>
              <a:t>Joachim.Hammer@microsoft.com</a:t>
            </a:r>
          </a:p>
          <a:p>
            <a:endParaRPr lang="en-US" sz="3100" dirty="0"/>
          </a:p>
        </p:txBody>
      </p:sp>
      <p:pic>
        <p:nvPicPr>
          <p:cNvPr id="4" name="Picture 3"/>
          <p:cNvPicPr>
            <a:picLocks noChangeAspect="1"/>
          </p:cNvPicPr>
          <p:nvPr/>
        </p:nvPicPr>
        <p:blipFill rotWithShape="1">
          <a:blip r:embed="rId3"/>
          <a:srcRect b="26307"/>
          <a:stretch/>
        </p:blipFill>
        <p:spPr>
          <a:xfrm>
            <a:off x="4361549" y="3679427"/>
            <a:ext cx="1722991" cy="190797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79580" y="6061594"/>
            <a:ext cx="1607920" cy="591463"/>
          </a:xfrm>
          <a:prstGeom prst="rect">
            <a:avLst/>
          </a:prstGeom>
        </p:spPr>
      </p:pic>
    </p:spTree>
    <p:extLst>
      <p:ext uri="{BB962C8B-B14F-4D97-AF65-F5344CB8AC3E}">
        <p14:creationId xmlns:p14="http://schemas.microsoft.com/office/powerpoint/2010/main" val="411352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Adaptive Query Processing Family</a:t>
            </a:r>
          </a:p>
        </p:txBody>
      </p:sp>
      <p:pic>
        <p:nvPicPr>
          <p:cNvPr id="3" name="Picture 2">
            <a:extLst/>
          </p:cNvPr>
          <p:cNvPicPr/>
          <p:nvPr/>
        </p:nvPicPr>
        <p:blipFill>
          <a:blip r:embed="rId3"/>
          <a:stretch>
            <a:fillRect/>
          </a:stretch>
        </p:blipFill>
        <p:spPr>
          <a:xfrm>
            <a:off x="1414732" y="2149222"/>
            <a:ext cx="9362535" cy="3721608"/>
          </a:xfrm>
          <a:prstGeom prst="rect">
            <a:avLst/>
          </a:prstGeom>
          <a:solidFill>
            <a:schemeClr val="accent1">
              <a:lumMod val="20000"/>
              <a:lumOff val="80000"/>
            </a:schemeClr>
          </a:solidFill>
          <a:ln>
            <a:solidFill>
              <a:srgbClr val="002060"/>
            </a:solidFill>
          </a:ln>
          <a:effectLst/>
        </p:spPr>
      </p:pic>
    </p:spTree>
    <p:extLst>
      <p:ext uri="{BB962C8B-B14F-4D97-AF65-F5344CB8AC3E}">
        <p14:creationId xmlns:p14="http://schemas.microsoft.com/office/powerpoint/2010/main" val="37465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3">
            <a:extLst>
              <a:ext uri="{FF2B5EF4-FFF2-40B4-BE49-F238E27FC236}">
                <a16:creationId xmlns:a16="http://schemas.microsoft.com/office/drawing/2014/main" id="{61CFADBB-57C6-468A-81DF-06F4DB623C5F}"/>
              </a:ext>
            </a:extLst>
          </p:cNvPr>
          <p:cNvPicPr>
            <a:picLocks noChangeAspect="1"/>
          </p:cNvPicPr>
          <p:nvPr/>
        </p:nvPicPr>
        <p:blipFill>
          <a:blip r:embed="rId4"/>
          <a:stretch>
            <a:fillRect/>
          </a:stretch>
        </p:blipFill>
        <p:spPr>
          <a:xfrm>
            <a:off x="5608107" y="4133809"/>
            <a:ext cx="5614835" cy="673780"/>
          </a:xfrm>
          <a:prstGeom prst="rect">
            <a:avLst/>
          </a:prstGeom>
          <a:effectLst/>
        </p:spPr>
      </p:pic>
      <p:sp>
        <p:nvSpPr>
          <p:cNvPr id="2" name="Title 1">
            <a:extLst>
              <a:ext uri="{FF2B5EF4-FFF2-40B4-BE49-F238E27FC236}">
                <a16:creationId xmlns:a16="http://schemas.microsoft.com/office/drawing/2014/main" id="{2764C1F3-A209-456C-896B-C832F98AE211}"/>
              </a:ext>
            </a:extLst>
          </p:cNvPr>
          <p:cNvSpPr>
            <a:spLocks noGrp="1"/>
          </p:cNvSpPr>
          <p:nvPr>
            <p:ph type="title"/>
          </p:nvPr>
        </p:nvSpPr>
        <p:spPr>
          <a:xfrm>
            <a:off x="648929" y="629266"/>
            <a:ext cx="3505495" cy="1622321"/>
          </a:xfrm>
        </p:spPr>
        <p:txBody>
          <a:bodyPr>
            <a:normAutofit/>
          </a:bodyPr>
          <a:lstStyle/>
          <a:p>
            <a:r>
              <a:rPr lang="en-US" dirty="0"/>
              <a:t>Interleaved Execution</a:t>
            </a:r>
          </a:p>
        </p:txBody>
      </p:sp>
      <p:sp>
        <p:nvSpPr>
          <p:cNvPr id="3" name="Content Placeholder 2">
            <a:extLst>
              <a:ext uri="{FF2B5EF4-FFF2-40B4-BE49-F238E27FC236}">
                <a16:creationId xmlns:a16="http://schemas.microsoft.com/office/drawing/2014/main" id="{EC0B1A23-0706-4655-955B-669405FB48C0}"/>
              </a:ext>
            </a:extLst>
          </p:cNvPr>
          <p:cNvSpPr>
            <a:spLocks noGrp="1"/>
          </p:cNvSpPr>
          <p:nvPr>
            <p:ph idx="1"/>
          </p:nvPr>
        </p:nvSpPr>
        <p:spPr>
          <a:xfrm>
            <a:off x="648931" y="2438400"/>
            <a:ext cx="3505494" cy="3785419"/>
          </a:xfrm>
        </p:spPr>
        <p:txBody>
          <a:bodyPr>
            <a:normAutofit/>
          </a:bodyPr>
          <a:lstStyle/>
          <a:p>
            <a:r>
              <a:rPr lang="en-US" sz="2000" dirty="0"/>
              <a:t>Problem: Multi-statement table valued functions (MSTVFs) are treated as a black box by QP and we use a fixed optimization guess</a:t>
            </a:r>
          </a:p>
          <a:p>
            <a:r>
              <a:rPr lang="en-US" sz="2000" dirty="0"/>
              <a:t>Interleaved Execution will materialize row counts for multi-statement table valued functions (MSTVFs)</a:t>
            </a:r>
          </a:p>
          <a:p>
            <a:r>
              <a:rPr lang="en-US" sz="2000" dirty="0"/>
              <a:t>Downstream operations will benefit from the corrected MSTVF cardinality estimate</a:t>
            </a:r>
          </a:p>
          <a:p>
            <a:endParaRPr lang="en-US" sz="2000" dirty="0"/>
          </a:p>
        </p:txBody>
      </p:sp>
      <p:graphicFrame>
        <p:nvGraphicFramePr>
          <p:cNvPr id="5" name="Diagram 4">
            <a:extLst>
              <a:ext uri="{FF2B5EF4-FFF2-40B4-BE49-F238E27FC236}">
                <a16:creationId xmlns:a16="http://schemas.microsoft.com/office/drawing/2014/main" id="{96180864-1D46-4080-B853-3D81A038A2C5}"/>
              </a:ext>
            </a:extLst>
          </p:cNvPr>
          <p:cNvGraphicFramePr/>
          <p:nvPr>
            <p:extLst/>
          </p:nvPr>
        </p:nvGraphicFramePr>
        <p:xfrm>
          <a:off x="6916768" y="1695516"/>
          <a:ext cx="2997511" cy="8850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Rectangle: Rounded Corners 5">
            <a:extLst>
              <a:ext uri="{FF2B5EF4-FFF2-40B4-BE49-F238E27FC236}">
                <a16:creationId xmlns:a16="http://schemas.microsoft.com/office/drawing/2014/main" id="{50319FE0-D256-46E4-89E9-C8600CF8B0D1}"/>
              </a:ext>
            </a:extLst>
          </p:cNvPr>
          <p:cNvSpPr/>
          <p:nvPr/>
        </p:nvSpPr>
        <p:spPr>
          <a:xfrm>
            <a:off x="7781190" y="998864"/>
            <a:ext cx="1134208" cy="518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Pre 2017</a:t>
            </a:r>
          </a:p>
        </p:txBody>
      </p:sp>
      <p:sp>
        <p:nvSpPr>
          <p:cNvPr id="10" name="Rectangle: Rounded Corners 9">
            <a:extLst>
              <a:ext uri="{FF2B5EF4-FFF2-40B4-BE49-F238E27FC236}">
                <a16:creationId xmlns:a16="http://schemas.microsoft.com/office/drawing/2014/main" id="{E32B0BE7-55E9-42F1-AFC0-6BA2E79BBB64}"/>
              </a:ext>
            </a:extLst>
          </p:cNvPr>
          <p:cNvSpPr/>
          <p:nvPr/>
        </p:nvSpPr>
        <p:spPr>
          <a:xfrm>
            <a:off x="7781190" y="3499628"/>
            <a:ext cx="1134208" cy="518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2017+</a:t>
            </a:r>
          </a:p>
        </p:txBody>
      </p:sp>
      <p:sp>
        <p:nvSpPr>
          <p:cNvPr id="7" name="TextBox 6">
            <a:extLst>
              <a:ext uri="{FF2B5EF4-FFF2-40B4-BE49-F238E27FC236}">
                <a16:creationId xmlns:a16="http://schemas.microsoft.com/office/drawing/2014/main" id="{DC8937D4-AF07-447F-9BF3-DE7105348FA9}"/>
              </a:ext>
            </a:extLst>
          </p:cNvPr>
          <p:cNvSpPr txBox="1"/>
          <p:nvPr/>
        </p:nvSpPr>
        <p:spPr>
          <a:xfrm>
            <a:off x="7091263" y="2454500"/>
            <a:ext cx="1268964"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100 rows guessed for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MSTVFs</a:t>
            </a:r>
          </a:p>
        </p:txBody>
      </p:sp>
      <p:sp>
        <p:nvSpPr>
          <p:cNvPr id="12" name="TextBox 11">
            <a:extLst>
              <a:ext uri="{FF2B5EF4-FFF2-40B4-BE49-F238E27FC236}">
                <a16:creationId xmlns:a16="http://schemas.microsoft.com/office/drawing/2014/main" id="{155CF2F8-0519-405A-B7F8-E7E653045C8B}"/>
              </a:ext>
            </a:extLst>
          </p:cNvPr>
          <p:cNvSpPr txBox="1"/>
          <p:nvPr/>
        </p:nvSpPr>
        <p:spPr>
          <a:xfrm>
            <a:off x="5647804" y="4909105"/>
            <a:ext cx="126896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MSTVF</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identified</a:t>
            </a:r>
          </a:p>
        </p:txBody>
      </p:sp>
      <p:sp>
        <p:nvSpPr>
          <p:cNvPr id="13" name="TextBox 12">
            <a:extLst>
              <a:ext uri="{FF2B5EF4-FFF2-40B4-BE49-F238E27FC236}">
                <a16:creationId xmlns:a16="http://schemas.microsoft.com/office/drawing/2014/main" id="{843AF3DA-3022-4A93-A50D-2987FA544FCC}"/>
              </a:ext>
            </a:extLst>
          </p:cNvPr>
          <p:cNvSpPr txBox="1"/>
          <p:nvPr/>
        </p:nvSpPr>
        <p:spPr>
          <a:xfrm>
            <a:off x="8474293" y="4923024"/>
            <a:ext cx="126896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500k rows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assumed</a:t>
            </a:r>
          </a:p>
        </p:txBody>
      </p:sp>
      <p:sp>
        <p:nvSpPr>
          <p:cNvPr id="14" name="TextBox 13">
            <a:extLst>
              <a:ext uri="{FF2B5EF4-FFF2-40B4-BE49-F238E27FC236}">
                <a16:creationId xmlns:a16="http://schemas.microsoft.com/office/drawing/2014/main" id="{BE7856E5-3B42-4DEF-94C4-D23C9B4EED27}"/>
              </a:ext>
            </a:extLst>
          </p:cNvPr>
          <p:cNvSpPr txBox="1"/>
          <p:nvPr/>
        </p:nvSpPr>
        <p:spPr>
          <a:xfrm>
            <a:off x="8474293" y="2472414"/>
            <a:ext cx="1439986"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Performance issues if skewed!</a:t>
            </a:r>
          </a:p>
        </p:txBody>
      </p:sp>
      <p:sp>
        <p:nvSpPr>
          <p:cNvPr id="15" name="TextBox 14">
            <a:extLst>
              <a:ext uri="{FF2B5EF4-FFF2-40B4-BE49-F238E27FC236}">
                <a16:creationId xmlns:a16="http://schemas.microsoft.com/office/drawing/2014/main" id="{C8FE9AB7-CF1B-46E2-8024-E138F58FC299}"/>
              </a:ext>
            </a:extLst>
          </p:cNvPr>
          <p:cNvSpPr txBox="1"/>
          <p:nvPr/>
        </p:nvSpPr>
        <p:spPr>
          <a:xfrm>
            <a:off x="7061048" y="4909104"/>
            <a:ext cx="126896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MSTVF</a:t>
            </a:r>
          </a:p>
        </p:txBody>
      </p:sp>
      <p:sp>
        <p:nvSpPr>
          <p:cNvPr id="16" name="TextBox 15">
            <a:extLst>
              <a:ext uri="{FF2B5EF4-FFF2-40B4-BE49-F238E27FC236}">
                <a16:creationId xmlns:a16="http://schemas.microsoft.com/office/drawing/2014/main" id="{385DEB69-41F4-429B-8447-F7B2ADC8E544}"/>
              </a:ext>
            </a:extLst>
          </p:cNvPr>
          <p:cNvSpPr txBox="1"/>
          <p:nvPr/>
        </p:nvSpPr>
        <p:spPr>
          <a:xfrm>
            <a:off x="9887537" y="4909103"/>
            <a:ext cx="155179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Good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Performance!</a:t>
            </a:r>
          </a:p>
        </p:txBody>
      </p:sp>
    </p:spTree>
    <p:custDataLst>
      <p:tags r:id="rId1"/>
    </p:custDataLst>
    <p:extLst>
      <p:ext uri="{BB962C8B-B14F-4D97-AF65-F5344CB8AC3E}">
        <p14:creationId xmlns:p14="http://schemas.microsoft.com/office/powerpoint/2010/main" val="1490071840"/>
      </p:ext>
    </p:extLst>
  </p:cSld>
  <p:clrMapOvr>
    <a:masterClrMapping/>
  </p:clrMapOvr>
  <mc:AlternateContent xmlns:mc="http://schemas.openxmlformats.org/markup-compatibility/2006" xmlns:p14="http://schemas.microsoft.com/office/powerpoint/2010/main">
    <mc:Choice Requires="p14">
      <p:transition spd="slow" p14:dur="2000" advTm="166122"/>
    </mc:Choice>
    <mc:Fallback xmlns="">
      <p:transition spd="slow" advTm="1661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3">
            <a:extLst>
              <a:ext uri="{FF2B5EF4-FFF2-40B4-BE49-F238E27FC236}">
                <a16:creationId xmlns:a16="http://schemas.microsoft.com/office/drawing/2014/main" id="{5BFEFE6A-BFE7-41D1-B8C3-45EECD986414}"/>
              </a:ext>
            </a:extLst>
          </p:cNvPr>
          <p:cNvPicPr>
            <a:picLocks noChangeAspect="1"/>
          </p:cNvPicPr>
          <p:nvPr/>
        </p:nvPicPr>
        <p:blipFill>
          <a:blip r:embed="rId4"/>
          <a:stretch>
            <a:fillRect/>
          </a:stretch>
        </p:blipFill>
        <p:spPr>
          <a:xfrm>
            <a:off x="5608319" y="1857441"/>
            <a:ext cx="5614835" cy="2989899"/>
          </a:xfrm>
          <a:prstGeom prst="rect">
            <a:avLst/>
          </a:prstGeom>
          <a:effectLst/>
        </p:spPr>
      </p:pic>
      <p:sp>
        <p:nvSpPr>
          <p:cNvPr id="2" name="Title 1">
            <a:extLst>
              <a:ext uri="{FF2B5EF4-FFF2-40B4-BE49-F238E27FC236}">
                <a16:creationId xmlns:a16="http://schemas.microsoft.com/office/drawing/2014/main" id="{CF29EAEA-C46D-4AE1-80EA-01B13A79BC53}"/>
              </a:ext>
            </a:extLst>
          </p:cNvPr>
          <p:cNvSpPr>
            <a:spLocks noGrp="1"/>
          </p:cNvSpPr>
          <p:nvPr>
            <p:ph type="title"/>
          </p:nvPr>
        </p:nvSpPr>
        <p:spPr>
          <a:xfrm>
            <a:off x="648929" y="629266"/>
            <a:ext cx="3505495" cy="1622321"/>
          </a:xfrm>
        </p:spPr>
        <p:txBody>
          <a:bodyPr>
            <a:normAutofit/>
          </a:bodyPr>
          <a:lstStyle/>
          <a:p>
            <a:pPr>
              <a:lnSpc>
                <a:spcPct val="80000"/>
              </a:lnSpc>
            </a:pPr>
            <a:r>
              <a:rPr lang="en-US" sz="4100"/>
              <a:t>Batch Mode Memory Grant Feedback</a:t>
            </a:r>
          </a:p>
        </p:txBody>
      </p:sp>
      <p:sp>
        <p:nvSpPr>
          <p:cNvPr id="3" name="Content Placeholder 2">
            <a:extLst>
              <a:ext uri="{FF2B5EF4-FFF2-40B4-BE49-F238E27FC236}">
                <a16:creationId xmlns:a16="http://schemas.microsoft.com/office/drawing/2014/main" id="{A0B2ECA4-EB17-466E-844F-13C01AF8C665}"/>
              </a:ext>
            </a:extLst>
          </p:cNvPr>
          <p:cNvSpPr>
            <a:spLocks noGrp="1"/>
          </p:cNvSpPr>
          <p:nvPr>
            <p:ph idx="1"/>
          </p:nvPr>
        </p:nvSpPr>
        <p:spPr>
          <a:xfrm>
            <a:off x="648931" y="2438400"/>
            <a:ext cx="3505494" cy="3785419"/>
          </a:xfrm>
        </p:spPr>
        <p:txBody>
          <a:bodyPr>
            <a:normAutofit/>
          </a:bodyPr>
          <a:lstStyle/>
          <a:p>
            <a:r>
              <a:rPr lang="en-US" sz="2000" dirty="0"/>
              <a:t>Problem: Queries may spill to disk or take too much memory based on poor cardinality estimates</a:t>
            </a:r>
          </a:p>
          <a:p>
            <a:r>
              <a:rPr lang="en-US" sz="2000" dirty="0"/>
              <a:t>MGF will adjust memory grants based on execution feedback</a:t>
            </a:r>
          </a:p>
          <a:p>
            <a:r>
              <a:rPr lang="en-US" sz="2000" dirty="0"/>
              <a:t>MGF will remove spills and improve concurrency for repeating queries</a:t>
            </a:r>
          </a:p>
          <a:p>
            <a:endParaRPr lang="en-US" sz="2000" dirty="0"/>
          </a:p>
        </p:txBody>
      </p:sp>
    </p:spTree>
    <p:custDataLst>
      <p:tags r:id="rId1"/>
    </p:custDataLst>
    <p:extLst>
      <p:ext uri="{BB962C8B-B14F-4D97-AF65-F5344CB8AC3E}">
        <p14:creationId xmlns:p14="http://schemas.microsoft.com/office/powerpoint/2010/main" val="586787222"/>
      </p:ext>
    </p:extLst>
  </p:cSld>
  <p:clrMapOvr>
    <a:masterClrMapping/>
  </p:clrMapOvr>
  <mc:AlternateContent xmlns:mc="http://schemas.openxmlformats.org/markup-compatibility/2006" xmlns:p14="http://schemas.microsoft.com/office/powerpoint/2010/main">
    <mc:Choice Requires="p14">
      <p:transition spd="slow" p14:dur="2000" advTm="104982"/>
    </mc:Choice>
    <mc:Fallback xmlns="">
      <p:transition spd="slow" advTm="1049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338C-B2C1-4721-BB52-45DBF4700552}"/>
              </a:ext>
            </a:extLst>
          </p:cNvPr>
          <p:cNvSpPr>
            <a:spLocks noGrp="1"/>
          </p:cNvSpPr>
          <p:nvPr>
            <p:ph type="title"/>
          </p:nvPr>
        </p:nvSpPr>
        <p:spPr/>
        <p:txBody>
          <a:bodyPr/>
          <a:lstStyle/>
          <a:p>
            <a:r>
              <a:rPr lang="en-US" dirty="0"/>
              <a:t>Batch Mode Memory Grant Feedback</a:t>
            </a:r>
          </a:p>
        </p:txBody>
      </p:sp>
      <p:pic>
        <p:nvPicPr>
          <p:cNvPr id="4" name="Picture 3">
            <a:extLst>
              <a:ext uri="{FF2B5EF4-FFF2-40B4-BE49-F238E27FC236}">
                <a16:creationId xmlns:a16="http://schemas.microsoft.com/office/drawing/2014/main" id="{0DB6E52D-80E9-4010-AFBC-E78D3A75142D}"/>
              </a:ext>
            </a:extLst>
          </p:cNvPr>
          <p:cNvPicPr>
            <a:picLocks noChangeAspect="1"/>
          </p:cNvPicPr>
          <p:nvPr/>
        </p:nvPicPr>
        <p:blipFill>
          <a:blip r:embed="rId3"/>
          <a:stretch>
            <a:fillRect/>
          </a:stretch>
        </p:blipFill>
        <p:spPr>
          <a:xfrm>
            <a:off x="3291141" y="1768952"/>
            <a:ext cx="8062659" cy="1615580"/>
          </a:xfrm>
          <a:prstGeom prst="rect">
            <a:avLst/>
          </a:prstGeom>
        </p:spPr>
      </p:pic>
      <p:sp>
        <p:nvSpPr>
          <p:cNvPr id="5" name="Rectangle 4">
            <a:extLst>
              <a:ext uri="{FF2B5EF4-FFF2-40B4-BE49-F238E27FC236}">
                <a16:creationId xmlns:a16="http://schemas.microsoft.com/office/drawing/2014/main" id="{0CABE541-667E-4AF5-94F3-C809C35BAA5F}"/>
              </a:ext>
            </a:extLst>
          </p:cNvPr>
          <p:cNvSpPr/>
          <p:nvPr/>
        </p:nvSpPr>
        <p:spPr>
          <a:xfrm>
            <a:off x="568459" y="2139249"/>
            <a:ext cx="907644" cy="874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Before</a:t>
            </a:r>
          </a:p>
        </p:txBody>
      </p:sp>
      <p:sp>
        <p:nvSpPr>
          <p:cNvPr id="6" name="Explosion: 8 Points 5">
            <a:extLst>
              <a:ext uri="{FF2B5EF4-FFF2-40B4-BE49-F238E27FC236}">
                <a16:creationId xmlns:a16="http://schemas.microsoft.com/office/drawing/2014/main" id="{F3C8EB38-C9E2-4BAF-918D-AA2A433C17BA}"/>
              </a:ext>
            </a:extLst>
          </p:cNvPr>
          <p:cNvSpPr/>
          <p:nvPr/>
        </p:nvSpPr>
        <p:spPr>
          <a:xfrm>
            <a:off x="4297681" y="2414639"/>
            <a:ext cx="1077686" cy="71845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Spill</a:t>
            </a:r>
          </a:p>
        </p:txBody>
      </p:sp>
      <p:sp>
        <p:nvSpPr>
          <p:cNvPr id="7" name="Explosion: 8 Points 6">
            <a:extLst>
              <a:ext uri="{FF2B5EF4-FFF2-40B4-BE49-F238E27FC236}">
                <a16:creationId xmlns:a16="http://schemas.microsoft.com/office/drawing/2014/main" id="{F71381EA-0E30-455E-8334-E54ABF43099D}"/>
              </a:ext>
            </a:extLst>
          </p:cNvPr>
          <p:cNvSpPr/>
          <p:nvPr/>
        </p:nvSpPr>
        <p:spPr>
          <a:xfrm>
            <a:off x="5557157" y="2414639"/>
            <a:ext cx="1077686" cy="71845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Spill</a:t>
            </a:r>
          </a:p>
        </p:txBody>
      </p:sp>
      <p:pic>
        <p:nvPicPr>
          <p:cNvPr id="8" name="Picture 7">
            <a:extLst>
              <a:ext uri="{FF2B5EF4-FFF2-40B4-BE49-F238E27FC236}">
                <a16:creationId xmlns:a16="http://schemas.microsoft.com/office/drawing/2014/main" id="{9DC2A507-9A84-4B44-A9B7-77693E15A2AE}"/>
              </a:ext>
            </a:extLst>
          </p:cNvPr>
          <p:cNvPicPr>
            <a:picLocks noChangeAspect="1"/>
          </p:cNvPicPr>
          <p:nvPr/>
        </p:nvPicPr>
        <p:blipFill>
          <a:blip r:embed="rId4"/>
          <a:stretch>
            <a:fillRect/>
          </a:stretch>
        </p:blipFill>
        <p:spPr>
          <a:xfrm>
            <a:off x="1829693" y="2498478"/>
            <a:ext cx="2286198" cy="1104996"/>
          </a:xfrm>
          <a:prstGeom prst="rect">
            <a:avLst/>
          </a:prstGeom>
        </p:spPr>
      </p:pic>
      <p:sp>
        <p:nvSpPr>
          <p:cNvPr id="9" name="Rectangle 8">
            <a:extLst>
              <a:ext uri="{FF2B5EF4-FFF2-40B4-BE49-F238E27FC236}">
                <a16:creationId xmlns:a16="http://schemas.microsoft.com/office/drawing/2014/main" id="{0E19190F-BD16-4979-9D7C-C2A0B772747B}"/>
              </a:ext>
            </a:extLst>
          </p:cNvPr>
          <p:cNvSpPr/>
          <p:nvPr/>
        </p:nvSpPr>
        <p:spPr>
          <a:xfrm>
            <a:off x="568459" y="4802916"/>
            <a:ext cx="907644" cy="86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After</a:t>
            </a:r>
          </a:p>
        </p:txBody>
      </p:sp>
      <p:sp>
        <p:nvSpPr>
          <p:cNvPr id="12" name="Arrow: Down 11">
            <a:extLst>
              <a:ext uri="{FF2B5EF4-FFF2-40B4-BE49-F238E27FC236}">
                <a16:creationId xmlns:a16="http://schemas.microsoft.com/office/drawing/2014/main" id="{EA7B1B3A-C1C1-4BF5-96E1-A02402F4FCAD}"/>
              </a:ext>
            </a:extLst>
          </p:cNvPr>
          <p:cNvSpPr/>
          <p:nvPr/>
        </p:nvSpPr>
        <p:spPr>
          <a:xfrm>
            <a:off x="3803340" y="3258814"/>
            <a:ext cx="3144053" cy="131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Spill detected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and feedback generated</a:t>
            </a:r>
          </a:p>
        </p:txBody>
      </p:sp>
      <p:pic>
        <p:nvPicPr>
          <p:cNvPr id="13" name="Picture 12">
            <a:extLst>
              <a:ext uri="{FF2B5EF4-FFF2-40B4-BE49-F238E27FC236}">
                <a16:creationId xmlns:a16="http://schemas.microsoft.com/office/drawing/2014/main" id="{E1980F12-D014-4564-B483-C7C80D8DD9D1}"/>
              </a:ext>
            </a:extLst>
          </p:cNvPr>
          <p:cNvPicPr>
            <a:picLocks noChangeAspect="1"/>
          </p:cNvPicPr>
          <p:nvPr/>
        </p:nvPicPr>
        <p:blipFill>
          <a:blip r:embed="rId5"/>
          <a:stretch>
            <a:fillRect/>
          </a:stretch>
        </p:blipFill>
        <p:spPr>
          <a:xfrm>
            <a:off x="3275900" y="4572189"/>
            <a:ext cx="8077900" cy="1546994"/>
          </a:xfrm>
          <a:prstGeom prst="rect">
            <a:avLst/>
          </a:prstGeom>
        </p:spPr>
      </p:pic>
      <p:pic>
        <p:nvPicPr>
          <p:cNvPr id="14" name="Picture 13">
            <a:extLst>
              <a:ext uri="{FF2B5EF4-FFF2-40B4-BE49-F238E27FC236}">
                <a16:creationId xmlns:a16="http://schemas.microsoft.com/office/drawing/2014/main" id="{18ABCB5E-A75D-4051-AC83-351FA9F7560B}"/>
              </a:ext>
            </a:extLst>
          </p:cNvPr>
          <p:cNvPicPr>
            <a:picLocks noChangeAspect="1"/>
          </p:cNvPicPr>
          <p:nvPr/>
        </p:nvPicPr>
        <p:blipFill>
          <a:blip r:embed="rId6"/>
          <a:stretch>
            <a:fillRect/>
          </a:stretch>
        </p:blipFill>
        <p:spPr>
          <a:xfrm>
            <a:off x="1806831" y="5313568"/>
            <a:ext cx="2309060" cy="1021168"/>
          </a:xfrm>
          <a:prstGeom prst="rect">
            <a:avLst/>
          </a:prstGeom>
        </p:spPr>
      </p:pic>
    </p:spTree>
    <p:extLst>
      <p:ext uri="{BB962C8B-B14F-4D97-AF65-F5344CB8AC3E}">
        <p14:creationId xmlns:p14="http://schemas.microsoft.com/office/powerpoint/2010/main" val="291747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8EE1DE29-5A87-4698-BDB8-02C96A937890}"/>
              </a:ext>
            </a:extLst>
          </p:cNvPr>
          <p:cNvSpPr>
            <a:spLocks noGrp="1"/>
          </p:cNvSpPr>
          <p:nvPr>
            <p:ph type="title"/>
          </p:nvPr>
        </p:nvSpPr>
        <p:spPr>
          <a:xfrm>
            <a:off x="648929" y="629266"/>
            <a:ext cx="3505495" cy="1622321"/>
          </a:xfrm>
        </p:spPr>
        <p:txBody>
          <a:bodyPr>
            <a:normAutofit/>
          </a:bodyPr>
          <a:lstStyle/>
          <a:p>
            <a:r>
              <a:rPr lang="en-US" dirty="0"/>
              <a:t>Batch Mode Adaptive Joins</a:t>
            </a:r>
          </a:p>
        </p:txBody>
      </p:sp>
      <p:sp>
        <p:nvSpPr>
          <p:cNvPr id="3" name="Content Placeholder 2">
            <a:extLst>
              <a:ext uri="{FF2B5EF4-FFF2-40B4-BE49-F238E27FC236}">
                <a16:creationId xmlns:a16="http://schemas.microsoft.com/office/drawing/2014/main" id="{64363C9A-0B59-45A3-84C8-31FE1AD3C22D}"/>
              </a:ext>
            </a:extLst>
          </p:cNvPr>
          <p:cNvSpPr>
            <a:spLocks noGrp="1"/>
          </p:cNvSpPr>
          <p:nvPr>
            <p:ph idx="1"/>
          </p:nvPr>
        </p:nvSpPr>
        <p:spPr>
          <a:xfrm>
            <a:off x="648931" y="2438400"/>
            <a:ext cx="3505494" cy="3785419"/>
          </a:xfrm>
        </p:spPr>
        <p:txBody>
          <a:bodyPr>
            <a:normAutofit/>
          </a:bodyPr>
          <a:lstStyle/>
          <a:p>
            <a:r>
              <a:rPr lang="en-US" sz="2000" dirty="0"/>
              <a:t>Problem: If cardinality estimates are skewed, we may choose an inappropriate join algorithm</a:t>
            </a:r>
          </a:p>
          <a:p>
            <a:r>
              <a:rPr lang="en-US" sz="2000" dirty="0"/>
              <a:t>AJ will defer the choice of hash join or nested loop until after the first join input has been scanned</a:t>
            </a:r>
          </a:p>
          <a:p>
            <a:r>
              <a:rPr lang="en-US" sz="2000" dirty="0"/>
              <a:t>AJ uses nested loop for small inputs, hash joins for large inputs</a:t>
            </a:r>
          </a:p>
          <a:p>
            <a:endParaRPr lang="en-US" sz="2000" dirty="0"/>
          </a:p>
        </p:txBody>
      </p:sp>
      <p:pic>
        <p:nvPicPr>
          <p:cNvPr id="5" name="Picture 4"/>
          <p:cNvPicPr>
            <a:picLocks noChangeAspect="1"/>
          </p:cNvPicPr>
          <p:nvPr/>
        </p:nvPicPr>
        <p:blipFill>
          <a:blip r:embed="rId4"/>
          <a:stretch>
            <a:fillRect/>
          </a:stretch>
        </p:blipFill>
        <p:spPr>
          <a:xfrm>
            <a:off x="6167909" y="1678034"/>
            <a:ext cx="4495238" cy="3352381"/>
          </a:xfrm>
          <a:prstGeom prst="rect">
            <a:avLst/>
          </a:prstGeom>
        </p:spPr>
      </p:pic>
    </p:spTree>
    <p:custDataLst>
      <p:tags r:id="rId1"/>
    </p:custDataLst>
    <p:extLst>
      <p:ext uri="{BB962C8B-B14F-4D97-AF65-F5344CB8AC3E}">
        <p14:creationId xmlns:p14="http://schemas.microsoft.com/office/powerpoint/2010/main" val="445564003"/>
      </p:ext>
    </p:extLst>
  </p:cSld>
  <p:clrMapOvr>
    <a:masterClrMapping/>
  </p:clrMapOvr>
  <mc:AlternateContent xmlns:mc="http://schemas.openxmlformats.org/markup-compatibility/2006" xmlns:p14="http://schemas.microsoft.com/office/powerpoint/2010/main">
    <mc:Choice Requires="p14">
      <p:transition spd="slow" p14:dur="2000" advTm="75106"/>
    </mc:Choice>
    <mc:Fallback xmlns="">
      <p:transition spd="slow" advTm="751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5637" y="311150"/>
            <a:ext cx="5012012" cy="1361286"/>
          </a:xfrm>
        </p:spPr>
        <p:txBody>
          <a:bodyPr>
            <a:noAutofit/>
          </a:bodyPr>
          <a:lstStyle/>
          <a:p>
            <a:pPr lvl="1" algn="l" defTabSz="896386"/>
            <a:r>
              <a:rPr lang="en-US" sz="4400" cap="none" spc="-100" dirty="0">
                <a:ln w="3175">
                  <a:noFill/>
                </a:ln>
                <a:solidFill>
                  <a:schemeClr val="bg1"/>
                </a:solidFill>
                <a:latin typeface="Segoe UI Light" panose="020B0502040204020203" pitchFamily="34" charset="0"/>
                <a:ea typeface="+mn-ea"/>
                <a:cs typeface="Segoe UI Light" panose="020B0502040204020203" pitchFamily="34" charset="0"/>
              </a:rPr>
              <a:t>Security &amp; Data Protection</a:t>
            </a:r>
          </a:p>
        </p:txBody>
      </p:sp>
      <p:sp>
        <p:nvSpPr>
          <p:cNvPr id="11" name="Freeform 10"/>
          <p:cNvSpPr>
            <a:spLocks noChangeAspect="1"/>
          </p:cNvSpPr>
          <p:nvPr/>
        </p:nvSpPr>
        <p:spPr bwMode="auto">
          <a:xfrm>
            <a:off x="1606076" y="2330521"/>
            <a:ext cx="3085834" cy="3473735"/>
          </a:xfrm>
          <a:custGeom>
            <a:avLst/>
            <a:gdLst/>
            <a:ahLst/>
            <a:cxnLst/>
            <a:rect l="l" t="t" r="r" b="b"/>
            <a:pathLst>
              <a:path w="1407693" h="1585061">
                <a:moveTo>
                  <a:pt x="727084" y="1101630"/>
                </a:moveTo>
                <a:lnTo>
                  <a:pt x="727305" y="1101630"/>
                </a:lnTo>
                <a:lnTo>
                  <a:pt x="727157" y="1101892"/>
                </a:lnTo>
                <a:close/>
                <a:moveTo>
                  <a:pt x="671601" y="1101630"/>
                </a:moveTo>
                <a:lnTo>
                  <a:pt x="671822" y="1101630"/>
                </a:lnTo>
                <a:lnTo>
                  <a:pt x="671749" y="1101892"/>
                </a:lnTo>
                <a:close/>
                <a:moveTo>
                  <a:pt x="707320" y="531266"/>
                </a:moveTo>
                <a:cubicBezTo>
                  <a:pt x="761703" y="531060"/>
                  <a:pt x="807433" y="592034"/>
                  <a:pt x="809287" y="623345"/>
                </a:cubicBezTo>
                <a:cubicBezTo>
                  <a:pt x="811106" y="654060"/>
                  <a:pt x="809356" y="690723"/>
                  <a:pt x="809313" y="724582"/>
                </a:cubicBezTo>
                <a:lnTo>
                  <a:pt x="596682" y="724582"/>
                </a:lnTo>
                <a:cubicBezTo>
                  <a:pt x="596639" y="691338"/>
                  <a:pt x="595085" y="670420"/>
                  <a:pt x="596701" y="623345"/>
                </a:cubicBezTo>
                <a:cubicBezTo>
                  <a:pt x="598349" y="575348"/>
                  <a:pt x="652938" y="531471"/>
                  <a:pt x="707320" y="531266"/>
                </a:cubicBezTo>
                <a:close/>
                <a:moveTo>
                  <a:pt x="704848" y="461434"/>
                </a:moveTo>
                <a:cubicBezTo>
                  <a:pt x="617919" y="461846"/>
                  <a:pt x="529547" y="530648"/>
                  <a:pt x="529960" y="622727"/>
                </a:cubicBezTo>
                <a:lnTo>
                  <a:pt x="529960" y="725226"/>
                </a:lnTo>
                <a:cubicBezTo>
                  <a:pt x="496208" y="728119"/>
                  <a:pt x="469840" y="756526"/>
                  <a:pt x="469840" y="791091"/>
                </a:cubicBezTo>
                <a:lnTo>
                  <a:pt x="469840" y="1057120"/>
                </a:lnTo>
                <a:cubicBezTo>
                  <a:pt x="469840" y="1093852"/>
                  <a:pt x="499617" y="1123629"/>
                  <a:pt x="536349" y="1123629"/>
                </a:cubicBezTo>
                <a:lnTo>
                  <a:pt x="871343" y="1123629"/>
                </a:lnTo>
                <a:cubicBezTo>
                  <a:pt x="908075" y="1123629"/>
                  <a:pt x="937852" y="1093852"/>
                  <a:pt x="937852" y="1057120"/>
                </a:cubicBezTo>
                <a:lnTo>
                  <a:pt x="937852" y="791091"/>
                </a:lnTo>
                <a:cubicBezTo>
                  <a:pt x="937852" y="755520"/>
                  <a:pt x="909928" y="726472"/>
                  <a:pt x="874792" y="724930"/>
                </a:cubicBezTo>
                <a:cubicBezTo>
                  <a:pt x="874789" y="692087"/>
                  <a:pt x="874589" y="709210"/>
                  <a:pt x="874793" y="623345"/>
                </a:cubicBezTo>
                <a:cubicBezTo>
                  <a:pt x="874999" y="536621"/>
                  <a:pt x="791778" y="461022"/>
                  <a:pt x="704848" y="461434"/>
                </a:cubicBezTo>
                <a:close/>
                <a:moveTo>
                  <a:pt x="695394" y="0"/>
                </a:moveTo>
                <a:cubicBezTo>
                  <a:pt x="895720" y="148883"/>
                  <a:pt x="1163791" y="186000"/>
                  <a:pt x="1407693" y="200525"/>
                </a:cubicBezTo>
                <a:cubicBezTo>
                  <a:pt x="1390747" y="285861"/>
                  <a:pt x="1461517" y="1376262"/>
                  <a:pt x="694708" y="1585061"/>
                </a:cubicBezTo>
                <a:cubicBezTo>
                  <a:pt x="23523" y="1327239"/>
                  <a:pt x="4842" y="669975"/>
                  <a:pt x="0" y="196090"/>
                </a:cubicBezTo>
                <a:cubicBezTo>
                  <a:pt x="235429" y="194275"/>
                  <a:pt x="456333" y="161593"/>
                  <a:pt x="695394"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3" tIns="46616" rIns="46616" bIns="93233" numCol="1" spcCol="0" rtlCol="0" fromWordArt="0" anchor="b" anchorCtr="0" forceAA="0" compatLnSpc="1">
            <a:prstTxWarp prst="textNoShape">
              <a:avLst/>
            </a:prstTxWarp>
            <a:noAutofit/>
          </a:bodyPr>
          <a:lstStyle/>
          <a:p>
            <a:pPr algn="ctr" defTabSz="931932" fontAlgn="base">
              <a:spcBef>
                <a:spcPct val="0"/>
              </a:spcBef>
              <a:spcAft>
                <a:spcPct val="0"/>
              </a:spcAft>
              <a:defRPr/>
            </a:pPr>
            <a:endParaRPr lang="en-US" sz="1836" kern="0" spc="-51" dirty="0">
              <a:solidFill>
                <a:srgbClr val="0078D7"/>
              </a:solidFill>
              <a:latin typeface="Segoe UI Semilight"/>
              <a:ea typeface="Segoe UI" pitchFamily="34" charset="0"/>
              <a:cs typeface="Segoe UI" pitchFamily="34" charset="0"/>
            </a:endParaRPr>
          </a:p>
        </p:txBody>
      </p:sp>
      <p:sp>
        <p:nvSpPr>
          <p:cNvPr id="5" name="Text Placeholder 2"/>
          <p:cNvSpPr txBox="1">
            <a:spLocks/>
          </p:cNvSpPr>
          <p:nvPr/>
        </p:nvSpPr>
        <p:spPr>
          <a:xfrm>
            <a:off x="6222045" y="1946"/>
            <a:ext cx="5969955" cy="6856054"/>
          </a:xfrm>
          <a:prstGeom prst="rect">
            <a:avLst/>
          </a:prstGeom>
          <a:solidFill>
            <a:schemeClr val="tx1"/>
          </a:solidFill>
        </p:spPr>
        <p:txBody>
          <a:bodyPr lIns="358519"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96214">
              <a:lnSpc>
                <a:spcPct val="105000"/>
              </a:lnSpc>
              <a:spcBef>
                <a:spcPts val="0"/>
              </a:spcBef>
              <a:spcAft>
                <a:spcPts val="2353"/>
              </a:spcAft>
              <a:buSzTx/>
              <a:buNone/>
              <a:defRPr/>
            </a:pPr>
            <a:endParaRPr lang="en-US" sz="3528" kern="0" dirty="0">
              <a:solidFill>
                <a:srgbClr val="505050"/>
              </a:solidFill>
              <a:ea typeface="Calibri" panose="020F0502020204030204" pitchFamily="34" charset="0"/>
              <a:cs typeface="Times New Roman" panose="02020603050405020304" pitchFamily="18" charset="0"/>
            </a:endParaRPr>
          </a:p>
          <a:p>
            <a:pPr marL="336080" indent="-336080" defTabSz="896214">
              <a:lnSpc>
                <a:spcPct val="105000"/>
              </a:lnSpc>
              <a:spcBef>
                <a:spcPts val="0"/>
              </a:spcBef>
              <a:spcAft>
                <a:spcPts val="2353"/>
              </a:spcAft>
              <a:buSzTx/>
              <a:buFont typeface="Symbol" panose="05050102010706020507" pitchFamily="18" charset="2"/>
              <a:buChar char=""/>
              <a:defRPr/>
            </a:pPr>
            <a:endParaRPr lang="en-US" sz="3528" kern="0" dirty="0">
              <a:solidFill>
                <a:srgbClr val="505050"/>
              </a:solidFill>
              <a:ea typeface="Calibri" panose="020F0502020204030204" pitchFamily="34" charset="0"/>
              <a:cs typeface="Times New Roman" panose="02020603050405020304" pitchFamily="18" charset="0"/>
            </a:endParaRPr>
          </a:p>
        </p:txBody>
      </p:sp>
      <p:sp>
        <p:nvSpPr>
          <p:cNvPr id="6" name="Text Placeholder 2"/>
          <p:cNvSpPr txBox="1">
            <a:spLocks/>
          </p:cNvSpPr>
          <p:nvPr/>
        </p:nvSpPr>
        <p:spPr>
          <a:xfrm>
            <a:off x="6428302" y="1946"/>
            <a:ext cx="5555152" cy="685605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nSpc>
                <a:spcPct val="105000"/>
              </a:lnSpc>
              <a:spcBef>
                <a:spcPts val="0"/>
              </a:spcBef>
              <a:spcAft>
                <a:spcPts val="1200"/>
              </a:spcAft>
              <a:buClr>
                <a:schemeClr val="accent2"/>
              </a:buClr>
              <a:buFont typeface="Arial" panose="020B0604020202020204" pitchFamily="34" charset="0"/>
              <a:buChar char="•"/>
            </a:pPr>
            <a:r>
              <a:rPr lang="en-US" sz="2800" dirty="0">
                <a:ea typeface="Calibri" panose="020F0502020204030204" pitchFamily="34" charset="0"/>
                <a:cs typeface="Times New Roman" panose="02020603050405020304" pitchFamily="18" charset="0"/>
              </a:rPr>
              <a:t>State-of-the-art security toolkit to implement layered security strategy</a:t>
            </a:r>
          </a:p>
          <a:p>
            <a:pPr lvl="1">
              <a:lnSpc>
                <a:spcPct val="105000"/>
              </a:lnSpc>
              <a:spcBef>
                <a:spcPts val="0"/>
              </a:spcBef>
              <a:spcAft>
                <a:spcPts val="1200"/>
              </a:spcAft>
              <a:buClr>
                <a:schemeClr val="accent2"/>
              </a:buClr>
              <a:buFont typeface="Arial" panose="020B0604020202020204" pitchFamily="34" charset="0"/>
              <a:buChar char="•"/>
            </a:pPr>
            <a:r>
              <a:rPr lang="en-US" sz="2600" dirty="0">
                <a:ea typeface="Calibri" panose="020F0502020204030204" pitchFamily="34" charset="0"/>
                <a:cs typeface="Times New Roman" panose="02020603050405020304" pitchFamily="18" charset="0"/>
              </a:rPr>
              <a:t>Built-in</a:t>
            </a:r>
          </a:p>
          <a:p>
            <a:pPr lvl="1">
              <a:lnSpc>
                <a:spcPct val="105000"/>
              </a:lnSpc>
              <a:spcBef>
                <a:spcPts val="0"/>
              </a:spcBef>
              <a:spcAft>
                <a:spcPts val="1200"/>
              </a:spcAft>
              <a:buClr>
                <a:schemeClr val="accent2"/>
              </a:buClr>
              <a:buFont typeface="Arial" panose="020B0604020202020204" pitchFamily="34" charset="0"/>
              <a:buChar char="•"/>
            </a:pPr>
            <a:r>
              <a:rPr lang="en-US" sz="2600" dirty="0">
                <a:ea typeface="Calibri" panose="020F0502020204030204" pitchFamily="34" charset="0"/>
                <a:cs typeface="Times New Roman" panose="02020603050405020304" pitchFamily="18" charset="0"/>
              </a:rPr>
              <a:t>Easy-to-use</a:t>
            </a:r>
          </a:p>
          <a:p>
            <a:pPr lvl="1">
              <a:lnSpc>
                <a:spcPct val="105000"/>
              </a:lnSpc>
              <a:spcBef>
                <a:spcPts val="0"/>
              </a:spcBef>
              <a:spcAft>
                <a:spcPts val="1200"/>
              </a:spcAft>
              <a:buClr>
                <a:schemeClr val="accent2"/>
              </a:buClr>
              <a:buFont typeface="Arial" panose="020B0604020202020204" pitchFamily="34" charset="0"/>
              <a:buChar char="•"/>
            </a:pPr>
            <a:r>
              <a:rPr lang="en-US" sz="2600" dirty="0">
                <a:ea typeface="Calibri" panose="020F0502020204030204" pitchFamily="34" charset="0"/>
                <a:cs typeface="Times New Roman" panose="02020603050405020304" pitchFamily="18" charset="0"/>
              </a:rPr>
              <a:t>Require only minimal changes to app code</a:t>
            </a:r>
          </a:p>
          <a:p>
            <a:pPr lvl="1">
              <a:lnSpc>
                <a:spcPct val="105000"/>
              </a:lnSpc>
              <a:spcBef>
                <a:spcPts val="0"/>
              </a:spcBef>
              <a:spcAft>
                <a:spcPts val="1200"/>
              </a:spcAft>
              <a:buClr>
                <a:schemeClr val="accent2"/>
              </a:buClr>
              <a:buFont typeface="Arial" panose="020B0604020202020204" pitchFamily="34" charset="0"/>
              <a:buChar char="•"/>
            </a:pPr>
            <a:r>
              <a:rPr lang="en-US" sz="2600" dirty="0">
                <a:ea typeface="Calibri" panose="020F0502020204030204" pitchFamily="34" charset="0"/>
                <a:cs typeface="Times New Roman" panose="02020603050405020304" pitchFamily="18" charset="0"/>
              </a:rPr>
              <a:t>Available across all platforms</a:t>
            </a:r>
          </a:p>
          <a:p>
            <a:pPr>
              <a:lnSpc>
                <a:spcPct val="105000"/>
              </a:lnSpc>
              <a:spcBef>
                <a:spcPts val="0"/>
              </a:spcBef>
              <a:buClr>
                <a:schemeClr val="accent2"/>
              </a:buClr>
              <a:buFont typeface="Arial" panose="020B0604020202020204" pitchFamily="34" charset="0"/>
              <a:buChar char="•"/>
            </a:pPr>
            <a:r>
              <a:rPr lang="en-US" sz="2800" dirty="0">
                <a:ea typeface="Calibri" panose="020F0502020204030204" pitchFamily="34" charset="0"/>
                <a:cs typeface="Times New Roman" panose="02020603050405020304" pitchFamily="18" charset="0"/>
              </a:rPr>
              <a:t>Example: </a:t>
            </a:r>
          </a:p>
          <a:p>
            <a:pPr marL="288925" indent="0">
              <a:lnSpc>
                <a:spcPct val="105000"/>
              </a:lnSpc>
              <a:spcBef>
                <a:spcPts val="0"/>
              </a:spcBef>
              <a:spcAft>
                <a:spcPts val="2400"/>
              </a:spcAft>
              <a:buClr>
                <a:schemeClr val="accent2"/>
              </a:buClr>
              <a:buNone/>
            </a:pPr>
            <a:r>
              <a:rPr lang="en-US" sz="2800" b="1" dirty="0">
                <a:ea typeface="Calibri" panose="020F0502020204030204" pitchFamily="34" charset="0"/>
                <a:cs typeface="Times New Roman" panose="02020603050405020304" pitchFamily="18" charset="0"/>
              </a:rPr>
              <a:t>Always Encrypted</a:t>
            </a:r>
          </a:p>
        </p:txBody>
      </p:sp>
    </p:spTree>
    <p:extLst>
      <p:ext uri="{BB962C8B-B14F-4D97-AF65-F5344CB8AC3E}">
        <p14:creationId xmlns:p14="http://schemas.microsoft.com/office/powerpoint/2010/main" val="66634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Security in Layers</a:t>
            </a:r>
          </a:p>
        </p:txBody>
      </p:sp>
      <p:grpSp>
        <p:nvGrpSpPr>
          <p:cNvPr id="29" name="Group 28"/>
          <p:cNvGrpSpPr/>
          <p:nvPr/>
        </p:nvGrpSpPr>
        <p:grpSpPr>
          <a:xfrm>
            <a:off x="5439206" y="3514207"/>
            <a:ext cx="704619" cy="704619"/>
            <a:chOff x="10406827" y="3248240"/>
            <a:chExt cx="718850" cy="718850"/>
          </a:xfrm>
        </p:grpSpPr>
        <p:sp>
          <p:nvSpPr>
            <p:cNvPr id="30" name="Oval 29"/>
            <p:cNvSpPr/>
            <p:nvPr/>
          </p:nvSpPr>
          <p:spPr bwMode="auto">
            <a:xfrm>
              <a:off x="10406827" y="3248240"/>
              <a:ext cx="718850" cy="718850"/>
            </a:xfrm>
            <a:prstGeom prst="ellipse">
              <a:avLst/>
            </a:prstGeom>
            <a:solidFill>
              <a:srgbClr val="FFFFFF"/>
            </a:solidFill>
            <a:ln w="19050" cap="flat" cmpd="sng" algn="ctr">
              <a:solidFill>
                <a:srgbClr val="00B0F0"/>
              </a:solid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Freeform 164"/>
            <p:cNvSpPr>
              <a:spLocks noEditPoints="1"/>
            </p:cNvSpPr>
            <p:nvPr/>
          </p:nvSpPr>
          <p:spPr bwMode="black">
            <a:xfrm>
              <a:off x="10572763" y="3351399"/>
              <a:ext cx="384022" cy="532413"/>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00B0F0"/>
            </a:solidFill>
            <a:ln>
              <a:noFill/>
            </a:ln>
            <a:extLst/>
          </p:spPr>
          <p:txBody>
            <a:bodyPr vert="horz" wrap="square" lIns="82281" tIns="41141" rIns="82281" bIns="41141" numCol="1" anchor="t" anchorCtr="0" compatLnSpc="1">
              <a:prstTxWarp prst="textNoShape">
                <a:avLst/>
              </a:prstTxWarp>
            </a:bodyPr>
            <a:lstStyle/>
            <a:p>
              <a:pPr defTabSz="914012">
                <a:defRPr/>
              </a:pPr>
              <a:endParaRPr lang="en-US" sz="1599" kern="0">
                <a:solidFill>
                  <a:srgbClr val="FFFFFF"/>
                </a:solidFill>
              </a:endParaRPr>
            </a:p>
          </p:txBody>
        </p:sp>
      </p:grpSp>
      <p:sp>
        <p:nvSpPr>
          <p:cNvPr id="32" name="Freeform 39"/>
          <p:cNvSpPr/>
          <p:nvPr/>
        </p:nvSpPr>
        <p:spPr bwMode="auto">
          <a:xfrm>
            <a:off x="4475484" y="5053896"/>
            <a:ext cx="966255" cy="481458"/>
          </a:xfrm>
          <a:custGeom>
            <a:avLst/>
            <a:gdLst>
              <a:gd name="connsiteX0" fmla="*/ 6120384 w 6120384"/>
              <a:gd name="connsiteY0" fmla="*/ 548640 h 548640"/>
              <a:gd name="connsiteX1" fmla="*/ 548640 w 6120384"/>
              <a:gd name="connsiteY1" fmla="*/ 548640 h 548640"/>
              <a:gd name="connsiteX2" fmla="*/ 0 w 6120384"/>
              <a:gd name="connsiteY2" fmla="*/ 0 h 548640"/>
              <a:gd name="connsiteX0" fmla="*/ 6666295 w 6666295"/>
              <a:gd name="connsiteY0" fmla="*/ 541816 h 548640"/>
              <a:gd name="connsiteX1" fmla="*/ 548640 w 6666295"/>
              <a:gd name="connsiteY1" fmla="*/ 548640 h 548640"/>
              <a:gd name="connsiteX2" fmla="*/ 0 w 6666295"/>
              <a:gd name="connsiteY2" fmla="*/ 0 h 548640"/>
              <a:gd name="connsiteX0" fmla="*/ 6666295 w 6666295"/>
              <a:gd name="connsiteY0" fmla="*/ 541816 h 541816"/>
              <a:gd name="connsiteX1" fmla="*/ 448156 w 6666295"/>
              <a:gd name="connsiteY1" fmla="*/ 518495 h 541816"/>
              <a:gd name="connsiteX2" fmla="*/ 0 w 6666295"/>
              <a:gd name="connsiteY2" fmla="*/ 0 h 541816"/>
              <a:gd name="connsiteX0" fmla="*/ 6666295 w 6666295"/>
              <a:gd name="connsiteY0" fmla="*/ 541816 h 568737"/>
              <a:gd name="connsiteX1" fmla="*/ 458205 w 6666295"/>
              <a:gd name="connsiteY1" fmla="*/ 568737 h 568737"/>
              <a:gd name="connsiteX2" fmla="*/ 0 w 6666295"/>
              <a:gd name="connsiteY2" fmla="*/ 0 h 568737"/>
              <a:gd name="connsiteX0" fmla="*/ 5907881 w 5907881"/>
              <a:gd name="connsiteY0" fmla="*/ 552574 h 568737"/>
              <a:gd name="connsiteX1" fmla="*/ 458205 w 5907881"/>
              <a:gd name="connsiteY1" fmla="*/ 568737 h 568737"/>
              <a:gd name="connsiteX2" fmla="*/ 0 w 5907881"/>
              <a:gd name="connsiteY2" fmla="*/ 0 h 568737"/>
              <a:gd name="connsiteX0" fmla="*/ 5987891 w 5987891"/>
              <a:gd name="connsiteY0" fmla="*/ 552574 h 568737"/>
              <a:gd name="connsiteX1" fmla="*/ 458205 w 5987891"/>
              <a:gd name="connsiteY1" fmla="*/ 568737 h 568737"/>
              <a:gd name="connsiteX2" fmla="*/ 0 w 5987891"/>
              <a:gd name="connsiteY2" fmla="*/ 0 h 568737"/>
              <a:gd name="connsiteX0" fmla="*/ 5987891 w 5987891"/>
              <a:gd name="connsiteY0" fmla="*/ 552574 h 552574"/>
              <a:gd name="connsiteX1" fmla="*/ 938887 w 5987891"/>
              <a:gd name="connsiteY1" fmla="*/ 546282 h 552574"/>
              <a:gd name="connsiteX2" fmla="*/ 0 w 5987891"/>
              <a:gd name="connsiteY2" fmla="*/ 0 h 552574"/>
              <a:gd name="connsiteX0" fmla="*/ 5987891 w 5987891"/>
              <a:gd name="connsiteY0" fmla="*/ 552574 h 552574"/>
              <a:gd name="connsiteX1" fmla="*/ 938887 w 5987891"/>
              <a:gd name="connsiteY1" fmla="*/ 546282 h 552574"/>
              <a:gd name="connsiteX2" fmla="*/ 0 w 5987891"/>
              <a:gd name="connsiteY2" fmla="*/ 0 h 552574"/>
              <a:gd name="connsiteX0" fmla="*/ 5987891 w 5987891"/>
              <a:gd name="connsiteY0" fmla="*/ 552574 h 552574"/>
              <a:gd name="connsiteX1" fmla="*/ 1853723 w 5987891"/>
              <a:gd name="connsiteY1" fmla="*/ 546282 h 552574"/>
              <a:gd name="connsiteX2" fmla="*/ 0 w 5987891"/>
              <a:gd name="connsiteY2" fmla="*/ 0 h 552574"/>
            </a:gdLst>
            <a:ahLst/>
            <a:cxnLst>
              <a:cxn ang="0">
                <a:pos x="connsiteX0" y="connsiteY0"/>
              </a:cxn>
              <a:cxn ang="0">
                <a:pos x="connsiteX1" y="connsiteY1"/>
              </a:cxn>
              <a:cxn ang="0">
                <a:pos x="connsiteX2" y="connsiteY2"/>
              </a:cxn>
            </a:cxnLst>
            <a:rect l="l" t="t" r="r" b="b"/>
            <a:pathLst>
              <a:path w="5987891" h="552574">
                <a:moveTo>
                  <a:pt x="5987891" y="552574"/>
                </a:moveTo>
                <a:lnTo>
                  <a:pt x="1853723" y="546282"/>
                </a:lnTo>
                <a:lnTo>
                  <a:pt x="0" y="0"/>
                </a:lnTo>
              </a:path>
            </a:pathLst>
          </a:custGeom>
          <a:noFill/>
          <a:ln w="9525" cap="flat" cmpd="sng" algn="ctr">
            <a:solidFill>
              <a:srgbClr val="002060"/>
            </a:solidFill>
            <a:prstDash val="dash"/>
            <a:headEnd type="none" w="med" len="med"/>
            <a:tailEnd type="none" w="med" len="med"/>
          </a:ln>
          <a:effectLst/>
        </p:spPr>
        <p:txBody>
          <a:bodyPr rtlCol="0" anchor="ctr"/>
          <a:lstStyle/>
          <a:p>
            <a:pPr algn="ctr" defTabSz="896215">
              <a:defRPr/>
            </a:pPr>
            <a:endParaRPr lang="en-US" sz="1765" kern="0">
              <a:solidFill>
                <a:srgbClr val="FFFFFF"/>
              </a:solidFill>
              <a:latin typeface="Segoe UI"/>
            </a:endParaRPr>
          </a:p>
        </p:txBody>
      </p:sp>
      <p:sp>
        <p:nvSpPr>
          <p:cNvPr id="33" name="Rectangle 32"/>
          <p:cNvSpPr/>
          <p:nvPr/>
        </p:nvSpPr>
        <p:spPr>
          <a:xfrm>
            <a:off x="6296910" y="5339751"/>
            <a:ext cx="4902317" cy="424283"/>
          </a:xfrm>
          <a:prstGeom prst="rect">
            <a:avLst/>
          </a:prstGeom>
        </p:spPr>
        <p:txBody>
          <a:bodyPr wrap="square">
            <a:spAutoFit/>
          </a:bodyPr>
          <a:lstStyle/>
          <a:p>
            <a:pPr defTabSz="896215">
              <a:lnSpc>
                <a:spcPct val="110000"/>
              </a:lnSpc>
              <a:spcAft>
                <a:spcPts val="588"/>
              </a:spcAft>
              <a:defRPr/>
            </a:pPr>
            <a:r>
              <a:rPr lang="en-US" sz="1961" b="1" kern="0" dirty="0">
                <a:solidFill>
                  <a:srgbClr val="002050"/>
                </a:solidFill>
                <a:latin typeface="Segoe UI" panose="020B0502040204020203" pitchFamily="34" charset="0"/>
                <a:cs typeface="Segoe UI" panose="020B0502040204020203" pitchFamily="34" charset="0"/>
              </a:rPr>
              <a:t>Monitor access</a:t>
            </a:r>
          </a:p>
        </p:txBody>
      </p:sp>
      <p:sp>
        <p:nvSpPr>
          <p:cNvPr id="34" name="Rectangle 33"/>
          <p:cNvSpPr/>
          <p:nvPr/>
        </p:nvSpPr>
        <p:spPr>
          <a:xfrm>
            <a:off x="6356184" y="3520408"/>
            <a:ext cx="4843044" cy="424283"/>
          </a:xfrm>
          <a:prstGeom prst="rect">
            <a:avLst/>
          </a:prstGeom>
          <a:noFill/>
        </p:spPr>
        <p:txBody>
          <a:bodyPr wrap="square" lIns="0">
            <a:spAutoFit/>
          </a:bodyPr>
          <a:lstStyle/>
          <a:p>
            <a:pPr defTabSz="896215">
              <a:lnSpc>
                <a:spcPct val="110000"/>
              </a:lnSpc>
              <a:spcAft>
                <a:spcPts val="588"/>
              </a:spcAft>
              <a:defRPr/>
            </a:pPr>
            <a:r>
              <a:rPr lang="en-US" sz="1961" b="1" kern="0" dirty="0">
                <a:solidFill>
                  <a:srgbClr val="00BCF2"/>
                </a:solidFill>
                <a:latin typeface="Segoe UI" panose="020B0502040204020203" pitchFamily="34" charset="0"/>
                <a:cs typeface="Segoe UI" panose="020B0502040204020203" pitchFamily="34" charset="0"/>
              </a:rPr>
              <a:t>Control access</a:t>
            </a:r>
          </a:p>
        </p:txBody>
      </p:sp>
      <p:sp>
        <p:nvSpPr>
          <p:cNvPr id="35" name="Rectangle 34"/>
          <p:cNvSpPr/>
          <p:nvPr/>
        </p:nvSpPr>
        <p:spPr>
          <a:xfrm>
            <a:off x="6356184" y="1636825"/>
            <a:ext cx="4942180" cy="392245"/>
          </a:xfrm>
          <a:prstGeom prst="rect">
            <a:avLst/>
          </a:prstGeom>
          <a:noFill/>
        </p:spPr>
        <p:txBody>
          <a:bodyPr wrap="square" lIns="0">
            <a:spAutoFit/>
          </a:bodyPr>
          <a:lstStyle/>
          <a:p>
            <a:pPr defTabSz="896215">
              <a:spcAft>
                <a:spcPts val="588"/>
              </a:spcAft>
              <a:defRPr/>
            </a:pPr>
            <a:r>
              <a:rPr lang="en-US" sz="1961" b="1" kern="0" dirty="0">
                <a:solidFill>
                  <a:srgbClr val="0078D7"/>
                </a:solidFill>
                <a:latin typeface="Segoe UI" panose="020B0502040204020203" pitchFamily="34" charset="0"/>
                <a:cs typeface="Segoe UI" panose="020B0502040204020203" pitchFamily="34" charset="0"/>
              </a:rPr>
              <a:t>Protect data</a:t>
            </a:r>
          </a:p>
        </p:txBody>
      </p:sp>
      <p:sp>
        <p:nvSpPr>
          <p:cNvPr id="36" name="Donut 30"/>
          <p:cNvSpPr>
            <a:spLocks noChangeAspect="1"/>
          </p:cNvSpPr>
          <p:nvPr/>
        </p:nvSpPr>
        <p:spPr bwMode="auto">
          <a:xfrm>
            <a:off x="1530366" y="2607694"/>
            <a:ext cx="2493891" cy="2493890"/>
          </a:xfrm>
          <a:prstGeom prst="donut">
            <a:avLst>
              <a:gd name="adj" fmla="val 14900"/>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Donut 31"/>
          <p:cNvSpPr>
            <a:spLocks noChangeAspect="1"/>
          </p:cNvSpPr>
          <p:nvPr/>
        </p:nvSpPr>
        <p:spPr bwMode="auto">
          <a:xfrm>
            <a:off x="1128580" y="2203652"/>
            <a:ext cx="3298373" cy="3298372"/>
          </a:xfrm>
          <a:prstGeom prst="donut">
            <a:avLst>
              <a:gd name="adj" fmla="val 10092"/>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Donut 32"/>
          <p:cNvSpPr>
            <a:spLocks noChangeAspect="1"/>
          </p:cNvSpPr>
          <p:nvPr/>
        </p:nvSpPr>
        <p:spPr bwMode="auto">
          <a:xfrm>
            <a:off x="717510" y="1790798"/>
            <a:ext cx="4120513" cy="4120511"/>
          </a:xfrm>
          <a:prstGeom prst="donut">
            <a:avLst>
              <a:gd name="adj" fmla="val 7887"/>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9" name="Group 38"/>
          <p:cNvGrpSpPr/>
          <p:nvPr/>
        </p:nvGrpSpPr>
        <p:grpSpPr>
          <a:xfrm>
            <a:off x="2367185" y="3351749"/>
            <a:ext cx="820252" cy="1052013"/>
            <a:chOff x="2070498" y="3134567"/>
            <a:chExt cx="870733" cy="1116758"/>
          </a:xfrm>
          <a:solidFill>
            <a:srgbClr val="0078D7"/>
          </a:solidFill>
        </p:grpSpPr>
        <p:sp>
          <p:nvSpPr>
            <p:cNvPr id="40" name="Rectangle 39"/>
            <p:cNvSpPr/>
            <p:nvPr/>
          </p:nvSpPr>
          <p:spPr bwMode="auto">
            <a:xfrm>
              <a:off x="2170901" y="3532745"/>
              <a:ext cx="669925" cy="41378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solidFill>
                  <a:srgbClr val="FFFFFF"/>
                </a:solidFill>
                <a:latin typeface="Segoe UI"/>
                <a:ea typeface="Segoe UI" pitchFamily="34" charset="0"/>
                <a:cs typeface="Segoe UI" pitchFamily="34" charset="0"/>
              </a:endParaRPr>
            </a:p>
          </p:txBody>
        </p:sp>
        <p:sp>
          <p:nvSpPr>
            <p:cNvPr id="41" name="Freeform 188"/>
            <p:cNvSpPr/>
            <p:nvPr/>
          </p:nvSpPr>
          <p:spPr bwMode="auto">
            <a:xfrm>
              <a:off x="2070498" y="3134567"/>
              <a:ext cx="870733" cy="1116758"/>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grpFill/>
            <a:ln w="9525" cap="flat" cmpd="sng" algn="ctr">
              <a:noFill/>
              <a:prstDash val="solid"/>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1249"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42" name="Group 41"/>
          <p:cNvGrpSpPr/>
          <p:nvPr/>
        </p:nvGrpSpPr>
        <p:grpSpPr>
          <a:xfrm>
            <a:off x="5439206" y="5196248"/>
            <a:ext cx="704619" cy="704619"/>
            <a:chOff x="4948860" y="5153138"/>
            <a:chExt cx="718748" cy="718748"/>
          </a:xfrm>
        </p:grpSpPr>
        <p:sp>
          <p:nvSpPr>
            <p:cNvPr id="43" name="Oval 42"/>
            <p:cNvSpPr/>
            <p:nvPr/>
          </p:nvSpPr>
          <p:spPr bwMode="auto">
            <a:xfrm>
              <a:off x="4948860" y="5153138"/>
              <a:ext cx="718748" cy="718748"/>
            </a:xfrm>
            <a:prstGeom prst="ellipse">
              <a:avLst/>
            </a:prstGeom>
            <a:solidFill>
              <a:srgbClr val="FFFFFF"/>
            </a:solidFill>
            <a:ln w="19050" cap="flat" cmpd="sng" algn="ctr">
              <a:solidFill>
                <a:srgbClr val="002060"/>
              </a:solid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4" name="Graphic 43" descr="Gears"/>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8365" y="5203825"/>
              <a:ext cx="617374" cy="617374"/>
            </a:xfrm>
            <a:prstGeom prst="rect">
              <a:avLst/>
            </a:prstGeom>
          </p:spPr>
        </p:pic>
      </p:grpSp>
      <p:sp>
        <p:nvSpPr>
          <p:cNvPr id="45" name="Freeform 47"/>
          <p:cNvSpPr/>
          <p:nvPr/>
        </p:nvSpPr>
        <p:spPr bwMode="auto">
          <a:xfrm>
            <a:off x="3370112" y="2080433"/>
            <a:ext cx="2089050" cy="1057819"/>
          </a:xfrm>
          <a:custGeom>
            <a:avLst/>
            <a:gdLst>
              <a:gd name="connsiteX0" fmla="*/ 0 w 5779008"/>
              <a:gd name="connsiteY0" fmla="*/ 341376 h 341376"/>
              <a:gd name="connsiteX1" fmla="*/ 1097280 w 5779008"/>
              <a:gd name="connsiteY1" fmla="*/ 0 h 341376"/>
              <a:gd name="connsiteX2" fmla="*/ 5779008 w 5779008"/>
              <a:gd name="connsiteY2" fmla="*/ 0 h 341376"/>
              <a:gd name="connsiteX0" fmla="*/ 0 w 6256679"/>
              <a:gd name="connsiteY0" fmla="*/ 341376 h 341376"/>
              <a:gd name="connsiteX1" fmla="*/ 1097280 w 6256679"/>
              <a:gd name="connsiteY1" fmla="*/ 0 h 341376"/>
              <a:gd name="connsiteX2" fmla="*/ 6256679 w 6256679"/>
              <a:gd name="connsiteY2" fmla="*/ 0 h 341376"/>
              <a:gd name="connsiteX0" fmla="*/ 0 w 6256679"/>
              <a:gd name="connsiteY0" fmla="*/ 341376 h 341376"/>
              <a:gd name="connsiteX1" fmla="*/ 1217860 w 6256679"/>
              <a:gd name="connsiteY1" fmla="*/ 0 h 341376"/>
              <a:gd name="connsiteX2" fmla="*/ 6256679 w 6256679"/>
              <a:gd name="connsiteY2" fmla="*/ 0 h 341376"/>
              <a:gd name="connsiteX0" fmla="*/ 0 w 5493004"/>
              <a:gd name="connsiteY0" fmla="*/ 341376 h 341376"/>
              <a:gd name="connsiteX1" fmla="*/ 1217860 w 5493004"/>
              <a:gd name="connsiteY1" fmla="*/ 0 h 341376"/>
              <a:gd name="connsiteX2" fmla="*/ 5493004 w 5493004"/>
              <a:gd name="connsiteY2" fmla="*/ 0 h 341376"/>
              <a:gd name="connsiteX0" fmla="*/ 0 w 5837249"/>
              <a:gd name="connsiteY0" fmla="*/ 341376 h 341376"/>
              <a:gd name="connsiteX1" fmla="*/ 1217860 w 5837249"/>
              <a:gd name="connsiteY1" fmla="*/ 0 h 341376"/>
              <a:gd name="connsiteX2" fmla="*/ 5837249 w 5837249"/>
              <a:gd name="connsiteY2" fmla="*/ 5379 h 341376"/>
              <a:gd name="connsiteX0" fmla="*/ 0 w 6020129"/>
              <a:gd name="connsiteY0" fmla="*/ 341376 h 341376"/>
              <a:gd name="connsiteX1" fmla="*/ 1217860 w 6020129"/>
              <a:gd name="connsiteY1" fmla="*/ 0 h 341376"/>
              <a:gd name="connsiteX2" fmla="*/ 6020129 w 6020129"/>
              <a:gd name="connsiteY2" fmla="*/ 16809 h 341376"/>
              <a:gd name="connsiteX0" fmla="*/ 0 w 6020129"/>
              <a:gd name="connsiteY0" fmla="*/ 341376 h 341376"/>
              <a:gd name="connsiteX1" fmla="*/ 1217860 w 6020129"/>
              <a:gd name="connsiteY1" fmla="*/ 0 h 341376"/>
              <a:gd name="connsiteX2" fmla="*/ 6020129 w 6020129"/>
              <a:gd name="connsiteY2" fmla="*/ 8792 h 341376"/>
              <a:gd name="connsiteX0" fmla="*/ 0 w 6020129"/>
              <a:gd name="connsiteY0" fmla="*/ 341376 h 341376"/>
              <a:gd name="connsiteX1" fmla="*/ 1217860 w 6020129"/>
              <a:gd name="connsiteY1" fmla="*/ 0 h 341376"/>
              <a:gd name="connsiteX2" fmla="*/ 3829332 w 6020129"/>
              <a:gd name="connsiteY2" fmla="*/ 9055 h 341376"/>
              <a:gd name="connsiteX3" fmla="*/ 6020129 w 6020129"/>
              <a:gd name="connsiteY3" fmla="*/ 8792 h 341376"/>
              <a:gd name="connsiteX0" fmla="*/ 0 w 6020129"/>
              <a:gd name="connsiteY0" fmla="*/ 332584 h 332584"/>
              <a:gd name="connsiteX1" fmla="*/ 3829332 w 6020129"/>
              <a:gd name="connsiteY1" fmla="*/ 263 h 332584"/>
              <a:gd name="connsiteX2" fmla="*/ 6020129 w 6020129"/>
              <a:gd name="connsiteY2" fmla="*/ 0 h 332584"/>
              <a:gd name="connsiteX0" fmla="*/ 0 w 4471051"/>
              <a:gd name="connsiteY0" fmla="*/ 460857 h 460857"/>
              <a:gd name="connsiteX1" fmla="*/ 2280254 w 4471051"/>
              <a:gd name="connsiteY1" fmla="*/ 263 h 460857"/>
              <a:gd name="connsiteX2" fmla="*/ 4471051 w 4471051"/>
              <a:gd name="connsiteY2" fmla="*/ 0 h 460857"/>
            </a:gdLst>
            <a:ahLst/>
            <a:cxnLst>
              <a:cxn ang="0">
                <a:pos x="connsiteX0" y="connsiteY0"/>
              </a:cxn>
              <a:cxn ang="0">
                <a:pos x="connsiteX1" y="connsiteY1"/>
              </a:cxn>
              <a:cxn ang="0">
                <a:pos x="connsiteX2" y="connsiteY2"/>
              </a:cxn>
            </a:cxnLst>
            <a:rect l="l" t="t" r="r" b="b"/>
            <a:pathLst>
              <a:path w="4471051" h="460857">
                <a:moveTo>
                  <a:pt x="0" y="460857"/>
                </a:moveTo>
                <a:lnTo>
                  <a:pt x="2280254" y="263"/>
                </a:lnTo>
                <a:lnTo>
                  <a:pt x="4471051" y="0"/>
                </a:lnTo>
              </a:path>
            </a:pathLst>
          </a:custGeom>
          <a:noFill/>
          <a:ln w="9525" cap="flat" cmpd="sng" algn="ctr">
            <a:solidFill>
              <a:srgbClr val="0078D7"/>
            </a:solidFill>
            <a:prstDash val="dash"/>
            <a:headEnd type="none" w="med" len="med"/>
            <a:tailEnd type="none" w="med" len="med"/>
          </a:ln>
          <a:effectLst/>
        </p:spPr>
        <p:txBody>
          <a:bodyPr rtlCol="0" anchor="ctr"/>
          <a:lstStyle/>
          <a:p>
            <a:pPr algn="ctr" defTabSz="896215">
              <a:defRPr/>
            </a:pPr>
            <a:endParaRPr lang="en-US" sz="1765" kern="0">
              <a:solidFill>
                <a:srgbClr val="FFFFFF"/>
              </a:solidFill>
              <a:latin typeface="Segoe UI"/>
            </a:endParaRPr>
          </a:p>
        </p:txBody>
      </p:sp>
      <p:sp>
        <p:nvSpPr>
          <p:cNvPr id="47" name="Oval 46"/>
          <p:cNvSpPr/>
          <p:nvPr/>
        </p:nvSpPr>
        <p:spPr bwMode="auto">
          <a:xfrm>
            <a:off x="5439206" y="1708916"/>
            <a:ext cx="704619" cy="704619"/>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Graphic 47" descr="Lock"/>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19553" y="1789263"/>
            <a:ext cx="543925" cy="543925"/>
          </a:xfrm>
          <a:prstGeom prst="rect">
            <a:avLst/>
          </a:prstGeom>
        </p:spPr>
      </p:pic>
      <p:cxnSp>
        <p:nvCxnSpPr>
          <p:cNvPr id="49" name="Straight Connector 48"/>
          <p:cNvCxnSpPr>
            <a:stCxn id="30" idx="2"/>
          </p:cNvCxnSpPr>
          <p:nvPr/>
        </p:nvCxnSpPr>
        <p:spPr>
          <a:xfrm flipH="1">
            <a:off x="4244383" y="3866517"/>
            <a:ext cx="1194823" cy="0"/>
          </a:xfrm>
          <a:prstGeom prst="line">
            <a:avLst/>
          </a:prstGeom>
          <a:noFill/>
          <a:ln w="9525" cap="flat" cmpd="sng" algn="ctr">
            <a:solidFill>
              <a:srgbClr val="00B0F0"/>
            </a:solidFill>
            <a:prstDash val="dash"/>
            <a:headEnd type="none" w="med" len="med"/>
            <a:tailEnd type="none" w="med" len="med"/>
          </a:ln>
          <a:effectLst/>
        </p:spPr>
      </p:cxnSp>
      <p:sp>
        <p:nvSpPr>
          <p:cNvPr id="52" name="Rectangle 51"/>
          <p:cNvSpPr/>
          <p:nvPr/>
        </p:nvSpPr>
        <p:spPr bwMode="auto">
          <a:xfrm>
            <a:off x="6285276" y="1982997"/>
            <a:ext cx="4942179" cy="1433774"/>
          </a:xfrm>
          <a:prstGeom prst="rect">
            <a:avLst/>
          </a:prstGeom>
          <a:solidFill>
            <a:schemeClr val="bg1"/>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53" name="Rectangle 52"/>
          <p:cNvSpPr/>
          <p:nvPr/>
        </p:nvSpPr>
        <p:spPr>
          <a:xfrm>
            <a:off x="6356184" y="1636825"/>
            <a:ext cx="4942180" cy="1780186"/>
          </a:xfrm>
          <a:prstGeom prst="rect">
            <a:avLst/>
          </a:prstGeom>
          <a:noFill/>
        </p:spPr>
        <p:txBody>
          <a:bodyPr wrap="square" lIns="0">
            <a:spAutoFit/>
          </a:bodyPr>
          <a:lstStyle/>
          <a:p>
            <a:pPr defTabSz="896215">
              <a:spcAft>
                <a:spcPts val="588"/>
              </a:spcAft>
              <a:defRPr/>
            </a:pPr>
            <a:endParaRPr lang="en-US" sz="1961" b="1" kern="0" dirty="0">
              <a:solidFill>
                <a:srgbClr val="0078D7"/>
              </a:solidFill>
              <a:latin typeface="Segoe UI" panose="020B0502040204020203" pitchFamily="34" charset="0"/>
              <a:cs typeface="Segoe UI" panose="020B0502040204020203" pitchFamily="34" charset="0"/>
            </a:endParaRPr>
          </a:p>
          <a:p>
            <a:pPr defTabSz="673846">
              <a:lnSpc>
                <a:spcPct val="110000"/>
              </a:lnSpc>
              <a:defRPr/>
            </a:pPr>
            <a:r>
              <a:rPr lang="en-US" sz="1372" b="1" kern="0" dirty="0">
                <a:solidFill>
                  <a:srgbClr val="505050"/>
                </a:solidFill>
                <a:latin typeface="Segoe UI" charset="0"/>
                <a:ea typeface="Segoe UI" charset="0"/>
                <a:cs typeface="Segoe UI" charset="0"/>
              </a:rPr>
              <a:t>Encryption at rest</a:t>
            </a:r>
            <a:r>
              <a:rPr lang="en-US" sz="1372" kern="0" dirty="0">
                <a:solidFill>
                  <a:srgbClr val="505050"/>
                </a:solidFill>
                <a:latin typeface="Segoe UI"/>
              </a:rPr>
              <a:t>	Transparent data encryption</a:t>
            </a:r>
          </a:p>
          <a:p>
            <a:pPr defTabSz="673846">
              <a:lnSpc>
                <a:spcPct val="110000"/>
              </a:lnSpc>
              <a:defRPr/>
            </a:pPr>
            <a:r>
              <a:rPr lang="en-US" sz="1372" b="1" i="1" kern="0" dirty="0">
                <a:solidFill>
                  <a:srgbClr val="505050"/>
                </a:solidFill>
                <a:latin typeface="Segoe UI Semilight"/>
              </a:rPr>
              <a:t>			</a:t>
            </a:r>
            <a:r>
              <a:rPr lang="en-US" sz="1372" kern="0" dirty="0">
                <a:solidFill>
                  <a:srgbClr val="505050"/>
                </a:solidFill>
                <a:latin typeface="Segoe UI" panose="020B0502040204020203" pitchFamily="34" charset="0"/>
                <a:cs typeface="Segoe UI" panose="020B0502040204020203" pitchFamily="34" charset="0"/>
              </a:rPr>
              <a:t>Backup encryption</a:t>
            </a:r>
          </a:p>
          <a:p>
            <a:pPr defTabSz="673846">
              <a:lnSpc>
                <a:spcPct val="110000"/>
              </a:lnSpc>
              <a:defRPr/>
            </a:pPr>
            <a:r>
              <a:rPr lang="en-US" sz="1372" kern="0" dirty="0">
                <a:solidFill>
                  <a:srgbClr val="505050"/>
                </a:solidFill>
                <a:latin typeface="Segoe UI" panose="020B0502040204020203" pitchFamily="34" charset="0"/>
                <a:cs typeface="Segoe UI" panose="020B0502040204020203" pitchFamily="34" charset="0"/>
              </a:rPr>
              <a:t>			Cell-level encryption</a:t>
            </a:r>
          </a:p>
          <a:p>
            <a:pPr defTabSz="673846">
              <a:lnSpc>
                <a:spcPct val="110000"/>
              </a:lnSpc>
              <a:spcBef>
                <a:spcPts val="588"/>
              </a:spcBef>
              <a:defRPr/>
            </a:pPr>
            <a:r>
              <a:rPr lang="en-US" sz="1372" b="1" kern="0" dirty="0">
                <a:solidFill>
                  <a:srgbClr val="505050"/>
                </a:solidFill>
                <a:latin typeface="Segoe UI" charset="0"/>
                <a:ea typeface="Segoe UI" charset="0"/>
                <a:cs typeface="Segoe UI" charset="0"/>
              </a:rPr>
              <a:t>Encryption in transit</a:t>
            </a:r>
            <a:r>
              <a:rPr lang="en-US" sz="1372" kern="0" dirty="0">
                <a:solidFill>
                  <a:srgbClr val="505050"/>
                </a:solidFill>
                <a:latin typeface="Segoe UI"/>
              </a:rPr>
              <a:t>	Transport Layer Security (TLS 1.2)</a:t>
            </a:r>
          </a:p>
          <a:p>
            <a:pPr defTabSz="673846">
              <a:lnSpc>
                <a:spcPct val="110000"/>
              </a:lnSpc>
              <a:spcBef>
                <a:spcPts val="588"/>
              </a:spcBef>
              <a:defRPr/>
            </a:pPr>
            <a:r>
              <a:rPr lang="en-US" sz="1372" b="1" kern="0" dirty="0">
                <a:solidFill>
                  <a:srgbClr val="505050"/>
                </a:solidFill>
                <a:latin typeface="Segoe UI" charset="0"/>
                <a:ea typeface="Segoe UI" charset="0"/>
                <a:cs typeface="Segoe UI" charset="0"/>
              </a:rPr>
              <a:t>Client-side encryption</a:t>
            </a:r>
            <a:r>
              <a:rPr lang="en-US" sz="1372" kern="0" dirty="0">
                <a:solidFill>
                  <a:srgbClr val="505050"/>
                </a:solidFill>
                <a:latin typeface="Segoe UI Light"/>
              </a:rPr>
              <a:t>	</a:t>
            </a:r>
            <a:r>
              <a:rPr lang="en-US" sz="1372" kern="0" dirty="0">
                <a:solidFill>
                  <a:srgbClr val="505050"/>
                </a:solidFill>
                <a:latin typeface="Segoe UI"/>
              </a:rPr>
              <a:t>Always Encrypted</a:t>
            </a:r>
          </a:p>
        </p:txBody>
      </p:sp>
      <p:sp>
        <p:nvSpPr>
          <p:cNvPr id="54" name="Rectangle 53"/>
          <p:cNvSpPr/>
          <p:nvPr/>
        </p:nvSpPr>
        <p:spPr bwMode="auto">
          <a:xfrm>
            <a:off x="6280474" y="3866517"/>
            <a:ext cx="4935187" cy="1379422"/>
          </a:xfrm>
          <a:prstGeom prst="rect">
            <a:avLst/>
          </a:prstGeom>
          <a:solidFill>
            <a:schemeClr val="bg1"/>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55" name="Rectangle 54"/>
          <p:cNvSpPr/>
          <p:nvPr/>
        </p:nvSpPr>
        <p:spPr>
          <a:xfrm>
            <a:off x="6359240" y="3520408"/>
            <a:ext cx="4843044" cy="1734926"/>
          </a:xfrm>
          <a:prstGeom prst="rect">
            <a:avLst/>
          </a:prstGeom>
          <a:noFill/>
        </p:spPr>
        <p:txBody>
          <a:bodyPr wrap="square" lIns="0">
            <a:spAutoFit/>
          </a:bodyPr>
          <a:lstStyle/>
          <a:p>
            <a:pPr defTabSz="896215">
              <a:lnSpc>
                <a:spcPct val="110000"/>
              </a:lnSpc>
              <a:spcAft>
                <a:spcPts val="588"/>
              </a:spcAft>
              <a:defRPr/>
            </a:pPr>
            <a:endParaRPr lang="en-US" sz="1961" b="1" kern="0" dirty="0">
              <a:solidFill>
                <a:srgbClr val="00BCF2"/>
              </a:solidFill>
              <a:latin typeface="Segoe UI" panose="020B0502040204020203" pitchFamily="34" charset="0"/>
              <a:cs typeface="Segoe UI" panose="020B0502040204020203" pitchFamily="34" charset="0"/>
            </a:endParaRPr>
          </a:p>
          <a:p>
            <a:pPr defTabSz="673846">
              <a:lnSpc>
                <a:spcPct val="110000"/>
              </a:lnSpc>
              <a:defRPr/>
            </a:pPr>
            <a:r>
              <a:rPr lang="en-US" sz="1372" b="1" kern="0" dirty="0">
                <a:solidFill>
                  <a:srgbClr val="505050"/>
                </a:solidFill>
                <a:latin typeface="Segoe UI" charset="0"/>
                <a:ea typeface="Segoe UI" charset="0"/>
                <a:cs typeface="Segoe UI" charset="0"/>
              </a:rPr>
              <a:t>Database access</a:t>
            </a:r>
            <a:r>
              <a:rPr lang="en-US" sz="1372" kern="0" dirty="0">
                <a:solidFill>
                  <a:srgbClr val="505050"/>
                </a:solidFill>
                <a:latin typeface="Segoe UI"/>
                <a:cs typeface="Segoe UI Semilight" panose="020B0402040204020203" pitchFamily="34" charset="0"/>
              </a:rPr>
              <a:t>		</a:t>
            </a:r>
            <a:r>
              <a:rPr lang="en-US" sz="1372" kern="0" dirty="0">
                <a:solidFill>
                  <a:srgbClr val="505050"/>
                </a:solidFill>
                <a:latin typeface="Segoe UI"/>
              </a:rPr>
              <a:t>SQL authentication</a:t>
            </a:r>
            <a:endParaRPr lang="en-US" sz="1372" kern="0" dirty="0">
              <a:solidFill>
                <a:srgbClr val="505050"/>
              </a:solidFill>
              <a:latin typeface="Segoe UI"/>
              <a:cs typeface="Segoe UI Semilight" panose="020B0402040204020203" pitchFamily="34" charset="0"/>
            </a:endParaRPr>
          </a:p>
          <a:p>
            <a:pPr defTabSz="673846">
              <a:lnSpc>
                <a:spcPct val="110000"/>
              </a:lnSpc>
              <a:defRPr/>
            </a:pPr>
            <a:r>
              <a:rPr lang="en-US" sz="1372" kern="0" dirty="0">
                <a:solidFill>
                  <a:srgbClr val="505050"/>
                </a:solidFill>
                <a:latin typeface="Segoe UI"/>
              </a:rPr>
              <a:t>			Active Directory authentication</a:t>
            </a:r>
          </a:p>
          <a:p>
            <a:pPr defTabSz="673846">
              <a:lnSpc>
                <a:spcPct val="110000"/>
              </a:lnSpc>
              <a:defRPr/>
            </a:pPr>
            <a:r>
              <a:rPr lang="en-US" sz="1372" kern="0" dirty="0">
                <a:solidFill>
                  <a:srgbClr val="505050"/>
                </a:solidFill>
                <a:latin typeface="Segoe UI Semilight"/>
              </a:rPr>
              <a:t>			</a:t>
            </a:r>
            <a:r>
              <a:rPr lang="en-US" sz="1372" kern="0" dirty="0">
                <a:solidFill>
                  <a:srgbClr val="505050"/>
                </a:solidFill>
                <a:latin typeface="Segoe UI"/>
              </a:rPr>
              <a:t>Granular permissions</a:t>
            </a:r>
            <a:endParaRPr lang="en-US" sz="1372" kern="0" dirty="0">
              <a:solidFill>
                <a:srgbClr val="505050"/>
              </a:solidFill>
              <a:latin typeface="Segoe UI Semilight"/>
            </a:endParaRPr>
          </a:p>
          <a:p>
            <a:pPr defTabSz="673846">
              <a:lnSpc>
                <a:spcPct val="110000"/>
              </a:lnSpc>
              <a:spcBef>
                <a:spcPts val="588"/>
              </a:spcBef>
              <a:defRPr/>
            </a:pPr>
            <a:r>
              <a:rPr lang="en-US" sz="1372" b="1" kern="0" dirty="0">
                <a:solidFill>
                  <a:srgbClr val="505050"/>
                </a:solidFill>
                <a:latin typeface="Segoe UI" charset="0"/>
                <a:ea typeface="Segoe UI" charset="0"/>
                <a:cs typeface="Segoe UI" charset="0"/>
              </a:rPr>
              <a:t>Application access</a:t>
            </a:r>
            <a:r>
              <a:rPr lang="en-US" sz="1372" kern="0" dirty="0">
                <a:solidFill>
                  <a:srgbClr val="505050"/>
                </a:solidFill>
                <a:latin typeface="Segoe UI Light"/>
                <a:cs typeface="Segoe UI Semilight" panose="020B0402040204020203" pitchFamily="34" charset="0"/>
              </a:rPr>
              <a:t>	</a:t>
            </a:r>
            <a:r>
              <a:rPr lang="en-US" sz="1372" kern="0" dirty="0">
                <a:solidFill>
                  <a:srgbClr val="505050"/>
                </a:solidFill>
                <a:latin typeface="Segoe UI"/>
              </a:rPr>
              <a:t>Row-Level Security</a:t>
            </a:r>
            <a:br>
              <a:rPr lang="en-US" sz="1372" kern="0" dirty="0">
                <a:solidFill>
                  <a:srgbClr val="505050"/>
                </a:solidFill>
                <a:latin typeface="Segoe UI"/>
              </a:rPr>
            </a:br>
            <a:r>
              <a:rPr lang="en-US" sz="1372" kern="0" dirty="0">
                <a:solidFill>
                  <a:srgbClr val="505050"/>
                </a:solidFill>
                <a:latin typeface="Segoe UI"/>
              </a:rPr>
              <a:t>			Dynamic Data Masking</a:t>
            </a:r>
          </a:p>
        </p:txBody>
      </p:sp>
      <p:sp>
        <p:nvSpPr>
          <p:cNvPr id="56" name="Rectangle 55"/>
          <p:cNvSpPr/>
          <p:nvPr/>
        </p:nvSpPr>
        <p:spPr bwMode="auto">
          <a:xfrm>
            <a:off x="6278282" y="5695445"/>
            <a:ext cx="4935187" cy="477840"/>
          </a:xfrm>
          <a:prstGeom prst="rect">
            <a:avLst/>
          </a:prstGeom>
          <a:solidFill>
            <a:schemeClr val="bg1"/>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57" name="Rectangle 56"/>
          <p:cNvSpPr/>
          <p:nvPr/>
        </p:nvSpPr>
        <p:spPr>
          <a:xfrm>
            <a:off x="6296910" y="5339751"/>
            <a:ext cx="4902317" cy="730177"/>
          </a:xfrm>
          <a:prstGeom prst="rect">
            <a:avLst/>
          </a:prstGeom>
        </p:spPr>
        <p:txBody>
          <a:bodyPr wrap="square">
            <a:spAutoFit/>
          </a:bodyPr>
          <a:lstStyle/>
          <a:p>
            <a:pPr defTabSz="896215">
              <a:lnSpc>
                <a:spcPct val="110000"/>
              </a:lnSpc>
              <a:spcAft>
                <a:spcPts val="588"/>
              </a:spcAft>
              <a:defRPr/>
            </a:pPr>
            <a:endParaRPr lang="en-US" sz="1961" b="1" kern="0" dirty="0">
              <a:solidFill>
                <a:srgbClr val="002050"/>
              </a:solidFill>
              <a:latin typeface="Segoe UI" panose="020B0502040204020203" pitchFamily="34" charset="0"/>
              <a:cs typeface="Segoe UI" panose="020B0502040204020203" pitchFamily="34" charset="0"/>
            </a:endParaRPr>
          </a:p>
          <a:p>
            <a:pPr defTabSz="673846">
              <a:lnSpc>
                <a:spcPct val="110000"/>
              </a:lnSpc>
              <a:defRPr/>
            </a:pPr>
            <a:r>
              <a:rPr lang="en-US" sz="1372" b="1" kern="0" dirty="0">
                <a:solidFill>
                  <a:srgbClr val="353535"/>
                </a:solidFill>
                <a:latin typeface="Segoe UI" charset="0"/>
                <a:ea typeface="Segoe UI" charset="0"/>
                <a:cs typeface="Segoe UI" charset="0"/>
              </a:rPr>
              <a:t>Tracking activities</a:t>
            </a:r>
            <a:r>
              <a:rPr lang="en-US" sz="1372" kern="0" dirty="0">
                <a:solidFill>
                  <a:srgbClr val="353535"/>
                </a:solidFill>
                <a:latin typeface="Segoe UI Light"/>
              </a:rPr>
              <a:t>	</a:t>
            </a:r>
            <a:r>
              <a:rPr lang="en-US" sz="1372" kern="0" dirty="0">
                <a:solidFill>
                  <a:srgbClr val="505050"/>
                </a:solidFill>
                <a:latin typeface="Segoe UI"/>
              </a:rPr>
              <a:t>Fine-grained audit</a:t>
            </a:r>
          </a:p>
        </p:txBody>
      </p:sp>
    </p:spTree>
    <p:extLst>
      <p:ext uri="{BB962C8B-B14F-4D97-AF65-F5344CB8AC3E}">
        <p14:creationId xmlns:p14="http://schemas.microsoft.com/office/powerpoint/2010/main" val="101445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a:spLocks noGrp="1"/>
          </p:cNvSpPr>
          <p:nvPr>
            <p:ph type="title"/>
          </p:nvPr>
        </p:nvSpPr>
        <p:spPr/>
        <p:txBody>
          <a:bodyPr/>
          <a:lstStyle/>
          <a:p>
            <a:r>
              <a:rPr lang="en-US" dirty="0">
                <a:solidFill>
                  <a:schemeClr val="tx1"/>
                </a:solidFill>
              </a:rPr>
              <a:t>Client-side encryption</a:t>
            </a:r>
          </a:p>
        </p:txBody>
      </p:sp>
      <p:sp>
        <p:nvSpPr>
          <p:cNvPr id="3" name="Content Placeholder 2"/>
          <p:cNvSpPr>
            <a:spLocks noGrp="1"/>
          </p:cNvSpPr>
          <p:nvPr>
            <p:ph idx="4294967295"/>
          </p:nvPr>
        </p:nvSpPr>
        <p:spPr>
          <a:xfrm>
            <a:off x="458001" y="2294323"/>
            <a:ext cx="5543421" cy="3610059"/>
          </a:xfrm>
          <a:solidFill>
            <a:schemeClr val="bg1">
              <a:lumMod val="95000"/>
            </a:schemeClr>
          </a:solidFill>
          <a:ln w="6350">
            <a:solidFill>
              <a:schemeClr val="bg1">
                <a:lumMod val="85000"/>
              </a:schemeClr>
            </a:solidFill>
          </a:ln>
        </p:spPr>
        <p:txBody>
          <a:bodyPr vert="horz" wrap="square" lIns="182854" tIns="146284" rIns="182854" bIns="146284" rtlCol="0">
            <a:noAutofit/>
          </a:bodyPr>
          <a:lstStyle/>
          <a:p>
            <a:r>
              <a:rPr lang="en-US" sz="2196" dirty="0">
                <a:latin typeface="Segoe UI" panose="020B0502040204020203" pitchFamily="34" charset="0"/>
                <a:cs typeface="Segoe UI" panose="020B0502040204020203" pitchFamily="34" charset="0"/>
              </a:rPr>
              <a:t>Need to store sensitive data (e.g. SSN, DOB, address, or other PII)</a:t>
            </a:r>
          </a:p>
          <a:p>
            <a:r>
              <a:rPr lang="en-US" sz="2196" dirty="0">
                <a:latin typeface="Segoe UI" panose="020B0502040204020203" pitchFamily="34" charset="0"/>
                <a:cs typeface="Segoe UI" panose="020B0502040204020203" pitchFamily="34" charset="0"/>
              </a:rPr>
              <a:t>But must prevent high-privileged sysadmins from being able to access it</a:t>
            </a:r>
            <a:br>
              <a:rPr lang="en-US" sz="2196" dirty="0">
                <a:latin typeface="Segoe UI" panose="020B0502040204020203" pitchFamily="34" charset="0"/>
                <a:cs typeface="Segoe UI" panose="020B0502040204020203" pitchFamily="34" charset="0"/>
              </a:rPr>
            </a:br>
            <a:br>
              <a:rPr lang="en-US" sz="2196" dirty="0">
                <a:latin typeface="Segoe UI" panose="020B0502040204020203" pitchFamily="34" charset="0"/>
                <a:cs typeface="Segoe UI" panose="020B0502040204020203" pitchFamily="34" charset="0"/>
              </a:rPr>
            </a:br>
            <a:endParaRPr lang="en-US" sz="2196" dirty="0">
              <a:solidFill>
                <a:schemeClr val="tx1"/>
              </a:solidFill>
              <a:latin typeface="Segoe UI" panose="020B0502040204020203" pitchFamily="34" charset="0"/>
              <a:cs typeface="Segoe UI" panose="020B0502040204020203" pitchFamily="34" charset="0"/>
            </a:endParaRPr>
          </a:p>
          <a:p>
            <a:pPr marL="115564" lvl="1" indent="-223795">
              <a:spcAft>
                <a:spcPts val="600"/>
              </a:spcAft>
            </a:pPr>
            <a:endParaRPr lang="en-US" sz="2196" dirty="0">
              <a:solidFill>
                <a:schemeClr val="tx1"/>
              </a:solidFill>
              <a:latin typeface="Segoe UI" panose="020B0502040204020203" pitchFamily="34" charset="0"/>
              <a:cs typeface="Segoe UI" panose="020B0502040204020203" pitchFamily="34" charset="0"/>
            </a:endParaRPr>
          </a:p>
        </p:txBody>
      </p:sp>
      <p:sp>
        <p:nvSpPr>
          <p:cNvPr id="5" name="Content Placeholder 2"/>
          <p:cNvSpPr txBox="1">
            <a:spLocks/>
          </p:cNvSpPr>
          <p:nvPr/>
        </p:nvSpPr>
        <p:spPr>
          <a:xfrm>
            <a:off x="6385769" y="2271466"/>
            <a:ext cx="5348232" cy="3632915"/>
          </a:xfrm>
          <a:prstGeom prst="rect">
            <a:avLst/>
          </a:prstGeom>
          <a:solidFill>
            <a:schemeClr val="bg1">
              <a:lumMod val="95000"/>
            </a:schemeClr>
          </a:solidFill>
          <a:ln w="6350">
            <a:solidFill>
              <a:schemeClr val="bg1">
                <a:lumMod val="85000"/>
              </a:schemeClr>
            </a:solidFill>
          </a:ln>
        </p:spPr>
        <p:txBody>
          <a:bodyPr vert="horz" wrap="square" lIns="182854" tIns="146284" rIns="182854" bIns="146284" rtlCol="0">
            <a:noAutofit/>
          </a:bodyPr>
          <a:lstStyle>
            <a:lvl1pPr marL="117475" marR="0" indent="0" defTabSz="914367" fontAlgn="auto">
              <a:lnSpc>
                <a:spcPct val="90000"/>
              </a:lnSpc>
              <a:spcBef>
                <a:spcPct val="20000"/>
              </a:spcBef>
              <a:spcAft>
                <a:spcPts val="1200"/>
              </a:spcAft>
              <a:buClrTx/>
              <a:buSzPct val="90000"/>
              <a:buFont typeface="Arial" pitchFamily="34" charset="0"/>
              <a:buNone/>
              <a:tabLst/>
              <a:defRPr sz="2200" spc="0" baseline="0">
                <a:latin typeface="Segoe UI" panose="020B0502040204020203" pitchFamily="34" charset="0"/>
                <a:cs typeface="Segoe UI" panose="020B0502040204020203" pitchFamily="34" charset="0"/>
              </a:defRPr>
            </a:lvl1pPr>
            <a:lvl2pPr marL="572691" marR="0" indent="-236546" defTabSz="914367" fontAlgn="auto">
              <a:lnSpc>
                <a:spcPct val="90000"/>
              </a:lnSpc>
              <a:spcBef>
                <a:spcPct val="20000"/>
              </a:spcBef>
              <a:spcAft>
                <a:spcPts val="0"/>
              </a:spcAft>
              <a:buClrTx/>
              <a:buSzPct val="90000"/>
              <a:buFont typeface="Arial" pitchFamily="34" charset="0"/>
              <a:buChar char="•"/>
              <a:tabLst/>
              <a:defRPr sz="2353" spc="0" baseline="0">
                <a:gradFill>
                  <a:gsLst>
                    <a:gs pos="1250">
                      <a:schemeClr val="tx1"/>
                    </a:gs>
                    <a:gs pos="100000">
                      <a:schemeClr val="tx1"/>
                    </a:gs>
                  </a:gsLst>
                  <a:lin ang="5400000" scaled="0"/>
                </a:gradFill>
              </a:defRPr>
            </a:lvl2pPr>
            <a:lvl3pPr marL="339725" marR="0" lvl="2" indent="-223838" defTabSz="914367" fontAlgn="auto">
              <a:lnSpc>
                <a:spcPct val="90000"/>
              </a:lnSpc>
              <a:spcBef>
                <a:spcPct val="20000"/>
              </a:spcBef>
              <a:spcAft>
                <a:spcPts val="600"/>
              </a:spcAft>
              <a:buClrTx/>
              <a:buSzPct val="90000"/>
              <a:buFont typeface="Arial" pitchFamily="34" charset="0"/>
              <a:buChar char="•"/>
              <a:tabLst/>
              <a:defRPr sz="2200" spc="0" baseline="0">
                <a:latin typeface="Segoe UI" panose="020B0502040204020203" pitchFamily="34" charset="0"/>
                <a:cs typeface="Segoe UI" panose="020B0502040204020203" pitchFamily="34" charset="0"/>
              </a:defRPr>
            </a:lvl3pPr>
            <a:lvl4pPr marL="1008435" marR="0" indent="-224097" defTabSz="914367" fontAlgn="auto">
              <a:lnSpc>
                <a:spcPct val="90000"/>
              </a:lnSpc>
              <a:spcBef>
                <a:spcPct val="20000"/>
              </a:spcBef>
              <a:spcAft>
                <a:spcPts val="0"/>
              </a:spcAft>
              <a:buClrTx/>
              <a:buSzPct val="90000"/>
              <a:buFont typeface="Arial" pitchFamily="34" charset="0"/>
              <a:buChar char="•"/>
              <a:tabLst/>
              <a:defRPr sz="1765" spc="0" baseline="0">
                <a:gradFill>
                  <a:gsLst>
                    <a:gs pos="1250">
                      <a:schemeClr val="tx1"/>
                    </a:gs>
                    <a:gs pos="100000">
                      <a:schemeClr val="tx1"/>
                    </a:gs>
                  </a:gsLst>
                  <a:lin ang="5400000" scaled="0"/>
                </a:gradFill>
              </a:defRPr>
            </a:lvl4pPr>
            <a:lvl5pPr marL="1232531" marR="0" indent="-224097" defTabSz="914367" fontAlgn="auto">
              <a:lnSpc>
                <a:spcPct val="90000"/>
              </a:lnSpc>
              <a:spcBef>
                <a:spcPct val="20000"/>
              </a:spcBef>
              <a:spcAft>
                <a:spcPts val="0"/>
              </a:spcAft>
              <a:buClrTx/>
              <a:buSzPct val="90000"/>
              <a:buFont typeface="Arial" pitchFamily="34" charset="0"/>
              <a:buChar char="•"/>
              <a:tabLst/>
              <a:defRPr sz="1765"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344422" lvl="1" indent="-223795" defTabSz="914192">
              <a:defRPr/>
            </a:pPr>
            <a:r>
              <a:rPr lang="en-US" kern="0" dirty="0">
                <a:gradFill>
                  <a:gsLst>
                    <a:gs pos="1250">
                      <a:srgbClr val="505050"/>
                    </a:gs>
                    <a:gs pos="100000">
                      <a:srgbClr val="505050"/>
                    </a:gs>
                  </a:gsLst>
                  <a:lin ang="5400000" scaled="0"/>
                </a:gradFill>
                <a:latin typeface="Segoe UI"/>
              </a:rPr>
              <a:t>Data encrypted by master key stored outside SQL Server</a:t>
            </a:r>
          </a:p>
          <a:p>
            <a:pPr marL="344422" lvl="1" indent="-223795" defTabSz="914192">
              <a:defRPr/>
            </a:pPr>
            <a:r>
              <a:rPr lang="en-US" kern="0" dirty="0">
                <a:gradFill>
                  <a:gsLst>
                    <a:gs pos="1250">
                      <a:srgbClr val="505050"/>
                    </a:gs>
                    <a:gs pos="100000">
                      <a:srgbClr val="505050"/>
                    </a:gs>
                  </a:gsLst>
                  <a:lin ang="5400000" scaled="0"/>
                </a:gradFill>
                <a:latin typeface="Segoe UI"/>
              </a:rPr>
              <a:t>Always Encrypted client drivers handle encryption for you</a:t>
            </a:r>
          </a:p>
          <a:p>
            <a:pPr marL="771581" lvl="3" indent="-223795" defTabSz="914192">
              <a:defRPr/>
            </a:pPr>
            <a:r>
              <a:rPr lang="en-US" sz="2000" kern="0" dirty="0">
                <a:gradFill>
                  <a:gsLst>
                    <a:gs pos="1250">
                      <a:srgbClr val="505050"/>
                    </a:gs>
                    <a:gs pos="100000">
                      <a:srgbClr val="505050"/>
                    </a:gs>
                  </a:gsLst>
                  <a:lin ang="5400000" scaled="0"/>
                </a:gradFill>
                <a:latin typeface="Segoe UI"/>
              </a:rPr>
              <a:t>e.g. ODBC, JDBC, ADO.NET</a:t>
            </a:r>
          </a:p>
          <a:p>
            <a:pPr marL="344422" lvl="1" indent="-223795" defTabSz="914192">
              <a:defRPr/>
            </a:pPr>
            <a:r>
              <a:rPr lang="en-US" kern="0" dirty="0">
                <a:gradFill>
                  <a:gsLst>
                    <a:gs pos="1250">
                      <a:srgbClr val="505050"/>
                    </a:gs>
                    <a:gs pos="100000">
                      <a:srgbClr val="505050"/>
                    </a:gs>
                  </a:gsLst>
                  <a:lin ang="5400000" scaled="0"/>
                </a:gradFill>
                <a:latin typeface="Segoe UI"/>
              </a:rPr>
              <a:t>Easier than alternatives:</a:t>
            </a:r>
          </a:p>
          <a:p>
            <a:pPr marL="1008241" lvl="3" indent="-223795" defTabSz="914192">
              <a:spcAft>
                <a:spcPts val="600"/>
              </a:spcAft>
              <a:defRPr/>
            </a:pPr>
            <a:r>
              <a:rPr lang="en-US" sz="2000" kern="0" dirty="0">
                <a:solidFill>
                  <a:srgbClr val="505050"/>
                </a:solidFill>
                <a:latin typeface="Segoe UI" panose="020B0502040204020203" pitchFamily="34" charset="0"/>
                <a:cs typeface="Segoe UI" panose="020B0502040204020203" pitchFamily="34" charset="0"/>
              </a:rPr>
              <a:t>Buy a third-party solution</a:t>
            </a:r>
          </a:p>
          <a:p>
            <a:pPr marL="1008241" lvl="3" indent="-223795" defTabSz="914192">
              <a:spcAft>
                <a:spcPts val="600"/>
              </a:spcAft>
              <a:defRPr/>
            </a:pPr>
            <a:r>
              <a:rPr lang="en-US" sz="2000" kern="0" dirty="0">
                <a:solidFill>
                  <a:srgbClr val="505050"/>
                </a:solidFill>
                <a:latin typeface="Segoe UI" panose="020B0502040204020203" pitchFamily="34" charset="0"/>
                <a:cs typeface="Segoe UI" panose="020B0502040204020203" pitchFamily="34" charset="0"/>
              </a:rPr>
              <a:t>Write custom app code (risky &amp; expensive)</a:t>
            </a:r>
          </a:p>
        </p:txBody>
      </p:sp>
      <p:sp>
        <p:nvSpPr>
          <p:cNvPr id="6" name="Rectangle 5"/>
          <p:cNvSpPr/>
          <p:nvPr/>
        </p:nvSpPr>
        <p:spPr>
          <a:xfrm>
            <a:off x="6333311" y="1731366"/>
            <a:ext cx="5453147" cy="521358"/>
          </a:xfrm>
          <a:prstGeom prst="rect">
            <a:avLst/>
          </a:prstGeom>
        </p:spPr>
        <p:txBody>
          <a:bodyPr wrap="square">
            <a:spAutoFit/>
          </a:bodyPr>
          <a:lstStyle/>
          <a:p>
            <a:pPr defTabSz="914225">
              <a:defRPr/>
            </a:pPr>
            <a:r>
              <a:rPr lang="en-US" sz="2800" kern="0" dirty="0">
                <a:solidFill>
                  <a:srgbClr val="505050"/>
                </a:solidFill>
                <a:latin typeface="Segoe UI Light"/>
              </a:rPr>
              <a:t>Solution: Always Encrypted</a:t>
            </a:r>
          </a:p>
        </p:txBody>
      </p:sp>
      <p:sp>
        <p:nvSpPr>
          <p:cNvPr id="7" name="Rectangle 6"/>
          <p:cNvSpPr/>
          <p:nvPr/>
        </p:nvSpPr>
        <p:spPr>
          <a:xfrm>
            <a:off x="397002" y="1791403"/>
            <a:ext cx="1490902" cy="487821"/>
          </a:xfrm>
          <a:prstGeom prst="rect">
            <a:avLst/>
          </a:prstGeom>
        </p:spPr>
        <p:txBody>
          <a:bodyPr wrap="none">
            <a:spAutoFit/>
          </a:bodyPr>
          <a:lstStyle/>
          <a:p>
            <a:pPr defTabSz="914192">
              <a:lnSpc>
                <a:spcPct val="90000"/>
              </a:lnSpc>
              <a:spcBef>
                <a:spcPct val="20000"/>
              </a:spcBef>
              <a:spcAft>
                <a:spcPts val="1200"/>
              </a:spcAft>
              <a:buSzPct val="90000"/>
              <a:defRPr/>
            </a:pPr>
            <a:r>
              <a:rPr lang="en-US" sz="2800" kern="0" dirty="0">
                <a:solidFill>
                  <a:srgbClr val="505050"/>
                </a:solidFill>
                <a:latin typeface="Segoe UI Light"/>
              </a:rPr>
              <a:t>Scenario</a:t>
            </a:r>
          </a:p>
        </p:txBody>
      </p:sp>
      <p:sp>
        <p:nvSpPr>
          <p:cNvPr id="8" name="Rectangle 7"/>
          <p:cNvSpPr/>
          <p:nvPr/>
        </p:nvSpPr>
        <p:spPr bwMode="auto">
          <a:xfrm>
            <a:off x="458001" y="2248611"/>
            <a:ext cx="5543421" cy="4571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6385769" y="2248610"/>
            <a:ext cx="5348232" cy="4807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10" name="TextBox 9"/>
          <p:cNvSpPr txBox="1"/>
          <p:nvPr/>
        </p:nvSpPr>
        <p:spPr>
          <a:xfrm>
            <a:off x="427611" y="6229691"/>
            <a:ext cx="11497470" cy="534056"/>
          </a:xfrm>
          <a:prstGeom prst="rect">
            <a:avLst/>
          </a:prstGeom>
          <a:noFill/>
        </p:spPr>
        <p:txBody>
          <a:bodyPr wrap="none" lIns="179285" tIns="143428" rIns="179285" bIns="143428" rtlCol="0">
            <a:spAutoFit/>
          </a:bodyPr>
          <a:lstStyle/>
          <a:p>
            <a:pPr algn="r" defTabSz="896386">
              <a:lnSpc>
                <a:spcPct val="90000"/>
              </a:lnSpc>
              <a:spcAft>
                <a:spcPts val="588"/>
              </a:spcAft>
            </a:pPr>
            <a:r>
              <a:rPr lang="en-US" sz="1765" kern="0" dirty="0">
                <a:gradFill>
                  <a:gsLst>
                    <a:gs pos="2917">
                      <a:schemeClr val="tx1"/>
                    </a:gs>
                    <a:gs pos="30000">
                      <a:schemeClr val="tx1"/>
                    </a:gs>
                  </a:gsLst>
                  <a:lin ang="5400000" scaled="0"/>
                </a:gradFill>
              </a:rPr>
              <a:t>Docs: </a:t>
            </a:r>
            <a:r>
              <a:rPr lang="en-US" sz="1765" kern="0" dirty="0">
                <a:gradFill>
                  <a:gsLst>
                    <a:gs pos="2917">
                      <a:schemeClr val="tx1"/>
                    </a:gs>
                    <a:gs pos="30000">
                      <a:schemeClr val="tx1"/>
                    </a:gs>
                  </a:gsLst>
                  <a:lin ang="5400000" scaled="0"/>
                </a:gradFill>
                <a:hlinkClick r:id="rId3"/>
              </a:rPr>
              <a:t>https://docs.microsoft.com/sql/relational-databases/security/encryption/always-encrypted-database-engine</a:t>
            </a:r>
            <a:endParaRPr lang="en-US" sz="1765" kern="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88260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animBg="1"/>
      <p:bldP spid="5" grpId="0" animBg="1"/>
      <p:bldP spid="6" grpId="0"/>
      <p:bldP spid="7" grpId="0"/>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Client-side encryption</a:t>
            </a:r>
          </a:p>
        </p:txBody>
      </p:sp>
      <p:sp>
        <p:nvSpPr>
          <p:cNvPr id="86" name="Rectangle 85"/>
          <p:cNvSpPr/>
          <p:nvPr/>
        </p:nvSpPr>
        <p:spPr>
          <a:xfrm>
            <a:off x="361291" y="1197532"/>
            <a:ext cx="11518725" cy="468972"/>
          </a:xfrm>
          <a:prstGeom prst="rect">
            <a:avLst/>
          </a:prstGeom>
        </p:spPr>
        <p:txBody>
          <a:bodyPr wrap="square">
            <a:spAutoFit/>
          </a:bodyPr>
          <a:lstStyle/>
          <a:p>
            <a:pPr defTabSz="914225">
              <a:defRPr/>
            </a:pPr>
            <a:r>
              <a:rPr lang="en-US" sz="2400" b="1" kern="0" dirty="0">
                <a:solidFill>
                  <a:srgbClr val="505050"/>
                </a:solidFill>
                <a:latin typeface="Segoe UI"/>
              </a:rPr>
              <a:t>Always Encrypted</a:t>
            </a:r>
            <a:r>
              <a:rPr lang="en-US" sz="2400" kern="0" dirty="0">
                <a:solidFill>
                  <a:srgbClr val="505050"/>
                </a:solidFill>
                <a:latin typeface="Segoe UI"/>
              </a:rPr>
              <a:t>: How it works</a:t>
            </a:r>
          </a:p>
        </p:txBody>
      </p:sp>
      <p:sp>
        <p:nvSpPr>
          <p:cNvPr id="25" name="Rounded Rectangle 62"/>
          <p:cNvSpPr/>
          <p:nvPr/>
        </p:nvSpPr>
        <p:spPr>
          <a:xfrm>
            <a:off x="506436" y="2292493"/>
            <a:ext cx="5664571" cy="3799080"/>
          </a:xfrm>
          <a:prstGeom prst="roundRect">
            <a:avLst/>
          </a:prstGeom>
          <a:noFill/>
          <a:ln w="444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endParaRPr lang="en-US" kern="0" dirty="0">
              <a:solidFill>
                <a:srgbClr val="505050"/>
              </a:solidFill>
              <a:latin typeface="Segoe UI"/>
            </a:endParaRPr>
          </a:p>
          <a:p>
            <a:pPr algn="ctr" defTabSz="914225">
              <a:defRPr/>
            </a:pPr>
            <a:r>
              <a:rPr lang="en-US" kern="0" dirty="0">
                <a:solidFill>
                  <a:srgbClr val="505050"/>
                </a:solidFill>
                <a:latin typeface="Segoe UI"/>
              </a:rPr>
              <a:t>trust boundary</a:t>
            </a:r>
          </a:p>
        </p:txBody>
      </p:sp>
      <p:sp>
        <p:nvSpPr>
          <p:cNvPr id="26" name="Rectangle 25"/>
          <p:cNvSpPr/>
          <p:nvPr/>
        </p:nvSpPr>
        <p:spPr>
          <a:xfrm>
            <a:off x="631932" y="2851238"/>
            <a:ext cx="3297458" cy="531737"/>
          </a:xfrm>
          <a:prstGeom prst="rect">
            <a:avLst/>
          </a:prstGeom>
          <a:ln>
            <a:noFill/>
          </a:ln>
        </p:spPr>
        <p:txBody>
          <a:bodyPr wrap="square">
            <a:spAutoFit/>
          </a:bodyPr>
          <a:lstStyle/>
          <a:p>
            <a:pPr defTabSz="914225">
              <a:defRPr/>
            </a:pPr>
            <a:r>
              <a:rPr lang="en-US" sz="1400" kern="0" dirty="0">
                <a:solidFill>
                  <a:srgbClr val="505050"/>
                </a:solidFill>
                <a:highlight>
                  <a:srgbClr val="FFFFFF"/>
                </a:highlight>
                <a:latin typeface="Consolas" panose="020B0609020204030204" pitchFamily="49" charset="0"/>
              </a:rPr>
              <a:t>"SELECT Name FROM Customers WHERE SSN = @SSN",</a:t>
            </a:r>
            <a:r>
              <a:rPr lang="en-US" sz="1400" b="1" kern="0" dirty="0">
                <a:solidFill>
                  <a:srgbClr val="505050"/>
                </a:solidFill>
                <a:highlight>
                  <a:srgbClr val="FFFFFF"/>
                </a:highlight>
                <a:latin typeface="Consolas" panose="020B0609020204030204" pitchFamily="49" charset="0"/>
              </a:rPr>
              <a:t>"111-22-3333"</a:t>
            </a:r>
          </a:p>
        </p:txBody>
      </p:sp>
      <p:graphicFrame>
        <p:nvGraphicFramePr>
          <p:cNvPr id="31" name="Table 30"/>
          <p:cNvGraphicFramePr>
            <a:graphicFrameLocks noGrp="1"/>
          </p:cNvGraphicFramePr>
          <p:nvPr>
            <p:extLst/>
          </p:nvPr>
        </p:nvGraphicFramePr>
        <p:xfrm>
          <a:off x="1338375" y="4290758"/>
          <a:ext cx="2497027" cy="705986"/>
        </p:xfrm>
        <a:graphic>
          <a:graphicData uri="http://schemas.openxmlformats.org/drawingml/2006/table">
            <a:tbl>
              <a:tblPr firstRow="1">
                <a:tableStyleId>{1E171933-4619-4E11-9A3F-F7608DF75F80}</a:tableStyleId>
              </a:tblPr>
              <a:tblGrid>
                <a:gridCol w="2497027">
                  <a:extLst>
                    <a:ext uri="{9D8B030D-6E8A-4147-A177-3AD203B41FA5}">
                      <a16:colId xmlns:a16="http://schemas.microsoft.com/office/drawing/2014/main" val="20000"/>
                    </a:ext>
                  </a:extLst>
                </a:gridCol>
              </a:tblGrid>
              <a:tr h="335218">
                <a:tc>
                  <a:txBody>
                    <a:bodyPr/>
                    <a:lstStyle/>
                    <a:p>
                      <a:r>
                        <a:rPr lang="en-US" sz="1600" dirty="0"/>
                        <a:t>Name</a:t>
                      </a:r>
                    </a:p>
                  </a:txBody>
                  <a:tcPr marL="91414" marR="91414" marT="45706" marB="45706">
                    <a:solidFill>
                      <a:schemeClr val="accent2"/>
                    </a:solidFill>
                  </a:tcPr>
                </a:tc>
                <a:extLst>
                  <a:ext uri="{0D108BD9-81ED-4DB2-BD59-A6C34878D82A}">
                    <a16:rowId xmlns:a16="http://schemas.microsoft.com/office/drawing/2014/main" val="10000"/>
                  </a:ext>
                </a:extLst>
              </a:tr>
              <a:tr h="370734">
                <a:tc>
                  <a:txBody>
                    <a:bodyPr/>
                    <a:lstStyle/>
                    <a:p>
                      <a:r>
                        <a:rPr lang="en-US" sz="1600" dirty="0">
                          <a:solidFill>
                            <a:schemeClr val="tx1"/>
                          </a:solidFill>
                        </a:rPr>
                        <a:t>Wayne Jefferson</a:t>
                      </a:r>
                    </a:p>
                  </a:txBody>
                  <a:tcPr marL="91414" marR="91414" marT="45706" marB="45706"/>
                </a:tc>
                <a:extLst>
                  <a:ext uri="{0D108BD9-81ED-4DB2-BD59-A6C34878D82A}">
                    <a16:rowId xmlns:a16="http://schemas.microsoft.com/office/drawing/2014/main" val="10001"/>
                  </a:ext>
                </a:extLst>
              </a:tr>
            </a:tbl>
          </a:graphicData>
        </a:graphic>
      </p:graphicFrame>
      <p:grpSp>
        <p:nvGrpSpPr>
          <p:cNvPr id="32" name="Group 31"/>
          <p:cNvGrpSpPr/>
          <p:nvPr/>
        </p:nvGrpSpPr>
        <p:grpSpPr>
          <a:xfrm>
            <a:off x="4406491" y="2791480"/>
            <a:ext cx="1381404" cy="2193456"/>
            <a:chOff x="4941737" y="2817576"/>
            <a:chExt cx="1409304" cy="2237757"/>
          </a:xfrm>
        </p:grpSpPr>
        <p:sp>
          <p:nvSpPr>
            <p:cNvPr id="33" name="Rectangle 32"/>
            <p:cNvSpPr/>
            <p:nvPr/>
          </p:nvSpPr>
          <p:spPr>
            <a:xfrm>
              <a:off x="4941737" y="2817576"/>
              <a:ext cx="1409304" cy="2237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dirty="0">
                <a:solidFill>
                  <a:srgbClr val="505050"/>
                </a:solidFill>
                <a:latin typeface="Segoe UI Light" panose="020B0502040204020203" pitchFamily="34" charset="0"/>
                <a:cs typeface="Segoe UI Light" panose="020B0502040204020203" pitchFamily="34" charset="0"/>
              </a:endParaRPr>
            </a:p>
            <a:p>
              <a:pPr algn="ctr" defTabSz="914225">
                <a:defRPr/>
              </a:pPr>
              <a:endParaRPr lang="en-US" kern="0" dirty="0">
                <a:solidFill>
                  <a:srgbClr val="505050"/>
                </a:solidFill>
                <a:latin typeface="Segoe UI Light" panose="020B0502040204020203" pitchFamily="34" charset="0"/>
                <a:cs typeface="Segoe UI Light" panose="020B0502040204020203" pitchFamily="34" charset="0"/>
              </a:endParaRPr>
            </a:p>
            <a:p>
              <a:pPr algn="ctr" defTabSz="914225">
                <a:defRPr/>
              </a:pPr>
              <a:endParaRPr lang="en-US" kern="0" dirty="0">
                <a:solidFill>
                  <a:srgbClr val="505050"/>
                </a:solidFill>
                <a:latin typeface="Segoe UI Light" panose="020B0502040204020203" pitchFamily="34" charset="0"/>
                <a:cs typeface="Segoe UI Light" panose="020B0502040204020203" pitchFamily="34" charset="0"/>
              </a:endParaRPr>
            </a:p>
            <a:p>
              <a:pPr algn="ctr" defTabSz="914225">
                <a:defRPr/>
              </a:pPr>
              <a:endParaRPr lang="en-US" kern="0" dirty="0">
                <a:solidFill>
                  <a:srgbClr val="505050"/>
                </a:solidFill>
                <a:latin typeface="Segoe UI Light" panose="020B0502040204020203" pitchFamily="34" charset="0"/>
                <a:cs typeface="Segoe UI Light" panose="020B0502040204020203" pitchFamily="34" charset="0"/>
              </a:endParaRPr>
            </a:p>
            <a:p>
              <a:pPr algn="ctr" defTabSz="914225">
                <a:defRPr/>
              </a:pPr>
              <a:r>
                <a:rPr lang="en-US" kern="0" dirty="0">
                  <a:solidFill>
                    <a:srgbClr val="FFFFFF"/>
                  </a:solidFill>
                  <a:latin typeface="Segoe UI Light" panose="020B0502040204020203" pitchFamily="34" charset="0"/>
                  <a:cs typeface="Segoe UI Light" panose="020B0502040204020203" pitchFamily="34" charset="0"/>
                </a:rPr>
                <a:t>Enhanced Client Driver</a:t>
              </a:r>
            </a:p>
          </p:txBody>
        </p:sp>
        <p:sp>
          <p:nvSpPr>
            <p:cNvPr id="34" name="Oval 33"/>
            <p:cNvSpPr/>
            <p:nvPr/>
          </p:nvSpPr>
          <p:spPr bwMode="auto">
            <a:xfrm>
              <a:off x="5236081" y="3303420"/>
              <a:ext cx="820616" cy="8206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fontAlgn="base">
                <a:lnSpc>
                  <a:spcPct val="90000"/>
                </a:lnSpc>
                <a:spcBef>
                  <a:spcPct val="0"/>
                </a:spcBef>
                <a:spcAft>
                  <a:spcPct val="0"/>
                </a:spcAft>
                <a:buFont typeface="Wingdings 3" panose="05040102010807070707" pitchFamily="18" charset="2"/>
                <a:buChar char="Æ"/>
                <a:defRPr/>
              </a:pPr>
              <a:endParaRPr lang="en-US" sz="1961" b="1" kern="0" dirty="0" err="1">
                <a:solidFill>
                  <a:srgbClr val="505050"/>
                </a:solidFill>
                <a:latin typeface="Segoe UI Light"/>
                <a:ea typeface="Segoe UI" pitchFamily="34" charset="0"/>
                <a:cs typeface="Segoe UI" pitchFamily="34" charset="0"/>
              </a:endParaRP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762" y="3391396"/>
              <a:ext cx="532519" cy="657381"/>
            </a:xfrm>
            <a:prstGeom prst="rect">
              <a:avLst/>
            </a:prstGeom>
          </p:spPr>
        </p:pic>
      </p:grpSp>
      <p:graphicFrame>
        <p:nvGraphicFramePr>
          <p:cNvPr id="36" name="Table 35"/>
          <p:cNvGraphicFramePr>
            <a:graphicFrameLocks noGrp="1"/>
          </p:cNvGraphicFramePr>
          <p:nvPr>
            <p:extLst/>
          </p:nvPr>
        </p:nvGraphicFramePr>
        <p:xfrm>
          <a:off x="6715332" y="4290758"/>
          <a:ext cx="2658329" cy="705986"/>
        </p:xfrm>
        <a:graphic>
          <a:graphicData uri="http://schemas.openxmlformats.org/drawingml/2006/table">
            <a:tbl>
              <a:tblPr firstRow="1">
                <a:tableStyleId>{1E171933-4619-4E11-9A3F-F7608DF75F80}</a:tableStyleId>
              </a:tblPr>
              <a:tblGrid>
                <a:gridCol w="2658329">
                  <a:extLst>
                    <a:ext uri="{9D8B030D-6E8A-4147-A177-3AD203B41FA5}">
                      <a16:colId xmlns:a16="http://schemas.microsoft.com/office/drawing/2014/main" val="20000"/>
                    </a:ext>
                  </a:extLst>
                </a:gridCol>
              </a:tblGrid>
              <a:tr h="335218">
                <a:tc>
                  <a:txBody>
                    <a:bodyPr/>
                    <a:lstStyle/>
                    <a:p>
                      <a:r>
                        <a:rPr lang="en-US" sz="1600" dirty="0"/>
                        <a:t>Name</a:t>
                      </a:r>
                    </a:p>
                  </a:txBody>
                  <a:tcPr marL="91414" marR="91414" marT="45706" marB="45706">
                    <a:solidFill>
                      <a:schemeClr val="accent2"/>
                    </a:solidFill>
                  </a:tcPr>
                </a:tc>
                <a:extLst>
                  <a:ext uri="{0D108BD9-81ED-4DB2-BD59-A6C34878D82A}">
                    <a16:rowId xmlns:a16="http://schemas.microsoft.com/office/drawing/2014/main" val="10000"/>
                  </a:ext>
                </a:extLst>
              </a:tr>
              <a:tr h="370734">
                <a:tc>
                  <a:txBody>
                    <a:bodyPr/>
                    <a:lstStyle/>
                    <a:p>
                      <a:r>
                        <a:rPr lang="en-US" sz="1600" dirty="0">
                          <a:solidFill>
                            <a:schemeClr val="tx1"/>
                          </a:solidFill>
                        </a:rPr>
                        <a:t>0x19ca706fbd9a</a:t>
                      </a:r>
                    </a:p>
                  </a:txBody>
                  <a:tcPr marL="91414" marR="91414" marT="45706" marB="45706"/>
                </a:tc>
                <a:extLst>
                  <a:ext uri="{0D108BD9-81ED-4DB2-BD59-A6C34878D82A}">
                    <a16:rowId xmlns:a16="http://schemas.microsoft.com/office/drawing/2014/main" val="10001"/>
                  </a:ext>
                </a:extLst>
              </a:tr>
            </a:tbl>
          </a:graphicData>
        </a:graphic>
      </p:graphicFrame>
      <p:sp>
        <p:nvSpPr>
          <p:cNvPr id="37" name="Rectangle 36"/>
          <p:cNvSpPr/>
          <p:nvPr/>
        </p:nvSpPr>
        <p:spPr bwMode="auto">
          <a:xfrm>
            <a:off x="6715333" y="3823370"/>
            <a:ext cx="2145648" cy="46738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b" anchorCtr="0" compatLnSpc="1">
            <a:prstTxWarp prst="textNoShape">
              <a:avLst/>
            </a:prstTxWarp>
          </a:bodyPr>
          <a:lstStyle/>
          <a:p>
            <a:pPr defTabSz="932114" fontAlgn="base">
              <a:spcBef>
                <a:spcPct val="0"/>
              </a:spcBef>
              <a:spcAft>
                <a:spcPct val="0"/>
              </a:spcAft>
              <a:defRPr/>
            </a:pPr>
            <a:r>
              <a:rPr lang="en-US" i="1" kern="0" dirty="0">
                <a:solidFill>
                  <a:srgbClr val="505050"/>
                </a:solidFill>
                <a:latin typeface="Segoe UI"/>
                <a:cs typeface="Segoe UI Light" panose="020B0502040204020203" pitchFamily="34" charset="0"/>
              </a:rPr>
              <a:t>Result Set</a:t>
            </a:r>
          </a:p>
        </p:txBody>
      </p:sp>
      <p:sp>
        <p:nvSpPr>
          <p:cNvPr id="38" name="Rectangle 37"/>
          <p:cNvSpPr/>
          <p:nvPr/>
        </p:nvSpPr>
        <p:spPr bwMode="auto">
          <a:xfrm>
            <a:off x="1338375" y="3794802"/>
            <a:ext cx="2145648" cy="46738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b" anchorCtr="0" compatLnSpc="1">
            <a:prstTxWarp prst="textNoShape">
              <a:avLst/>
            </a:prstTxWarp>
          </a:bodyPr>
          <a:lstStyle/>
          <a:p>
            <a:pPr defTabSz="932114" fontAlgn="base">
              <a:spcBef>
                <a:spcPct val="0"/>
              </a:spcBef>
              <a:spcAft>
                <a:spcPct val="0"/>
              </a:spcAft>
              <a:defRPr/>
            </a:pPr>
            <a:r>
              <a:rPr lang="en-US" i="1" kern="0" dirty="0">
                <a:solidFill>
                  <a:srgbClr val="505050"/>
                </a:solidFill>
                <a:latin typeface="Segoe UI"/>
                <a:cs typeface="Segoe UI Light" panose="020B0502040204020203" pitchFamily="34" charset="0"/>
              </a:rPr>
              <a:t>Result Set</a:t>
            </a:r>
          </a:p>
        </p:txBody>
      </p:sp>
      <p:sp>
        <p:nvSpPr>
          <p:cNvPr id="39" name="TextBox 38"/>
          <p:cNvSpPr txBox="1"/>
          <p:nvPr/>
        </p:nvSpPr>
        <p:spPr>
          <a:xfrm>
            <a:off x="2406609" y="2356168"/>
            <a:ext cx="1864222" cy="343394"/>
          </a:xfrm>
          <a:prstGeom prst="rect">
            <a:avLst/>
          </a:prstGeom>
          <a:noFill/>
        </p:spPr>
        <p:txBody>
          <a:bodyPr wrap="square" rtlCol="0">
            <a:spAutoFit/>
          </a:bodyPr>
          <a:lstStyle/>
          <a:p>
            <a:pPr algn="ctr" defTabSz="914225">
              <a:defRPr/>
            </a:pPr>
            <a:r>
              <a:rPr lang="en-US" sz="1600" b="1" kern="0" dirty="0">
                <a:solidFill>
                  <a:srgbClr val="505050"/>
                </a:solidFill>
                <a:latin typeface="Segoe UI"/>
                <a:cs typeface="Segoe UI Light" panose="020B0502040204020203" pitchFamily="34" charset="0"/>
              </a:rPr>
              <a:t>Client</a:t>
            </a:r>
          </a:p>
        </p:txBody>
      </p:sp>
      <p:graphicFrame>
        <p:nvGraphicFramePr>
          <p:cNvPr id="40" name="Table 39"/>
          <p:cNvGraphicFramePr>
            <a:graphicFrameLocks noGrp="1"/>
          </p:cNvGraphicFramePr>
          <p:nvPr>
            <p:extLst/>
          </p:nvPr>
        </p:nvGraphicFramePr>
        <p:xfrm>
          <a:off x="6715332" y="5385959"/>
          <a:ext cx="4680551" cy="670504"/>
        </p:xfrm>
        <a:graphic>
          <a:graphicData uri="http://schemas.openxmlformats.org/drawingml/2006/table">
            <a:tbl>
              <a:tblPr firstRow="1">
                <a:tableStyleId>{1E171933-4619-4E11-9A3F-F7608DF75F80}</a:tableStyleId>
              </a:tblPr>
              <a:tblGrid>
                <a:gridCol w="1759182">
                  <a:extLst>
                    <a:ext uri="{9D8B030D-6E8A-4147-A177-3AD203B41FA5}">
                      <a16:colId xmlns:a16="http://schemas.microsoft.com/office/drawing/2014/main" val="20000"/>
                    </a:ext>
                  </a:extLst>
                </a:gridCol>
                <a:gridCol w="1686571">
                  <a:extLst>
                    <a:ext uri="{9D8B030D-6E8A-4147-A177-3AD203B41FA5}">
                      <a16:colId xmlns:a16="http://schemas.microsoft.com/office/drawing/2014/main" val="20001"/>
                    </a:ext>
                  </a:extLst>
                </a:gridCol>
                <a:gridCol w="1234798">
                  <a:extLst>
                    <a:ext uri="{9D8B030D-6E8A-4147-A177-3AD203B41FA5}">
                      <a16:colId xmlns:a16="http://schemas.microsoft.com/office/drawing/2014/main" val="20002"/>
                    </a:ext>
                  </a:extLst>
                </a:gridCol>
              </a:tblGrid>
              <a:tr h="335218">
                <a:tc>
                  <a:txBody>
                    <a:bodyPr/>
                    <a:lstStyle/>
                    <a:p>
                      <a:r>
                        <a:rPr lang="en-US" sz="1600" dirty="0"/>
                        <a:t>Name</a:t>
                      </a:r>
                    </a:p>
                  </a:txBody>
                  <a:tcPr marL="91414" marR="91414" marT="45706" marB="45706">
                    <a:solidFill>
                      <a:schemeClr val="accent2"/>
                    </a:solidFill>
                  </a:tcPr>
                </a:tc>
                <a:tc>
                  <a:txBody>
                    <a:bodyPr/>
                    <a:lstStyle/>
                    <a:p>
                      <a:r>
                        <a:rPr lang="en-US" sz="1600" dirty="0"/>
                        <a:t>SSN</a:t>
                      </a:r>
                    </a:p>
                  </a:txBody>
                  <a:tcPr marL="91414" marR="91414" marT="45706" marB="45706">
                    <a:solidFill>
                      <a:schemeClr val="accent2"/>
                    </a:solidFill>
                  </a:tcPr>
                </a:tc>
                <a:tc>
                  <a:txBody>
                    <a:bodyPr/>
                    <a:lstStyle/>
                    <a:p>
                      <a:r>
                        <a:rPr lang="en-US" sz="1600" dirty="0"/>
                        <a:t>Country</a:t>
                      </a:r>
                    </a:p>
                  </a:txBody>
                  <a:tcPr marL="91414" marR="91414" marT="45706" marB="45706">
                    <a:solidFill>
                      <a:schemeClr val="accent2"/>
                    </a:solidFill>
                  </a:tcPr>
                </a:tc>
                <a:extLst>
                  <a:ext uri="{0D108BD9-81ED-4DB2-BD59-A6C34878D82A}">
                    <a16:rowId xmlns:a16="http://schemas.microsoft.com/office/drawing/2014/main" val="10000"/>
                  </a:ext>
                </a:extLst>
              </a:tr>
              <a:tr h="335218">
                <a:tc>
                  <a:txBody>
                    <a:bodyPr/>
                    <a:lstStyle/>
                    <a:p>
                      <a:r>
                        <a:rPr lang="en-US" sz="1600" dirty="0">
                          <a:solidFill>
                            <a:schemeClr val="tx1"/>
                          </a:solidFill>
                        </a:rPr>
                        <a:t>0x19ca706fbd9a</a:t>
                      </a:r>
                    </a:p>
                  </a:txBody>
                  <a:tcPr marL="91414" marR="91414" marT="45706" marB="45706"/>
                </a:tc>
                <a:tc>
                  <a:txBody>
                    <a:bodyPr/>
                    <a:lstStyle/>
                    <a:p>
                      <a:r>
                        <a:rPr lang="en-US" sz="1600" dirty="0">
                          <a:solidFill>
                            <a:schemeClr val="tx1"/>
                          </a:solidFill>
                        </a:rPr>
                        <a:t>0x7ff654ae6d</a:t>
                      </a:r>
                    </a:p>
                  </a:txBody>
                  <a:tcPr marL="91414" marR="91414" marT="45706" marB="45706"/>
                </a:tc>
                <a:tc>
                  <a:txBody>
                    <a:bodyPr/>
                    <a:lstStyle/>
                    <a:p>
                      <a:r>
                        <a:rPr lang="en-US" sz="1600" dirty="0"/>
                        <a:t>USA</a:t>
                      </a:r>
                    </a:p>
                  </a:txBody>
                  <a:tcPr marL="91414" marR="91414" marT="45706" marB="45706"/>
                </a:tc>
                <a:extLst>
                  <a:ext uri="{0D108BD9-81ED-4DB2-BD59-A6C34878D82A}">
                    <a16:rowId xmlns:a16="http://schemas.microsoft.com/office/drawing/2014/main" val="10001"/>
                  </a:ext>
                </a:extLst>
              </a:tr>
            </a:tbl>
          </a:graphicData>
        </a:graphic>
      </p:graphicFrame>
      <p:grpSp>
        <p:nvGrpSpPr>
          <p:cNvPr id="41" name="Group 40"/>
          <p:cNvGrpSpPr/>
          <p:nvPr/>
        </p:nvGrpSpPr>
        <p:grpSpPr>
          <a:xfrm>
            <a:off x="6725000" y="2356167"/>
            <a:ext cx="4205046" cy="1461627"/>
            <a:chOff x="7115683" y="2373471"/>
            <a:chExt cx="4289975" cy="1491146"/>
          </a:xfrm>
        </p:grpSpPr>
        <p:sp>
          <p:nvSpPr>
            <p:cNvPr id="42" name="TextBox 41"/>
            <p:cNvSpPr txBox="1"/>
            <p:nvPr/>
          </p:nvSpPr>
          <p:spPr>
            <a:xfrm>
              <a:off x="7115683" y="2373471"/>
              <a:ext cx="4289975" cy="350330"/>
            </a:xfrm>
            <a:prstGeom prst="rect">
              <a:avLst/>
            </a:prstGeom>
            <a:noFill/>
          </p:spPr>
          <p:txBody>
            <a:bodyPr wrap="square" lIns="0" rtlCol="0">
              <a:spAutoFit/>
            </a:bodyPr>
            <a:lstStyle/>
            <a:p>
              <a:pPr algn="r" defTabSz="914225">
                <a:defRPr/>
              </a:pPr>
              <a:r>
                <a:rPr lang="en-US" sz="1600" b="1" kern="0" dirty="0">
                  <a:solidFill>
                    <a:srgbClr val="505050"/>
                  </a:solidFill>
                  <a:latin typeface="Segoe UI"/>
                  <a:cs typeface="Segoe UI Light" panose="020B0502040204020203" pitchFamily="34" charset="0"/>
                </a:rPr>
                <a:t>SQL Server</a:t>
              </a:r>
            </a:p>
          </p:txBody>
        </p:sp>
        <p:sp>
          <p:nvSpPr>
            <p:cNvPr id="43" name="Rectangle 42"/>
            <p:cNvSpPr/>
            <p:nvPr/>
          </p:nvSpPr>
          <p:spPr>
            <a:xfrm>
              <a:off x="7134892" y="2828463"/>
              <a:ext cx="3104483" cy="753582"/>
            </a:xfrm>
            <a:prstGeom prst="rect">
              <a:avLst/>
            </a:prstGeom>
          </p:spPr>
          <p:txBody>
            <a:bodyPr wrap="square" lIns="0">
              <a:spAutoFit/>
            </a:bodyPr>
            <a:lstStyle/>
            <a:p>
              <a:pPr defTabSz="914225">
                <a:defRPr/>
              </a:pPr>
              <a:r>
                <a:rPr lang="en-US" sz="1400" kern="0" dirty="0">
                  <a:solidFill>
                    <a:srgbClr val="505050"/>
                  </a:solidFill>
                  <a:highlight>
                    <a:srgbClr val="FFFFFF"/>
                  </a:highlight>
                  <a:latin typeface="Consolas" panose="020B0609020204030204" pitchFamily="49" charset="0"/>
                </a:rPr>
                <a:t>"SELECT Name FROM Customers WHERE SSN = @SSN",</a:t>
              </a:r>
              <a:r>
                <a:rPr lang="en-US" sz="1400" b="1" kern="0" dirty="0">
                  <a:solidFill>
                    <a:srgbClr val="505050"/>
                  </a:solidFill>
                  <a:highlight>
                    <a:srgbClr val="FFFFFF"/>
                  </a:highlight>
                  <a:latin typeface="Consolas" panose="020B0609020204030204" pitchFamily="49" charset="0"/>
                </a:rPr>
                <a:t>0x7ff654ae6d</a:t>
              </a:r>
            </a:p>
          </p:txBody>
        </p:sp>
        <p:sp>
          <p:nvSpPr>
            <p:cNvPr id="44" name="TextBox 43"/>
            <p:cNvSpPr txBox="1"/>
            <p:nvPr/>
          </p:nvSpPr>
          <p:spPr>
            <a:xfrm>
              <a:off x="9067117" y="3519225"/>
              <a:ext cx="1068230" cy="345392"/>
            </a:xfrm>
            <a:prstGeom prst="rect">
              <a:avLst/>
            </a:prstGeom>
            <a:noFill/>
          </p:spPr>
          <p:txBody>
            <a:bodyPr wrap="none" rtlCol="0">
              <a:spAutoFit/>
            </a:bodyPr>
            <a:lstStyle/>
            <a:p>
              <a:pPr defTabSz="914225">
                <a:defRPr/>
              </a:pPr>
              <a:r>
                <a:rPr lang="en-US" sz="1600" i="1" kern="0" dirty="0">
                  <a:solidFill>
                    <a:srgbClr val="505050"/>
                  </a:solidFill>
                  <a:latin typeface="Segoe UI"/>
                </a:rPr>
                <a:t>ciphertext</a:t>
              </a:r>
            </a:p>
          </p:txBody>
        </p:sp>
        <p:cxnSp>
          <p:nvCxnSpPr>
            <p:cNvPr id="45" name="Straight Arrow Connector 44"/>
            <p:cNvCxnSpPr/>
            <p:nvPr/>
          </p:nvCxnSpPr>
          <p:spPr>
            <a:xfrm flipV="1">
              <a:off x="9629867" y="3273451"/>
              <a:ext cx="0" cy="328612"/>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6715332" y="4937763"/>
            <a:ext cx="2563046" cy="1562281"/>
            <a:chOff x="7105820" y="5007204"/>
            <a:chExt cx="2614811" cy="1593833"/>
          </a:xfrm>
        </p:grpSpPr>
        <p:sp>
          <p:nvSpPr>
            <p:cNvPr id="47" name="Rectangle 46"/>
            <p:cNvSpPr/>
            <p:nvPr/>
          </p:nvSpPr>
          <p:spPr bwMode="auto">
            <a:xfrm>
              <a:off x="7105820" y="5007204"/>
              <a:ext cx="2188984" cy="47682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b" anchorCtr="0" compatLnSpc="1">
              <a:prstTxWarp prst="textNoShape">
                <a:avLst/>
              </a:prstTxWarp>
            </a:bodyPr>
            <a:lstStyle/>
            <a:p>
              <a:pPr defTabSz="932114" fontAlgn="base">
                <a:spcBef>
                  <a:spcPct val="0"/>
                </a:spcBef>
                <a:spcAft>
                  <a:spcPct val="0"/>
                </a:spcAft>
                <a:defRPr/>
              </a:pPr>
              <a:r>
                <a:rPr lang="en-US" i="1" kern="0" dirty="0">
                  <a:solidFill>
                    <a:srgbClr val="505050"/>
                  </a:solidFill>
                  <a:latin typeface="Segoe UI"/>
                  <a:cs typeface="Segoe UI Light" panose="020B0502040204020203" pitchFamily="34" charset="0"/>
                </a:rPr>
                <a:t>dbo.Customers</a:t>
              </a:r>
            </a:p>
          </p:txBody>
        </p:sp>
        <p:sp>
          <p:nvSpPr>
            <p:cNvPr id="48" name="TextBox 47"/>
            <p:cNvSpPr txBox="1"/>
            <p:nvPr/>
          </p:nvSpPr>
          <p:spPr>
            <a:xfrm>
              <a:off x="8471542" y="6255645"/>
              <a:ext cx="1068230" cy="345392"/>
            </a:xfrm>
            <a:prstGeom prst="rect">
              <a:avLst/>
            </a:prstGeom>
            <a:noFill/>
          </p:spPr>
          <p:txBody>
            <a:bodyPr wrap="none" rtlCol="0">
              <a:spAutoFit/>
            </a:bodyPr>
            <a:lstStyle/>
            <a:p>
              <a:pPr defTabSz="914225">
                <a:defRPr/>
              </a:pPr>
              <a:r>
                <a:rPr lang="en-US" sz="1600" i="1" kern="0" dirty="0">
                  <a:solidFill>
                    <a:srgbClr val="505050"/>
                  </a:solidFill>
                  <a:latin typeface="Segoe UI"/>
                </a:rPr>
                <a:t>ciphertext</a:t>
              </a:r>
            </a:p>
          </p:txBody>
        </p:sp>
        <p:cxnSp>
          <p:nvCxnSpPr>
            <p:cNvPr id="49" name="Straight Arrow Connector 48"/>
            <p:cNvCxnSpPr/>
            <p:nvPr/>
          </p:nvCxnSpPr>
          <p:spPr>
            <a:xfrm flipH="1" flipV="1">
              <a:off x="8278967" y="6174854"/>
              <a:ext cx="192575" cy="28114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520054" y="6172431"/>
              <a:ext cx="200577" cy="258379"/>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p:cNvCxnSpPr/>
          <p:nvPr/>
        </p:nvCxnSpPr>
        <p:spPr>
          <a:xfrm>
            <a:off x="3845177" y="3086766"/>
            <a:ext cx="555181" cy="0"/>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787895" y="3095232"/>
            <a:ext cx="937105" cy="0"/>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5787895" y="4725810"/>
            <a:ext cx="916575" cy="0"/>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858358" y="4679551"/>
            <a:ext cx="548225" cy="0"/>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9786851" y="3225428"/>
            <a:ext cx="1422864" cy="1824891"/>
            <a:chOff x="2070498" y="3134567"/>
            <a:chExt cx="870733" cy="1116758"/>
          </a:xfrm>
          <a:solidFill>
            <a:srgbClr val="0078D7"/>
          </a:solidFill>
        </p:grpSpPr>
        <p:sp>
          <p:nvSpPr>
            <p:cNvPr id="56" name="Rectangle 55"/>
            <p:cNvSpPr/>
            <p:nvPr/>
          </p:nvSpPr>
          <p:spPr bwMode="auto">
            <a:xfrm>
              <a:off x="2170901" y="3532745"/>
              <a:ext cx="669925" cy="41378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solidFill>
                  <a:srgbClr val="FFFFFF"/>
                </a:solidFill>
                <a:latin typeface="Segoe UI"/>
                <a:ea typeface="Segoe UI" pitchFamily="34" charset="0"/>
                <a:cs typeface="Segoe UI" pitchFamily="34" charset="0"/>
              </a:endParaRPr>
            </a:p>
          </p:txBody>
        </p:sp>
        <p:sp>
          <p:nvSpPr>
            <p:cNvPr id="57" name="Freeform 188"/>
            <p:cNvSpPr/>
            <p:nvPr/>
          </p:nvSpPr>
          <p:spPr bwMode="auto">
            <a:xfrm>
              <a:off x="2070498" y="3134567"/>
              <a:ext cx="870733" cy="1116758"/>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grpFill/>
            <a:ln w="9525" cap="flat" cmpd="sng" algn="ctr">
              <a:noFill/>
              <a:prstDash val="solid"/>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1249"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Tree>
    <p:extLst>
      <p:ext uri="{BB962C8B-B14F-4D97-AF65-F5344CB8AC3E}">
        <p14:creationId xmlns:p14="http://schemas.microsoft.com/office/powerpoint/2010/main" val="2468074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500"/>
                                        <p:tgtEl>
                                          <p:spTgt spid="52"/>
                                        </p:tgtEl>
                                      </p:cBhvr>
                                    </p:animEffect>
                                  </p:childTnLst>
                                </p:cTn>
                              </p:par>
                              <p:par>
                                <p:cTn id="21" presetID="22" presetClass="entr" presetSubtype="8"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right)">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right)">
                                      <p:cBhvr>
                                        <p:cTn id="46" dur="500"/>
                                        <p:tgtEl>
                                          <p:spTgt spid="54"/>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right)">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7"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1177" y="221773"/>
            <a:ext cx="5173663" cy="1644650"/>
          </a:xfrm>
        </p:spPr>
        <p:txBody>
          <a:bodyPr>
            <a:normAutofit/>
          </a:bodyPr>
          <a:lstStyle/>
          <a:p>
            <a:r>
              <a:rPr lang="en-US" sz="4704" cap="none" spc="-100" dirty="0">
                <a:ln w="3175">
                  <a:noFill/>
                </a:ln>
                <a:solidFill>
                  <a:schemeClr val="bg1"/>
                </a:solidFill>
                <a:latin typeface="Segoe UI Light" panose="020B0502040204020203" pitchFamily="34" charset="0"/>
                <a:ea typeface="+mn-ea"/>
                <a:cs typeface="Segoe UI Light" panose="020B0502040204020203" pitchFamily="34" charset="0"/>
              </a:rPr>
              <a:t>Enhance Developer Productivity</a:t>
            </a:r>
          </a:p>
        </p:txBody>
      </p:sp>
      <p:sp>
        <p:nvSpPr>
          <p:cNvPr id="5" name="Text Placeholder 2"/>
          <p:cNvSpPr txBox="1">
            <a:spLocks/>
          </p:cNvSpPr>
          <p:nvPr/>
        </p:nvSpPr>
        <p:spPr>
          <a:xfrm>
            <a:off x="6222045" y="1946"/>
            <a:ext cx="5969955" cy="6856054"/>
          </a:xfrm>
          <a:prstGeom prst="rect">
            <a:avLst/>
          </a:prstGeom>
          <a:solidFill>
            <a:schemeClr val="tx1"/>
          </a:solidFill>
        </p:spPr>
        <p:txBody>
          <a:bodyPr lIns="358519"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96214">
              <a:lnSpc>
                <a:spcPct val="105000"/>
              </a:lnSpc>
              <a:spcBef>
                <a:spcPts val="0"/>
              </a:spcBef>
              <a:spcAft>
                <a:spcPts val="2353"/>
              </a:spcAft>
              <a:buSzTx/>
              <a:buNone/>
              <a:defRPr/>
            </a:pPr>
            <a:endParaRPr lang="en-US" sz="3528" kern="0" dirty="0">
              <a:solidFill>
                <a:srgbClr val="505050"/>
              </a:solidFill>
              <a:ea typeface="Calibri" panose="020F0502020204030204" pitchFamily="34" charset="0"/>
              <a:cs typeface="Times New Roman" panose="02020603050405020304" pitchFamily="18" charset="0"/>
            </a:endParaRPr>
          </a:p>
          <a:p>
            <a:pPr marL="336080" indent="-336080" defTabSz="896214">
              <a:lnSpc>
                <a:spcPct val="105000"/>
              </a:lnSpc>
              <a:spcBef>
                <a:spcPts val="0"/>
              </a:spcBef>
              <a:spcAft>
                <a:spcPts val="2353"/>
              </a:spcAft>
              <a:buSzTx/>
              <a:buFont typeface="Symbol" panose="05050102010706020507" pitchFamily="18" charset="2"/>
              <a:buChar char=""/>
              <a:defRPr/>
            </a:pPr>
            <a:endParaRPr lang="en-US" sz="3528" kern="0" dirty="0">
              <a:solidFill>
                <a:srgbClr val="505050"/>
              </a:solidFill>
              <a:ea typeface="Calibri" panose="020F0502020204030204" pitchFamily="34" charset="0"/>
              <a:cs typeface="Times New Roman" panose="02020603050405020304" pitchFamily="18" charset="0"/>
            </a:endParaRPr>
          </a:p>
        </p:txBody>
      </p:sp>
      <p:sp>
        <p:nvSpPr>
          <p:cNvPr id="6" name="Text Placeholder 2"/>
          <p:cNvSpPr txBox="1">
            <a:spLocks/>
          </p:cNvSpPr>
          <p:nvPr/>
        </p:nvSpPr>
        <p:spPr>
          <a:xfrm>
            <a:off x="6428302" y="311150"/>
            <a:ext cx="5555152" cy="582136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nSpc>
                <a:spcPct val="105000"/>
              </a:lnSpc>
              <a:spcBef>
                <a:spcPts val="0"/>
              </a:spcBef>
              <a:spcAft>
                <a:spcPts val="2400"/>
              </a:spcAft>
              <a:buClr>
                <a:schemeClr val="accent2"/>
              </a:buClr>
              <a:buFont typeface="Arial" panose="020B0604020202020204" pitchFamily="34" charset="0"/>
              <a:buChar char="•"/>
            </a:pPr>
            <a:r>
              <a:rPr lang="en-US" sz="2800" dirty="0">
                <a:ea typeface="Calibri" panose="020F0502020204030204" pitchFamily="34" charset="0"/>
                <a:cs typeface="Times New Roman" panose="02020603050405020304" pitchFamily="18" charset="0"/>
              </a:rPr>
              <a:t>Works with popular languages </a:t>
            </a:r>
          </a:p>
          <a:p>
            <a:pPr>
              <a:lnSpc>
                <a:spcPct val="105000"/>
              </a:lnSpc>
              <a:spcBef>
                <a:spcPts val="0"/>
              </a:spcBef>
              <a:spcAft>
                <a:spcPts val="2400"/>
              </a:spcAft>
              <a:buClr>
                <a:schemeClr val="accent2"/>
              </a:buClr>
              <a:buFont typeface="Arial" panose="020B0604020202020204" pitchFamily="34" charset="0"/>
              <a:buChar char="•"/>
            </a:pPr>
            <a:r>
              <a:rPr lang="en-US" sz="2800" dirty="0">
                <a:ea typeface="Calibri" panose="020F0502020204030204" pitchFamily="34" charset="0"/>
                <a:cs typeface="Times New Roman" panose="02020603050405020304" pitchFamily="18" charset="0"/>
              </a:rPr>
              <a:t>Works in popular platforms </a:t>
            </a:r>
          </a:p>
          <a:p>
            <a:pPr>
              <a:lnSpc>
                <a:spcPct val="105000"/>
              </a:lnSpc>
              <a:spcBef>
                <a:spcPts val="0"/>
              </a:spcBef>
              <a:spcAft>
                <a:spcPts val="2400"/>
              </a:spcAft>
              <a:buClr>
                <a:schemeClr val="accent2"/>
              </a:buClr>
              <a:buFont typeface="Arial" panose="020B0604020202020204" pitchFamily="34" charset="0"/>
              <a:buChar char="•"/>
            </a:pPr>
            <a:r>
              <a:rPr lang="en-US" sz="2800" dirty="0">
                <a:ea typeface="Calibri" panose="020F0502020204030204" pitchFamily="34" charset="0"/>
                <a:cs typeface="Times New Roman" panose="02020603050405020304" pitchFamily="18" charset="0"/>
              </a:rPr>
              <a:t>Improve productivity with management portal and REST APIs</a:t>
            </a:r>
          </a:p>
          <a:p>
            <a:pPr>
              <a:lnSpc>
                <a:spcPct val="105000"/>
              </a:lnSpc>
              <a:spcBef>
                <a:spcPts val="0"/>
              </a:spcBef>
              <a:buClr>
                <a:schemeClr val="accent2"/>
              </a:buClr>
              <a:buFont typeface="Arial" panose="020B0604020202020204" pitchFamily="34" charset="0"/>
              <a:buChar char="•"/>
            </a:pPr>
            <a:r>
              <a:rPr lang="en-US" sz="2800" dirty="0">
                <a:ea typeface="Calibri" panose="020F0502020204030204" pitchFamily="34" charset="0"/>
                <a:cs typeface="Times New Roman" panose="02020603050405020304" pitchFamily="18" charset="0"/>
              </a:rPr>
              <a:t>Example:</a:t>
            </a:r>
          </a:p>
          <a:p>
            <a:pPr marL="288925" indent="0">
              <a:lnSpc>
                <a:spcPct val="105000"/>
              </a:lnSpc>
              <a:spcBef>
                <a:spcPts val="0"/>
              </a:spcBef>
              <a:spcAft>
                <a:spcPts val="2400"/>
              </a:spcAft>
              <a:buClr>
                <a:schemeClr val="accent2"/>
              </a:buClr>
              <a:buNone/>
            </a:pPr>
            <a:r>
              <a:rPr lang="en-US" sz="2600" b="1" dirty="0">
                <a:ea typeface="Calibri" panose="020F0502020204030204" pitchFamily="34" charset="0"/>
                <a:cs typeface="Times New Roman" panose="02020603050405020304" pitchFamily="18" charset="0"/>
              </a:rPr>
              <a:t>T-SQL Extensions for Graph Support v1</a:t>
            </a:r>
          </a:p>
          <a:p>
            <a:pPr>
              <a:lnSpc>
                <a:spcPct val="105000"/>
              </a:lnSpc>
              <a:spcBef>
                <a:spcPts val="0"/>
              </a:spcBef>
              <a:spcAft>
                <a:spcPts val="2400"/>
              </a:spcAft>
              <a:buClr>
                <a:schemeClr val="accent2"/>
              </a:buClr>
              <a:buFont typeface="Arial" panose="020B0604020202020204" pitchFamily="34" charset="0"/>
              <a:buChar char="•"/>
            </a:pPr>
            <a:endParaRPr lang="en-US" sz="2800" dirty="0">
              <a:ea typeface="Calibri" panose="020F0502020204030204" pitchFamily="34" charset="0"/>
              <a:cs typeface="Times New Roman" panose="02020603050405020304" pitchFamily="18" charset="0"/>
            </a:endParaRPr>
          </a:p>
        </p:txBody>
      </p:sp>
      <p:grpSp>
        <p:nvGrpSpPr>
          <p:cNvPr id="7" name="Group 6"/>
          <p:cNvGrpSpPr/>
          <p:nvPr/>
        </p:nvGrpSpPr>
        <p:grpSpPr>
          <a:xfrm>
            <a:off x="1375037" y="2825373"/>
            <a:ext cx="2729651" cy="2695403"/>
            <a:chOff x="7762088" y="3634560"/>
            <a:chExt cx="1541281" cy="1562509"/>
          </a:xfrm>
          <a:solidFill>
            <a:schemeClr val="accent1"/>
          </a:solidFill>
        </p:grpSpPr>
        <p:sp>
          <p:nvSpPr>
            <p:cNvPr id="8" name="Freeform 13"/>
            <p:cNvSpPr>
              <a:spLocks noEditPoints="1"/>
            </p:cNvSpPr>
            <p:nvPr/>
          </p:nvSpPr>
          <p:spPr bwMode="auto">
            <a:xfrm rot="16200000" flipH="1">
              <a:off x="7758109" y="3638539"/>
              <a:ext cx="1535853" cy="1527896"/>
            </a:xfrm>
            <a:custGeom>
              <a:avLst/>
              <a:gdLst>
                <a:gd name="T0" fmla="*/ 14 w 87"/>
                <a:gd name="T1" fmla="*/ 2 h 87"/>
                <a:gd name="T2" fmla="*/ 28 w 87"/>
                <a:gd name="T3" fmla="*/ 16 h 87"/>
                <a:gd name="T4" fmla="*/ 25 w 87"/>
                <a:gd name="T5" fmla="*/ 25 h 87"/>
                <a:gd name="T6" fmla="*/ 16 w 87"/>
                <a:gd name="T7" fmla="*/ 28 h 87"/>
                <a:gd name="T8" fmla="*/ 3 w 87"/>
                <a:gd name="T9" fmla="*/ 14 h 87"/>
                <a:gd name="T10" fmla="*/ 7 w 87"/>
                <a:gd name="T11" fmla="*/ 35 h 87"/>
                <a:gd name="T12" fmla="*/ 28 w 87"/>
                <a:gd name="T13" fmla="*/ 39 h 87"/>
                <a:gd name="T14" fmla="*/ 73 w 87"/>
                <a:gd name="T15" fmla="*/ 84 h 87"/>
                <a:gd name="T16" fmla="*/ 83 w 87"/>
                <a:gd name="T17" fmla="*/ 84 h 87"/>
                <a:gd name="T18" fmla="*/ 84 w 87"/>
                <a:gd name="T19" fmla="*/ 83 h 87"/>
                <a:gd name="T20" fmla="*/ 84 w 87"/>
                <a:gd name="T21" fmla="*/ 72 h 87"/>
                <a:gd name="T22" fmla="*/ 39 w 87"/>
                <a:gd name="T23" fmla="*/ 28 h 87"/>
                <a:gd name="T24" fmla="*/ 35 w 87"/>
                <a:gd name="T25" fmla="*/ 7 h 87"/>
                <a:gd name="T26" fmla="*/ 14 w 87"/>
                <a:gd name="T27" fmla="*/ 2 h 87"/>
                <a:gd name="T28" fmla="*/ 81 w 87"/>
                <a:gd name="T29" fmla="*/ 81 h 87"/>
                <a:gd name="T30" fmla="*/ 75 w 87"/>
                <a:gd name="T31" fmla="*/ 81 h 87"/>
                <a:gd name="T32" fmla="*/ 75 w 87"/>
                <a:gd name="T33" fmla="*/ 75 h 87"/>
                <a:gd name="T34" fmla="*/ 81 w 87"/>
                <a:gd name="T35" fmla="*/ 75 h 87"/>
                <a:gd name="T36" fmla="*/ 81 w 87"/>
                <a:gd name="T37" fmla="*/ 8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87">
                  <a:moveTo>
                    <a:pt x="14" y="2"/>
                  </a:moveTo>
                  <a:cubicBezTo>
                    <a:pt x="28" y="16"/>
                    <a:pt x="28" y="16"/>
                    <a:pt x="28" y="16"/>
                  </a:cubicBezTo>
                  <a:cubicBezTo>
                    <a:pt x="25" y="25"/>
                    <a:pt x="25" y="25"/>
                    <a:pt x="25" y="25"/>
                  </a:cubicBezTo>
                  <a:cubicBezTo>
                    <a:pt x="16" y="28"/>
                    <a:pt x="16" y="28"/>
                    <a:pt x="16" y="28"/>
                  </a:cubicBezTo>
                  <a:cubicBezTo>
                    <a:pt x="3" y="14"/>
                    <a:pt x="3" y="14"/>
                    <a:pt x="3" y="14"/>
                  </a:cubicBezTo>
                  <a:cubicBezTo>
                    <a:pt x="0" y="21"/>
                    <a:pt x="1" y="29"/>
                    <a:pt x="7" y="35"/>
                  </a:cubicBezTo>
                  <a:cubicBezTo>
                    <a:pt x="13" y="40"/>
                    <a:pt x="21" y="42"/>
                    <a:pt x="28" y="39"/>
                  </a:cubicBezTo>
                  <a:cubicBezTo>
                    <a:pt x="73" y="84"/>
                    <a:pt x="73" y="84"/>
                    <a:pt x="73" y="84"/>
                  </a:cubicBezTo>
                  <a:cubicBezTo>
                    <a:pt x="76" y="87"/>
                    <a:pt x="80" y="87"/>
                    <a:pt x="83" y="84"/>
                  </a:cubicBezTo>
                  <a:cubicBezTo>
                    <a:pt x="84" y="83"/>
                    <a:pt x="84" y="83"/>
                    <a:pt x="84" y="83"/>
                  </a:cubicBezTo>
                  <a:cubicBezTo>
                    <a:pt x="87" y="80"/>
                    <a:pt x="87" y="75"/>
                    <a:pt x="84" y="72"/>
                  </a:cubicBezTo>
                  <a:cubicBezTo>
                    <a:pt x="39" y="28"/>
                    <a:pt x="39" y="28"/>
                    <a:pt x="39" y="28"/>
                  </a:cubicBezTo>
                  <a:cubicBezTo>
                    <a:pt x="42" y="21"/>
                    <a:pt x="41" y="13"/>
                    <a:pt x="35" y="7"/>
                  </a:cubicBezTo>
                  <a:cubicBezTo>
                    <a:pt x="29" y="1"/>
                    <a:pt x="21" y="0"/>
                    <a:pt x="14" y="2"/>
                  </a:cubicBezTo>
                  <a:close/>
                  <a:moveTo>
                    <a:pt x="81" y="81"/>
                  </a:moveTo>
                  <a:cubicBezTo>
                    <a:pt x="79" y="83"/>
                    <a:pt x="77" y="83"/>
                    <a:pt x="75" y="81"/>
                  </a:cubicBezTo>
                  <a:cubicBezTo>
                    <a:pt x="73" y="79"/>
                    <a:pt x="73" y="76"/>
                    <a:pt x="75" y="75"/>
                  </a:cubicBezTo>
                  <a:cubicBezTo>
                    <a:pt x="77" y="73"/>
                    <a:pt x="79" y="73"/>
                    <a:pt x="81" y="75"/>
                  </a:cubicBezTo>
                  <a:cubicBezTo>
                    <a:pt x="83" y="76"/>
                    <a:pt x="83" y="79"/>
                    <a:pt x="81" y="81"/>
                  </a:cubicBez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a:solidFill>
                  <a:srgbClr val="505050"/>
                </a:solidFill>
                <a:latin typeface="Segoe UI"/>
              </a:endParaRPr>
            </a:p>
          </p:txBody>
        </p:sp>
        <p:sp>
          <p:nvSpPr>
            <p:cNvPr id="9" name="Freeform 7"/>
            <p:cNvSpPr>
              <a:spLocks/>
            </p:cNvSpPr>
            <p:nvPr/>
          </p:nvSpPr>
          <p:spPr bwMode="auto">
            <a:xfrm rot="16200000" flipH="1">
              <a:off x="7793867" y="3687567"/>
              <a:ext cx="1513661" cy="1505343"/>
            </a:xfrm>
            <a:custGeom>
              <a:avLst/>
              <a:gdLst>
                <a:gd name="T0" fmla="*/ 80 w 82"/>
                <a:gd name="T1" fmla="*/ 7 h 82"/>
                <a:gd name="T2" fmla="*/ 76 w 82"/>
                <a:gd name="T3" fmla="*/ 3 h 82"/>
                <a:gd name="T4" fmla="*/ 66 w 82"/>
                <a:gd name="T5" fmla="*/ 3 h 82"/>
                <a:gd name="T6" fmla="*/ 37 w 82"/>
                <a:gd name="T7" fmla="*/ 33 h 82"/>
                <a:gd name="T8" fmla="*/ 36 w 82"/>
                <a:gd name="T9" fmla="*/ 41 h 82"/>
                <a:gd name="T10" fmla="*/ 17 w 82"/>
                <a:gd name="T11" fmla="*/ 60 h 82"/>
                <a:gd name="T12" fmla="*/ 17 w 82"/>
                <a:gd name="T13" fmla="*/ 60 h 82"/>
                <a:gd name="T14" fmla="*/ 9 w 82"/>
                <a:gd name="T15" fmla="*/ 62 h 82"/>
                <a:gd name="T16" fmla="*/ 0 w 82"/>
                <a:gd name="T17" fmla="*/ 78 h 82"/>
                <a:gd name="T18" fmla="*/ 4 w 82"/>
                <a:gd name="T19" fmla="*/ 82 h 82"/>
                <a:gd name="T20" fmla="*/ 20 w 82"/>
                <a:gd name="T21" fmla="*/ 73 h 82"/>
                <a:gd name="T22" fmla="*/ 22 w 82"/>
                <a:gd name="T23" fmla="*/ 65 h 82"/>
                <a:gd name="T24" fmla="*/ 41 w 82"/>
                <a:gd name="T25" fmla="*/ 46 h 82"/>
                <a:gd name="T26" fmla="*/ 50 w 82"/>
                <a:gd name="T27" fmla="*/ 46 h 82"/>
                <a:gd name="T28" fmla="*/ 80 w 82"/>
                <a:gd name="T29" fmla="*/ 16 h 82"/>
                <a:gd name="T30" fmla="*/ 80 w 82"/>
                <a:gd name="T31"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2">
                  <a:moveTo>
                    <a:pt x="80" y="7"/>
                  </a:moveTo>
                  <a:cubicBezTo>
                    <a:pt x="76" y="3"/>
                    <a:pt x="76" y="3"/>
                    <a:pt x="76" y="3"/>
                  </a:cubicBezTo>
                  <a:cubicBezTo>
                    <a:pt x="73" y="0"/>
                    <a:pt x="69" y="0"/>
                    <a:pt x="66" y="3"/>
                  </a:cubicBezTo>
                  <a:cubicBezTo>
                    <a:pt x="37" y="33"/>
                    <a:pt x="37" y="33"/>
                    <a:pt x="37" y="33"/>
                  </a:cubicBezTo>
                  <a:cubicBezTo>
                    <a:pt x="34" y="35"/>
                    <a:pt x="34" y="39"/>
                    <a:pt x="36" y="41"/>
                  </a:cubicBezTo>
                  <a:cubicBezTo>
                    <a:pt x="17" y="60"/>
                    <a:pt x="17" y="60"/>
                    <a:pt x="17" y="60"/>
                  </a:cubicBezTo>
                  <a:cubicBezTo>
                    <a:pt x="17" y="60"/>
                    <a:pt x="17" y="60"/>
                    <a:pt x="17" y="60"/>
                  </a:cubicBezTo>
                  <a:cubicBezTo>
                    <a:pt x="9" y="62"/>
                    <a:pt x="9" y="62"/>
                    <a:pt x="9" y="62"/>
                  </a:cubicBezTo>
                  <a:cubicBezTo>
                    <a:pt x="0" y="78"/>
                    <a:pt x="0" y="78"/>
                    <a:pt x="0" y="78"/>
                  </a:cubicBezTo>
                  <a:cubicBezTo>
                    <a:pt x="4" y="82"/>
                    <a:pt x="4" y="82"/>
                    <a:pt x="4" y="82"/>
                  </a:cubicBezTo>
                  <a:cubicBezTo>
                    <a:pt x="20" y="73"/>
                    <a:pt x="20" y="73"/>
                    <a:pt x="20" y="73"/>
                  </a:cubicBezTo>
                  <a:cubicBezTo>
                    <a:pt x="22" y="65"/>
                    <a:pt x="22" y="65"/>
                    <a:pt x="22" y="65"/>
                  </a:cubicBezTo>
                  <a:cubicBezTo>
                    <a:pt x="41" y="46"/>
                    <a:pt x="41" y="46"/>
                    <a:pt x="41" y="46"/>
                  </a:cubicBezTo>
                  <a:cubicBezTo>
                    <a:pt x="44" y="48"/>
                    <a:pt x="48" y="48"/>
                    <a:pt x="50" y="46"/>
                  </a:cubicBezTo>
                  <a:cubicBezTo>
                    <a:pt x="80" y="16"/>
                    <a:pt x="80" y="16"/>
                    <a:pt x="80" y="16"/>
                  </a:cubicBezTo>
                  <a:cubicBezTo>
                    <a:pt x="82" y="14"/>
                    <a:pt x="82" y="10"/>
                    <a:pt x="80" y="7"/>
                  </a:cubicBez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a:solidFill>
                  <a:srgbClr val="505050"/>
                </a:solidFill>
                <a:latin typeface="Segoe UI"/>
              </a:endParaRPr>
            </a:p>
          </p:txBody>
        </p:sp>
      </p:grpSp>
    </p:spTree>
    <p:extLst>
      <p:ext uri="{BB962C8B-B14F-4D97-AF65-F5344CB8AC3E}">
        <p14:creationId xmlns:p14="http://schemas.microsoft.com/office/powerpoint/2010/main" val="161761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64" y="334170"/>
            <a:ext cx="11384209" cy="1102744"/>
          </a:xfrm>
        </p:spPr>
        <p:txBody>
          <a:bodyPr>
            <a:normAutofit/>
          </a:bodyPr>
          <a:lstStyle/>
          <a:p>
            <a:r>
              <a:rPr lang="en-US" dirty="0"/>
              <a:t>What Customers Want from SQL Database</a:t>
            </a:r>
            <a:br>
              <a:rPr lang="en-US" dirty="0"/>
            </a:br>
            <a:r>
              <a:rPr lang="en-US" sz="2700" dirty="0"/>
              <a:t>(in no particular order)</a:t>
            </a:r>
            <a:endParaRPr lang="en-US" dirty="0"/>
          </a:p>
        </p:txBody>
      </p:sp>
      <p:sp>
        <p:nvSpPr>
          <p:cNvPr id="3" name="Content Placeholder 2"/>
          <p:cNvSpPr>
            <a:spLocks noGrp="1"/>
          </p:cNvSpPr>
          <p:nvPr>
            <p:ph idx="1"/>
          </p:nvPr>
        </p:nvSpPr>
        <p:spPr/>
        <p:txBody>
          <a:bodyPr>
            <a:normAutofit lnSpcReduction="10000"/>
          </a:bodyPr>
          <a:lstStyle/>
          <a:p>
            <a:r>
              <a:rPr lang="en-US" dirty="0"/>
              <a:t>Need to deal with massive data growth</a:t>
            </a:r>
          </a:p>
          <a:p>
            <a:r>
              <a:rPr lang="en-US" dirty="0"/>
              <a:t>Lift-and-shift to the cloud</a:t>
            </a:r>
          </a:p>
          <a:p>
            <a:r>
              <a:rPr lang="en-US" dirty="0"/>
              <a:t>Consistent experience across the entire SQL platform</a:t>
            </a:r>
          </a:p>
          <a:p>
            <a:pPr lvl="1"/>
            <a:r>
              <a:rPr lang="en-US" dirty="0"/>
              <a:t>App development</a:t>
            </a:r>
          </a:p>
          <a:p>
            <a:pPr lvl="1"/>
            <a:r>
              <a:rPr lang="en-US" dirty="0"/>
              <a:t>Maintenance, troubleshooting</a:t>
            </a:r>
          </a:p>
          <a:p>
            <a:r>
              <a:rPr lang="en-US" dirty="0"/>
              <a:t>Simple to configure and manage (at scale)</a:t>
            </a:r>
          </a:p>
          <a:p>
            <a:r>
              <a:rPr lang="en-US" dirty="0"/>
              <a:t>Provide state-of-the-art security to protect against the latest threats</a:t>
            </a:r>
          </a:p>
          <a:p>
            <a:r>
              <a:rPr lang="en-US" dirty="0"/>
              <a:t>…</a:t>
            </a:r>
          </a:p>
          <a:p>
            <a:endParaRPr lang="en-US" dirty="0"/>
          </a:p>
        </p:txBody>
      </p:sp>
    </p:spTree>
    <p:extLst>
      <p:ext uri="{BB962C8B-B14F-4D97-AF65-F5344CB8AC3E}">
        <p14:creationId xmlns:p14="http://schemas.microsoft.com/office/powerpoint/2010/main" val="2768656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98" dirty="0">
                <a:solidFill>
                  <a:schemeClr val="tx1"/>
                </a:solidFill>
                <a:ea typeface="+mj-ea"/>
                <a:cs typeface="+mj-cs"/>
              </a:rPr>
              <a:t>Your choice of language and tooling</a:t>
            </a:r>
          </a:p>
        </p:txBody>
      </p:sp>
      <p:sp>
        <p:nvSpPr>
          <p:cNvPr id="67" name="Rectangle 66"/>
          <p:cNvSpPr/>
          <p:nvPr/>
        </p:nvSpPr>
        <p:spPr>
          <a:xfrm>
            <a:off x="1423018" y="4344504"/>
            <a:ext cx="1648694" cy="1310613"/>
          </a:xfrm>
          <a:prstGeom prst="rect">
            <a:avLst/>
          </a:prstGeom>
          <a:solidFill>
            <a:srgbClr val="D83B01"/>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Java</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9" name="Rectangle 68"/>
          <p:cNvSpPr/>
          <p:nvPr/>
        </p:nvSpPr>
        <p:spPr>
          <a:xfrm>
            <a:off x="3149041" y="4344504"/>
            <a:ext cx="1129651" cy="1310613"/>
          </a:xfrm>
          <a:prstGeom prst="rect">
            <a:avLst/>
          </a:prstGeom>
          <a:solidFill>
            <a:srgbClr val="A8A8A8"/>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C/C++</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70" name="Rectangle 69"/>
          <p:cNvSpPr/>
          <p:nvPr/>
        </p:nvSpPr>
        <p:spPr>
          <a:xfrm>
            <a:off x="4358869" y="4344504"/>
            <a:ext cx="1714907" cy="1310613"/>
          </a:xfrm>
          <a:prstGeom prst="rect">
            <a:avLst/>
          </a:prstGeom>
          <a:solidFill>
            <a:srgbClr val="FF8C00"/>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PHP</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76" name="Rectangle 75"/>
          <p:cNvSpPr/>
          <p:nvPr/>
        </p:nvSpPr>
        <p:spPr>
          <a:xfrm>
            <a:off x="225914" y="4344504"/>
            <a:ext cx="1129651" cy="1310613"/>
          </a:xfrm>
          <a:prstGeom prst="rect">
            <a:avLst/>
          </a:prstGeom>
          <a:solidFill>
            <a:srgbClr val="5C2D91"/>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C#</a:t>
            </a:r>
          </a:p>
          <a:p>
            <a:pPr algn="ctr" defTabSz="896042">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VB.NET</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79" name="Rectangle 78"/>
          <p:cNvSpPr/>
          <p:nvPr/>
        </p:nvSpPr>
        <p:spPr>
          <a:xfrm>
            <a:off x="8555297" y="4344504"/>
            <a:ext cx="1654423" cy="1310613"/>
          </a:xfrm>
          <a:prstGeom prst="rect">
            <a:avLst/>
          </a:prstGeom>
          <a:solidFill>
            <a:srgbClr val="008272"/>
          </a:solidFill>
          <a:ln w="12700" cap="flat" cmpd="sng" algn="ctr">
            <a:noFill/>
            <a:prstDash val="solid"/>
            <a:miter lim="800000"/>
          </a:ln>
          <a:effectLst/>
        </p:spPr>
        <p:txBody>
          <a:bodyPr wrap="square" rtlCol="0" anchor="ctr">
            <a:noAutofit/>
          </a:bodyPr>
          <a:lstStyle/>
          <a:p>
            <a:pPr algn="ctr" defTabSz="896042">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Python</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83" name="Rectangle 82"/>
          <p:cNvSpPr/>
          <p:nvPr/>
        </p:nvSpPr>
        <p:spPr>
          <a:xfrm>
            <a:off x="6154543" y="4344504"/>
            <a:ext cx="2317511" cy="1310613"/>
          </a:xfrm>
          <a:prstGeom prst="rect">
            <a:avLst/>
          </a:prstGeom>
          <a:solidFill>
            <a:srgbClr val="FFB900"/>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JavaScript</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85" name="Rectangle 84"/>
          <p:cNvSpPr/>
          <p:nvPr/>
        </p:nvSpPr>
        <p:spPr>
          <a:xfrm>
            <a:off x="10271670" y="4344504"/>
            <a:ext cx="1651759" cy="1310613"/>
          </a:xfrm>
          <a:prstGeom prst="rect">
            <a:avLst/>
          </a:prstGeom>
          <a:solidFill>
            <a:srgbClr val="A80000"/>
          </a:solidFill>
          <a:ln w="12700" cap="flat" cmpd="sng" algn="ctr">
            <a:noFill/>
            <a:prstDash val="solid"/>
            <a:miter lim="800000"/>
          </a:ln>
          <a:effectLst/>
        </p:spPr>
        <p:txBody>
          <a:bodyPr wrap="square" rtlCol="0" anchor="ctr">
            <a:noAutofit/>
          </a:bodyPr>
          <a:lstStyle/>
          <a:p>
            <a:pPr algn="ctr" defTabSz="896042">
              <a:defRPr/>
            </a:pPr>
            <a:r>
              <a:rPr lang="en-US" sz="1400"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Ruby</a:t>
            </a:r>
            <a:endParaRPr lang="en-US" sz="1400" kern="0" dirty="0">
              <a:solidFill>
                <a:prstClr val="white"/>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77" name="Rectangle 76"/>
          <p:cNvSpPr/>
          <p:nvPr/>
        </p:nvSpPr>
        <p:spPr>
          <a:xfrm>
            <a:off x="225913" y="1555876"/>
            <a:ext cx="11697303" cy="971248"/>
          </a:xfrm>
          <a:prstGeom prst="rect">
            <a:avLst/>
          </a:prstGeom>
          <a:solidFill>
            <a:srgbClr val="0078D7"/>
          </a:solidFill>
          <a:ln w="12700" cap="flat" cmpd="sng" algn="ctr">
            <a:noFill/>
            <a:prstDash val="solid"/>
            <a:miter lim="800000"/>
          </a:ln>
          <a:effectLst/>
        </p:spPr>
        <p:txBody>
          <a:bodyPr wrap="square" rtlCol="0" anchor="ctr">
            <a:noAutofit/>
          </a:bodyPr>
          <a:lstStyle/>
          <a:p>
            <a:pPr algn="ctr" defTabSz="896042">
              <a:defRPr/>
            </a:pPr>
            <a:r>
              <a:rPr lang="en-US" sz="2400" kern="0">
                <a:solidFill>
                  <a:srgbClr val="FFFFFF"/>
                </a:solidFill>
                <a:latin typeface="Segoe UI Light"/>
                <a:ea typeface="Times New Roman" panose="02020603050405020304" pitchFamily="18" charset="0"/>
              </a:rPr>
              <a:t>SQL Server             </a:t>
            </a:r>
            <a:r>
              <a:rPr lang="en-US" sz="2400" kern="0" dirty="0">
                <a:solidFill>
                  <a:srgbClr val="FFFFFF"/>
                </a:solidFill>
                <a:latin typeface="Segoe UI Light"/>
                <a:ea typeface="Times New Roman" panose="02020603050405020304" pitchFamily="18" charset="0"/>
              </a:rPr>
              <a:t>Azure </a:t>
            </a:r>
            <a:r>
              <a:rPr lang="en-US" sz="2400" kern="0">
                <a:solidFill>
                  <a:srgbClr val="FFFFFF"/>
                </a:solidFill>
                <a:latin typeface="Segoe UI Light"/>
                <a:ea typeface="Times New Roman" panose="02020603050405020304" pitchFamily="18" charset="0"/>
              </a:rPr>
              <a:t>SQL Database           </a:t>
            </a:r>
            <a:r>
              <a:rPr lang="en-US" sz="2400" kern="0">
                <a:solidFill>
                  <a:srgbClr val="FFFFFF"/>
                </a:solidFill>
                <a:latin typeface="Segoe UI"/>
                <a:ea typeface="Times New Roman" panose="02020603050405020304" pitchFamily="18" charset="0"/>
              </a:rPr>
              <a:t>  </a:t>
            </a:r>
            <a:r>
              <a:rPr lang="en-US" sz="2400" kern="0" dirty="0">
                <a:solidFill>
                  <a:srgbClr val="FFFFFF"/>
                </a:solidFill>
                <a:latin typeface="Segoe UI Light"/>
                <a:ea typeface="Times New Roman" panose="02020603050405020304" pitchFamily="18" charset="0"/>
              </a:rPr>
              <a:t>SQL DW</a:t>
            </a:r>
            <a:endParaRPr lang="en-US" sz="2400" kern="0" dirty="0">
              <a:solidFill>
                <a:prstClr val="white"/>
              </a:solidFill>
              <a:latin typeface="Segoe UI Light"/>
              <a:ea typeface="Times New Roman" panose="02020603050405020304" pitchFamily="18" charset="0"/>
            </a:endParaRPr>
          </a:p>
        </p:txBody>
      </p:sp>
      <p:sp>
        <p:nvSpPr>
          <p:cNvPr id="63" name="Freeform 62"/>
          <p:cNvSpPr/>
          <p:nvPr/>
        </p:nvSpPr>
        <p:spPr bwMode="auto">
          <a:xfrm>
            <a:off x="1889654" y="1786220"/>
            <a:ext cx="398082" cy="51055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1272" kern="0"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4" name="TextBox 63"/>
          <p:cNvSpPr txBox="1"/>
          <p:nvPr/>
        </p:nvSpPr>
        <p:spPr>
          <a:xfrm>
            <a:off x="4323729" y="1786220"/>
            <a:ext cx="531079" cy="582186"/>
          </a:xfrm>
          <a:custGeom>
            <a:avLst/>
            <a:gdLst>
              <a:gd name="connsiteX0" fmla="*/ 2615664 w 3654515"/>
              <a:gd name="connsiteY0" fmla="*/ 2534931 h 4006207"/>
              <a:gd name="connsiteX1" fmla="*/ 1960582 w 3654515"/>
              <a:gd name="connsiteY1" fmla="*/ 3034209 h 4006207"/>
              <a:gd name="connsiteX2" fmla="*/ 1338741 w 3654515"/>
              <a:gd name="connsiteY2" fmla="*/ 3425023 h 4006207"/>
              <a:gd name="connsiteX3" fmla="*/ 1731746 w 3654515"/>
              <a:gd name="connsiteY3" fmla="*/ 3891938 h 4006207"/>
              <a:gd name="connsiteX4" fmla="*/ 1776343 w 3654515"/>
              <a:gd name="connsiteY4" fmla="*/ 3896192 h 4006207"/>
              <a:gd name="connsiteX5" fmla="*/ 1804775 w 3654515"/>
              <a:gd name="connsiteY5" fmla="*/ 3901622 h 4006207"/>
              <a:gd name="connsiteX6" fmla="*/ 3274309 w 3654515"/>
              <a:gd name="connsiteY6" fmla="*/ 3901622 h 4006207"/>
              <a:gd name="connsiteX7" fmla="*/ 3279764 w 3654515"/>
              <a:gd name="connsiteY7" fmla="*/ 3900582 h 4006207"/>
              <a:gd name="connsiteX8" fmla="*/ 3285213 w 3654515"/>
              <a:gd name="connsiteY8" fmla="*/ 3901622 h 4006207"/>
              <a:gd name="connsiteX9" fmla="*/ 3560897 w 3654515"/>
              <a:gd name="connsiteY9" fmla="*/ 3646315 h 4006207"/>
              <a:gd name="connsiteX10" fmla="*/ 3253200 w 3654515"/>
              <a:gd name="connsiteY10" fmla="*/ 3434254 h 4006207"/>
              <a:gd name="connsiteX11" fmla="*/ 3272188 w 3654515"/>
              <a:gd name="connsiteY11" fmla="*/ 3231989 h 4006207"/>
              <a:gd name="connsiteX12" fmla="*/ 2615664 w 3654515"/>
              <a:gd name="connsiteY12" fmla="*/ 2534931 h 4006207"/>
              <a:gd name="connsiteX13" fmla="*/ 2610633 w 3654515"/>
              <a:gd name="connsiteY13" fmla="*/ 2448880 h 4006207"/>
              <a:gd name="connsiteX14" fmla="*/ 3372712 w 3654515"/>
              <a:gd name="connsiteY14" fmla="*/ 3227544 h 4006207"/>
              <a:gd name="connsiteX15" fmla="*/ 3352240 w 3654515"/>
              <a:gd name="connsiteY15" fmla="*/ 3365886 h 4006207"/>
              <a:gd name="connsiteX16" fmla="*/ 3457751 w 3654515"/>
              <a:gd name="connsiteY16" fmla="*/ 3387188 h 4006207"/>
              <a:gd name="connsiteX17" fmla="*/ 3654515 w 3654515"/>
              <a:gd name="connsiteY17" fmla="*/ 3684038 h 4006207"/>
              <a:gd name="connsiteX18" fmla="*/ 3332349 w 3654515"/>
              <a:gd name="connsiteY18" fmla="*/ 4006204 h 4006207"/>
              <a:gd name="connsiteX19" fmla="*/ 3326473 w 3654515"/>
              <a:gd name="connsiteY19" fmla="*/ 4005021 h 4006207"/>
              <a:gd name="connsiteX20" fmla="*/ 3320592 w 3654515"/>
              <a:gd name="connsiteY20" fmla="*/ 4006207 h 4006207"/>
              <a:gd name="connsiteX21" fmla="*/ 1736561 w 3654515"/>
              <a:gd name="connsiteY21" fmla="*/ 4006204 h 4006207"/>
              <a:gd name="connsiteX22" fmla="*/ 1705914 w 3654515"/>
              <a:gd name="connsiteY22" fmla="*/ 4000020 h 4006207"/>
              <a:gd name="connsiteX23" fmla="*/ 1657844 w 3654515"/>
              <a:gd name="connsiteY23" fmla="*/ 3995171 h 4006207"/>
              <a:gd name="connsiteX24" fmla="*/ 1224216 w 3654515"/>
              <a:gd name="connsiteY24" fmla="*/ 3463131 h 4006207"/>
              <a:gd name="connsiteX25" fmla="*/ 1767292 w 3654515"/>
              <a:gd name="connsiteY25" fmla="*/ 2920055 h 4006207"/>
              <a:gd name="connsiteX26" fmla="*/ 1876738 w 3654515"/>
              <a:gd name="connsiteY26" fmla="*/ 2931089 h 4006207"/>
              <a:gd name="connsiteX27" fmla="*/ 1903868 w 3654515"/>
              <a:gd name="connsiteY27" fmla="*/ 2939508 h 4006207"/>
              <a:gd name="connsiteX28" fmla="*/ 1908440 w 3654515"/>
              <a:gd name="connsiteY28" fmla="*/ 2924453 h 4006207"/>
              <a:gd name="connsiteX29" fmla="*/ 2610633 w 3654515"/>
              <a:gd name="connsiteY29" fmla="*/ 2448880 h 4006207"/>
              <a:gd name="connsiteX30" fmla="*/ 1328895 w 3654515"/>
              <a:gd name="connsiteY30" fmla="*/ 1748195 h 4006207"/>
              <a:gd name="connsiteX31" fmla="*/ 1421457 w 3654515"/>
              <a:gd name="connsiteY31" fmla="*/ 1798955 h 4006207"/>
              <a:gd name="connsiteX32" fmla="*/ 1455297 w 3654515"/>
              <a:gd name="connsiteY32" fmla="*/ 1937798 h 4006207"/>
              <a:gd name="connsiteX33" fmla="*/ 1419466 w 3654515"/>
              <a:gd name="connsiteY33" fmla="*/ 2070171 h 4006207"/>
              <a:gd name="connsiteX34" fmla="*/ 1325411 w 3654515"/>
              <a:gd name="connsiteY34" fmla="*/ 2119438 h 4006207"/>
              <a:gd name="connsiteX35" fmla="*/ 1228620 w 3654515"/>
              <a:gd name="connsiteY35" fmla="*/ 2070668 h 4006207"/>
              <a:gd name="connsiteX36" fmla="*/ 1193038 w 3654515"/>
              <a:gd name="connsiteY36" fmla="*/ 1934812 h 4006207"/>
              <a:gd name="connsiteX37" fmla="*/ 1228869 w 3654515"/>
              <a:gd name="connsiteY37" fmla="*/ 1796964 h 4006207"/>
              <a:gd name="connsiteX38" fmla="*/ 1328895 w 3654515"/>
              <a:gd name="connsiteY38" fmla="*/ 1748195 h 4006207"/>
              <a:gd name="connsiteX39" fmla="*/ 1785481 w 3654515"/>
              <a:gd name="connsiteY39" fmla="*/ 1577006 h 4006207"/>
              <a:gd name="connsiteX40" fmla="*/ 1785481 w 3654515"/>
              <a:gd name="connsiteY40" fmla="*/ 2290627 h 4006207"/>
              <a:gd name="connsiteX41" fmla="*/ 2246299 w 3654515"/>
              <a:gd name="connsiteY41" fmla="*/ 2290627 h 4006207"/>
              <a:gd name="connsiteX42" fmla="*/ 2246299 w 3654515"/>
              <a:gd name="connsiteY42" fmla="*/ 2122423 h 4006207"/>
              <a:gd name="connsiteX43" fmla="*/ 2000463 w 3654515"/>
              <a:gd name="connsiteY43" fmla="*/ 2122423 h 4006207"/>
              <a:gd name="connsiteX44" fmla="*/ 2000463 w 3654515"/>
              <a:gd name="connsiteY44" fmla="*/ 1577006 h 4006207"/>
              <a:gd name="connsiteX45" fmla="*/ 1330885 w 3654515"/>
              <a:gd name="connsiteY45" fmla="*/ 1565062 h 4006207"/>
              <a:gd name="connsiteX46" fmla="*/ 1140785 w 3654515"/>
              <a:gd name="connsiteY46" fmla="*/ 1612587 h 4006207"/>
              <a:gd name="connsiteX47" fmla="*/ 1010900 w 3654515"/>
              <a:gd name="connsiteY47" fmla="*/ 1747200 h 4006207"/>
              <a:gd name="connsiteX48" fmla="*/ 964619 w 3654515"/>
              <a:gd name="connsiteY48" fmla="*/ 1943272 h 4006207"/>
              <a:gd name="connsiteX49" fmla="*/ 1010403 w 3654515"/>
              <a:gd name="connsiteY49" fmla="*/ 2129639 h 4006207"/>
              <a:gd name="connsiteX50" fmla="*/ 1138546 w 3654515"/>
              <a:gd name="connsiteY50" fmla="*/ 2257534 h 4006207"/>
              <a:gd name="connsiteX51" fmla="*/ 1321430 w 3654515"/>
              <a:gd name="connsiteY51" fmla="*/ 2303068 h 4006207"/>
              <a:gd name="connsiteX52" fmla="*/ 1404537 w 3654515"/>
              <a:gd name="connsiteY52" fmla="*/ 2294608 h 4006207"/>
              <a:gd name="connsiteX53" fmla="*/ 1495108 w 3654515"/>
              <a:gd name="connsiteY53" fmla="*/ 2386672 h 4006207"/>
              <a:gd name="connsiteX54" fmla="*/ 1764831 w 3654515"/>
              <a:gd name="connsiteY54" fmla="*/ 2386672 h 4006207"/>
              <a:gd name="connsiteX55" fmla="*/ 1576224 w 3654515"/>
              <a:gd name="connsiteY55" fmla="*/ 2204535 h 4006207"/>
              <a:gd name="connsiteX56" fmla="*/ 1683217 w 3654515"/>
              <a:gd name="connsiteY56" fmla="*/ 1931826 h 4006207"/>
              <a:gd name="connsiteX57" fmla="*/ 1639176 w 3654515"/>
              <a:gd name="connsiteY57" fmla="*/ 1740482 h 4006207"/>
              <a:gd name="connsiteX58" fmla="*/ 1514267 w 3654515"/>
              <a:gd name="connsiteY58" fmla="*/ 1610597 h 4006207"/>
              <a:gd name="connsiteX59" fmla="*/ 1330885 w 3654515"/>
              <a:gd name="connsiteY59" fmla="*/ 1565062 h 4006207"/>
              <a:gd name="connsiteX60" fmla="*/ 683674 w 3654515"/>
              <a:gd name="connsiteY60" fmla="*/ 1565062 h 4006207"/>
              <a:gd name="connsiteX61" fmla="*/ 472673 w 3654515"/>
              <a:gd name="connsiteY61" fmla="*/ 1627019 h 4006207"/>
              <a:gd name="connsiteX62" fmla="*/ 394045 w 3654515"/>
              <a:gd name="connsiteY62" fmla="*/ 1792485 h 4006207"/>
              <a:gd name="connsiteX63" fmla="*/ 566230 w 3654515"/>
              <a:gd name="connsiteY63" fmla="*/ 2006472 h 4006207"/>
              <a:gd name="connsiteX64" fmla="*/ 639135 w 3654515"/>
              <a:gd name="connsiteY64" fmla="*/ 2037824 h 4006207"/>
              <a:gd name="connsiteX65" fmla="*/ 668496 w 3654515"/>
              <a:gd name="connsiteY65" fmla="*/ 2062457 h 4006207"/>
              <a:gd name="connsiteX66" fmla="*/ 678200 w 3654515"/>
              <a:gd name="connsiteY66" fmla="*/ 2093062 h 4006207"/>
              <a:gd name="connsiteX67" fmla="*/ 658792 w 3654515"/>
              <a:gd name="connsiteY67" fmla="*/ 2130137 h 4006207"/>
              <a:gd name="connsiteX68" fmla="*/ 604051 w 3654515"/>
              <a:gd name="connsiteY68" fmla="*/ 2142827 h 4006207"/>
              <a:gd name="connsiteX69" fmla="*/ 503029 w 3654515"/>
              <a:gd name="connsiteY69" fmla="*/ 2122672 h 4006207"/>
              <a:gd name="connsiteX70" fmla="*/ 403998 w 3654515"/>
              <a:gd name="connsiteY70" fmla="*/ 2069673 h 4006207"/>
              <a:gd name="connsiteX71" fmla="*/ 403998 w 3654515"/>
              <a:gd name="connsiteY71" fmla="*/ 2265247 h 4006207"/>
              <a:gd name="connsiteX72" fmla="*/ 609027 w 3654515"/>
              <a:gd name="connsiteY72" fmla="*/ 2303068 h 4006207"/>
              <a:gd name="connsiteX73" fmla="*/ 774245 w 3654515"/>
              <a:gd name="connsiteY73" fmla="*/ 2277191 h 4006207"/>
              <a:gd name="connsiteX74" fmla="*/ 880990 w 3654515"/>
              <a:gd name="connsiteY74" fmla="*/ 2198563 h 4006207"/>
              <a:gd name="connsiteX75" fmla="*/ 919059 w 3654515"/>
              <a:gd name="connsiteY75" fmla="*/ 2074650 h 4006207"/>
              <a:gd name="connsiteX76" fmla="*/ 873027 w 3654515"/>
              <a:gd name="connsiteY76" fmla="*/ 1948248 h 4006207"/>
              <a:gd name="connsiteX77" fmla="*/ 716021 w 3654515"/>
              <a:gd name="connsiteY77" fmla="*/ 1850212 h 4006207"/>
              <a:gd name="connsiteX78" fmla="*/ 642121 w 3654515"/>
              <a:gd name="connsiteY78" fmla="*/ 1812142 h 4006207"/>
              <a:gd name="connsiteX79" fmla="*/ 624454 w 3654515"/>
              <a:gd name="connsiteY79" fmla="*/ 1775068 h 4006207"/>
              <a:gd name="connsiteX80" fmla="*/ 646350 w 3654515"/>
              <a:gd name="connsiteY80" fmla="*/ 1738242 h 4006207"/>
              <a:gd name="connsiteX81" fmla="*/ 704077 w 3654515"/>
              <a:gd name="connsiteY81" fmla="*/ 1724806 h 4006207"/>
              <a:gd name="connsiteX82" fmla="*/ 881239 w 3654515"/>
              <a:gd name="connsiteY82" fmla="*/ 1774073 h 4006207"/>
              <a:gd name="connsiteX83" fmla="*/ 881239 w 3654515"/>
              <a:gd name="connsiteY83" fmla="*/ 1592433 h 4006207"/>
              <a:gd name="connsiteX84" fmla="*/ 809329 w 3654515"/>
              <a:gd name="connsiteY84" fmla="*/ 1575513 h 4006207"/>
              <a:gd name="connsiteX85" fmla="*/ 752349 w 3654515"/>
              <a:gd name="connsiteY85" fmla="*/ 1568048 h 4006207"/>
              <a:gd name="connsiteX86" fmla="*/ 683674 w 3654515"/>
              <a:gd name="connsiteY86" fmla="*/ 1565062 h 4006207"/>
              <a:gd name="connsiteX87" fmla="*/ 1309044 w 3654515"/>
              <a:gd name="connsiteY87" fmla="*/ 196190 h 4006207"/>
              <a:gd name="connsiteX88" fmla="*/ 347062 w 3654515"/>
              <a:gd name="connsiteY88" fmla="*/ 500340 h 4006207"/>
              <a:gd name="connsiteX89" fmla="*/ 1309044 w 3654515"/>
              <a:gd name="connsiteY89" fmla="*/ 804488 h 4006207"/>
              <a:gd name="connsiteX90" fmla="*/ 2271029 w 3654515"/>
              <a:gd name="connsiteY90" fmla="*/ 500340 h 4006207"/>
              <a:gd name="connsiteX91" fmla="*/ 1309044 w 3654515"/>
              <a:gd name="connsiteY91" fmla="*/ 196190 h 4006207"/>
              <a:gd name="connsiteX92" fmla="*/ 1315224 w 3654515"/>
              <a:gd name="connsiteY92" fmla="*/ 0 h 4006207"/>
              <a:gd name="connsiteX93" fmla="*/ 2630444 w 3654515"/>
              <a:gd name="connsiteY93" fmla="*/ 588894 h 4006207"/>
              <a:gd name="connsiteX94" fmla="*/ 2636856 w 3654515"/>
              <a:gd name="connsiteY94" fmla="*/ 2379088 h 4006207"/>
              <a:gd name="connsiteX95" fmla="*/ 1860931 w 3654515"/>
              <a:gd name="connsiteY95" fmla="*/ 2847882 h 4006207"/>
              <a:gd name="connsiteX96" fmla="*/ 1167213 w 3654515"/>
              <a:gd name="connsiteY96" fmla="*/ 3297268 h 4006207"/>
              <a:gd name="connsiteX97" fmla="*/ 1144936 w 3654515"/>
              <a:gd name="connsiteY97" fmla="*/ 3503600 h 4006207"/>
              <a:gd name="connsiteX98" fmla="*/ 1050193 w 3654515"/>
              <a:gd name="connsiteY98" fmla="*/ 3520680 h 4006207"/>
              <a:gd name="connsiteX99" fmla="*/ 0 w 3654515"/>
              <a:gd name="connsiteY99" fmla="*/ 2943751 h 4006207"/>
              <a:gd name="connsiteX100" fmla="*/ 0 w 3654515"/>
              <a:gd name="connsiteY100" fmla="*/ 588894 h 4006207"/>
              <a:gd name="connsiteX101" fmla="*/ 1315224 w 3654515"/>
              <a:gd name="connsiteY101" fmla="*/ 0 h 400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654515" h="4006207">
                <a:moveTo>
                  <a:pt x="2615664" y="2534931"/>
                </a:moveTo>
                <a:cubicBezTo>
                  <a:pt x="2075168" y="2553950"/>
                  <a:pt x="1992068" y="3047282"/>
                  <a:pt x="1960582" y="3034209"/>
                </a:cubicBezTo>
                <a:cubicBezTo>
                  <a:pt x="1750630" y="2947045"/>
                  <a:pt x="1387344" y="3032852"/>
                  <a:pt x="1338741" y="3425023"/>
                </a:cubicBezTo>
                <a:cubicBezTo>
                  <a:pt x="1313406" y="3629467"/>
                  <a:pt x="1448733" y="3854175"/>
                  <a:pt x="1731746" y="3891938"/>
                </a:cubicBezTo>
                <a:lnTo>
                  <a:pt x="1776343" y="3896192"/>
                </a:lnTo>
                <a:lnTo>
                  <a:pt x="1804775" y="3901622"/>
                </a:lnTo>
                <a:lnTo>
                  <a:pt x="3274309" y="3901622"/>
                </a:lnTo>
                <a:lnTo>
                  <a:pt x="3279764" y="3900582"/>
                </a:lnTo>
                <a:lnTo>
                  <a:pt x="3285213" y="3901622"/>
                </a:lnTo>
                <a:cubicBezTo>
                  <a:pt x="3450282" y="3901622"/>
                  <a:pt x="3586162" y="3769274"/>
                  <a:pt x="3560897" y="3646315"/>
                </a:cubicBezTo>
                <a:cubicBezTo>
                  <a:pt x="3543701" y="3562623"/>
                  <a:pt x="3485290" y="3469652"/>
                  <a:pt x="3253200" y="3434254"/>
                </a:cubicBezTo>
                <a:cubicBezTo>
                  <a:pt x="3255079" y="3357929"/>
                  <a:pt x="3270309" y="3308317"/>
                  <a:pt x="3272188" y="3231989"/>
                </a:cubicBezTo>
                <a:cubicBezTo>
                  <a:pt x="3272188" y="2854587"/>
                  <a:pt x="3006128" y="2534931"/>
                  <a:pt x="2615664" y="2534931"/>
                </a:cubicBezTo>
                <a:close/>
                <a:moveTo>
                  <a:pt x="2610633" y="2448880"/>
                </a:moveTo>
                <a:cubicBezTo>
                  <a:pt x="3031516" y="2448880"/>
                  <a:pt x="3372712" y="2797500"/>
                  <a:pt x="3372712" y="3227544"/>
                </a:cubicBezTo>
                <a:lnTo>
                  <a:pt x="3352240" y="3365886"/>
                </a:lnTo>
                <a:lnTo>
                  <a:pt x="3457751" y="3387188"/>
                </a:lnTo>
                <a:cubicBezTo>
                  <a:pt x="3573383" y="3436096"/>
                  <a:pt x="3654515" y="3550593"/>
                  <a:pt x="3654515" y="3684038"/>
                </a:cubicBezTo>
                <a:cubicBezTo>
                  <a:pt x="3654515" y="3861967"/>
                  <a:pt x="3510277" y="4006204"/>
                  <a:pt x="3332349" y="4006204"/>
                </a:cubicBezTo>
                <a:lnTo>
                  <a:pt x="3326473" y="4005021"/>
                </a:lnTo>
                <a:lnTo>
                  <a:pt x="3320592" y="4006207"/>
                </a:lnTo>
                <a:lnTo>
                  <a:pt x="1736561" y="4006204"/>
                </a:lnTo>
                <a:lnTo>
                  <a:pt x="1705914" y="4000020"/>
                </a:lnTo>
                <a:lnTo>
                  <a:pt x="1657844" y="3995171"/>
                </a:lnTo>
                <a:cubicBezTo>
                  <a:pt x="1410373" y="3944532"/>
                  <a:pt x="1224216" y="3725571"/>
                  <a:pt x="1224216" y="3463131"/>
                </a:cubicBezTo>
                <a:cubicBezTo>
                  <a:pt x="1224216" y="3163198"/>
                  <a:pt x="1467359" y="2920055"/>
                  <a:pt x="1767292" y="2920055"/>
                </a:cubicBezTo>
                <a:cubicBezTo>
                  <a:pt x="1804783" y="2920055"/>
                  <a:pt x="1841387" y="2923852"/>
                  <a:pt x="1876738" y="2931089"/>
                </a:cubicBezTo>
                <a:lnTo>
                  <a:pt x="1903868" y="2939508"/>
                </a:lnTo>
                <a:lnTo>
                  <a:pt x="1908440" y="2924453"/>
                </a:lnTo>
                <a:cubicBezTo>
                  <a:pt x="2024131" y="2644980"/>
                  <a:pt x="2294968" y="2448880"/>
                  <a:pt x="2610633" y="2448880"/>
                </a:cubicBezTo>
                <a:close/>
                <a:moveTo>
                  <a:pt x="1328895" y="1748195"/>
                </a:moveTo>
                <a:cubicBezTo>
                  <a:pt x="1368043" y="1748195"/>
                  <a:pt x="1398897" y="1765115"/>
                  <a:pt x="1421457" y="1798955"/>
                </a:cubicBezTo>
                <a:cubicBezTo>
                  <a:pt x="1444017" y="1832795"/>
                  <a:pt x="1455297" y="1879076"/>
                  <a:pt x="1455297" y="1937798"/>
                </a:cubicBezTo>
                <a:cubicBezTo>
                  <a:pt x="1455297" y="1993202"/>
                  <a:pt x="1443353" y="2037326"/>
                  <a:pt x="1419466" y="2070171"/>
                </a:cubicBezTo>
                <a:cubicBezTo>
                  <a:pt x="1395579" y="2103015"/>
                  <a:pt x="1364228" y="2119438"/>
                  <a:pt x="1325411" y="2119438"/>
                </a:cubicBezTo>
                <a:cubicBezTo>
                  <a:pt x="1284605" y="2119438"/>
                  <a:pt x="1252341" y="2103181"/>
                  <a:pt x="1228620" y="2070668"/>
                </a:cubicBezTo>
                <a:cubicBezTo>
                  <a:pt x="1204899" y="2038156"/>
                  <a:pt x="1193038" y="1992870"/>
                  <a:pt x="1193038" y="1934812"/>
                </a:cubicBezTo>
                <a:cubicBezTo>
                  <a:pt x="1193038" y="1875426"/>
                  <a:pt x="1204981" y="1829477"/>
                  <a:pt x="1228869" y="1796964"/>
                </a:cubicBezTo>
                <a:cubicBezTo>
                  <a:pt x="1252755" y="1764451"/>
                  <a:pt x="1286097" y="1748195"/>
                  <a:pt x="1328895" y="1748195"/>
                </a:cubicBezTo>
                <a:close/>
                <a:moveTo>
                  <a:pt x="1785481" y="1577006"/>
                </a:moveTo>
                <a:lnTo>
                  <a:pt x="1785481" y="2290627"/>
                </a:lnTo>
                <a:lnTo>
                  <a:pt x="2246299" y="2290627"/>
                </a:lnTo>
                <a:lnTo>
                  <a:pt x="2246299" y="2122423"/>
                </a:lnTo>
                <a:lnTo>
                  <a:pt x="2000463" y="2122423"/>
                </a:lnTo>
                <a:lnTo>
                  <a:pt x="2000463" y="1577006"/>
                </a:lnTo>
                <a:close/>
                <a:moveTo>
                  <a:pt x="1330885" y="1565062"/>
                </a:moveTo>
                <a:cubicBezTo>
                  <a:pt x="1259888" y="1565062"/>
                  <a:pt x="1196522" y="1580904"/>
                  <a:pt x="1140785" y="1612587"/>
                </a:cubicBezTo>
                <a:cubicBezTo>
                  <a:pt x="1085049" y="1644270"/>
                  <a:pt x="1041754" y="1689141"/>
                  <a:pt x="1010900" y="1747200"/>
                </a:cubicBezTo>
                <a:cubicBezTo>
                  <a:pt x="980046" y="1805258"/>
                  <a:pt x="964619" y="1870616"/>
                  <a:pt x="964619" y="1943272"/>
                </a:cubicBezTo>
                <a:cubicBezTo>
                  <a:pt x="964619" y="2012610"/>
                  <a:pt x="979880" y="2074733"/>
                  <a:pt x="1010403" y="2129639"/>
                </a:cubicBezTo>
                <a:cubicBezTo>
                  <a:pt x="1040925" y="2184546"/>
                  <a:pt x="1083639" y="2227178"/>
                  <a:pt x="1138546" y="2257534"/>
                </a:cubicBezTo>
                <a:cubicBezTo>
                  <a:pt x="1193453" y="2287890"/>
                  <a:pt x="1254414" y="2303068"/>
                  <a:pt x="1321430" y="2303068"/>
                </a:cubicBezTo>
                <a:cubicBezTo>
                  <a:pt x="1350294" y="2303068"/>
                  <a:pt x="1377996" y="2300248"/>
                  <a:pt x="1404537" y="2294608"/>
                </a:cubicBezTo>
                <a:lnTo>
                  <a:pt x="1495108" y="2386672"/>
                </a:lnTo>
                <a:lnTo>
                  <a:pt x="1764831" y="2386672"/>
                </a:lnTo>
                <a:lnTo>
                  <a:pt x="1576224" y="2204535"/>
                </a:lnTo>
                <a:cubicBezTo>
                  <a:pt x="1647553" y="2133206"/>
                  <a:pt x="1683217" y="2042303"/>
                  <a:pt x="1683217" y="1931826"/>
                </a:cubicBezTo>
                <a:cubicBezTo>
                  <a:pt x="1683217" y="1860497"/>
                  <a:pt x="1668537" y="1796715"/>
                  <a:pt x="1639176" y="1740482"/>
                </a:cubicBezTo>
                <a:cubicBezTo>
                  <a:pt x="1609815" y="1684248"/>
                  <a:pt x="1568179" y="1640953"/>
                  <a:pt x="1514267" y="1610597"/>
                </a:cubicBezTo>
                <a:cubicBezTo>
                  <a:pt x="1460356" y="1580240"/>
                  <a:pt x="1399229" y="1565062"/>
                  <a:pt x="1330885" y="1565062"/>
                </a:cubicBezTo>
                <a:close/>
                <a:moveTo>
                  <a:pt x="683674" y="1565062"/>
                </a:moveTo>
                <a:cubicBezTo>
                  <a:pt x="595425" y="1565062"/>
                  <a:pt x="525091" y="1585714"/>
                  <a:pt x="472673" y="1627019"/>
                </a:cubicBezTo>
                <a:cubicBezTo>
                  <a:pt x="420254" y="1668323"/>
                  <a:pt x="394045" y="1723479"/>
                  <a:pt x="394045" y="1792485"/>
                </a:cubicBezTo>
                <a:cubicBezTo>
                  <a:pt x="394045" y="1891019"/>
                  <a:pt x="451440" y="1962348"/>
                  <a:pt x="566230" y="2006472"/>
                </a:cubicBezTo>
                <a:cubicBezTo>
                  <a:pt x="601728" y="2019743"/>
                  <a:pt x="626030" y="2030193"/>
                  <a:pt x="639135" y="2037824"/>
                </a:cubicBezTo>
                <a:cubicBezTo>
                  <a:pt x="652239" y="2045455"/>
                  <a:pt x="662026" y="2053666"/>
                  <a:pt x="668496" y="2062457"/>
                </a:cubicBezTo>
                <a:cubicBezTo>
                  <a:pt x="674965" y="2071249"/>
                  <a:pt x="678200" y="2081451"/>
                  <a:pt x="678200" y="2093062"/>
                </a:cubicBezTo>
                <a:cubicBezTo>
                  <a:pt x="678200" y="2109319"/>
                  <a:pt x="671730" y="2121677"/>
                  <a:pt x="658792" y="2130137"/>
                </a:cubicBezTo>
                <a:cubicBezTo>
                  <a:pt x="645853" y="2138597"/>
                  <a:pt x="627606" y="2142827"/>
                  <a:pt x="604051" y="2142827"/>
                </a:cubicBezTo>
                <a:cubicBezTo>
                  <a:pt x="572865" y="2142827"/>
                  <a:pt x="539191" y="2136109"/>
                  <a:pt x="503029" y="2122672"/>
                </a:cubicBezTo>
                <a:cubicBezTo>
                  <a:pt x="466867" y="2109236"/>
                  <a:pt x="433857" y="2091570"/>
                  <a:pt x="403998" y="2069673"/>
                </a:cubicBezTo>
                <a:lnTo>
                  <a:pt x="403998" y="2265247"/>
                </a:lnTo>
                <a:cubicBezTo>
                  <a:pt x="466037" y="2290461"/>
                  <a:pt x="534381" y="2303068"/>
                  <a:pt x="609027" y="2303068"/>
                </a:cubicBezTo>
                <a:cubicBezTo>
                  <a:pt x="673389" y="2303068"/>
                  <a:pt x="728462" y="2294442"/>
                  <a:pt x="774245" y="2277191"/>
                </a:cubicBezTo>
                <a:cubicBezTo>
                  <a:pt x="820028" y="2259939"/>
                  <a:pt x="855610" y="2233730"/>
                  <a:pt x="880990" y="2198563"/>
                </a:cubicBezTo>
                <a:cubicBezTo>
                  <a:pt x="906370" y="2163396"/>
                  <a:pt x="919059" y="2122092"/>
                  <a:pt x="919059" y="2074650"/>
                </a:cubicBezTo>
                <a:cubicBezTo>
                  <a:pt x="919059" y="2025881"/>
                  <a:pt x="903715" y="1983747"/>
                  <a:pt x="873027" y="1948248"/>
                </a:cubicBezTo>
                <a:cubicBezTo>
                  <a:pt x="842339" y="1912749"/>
                  <a:pt x="790004" y="1880071"/>
                  <a:pt x="716021" y="1850212"/>
                </a:cubicBezTo>
                <a:cubicBezTo>
                  <a:pt x="678532" y="1834619"/>
                  <a:pt x="653898" y="1821929"/>
                  <a:pt x="642121" y="1812142"/>
                </a:cubicBezTo>
                <a:cubicBezTo>
                  <a:pt x="630343" y="1802355"/>
                  <a:pt x="624454" y="1789997"/>
                  <a:pt x="624454" y="1775068"/>
                </a:cubicBezTo>
                <a:cubicBezTo>
                  <a:pt x="624454" y="1759475"/>
                  <a:pt x="631753" y="1747200"/>
                  <a:pt x="646350" y="1738242"/>
                </a:cubicBezTo>
                <a:cubicBezTo>
                  <a:pt x="660948" y="1729285"/>
                  <a:pt x="680190" y="1724806"/>
                  <a:pt x="704077" y="1724806"/>
                </a:cubicBezTo>
                <a:cubicBezTo>
                  <a:pt x="762136" y="1724806"/>
                  <a:pt x="821189" y="1741228"/>
                  <a:pt x="881239" y="1774073"/>
                </a:cubicBezTo>
                <a:lnTo>
                  <a:pt x="881239" y="1592433"/>
                </a:lnTo>
                <a:cubicBezTo>
                  <a:pt x="850385" y="1584139"/>
                  <a:pt x="826415" y="1578499"/>
                  <a:pt x="809329" y="1575513"/>
                </a:cubicBezTo>
                <a:cubicBezTo>
                  <a:pt x="792243" y="1572527"/>
                  <a:pt x="773250" y="1570039"/>
                  <a:pt x="752349" y="1568048"/>
                </a:cubicBezTo>
                <a:cubicBezTo>
                  <a:pt x="731448" y="1566057"/>
                  <a:pt x="708556" y="1565062"/>
                  <a:pt x="683674" y="1565062"/>
                </a:cubicBezTo>
                <a:close/>
                <a:moveTo>
                  <a:pt x="1309044" y="196190"/>
                </a:moveTo>
                <a:cubicBezTo>
                  <a:pt x="777755" y="196190"/>
                  <a:pt x="347062" y="332363"/>
                  <a:pt x="347062" y="500340"/>
                </a:cubicBezTo>
                <a:cubicBezTo>
                  <a:pt x="347062" y="668316"/>
                  <a:pt x="777755" y="804488"/>
                  <a:pt x="1309044" y="804488"/>
                </a:cubicBezTo>
                <a:cubicBezTo>
                  <a:pt x="1840335" y="804488"/>
                  <a:pt x="2271029" y="668316"/>
                  <a:pt x="2271029" y="500340"/>
                </a:cubicBezTo>
                <a:cubicBezTo>
                  <a:pt x="2271029" y="332363"/>
                  <a:pt x="1840335" y="196190"/>
                  <a:pt x="1309044" y="196190"/>
                </a:cubicBezTo>
                <a:close/>
                <a:moveTo>
                  <a:pt x="1315224" y="0"/>
                </a:moveTo>
                <a:cubicBezTo>
                  <a:pt x="2041487" y="0"/>
                  <a:pt x="2630444" y="263538"/>
                  <a:pt x="2630444" y="588894"/>
                </a:cubicBezTo>
                <a:cubicBezTo>
                  <a:pt x="2632582" y="1185624"/>
                  <a:pt x="2634718" y="1782357"/>
                  <a:pt x="2636856" y="2379088"/>
                </a:cubicBezTo>
                <a:cubicBezTo>
                  <a:pt x="2239277" y="2346543"/>
                  <a:pt x="1952849" y="2602556"/>
                  <a:pt x="1860931" y="2847882"/>
                </a:cubicBezTo>
                <a:cubicBezTo>
                  <a:pt x="1610647" y="2807470"/>
                  <a:pt x="1299367" y="2933621"/>
                  <a:pt x="1167213" y="3297268"/>
                </a:cubicBezTo>
                <a:cubicBezTo>
                  <a:pt x="1137653" y="3455719"/>
                  <a:pt x="1164439" y="3466365"/>
                  <a:pt x="1144936" y="3503600"/>
                </a:cubicBezTo>
                <a:cubicBezTo>
                  <a:pt x="1125433" y="3540836"/>
                  <a:pt x="1157653" y="3515663"/>
                  <a:pt x="1050193" y="3520680"/>
                </a:cubicBezTo>
                <a:cubicBezTo>
                  <a:pt x="450921" y="3465791"/>
                  <a:pt x="0" y="3228437"/>
                  <a:pt x="0" y="2943751"/>
                </a:cubicBezTo>
                <a:lnTo>
                  <a:pt x="0" y="588894"/>
                </a:lnTo>
                <a:cubicBezTo>
                  <a:pt x="0" y="263538"/>
                  <a:pt x="588957" y="0"/>
                  <a:pt x="1315224" y="0"/>
                </a:cubicBezTo>
                <a:close/>
              </a:path>
            </a:pathLst>
          </a:custGeom>
          <a:solidFill>
            <a:schemeClr val="bg1"/>
          </a:solidFill>
          <a:ln>
            <a:noFill/>
          </a:ln>
          <a:effec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14049">
              <a:lnSpc>
                <a:spcPct val="90000"/>
              </a:lnSpc>
              <a:spcAft>
                <a:spcPts val="600"/>
              </a:spcAft>
              <a:defRPr/>
            </a:pPr>
            <a:endParaRPr lang="en-US" sz="7996" kern="0" dirty="0">
              <a:gradFill>
                <a:gsLst>
                  <a:gs pos="2917">
                    <a:srgbClr val="505050"/>
                  </a:gs>
                  <a:gs pos="30000">
                    <a:srgbClr val="50505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25" name="Freeform 124"/>
          <p:cNvSpPr/>
          <p:nvPr/>
        </p:nvSpPr>
        <p:spPr bwMode="auto">
          <a:xfrm flipH="1">
            <a:off x="7935192" y="1787204"/>
            <a:ext cx="607877" cy="581204"/>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kern="0" dirty="0">
              <a:solidFill>
                <a:srgbClr val="505050"/>
              </a:solidFill>
              <a:latin typeface="Segoe UI Light"/>
              <a:ea typeface="Segoe UI" pitchFamily="34" charset="0"/>
              <a:cs typeface="Segoe UI" pitchFamily="34" charset="0"/>
            </a:endParaRPr>
          </a:p>
        </p:txBody>
      </p:sp>
      <p:sp>
        <p:nvSpPr>
          <p:cNvPr id="66" name="Rectangle 65"/>
          <p:cNvSpPr/>
          <p:nvPr/>
        </p:nvSpPr>
        <p:spPr>
          <a:xfrm>
            <a:off x="1423018" y="2609246"/>
            <a:ext cx="1648694" cy="1664330"/>
          </a:xfrm>
          <a:prstGeom prst="rect">
            <a:avLst/>
          </a:prstGeom>
          <a:solidFill>
            <a:srgbClr val="D83B01"/>
          </a:solidFill>
          <a:ln w="12700" cap="flat" cmpd="sng" algn="ctr">
            <a:noFill/>
            <a:prstDash val="solid"/>
            <a:miter lim="800000"/>
          </a:ln>
          <a:effectLst/>
        </p:spPr>
        <p:txBody>
          <a:bodyPr rtlCol="0" anchor="ctr"/>
          <a:lstStyle/>
          <a:p>
            <a:pPr algn="ctr" defTabSz="896042">
              <a:defRPr/>
            </a:pPr>
            <a:r>
              <a:rPr lang="en-US" sz="1400" kern="0">
                <a:solidFill>
                  <a:srgbClr val="FFFFFF"/>
                </a:solidFill>
                <a:latin typeface="Segoe UI"/>
                <a:ea typeface="Times New Roman" panose="02020603050405020304" pitchFamily="18" charset="0"/>
              </a:rPr>
              <a:t>JDBC</a:t>
            </a:r>
            <a:endParaRPr lang="en-US" sz="1400" kern="0">
              <a:solidFill>
                <a:prstClr val="white"/>
              </a:solidFill>
              <a:latin typeface="Segoe UI"/>
              <a:ea typeface="Times New Roman" panose="02020603050405020304" pitchFamily="18" charset="0"/>
            </a:endParaRPr>
          </a:p>
        </p:txBody>
      </p:sp>
      <p:sp>
        <p:nvSpPr>
          <p:cNvPr id="68" name="Rectangle 67"/>
          <p:cNvSpPr/>
          <p:nvPr/>
        </p:nvSpPr>
        <p:spPr>
          <a:xfrm>
            <a:off x="3148146" y="2609246"/>
            <a:ext cx="1129651" cy="1664330"/>
          </a:xfrm>
          <a:prstGeom prst="rect">
            <a:avLst/>
          </a:prstGeom>
          <a:solidFill>
            <a:srgbClr val="A8A8A8"/>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a:ea typeface="Times New Roman" panose="02020603050405020304" pitchFamily="18" charset="0"/>
              </a:rPr>
              <a:t>ODBC</a:t>
            </a:r>
            <a:endParaRPr lang="en-US" sz="1400" kern="0" dirty="0">
              <a:solidFill>
                <a:prstClr val="white"/>
              </a:solidFill>
              <a:latin typeface="Segoe UI"/>
              <a:ea typeface="Times New Roman" panose="02020603050405020304" pitchFamily="18" charset="0"/>
            </a:endParaRPr>
          </a:p>
        </p:txBody>
      </p:sp>
      <p:sp>
        <p:nvSpPr>
          <p:cNvPr id="71" name="Rectangle 70"/>
          <p:cNvSpPr/>
          <p:nvPr/>
        </p:nvSpPr>
        <p:spPr>
          <a:xfrm>
            <a:off x="4370550" y="2596528"/>
            <a:ext cx="816387" cy="778111"/>
          </a:xfrm>
          <a:prstGeom prst="rect">
            <a:avLst/>
          </a:prstGeom>
          <a:solidFill>
            <a:srgbClr val="A8A8A8"/>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a:ea typeface="Times New Roman" panose="02020603050405020304" pitchFamily="18" charset="0"/>
              </a:rPr>
              <a:t>ODBC</a:t>
            </a:r>
            <a:endParaRPr lang="en-US" sz="1400" kern="0" dirty="0">
              <a:solidFill>
                <a:prstClr val="white"/>
              </a:solidFill>
              <a:latin typeface="Segoe UI"/>
              <a:ea typeface="Times New Roman" panose="02020603050405020304" pitchFamily="18" charset="0"/>
            </a:endParaRPr>
          </a:p>
        </p:txBody>
      </p:sp>
      <p:sp>
        <p:nvSpPr>
          <p:cNvPr id="75" name="Rectangle 74"/>
          <p:cNvSpPr/>
          <p:nvPr/>
        </p:nvSpPr>
        <p:spPr>
          <a:xfrm>
            <a:off x="225914" y="2609246"/>
            <a:ext cx="1129651" cy="1664330"/>
          </a:xfrm>
          <a:prstGeom prst="rect">
            <a:avLst/>
          </a:prstGeom>
          <a:solidFill>
            <a:srgbClr val="5C2D91"/>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a:ea typeface="Times New Roman" panose="02020603050405020304" pitchFamily="18" charset="0"/>
              </a:rPr>
              <a:t>ADO.NET</a:t>
            </a:r>
            <a:endParaRPr lang="en-US" sz="1400" kern="0" dirty="0">
              <a:solidFill>
                <a:prstClr val="white"/>
              </a:solidFill>
              <a:latin typeface="Segoe UI"/>
              <a:ea typeface="Times New Roman" panose="02020603050405020304" pitchFamily="18" charset="0"/>
            </a:endParaRPr>
          </a:p>
        </p:txBody>
      </p:sp>
      <p:sp>
        <p:nvSpPr>
          <p:cNvPr id="78" name="Rectangle 77"/>
          <p:cNvSpPr/>
          <p:nvPr/>
        </p:nvSpPr>
        <p:spPr>
          <a:xfrm>
            <a:off x="8555298" y="2607789"/>
            <a:ext cx="1654212" cy="778110"/>
          </a:xfrm>
          <a:prstGeom prst="rect">
            <a:avLst/>
          </a:prstGeom>
          <a:solidFill>
            <a:srgbClr val="44B0FF"/>
          </a:solidFill>
          <a:ln w="12700" cap="flat" cmpd="sng" algn="ctr">
            <a:noFill/>
            <a:prstDash val="solid"/>
            <a:miter lim="800000"/>
          </a:ln>
          <a:effectLst/>
        </p:spPr>
        <p:txBody>
          <a:bodyPr wrap="square" rtlCol="0" anchor="ctr">
            <a:noAutofit/>
          </a:bodyPr>
          <a:lstStyle/>
          <a:p>
            <a:pPr algn="ctr" defTabSz="896042">
              <a:defRPr/>
            </a:pPr>
            <a:r>
              <a:rPr lang="en-US" sz="1400" kern="0" dirty="0" err="1">
                <a:solidFill>
                  <a:srgbClr val="FFFFFF"/>
                </a:solidFill>
                <a:latin typeface="Segoe UI"/>
                <a:ea typeface="Times New Roman" panose="02020603050405020304" pitchFamily="18" charset="0"/>
              </a:rPr>
              <a:t>FreeTDS</a:t>
            </a:r>
            <a:endParaRPr lang="en-US" sz="1400" kern="0" dirty="0">
              <a:solidFill>
                <a:prstClr val="white"/>
              </a:solidFill>
              <a:latin typeface="Segoe UI"/>
              <a:ea typeface="Times New Roman" panose="02020603050405020304" pitchFamily="18" charset="0"/>
            </a:endParaRPr>
          </a:p>
        </p:txBody>
      </p:sp>
      <p:sp>
        <p:nvSpPr>
          <p:cNvPr id="82" name="Rectangle 81"/>
          <p:cNvSpPr/>
          <p:nvPr/>
        </p:nvSpPr>
        <p:spPr>
          <a:xfrm>
            <a:off x="7020755" y="2609246"/>
            <a:ext cx="1451299" cy="1664330"/>
          </a:xfrm>
          <a:prstGeom prst="rect">
            <a:avLst/>
          </a:prstGeom>
          <a:solidFill>
            <a:srgbClr val="FFB900"/>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a:ea typeface="Times New Roman" panose="02020603050405020304" pitchFamily="18" charset="0"/>
              </a:rPr>
              <a:t>Tedious Node.js Driver</a:t>
            </a:r>
            <a:endParaRPr lang="en-US" sz="1400" kern="0" dirty="0">
              <a:solidFill>
                <a:prstClr val="white"/>
              </a:solidFill>
              <a:latin typeface="Segoe UI"/>
              <a:ea typeface="Times New Roman" panose="02020603050405020304" pitchFamily="18" charset="0"/>
            </a:endParaRPr>
          </a:p>
        </p:txBody>
      </p:sp>
      <p:sp>
        <p:nvSpPr>
          <p:cNvPr id="84" name="Rectangle 83"/>
          <p:cNvSpPr/>
          <p:nvPr/>
        </p:nvSpPr>
        <p:spPr>
          <a:xfrm>
            <a:off x="10269006" y="2607788"/>
            <a:ext cx="1651547" cy="778110"/>
          </a:xfrm>
          <a:prstGeom prst="rect">
            <a:avLst/>
          </a:prstGeom>
          <a:solidFill>
            <a:srgbClr val="44B0FF"/>
          </a:solidFill>
          <a:ln w="12700" cap="flat" cmpd="sng" algn="ctr">
            <a:noFill/>
            <a:prstDash val="solid"/>
            <a:miter lim="800000"/>
          </a:ln>
          <a:effectLst/>
        </p:spPr>
        <p:txBody>
          <a:bodyPr wrap="square" rtlCol="0" anchor="ctr">
            <a:noAutofit/>
          </a:bodyPr>
          <a:lstStyle/>
          <a:p>
            <a:pPr algn="ctr" defTabSz="896042">
              <a:defRPr/>
            </a:pPr>
            <a:r>
              <a:rPr lang="en-US" sz="1400" kern="0" dirty="0" err="1">
                <a:solidFill>
                  <a:srgbClr val="FFFFFF"/>
                </a:solidFill>
                <a:latin typeface="Segoe UI"/>
                <a:ea typeface="Times New Roman" panose="02020603050405020304" pitchFamily="18" charset="0"/>
              </a:rPr>
              <a:t>FreeTDS</a:t>
            </a:r>
            <a:endParaRPr lang="en-US" sz="1400" kern="0" dirty="0">
              <a:solidFill>
                <a:prstClr val="white"/>
              </a:solidFill>
              <a:latin typeface="Segoe UI"/>
              <a:ea typeface="Times New Roman" panose="02020603050405020304" pitchFamily="18" charset="0"/>
            </a:endParaRPr>
          </a:p>
        </p:txBody>
      </p:sp>
      <p:sp>
        <p:nvSpPr>
          <p:cNvPr id="88" name="Rectangle 87"/>
          <p:cNvSpPr/>
          <p:nvPr/>
        </p:nvSpPr>
        <p:spPr>
          <a:xfrm>
            <a:off x="6167798" y="2596527"/>
            <a:ext cx="778415" cy="778111"/>
          </a:xfrm>
          <a:prstGeom prst="rect">
            <a:avLst/>
          </a:prstGeom>
          <a:solidFill>
            <a:srgbClr val="A8A8A8"/>
          </a:solidFill>
          <a:ln w="12700" cap="flat" cmpd="sng" algn="ctr">
            <a:noFill/>
            <a:prstDash val="solid"/>
            <a:miter lim="800000"/>
          </a:ln>
          <a:effectLst/>
        </p:spPr>
        <p:txBody>
          <a:bodyPr rtlCol="0" anchor="ctr"/>
          <a:lstStyle/>
          <a:p>
            <a:pPr algn="ctr" defTabSz="896042">
              <a:defRPr/>
            </a:pPr>
            <a:r>
              <a:rPr lang="en-US" sz="1400" kern="0">
                <a:solidFill>
                  <a:srgbClr val="FFFFFF"/>
                </a:solidFill>
                <a:latin typeface="Segoe UI"/>
                <a:ea typeface="Times New Roman" panose="02020603050405020304" pitchFamily="18" charset="0"/>
              </a:rPr>
              <a:t>ODBC</a:t>
            </a:r>
            <a:endParaRPr lang="en-US" sz="1400" kern="0">
              <a:solidFill>
                <a:prstClr val="white"/>
              </a:solidFill>
              <a:latin typeface="Segoe UI"/>
              <a:ea typeface="Times New Roman" panose="02020603050405020304" pitchFamily="18" charset="0"/>
            </a:endParaRPr>
          </a:p>
        </p:txBody>
      </p:sp>
      <p:sp>
        <p:nvSpPr>
          <p:cNvPr id="90" name="Rectangle 89"/>
          <p:cNvSpPr/>
          <p:nvPr/>
        </p:nvSpPr>
        <p:spPr>
          <a:xfrm>
            <a:off x="5272889" y="2596528"/>
            <a:ext cx="816387" cy="778111"/>
          </a:xfrm>
          <a:prstGeom prst="rect">
            <a:avLst/>
          </a:prstGeom>
          <a:solidFill>
            <a:srgbClr val="44B0FF"/>
          </a:solidFill>
          <a:ln w="12700" cap="flat" cmpd="sng" algn="ctr">
            <a:noFill/>
            <a:prstDash val="solid"/>
            <a:miter lim="800000"/>
          </a:ln>
          <a:effectLst/>
        </p:spPr>
        <p:txBody>
          <a:bodyPr lIns="44808" rIns="44808" rtlCol="0" anchor="ctr"/>
          <a:lstStyle/>
          <a:p>
            <a:pPr algn="ctr" defTabSz="896042">
              <a:defRPr/>
            </a:pPr>
            <a:r>
              <a:rPr lang="en-US" sz="1400" kern="0" dirty="0" err="1">
                <a:solidFill>
                  <a:srgbClr val="FFFFFF"/>
                </a:solidFill>
                <a:latin typeface="Segoe UI"/>
                <a:ea typeface="Times New Roman" panose="02020603050405020304" pitchFamily="18" charset="0"/>
              </a:rPr>
              <a:t>FreeTDS</a:t>
            </a:r>
            <a:endParaRPr lang="en-US" sz="1400" kern="0" dirty="0">
              <a:solidFill>
                <a:prstClr val="white"/>
              </a:solidFill>
              <a:latin typeface="Segoe UI"/>
              <a:ea typeface="Times New Roman" panose="02020603050405020304" pitchFamily="18" charset="0"/>
            </a:endParaRPr>
          </a:p>
        </p:txBody>
      </p:sp>
      <p:grpSp>
        <p:nvGrpSpPr>
          <p:cNvPr id="21" name="Group 20"/>
          <p:cNvGrpSpPr/>
          <p:nvPr/>
        </p:nvGrpSpPr>
        <p:grpSpPr>
          <a:xfrm>
            <a:off x="225914" y="5735780"/>
            <a:ext cx="1129651" cy="463759"/>
            <a:chOff x="224247" y="5736435"/>
            <a:chExt cx="1129971" cy="463890"/>
          </a:xfrm>
        </p:grpSpPr>
        <p:sp>
          <p:nvSpPr>
            <p:cNvPr id="7" name="Rectangle 6"/>
            <p:cNvSpPr/>
            <p:nvPr/>
          </p:nvSpPr>
          <p:spPr bwMode="auto">
            <a:xfrm>
              <a:off x="224247" y="5736435"/>
              <a:ext cx="1129971"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43" name="Freeform 142"/>
            <p:cNvSpPr>
              <a:spLocks noChangeAspect="1" noEditPoints="1"/>
            </p:cNvSpPr>
            <p:nvPr/>
          </p:nvSpPr>
          <p:spPr bwMode="black">
            <a:xfrm>
              <a:off x="655539"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016">
                <a:defRPr/>
              </a:pPr>
              <a:endParaRPr lang="en-US" sz="1765" kern="0" dirty="0">
                <a:solidFill>
                  <a:srgbClr val="FFFFFF"/>
                </a:solidFill>
                <a:latin typeface="Segoe UI"/>
              </a:endParaRPr>
            </a:p>
          </p:txBody>
        </p:sp>
      </p:grpSp>
      <p:grpSp>
        <p:nvGrpSpPr>
          <p:cNvPr id="15" name="Group 14"/>
          <p:cNvGrpSpPr/>
          <p:nvPr/>
        </p:nvGrpSpPr>
        <p:grpSpPr>
          <a:xfrm>
            <a:off x="4355051" y="5735780"/>
            <a:ext cx="823500" cy="463759"/>
            <a:chOff x="4354556" y="5736435"/>
            <a:chExt cx="823734" cy="463890"/>
          </a:xfrm>
        </p:grpSpPr>
        <p:sp>
          <p:nvSpPr>
            <p:cNvPr id="137" name="Rectangle 136"/>
            <p:cNvSpPr/>
            <p:nvPr/>
          </p:nvSpPr>
          <p:spPr bwMode="auto">
            <a:xfrm>
              <a:off x="4354556" y="5736435"/>
              <a:ext cx="823734"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46" name="Freeform 145"/>
            <p:cNvSpPr>
              <a:spLocks noChangeAspect="1" noEditPoints="1"/>
            </p:cNvSpPr>
            <p:nvPr/>
          </p:nvSpPr>
          <p:spPr bwMode="black">
            <a:xfrm>
              <a:off x="4625285"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016">
                <a:defRPr/>
              </a:pPr>
              <a:endParaRPr lang="en-US" sz="1765" kern="0" dirty="0">
                <a:solidFill>
                  <a:srgbClr val="FFFFFF"/>
                </a:solidFill>
                <a:latin typeface="Segoe UI"/>
              </a:endParaRPr>
            </a:p>
          </p:txBody>
        </p:sp>
      </p:grpSp>
      <p:grpSp>
        <p:nvGrpSpPr>
          <p:cNvPr id="17" name="Group 16"/>
          <p:cNvGrpSpPr/>
          <p:nvPr/>
        </p:nvGrpSpPr>
        <p:grpSpPr>
          <a:xfrm>
            <a:off x="6152298" y="5735779"/>
            <a:ext cx="778415" cy="463759"/>
            <a:chOff x="6152314" y="5736434"/>
            <a:chExt cx="778636" cy="463890"/>
          </a:xfrm>
        </p:grpSpPr>
        <p:sp>
          <p:nvSpPr>
            <p:cNvPr id="141" name="Rectangle 140"/>
            <p:cNvSpPr/>
            <p:nvPr/>
          </p:nvSpPr>
          <p:spPr bwMode="auto">
            <a:xfrm>
              <a:off x="6152314" y="5736434"/>
              <a:ext cx="778636"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47" name="Freeform 146"/>
            <p:cNvSpPr>
              <a:spLocks noChangeAspect="1" noEditPoints="1"/>
            </p:cNvSpPr>
            <p:nvPr/>
          </p:nvSpPr>
          <p:spPr bwMode="black">
            <a:xfrm>
              <a:off x="6411310"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016">
                <a:defRPr/>
              </a:pPr>
              <a:endParaRPr lang="en-US" sz="1765" kern="0" dirty="0">
                <a:solidFill>
                  <a:srgbClr val="FFFFFF"/>
                </a:solidFill>
                <a:latin typeface="Segoe UI"/>
              </a:endParaRPr>
            </a:p>
          </p:txBody>
        </p:sp>
      </p:grpSp>
      <p:grpSp>
        <p:nvGrpSpPr>
          <p:cNvPr id="14" name="Group 13"/>
          <p:cNvGrpSpPr/>
          <p:nvPr/>
        </p:nvGrpSpPr>
        <p:grpSpPr>
          <a:xfrm>
            <a:off x="3148145" y="5735780"/>
            <a:ext cx="1113180" cy="463759"/>
            <a:chOff x="3147308" y="5736435"/>
            <a:chExt cx="1113496" cy="463890"/>
          </a:xfrm>
        </p:grpSpPr>
        <p:sp>
          <p:nvSpPr>
            <p:cNvPr id="136" name="Rectangle 135"/>
            <p:cNvSpPr/>
            <p:nvPr/>
          </p:nvSpPr>
          <p:spPr bwMode="auto">
            <a:xfrm>
              <a:off x="3147308" y="5736435"/>
              <a:ext cx="1113496"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45" name="Freeform 144"/>
            <p:cNvSpPr>
              <a:spLocks noChangeAspect="1" noEditPoints="1"/>
            </p:cNvSpPr>
            <p:nvPr/>
          </p:nvSpPr>
          <p:spPr bwMode="black">
            <a:xfrm>
              <a:off x="3349704"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016">
                <a:defRPr/>
              </a:pPr>
              <a:endParaRPr lang="en-US" sz="1765" kern="0" dirty="0">
                <a:solidFill>
                  <a:srgbClr val="FFFFFF"/>
                </a:solidFill>
                <a:latin typeface="Segoe UI"/>
              </a:endParaRPr>
            </a:p>
          </p:txBody>
        </p:sp>
        <p:pic>
          <p:nvPicPr>
            <p:cNvPr id="156"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1127" y="5807384"/>
              <a:ext cx="274921" cy="3189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7390" y="5735779"/>
            <a:ext cx="816387" cy="463759"/>
            <a:chOff x="5257151" y="5736434"/>
            <a:chExt cx="816619" cy="463890"/>
          </a:xfrm>
        </p:grpSpPr>
        <p:sp>
          <p:nvSpPr>
            <p:cNvPr id="142" name="Rectangle 141"/>
            <p:cNvSpPr/>
            <p:nvPr/>
          </p:nvSpPr>
          <p:spPr bwMode="auto">
            <a:xfrm>
              <a:off x="5257151" y="5736434"/>
              <a:ext cx="816619"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157"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5306" y="5807384"/>
              <a:ext cx="274921" cy="3189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1423019" y="5735780"/>
            <a:ext cx="1646288" cy="463759"/>
            <a:chOff x="1421693" y="5736435"/>
            <a:chExt cx="1646755" cy="463890"/>
          </a:xfrm>
        </p:grpSpPr>
        <p:sp>
          <p:nvSpPr>
            <p:cNvPr id="135" name="Rectangle 134"/>
            <p:cNvSpPr/>
            <p:nvPr/>
          </p:nvSpPr>
          <p:spPr bwMode="auto">
            <a:xfrm>
              <a:off x="1421693" y="5736435"/>
              <a:ext cx="1646755"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44" name="Freeform 143"/>
            <p:cNvSpPr>
              <a:spLocks noChangeAspect="1" noEditPoints="1"/>
            </p:cNvSpPr>
            <p:nvPr/>
          </p:nvSpPr>
          <p:spPr bwMode="black">
            <a:xfrm>
              <a:off x="1683002"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016">
                <a:defRPr/>
              </a:pPr>
              <a:endParaRPr lang="en-US" sz="1765" kern="0" dirty="0">
                <a:solidFill>
                  <a:srgbClr val="FFFFFF"/>
                </a:solidFill>
                <a:latin typeface="Segoe UI"/>
              </a:endParaRPr>
            </a:p>
          </p:txBody>
        </p:sp>
        <p:pic>
          <p:nvPicPr>
            <p:cNvPr id="3076"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7610" y="5807384"/>
              <a:ext cx="274921" cy="318908"/>
            </a:xfrm>
            <a:prstGeom prst="rect">
              <a:avLst/>
            </a:prstGeom>
            <a:noFill/>
            <a:extLst>
              <a:ext uri="{909E8E84-426E-40DD-AFC4-6F175D3DCCD1}">
                <a14:hiddenFill xmlns:a14="http://schemas.microsoft.com/office/drawing/2010/main">
                  <a:solidFill>
                    <a:srgbClr val="FFFFFF"/>
                  </a:solidFill>
                </a14:hiddenFill>
              </a:ext>
            </a:extLst>
          </p:spPr>
        </p:pic>
        <p:sp>
          <p:nvSpPr>
            <p:cNvPr id="161" name="Freeform 160"/>
            <p:cNvSpPr>
              <a:spLocks/>
            </p:cNvSpPr>
            <p:nvPr/>
          </p:nvSpPr>
          <p:spPr bwMode="auto">
            <a:xfrm>
              <a:off x="2534949" y="5835421"/>
              <a:ext cx="215513" cy="2661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noAutofit/>
            </a:bodyPr>
            <a:lstStyle/>
            <a:p>
              <a:pPr defTabSz="914049">
                <a:defRPr/>
              </a:pPr>
              <a:endParaRPr lang="en-US" kern="0" dirty="0">
                <a:solidFill>
                  <a:srgbClr val="505050"/>
                </a:solidFill>
                <a:latin typeface="Segoe UI"/>
              </a:endParaRPr>
            </a:p>
          </p:txBody>
        </p:sp>
      </p:grpSp>
      <p:grpSp>
        <p:nvGrpSpPr>
          <p:cNvPr id="18" name="Group 17"/>
          <p:cNvGrpSpPr/>
          <p:nvPr/>
        </p:nvGrpSpPr>
        <p:grpSpPr>
          <a:xfrm>
            <a:off x="7020753" y="5735780"/>
            <a:ext cx="1450590" cy="463759"/>
            <a:chOff x="7021016" y="5736435"/>
            <a:chExt cx="1451000" cy="463890"/>
          </a:xfrm>
        </p:grpSpPr>
        <p:sp>
          <p:nvSpPr>
            <p:cNvPr id="138" name="Rectangle 137"/>
            <p:cNvSpPr/>
            <p:nvPr/>
          </p:nvSpPr>
          <p:spPr bwMode="auto">
            <a:xfrm>
              <a:off x="7021016" y="5736435"/>
              <a:ext cx="1451000"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49" name="Freeform 148"/>
            <p:cNvSpPr>
              <a:spLocks noChangeAspect="1" noEditPoints="1"/>
            </p:cNvSpPr>
            <p:nvPr/>
          </p:nvSpPr>
          <p:spPr bwMode="black">
            <a:xfrm>
              <a:off x="7191173"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016">
                <a:defRPr/>
              </a:pPr>
              <a:endParaRPr lang="en-US" sz="1765" kern="0" dirty="0">
                <a:solidFill>
                  <a:srgbClr val="FFFFFF"/>
                </a:solidFill>
                <a:latin typeface="Segoe UI"/>
              </a:endParaRPr>
            </a:p>
          </p:txBody>
        </p:sp>
        <p:pic>
          <p:nvPicPr>
            <p:cNvPr id="158"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5781" y="5807384"/>
              <a:ext cx="274921" cy="318908"/>
            </a:xfrm>
            <a:prstGeom prst="rect">
              <a:avLst/>
            </a:prstGeom>
            <a:noFill/>
            <a:extLst>
              <a:ext uri="{909E8E84-426E-40DD-AFC4-6F175D3DCCD1}">
                <a14:hiddenFill xmlns:a14="http://schemas.microsoft.com/office/drawing/2010/main">
                  <a:solidFill>
                    <a:srgbClr val="FFFFFF"/>
                  </a:solidFill>
                </a14:hiddenFill>
              </a:ext>
            </a:extLst>
          </p:spPr>
        </p:pic>
        <p:sp>
          <p:nvSpPr>
            <p:cNvPr id="162" name="Freeform 161"/>
            <p:cNvSpPr>
              <a:spLocks/>
            </p:cNvSpPr>
            <p:nvPr/>
          </p:nvSpPr>
          <p:spPr bwMode="auto">
            <a:xfrm>
              <a:off x="8053324" y="5835421"/>
              <a:ext cx="215513" cy="2661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noAutofit/>
            </a:bodyPr>
            <a:lstStyle/>
            <a:p>
              <a:pPr defTabSz="914049">
                <a:defRPr/>
              </a:pPr>
              <a:endParaRPr lang="en-US" kern="0" dirty="0">
                <a:solidFill>
                  <a:srgbClr val="505050"/>
                </a:solidFill>
                <a:latin typeface="Segoe UI"/>
              </a:endParaRPr>
            </a:p>
          </p:txBody>
        </p:sp>
      </p:grpSp>
      <p:grpSp>
        <p:nvGrpSpPr>
          <p:cNvPr id="19" name="Group 18"/>
          <p:cNvGrpSpPr/>
          <p:nvPr/>
        </p:nvGrpSpPr>
        <p:grpSpPr>
          <a:xfrm>
            <a:off x="8543069" y="5735780"/>
            <a:ext cx="1654212" cy="463759"/>
            <a:chOff x="8543762" y="5736435"/>
            <a:chExt cx="1654681" cy="463890"/>
          </a:xfrm>
        </p:grpSpPr>
        <p:sp>
          <p:nvSpPr>
            <p:cNvPr id="139" name="Rectangle 138"/>
            <p:cNvSpPr/>
            <p:nvPr/>
          </p:nvSpPr>
          <p:spPr bwMode="auto">
            <a:xfrm>
              <a:off x="8543762" y="5736435"/>
              <a:ext cx="1654681"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50" name="Freeform 149"/>
            <p:cNvSpPr>
              <a:spLocks noChangeAspect="1" noEditPoints="1"/>
            </p:cNvSpPr>
            <p:nvPr/>
          </p:nvSpPr>
          <p:spPr bwMode="black">
            <a:xfrm>
              <a:off x="8813838"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016">
                <a:defRPr/>
              </a:pPr>
              <a:endParaRPr lang="en-US" sz="1765" kern="0" dirty="0">
                <a:solidFill>
                  <a:srgbClr val="FFFFFF"/>
                </a:solidFill>
                <a:latin typeface="Segoe UI"/>
              </a:endParaRPr>
            </a:p>
          </p:txBody>
        </p:sp>
        <p:pic>
          <p:nvPicPr>
            <p:cNvPr id="159"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3642" y="5807384"/>
              <a:ext cx="274921" cy="318908"/>
            </a:xfrm>
            <a:prstGeom prst="rect">
              <a:avLst/>
            </a:prstGeom>
            <a:noFill/>
            <a:extLst>
              <a:ext uri="{909E8E84-426E-40DD-AFC4-6F175D3DCCD1}">
                <a14:hiddenFill xmlns:a14="http://schemas.microsoft.com/office/drawing/2010/main">
                  <a:solidFill>
                    <a:srgbClr val="FFFFFF"/>
                  </a:solidFill>
                </a14:hiddenFill>
              </a:ext>
            </a:extLst>
          </p:spPr>
        </p:pic>
        <p:sp>
          <p:nvSpPr>
            <p:cNvPr id="163" name="Freeform 162"/>
            <p:cNvSpPr>
              <a:spLocks/>
            </p:cNvSpPr>
            <p:nvPr/>
          </p:nvSpPr>
          <p:spPr bwMode="auto">
            <a:xfrm>
              <a:off x="9660981" y="5835421"/>
              <a:ext cx="215513" cy="2661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noAutofit/>
            </a:bodyPr>
            <a:lstStyle/>
            <a:p>
              <a:pPr defTabSz="914049">
                <a:defRPr/>
              </a:pPr>
              <a:endParaRPr lang="en-US" kern="0" dirty="0">
                <a:solidFill>
                  <a:srgbClr val="505050"/>
                </a:solidFill>
                <a:latin typeface="Segoe UI"/>
              </a:endParaRPr>
            </a:p>
          </p:txBody>
        </p:sp>
      </p:grpSp>
      <p:grpSp>
        <p:nvGrpSpPr>
          <p:cNvPr id="20" name="Group 19"/>
          <p:cNvGrpSpPr/>
          <p:nvPr/>
        </p:nvGrpSpPr>
        <p:grpSpPr>
          <a:xfrm>
            <a:off x="10269006" y="5735780"/>
            <a:ext cx="1654211" cy="463759"/>
            <a:chOff x="10270189" y="5736435"/>
            <a:chExt cx="1654680" cy="463890"/>
          </a:xfrm>
        </p:grpSpPr>
        <p:sp>
          <p:nvSpPr>
            <p:cNvPr id="140" name="Rectangle 139"/>
            <p:cNvSpPr/>
            <p:nvPr/>
          </p:nvSpPr>
          <p:spPr bwMode="auto">
            <a:xfrm>
              <a:off x="10270189" y="5736435"/>
              <a:ext cx="1654680" cy="46389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51" name="Freeform 150"/>
            <p:cNvSpPr>
              <a:spLocks noChangeAspect="1" noEditPoints="1"/>
            </p:cNvSpPr>
            <p:nvPr/>
          </p:nvSpPr>
          <p:spPr bwMode="black">
            <a:xfrm>
              <a:off x="10529479" y="5835229"/>
              <a:ext cx="267386" cy="2662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016">
                <a:defRPr/>
              </a:pPr>
              <a:endParaRPr lang="en-US" sz="1765" kern="0" dirty="0">
                <a:solidFill>
                  <a:srgbClr val="FFFFFF"/>
                </a:solidFill>
                <a:latin typeface="Segoe UI"/>
              </a:endParaRPr>
            </a:p>
          </p:txBody>
        </p:sp>
        <p:pic>
          <p:nvPicPr>
            <p:cNvPr id="160" name="Picture 4"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0069" y="5807384"/>
              <a:ext cx="274921" cy="318908"/>
            </a:xfrm>
            <a:prstGeom prst="rect">
              <a:avLst/>
            </a:prstGeom>
            <a:noFill/>
            <a:extLst>
              <a:ext uri="{909E8E84-426E-40DD-AFC4-6F175D3DCCD1}">
                <a14:hiddenFill xmlns:a14="http://schemas.microsoft.com/office/drawing/2010/main">
                  <a:solidFill>
                    <a:srgbClr val="FFFFFF"/>
                  </a:solidFill>
                </a14:hiddenFill>
              </a:ext>
            </a:extLst>
          </p:spPr>
        </p:pic>
        <p:sp>
          <p:nvSpPr>
            <p:cNvPr id="164" name="Freeform 163"/>
            <p:cNvSpPr>
              <a:spLocks/>
            </p:cNvSpPr>
            <p:nvPr/>
          </p:nvSpPr>
          <p:spPr bwMode="auto">
            <a:xfrm>
              <a:off x="11398194" y="5835421"/>
              <a:ext cx="215513" cy="2661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noAutofit/>
            </a:bodyPr>
            <a:lstStyle/>
            <a:p>
              <a:pPr defTabSz="914049">
                <a:defRPr/>
              </a:pPr>
              <a:endParaRPr lang="en-US" kern="0" dirty="0">
                <a:solidFill>
                  <a:srgbClr val="505050"/>
                </a:solidFill>
                <a:latin typeface="Segoe UI"/>
              </a:endParaRPr>
            </a:p>
          </p:txBody>
        </p:sp>
      </p:grpSp>
      <p:sp>
        <p:nvSpPr>
          <p:cNvPr id="74" name="Rectangle 73"/>
          <p:cNvSpPr/>
          <p:nvPr/>
        </p:nvSpPr>
        <p:spPr>
          <a:xfrm>
            <a:off x="6162093" y="3444043"/>
            <a:ext cx="778415" cy="790557"/>
          </a:xfrm>
          <a:prstGeom prst="rect">
            <a:avLst/>
          </a:prstGeom>
          <a:solidFill>
            <a:srgbClr val="FFB900"/>
          </a:solidFill>
          <a:ln w="12700" cap="flat" cmpd="sng" algn="ctr">
            <a:noFill/>
            <a:prstDash val="solid"/>
            <a:miter lim="800000"/>
          </a:ln>
          <a:effectLst/>
        </p:spPr>
        <p:txBody>
          <a:bodyPr lIns="44808" rIns="44808" rtlCol="0" anchor="ctr"/>
          <a:lstStyle/>
          <a:p>
            <a:pPr algn="ctr" defTabSz="896042">
              <a:defRPr/>
            </a:pPr>
            <a:r>
              <a:rPr lang="en-US" sz="1400" kern="0" dirty="0">
                <a:solidFill>
                  <a:srgbClr val="FFFFFF"/>
                </a:solidFill>
                <a:latin typeface="Segoe UI"/>
                <a:ea typeface="Times New Roman" panose="02020603050405020304" pitchFamily="18" charset="0"/>
              </a:rPr>
              <a:t>Node.js Driver</a:t>
            </a:r>
            <a:endParaRPr lang="en-US" sz="1400" kern="0" dirty="0">
              <a:solidFill>
                <a:prstClr val="white"/>
              </a:solidFill>
              <a:latin typeface="Segoe UI"/>
              <a:ea typeface="Times New Roman" panose="02020603050405020304" pitchFamily="18" charset="0"/>
            </a:endParaRPr>
          </a:p>
        </p:txBody>
      </p:sp>
      <p:sp>
        <p:nvSpPr>
          <p:cNvPr id="86" name="Rectangle 85"/>
          <p:cNvSpPr/>
          <p:nvPr/>
        </p:nvSpPr>
        <p:spPr>
          <a:xfrm>
            <a:off x="4364846" y="3444043"/>
            <a:ext cx="816387" cy="790557"/>
          </a:xfrm>
          <a:prstGeom prst="rect">
            <a:avLst/>
          </a:prstGeom>
          <a:solidFill>
            <a:srgbClr val="FF8C00"/>
          </a:solidFill>
          <a:ln w="12700" cap="flat" cmpd="sng" algn="ctr">
            <a:noFill/>
            <a:prstDash val="solid"/>
            <a:miter lim="800000"/>
          </a:ln>
          <a:effectLst/>
        </p:spPr>
        <p:txBody>
          <a:bodyPr rtlCol="0" anchor="ctr"/>
          <a:lstStyle/>
          <a:p>
            <a:pPr algn="ctr" defTabSz="896042">
              <a:defRPr/>
            </a:pPr>
            <a:r>
              <a:rPr lang="en-US" sz="1400" kern="0" dirty="0">
                <a:solidFill>
                  <a:srgbClr val="FFFFFF"/>
                </a:solidFill>
                <a:latin typeface="Segoe UI"/>
                <a:ea typeface="Times New Roman" panose="02020603050405020304" pitchFamily="18" charset="0"/>
              </a:rPr>
              <a:t>PHP Driver</a:t>
            </a:r>
            <a:endParaRPr lang="en-US" sz="1400" kern="0" dirty="0">
              <a:solidFill>
                <a:prstClr val="white"/>
              </a:solidFill>
              <a:latin typeface="Segoe UI"/>
              <a:ea typeface="Times New Roman" panose="02020603050405020304" pitchFamily="18" charset="0"/>
            </a:endParaRPr>
          </a:p>
        </p:txBody>
      </p:sp>
      <p:sp>
        <p:nvSpPr>
          <p:cNvPr id="87" name="Rectangle 86"/>
          <p:cNvSpPr/>
          <p:nvPr/>
        </p:nvSpPr>
        <p:spPr>
          <a:xfrm>
            <a:off x="5267185" y="3444043"/>
            <a:ext cx="816387" cy="790557"/>
          </a:xfrm>
          <a:prstGeom prst="rect">
            <a:avLst/>
          </a:prstGeom>
          <a:solidFill>
            <a:srgbClr val="FF8C00"/>
          </a:solidFill>
          <a:ln w="12700" cap="flat" cmpd="sng" algn="ctr">
            <a:noFill/>
            <a:prstDash val="solid"/>
            <a:miter lim="800000"/>
          </a:ln>
          <a:effectLst/>
        </p:spPr>
        <p:txBody>
          <a:bodyPr rtlCol="0" anchor="ctr"/>
          <a:lstStyle/>
          <a:p>
            <a:pPr algn="ctr" defTabSz="896042">
              <a:defRPr/>
            </a:pPr>
            <a:r>
              <a:rPr lang="en-US" sz="1400" kern="0" dirty="0" err="1">
                <a:solidFill>
                  <a:srgbClr val="FFFFFF"/>
                </a:solidFill>
                <a:latin typeface="Segoe UI"/>
                <a:ea typeface="Times New Roman" panose="02020603050405020304" pitchFamily="18" charset="0"/>
              </a:rPr>
              <a:t>db</a:t>
            </a:r>
            <a:r>
              <a:rPr lang="en-US" sz="1400" kern="0" dirty="0">
                <a:solidFill>
                  <a:srgbClr val="FFFFFF"/>
                </a:solidFill>
                <a:latin typeface="Segoe UI"/>
                <a:ea typeface="Times New Roman" panose="02020603050405020304" pitchFamily="18" charset="0"/>
              </a:rPr>
              <a:t>-lib</a:t>
            </a:r>
            <a:endParaRPr lang="en-US" sz="1400" kern="0" dirty="0">
              <a:solidFill>
                <a:prstClr val="white"/>
              </a:solidFill>
              <a:latin typeface="Segoe UI"/>
              <a:ea typeface="Times New Roman" panose="02020603050405020304" pitchFamily="18" charset="0"/>
            </a:endParaRPr>
          </a:p>
        </p:txBody>
      </p:sp>
      <p:sp>
        <p:nvSpPr>
          <p:cNvPr id="92" name="Rectangle 91"/>
          <p:cNvSpPr/>
          <p:nvPr/>
        </p:nvSpPr>
        <p:spPr>
          <a:xfrm>
            <a:off x="8555297" y="3452216"/>
            <a:ext cx="785744" cy="798629"/>
          </a:xfrm>
          <a:prstGeom prst="rect">
            <a:avLst/>
          </a:prstGeom>
          <a:solidFill>
            <a:srgbClr val="008272"/>
          </a:solidFill>
          <a:ln w="12700" cap="flat" cmpd="sng" algn="ctr">
            <a:noFill/>
            <a:prstDash val="solid"/>
            <a:miter lim="800000"/>
          </a:ln>
          <a:effectLst/>
        </p:spPr>
        <p:txBody>
          <a:bodyPr rot="0" spcFirstLastPara="0" vert="horz" wrap="square" lIns="0" tIns="44808" rIns="0" bIns="44808" numCol="1" spcCol="0" rtlCol="0" fromWordArt="0" anchor="ctr" anchorCtr="0" forceAA="0" compatLnSpc="1">
            <a:prstTxWarp prst="textNoShape">
              <a:avLst/>
            </a:prstTxWarp>
            <a:noAutofit/>
          </a:bodyPr>
          <a:lstStyle/>
          <a:p>
            <a:pPr algn="ctr" defTabSz="896042">
              <a:lnSpc>
                <a:spcPct val="107000"/>
              </a:lnSpc>
              <a:spcAft>
                <a:spcPts val="784"/>
              </a:spcAft>
              <a:defRPr/>
            </a:pPr>
            <a:r>
              <a:rPr lang="en-US" sz="1400" kern="0">
                <a:solidFill>
                  <a:prstClr val="white"/>
                </a:solidFill>
                <a:latin typeface="Segoe UI"/>
                <a:ea typeface="Calibri" panose="020F0502020204030204" pitchFamily="34" charset="0"/>
                <a:cs typeface="Times New Roman" panose="02020603050405020304" pitchFamily="18" charset="0"/>
              </a:rPr>
              <a:t>Pymssql</a:t>
            </a:r>
          </a:p>
        </p:txBody>
      </p:sp>
      <p:sp>
        <p:nvSpPr>
          <p:cNvPr id="93" name="Rectangle 92"/>
          <p:cNvSpPr/>
          <p:nvPr/>
        </p:nvSpPr>
        <p:spPr>
          <a:xfrm>
            <a:off x="9408067" y="3461492"/>
            <a:ext cx="785743" cy="371598"/>
          </a:xfrm>
          <a:prstGeom prst="rect">
            <a:avLst/>
          </a:prstGeom>
          <a:solidFill>
            <a:srgbClr val="008272"/>
          </a:solidFill>
          <a:ln w="12700" cap="flat" cmpd="sng" algn="ctr">
            <a:noFill/>
            <a:prstDash val="solid"/>
            <a:miter lim="800000"/>
          </a:ln>
          <a:effectLst/>
        </p:spPr>
        <p:txBody>
          <a:bodyPr rot="0" spcFirstLastPara="0" vert="horz" wrap="square" lIns="0" tIns="44808" rIns="0" bIns="44808" numCol="1" spcCol="0" rtlCol="0" fromWordArt="0" anchor="ctr" anchorCtr="0" forceAA="0" compatLnSpc="1">
            <a:prstTxWarp prst="textNoShape">
              <a:avLst/>
            </a:prstTxWarp>
            <a:noAutofit/>
          </a:bodyPr>
          <a:lstStyle/>
          <a:p>
            <a:pPr algn="ctr" defTabSz="896042">
              <a:lnSpc>
                <a:spcPct val="107000"/>
              </a:lnSpc>
              <a:spcAft>
                <a:spcPts val="784"/>
              </a:spcAft>
              <a:defRPr/>
            </a:pPr>
            <a:r>
              <a:rPr lang="en-US" sz="1400" kern="0" dirty="0" err="1">
                <a:solidFill>
                  <a:prstClr val="white"/>
                </a:solidFill>
                <a:latin typeface="Segoe UI"/>
                <a:ea typeface="Calibri" panose="020F0502020204030204" pitchFamily="34" charset="0"/>
                <a:cs typeface="Times New Roman" panose="02020603050405020304" pitchFamily="18" charset="0"/>
              </a:rPr>
              <a:t>Pymssql</a:t>
            </a:r>
            <a:endParaRPr lang="en-US" sz="1400" kern="0" dirty="0">
              <a:solidFill>
                <a:prstClr val="white"/>
              </a:solidFill>
              <a:latin typeface="Segoe UI"/>
              <a:ea typeface="Calibri" panose="020F0502020204030204" pitchFamily="34" charset="0"/>
              <a:cs typeface="Times New Roman" panose="02020603050405020304" pitchFamily="18" charset="0"/>
            </a:endParaRPr>
          </a:p>
        </p:txBody>
      </p:sp>
      <p:sp>
        <p:nvSpPr>
          <p:cNvPr id="95" name="Rectangle 94"/>
          <p:cNvSpPr/>
          <p:nvPr/>
        </p:nvSpPr>
        <p:spPr>
          <a:xfrm>
            <a:off x="10273285" y="3452216"/>
            <a:ext cx="785744" cy="798629"/>
          </a:xfrm>
          <a:prstGeom prst="rect">
            <a:avLst/>
          </a:prstGeom>
          <a:solidFill>
            <a:srgbClr val="A80000"/>
          </a:solidFill>
          <a:ln w="12700" cap="flat" cmpd="sng" algn="ctr">
            <a:noFill/>
            <a:prstDash val="solid"/>
            <a:miter lim="800000"/>
          </a:ln>
          <a:effectLst/>
        </p:spPr>
        <p:txBody>
          <a:bodyPr rot="0" spcFirstLastPara="0" vert="horz" wrap="square" lIns="0" tIns="44808" rIns="0" bIns="44808" numCol="1" spcCol="0" rtlCol="0" fromWordArt="0" anchor="ctr" anchorCtr="0" forceAA="0" compatLnSpc="1">
            <a:prstTxWarp prst="textNoShape">
              <a:avLst/>
            </a:prstTxWarp>
            <a:noAutofit/>
          </a:bodyPr>
          <a:lstStyle/>
          <a:p>
            <a:pPr algn="ctr" defTabSz="896042">
              <a:lnSpc>
                <a:spcPct val="107000"/>
              </a:lnSpc>
              <a:spcAft>
                <a:spcPts val="784"/>
              </a:spcAft>
              <a:defRPr/>
            </a:pPr>
            <a:r>
              <a:rPr lang="en-US" sz="1400" kern="0" dirty="0" err="1">
                <a:solidFill>
                  <a:prstClr val="white"/>
                </a:solidFill>
                <a:latin typeface="Segoe UI"/>
                <a:ea typeface="Calibri" panose="020F0502020204030204" pitchFamily="34" charset="0"/>
                <a:cs typeface="Times New Roman" panose="02020603050405020304" pitchFamily="18" charset="0"/>
              </a:rPr>
              <a:t>TinyTDS</a:t>
            </a:r>
            <a:endParaRPr lang="en-US" sz="1400" kern="0" dirty="0">
              <a:solidFill>
                <a:prstClr val="white"/>
              </a:solidFill>
              <a:latin typeface="Segoe UI"/>
              <a:ea typeface="Calibri" panose="020F0502020204030204" pitchFamily="34" charset="0"/>
              <a:cs typeface="Times New Roman" panose="02020603050405020304" pitchFamily="18" charset="0"/>
            </a:endParaRPr>
          </a:p>
        </p:txBody>
      </p:sp>
      <p:sp>
        <p:nvSpPr>
          <p:cNvPr id="96" name="Rectangle 95"/>
          <p:cNvSpPr/>
          <p:nvPr/>
        </p:nvSpPr>
        <p:spPr>
          <a:xfrm>
            <a:off x="11134812" y="3444816"/>
            <a:ext cx="785743" cy="371598"/>
          </a:xfrm>
          <a:prstGeom prst="rect">
            <a:avLst/>
          </a:prstGeom>
          <a:solidFill>
            <a:srgbClr val="A80000"/>
          </a:solidFill>
          <a:ln w="12700" cap="flat" cmpd="sng" algn="ctr">
            <a:noFill/>
            <a:prstDash val="solid"/>
            <a:miter lim="800000"/>
          </a:ln>
          <a:effectLst/>
        </p:spPr>
        <p:txBody>
          <a:bodyPr rot="0" spcFirstLastPara="0" vert="horz" wrap="square" lIns="0" tIns="44808" rIns="0" bIns="44808" numCol="1" spcCol="0" rtlCol="0" fromWordArt="0" anchor="ctr" anchorCtr="0" forceAA="0" compatLnSpc="1">
            <a:prstTxWarp prst="textNoShape">
              <a:avLst/>
            </a:prstTxWarp>
            <a:noAutofit/>
          </a:bodyPr>
          <a:lstStyle/>
          <a:p>
            <a:pPr algn="ctr" defTabSz="896042">
              <a:lnSpc>
                <a:spcPct val="107000"/>
              </a:lnSpc>
              <a:spcAft>
                <a:spcPts val="784"/>
              </a:spcAft>
              <a:defRPr/>
            </a:pPr>
            <a:r>
              <a:rPr lang="en-US" sz="1400" kern="0" dirty="0" err="1">
                <a:solidFill>
                  <a:prstClr val="white"/>
                </a:solidFill>
                <a:latin typeface="Segoe UI"/>
                <a:ea typeface="Calibri" panose="020F0502020204030204" pitchFamily="34" charset="0"/>
                <a:cs typeface="Times New Roman" panose="02020603050405020304" pitchFamily="18" charset="0"/>
              </a:rPr>
              <a:t>TinyTDS</a:t>
            </a:r>
            <a:endParaRPr lang="en-US" sz="1400" kern="0" dirty="0">
              <a:solidFill>
                <a:prstClr val="white"/>
              </a:solidFill>
              <a:latin typeface="Segoe UI"/>
              <a:ea typeface="Calibri" panose="020F0502020204030204" pitchFamily="34" charset="0"/>
              <a:cs typeface="Times New Roman" panose="02020603050405020304" pitchFamily="18" charset="0"/>
            </a:endParaRPr>
          </a:p>
        </p:txBody>
      </p:sp>
      <p:sp>
        <p:nvSpPr>
          <p:cNvPr id="97" name="Rectangle 96"/>
          <p:cNvSpPr/>
          <p:nvPr/>
        </p:nvSpPr>
        <p:spPr>
          <a:xfrm>
            <a:off x="11134812" y="3865928"/>
            <a:ext cx="785743" cy="376338"/>
          </a:xfrm>
          <a:prstGeom prst="rect">
            <a:avLst/>
          </a:prstGeom>
          <a:solidFill>
            <a:srgbClr val="A80000"/>
          </a:solidFill>
          <a:ln w="12700" cap="flat" cmpd="sng" algn="ctr">
            <a:noFill/>
            <a:prstDash val="solid"/>
            <a:miter lim="800000"/>
          </a:ln>
          <a:effectLst/>
        </p:spPr>
        <p:txBody>
          <a:bodyPr wrap="square" rtlCol="0" anchor="ctr">
            <a:noAutofit/>
          </a:bodyPr>
          <a:lstStyle/>
          <a:p>
            <a:pPr algn="ctr" defTabSz="896042">
              <a:defRPr/>
            </a:pPr>
            <a:r>
              <a:rPr lang="en-US" sz="1400" kern="0" dirty="0">
                <a:solidFill>
                  <a:srgbClr val="FFFFFF"/>
                </a:solidFill>
                <a:latin typeface="Segoe UI"/>
                <a:ea typeface="Times New Roman" panose="02020603050405020304" pitchFamily="18" charset="0"/>
              </a:rPr>
              <a:t>Rails</a:t>
            </a:r>
            <a:endParaRPr lang="en-US" sz="1400" kern="0" dirty="0">
              <a:solidFill>
                <a:prstClr val="white"/>
              </a:solidFill>
              <a:latin typeface="Segoe UI"/>
              <a:ea typeface="Times New Roman" panose="02020603050405020304" pitchFamily="18" charset="0"/>
            </a:endParaRPr>
          </a:p>
        </p:txBody>
      </p:sp>
      <p:sp>
        <p:nvSpPr>
          <p:cNvPr id="98" name="Rectangle 97"/>
          <p:cNvSpPr/>
          <p:nvPr/>
        </p:nvSpPr>
        <p:spPr>
          <a:xfrm>
            <a:off x="9407855" y="3865928"/>
            <a:ext cx="785954" cy="376338"/>
          </a:xfrm>
          <a:prstGeom prst="rect">
            <a:avLst/>
          </a:prstGeom>
          <a:solidFill>
            <a:srgbClr val="008272"/>
          </a:solidFill>
          <a:ln w="12700" cap="flat" cmpd="sng" algn="ctr">
            <a:noFill/>
            <a:prstDash val="solid"/>
            <a:miter lim="800000"/>
          </a:ln>
          <a:effectLst/>
        </p:spPr>
        <p:txBody>
          <a:bodyPr wrap="square" rtlCol="0" anchor="ctr">
            <a:noAutofit/>
          </a:bodyPr>
          <a:lstStyle/>
          <a:p>
            <a:pPr algn="ctr" defTabSz="896042">
              <a:defRPr/>
            </a:pPr>
            <a:r>
              <a:rPr lang="en-US" sz="1400" kern="0" dirty="0">
                <a:solidFill>
                  <a:srgbClr val="FFFFFF"/>
                </a:solidFill>
                <a:latin typeface="Segoe UI"/>
                <a:ea typeface="Times New Roman" panose="02020603050405020304" pitchFamily="18" charset="0"/>
              </a:rPr>
              <a:t>Django</a:t>
            </a:r>
            <a:endParaRPr lang="en-US" sz="1400" kern="0" dirty="0">
              <a:solidFill>
                <a:prstClr val="white"/>
              </a:solidFill>
              <a:latin typeface="Segoe UI"/>
              <a:ea typeface="Times New Roman" panose="02020603050405020304" pitchFamily="18" charset="0"/>
            </a:endParaRPr>
          </a:p>
        </p:txBody>
      </p:sp>
    </p:spTree>
    <p:extLst>
      <p:ext uri="{BB962C8B-B14F-4D97-AF65-F5344CB8AC3E}">
        <p14:creationId xmlns:p14="http://schemas.microsoft.com/office/powerpoint/2010/main" val="16880748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NSOR &#10;MACHlNE &#10;MACHlNE &#10;FAlll-lRE &#10;SENSOR &#10;OPERATOR &#10;PRODl.JCT "/>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4998395" y="1805883"/>
            <a:ext cx="6404969" cy="361880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5848586" cy="1622321"/>
          </a:xfrm>
        </p:spPr>
        <p:txBody>
          <a:bodyPr>
            <a:normAutofit/>
          </a:bodyPr>
          <a:lstStyle/>
          <a:p>
            <a:r>
              <a:rPr lang="en-US" dirty="0"/>
              <a:t>Graph Database Scenarios</a:t>
            </a:r>
          </a:p>
        </p:txBody>
      </p:sp>
      <p:sp>
        <p:nvSpPr>
          <p:cNvPr id="3" name="Content Placeholder 2"/>
          <p:cNvSpPr>
            <a:spLocks noGrp="1"/>
          </p:cNvSpPr>
          <p:nvPr>
            <p:ph idx="1"/>
          </p:nvPr>
        </p:nvSpPr>
        <p:spPr>
          <a:xfrm>
            <a:off x="497677" y="2385143"/>
            <a:ext cx="4404332" cy="3785419"/>
          </a:xfrm>
        </p:spPr>
        <p:txBody>
          <a:bodyPr>
            <a:normAutofit/>
          </a:bodyPr>
          <a:lstStyle/>
          <a:p>
            <a:r>
              <a:rPr lang="en-US" sz="2000" dirty="0"/>
              <a:t>Represent hierarchical or interconnected data with complex relationships</a:t>
            </a:r>
          </a:p>
          <a:p>
            <a:r>
              <a:rPr lang="en-US" sz="2000" dirty="0"/>
              <a:t>Accommodate many-to-many relationships</a:t>
            </a:r>
          </a:p>
          <a:p>
            <a:r>
              <a:rPr lang="en-US" sz="2000" dirty="0"/>
              <a:t>Allow for evolving requirements - organically growing connections as the business evolves</a:t>
            </a:r>
          </a:p>
          <a:p>
            <a:r>
              <a:rPr lang="en-US" sz="2000" dirty="0"/>
              <a:t>Easily analyze interconnected data, materialize new information from existing facts and identify non-obvious connections</a:t>
            </a:r>
          </a:p>
          <a:p>
            <a:endParaRPr lang="en-US" sz="2000" dirty="0"/>
          </a:p>
          <a:p>
            <a:endParaRPr lang="en-US" sz="2000" dirty="0"/>
          </a:p>
          <a:p>
            <a:pPr lvl="1"/>
            <a:endParaRPr lang="en-US" sz="2000" dirty="0"/>
          </a:p>
          <a:p>
            <a:endParaRPr lang="en-US" sz="2000" dirty="0"/>
          </a:p>
        </p:txBody>
      </p:sp>
      <p:sp>
        <p:nvSpPr>
          <p:cNvPr id="6" name="Content Placeholder 2"/>
          <p:cNvSpPr txBox="1">
            <a:spLocks/>
          </p:cNvSpPr>
          <p:nvPr/>
        </p:nvSpPr>
        <p:spPr>
          <a:xfrm>
            <a:off x="5814231" y="5739820"/>
            <a:ext cx="6377769" cy="861485"/>
          </a:xfrm>
          <a:prstGeom prst="rect">
            <a:avLst/>
          </a:prstGeom>
        </p:spPr>
        <p:txBody>
          <a:bodyPr vert="horz" lIns="91440" tIns="45720" rIns="91440" bIns="45720" rtlCol="0" anchor="ct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Nodes</a:t>
            </a:r>
            <a:r>
              <a:rPr lang="en-US" sz="2400" dirty="0"/>
              <a:t>: Entities – for example, machines, sensors, products</a:t>
            </a:r>
          </a:p>
          <a:p>
            <a:r>
              <a:rPr lang="en-US" sz="2400" b="1" dirty="0"/>
              <a:t>Edges</a:t>
            </a:r>
            <a:r>
              <a:rPr lang="en-US" sz="2400" dirty="0"/>
              <a:t>: Relationships between nodes, lines that connect nodes to other nodes</a:t>
            </a:r>
          </a:p>
          <a:p>
            <a:r>
              <a:rPr lang="en-US" sz="2400" b="1" dirty="0"/>
              <a:t>Properties</a:t>
            </a:r>
            <a:r>
              <a:rPr lang="en-US" sz="2400" dirty="0"/>
              <a:t> or </a:t>
            </a:r>
            <a:r>
              <a:rPr lang="en-US" sz="2400" b="1" dirty="0"/>
              <a:t>Attributes</a:t>
            </a:r>
            <a:r>
              <a:rPr lang="en-US" sz="2400" dirty="0"/>
              <a:t>: information associated with specific nodes and edges</a:t>
            </a:r>
          </a:p>
        </p:txBody>
      </p:sp>
    </p:spTree>
    <p:custDataLst>
      <p:tags r:id="rId1"/>
    </p:custDataLst>
    <p:extLst>
      <p:ext uri="{BB962C8B-B14F-4D97-AF65-F5344CB8AC3E}">
        <p14:creationId xmlns:p14="http://schemas.microsoft.com/office/powerpoint/2010/main" val="3063911896"/>
      </p:ext>
    </p:extLst>
  </p:cSld>
  <p:clrMapOvr>
    <a:masterClrMapping/>
  </p:clrMapOvr>
  <mc:AlternateContent xmlns:mc="http://schemas.openxmlformats.org/markup-compatibility/2006" xmlns:p14="http://schemas.microsoft.com/office/powerpoint/2010/main">
    <mc:Choice Requires="p14">
      <p:transition spd="slow" p14:dur="2000" advTm="48885"/>
    </mc:Choice>
    <mc:Fallback xmlns="">
      <p:transition spd="slow" advTm="488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31" y="59829"/>
            <a:ext cx="10515600" cy="1325563"/>
          </a:xfrm>
        </p:spPr>
        <p:txBody>
          <a:bodyPr>
            <a:normAutofit/>
          </a:bodyPr>
          <a:lstStyle/>
          <a:p>
            <a:r>
              <a:rPr lang="en-US" sz="6000" dirty="0">
                <a:solidFill>
                  <a:schemeClr val="accent1">
                    <a:lumMod val="50000"/>
                  </a:schemeClr>
                </a:solidFill>
              </a:rPr>
              <a:t>Query Language Extensions</a:t>
            </a:r>
          </a:p>
        </p:txBody>
      </p:sp>
      <p:sp>
        <p:nvSpPr>
          <p:cNvPr id="3" name="Rectangle 2"/>
          <p:cNvSpPr/>
          <p:nvPr/>
        </p:nvSpPr>
        <p:spPr>
          <a:xfrm>
            <a:off x="350560" y="3340547"/>
            <a:ext cx="7324404" cy="3570208"/>
          </a:xfrm>
          <a:prstGeom prst="rect">
            <a:avLst/>
          </a:prstGeom>
        </p:spPr>
        <p:txBody>
          <a:bodyPr wrap="square">
            <a:spAutoFit/>
          </a:bodyPr>
          <a:lstStyle/>
          <a:p>
            <a:r>
              <a:rPr lang="en-US" dirty="0"/>
              <a:t>	</a:t>
            </a:r>
            <a:r>
              <a:rPr lang="en-US" sz="1600" kern="0" dirty="0">
                <a:solidFill>
                  <a:srgbClr val="0000FF"/>
                </a:solidFill>
                <a:latin typeface="Consolas" panose="020B0609020204030204" pitchFamily="49" charset="0"/>
                <a:ea typeface="Calibri" panose="020F0502020204030204" pitchFamily="34" charset="0"/>
              </a:rPr>
              <a:t>CREATE TABLE </a:t>
            </a:r>
            <a:r>
              <a:rPr lang="en-US" dirty="0" err="1"/>
              <a:t>AccountHolder</a:t>
            </a:r>
            <a:r>
              <a:rPr lang="en-US" dirty="0"/>
              <a:t> (</a:t>
            </a:r>
            <a:r>
              <a:rPr lang="en-US" dirty="0" err="1"/>
              <a:t>FirstName</a:t>
            </a:r>
            <a:r>
              <a:rPr lang="en-US" dirty="0"/>
              <a:t> varchar(50), … ) </a:t>
            </a:r>
            <a:r>
              <a:rPr lang="en-US" sz="1600" kern="0" dirty="0">
                <a:solidFill>
                  <a:srgbClr val="0000FF"/>
                </a:solidFill>
                <a:latin typeface="Consolas" panose="020B0609020204030204" pitchFamily="49" charset="0"/>
                <a:ea typeface="Calibri" panose="020F0502020204030204" pitchFamily="34" charset="0"/>
              </a:rPr>
              <a:t>AS NODE</a:t>
            </a:r>
          </a:p>
          <a:p>
            <a:r>
              <a:rPr lang="en-US" sz="1600" kern="0" dirty="0">
                <a:solidFill>
                  <a:srgbClr val="0000FF"/>
                </a:solidFill>
                <a:latin typeface="Consolas" panose="020B0609020204030204" pitchFamily="49" charset="0"/>
                <a:ea typeface="Calibri" panose="020F0502020204030204" pitchFamily="34" charset="0"/>
              </a:rPr>
              <a:t>	…</a:t>
            </a:r>
          </a:p>
          <a:p>
            <a:pPr marL="457200" lvl="0" defTabSz="914400">
              <a:defRPr/>
            </a:pPr>
            <a:r>
              <a:rPr lang="en-US" sz="1600" kern="0" dirty="0">
                <a:solidFill>
                  <a:srgbClr val="0000FF"/>
                </a:solidFill>
                <a:latin typeface="Consolas" panose="020B0609020204030204" pitchFamily="49" charset="0"/>
                <a:ea typeface="Calibri" panose="020F0502020204030204" pitchFamily="34" charset="0"/>
              </a:rPr>
              <a:t>CREATE TABLE </a:t>
            </a:r>
            <a:r>
              <a:rPr lang="en-US" sz="1600" dirty="0" err="1"/>
              <a:t>works_at</a:t>
            </a:r>
            <a:r>
              <a:rPr lang="en-US" sz="1600" dirty="0"/>
              <a:t> </a:t>
            </a:r>
            <a:r>
              <a:rPr lang="en-US" sz="1600" kern="0" dirty="0">
                <a:solidFill>
                  <a:srgbClr val="0000FF"/>
                </a:solidFill>
                <a:latin typeface="Consolas" panose="020B0609020204030204" pitchFamily="49" charset="0"/>
                <a:ea typeface="Calibri" panose="020F0502020204030204" pitchFamily="34" charset="0"/>
              </a:rPr>
              <a:t>AS EDGE</a:t>
            </a:r>
          </a:p>
          <a:p>
            <a:pPr marL="457200" lvl="0" defTabSz="914400">
              <a:defRPr/>
            </a:pPr>
            <a:endParaRPr lang="en-US" sz="1600" dirty="0"/>
          </a:p>
          <a:p>
            <a:pPr marL="457200" lvl="0" defTabSz="914400">
              <a:defRPr/>
            </a:pPr>
            <a:r>
              <a:rPr kumimoji="0" lang="en-US" sz="16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rPr>
              <a:t>SELECT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p2</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name</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endParaRPr>
          </a:p>
          <a:p>
            <a:pPr marL="45720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rPr>
              <a:t>FROM</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Person</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Manages</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a:t>
            </a:r>
          </a:p>
          <a:p>
            <a:pPr marL="45720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Person Person2</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a:t>
            </a:r>
          </a:p>
          <a:p>
            <a:pPr marL="45720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a:t>
            </a:r>
            <a:r>
              <a:rPr kumimoji="0" lang="en-US" sz="1600" b="0" i="0" u="none" strike="noStrike" kern="0" cap="none" spc="0" normalizeH="0" baseline="0" noProof="0" dirty="0" err="1">
                <a:ln>
                  <a:noFill/>
                </a:ln>
                <a:solidFill>
                  <a:sysClr val="windowText" lastClr="000000"/>
                </a:solidFill>
                <a:effectLst/>
                <a:uLnTx/>
                <a:uFillTx/>
                <a:latin typeface="Consolas" panose="020B0609020204030204" pitchFamily="49" charset="0"/>
                <a:ea typeface="Calibri" panose="020F0502020204030204" pitchFamily="34" charset="0"/>
              </a:rPr>
              <a:t>works_at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a:t>
            </a:r>
          </a:p>
          <a:p>
            <a:pPr marL="45720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location</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endParaRPr>
          </a:p>
          <a:p>
            <a:pPr marL="45720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rPr>
              <a:t>WHERE</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 </a:t>
            </a:r>
          </a:p>
          <a:p>
            <a:pPr marL="45720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MATCH</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Person</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Manages</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)-&gt;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Person2</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a:t>
            </a:r>
            <a:r>
              <a:rPr kumimoji="0" lang="en-US" sz="1600" b="0" i="0" u="none" strike="noStrike" kern="0" cap="none" spc="0" normalizeH="0" baseline="0" noProof="0" dirty="0" err="1">
                <a:ln>
                  <a:noFill/>
                </a:ln>
                <a:solidFill>
                  <a:sysClr val="windowText" lastClr="000000"/>
                </a:solidFill>
                <a:effectLst/>
                <a:uLnTx/>
                <a:uFillTx/>
                <a:latin typeface="Consolas" panose="020B0609020204030204" pitchFamily="49" charset="0"/>
                <a:ea typeface="Calibri" panose="020F0502020204030204" pitchFamily="34" charset="0"/>
              </a:rPr>
              <a:t>works_at</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)-&gt;</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rPr>
              <a:t>location</a:t>
            </a:r>
            <a:r>
              <a:rPr kumimoji="0" lang="en-US" sz="160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a:t>
            </a:r>
          </a:p>
          <a:p>
            <a:pPr marL="45720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Consolas" panose="020B0609020204030204" pitchFamily="49" charset="0"/>
              </a:rPr>
              <a:t>AND</a:t>
            </a:r>
            <a:r>
              <a:rPr kumimoji="0" lang="en-US" sz="1050" b="0" i="0" u="none" strike="noStrike" kern="0" cap="none" spc="0" normalizeH="0" baseline="0" noProof="0" dirty="0">
                <a:ln>
                  <a:noFill/>
                </a:ln>
                <a:solidFill>
                  <a:srgbClr val="808080"/>
                </a:solidFill>
                <a:effectLst/>
                <a:uLnTx/>
                <a:uFillTx/>
                <a:latin typeface="Consolas" panose="020B0609020204030204" pitchFamily="49" charset="0"/>
                <a:ea typeface="Calibri" panose="020F0502020204030204" pitchFamily="34" charset="0"/>
              </a:rPr>
              <a:t> </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rPr>
              <a:t>Person.name =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rPr>
              <a:t>‘Shreya’</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rPr>
              <a:t> </a:t>
            </a:r>
          </a:p>
          <a:p>
            <a:pPr marL="45720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Consolas" panose="020B0609020204030204" pitchFamily="49" charset="0"/>
              </a:rPr>
              <a:t>AND</a:t>
            </a: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rPr>
              <a:t> location.name =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rPr>
              <a:t>‘Seattle’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nsolas" panose="020B0609020204030204" pitchFamily="49" charset="0"/>
              </a:rPr>
              <a:t> </a:t>
            </a:r>
          </a:p>
        </p:txBody>
      </p:sp>
      <p:pic>
        <p:nvPicPr>
          <p:cNvPr id="4" name="Picture 3"/>
          <p:cNvPicPr>
            <a:picLocks noChangeAspect="1"/>
          </p:cNvPicPr>
          <p:nvPr/>
        </p:nvPicPr>
        <p:blipFill>
          <a:blip r:embed="rId3"/>
          <a:stretch>
            <a:fillRect/>
          </a:stretch>
        </p:blipFill>
        <p:spPr>
          <a:xfrm>
            <a:off x="7674964" y="1574672"/>
            <a:ext cx="4474014" cy="4428250"/>
          </a:xfrm>
          <a:prstGeom prst="rect">
            <a:avLst/>
          </a:prstGeom>
        </p:spPr>
      </p:pic>
      <p:sp>
        <p:nvSpPr>
          <p:cNvPr id="7" name="Footer Placeholder 6"/>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Confidential</a:t>
            </a:r>
          </a:p>
        </p:txBody>
      </p:sp>
      <p:sp>
        <p:nvSpPr>
          <p:cNvPr id="8" name="Content Placeholder 2">
            <a:extLst/>
          </p:cNvPr>
          <p:cNvSpPr txBox="1">
            <a:spLocks/>
          </p:cNvSpPr>
          <p:nvPr/>
        </p:nvSpPr>
        <p:spPr>
          <a:xfrm>
            <a:off x="526544" y="1574672"/>
            <a:ext cx="8074316" cy="16528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2060"/>
                </a:solidFill>
              </a:rPr>
              <a:t>Native nodes and edge table support</a:t>
            </a:r>
          </a:p>
          <a:p>
            <a:r>
              <a:rPr lang="en-US" sz="2400" dirty="0">
                <a:solidFill>
                  <a:srgbClr val="002060"/>
                </a:solidFill>
              </a:rPr>
              <a:t>Query language extension provides multi-hop navigation using join-free pattern matching</a:t>
            </a:r>
          </a:p>
          <a:p>
            <a:r>
              <a:rPr lang="en-US" sz="2400" dirty="0">
                <a:solidFill>
                  <a:srgbClr val="002060"/>
                </a:solidFill>
              </a:rPr>
              <a:t>Query across regular SQL tables and graph data</a:t>
            </a:r>
          </a:p>
        </p:txBody>
      </p:sp>
    </p:spTree>
    <p:extLst>
      <p:ext uri="{BB962C8B-B14F-4D97-AF65-F5344CB8AC3E}">
        <p14:creationId xmlns:p14="http://schemas.microsoft.com/office/powerpoint/2010/main" val="3688797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0360" y="1241922"/>
            <a:ext cx="5423874" cy="4854974"/>
          </a:xfrm>
          <a:prstGeom prst="rect">
            <a:avLst/>
          </a:prstGeom>
        </p:spPr>
      </p:pic>
      <p:grpSp>
        <p:nvGrpSpPr>
          <p:cNvPr id="4" name="Group 3"/>
          <p:cNvGrpSpPr/>
          <p:nvPr/>
        </p:nvGrpSpPr>
        <p:grpSpPr>
          <a:xfrm>
            <a:off x="9983711" y="2704085"/>
            <a:ext cx="2070789" cy="2134885"/>
            <a:chOff x="8453656" y="1547055"/>
            <a:chExt cx="2178004" cy="2177694"/>
          </a:xfrm>
        </p:grpSpPr>
        <p:sp>
          <p:nvSpPr>
            <p:cNvPr id="5" name="Rectangle 4"/>
            <p:cNvSpPr/>
            <p:nvPr/>
          </p:nvSpPr>
          <p:spPr bwMode="ltGray">
            <a:xfrm>
              <a:off x="8453656" y="1547055"/>
              <a:ext cx="2178004" cy="2177694"/>
            </a:xfrm>
            <a:prstGeom prst="rect">
              <a:avLst/>
            </a:prstGeom>
            <a:solidFill>
              <a:schemeClr val="accent6">
                <a:lumMod val="75000"/>
                <a:lumOff val="25000"/>
              </a:schemeClr>
            </a:solidFill>
            <a:ln w="9525" cap="flat" cmpd="sng" algn="ctr">
              <a:noFill/>
              <a:prstDash val="solid"/>
              <a:headEnd type="none" w="med" len="med"/>
              <a:tailEnd type="none" w="med" len="med"/>
            </a:ln>
            <a:effectLst/>
          </p:spPr>
          <p:txBody>
            <a:bodyPr vert="horz" wrap="square" lIns="0" tIns="43934" rIns="0" bIns="43934" numCol="1" rtlCol="0" anchor="t" anchorCtr="0" compatLnSpc="1">
              <a:prstTxWarp prst="textNoShape">
                <a:avLst/>
              </a:prstTxWarp>
            </a:bodyPr>
            <a:lstStyle/>
            <a:p>
              <a:pPr algn="ctr" defTabSz="878272" fontAlgn="base">
                <a:spcBef>
                  <a:spcPct val="0"/>
                </a:spcBef>
                <a:spcAft>
                  <a:spcPct val="0"/>
                </a:spcAft>
                <a:defRPr/>
              </a:pPr>
              <a:r>
                <a:rPr lang="en-US" sz="2115" kern="0" dirty="0">
                  <a:gradFill>
                    <a:gsLst>
                      <a:gs pos="0">
                        <a:srgbClr val="FFFFFF"/>
                      </a:gs>
                      <a:gs pos="100000">
                        <a:srgbClr val="FFFFFF"/>
                      </a:gs>
                    </a:gsLst>
                    <a:lin ang="5400000" scaled="0"/>
                  </a:gradFill>
                  <a:latin typeface="Segoe UI"/>
                </a:rPr>
                <a:t>SQL </a:t>
              </a:r>
              <a:br>
                <a:rPr lang="en-US" sz="2115" kern="0" dirty="0">
                  <a:gradFill>
                    <a:gsLst>
                      <a:gs pos="0">
                        <a:srgbClr val="FFFFFF"/>
                      </a:gs>
                      <a:gs pos="100000">
                        <a:srgbClr val="FFFFFF"/>
                      </a:gs>
                    </a:gsLst>
                    <a:lin ang="5400000" scaled="0"/>
                  </a:gradFill>
                  <a:latin typeface="Segoe UI"/>
                </a:rPr>
              </a:br>
              <a:r>
                <a:rPr lang="en-US" sz="2115" kern="0" dirty="0">
                  <a:gradFill>
                    <a:gsLst>
                      <a:gs pos="0">
                        <a:srgbClr val="FFFFFF"/>
                      </a:gs>
                      <a:gs pos="100000">
                        <a:srgbClr val="FFFFFF"/>
                      </a:gs>
                    </a:gsLst>
                    <a:lin ang="5400000" scaled="0"/>
                  </a:gradFill>
                  <a:latin typeface="Segoe UI"/>
                </a:rPr>
                <a:t>Data Warehouse</a:t>
              </a:r>
            </a:p>
          </p:txBody>
        </p:sp>
        <p:grpSp>
          <p:nvGrpSpPr>
            <p:cNvPr id="6" name="Group 5"/>
            <p:cNvGrpSpPr/>
            <p:nvPr/>
          </p:nvGrpSpPr>
          <p:grpSpPr>
            <a:xfrm>
              <a:off x="9446108" y="2912198"/>
              <a:ext cx="1089003" cy="684394"/>
              <a:chOff x="9193958" y="2855355"/>
              <a:chExt cx="1067747" cy="671035"/>
            </a:xfrm>
          </p:grpSpPr>
          <p:pic>
            <p:nvPicPr>
              <p:cNvPr id="7" name="Picture 2" descr="C:\Users\chrisw\Desktop\Cloud Services 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ltGray">
              <a:xfrm>
                <a:off x="9288624" y="2855356"/>
                <a:ext cx="973081" cy="671034"/>
              </a:xfrm>
              <a:prstGeom prst="rect">
                <a:avLst/>
              </a:prstGeom>
              <a:noFill/>
              <a:extLst>
                <a:ext uri="{909E8E84-426E-40DD-AFC4-6F175D3DCCD1}">
                  <a14:hiddenFill xmlns:a14="http://schemas.microsoft.com/office/drawing/2010/main">
                    <a:solidFill>
                      <a:srgbClr val="FFFFFF"/>
                    </a:solidFill>
                  </a14:hiddenFill>
                </a:ext>
              </a:extLst>
            </p:spPr>
          </p:pic>
          <p:sp>
            <p:nvSpPr>
              <p:cNvPr id="8" name="Flowchart: Magnetic Disk 10"/>
              <p:cNvSpPr/>
              <p:nvPr/>
            </p:nvSpPr>
            <p:spPr bwMode="auto">
              <a:xfrm>
                <a:off x="9193958" y="2855355"/>
                <a:ext cx="280763" cy="36416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87867" rIns="0" bIns="0" numCol="1" spcCol="0" rtlCol="0" fromWordArt="0" anchor="ctr" anchorCtr="0" forceAA="0" compatLnSpc="1">
                <a:prstTxWarp prst="textNoShape">
                  <a:avLst/>
                </a:prstTxWarp>
                <a:noAutofit/>
              </a:bodyPr>
              <a:lstStyle/>
              <a:p>
                <a:pPr algn="ctr" defTabSz="895922" fontAlgn="base">
                  <a:spcBef>
                    <a:spcPct val="0"/>
                  </a:spcBef>
                  <a:spcAft>
                    <a:spcPct val="0"/>
                  </a:spcAft>
                  <a:defRPr/>
                </a:pPr>
                <a:r>
                  <a:rPr lang="en-US" sz="1175" b="1" kern="0" dirty="0">
                    <a:ln>
                      <a:solidFill>
                        <a:srgbClr val="FFFFFF">
                          <a:alpha val="0"/>
                        </a:srgbClr>
                      </a:solidFill>
                    </a:ln>
                    <a:gradFill>
                      <a:gsLst>
                        <a:gs pos="88750">
                          <a:srgbClr val="0072C6"/>
                        </a:gs>
                        <a:gs pos="55000">
                          <a:srgbClr val="0072C6"/>
                        </a:gs>
                      </a:gsLst>
                      <a:lin ang="5400000" scaled="0"/>
                    </a:gradFill>
                    <a:latin typeface="Segoe UI"/>
                    <a:ea typeface="Segoe UI" pitchFamily="34" charset="0"/>
                    <a:cs typeface="Segoe UI" pitchFamily="34" charset="0"/>
                  </a:rPr>
                  <a:t>DW</a:t>
                </a:r>
              </a:p>
            </p:txBody>
          </p:sp>
        </p:grpSp>
      </p:grpSp>
      <p:sp>
        <p:nvSpPr>
          <p:cNvPr id="10" name="Rectangle 9"/>
          <p:cNvSpPr/>
          <p:nvPr/>
        </p:nvSpPr>
        <p:spPr bwMode="ltGray">
          <a:xfrm>
            <a:off x="5418271" y="1434314"/>
            <a:ext cx="2135189" cy="2134885"/>
          </a:xfrm>
          <a:prstGeom prst="rect">
            <a:avLst/>
          </a:prstGeom>
          <a:solidFill>
            <a:schemeClr val="accent6">
              <a:lumMod val="75000"/>
              <a:lumOff val="25000"/>
            </a:schemeClr>
          </a:solidFill>
          <a:ln w="9525" cap="flat" cmpd="sng" algn="ctr">
            <a:noFill/>
            <a:prstDash val="solid"/>
            <a:headEnd type="none" w="med" len="med"/>
            <a:tailEnd type="none" w="med" len="med"/>
          </a:ln>
          <a:effectLst/>
        </p:spPr>
        <p:txBody>
          <a:bodyPr vert="horz" wrap="square" lIns="87868" tIns="43934" rIns="87868" bIns="43934" numCol="1" rtlCol="0" anchor="t" anchorCtr="0" compatLnSpc="1">
            <a:prstTxWarp prst="textNoShape">
              <a:avLst/>
            </a:prstTxWarp>
          </a:bodyPr>
          <a:lstStyle/>
          <a:p>
            <a:pPr algn="ctr" defTabSz="878272" fontAlgn="base">
              <a:spcBef>
                <a:spcPct val="0"/>
              </a:spcBef>
              <a:spcAft>
                <a:spcPct val="0"/>
              </a:spcAft>
              <a:defRPr/>
            </a:pPr>
            <a:r>
              <a:rPr lang="en-US" sz="2115" kern="0" dirty="0">
                <a:gradFill>
                  <a:gsLst>
                    <a:gs pos="0">
                      <a:srgbClr val="FFFFFF"/>
                    </a:gs>
                    <a:gs pos="100000">
                      <a:srgbClr val="FFFFFF"/>
                    </a:gs>
                  </a:gsLst>
                  <a:lin ang="5400000" scaled="0"/>
                </a:gradFill>
                <a:latin typeface="Segoe UI"/>
              </a:rPr>
              <a:t>SQL </a:t>
            </a:r>
            <a:r>
              <a:rPr lang="en-US" sz="2115" kern="0" dirty="0">
                <a:gradFill>
                  <a:gsLst>
                    <a:gs pos="0">
                      <a:srgbClr val="FFFFFF"/>
                    </a:gs>
                    <a:gs pos="100000">
                      <a:srgbClr val="FFFFFF"/>
                    </a:gs>
                  </a:gsLst>
                  <a:lin ang="5400000" scaled="0"/>
                </a:gradFill>
              </a:rPr>
              <a:t>Database Managed Instance</a:t>
            </a:r>
            <a:endParaRPr lang="en-US" sz="2115" kern="0" dirty="0">
              <a:gradFill>
                <a:gsLst>
                  <a:gs pos="0">
                    <a:srgbClr val="FFFFFF"/>
                  </a:gs>
                  <a:gs pos="100000">
                    <a:srgbClr val="FFFFFF"/>
                  </a:gs>
                </a:gsLst>
                <a:lin ang="5400000" scaled="0"/>
              </a:gradFill>
              <a:latin typeface="Segoe UI"/>
            </a:endParaRPr>
          </a:p>
        </p:txBody>
      </p:sp>
      <p:grpSp>
        <p:nvGrpSpPr>
          <p:cNvPr id="11" name="Group 10"/>
          <p:cNvGrpSpPr/>
          <p:nvPr/>
        </p:nvGrpSpPr>
        <p:grpSpPr>
          <a:xfrm>
            <a:off x="6391214" y="2780806"/>
            <a:ext cx="1067595" cy="670940"/>
            <a:chOff x="6904233" y="2855355"/>
            <a:chExt cx="1067746" cy="671035"/>
          </a:xfrm>
        </p:grpSpPr>
        <p:pic>
          <p:nvPicPr>
            <p:cNvPr id="12" name="Picture 2" descr="C:\Users\chrisw\Desktop\Cloud Services 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ltGray">
            <a:xfrm>
              <a:off x="6998898" y="2855356"/>
              <a:ext cx="973081" cy="671034"/>
            </a:xfrm>
            <a:prstGeom prst="rect">
              <a:avLst/>
            </a:prstGeom>
            <a:noFill/>
            <a:extLst>
              <a:ext uri="{909E8E84-426E-40DD-AFC4-6F175D3DCCD1}">
                <a14:hiddenFill xmlns:a14="http://schemas.microsoft.com/office/drawing/2010/main">
                  <a:solidFill>
                    <a:srgbClr val="FFFFFF"/>
                  </a:solidFill>
                </a14:hiddenFill>
              </a:ext>
            </a:extLst>
          </p:spPr>
        </p:pic>
        <p:sp>
          <p:nvSpPr>
            <p:cNvPr id="13" name="Flowchart: Magnetic Disk 10"/>
            <p:cNvSpPr/>
            <p:nvPr/>
          </p:nvSpPr>
          <p:spPr bwMode="auto">
            <a:xfrm>
              <a:off x="6904233" y="2855355"/>
              <a:ext cx="280763" cy="36416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87867" rIns="0" bIns="0" numCol="1" spcCol="0" rtlCol="0" fromWordArt="0" anchor="ctr" anchorCtr="0" forceAA="0" compatLnSpc="1">
              <a:prstTxWarp prst="textNoShape">
                <a:avLst/>
              </a:prstTxWarp>
              <a:noAutofit/>
            </a:bodyPr>
            <a:lstStyle/>
            <a:p>
              <a:pPr algn="ctr" defTabSz="895922" fontAlgn="base">
                <a:spcBef>
                  <a:spcPct val="0"/>
                </a:spcBef>
                <a:spcAft>
                  <a:spcPct val="0"/>
                </a:spcAft>
                <a:defRPr/>
              </a:pPr>
              <a:r>
                <a:rPr lang="en-US" sz="1176" b="1" kern="0" dirty="0">
                  <a:ln>
                    <a:solidFill>
                      <a:srgbClr val="FFFFFF">
                        <a:alpha val="0"/>
                      </a:srgbClr>
                    </a:solidFill>
                  </a:ln>
                  <a:gradFill>
                    <a:gsLst>
                      <a:gs pos="88750">
                        <a:srgbClr val="0072C6"/>
                      </a:gs>
                      <a:gs pos="55000">
                        <a:srgbClr val="0072C6"/>
                      </a:gs>
                    </a:gsLst>
                    <a:lin ang="5400000" scaled="0"/>
                  </a:gradFill>
                  <a:latin typeface="Segoe UI"/>
                  <a:ea typeface="Segoe UI" pitchFamily="34" charset="0"/>
                  <a:cs typeface="Segoe UI" pitchFamily="34" charset="0"/>
                </a:rPr>
                <a:t>SQL</a:t>
              </a:r>
            </a:p>
          </p:txBody>
        </p:sp>
      </p:grpSp>
      <p:grpSp>
        <p:nvGrpSpPr>
          <p:cNvPr id="14" name="Group 13"/>
          <p:cNvGrpSpPr/>
          <p:nvPr/>
        </p:nvGrpSpPr>
        <p:grpSpPr>
          <a:xfrm>
            <a:off x="7688671" y="3879637"/>
            <a:ext cx="2135189" cy="2115107"/>
            <a:chOff x="3783041" y="1547055"/>
            <a:chExt cx="2178004" cy="2177694"/>
          </a:xfrm>
        </p:grpSpPr>
        <p:sp>
          <p:nvSpPr>
            <p:cNvPr id="15" name="Rectangle 14"/>
            <p:cNvSpPr/>
            <p:nvPr/>
          </p:nvSpPr>
          <p:spPr bwMode="ltGray">
            <a:xfrm>
              <a:off x="3783041" y="1547055"/>
              <a:ext cx="2178004" cy="2177694"/>
            </a:xfrm>
            <a:prstGeom prst="rect">
              <a:avLst/>
            </a:prstGeom>
            <a:solidFill>
              <a:schemeClr val="accent6">
                <a:lumMod val="75000"/>
                <a:lumOff val="25000"/>
              </a:schemeClr>
            </a:solidFill>
            <a:ln w="9525" cap="flat" cmpd="sng" algn="ctr">
              <a:noFill/>
              <a:prstDash val="solid"/>
              <a:headEnd type="none" w="med" len="med"/>
              <a:tailEnd type="none" w="med" len="med"/>
            </a:ln>
            <a:effectLst/>
          </p:spPr>
          <p:txBody>
            <a:bodyPr vert="horz" wrap="square" lIns="87868" tIns="43934" rIns="87868" bIns="43934" numCol="1" rtlCol="0" anchor="t" anchorCtr="0" compatLnSpc="1">
              <a:prstTxWarp prst="textNoShape">
                <a:avLst/>
              </a:prstTxWarp>
            </a:bodyPr>
            <a:lstStyle/>
            <a:p>
              <a:pPr algn="ctr" defTabSz="878272" fontAlgn="base">
                <a:spcBef>
                  <a:spcPct val="0"/>
                </a:spcBef>
                <a:spcAft>
                  <a:spcPct val="0"/>
                </a:spcAft>
                <a:defRPr/>
              </a:pPr>
              <a:r>
                <a:rPr lang="en-US" sz="2115" kern="0" dirty="0">
                  <a:gradFill>
                    <a:gsLst>
                      <a:gs pos="0">
                        <a:srgbClr val="FFFFFF"/>
                      </a:gs>
                      <a:gs pos="100000">
                        <a:srgbClr val="FFFFFF"/>
                      </a:gs>
                    </a:gsLst>
                    <a:lin ang="5400000" scaled="0"/>
                  </a:gradFill>
                  <a:latin typeface="Segoe UI"/>
                </a:rPr>
                <a:t>SQL Server in Azure VM</a:t>
              </a:r>
            </a:p>
          </p:txBody>
        </p:sp>
        <p:grpSp>
          <p:nvGrpSpPr>
            <p:cNvPr id="16" name="Group 15"/>
            <p:cNvGrpSpPr/>
            <p:nvPr/>
          </p:nvGrpSpPr>
          <p:grpSpPr>
            <a:xfrm>
              <a:off x="4571807" y="2806727"/>
              <a:ext cx="1245342" cy="806790"/>
              <a:chOff x="4571807" y="2806727"/>
              <a:chExt cx="1245342" cy="806790"/>
            </a:xfrm>
          </p:grpSpPr>
          <p:pic>
            <p:nvPicPr>
              <p:cNvPr id="17" name="Picture 2" descr="C:\Users\chrisw\Desktop\Cloud Services 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ltGray">
              <a:xfrm>
                <a:off x="4872043" y="2961774"/>
                <a:ext cx="945106" cy="65174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MAGNUM\Projects\Microsoft\Cloud Power FY12\Design\Icons\PNGs\Server_2.png"/>
              <p:cNvPicPr>
                <a:picLocks noChangeAspect="1" noChangeArrowheads="1"/>
              </p:cNvPicPr>
              <p:nvPr/>
            </p:nvPicPr>
            <p:blipFill>
              <a:blip r:embed="rId5" cstate="print">
                <a:lum bright="100000"/>
              </a:blip>
              <a:srcRect/>
              <a:stretch>
                <a:fillRect/>
              </a:stretch>
            </p:blipFill>
            <p:spPr bwMode="auto">
              <a:xfrm>
                <a:off x="4571807" y="2806727"/>
                <a:ext cx="552788" cy="450416"/>
              </a:xfrm>
              <a:prstGeom prst="rect">
                <a:avLst/>
              </a:prstGeom>
              <a:noFill/>
            </p:spPr>
          </p:pic>
          <p:grpSp>
            <p:nvGrpSpPr>
              <p:cNvPr id="19" name="Group 18"/>
              <p:cNvGrpSpPr/>
              <p:nvPr/>
            </p:nvGrpSpPr>
            <p:grpSpPr>
              <a:xfrm>
                <a:off x="4828233" y="3083016"/>
                <a:ext cx="232286" cy="242337"/>
                <a:chOff x="2382894" y="3225181"/>
                <a:chExt cx="286352" cy="371411"/>
              </a:xfrm>
            </p:grpSpPr>
            <p:sp>
              <p:nvSpPr>
                <p:cNvPr id="23" name="Oval 22"/>
                <p:cNvSpPr/>
                <p:nvPr/>
              </p:nvSpPr>
              <p:spPr bwMode="auto">
                <a:xfrm>
                  <a:off x="2397051" y="3239855"/>
                  <a:ext cx="267171" cy="102047"/>
                </a:xfrm>
                <a:prstGeom prst="ellipse">
                  <a:avLst/>
                </a:prstGeom>
                <a:solidFill>
                  <a:srgbClr val="004BB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24" name="Flowchart: Magnetic Disk 10"/>
                <p:cNvSpPr/>
                <p:nvPr/>
              </p:nvSpPr>
              <p:spPr bwMode="auto">
                <a:xfrm>
                  <a:off x="2382894" y="3225181"/>
                  <a:ext cx="286352" cy="37141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107571" rIns="0" bIns="0" numCol="1" spcCol="0" rtlCol="0" fromWordArt="0" anchor="t" anchorCtr="0" forceAA="0" compatLnSpc="1">
                  <a:prstTxWarp prst="textNoShape">
                    <a:avLst/>
                  </a:prstTxWarp>
                  <a:noAutofit/>
                </a:bodyPr>
                <a:lstStyle/>
                <a:p>
                  <a:pPr algn="ctr" defTabSz="895922" fontAlgn="base">
                    <a:spcBef>
                      <a:spcPct val="0"/>
                    </a:spcBef>
                    <a:spcAft>
                      <a:spcPct val="0"/>
                    </a:spcAft>
                    <a:defRPr/>
                  </a:pPr>
                  <a:endParaRPr lang="en-US" sz="1176" b="1" kern="0" dirty="0">
                    <a:ln>
                      <a:solidFill>
                        <a:srgbClr val="FFFFFF">
                          <a:alpha val="0"/>
                        </a:srgbClr>
                      </a:solidFill>
                    </a:ln>
                    <a:gradFill>
                      <a:gsLst>
                        <a:gs pos="88750">
                          <a:srgbClr val="0072C6"/>
                        </a:gs>
                        <a:gs pos="55000">
                          <a:srgbClr val="0072C6"/>
                        </a:gs>
                      </a:gsLst>
                      <a:lin ang="5400000" scaled="0"/>
                    </a:gradFill>
                    <a:latin typeface="Segoe UI"/>
                    <a:ea typeface="Segoe UI" pitchFamily="34" charset="0"/>
                    <a:cs typeface="Segoe UI" pitchFamily="34" charset="0"/>
                  </a:endParaRPr>
                </a:p>
              </p:txBody>
            </p:sp>
          </p:grpSp>
          <p:grpSp>
            <p:nvGrpSpPr>
              <p:cNvPr id="20" name="Group 19"/>
              <p:cNvGrpSpPr/>
              <p:nvPr/>
            </p:nvGrpSpPr>
            <p:grpSpPr>
              <a:xfrm>
                <a:off x="4711802" y="3168746"/>
                <a:ext cx="223317" cy="187637"/>
                <a:chOff x="2382894" y="3225181"/>
                <a:chExt cx="286352" cy="371411"/>
              </a:xfrm>
            </p:grpSpPr>
            <p:sp>
              <p:nvSpPr>
                <p:cNvPr id="21" name="Oval 20"/>
                <p:cNvSpPr/>
                <p:nvPr/>
              </p:nvSpPr>
              <p:spPr bwMode="auto">
                <a:xfrm>
                  <a:off x="2397051" y="3239855"/>
                  <a:ext cx="267171" cy="102047"/>
                </a:xfrm>
                <a:prstGeom prst="ellipse">
                  <a:avLst/>
                </a:prstGeom>
                <a:solidFill>
                  <a:srgbClr val="004BB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22" name="Flowchart: Magnetic Disk 10"/>
                <p:cNvSpPr/>
                <p:nvPr/>
              </p:nvSpPr>
              <p:spPr bwMode="auto">
                <a:xfrm>
                  <a:off x="2382894" y="3225181"/>
                  <a:ext cx="286352" cy="37141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107571" rIns="0" bIns="0" numCol="1" spcCol="0" rtlCol="0" fromWordArt="0" anchor="t" anchorCtr="0" forceAA="0" compatLnSpc="1">
                  <a:prstTxWarp prst="textNoShape">
                    <a:avLst/>
                  </a:prstTxWarp>
                  <a:noAutofit/>
                </a:bodyPr>
                <a:lstStyle/>
                <a:p>
                  <a:pPr algn="ctr" defTabSz="895922" fontAlgn="base">
                    <a:spcBef>
                      <a:spcPct val="0"/>
                    </a:spcBef>
                    <a:spcAft>
                      <a:spcPct val="0"/>
                    </a:spcAft>
                    <a:defRPr/>
                  </a:pPr>
                  <a:endParaRPr lang="en-US" sz="1176" b="1" kern="0" dirty="0">
                    <a:ln>
                      <a:solidFill>
                        <a:srgbClr val="FFFFFF">
                          <a:alpha val="0"/>
                        </a:srgbClr>
                      </a:solidFill>
                    </a:ln>
                    <a:gradFill>
                      <a:gsLst>
                        <a:gs pos="88750">
                          <a:srgbClr val="0072C6"/>
                        </a:gs>
                        <a:gs pos="55000">
                          <a:srgbClr val="0072C6"/>
                        </a:gs>
                      </a:gsLst>
                      <a:lin ang="5400000" scaled="0"/>
                    </a:gradFill>
                    <a:latin typeface="Segoe UI"/>
                    <a:ea typeface="Segoe UI" pitchFamily="34" charset="0"/>
                    <a:cs typeface="Segoe UI" pitchFamily="34" charset="0"/>
                  </a:endParaRPr>
                </a:p>
              </p:txBody>
            </p:sp>
          </p:grpSp>
        </p:grpSp>
      </p:grpSp>
      <p:sp>
        <p:nvSpPr>
          <p:cNvPr id="40" name="Rectangle 39"/>
          <p:cNvSpPr/>
          <p:nvPr/>
        </p:nvSpPr>
        <p:spPr bwMode="ltGray">
          <a:xfrm>
            <a:off x="5418271" y="3859859"/>
            <a:ext cx="2135189" cy="2134885"/>
          </a:xfrm>
          <a:prstGeom prst="rect">
            <a:avLst/>
          </a:prstGeom>
          <a:solidFill>
            <a:schemeClr val="accent6">
              <a:lumMod val="75000"/>
              <a:lumOff val="25000"/>
            </a:schemeClr>
          </a:solidFill>
          <a:ln w="9525" cap="flat" cmpd="sng" algn="ctr">
            <a:noFill/>
            <a:prstDash val="solid"/>
            <a:headEnd type="none" w="med" len="med"/>
            <a:tailEnd type="none" w="med" len="med"/>
          </a:ln>
          <a:effectLst/>
        </p:spPr>
        <p:txBody>
          <a:bodyPr vert="horz" wrap="square" lIns="87868" tIns="43934" rIns="87868" bIns="43934" numCol="1" rtlCol="0" anchor="t" anchorCtr="0" compatLnSpc="1">
            <a:prstTxWarp prst="textNoShape">
              <a:avLst/>
            </a:prstTxWarp>
          </a:bodyPr>
          <a:lstStyle/>
          <a:p>
            <a:pPr algn="ctr" defTabSz="878272" fontAlgn="base">
              <a:spcBef>
                <a:spcPct val="0"/>
              </a:spcBef>
              <a:spcAft>
                <a:spcPct val="0"/>
              </a:spcAft>
              <a:defRPr/>
            </a:pPr>
            <a:r>
              <a:rPr lang="en-US" sz="2115" kern="0" dirty="0">
                <a:gradFill>
                  <a:gsLst>
                    <a:gs pos="0">
                      <a:srgbClr val="FFFFFF"/>
                    </a:gs>
                    <a:gs pos="100000">
                      <a:srgbClr val="FFFFFF"/>
                    </a:gs>
                  </a:gsLst>
                  <a:lin ang="5400000" scaled="0"/>
                </a:gradFill>
                <a:latin typeface="Segoe UI"/>
              </a:rPr>
              <a:t>Database for PostgreSQL/ </a:t>
            </a:r>
          </a:p>
          <a:p>
            <a:pPr algn="ctr" defTabSz="878272" fontAlgn="base">
              <a:spcBef>
                <a:spcPct val="0"/>
              </a:spcBef>
              <a:spcAft>
                <a:spcPct val="0"/>
              </a:spcAft>
              <a:defRPr/>
            </a:pPr>
            <a:r>
              <a:rPr lang="en-US" sz="2115" kern="0" dirty="0">
                <a:gradFill>
                  <a:gsLst>
                    <a:gs pos="0">
                      <a:srgbClr val="FFFFFF"/>
                    </a:gs>
                    <a:gs pos="100000">
                      <a:srgbClr val="FFFFFF"/>
                    </a:gs>
                  </a:gsLst>
                  <a:lin ang="5400000" scaled="0"/>
                </a:gradFill>
                <a:latin typeface="Segoe UI"/>
              </a:rPr>
              <a:t>MySQL</a:t>
            </a:r>
          </a:p>
          <a:p>
            <a:pPr algn="ctr" defTabSz="878272" fontAlgn="base">
              <a:spcBef>
                <a:spcPct val="0"/>
              </a:spcBef>
              <a:spcAft>
                <a:spcPct val="0"/>
              </a:spcAft>
              <a:defRPr/>
            </a:pPr>
            <a:endParaRPr lang="en-US" sz="2115" kern="0" dirty="0">
              <a:gradFill>
                <a:gsLst>
                  <a:gs pos="0">
                    <a:srgbClr val="FFFFFF"/>
                  </a:gs>
                  <a:gs pos="100000">
                    <a:srgbClr val="FFFFFF"/>
                  </a:gs>
                </a:gsLst>
                <a:lin ang="5400000" scaled="0"/>
              </a:gradFill>
              <a:latin typeface="Segoe UI"/>
            </a:endParaRPr>
          </a:p>
        </p:txBody>
      </p:sp>
      <p:grpSp>
        <p:nvGrpSpPr>
          <p:cNvPr id="41" name="Group 40"/>
          <p:cNvGrpSpPr/>
          <p:nvPr/>
        </p:nvGrpSpPr>
        <p:grpSpPr>
          <a:xfrm>
            <a:off x="6477969" y="5013253"/>
            <a:ext cx="1035427" cy="900997"/>
            <a:chOff x="2566611" y="2756494"/>
            <a:chExt cx="1056189" cy="919064"/>
          </a:xfrm>
        </p:grpSpPr>
        <p:grpSp>
          <p:nvGrpSpPr>
            <p:cNvPr id="42" name="Group 41"/>
            <p:cNvGrpSpPr/>
            <p:nvPr/>
          </p:nvGrpSpPr>
          <p:grpSpPr>
            <a:xfrm>
              <a:off x="2566611" y="2756494"/>
              <a:ext cx="1056189" cy="895738"/>
              <a:chOff x="2448741" y="2702691"/>
              <a:chExt cx="1035573" cy="878254"/>
            </a:xfrm>
          </p:grpSpPr>
          <p:pic>
            <p:nvPicPr>
              <p:cNvPr id="50" name="Picture 2" descr="\\MAGNUM\Projects\Microsoft\Cloud Power FY12\Design\Icons\PNGs\Server_2.png"/>
              <p:cNvPicPr>
                <a:picLocks noChangeAspect="1" noChangeArrowheads="1"/>
              </p:cNvPicPr>
              <p:nvPr/>
            </p:nvPicPr>
            <p:blipFill>
              <a:blip r:embed="rId5" cstate="print">
                <a:lum bright="100000"/>
              </a:blip>
              <a:srcRect/>
              <a:stretch>
                <a:fillRect/>
              </a:stretch>
            </p:blipFill>
            <p:spPr bwMode="auto">
              <a:xfrm>
                <a:off x="2598867" y="2702691"/>
                <a:ext cx="741231" cy="878254"/>
              </a:xfrm>
              <a:prstGeom prst="rect">
                <a:avLst/>
              </a:prstGeom>
              <a:noFill/>
            </p:spPr>
          </p:pic>
          <p:pic>
            <p:nvPicPr>
              <p:cNvPr id="51" name="Picture 2" descr="\\MAGNUM\Projects\Microsoft\Cloud Power FY12\Design\Icons\PNGs\Server_2.png"/>
              <p:cNvPicPr>
                <a:picLocks noChangeAspect="1" noChangeArrowheads="1"/>
              </p:cNvPicPr>
              <p:nvPr/>
            </p:nvPicPr>
            <p:blipFill>
              <a:blip r:embed="rId5" cstate="print">
                <a:lum bright="100000"/>
              </a:blip>
              <a:srcRect/>
              <a:stretch>
                <a:fillRect/>
              </a:stretch>
            </p:blipFill>
            <p:spPr bwMode="auto">
              <a:xfrm>
                <a:off x="2448741" y="2874408"/>
                <a:ext cx="541999" cy="642193"/>
              </a:xfrm>
              <a:prstGeom prst="rect">
                <a:avLst/>
              </a:prstGeom>
              <a:noFill/>
            </p:spPr>
          </p:pic>
          <p:pic>
            <p:nvPicPr>
              <p:cNvPr id="52" name="Picture 2" descr="\\MAGNUM\Projects\Microsoft\Cloud Power FY12\Design\Icons\PNGs\Server_2.png"/>
              <p:cNvPicPr>
                <a:picLocks noChangeAspect="1" noChangeArrowheads="1"/>
              </p:cNvPicPr>
              <p:nvPr/>
            </p:nvPicPr>
            <p:blipFill>
              <a:blip r:embed="rId5" cstate="print">
                <a:lum bright="100000"/>
              </a:blip>
              <a:srcRect/>
              <a:stretch>
                <a:fillRect/>
              </a:stretch>
            </p:blipFill>
            <p:spPr bwMode="auto">
              <a:xfrm>
                <a:off x="2948666" y="2874406"/>
                <a:ext cx="535648" cy="634667"/>
              </a:xfrm>
              <a:prstGeom prst="rect">
                <a:avLst/>
              </a:prstGeom>
              <a:noFill/>
            </p:spPr>
          </p:pic>
        </p:grpSp>
        <p:grpSp>
          <p:nvGrpSpPr>
            <p:cNvPr id="43" name="Group 42"/>
            <p:cNvGrpSpPr/>
            <p:nvPr/>
          </p:nvGrpSpPr>
          <p:grpSpPr>
            <a:xfrm>
              <a:off x="2800517" y="3283609"/>
              <a:ext cx="502601" cy="391949"/>
              <a:chOff x="2800517" y="3283609"/>
              <a:chExt cx="502601" cy="391949"/>
            </a:xfrm>
          </p:grpSpPr>
          <p:grpSp>
            <p:nvGrpSpPr>
              <p:cNvPr id="44" name="Group 43"/>
              <p:cNvGrpSpPr/>
              <p:nvPr/>
            </p:nvGrpSpPr>
            <p:grpSpPr>
              <a:xfrm>
                <a:off x="2976225" y="3283609"/>
                <a:ext cx="326893" cy="335810"/>
                <a:chOff x="2382897" y="3225181"/>
                <a:chExt cx="286352" cy="371411"/>
              </a:xfrm>
            </p:grpSpPr>
            <p:sp>
              <p:nvSpPr>
                <p:cNvPr id="48" name="Oval 47"/>
                <p:cNvSpPr/>
                <p:nvPr/>
              </p:nvSpPr>
              <p:spPr bwMode="auto">
                <a:xfrm>
                  <a:off x="2397051" y="3239855"/>
                  <a:ext cx="267171" cy="102047"/>
                </a:xfrm>
                <a:prstGeom prst="ellipse">
                  <a:avLst/>
                </a:prstGeom>
                <a:solidFill>
                  <a:srgbClr val="004BB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9" name="Flowchart: Magnetic Disk 10"/>
                <p:cNvSpPr/>
                <p:nvPr/>
              </p:nvSpPr>
              <p:spPr bwMode="auto">
                <a:xfrm>
                  <a:off x="2382897" y="3225181"/>
                  <a:ext cx="286352" cy="37141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107571" rIns="0" bIns="0" numCol="1" spcCol="0" rtlCol="0" fromWordArt="0" anchor="t" anchorCtr="0" forceAA="0" compatLnSpc="1">
                  <a:prstTxWarp prst="textNoShape">
                    <a:avLst/>
                  </a:prstTxWarp>
                  <a:noAutofit/>
                </a:bodyPr>
                <a:lstStyle/>
                <a:p>
                  <a:pPr algn="ctr" defTabSz="895922" fontAlgn="base">
                    <a:spcBef>
                      <a:spcPct val="0"/>
                    </a:spcBef>
                    <a:spcAft>
                      <a:spcPct val="0"/>
                    </a:spcAft>
                    <a:defRPr/>
                  </a:pPr>
                  <a:endParaRPr lang="en-US" sz="1176" b="1" kern="0" dirty="0">
                    <a:ln>
                      <a:solidFill>
                        <a:srgbClr val="FFFFFF">
                          <a:alpha val="0"/>
                        </a:srgbClr>
                      </a:solidFill>
                    </a:ln>
                    <a:gradFill>
                      <a:gsLst>
                        <a:gs pos="88750">
                          <a:srgbClr val="0072C6"/>
                        </a:gs>
                        <a:gs pos="55000">
                          <a:srgbClr val="0072C6"/>
                        </a:gs>
                      </a:gsLst>
                      <a:lin ang="5400000" scaled="0"/>
                    </a:gradFill>
                    <a:latin typeface="Segoe UI"/>
                    <a:ea typeface="Segoe UI" pitchFamily="34" charset="0"/>
                    <a:cs typeface="Segoe UI" pitchFamily="34" charset="0"/>
                  </a:endParaRPr>
                </a:p>
              </p:txBody>
            </p:sp>
          </p:grpSp>
          <p:grpSp>
            <p:nvGrpSpPr>
              <p:cNvPr id="45" name="Group 44"/>
              <p:cNvGrpSpPr/>
              <p:nvPr/>
            </p:nvGrpSpPr>
            <p:grpSpPr>
              <a:xfrm>
                <a:off x="2800517" y="3417398"/>
                <a:ext cx="288701" cy="258160"/>
                <a:chOff x="2382894" y="3225182"/>
                <a:chExt cx="286352" cy="371411"/>
              </a:xfrm>
            </p:grpSpPr>
            <p:sp>
              <p:nvSpPr>
                <p:cNvPr id="46" name="Oval 45"/>
                <p:cNvSpPr/>
                <p:nvPr/>
              </p:nvSpPr>
              <p:spPr bwMode="auto">
                <a:xfrm>
                  <a:off x="2397051" y="3239855"/>
                  <a:ext cx="267171" cy="102047"/>
                </a:xfrm>
                <a:prstGeom prst="ellipse">
                  <a:avLst/>
                </a:prstGeom>
                <a:solidFill>
                  <a:srgbClr val="004BB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7" name="Flowchart: Magnetic Disk 10"/>
                <p:cNvSpPr/>
                <p:nvPr/>
              </p:nvSpPr>
              <p:spPr bwMode="auto">
                <a:xfrm>
                  <a:off x="2382894" y="3225182"/>
                  <a:ext cx="286352" cy="37141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107571" rIns="0" bIns="0" numCol="1" spcCol="0" rtlCol="0" fromWordArt="0" anchor="t" anchorCtr="0" forceAA="0" compatLnSpc="1">
                  <a:prstTxWarp prst="textNoShape">
                    <a:avLst/>
                  </a:prstTxWarp>
                  <a:noAutofit/>
                </a:bodyPr>
                <a:lstStyle/>
                <a:p>
                  <a:pPr algn="ctr" defTabSz="895922" fontAlgn="base">
                    <a:spcBef>
                      <a:spcPct val="0"/>
                    </a:spcBef>
                    <a:spcAft>
                      <a:spcPct val="0"/>
                    </a:spcAft>
                    <a:defRPr/>
                  </a:pPr>
                  <a:endParaRPr lang="en-US" sz="1176" b="1" kern="0" dirty="0">
                    <a:ln>
                      <a:solidFill>
                        <a:srgbClr val="FFFFFF">
                          <a:alpha val="0"/>
                        </a:srgbClr>
                      </a:solidFill>
                    </a:ln>
                    <a:gradFill>
                      <a:gsLst>
                        <a:gs pos="88750">
                          <a:srgbClr val="0072C6"/>
                        </a:gs>
                        <a:gs pos="55000">
                          <a:srgbClr val="0072C6"/>
                        </a:gs>
                      </a:gsLst>
                      <a:lin ang="5400000" scaled="0"/>
                    </a:gradFill>
                    <a:latin typeface="Segoe UI"/>
                    <a:ea typeface="Segoe UI" pitchFamily="34" charset="0"/>
                    <a:cs typeface="Segoe UI" pitchFamily="34" charset="0"/>
                  </a:endParaRPr>
                </a:p>
              </p:txBody>
            </p:sp>
          </p:grpSp>
        </p:grpSp>
      </p:grpSp>
      <p:sp>
        <p:nvSpPr>
          <p:cNvPr id="53" name="Title 1"/>
          <p:cNvSpPr>
            <a:spLocks noGrp="1"/>
          </p:cNvSpPr>
          <p:nvPr>
            <p:ph type="title"/>
          </p:nvPr>
        </p:nvSpPr>
        <p:spPr>
          <a:xfrm>
            <a:off x="119843" y="79168"/>
            <a:ext cx="11655840" cy="899537"/>
          </a:xfrm>
        </p:spPr>
        <p:txBody>
          <a:bodyPr/>
          <a:lstStyle/>
          <a:p>
            <a:r>
              <a:rPr lang="en-US" sz="4400" dirty="0"/>
              <a:t>Family of Managed RDBMS Services in Azure</a:t>
            </a:r>
          </a:p>
        </p:txBody>
      </p:sp>
      <p:sp>
        <p:nvSpPr>
          <p:cNvPr id="55" name="Rectangle 54"/>
          <p:cNvSpPr/>
          <p:nvPr/>
        </p:nvSpPr>
        <p:spPr bwMode="ltGray">
          <a:xfrm>
            <a:off x="7688671" y="1445925"/>
            <a:ext cx="2135189" cy="2134885"/>
          </a:xfrm>
          <a:prstGeom prst="rect">
            <a:avLst/>
          </a:prstGeom>
          <a:solidFill>
            <a:schemeClr val="accent6">
              <a:lumMod val="75000"/>
              <a:lumOff val="25000"/>
            </a:schemeClr>
          </a:solidFill>
          <a:ln w="9525" cap="flat" cmpd="sng" algn="ctr">
            <a:noFill/>
            <a:prstDash val="solid"/>
            <a:headEnd type="none" w="med" len="med"/>
            <a:tailEnd type="none" w="med" len="med"/>
          </a:ln>
          <a:effectLst/>
        </p:spPr>
        <p:txBody>
          <a:bodyPr vert="horz" wrap="square" lIns="87868" tIns="43934" rIns="87868" bIns="43934" numCol="1" rtlCol="0" anchor="t" anchorCtr="0" compatLnSpc="1">
            <a:prstTxWarp prst="textNoShape">
              <a:avLst/>
            </a:prstTxWarp>
          </a:bodyPr>
          <a:lstStyle/>
          <a:p>
            <a:pPr algn="ctr" defTabSz="878272" fontAlgn="base">
              <a:spcBef>
                <a:spcPct val="0"/>
              </a:spcBef>
              <a:spcAft>
                <a:spcPct val="0"/>
              </a:spcAft>
              <a:defRPr/>
            </a:pPr>
            <a:r>
              <a:rPr lang="en-US" sz="2115" kern="0" dirty="0">
                <a:gradFill>
                  <a:gsLst>
                    <a:gs pos="0">
                      <a:srgbClr val="FFFFFF"/>
                    </a:gs>
                    <a:gs pos="100000">
                      <a:srgbClr val="FFFFFF"/>
                    </a:gs>
                  </a:gsLst>
                  <a:lin ang="5400000" scaled="0"/>
                </a:gradFill>
                <a:latin typeface="Segoe UI"/>
              </a:rPr>
              <a:t>SQL Database</a:t>
            </a:r>
          </a:p>
        </p:txBody>
      </p:sp>
      <p:pic>
        <p:nvPicPr>
          <p:cNvPr id="66" name="Picture 2" descr="C:\Users\chrisw\Desktop\Cloud Services 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ltGray">
          <a:xfrm>
            <a:off x="8753468" y="2782979"/>
            <a:ext cx="972943" cy="670939"/>
          </a:xfrm>
          <a:prstGeom prst="rect">
            <a:avLst/>
          </a:prstGeom>
          <a:noFill/>
          <a:extLst>
            <a:ext uri="{909E8E84-426E-40DD-AFC4-6F175D3DCCD1}">
              <a14:hiddenFill xmlns:a14="http://schemas.microsoft.com/office/drawing/2010/main">
                <a:solidFill>
                  <a:srgbClr val="FFFFFF"/>
                </a:solidFill>
              </a14:hiddenFill>
            </a:ext>
          </a:extLst>
        </p:spPr>
      </p:pic>
      <p:sp>
        <p:nvSpPr>
          <p:cNvPr id="67" name="Flowchart: Magnetic Disk 10"/>
          <p:cNvSpPr/>
          <p:nvPr/>
        </p:nvSpPr>
        <p:spPr bwMode="auto">
          <a:xfrm>
            <a:off x="8665691" y="2782978"/>
            <a:ext cx="280723" cy="364109"/>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87867" rIns="0" bIns="0" numCol="1" spcCol="0" rtlCol="0" fromWordArt="0" anchor="ctr" anchorCtr="0" forceAA="0" compatLnSpc="1">
            <a:prstTxWarp prst="textNoShape">
              <a:avLst/>
            </a:prstTxWarp>
            <a:noAutofit/>
          </a:bodyPr>
          <a:lstStyle/>
          <a:p>
            <a:pPr algn="ctr" defTabSz="895922" fontAlgn="base">
              <a:spcBef>
                <a:spcPct val="0"/>
              </a:spcBef>
              <a:spcAft>
                <a:spcPct val="0"/>
              </a:spcAft>
              <a:defRPr/>
            </a:pPr>
            <a:r>
              <a:rPr lang="en-US" sz="1176" b="1" kern="0" dirty="0">
                <a:ln>
                  <a:solidFill>
                    <a:srgbClr val="FFFFFF">
                      <a:alpha val="0"/>
                    </a:srgbClr>
                  </a:solidFill>
                </a:ln>
                <a:gradFill>
                  <a:gsLst>
                    <a:gs pos="88750">
                      <a:srgbClr val="0072C6"/>
                    </a:gs>
                    <a:gs pos="55000">
                      <a:srgbClr val="0072C6"/>
                    </a:gs>
                  </a:gsLst>
                  <a:lin ang="5400000" scaled="0"/>
                </a:gradFill>
                <a:latin typeface="Segoe UI"/>
                <a:ea typeface="Segoe UI" pitchFamily="34" charset="0"/>
                <a:cs typeface="Segoe UI" pitchFamily="34" charset="0"/>
              </a:rPr>
              <a:t>DB</a:t>
            </a:r>
          </a:p>
        </p:txBody>
      </p:sp>
    </p:spTree>
    <p:extLst>
      <p:ext uri="{BB962C8B-B14F-4D97-AF65-F5344CB8AC3E}">
        <p14:creationId xmlns:p14="http://schemas.microsoft.com/office/powerpoint/2010/main" val="13732956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88938"/>
            <a:ext cx="9866313" cy="892175"/>
          </a:xfrm>
        </p:spPr>
        <p:txBody>
          <a:bodyPr>
            <a:normAutofit/>
          </a:bodyPr>
          <a:lstStyle/>
          <a:p>
            <a:pPr defTabSz="914400"/>
            <a:r>
              <a:rPr lang="en-US" sz="4800" dirty="0">
                <a:solidFill>
                  <a:srgbClr val="002050"/>
                </a:solidFill>
                <a:latin typeface="Segoe UI Light"/>
                <a:cs typeface="Segoe UI Light" panose="020B0502040204020203" pitchFamily="34" charset="0"/>
              </a:rPr>
              <a:t>Areas of Innovation</a:t>
            </a:r>
          </a:p>
        </p:txBody>
      </p:sp>
      <p:grpSp>
        <p:nvGrpSpPr>
          <p:cNvPr id="24" name="Group 23"/>
          <p:cNvGrpSpPr/>
          <p:nvPr/>
        </p:nvGrpSpPr>
        <p:grpSpPr>
          <a:xfrm>
            <a:off x="3404988" y="2069973"/>
            <a:ext cx="2360522" cy="3359062"/>
            <a:chOff x="4933533" y="2119671"/>
            <a:chExt cx="2360522" cy="3359062"/>
          </a:xfrm>
        </p:grpSpPr>
        <p:sp>
          <p:nvSpPr>
            <p:cNvPr id="4" name="Rectangle 3"/>
            <p:cNvSpPr>
              <a:spLocks/>
            </p:cNvSpPr>
            <p:nvPr/>
          </p:nvSpPr>
          <p:spPr bwMode="auto">
            <a:xfrm>
              <a:off x="4933533" y="2119671"/>
              <a:ext cx="2360522" cy="335906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4445" tIns="89630" rIns="89630" bIns="45713" numCol="1" rtlCol="0" anchor="t" anchorCtr="0" compatLnSpc="1">
              <a:prstTxWarp prst="textNoShape">
                <a:avLst/>
              </a:prstTxWarp>
            </a:bodyPr>
            <a:lstStyle/>
            <a:p>
              <a:pPr defTabSz="896214">
                <a:defRPr/>
              </a:pPr>
              <a:r>
                <a:rPr lang="en-US" sz="1961" dirty="0">
                  <a:solidFill>
                    <a:srgbClr val="FFFFFF"/>
                  </a:solidFill>
                  <a:latin typeface="Segoe UI Semibold" panose="020B0702040204020203" pitchFamily="34" charset="0"/>
                  <a:cs typeface="Segoe UI Semibold" panose="020B0702040204020203" pitchFamily="34" charset="0"/>
                </a:rPr>
                <a:t>Performance and Scale</a:t>
              </a:r>
            </a:p>
          </p:txBody>
        </p:sp>
        <p:grpSp>
          <p:nvGrpSpPr>
            <p:cNvPr id="5" name="Group 4"/>
            <p:cNvGrpSpPr>
              <a:grpSpLocks noChangeAspect="1"/>
            </p:cNvGrpSpPr>
            <p:nvPr/>
          </p:nvGrpSpPr>
          <p:grpSpPr>
            <a:xfrm>
              <a:off x="5089333" y="3626603"/>
              <a:ext cx="2048919" cy="1538672"/>
              <a:chOff x="1326863" y="3967747"/>
              <a:chExt cx="1103928" cy="829015"/>
            </a:xfrm>
            <a:solidFill>
              <a:srgbClr val="44B0FF"/>
            </a:solidFill>
          </p:grpSpPr>
          <p:grpSp>
            <p:nvGrpSpPr>
              <p:cNvPr id="6" name="Group 5"/>
              <p:cNvGrpSpPr/>
              <p:nvPr/>
            </p:nvGrpSpPr>
            <p:grpSpPr>
              <a:xfrm>
                <a:off x="1326863" y="3967747"/>
                <a:ext cx="741988" cy="813391"/>
                <a:chOff x="9048694" y="2059303"/>
                <a:chExt cx="1357108" cy="1487705"/>
              </a:xfrm>
              <a:grpFill/>
            </p:grpSpPr>
            <p:sp>
              <p:nvSpPr>
                <p:cNvPr id="8" name="Freeform 7"/>
                <p:cNvSpPr/>
                <p:nvPr/>
              </p:nvSpPr>
              <p:spPr bwMode="auto">
                <a:xfrm>
                  <a:off x="9048694" y="2059303"/>
                  <a:ext cx="979198" cy="1308786"/>
                </a:xfrm>
                <a:custGeom>
                  <a:avLst/>
                  <a:gdLst>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1330667 w 1348466"/>
                    <a:gd name="connsiteY8" fmla="*/ 1192469 h 1814042"/>
                    <a:gd name="connsiteX9" fmla="*/ 953984 w 1348466"/>
                    <a:gd name="connsiteY9" fmla="*/ 1447584 h 1814042"/>
                    <a:gd name="connsiteX10" fmla="*/ 951531 w 1348466"/>
                    <a:gd name="connsiteY10" fmla="*/ 1455661 h 1814042"/>
                    <a:gd name="connsiteX11" fmla="*/ 936978 w 1348466"/>
                    <a:gd name="connsiteY11" fmla="*/ 1451144 h 1814042"/>
                    <a:gd name="connsiteX12" fmla="*/ 878266 w 1348466"/>
                    <a:gd name="connsiteY12" fmla="*/ 1445225 h 1814042"/>
                    <a:gd name="connsiteX13" fmla="*/ 586939 w 1348466"/>
                    <a:gd name="connsiteY13" fmla="*/ 1736552 h 1814042"/>
                    <a:gd name="connsiteX14" fmla="*/ 591489 w 1348466"/>
                    <a:gd name="connsiteY14" fmla="*/ 1788122 h 1814042"/>
                    <a:gd name="connsiteX15" fmla="*/ 598491 w 1348466"/>
                    <a:gd name="connsiteY15" fmla="*/ 1814042 h 1814042"/>
                    <a:gd name="connsiteX16" fmla="*/ 538369 w 1348466"/>
                    <a:gd name="connsiteY16" fmla="*/ 1811319 h 1814042"/>
                    <a:gd name="connsiteX17" fmla="*/ 0 w 1348466"/>
                    <a:gd name="connsiteY17" fmla="*/ 1514501 h 1814042"/>
                    <a:gd name="connsiteX18" fmla="*/ 0 w 1348466"/>
                    <a:gd name="connsiteY18" fmla="*/ 302974 h 1814042"/>
                    <a:gd name="connsiteX19" fmla="*/ 674234 w 1348466"/>
                    <a:gd name="connsiteY19"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6978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6978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6978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2595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2595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878266 w 1348466"/>
                    <a:gd name="connsiteY10" fmla="*/ 1445225 h 1814042"/>
                    <a:gd name="connsiteX11" fmla="*/ 586939 w 1348466"/>
                    <a:gd name="connsiteY11" fmla="*/ 1736552 h 1814042"/>
                    <a:gd name="connsiteX12" fmla="*/ 591489 w 1348466"/>
                    <a:gd name="connsiteY12" fmla="*/ 1788122 h 1814042"/>
                    <a:gd name="connsiteX13" fmla="*/ 598491 w 1348466"/>
                    <a:gd name="connsiteY13" fmla="*/ 1814042 h 1814042"/>
                    <a:gd name="connsiteX14" fmla="*/ 538369 w 1348466"/>
                    <a:gd name="connsiteY14" fmla="*/ 1811319 h 1814042"/>
                    <a:gd name="connsiteX15" fmla="*/ 0 w 1348466"/>
                    <a:gd name="connsiteY15" fmla="*/ 1514501 h 1814042"/>
                    <a:gd name="connsiteX16" fmla="*/ 0 w 1348466"/>
                    <a:gd name="connsiteY16" fmla="*/ 302974 h 1814042"/>
                    <a:gd name="connsiteX17" fmla="*/ 674234 w 1348466"/>
                    <a:gd name="connsiteY17"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878266 w 1348466"/>
                    <a:gd name="connsiteY10" fmla="*/ 1445226 h 1814042"/>
                    <a:gd name="connsiteX11" fmla="*/ 586939 w 1348466"/>
                    <a:gd name="connsiteY11" fmla="*/ 1736552 h 1814042"/>
                    <a:gd name="connsiteX12" fmla="*/ 591489 w 1348466"/>
                    <a:gd name="connsiteY12" fmla="*/ 1788122 h 1814042"/>
                    <a:gd name="connsiteX13" fmla="*/ 598491 w 1348466"/>
                    <a:gd name="connsiteY13" fmla="*/ 1814042 h 1814042"/>
                    <a:gd name="connsiteX14" fmla="*/ 538369 w 1348466"/>
                    <a:gd name="connsiteY14" fmla="*/ 1811319 h 1814042"/>
                    <a:gd name="connsiteX15" fmla="*/ 0 w 1348466"/>
                    <a:gd name="connsiteY15" fmla="*/ 1514501 h 1814042"/>
                    <a:gd name="connsiteX16" fmla="*/ 0 w 1348466"/>
                    <a:gd name="connsiteY16" fmla="*/ 302974 h 1814042"/>
                    <a:gd name="connsiteX17" fmla="*/ 674234 w 1348466"/>
                    <a:gd name="connsiteY17"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586939 w 1348466"/>
                    <a:gd name="connsiteY10" fmla="*/ 1736552 h 1814042"/>
                    <a:gd name="connsiteX11" fmla="*/ 591489 w 1348466"/>
                    <a:gd name="connsiteY11" fmla="*/ 1788122 h 1814042"/>
                    <a:gd name="connsiteX12" fmla="*/ 598491 w 1348466"/>
                    <a:gd name="connsiteY12" fmla="*/ 1814042 h 1814042"/>
                    <a:gd name="connsiteX13" fmla="*/ 538369 w 1348466"/>
                    <a:gd name="connsiteY13" fmla="*/ 1811319 h 1814042"/>
                    <a:gd name="connsiteX14" fmla="*/ 0 w 1348466"/>
                    <a:gd name="connsiteY14" fmla="*/ 1514501 h 1814042"/>
                    <a:gd name="connsiteX15" fmla="*/ 0 w 1348466"/>
                    <a:gd name="connsiteY15" fmla="*/ 302974 h 1814042"/>
                    <a:gd name="connsiteX16" fmla="*/ 674234 w 1348466"/>
                    <a:gd name="connsiteY16"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65178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65178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65178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1320"/>
                    <a:gd name="connsiteX1" fmla="*/ 177917 w 1348466"/>
                    <a:gd name="connsiteY1" fmla="*/ 257415 h 1811320"/>
                    <a:gd name="connsiteX2" fmla="*/ 671066 w 1348466"/>
                    <a:gd name="connsiteY2" fmla="*/ 413893 h 1811320"/>
                    <a:gd name="connsiteX3" fmla="*/ 1164216 w 1348466"/>
                    <a:gd name="connsiteY3" fmla="*/ 257415 h 1811320"/>
                    <a:gd name="connsiteX4" fmla="*/ 671066 w 1348466"/>
                    <a:gd name="connsiteY4" fmla="*/ 100936 h 1811320"/>
                    <a:gd name="connsiteX5" fmla="*/ 674234 w 1348466"/>
                    <a:gd name="connsiteY5" fmla="*/ 0 h 1811320"/>
                    <a:gd name="connsiteX6" fmla="*/ 1348466 w 1348466"/>
                    <a:gd name="connsiteY6" fmla="*/ 302974 h 1811320"/>
                    <a:gd name="connsiteX7" fmla="*/ 1348466 w 1348466"/>
                    <a:gd name="connsiteY7" fmla="*/ 1194302 h 1811320"/>
                    <a:gd name="connsiteX8" fmla="*/ 953984 w 1348466"/>
                    <a:gd name="connsiteY8" fmla="*/ 1465178 h 1811320"/>
                    <a:gd name="connsiteX9" fmla="*/ 586939 w 1348466"/>
                    <a:gd name="connsiteY9" fmla="*/ 1736552 h 1811320"/>
                    <a:gd name="connsiteX10" fmla="*/ 591489 w 1348466"/>
                    <a:gd name="connsiteY10" fmla="*/ 1788122 h 1811320"/>
                    <a:gd name="connsiteX11" fmla="*/ 538369 w 1348466"/>
                    <a:gd name="connsiteY11" fmla="*/ 1811319 h 1811320"/>
                    <a:gd name="connsiteX12" fmla="*/ 0 w 1348466"/>
                    <a:gd name="connsiteY12" fmla="*/ 1514501 h 1811320"/>
                    <a:gd name="connsiteX13" fmla="*/ 0 w 1348466"/>
                    <a:gd name="connsiteY13" fmla="*/ 302974 h 1811320"/>
                    <a:gd name="connsiteX14" fmla="*/ 674234 w 1348466"/>
                    <a:gd name="connsiteY14" fmla="*/ 0 h 1811320"/>
                    <a:gd name="connsiteX0" fmla="*/ 671066 w 1348466"/>
                    <a:gd name="connsiteY0" fmla="*/ 100936 h 1823463"/>
                    <a:gd name="connsiteX1" fmla="*/ 177917 w 1348466"/>
                    <a:gd name="connsiteY1" fmla="*/ 257415 h 1823463"/>
                    <a:gd name="connsiteX2" fmla="*/ 671066 w 1348466"/>
                    <a:gd name="connsiteY2" fmla="*/ 413893 h 1823463"/>
                    <a:gd name="connsiteX3" fmla="*/ 1164216 w 1348466"/>
                    <a:gd name="connsiteY3" fmla="*/ 257415 h 1823463"/>
                    <a:gd name="connsiteX4" fmla="*/ 671066 w 1348466"/>
                    <a:gd name="connsiteY4" fmla="*/ 100936 h 1823463"/>
                    <a:gd name="connsiteX5" fmla="*/ 674234 w 1348466"/>
                    <a:gd name="connsiteY5" fmla="*/ 0 h 1823463"/>
                    <a:gd name="connsiteX6" fmla="*/ 1348466 w 1348466"/>
                    <a:gd name="connsiteY6" fmla="*/ 302974 h 1823463"/>
                    <a:gd name="connsiteX7" fmla="*/ 1348466 w 1348466"/>
                    <a:gd name="connsiteY7" fmla="*/ 1194302 h 1823463"/>
                    <a:gd name="connsiteX8" fmla="*/ 953984 w 1348466"/>
                    <a:gd name="connsiteY8" fmla="*/ 1465178 h 1823463"/>
                    <a:gd name="connsiteX9" fmla="*/ 586939 w 1348466"/>
                    <a:gd name="connsiteY9" fmla="*/ 1736552 h 1823463"/>
                    <a:gd name="connsiteX10" fmla="*/ 538369 w 1348466"/>
                    <a:gd name="connsiteY10" fmla="*/ 1811319 h 1823463"/>
                    <a:gd name="connsiteX11" fmla="*/ 0 w 1348466"/>
                    <a:gd name="connsiteY11" fmla="*/ 1514501 h 1823463"/>
                    <a:gd name="connsiteX12" fmla="*/ 0 w 1348466"/>
                    <a:gd name="connsiteY12" fmla="*/ 302974 h 1823463"/>
                    <a:gd name="connsiteX13" fmla="*/ 674234 w 1348466"/>
                    <a:gd name="connsiteY13" fmla="*/ 0 h 1823463"/>
                    <a:gd name="connsiteX0" fmla="*/ 671066 w 1348466"/>
                    <a:gd name="connsiteY0" fmla="*/ 100936 h 1823463"/>
                    <a:gd name="connsiteX1" fmla="*/ 177917 w 1348466"/>
                    <a:gd name="connsiteY1" fmla="*/ 257415 h 1823463"/>
                    <a:gd name="connsiteX2" fmla="*/ 671066 w 1348466"/>
                    <a:gd name="connsiteY2" fmla="*/ 413893 h 1823463"/>
                    <a:gd name="connsiteX3" fmla="*/ 1164216 w 1348466"/>
                    <a:gd name="connsiteY3" fmla="*/ 257415 h 1823463"/>
                    <a:gd name="connsiteX4" fmla="*/ 671066 w 1348466"/>
                    <a:gd name="connsiteY4" fmla="*/ 100936 h 1823463"/>
                    <a:gd name="connsiteX5" fmla="*/ 674234 w 1348466"/>
                    <a:gd name="connsiteY5" fmla="*/ 0 h 1823463"/>
                    <a:gd name="connsiteX6" fmla="*/ 1348466 w 1348466"/>
                    <a:gd name="connsiteY6" fmla="*/ 302974 h 1823463"/>
                    <a:gd name="connsiteX7" fmla="*/ 1348466 w 1348466"/>
                    <a:gd name="connsiteY7" fmla="*/ 1194302 h 1823463"/>
                    <a:gd name="connsiteX8" fmla="*/ 953984 w 1348466"/>
                    <a:gd name="connsiteY8" fmla="*/ 1465178 h 1823463"/>
                    <a:gd name="connsiteX9" fmla="*/ 586940 w 1348466"/>
                    <a:gd name="connsiteY9" fmla="*/ 1736552 h 1823463"/>
                    <a:gd name="connsiteX10" fmla="*/ 538369 w 1348466"/>
                    <a:gd name="connsiteY10" fmla="*/ 1811319 h 1823463"/>
                    <a:gd name="connsiteX11" fmla="*/ 0 w 1348466"/>
                    <a:gd name="connsiteY11" fmla="*/ 1514501 h 1823463"/>
                    <a:gd name="connsiteX12" fmla="*/ 0 w 1348466"/>
                    <a:gd name="connsiteY12" fmla="*/ 302974 h 1823463"/>
                    <a:gd name="connsiteX13" fmla="*/ 674234 w 1348466"/>
                    <a:gd name="connsiteY13" fmla="*/ 0 h 1823463"/>
                    <a:gd name="connsiteX0" fmla="*/ 671066 w 1348466"/>
                    <a:gd name="connsiteY0" fmla="*/ 100936 h 1828408"/>
                    <a:gd name="connsiteX1" fmla="*/ 177917 w 1348466"/>
                    <a:gd name="connsiteY1" fmla="*/ 257415 h 1828408"/>
                    <a:gd name="connsiteX2" fmla="*/ 671066 w 1348466"/>
                    <a:gd name="connsiteY2" fmla="*/ 413893 h 1828408"/>
                    <a:gd name="connsiteX3" fmla="*/ 1164216 w 1348466"/>
                    <a:gd name="connsiteY3" fmla="*/ 257415 h 1828408"/>
                    <a:gd name="connsiteX4" fmla="*/ 671066 w 1348466"/>
                    <a:gd name="connsiteY4" fmla="*/ 100936 h 1828408"/>
                    <a:gd name="connsiteX5" fmla="*/ 674234 w 1348466"/>
                    <a:gd name="connsiteY5" fmla="*/ 0 h 1828408"/>
                    <a:gd name="connsiteX6" fmla="*/ 1348466 w 1348466"/>
                    <a:gd name="connsiteY6" fmla="*/ 302974 h 1828408"/>
                    <a:gd name="connsiteX7" fmla="*/ 1348466 w 1348466"/>
                    <a:gd name="connsiteY7" fmla="*/ 1194302 h 1828408"/>
                    <a:gd name="connsiteX8" fmla="*/ 953984 w 1348466"/>
                    <a:gd name="connsiteY8" fmla="*/ 1465178 h 1828408"/>
                    <a:gd name="connsiteX9" fmla="*/ 586940 w 1348466"/>
                    <a:gd name="connsiteY9" fmla="*/ 1736552 h 1828408"/>
                    <a:gd name="connsiteX10" fmla="*/ 538369 w 1348466"/>
                    <a:gd name="connsiteY10" fmla="*/ 1811319 h 1828408"/>
                    <a:gd name="connsiteX11" fmla="*/ 0 w 1348466"/>
                    <a:gd name="connsiteY11" fmla="*/ 1514501 h 1828408"/>
                    <a:gd name="connsiteX12" fmla="*/ 0 w 1348466"/>
                    <a:gd name="connsiteY12" fmla="*/ 302974 h 1828408"/>
                    <a:gd name="connsiteX13" fmla="*/ 674234 w 1348466"/>
                    <a:gd name="connsiteY13" fmla="*/ 0 h 1828408"/>
                    <a:gd name="connsiteX0" fmla="*/ 671066 w 1348466"/>
                    <a:gd name="connsiteY0" fmla="*/ 100936 h 1825379"/>
                    <a:gd name="connsiteX1" fmla="*/ 177917 w 1348466"/>
                    <a:gd name="connsiteY1" fmla="*/ 257415 h 1825379"/>
                    <a:gd name="connsiteX2" fmla="*/ 671066 w 1348466"/>
                    <a:gd name="connsiteY2" fmla="*/ 413893 h 1825379"/>
                    <a:gd name="connsiteX3" fmla="*/ 1164216 w 1348466"/>
                    <a:gd name="connsiteY3" fmla="*/ 257415 h 1825379"/>
                    <a:gd name="connsiteX4" fmla="*/ 671066 w 1348466"/>
                    <a:gd name="connsiteY4" fmla="*/ 100936 h 1825379"/>
                    <a:gd name="connsiteX5" fmla="*/ 674234 w 1348466"/>
                    <a:gd name="connsiteY5" fmla="*/ 0 h 1825379"/>
                    <a:gd name="connsiteX6" fmla="*/ 1348466 w 1348466"/>
                    <a:gd name="connsiteY6" fmla="*/ 302974 h 1825379"/>
                    <a:gd name="connsiteX7" fmla="*/ 1348466 w 1348466"/>
                    <a:gd name="connsiteY7" fmla="*/ 1194302 h 1825379"/>
                    <a:gd name="connsiteX8" fmla="*/ 953984 w 1348466"/>
                    <a:gd name="connsiteY8" fmla="*/ 1465178 h 1825379"/>
                    <a:gd name="connsiteX9" fmla="*/ 586940 w 1348466"/>
                    <a:gd name="connsiteY9" fmla="*/ 1736552 h 1825379"/>
                    <a:gd name="connsiteX10" fmla="*/ 538369 w 1348466"/>
                    <a:gd name="connsiteY10" fmla="*/ 1811319 h 1825379"/>
                    <a:gd name="connsiteX11" fmla="*/ 0 w 1348466"/>
                    <a:gd name="connsiteY11" fmla="*/ 1514501 h 1825379"/>
                    <a:gd name="connsiteX12" fmla="*/ 0 w 1348466"/>
                    <a:gd name="connsiteY12" fmla="*/ 302974 h 1825379"/>
                    <a:gd name="connsiteX13" fmla="*/ 674234 w 1348466"/>
                    <a:gd name="connsiteY13" fmla="*/ 0 h 1825379"/>
                    <a:gd name="connsiteX0" fmla="*/ 671066 w 1348466"/>
                    <a:gd name="connsiteY0" fmla="*/ 100936 h 1825004"/>
                    <a:gd name="connsiteX1" fmla="*/ 177917 w 1348466"/>
                    <a:gd name="connsiteY1" fmla="*/ 257415 h 1825004"/>
                    <a:gd name="connsiteX2" fmla="*/ 671066 w 1348466"/>
                    <a:gd name="connsiteY2" fmla="*/ 413893 h 1825004"/>
                    <a:gd name="connsiteX3" fmla="*/ 1164216 w 1348466"/>
                    <a:gd name="connsiteY3" fmla="*/ 257415 h 1825004"/>
                    <a:gd name="connsiteX4" fmla="*/ 671066 w 1348466"/>
                    <a:gd name="connsiteY4" fmla="*/ 100936 h 1825004"/>
                    <a:gd name="connsiteX5" fmla="*/ 674234 w 1348466"/>
                    <a:gd name="connsiteY5" fmla="*/ 0 h 1825004"/>
                    <a:gd name="connsiteX6" fmla="*/ 1348466 w 1348466"/>
                    <a:gd name="connsiteY6" fmla="*/ 302974 h 1825004"/>
                    <a:gd name="connsiteX7" fmla="*/ 1348466 w 1348466"/>
                    <a:gd name="connsiteY7" fmla="*/ 1194302 h 1825004"/>
                    <a:gd name="connsiteX8" fmla="*/ 953984 w 1348466"/>
                    <a:gd name="connsiteY8" fmla="*/ 1465178 h 1825004"/>
                    <a:gd name="connsiteX9" fmla="*/ 586940 w 1348466"/>
                    <a:gd name="connsiteY9" fmla="*/ 1736552 h 1825004"/>
                    <a:gd name="connsiteX10" fmla="*/ 538369 w 1348466"/>
                    <a:gd name="connsiteY10" fmla="*/ 1811319 h 1825004"/>
                    <a:gd name="connsiteX11" fmla="*/ 0 w 1348466"/>
                    <a:gd name="connsiteY11" fmla="*/ 1514501 h 1825004"/>
                    <a:gd name="connsiteX12" fmla="*/ 0 w 1348466"/>
                    <a:gd name="connsiteY12" fmla="*/ 302974 h 1825004"/>
                    <a:gd name="connsiteX13" fmla="*/ 674234 w 1348466"/>
                    <a:gd name="connsiteY13" fmla="*/ 0 h 1825004"/>
                    <a:gd name="connsiteX0" fmla="*/ 671066 w 1348466"/>
                    <a:gd name="connsiteY0" fmla="*/ 100936 h 1821470"/>
                    <a:gd name="connsiteX1" fmla="*/ 177917 w 1348466"/>
                    <a:gd name="connsiteY1" fmla="*/ 257415 h 1821470"/>
                    <a:gd name="connsiteX2" fmla="*/ 671066 w 1348466"/>
                    <a:gd name="connsiteY2" fmla="*/ 413893 h 1821470"/>
                    <a:gd name="connsiteX3" fmla="*/ 1164216 w 1348466"/>
                    <a:gd name="connsiteY3" fmla="*/ 257415 h 1821470"/>
                    <a:gd name="connsiteX4" fmla="*/ 671066 w 1348466"/>
                    <a:gd name="connsiteY4" fmla="*/ 100936 h 1821470"/>
                    <a:gd name="connsiteX5" fmla="*/ 674234 w 1348466"/>
                    <a:gd name="connsiteY5" fmla="*/ 0 h 1821470"/>
                    <a:gd name="connsiteX6" fmla="*/ 1348466 w 1348466"/>
                    <a:gd name="connsiteY6" fmla="*/ 302974 h 1821470"/>
                    <a:gd name="connsiteX7" fmla="*/ 1348466 w 1348466"/>
                    <a:gd name="connsiteY7" fmla="*/ 1194302 h 1821470"/>
                    <a:gd name="connsiteX8" fmla="*/ 953984 w 1348466"/>
                    <a:gd name="connsiteY8" fmla="*/ 1465178 h 1821470"/>
                    <a:gd name="connsiteX9" fmla="*/ 586940 w 1348466"/>
                    <a:gd name="connsiteY9" fmla="*/ 1736552 h 1821470"/>
                    <a:gd name="connsiteX10" fmla="*/ 538369 w 1348466"/>
                    <a:gd name="connsiteY10" fmla="*/ 1811319 h 1821470"/>
                    <a:gd name="connsiteX11" fmla="*/ 0 w 1348466"/>
                    <a:gd name="connsiteY11" fmla="*/ 1514501 h 1821470"/>
                    <a:gd name="connsiteX12" fmla="*/ 0 w 1348466"/>
                    <a:gd name="connsiteY12" fmla="*/ 302974 h 1821470"/>
                    <a:gd name="connsiteX13" fmla="*/ 674234 w 1348466"/>
                    <a:gd name="connsiteY13" fmla="*/ 0 h 1821470"/>
                    <a:gd name="connsiteX0" fmla="*/ 671066 w 1348466"/>
                    <a:gd name="connsiteY0" fmla="*/ 100936 h 1812129"/>
                    <a:gd name="connsiteX1" fmla="*/ 177917 w 1348466"/>
                    <a:gd name="connsiteY1" fmla="*/ 257415 h 1812129"/>
                    <a:gd name="connsiteX2" fmla="*/ 671066 w 1348466"/>
                    <a:gd name="connsiteY2" fmla="*/ 413893 h 1812129"/>
                    <a:gd name="connsiteX3" fmla="*/ 1164216 w 1348466"/>
                    <a:gd name="connsiteY3" fmla="*/ 257415 h 1812129"/>
                    <a:gd name="connsiteX4" fmla="*/ 671066 w 1348466"/>
                    <a:gd name="connsiteY4" fmla="*/ 100936 h 1812129"/>
                    <a:gd name="connsiteX5" fmla="*/ 674234 w 1348466"/>
                    <a:gd name="connsiteY5" fmla="*/ 0 h 1812129"/>
                    <a:gd name="connsiteX6" fmla="*/ 1348466 w 1348466"/>
                    <a:gd name="connsiteY6" fmla="*/ 302974 h 1812129"/>
                    <a:gd name="connsiteX7" fmla="*/ 1348466 w 1348466"/>
                    <a:gd name="connsiteY7" fmla="*/ 1194302 h 1812129"/>
                    <a:gd name="connsiteX8" fmla="*/ 953984 w 1348466"/>
                    <a:gd name="connsiteY8" fmla="*/ 1465178 h 1812129"/>
                    <a:gd name="connsiteX9" fmla="*/ 586940 w 1348466"/>
                    <a:gd name="connsiteY9" fmla="*/ 1736552 h 1812129"/>
                    <a:gd name="connsiteX10" fmla="*/ 538369 w 1348466"/>
                    <a:gd name="connsiteY10" fmla="*/ 1811319 h 1812129"/>
                    <a:gd name="connsiteX11" fmla="*/ 0 w 1348466"/>
                    <a:gd name="connsiteY11" fmla="*/ 1514501 h 1812129"/>
                    <a:gd name="connsiteX12" fmla="*/ 0 w 1348466"/>
                    <a:gd name="connsiteY12" fmla="*/ 302974 h 1812129"/>
                    <a:gd name="connsiteX13" fmla="*/ 674234 w 1348466"/>
                    <a:gd name="connsiteY13" fmla="*/ 0 h 1812129"/>
                    <a:gd name="connsiteX0" fmla="*/ 671066 w 1348466"/>
                    <a:gd name="connsiteY0" fmla="*/ 100936 h 1811330"/>
                    <a:gd name="connsiteX1" fmla="*/ 177917 w 1348466"/>
                    <a:gd name="connsiteY1" fmla="*/ 257415 h 1811330"/>
                    <a:gd name="connsiteX2" fmla="*/ 671066 w 1348466"/>
                    <a:gd name="connsiteY2" fmla="*/ 413893 h 1811330"/>
                    <a:gd name="connsiteX3" fmla="*/ 1164216 w 1348466"/>
                    <a:gd name="connsiteY3" fmla="*/ 257415 h 1811330"/>
                    <a:gd name="connsiteX4" fmla="*/ 671066 w 1348466"/>
                    <a:gd name="connsiteY4" fmla="*/ 100936 h 1811330"/>
                    <a:gd name="connsiteX5" fmla="*/ 674234 w 1348466"/>
                    <a:gd name="connsiteY5" fmla="*/ 0 h 1811330"/>
                    <a:gd name="connsiteX6" fmla="*/ 1348466 w 1348466"/>
                    <a:gd name="connsiteY6" fmla="*/ 302974 h 1811330"/>
                    <a:gd name="connsiteX7" fmla="*/ 1348466 w 1348466"/>
                    <a:gd name="connsiteY7" fmla="*/ 1194302 h 1811330"/>
                    <a:gd name="connsiteX8" fmla="*/ 953984 w 1348466"/>
                    <a:gd name="connsiteY8" fmla="*/ 1465178 h 1811330"/>
                    <a:gd name="connsiteX9" fmla="*/ 586940 w 1348466"/>
                    <a:gd name="connsiteY9" fmla="*/ 1736552 h 1811330"/>
                    <a:gd name="connsiteX10" fmla="*/ 538369 w 1348466"/>
                    <a:gd name="connsiteY10" fmla="*/ 1811319 h 1811330"/>
                    <a:gd name="connsiteX11" fmla="*/ 0 w 1348466"/>
                    <a:gd name="connsiteY11" fmla="*/ 1514501 h 1811330"/>
                    <a:gd name="connsiteX12" fmla="*/ 0 w 1348466"/>
                    <a:gd name="connsiteY12" fmla="*/ 302974 h 1811330"/>
                    <a:gd name="connsiteX13" fmla="*/ 674234 w 1348466"/>
                    <a:gd name="connsiteY13" fmla="*/ 0 h 1811330"/>
                    <a:gd name="connsiteX0" fmla="*/ 671066 w 1348466"/>
                    <a:gd name="connsiteY0" fmla="*/ 100936 h 1811329"/>
                    <a:gd name="connsiteX1" fmla="*/ 177917 w 1348466"/>
                    <a:gd name="connsiteY1" fmla="*/ 257415 h 1811329"/>
                    <a:gd name="connsiteX2" fmla="*/ 671066 w 1348466"/>
                    <a:gd name="connsiteY2" fmla="*/ 413893 h 1811329"/>
                    <a:gd name="connsiteX3" fmla="*/ 1164216 w 1348466"/>
                    <a:gd name="connsiteY3" fmla="*/ 257415 h 1811329"/>
                    <a:gd name="connsiteX4" fmla="*/ 671066 w 1348466"/>
                    <a:gd name="connsiteY4" fmla="*/ 100936 h 1811329"/>
                    <a:gd name="connsiteX5" fmla="*/ 674234 w 1348466"/>
                    <a:gd name="connsiteY5" fmla="*/ 0 h 1811329"/>
                    <a:gd name="connsiteX6" fmla="*/ 1348466 w 1348466"/>
                    <a:gd name="connsiteY6" fmla="*/ 302974 h 1811329"/>
                    <a:gd name="connsiteX7" fmla="*/ 1348466 w 1348466"/>
                    <a:gd name="connsiteY7" fmla="*/ 1194302 h 1811329"/>
                    <a:gd name="connsiteX8" fmla="*/ 953984 w 1348466"/>
                    <a:gd name="connsiteY8" fmla="*/ 1465178 h 1811329"/>
                    <a:gd name="connsiteX9" fmla="*/ 586940 w 1348466"/>
                    <a:gd name="connsiteY9" fmla="*/ 1736552 h 1811329"/>
                    <a:gd name="connsiteX10" fmla="*/ 538369 w 1348466"/>
                    <a:gd name="connsiteY10" fmla="*/ 1811319 h 1811329"/>
                    <a:gd name="connsiteX11" fmla="*/ 0 w 1348466"/>
                    <a:gd name="connsiteY11" fmla="*/ 1514501 h 1811329"/>
                    <a:gd name="connsiteX12" fmla="*/ 0 w 1348466"/>
                    <a:gd name="connsiteY12" fmla="*/ 302974 h 1811329"/>
                    <a:gd name="connsiteX13" fmla="*/ 674234 w 1348466"/>
                    <a:gd name="connsiteY13" fmla="*/ 0 h 181132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86940 w 1348466"/>
                    <a:gd name="connsiteY9" fmla="*/ 1736552 h 1811319"/>
                    <a:gd name="connsiteX10" fmla="*/ 538369 w 1348466"/>
                    <a:gd name="connsiteY10" fmla="*/ 1811319 h 1811319"/>
                    <a:gd name="connsiteX11" fmla="*/ 0 w 1348466"/>
                    <a:gd name="connsiteY11" fmla="*/ 1514501 h 1811319"/>
                    <a:gd name="connsiteX12" fmla="*/ 0 w 1348466"/>
                    <a:gd name="connsiteY12" fmla="*/ 302974 h 1811319"/>
                    <a:gd name="connsiteX13" fmla="*/ 674234 w 1348466"/>
                    <a:gd name="connsiteY13" fmla="*/ 0 h 181131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86940 w 1348466"/>
                    <a:gd name="connsiteY9" fmla="*/ 1736552 h 1811319"/>
                    <a:gd name="connsiteX10" fmla="*/ 538369 w 1348466"/>
                    <a:gd name="connsiteY10" fmla="*/ 1811319 h 1811319"/>
                    <a:gd name="connsiteX11" fmla="*/ 0 w 1348466"/>
                    <a:gd name="connsiteY11" fmla="*/ 1514501 h 1811319"/>
                    <a:gd name="connsiteX12" fmla="*/ 0 w 1348466"/>
                    <a:gd name="connsiteY12" fmla="*/ 302974 h 1811319"/>
                    <a:gd name="connsiteX13" fmla="*/ 674234 w 1348466"/>
                    <a:gd name="connsiteY13" fmla="*/ 0 h 181131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98358 w 1348466"/>
                    <a:gd name="connsiteY9" fmla="*/ 1702977 h 1811319"/>
                    <a:gd name="connsiteX10" fmla="*/ 586940 w 1348466"/>
                    <a:gd name="connsiteY10" fmla="*/ 1736552 h 1811319"/>
                    <a:gd name="connsiteX11" fmla="*/ 538369 w 1348466"/>
                    <a:gd name="connsiteY11" fmla="*/ 1811319 h 1811319"/>
                    <a:gd name="connsiteX12" fmla="*/ 0 w 1348466"/>
                    <a:gd name="connsiteY12" fmla="*/ 1514501 h 1811319"/>
                    <a:gd name="connsiteX13" fmla="*/ 0 w 1348466"/>
                    <a:gd name="connsiteY13" fmla="*/ 302974 h 1811319"/>
                    <a:gd name="connsiteX14" fmla="*/ 674234 w 1348466"/>
                    <a:gd name="connsiteY14" fmla="*/ 0 h 1811319"/>
                    <a:gd name="connsiteX0" fmla="*/ 671066 w 1348466"/>
                    <a:gd name="connsiteY0" fmla="*/ 100936 h 1817139"/>
                    <a:gd name="connsiteX1" fmla="*/ 177917 w 1348466"/>
                    <a:gd name="connsiteY1" fmla="*/ 257415 h 1817139"/>
                    <a:gd name="connsiteX2" fmla="*/ 671066 w 1348466"/>
                    <a:gd name="connsiteY2" fmla="*/ 413893 h 1817139"/>
                    <a:gd name="connsiteX3" fmla="*/ 1164216 w 1348466"/>
                    <a:gd name="connsiteY3" fmla="*/ 257415 h 1817139"/>
                    <a:gd name="connsiteX4" fmla="*/ 671066 w 1348466"/>
                    <a:gd name="connsiteY4" fmla="*/ 100936 h 1817139"/>
                    <a:gd name="connsiteX5" fmla="*/ 674234 w 1348466"/>
                    <a:gd name="connsiteY5" fmla="*/ 0 h 1817139"/>
                    <a:gd name="connsiteX6" fmla="*/ 1348466 w 1348466"/>
                    <a:gd name="connsiteY6" fmla="*/ 302974 h 1817139"/>
                    <a:gd name="connsiteX7" fmla="*/ 1348466 w 1348466"/>
                    <a:gd name="connsiteY7" fmla="*/ 1194302 h 1817139"/>
                    <a:gd name="connsiteX8" fmla="*/ 953984 w 1348466"/>
                    <a:gd name="connsiteY8" fmla="*/ 1465178 h 1817139"/>
                    <a:gd name="connsiteX9" fmla="*/ 598358 w 1348466"/>
                    <a:gd name="connsiteY9" fmla="*/ 1702977 h 1817139"/>
                    <a:gd name="connsiteX10" fmla="*/ 583653 w 1348466"/>
                    <a:gd name="connsiteY10" fmla="*/ 1786036 h 1817139"/>
                    <a:gd name="connsiteX11" fmla="*/ 538369 w 1348466"/>
                    <a:gd name="connsiteY11" fmla="*/ 1811319 h 1817139"/>
                    <a:gd name="connsiteX12" fmla="*/ 0 w 1348466"/>
                    <a:gd name="connsiteY12" fmla="*/ 1514501 h 1817139"/>
                    <a:gd name="connsiteX13" fmla="*/ 0 w 1348466"/>
                    <a:gd name="connsiteY13" fmla="*/ 302974 h 1817139"/>
                    <a:gd name="connsiteX14" fmla="*/ 674234 w 1348466"/>
                    <a:gd name="connsiteY14" fmla="*/ 0 h 181713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98358 w 1348466"/>
                    <a:gd name="connsiteY9" fmla="*/ 1702977 h 1811319"/>
                    <a:gd name="connsiteX10" fmla="*/ 583653 w 1348466"/>
                    <a:gd name="connsiteY10" fmla="*/ 1786036 h 1811319"/>
                    <a:gd name="connsiteX11" fmla="*/ 538369 w 1348466"/>
                    <a:gd name="connsiteY11" fmla="*/ 1811319 h 1811319"/>
                    <a:gd name="connsiteX12" fmla="*/ 0 w 1348466"/>
                    <a:gd name="connsiteY12" fmla="*/ 1514501 h 1811319"/>
                    <a:gd name="connsiteX13" fmla="*/ 0 w 1348466"/>
                    <a:gd name="connsiteY13" fmla="*/ 302974 h 1811319"/>
                    <a:gd name="connsiteX14" fmla="*/ 674234 w 1348466"/>
                    <a:gd name="connsiteY14" fmla="*/ 0 h 181131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98358 w 1348466"/>
                    <a:gd name="connsiteY9" fmla="*/ 1702977 h 1811319"/>
                    <a:gd name="connsiteX10" fmla="*/ 567216 w 1348466"/>
                    <a:gd name="connsiteY10" fmla="*/ 1792635 h 1811319"/>
                    <a:gd name="connsiteX11" fmla="*/ 538369 w 1348466"/>
                    <a:gd name="connsiteY11" fmla="*/ 1811319 h 1811319"/>
                    <a:gd name="connsiteX12" fmla="*/ 0 w 1348466"/>
                    <a:gd name="connsiteY12" fmla="*/ 1514501 h 1811319"/>
                    <a:gd name="connsiteX13" fmla="*/ 0 w 1348466"/>
                    <a:gd name="connsiteY13" fmla="*/ 302974 h 1811319"/>
                    <a:gd name="connsiteX14" fmla="*/ 674234 w 1348466"/>
                    <a:gd name="connsiteY14" fmla="*/ 0 h 181131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98358 w 1348466"/>
                    <a:gd name="connsiteY9" fmla="*/ 1702977 h 1811319"/>
                    <a:gd name="connsiteX10" fmla="*/ 567216 w 1348466"/>
                    <a:gd name="connsiteY10" fmla="*/ 1792635 h 1811319"/>
                    <a:gd name="connsiteX11" fmla="*/ 538369 w 1348466"/>
                    <a:gd name="connsiteY11" fmla="*/ 1811319 h 1811319"/>
                    <a:gd name="connsiteX12" fmla="*/ 0 w 1348466"/>
                    <a:gd name="connsiteY12" fmla="*/ 1514501 h 1811319"/>
                    <a:gd name="connsiteX13" fmla="*/ 0 w 1348466"/>
                    <a:gd name="connsiteY13" fmla="*/ 302974 h 1811319"/>
                    <a:gd name="connsiteX14" fmla="*/ 674234 w 1348466"/>
                    <a:gd name="connsiteY14" fmla="*/ 0 h 1811319"/>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8518"/>
                    <a:gd name="connsiteX1" fmla="*/ 177917 w 1348466"/>
                    <a:gd name="connsiteY1" fmla="*/ 257415 h 1818518"/>
                    <a:gd name="connsiteX2" fmla="*/ 671066 w 1348466"/>
                    <a:gd name="connsiteY2" fmla="*/ 413893 h 1818518"/>
                    <a:gd name="connsiteX3" fmla="*/ 1164216 w 1348466"/>
                    <a:gd name="connsiteY3" fmla="*/ 257415 h 1818518"/>
                    <a:gd name="connsiteX4" fmla="*/ 671066 w 1348466"/>
                    <a:gd name="connsiteY4" fmla="*/ 100936 h 1818518"/>
                    <a:gd name="connsiteX5" fmla="*/ 674234 w 1348466"/>
                    <a:gd name="connsiteY5" fmla="*/ 0 h 1818518"/>
                    <a:gd name="connsiteX6" fmla="*/ 1348466 w 1348466"/>
                    <a:gd name="connsiteY6" fmla="*/ 302974 h 1818518"/>
                    <a:gd name="connsiteX7" fmla="*/ 1348466 w 1348466"/>
                    <a:gd name="connsiteY7" fmla="*/ 1194302 h 1818518"/>
                    <a:gd name="connsiteX8" fmla="*/ 953984 w 1348466"/>
                    <a:gd name="connsiteY8" fmla="*/ 1465178 h 1818518"/>
                    <a:gd name="connsiteX9" fmla="*/ 598358 w 1348466"/>
                    <a:gd name="connsiteY9" fmla="*/ 1702977 h 1818518"/>
                    <a:gd name="connsiteX10" fmla="*/ 586938 w 1348466"/>
                    <a:gd name="connsiteY10" fmla="*/ 1812429 h 1818518"/>
                    <a:gd name="connsiteX11" fmla="*/ 538369 w 1348466"/>
                    <a:gd name="connsiteY11" fmla="*/ 1811319 h 1818518"/>
                    <a:gd name="connsiteX12" fmla="*/ 0 w 1348466"/>
                    <a:gd name="connsiteY12" fmla="*/ 1514501 h 1818518"/>
                    <a:gd name="connsiteX13" fmla="*/ 0 w 1348466"/>
                    <a:gd name="connsiteY13" fmla="*/ 302974 h 1818518"/>
                    <a:gd name="connsiteX14" fmla="*/ 674234 w 1348466"/>
                    <a:gd name="connsiteY14" fmla="*/ 0 h 1818518"/>
                    <a:gd name="connsiteX0" fmla="*/ 671066 w 1348466"/>
                    <a:gd name="connsiteY0" fmla="*/ 100936 h 1811754"/>
                    <a:gd name="connsiteX1" fmla="*/ 177917 w 1348466"/>
                    <a:gd name="connsiteY1" fmla="*/ 257415 h 1811754"/>
                    <a:gd name="connsiteX2" fmla="*/ 671066 w 1348466"/>
                    <a:gd name="connsiteY2" fmla="*/ 413893 h 1811754"/>
                    <a:gd name="connsiteX3" fmla="*/ 1164216 w 1348466"/>
                    <a:gd name="connsiteY3" fmla="*/ 257415 h 1811754"/>
                    <a:gd name="connsiteX4" fmla="*/ 671066 w 1348466"/>
                    <a:gd name="connsiteY4" fmla="*/ 100936 h 1811754"/>
                    <a:gd name="connsiteX5" fmla="*/ 674234 w 1348466"/>
                    <a:gd name="connsiteY5" fmla="*/ 0 h 1811754"/>
                    <a:gd name="connsiteX6" fmla="*/ 1348466 w 1348466"/>
                    <a:gd name="connsiteY6" fmla="*/ 302974 h 1811754"/>
                    <a:gd name="connsiteX7" fmla="*/ 1348466 w 1348466"/>
                    <a:gd name="connsiteY7" fmla="*/ 1194302 h 1811754"/>
                    <a:gd name="connsiteX8" fmla="*/ 953984 w 1348466"/>
                    <a:gd name="connsiteY8" fmla="*/ 1465178 h 1811754"/>
                    <a:gd name="connsiteX9" fmla="*/ 598358 w 1348466"/>
                    <a:gd name="connsiteY9" fmla="*/ 1702977 h 1811754"/>
                    <a:gd name="connsiteX10" fmla="*/ 586938 w 1348466"/>
                    <a:gd name="connsiteY10" fmla="*/ 1802532 h 1811754"/>
                    <a:gd name="connsiteX11" fmla="*/ 538369 w 1348466"/>
                    <a:gd name="connsiteY11" fmla="*/ 1811319 h 1811754"/>
                    <a:gd name="connsiteX12" fmla="*/ 0 w 1348466"/>
                    <a:gd name="connsiteY12" fmla="*/ 1514501 h 1811754"/>
                    <a:gd name="connsiteX13" fmla="*/ 0 w 1348466"/>
                    <a:gd name="connsiteY13" fmla="*/ 302974 h 1811754"/>
                    <a:gd name="connsiteX14" fmla="*/ 674234 w 1348466"/>
                    <a:gd name="connsiteY14" fmla="*/ 0 h 1811754"/>
                    <a:gd name="connsiteX0" fmla="*/ 671066 w 1348466"/>
                    <a:gd name="connsiteY0" fmla="*/ 100936 h 1813229"/>
                    <a:gd name="connsiteX1" fmla="*/ 177917 w 1348466"/>
                    <a:gd name="connsiteY1" fmla="*/ 257415 h 1813229"/>
                    <a:gd name="connsiteX2" fmla="*/ 671066 w 1348466"/>
                    <a:gd name="connsiteY2" fmla="*/ 413893 h 1813229"/>
                    <a:gd name="connsiteX3" fmla="*/ 1164216 w 1348466"/>
                    <a:gd name="connsiteY3" fmla="*/ 257415 h 1813229"/>
                    <a:gd name="connsiteX4" fmla="*/ 671066 w 1348466"/>
                    <a:gd name="connsiteY4" fmla="*/ 100936 h 1813229"/>
                    <a:gd name="connsiteX5" fmla="*/ 674234 w 1348466"/>
                    <a:gd name="connsiteY5" fmla="*/ 0 h 1813229"/>
                    <a:gd name="connsiteX6" fmla="*/ 1348466 w 1348466"/>
                    <a:gd name="connsiteY6" fmla="*/ 302974 h 1813229"/>
                    <a:gd name="connsiteX7" fmla="*/ 1348466 w 1348466"/>
                    <a:gd name="connsiteY7" fmla="*/ 1194302 h 1813229"/>
                    <a:gd name="connsiteX8" fmla="*/ 953984 w 1348466"/>
                    <a:gd name="connsiteY8" fmla="*/ 1465178 h 1813229"/>
                    <a:gd name="connsiteX9" fmla="*/ 598358 w 1348466"/>
                    <a:gd name="connsiteY9" fmla="*/ 1696378 h 1813229"/>
                    <a:gd name="connsiteX10" fmla="*/ 586938 w 1348466"/>
                    <a:gd name="connsiteY10" fmla="*/ 1802532 h 1813229"/>
                    <a:gd name="connsiteX11" fmla="*/ 538369 w 1348466"/>
                    <a:gd name="connsiteY11" fmla="*/ 1811319 h 1813229"/>
                    <a:gd name="connsiteX12" fmla="*/ 0 w 1348466"/>
                    <a:gd name="connsiteY12" fmla="*/ 1514501 h 1813229"/>
                    <a:gd name="connsiteX13" fmla="*/ 0 w 1348466"/>
                    <a:gd name="connsiteY13" fmla="*/ 302974 h 1813229"/>
                    <a:gd name="connsiteX14" fmla="*/ 674234 w 1348466"/>
                    <a:gd name="connsiteY14" fmla="*/ 0 h 1813229"/>
                    <a:gd name="connsiteX0" fmla="*/ 671066 w 1348466"/>
                    <a:gd name="connsiteY0" fmla="*/ 100936 h 1813230"/>
                    <a:gd name="connsiteX1" fmla="*/ 177917 w 1348466"/>
                    <a:gd name="connsiteY1" fmla="*/ 257415 h 1813230"/>
                    <a:gd name="connsiteX2" fmla="*/ 671066 w 1348466"/>
                    <a:gd name="connsiteY2" fmla="*/ 413893 h 1813230"/>
                    <a:gd name="connsiteX3" fmla="*/ 1164216 w 1348466"/>
                    <a:gd name="connsiteY3" fmla="*/ 257415 h 1813230"/>
                    <a:gd name="connsiteX4" fmla="*/ 671066 w 1348466"/>
                    <a:gd name="connsiteY4" fmla="*/ 100936 h 1813230"/>
                    <a:gd name="connsiteX5" fmla="*/ 674234 w 1348466"/>
                    <a:gd name="connsiteY5" fmla="*/ 0 h 1813230"/>
                    <a:gd name="connsiteX6" fmla="*/ 1348466 w 1348466"/>
                    <a:gd name="connsiteY6" fmla="*/ 302974 h 1813230"/>
                    <a:gd name="connsiteX7" fmla="*/ 1348466 w 1348466"/>
                    <a:gd name="connsiteY7" fmla="*/ 1194302 h 1813230"/>
                    <a:gd name="connsiteX8" fmla="*/ 953984 w 1348466"/>
                    <a:gd name="connsiteY8" fmla="*/ 1465178 h 1813230"/>
                    <a:gd name="connsiteX9" fmla="*/ 598358 w 1348466"/>
                    <a:gd name="connsiteY9" fmla="*/ 1696378 h 1813230"/>
                    <a:gd name="connsiteX10" fmla="*/ 586938 w 1348466"/>
                    <a:gd name="connsiteY10" fmla="*/ 1802532 h 1813230"/>
                    <a:gd name="connsiteX11" fmla="*/ 538369 w 1348466"/>
                    <a:gd name="connsiteY11" fmla="*/ 1811319 h 1813230"/>
                    <a:gd name="connsiteX12" fmla="*/ 0 w 1348466"/>
                    <a:gd name="connsiteY12" fmla="*/ 1514501 h 1813230"/>
                    <a:gd name="connsiteX13" fmla="*/ 0 w 1348466"/>
                    <a:gd name="connsiteY13" fmla="*/ 302974 h 1813230"/>
                    <a:gd name="connsiteX14" fmla="*/ 674234 w 1348466"/>
                    <a:gd name="connsiteY14" fmla="*/ 0 h 1813230"/>
                    <a:gd name="connsiteX0" fmla="*/ 671066 w 1348466"/>
                    <a:gd name="connsiteY0" fmla="*/ 100936 h 1813230"/>
                    <a:gd name="connsiteX1" fmla="*/ 177917 w 1348466"/>
                    <a:gd name="connsiteY1" fmla="*/ 257415 h 1813230"/>
                    <a:gd name="connsiteX2" fmla="*/ 671066 w 1348466"/>
                    <a:gd name="connsiteY2" fmla="*/ 413893 h 1813230"/>
                    <a:gd name="connsiteX3" fmla="*/ 1164216 w 1348466"/>
                    <a:gd name="connsiteY3" fmla="*/ 257415 h 1813230"/>
                    <a:gd name="connsiteX4" fmla="*/ 671066 w 1348466"/>
                    <a:gd name="connsiteY4" fmla="*/ 100936 h 1813230"/>
                    <a:gd name="connsiteX5" fmla="*/ 674234 w 1348466"/>
                    <a:gd name="connsiteY5" fmla="*/ 0 h 1813230"/>
                    <a:gd name="connsiteX6" fmla="*/ 1348466 w 1348466"/>
                    <a:gd name="connsiteY6" fmla="*/ 302974 h 1813230"/>
                    <a:gd name="connsiteX7" fmla="*/ 1348466 w 1348466"/>
                    <a:gd name="connsiteY7" fmla="*/ 1194302 h 1813230"/>
                    <a:gd name="connsiteX8" fmla="*/ 953984 w 1348466"/>
                    <a:gd name="connsiteY8" fmla="*/ 1465178 h 1813230"/>
                    <a:gd name="connsiteX9" fmla="*/ 598358 w 1348466"/>
                    <a:gd name="connsiteY9" fmla="*/ 1696378 h 1813230"/>
                    <a:gd name="connsiteX10" fmla="*/ 586938 w 1348466"/>
                    <a:gd name="connsiteY10" fmla="*/ 1802532 h 1813230"/>
                    <a:gd name="connsiteX11" fmla="*/ 538369 w 1348466"/>
                    <a:gd name="connsiteY11" fmla="*/ 1811319 h 1813230"/>
                    <a:gd name="connsiteX12" fmla="*/ 0 w 1348466"/>
                    <a:gd name="connsiteY12" fmla="*/ 1514501 h 1813230"/>
                    <a:gd name="connsiteX13" fmla="*/ 0 w 1348466"/>
                    <a:gd name="connsiteY13" fmla="*/ 302974 h 1813230"/>
                    <a:gd name="connsiteX14" fmla="*/ 674234 w 1348466"/>
                    <a:gd name="connsiteY14" fmla="*/ 0 h 1813230"/>
                    <a:gd name="connsiteX0" fmla="*/ 671066 w 1348466"/>
                    <a:gd name="connsiteY0" fmla="*/ 100936 h 1813230"/>
                    <a:gd name="connsiteX1" fmla="*/ 177917 w 1348466"/>
                    <a:gd name="connsiteY1" fmla="*/ 257415 h 1813230"/>
                    <a:gd name="connsiteX2" fmla="*/ 671066 w 1348466"/>
                    <a:gd name="connsiteY2" fmla="*/ 413893 h 1813230"/>
                    <a:gd name="connsiteX3" fmla="*/ 1164216 w 1348466"/>
                    <a:gd name="connsiteY3" fmla="*/ 257415 h 1813230"/>
                    <a:gd name="connsiteX4" fmla="*/ 671066 w 1348466"/>
                    <a:gd name="connsiteY4" fmla="*/ 100936 h 1813230"/>
                    <a:gd name="connsiteX5" fmla="*/ 674234 w 1348466"/>
                    <a:gd name="connsiteY5" fmla="*/ 0 h 1813230"/>
                    <a:gd name="connsiteX6" fmla="*/ 1348466 w 1348466"/>
                    <a:gd name="connsiteY6" fmla="*/ 302974 h 1813230"/>
                    <a:gd name="connsiteX7" fmla="*/ 1348466 w 1348466"/>
                    <a:gd name="connsiteY7" fmla="*/ 1194302 h 1813230"/>
                    <a:gd name="connsiteX8" fmla="*/ 953984 w 1348466"/>
                    <a:gd name="connsiteY8" fmla="*/ 1465178 h 1813230"/>
                    <a:gd name="connsiteX9" fmla="*/ 598358 w 1348466"/>
                    <a:gd name="connsiteY9" fmla="*/ 1696378 h 1813230"/>
                    <a:gd name="connsiteX10" fmla="*/ 586938 w 1348466"/>
                    <a:gd name="connsiteY10" fmla="*/ 1802532 h 1813230"/>
                    <a:gd name="connsiteX11" fmla="*/ 538369 w 1348466"/>
                    <a:gd name="connsiteY11" fmla="*/ 1811319 h 1813230"/>
                    <a:gd name="connsiteX12" fmla="*/ 0 w 1348466"/>
                    <a:gd name="connsiteY12" fmla="*/ 1514501 h 1813230"/>
                    <a:gd name="connsiteX13" fmla="*/ 0 w 1348466"/>
                    <a:gd name="connsiteY13" fmla="*/ 302974 h 1813230"/>
                    <a:gd name="connsiteX14" fmla="*/ 674234 w 1348466"/>
                    <a:gd name="connsiteY14" fmla="*/ 0 h 1813230"/>
                    <a:gd name="connsiteX0" fmla="*/ 671066 w 1348466"/>
                    <a:gd name="connsiteY0" fmla="*/ 100936 h 1813230"/>
                    <a:gd name="connsiteX1" fmla="*/ 177917 w 1348466"/>
                    <a:gd name="connsiteY1" fmla="*/ 257415 h 1813230"/>
                    <a:gd name="connsiteX2" fmla="*/ 671066 w 1348466"/>
                    <a:gd name="connsiteY2" fmla="*/ 413893 h 1813230"/>
                    <a:gd name="connsiteX3" fmla="*/ 1164216 w 1348466"/>
                    <a:gd name="connsiteY3" fmla="*/ 257415 h 1813230"/>
                    <a:gd name="connsiteX4" fmla="*/ 671066 w 1348466"/>
                    <a:gd name="connsiteY4" fmla="*/ 100936 h 1813230"/>
                    <a:gd name="connsiteX5" fmla="*/ 674234 w 1348466"/>
                    <a:gd name="connsiteY5" fmla="*/ 0 h 1813230"/>
                    <a:gd name="connsiteX6" fmla="*/ 1348466 w 1348466"/>
                    <a:gd name="connsiteY6" fmla="*/ 302974 h 1813230"/>
                    <a:gd name="connsiteX7" fmla="*/ 1348466 w 1348466"/>
                    <a:gd name="connsiteY7" fmla="*/ 1194302 h 1813230"/>
                    <a:gd name="connsiteX8" fmla="*/ 953984 w 1348466"/>
                    <a:gd name="connsiteY8" fmla="*/ 1465178 h 1813230"/>
                    <a:gd name="connsiteX9" fmla="*/ 598358 w 1348466"/>
                    <a:gd name="connsiteY9" fmla="*/ 1696378 h 1813230"/>
                    <a:gd name="connsiteX10" fmla="*/ 586938 w 1348466"/>
                    <a:gd name="connsiteY10" fmla="*/ 1802532 h 1813230"/>
                    <a:gd name="connsiteX11" fmla="*/ 538369 w 1348466"/>
                    <a:gd name="connsiteY11" fmla="*/ 1811319 h 1813230"/>
                    <a:gd name="connsiteX12" fmla="*/ 0 w 1348466"/>
                    <a:gd name="connsiteY12" fmla="*/ 1514501 h 1813230"/>
                    <a:gd name="connsiteX13" fmla="*/ 0 w 1348466"/>
                    <a:gd name="connsiteY13" fmla="*/ 302974 h 1813230"/>
                    <a:gd name="connsiteX14" fmla="*/ 674234 w 1348466"/>
                    <a:gd name="connsiteY14" fmla="*/ 0 h 1813230"/>
                    <a:gd name="connsiteX0" fmla="*/ 671066 w 1351753"/>
                    <a:gd name="connsiteY0" fmla="*/ 100936 h 1813230"/>
                    <a:gd name="connsiteX1" fmla="*/ 177917 w 1351753"/>
                    <a:gd name="connsiteY1" fmla="*/ 257415 h 1813230"/>
                    <a:gd name="connsiteX2" fmla="*/ 671066 w 1351753"/>
                    <a:gd name="connsiteY2" fmla="*/ 413893 h 1813230"/>
                    <a:gd name="connsiteX3" fmla="*/ 1164216 w 1351753"/>
                    <a:gd name="connsiteY3" fmla="*/ 257415 h 1813230"/>
                    <a:gd name="connsiteX4" fmla="*/ 671066 w 1351753"/>
                    <a:gd name="connsiteY4" fmla="*/ 100936 h 1813230"/>
                    <a:gd name="connsiteX5" fmla="*/ 674234 w 1351753"/>
                    <a:gd name="connsiteY5" fmla="*/ 0 h 1813230"/>
                    <a:gd name="connsiteX6" fmla="*/ 1348466 w 1351753"/>
                    <a:gd name="connsiteY6" fmla="*/ 302974 h 1813230"/>
                    <a:gd name="connsiteX7" fmla="*/ 1351753 w 1351753"/>
                    <a:gd name="connsiteY7" fmla="*/ 1223993 h 1813230"/>
                    <a:gd name="connsiteX8" fmla="*/ 953984 w 1351753"/>
                    <a:gd name="connsiteY8" fmla="*/ 1465178 h 1813230"/>
                    <a:gd name="connsiteX9" fmla="*/ 598358 w 1351753"/>
                    <a:gd name="connsiteY9" fmla="*/ 1696378 h 1813230"/>
                    <a:gd name="connsiteX10" fmla="*/ 586938 w 1351753"/>
                    <a:gd name="connsiteY10" fmla="*/ 1802532 h 1813230"/>
                    <a:gd name="connsiteX11" fmla="*/ 538369 w 1351753"/>
                    <a:gd name="connsiteY11" fmla="*/ 1811319 h 1813230"/>
                    <a:gd name="connsiteX12" fmla="*/ 0 w 1351753"/>
                    <a:gd name="connsiteY12" fmla="*/ 1514501 h 1813230"/>
                    <a:gd name="connsiteX13" fmla="*/ 0 w 1351753"/>
                    <a:gd name="connsiteY13" fmla="*/ 302974 h 1813230"/>
                    <a:gd name="connsiteX14" fmla="*/ 674234 w 1351753"/>
                    <a:gd name="connsiteY14" fmla="*/ 0 h 1813230"/>
                    <a:gd name="connsiteX0" fmla="*/ 671066 w 1351753"/>
                    <a:gd name="connsiteY0" fmla="*/ 100936 h 1813230"/>
                    <a:gd name="connsiteX1" fmla="*/ 177917 w 1351753"/>
                    <a:gd name="connsiteY1" fmla="*/ 257415 h 1813230"/>
                    <a:gd name="connsiteX2" fmla="*/ 671066 w 1351753"/>
                    <a:gd name="connsiteY2" fmla="*/ 413893 h 1813230"/>
                    <a:gd name="connsiteX3" fmla="*/ 1164216 w 1351753"/>
                    <a:gd name="connsiteY3" fmla="*/ 257415 h 1813230"/>
                    <a:gd name="connsiteX4" fmla="*/ 671066 w 1351753"/>
                    <a:gd name="connsiteY4" fmla="*/ 100936 h 1813230"/>
                    <a:gd name="connsiteX5" fmla="*/ 674234 w 1351753"/>
                    <a:gd name="connsiteY5" fmla="*/ 0 h 1813230"/>
                    <a:gd name="connsiteX6" fmla="*/ 1348466 w 1351753"/>
                    <a:gd name="connsiteY6" fmla="*/ 302974 h 1813230"/>
                    <a:gd name="connsiteX7" fmla="*/ 1351753 w 1351753"/>
                    <a:gd name="connsiteY7" fmla="*/ 1223993 h 1813230"/>
                    <a:gd name="connsiteX8" fmla="*/ 953984 w 1351753"/>
                    <a:gd name="connsiteY8" fmla="*/ 1465178 h 1813230"/>
                    <a:gd name="connsiteX9" fmla="*/ 598358 w 1351753"/>
                    <a:gd name="connsiteY9" fmla="*/ 1696378 h 1813230"/>
                    <a:gd name="connsiteX10" fmla="*/ 586938 w 1351753"/>
                    <a:gd name="connsiteY10" fmla="*/ 1802532 h 1813230"/>
                    <a:gd name="connsiteX11" fmla="*/ 538369 w 1351753"/>
                    <a:gd name="connsiteY11" fmla="*/ 1811319 h 1813230"/>
                    <a:gd name="connsiteX12" fmla="*/ 0 w 1351753"/>
                    <a:gd name="connsiteY12" fmla="*/ 1514501 h 1813230"/>
                    <a:gd name="connsiteX13" fmla="*/ 0 w 1351753"/>
                    <a:gd name="connsiteY13" fmla="*/ 302974 h 1813230"/>
                    <a:gd name="connsiteX14" fmla="*/ 674234 w 1351753"/>
                    <a:gd name="connsiteY14" fmla="*/ 0 h 181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1753" h="1813230">
                      <a:moveTo>
                        <a:pt x="671066" y="100936"/>
                      </a:moveTo>
                      <a:cubicBezTo>
                        <a:pt x="398707" y="100936"/>
                        <a:pt x="177917" y="170994"/>
                        <a:pt x="177917" y="257415"/>
                      </a:cubicBezTo>
                      <a:cubicBezTo>
                        <a:pt x="177917" y="343835"/>
                        <a:pt x="398707" y="413893"/>
                        <a:pt x="671066" y="413893"/>
                      </a:cubicBezTo>
                      <a:cubicBezTo>
                        <a:pt x="943426" y="413893"/>
                        <a:pt x="1164216" y="343835"/>
                        <a:pt x="1164216" y="257415"/>
                      </a:cubicBezTo>
                      <a:cubicBezTo>
                        <a:pt x="1164216" y="170994"/>
                        <a:pt x="943426" y="100936"/>
                        <a:pt x="671066" y="100936"/>
                      </a:cubicBezTo>
                      <a:close/>
                      <a:moveTo>
                        <a:pt x="674234" y="0"/>
                      </a:moveTo>
                      <a:cubicBezTo>
                        <a:pt x="1046544" y="0"/>
                        <a:pt x="1348466" y="135585"/>
                        <a:pt x="1348466" y="302974"/>
                      </a:cubicBezTo>
                      <a:cubicBezTo>
                        <a:pt x="1349562" y="609980"/>
                        <a:pt x="1350657" y="916987"/>
                        <a:pt x="1351753" y="1223993"/>
                      </a:cubicBezTo>
                      <a:cubicBezTo>
                        <a:pt x="1147939" y="1207249"/>
                        <a:pt x="1001105" y="1338963"/>
                        <a:pt x="953984" y="1465178"/>
                      </a:cubicBezTo>
                      <a:cubicBezTo>
                        <a:pt x="825679" y="1444387"/>
                        <a:pt x="666105" y="1509289"/>
                        <a:pt x="598358" y="1696378"/>
                      </a:cubicBezTo>
                      <a:cubicBezTo>
                        <a:pt x="583204" y="1777898"/>
                        <a:pt x="596936" y="1783375"/>
                        <a:pt x="586938" y="1802532"/>
                      </a:cubicBezTo>
                      <a:cubicBezTo>
                        <a:pt x="576940" y="1821689"/>
                        <a:pt x="593457" y="1808738"/>
                        <a:pt x="538369" y="1811319"/>
                      </a:cubicBezTo>
                      <a:cubicBezTo>
                        <a:pt x="231159" y="1783080"/>
                        <a:pt x="0" y="1660966"/>
                        <a:pt x="0" y="1514501"/>
                      </a:cubicBezTo>
                      <a:lnTo>
                        <a:pt x="0" y="302974"/>
                      </a:lnTo>
                      <a:cubicBezTo>
                        <a:pt x="0" y="135585"/>
                        <a:pt x="301922" y="0"/>
                        <a:pt x="674234"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a:endParaRPr>
                </a:p>
              </p:txBody>
            </p:sp>
            <p:sp>
              <p:nvSpPr>
                <p:cNvPr id="9" name="Freeform 8"/>
                <p:cNvSpPr/>
                <p:nvPr/>
              </p:nvSpPr>
              <p:spPr bwMode="auto">
                <a:xfrm>
                  <a:off x="9503309" y="2968694"/>
                  <a:ext cx="902493" cy="578314"/>
                </a:xfrm>
                <a:custGeom>
                  <a:avLst/>
                  <a:gdLst>
                    <a:gd name="connsiteX0" fmla="*/ 496111 w 866506"/>
                    <a:gd name="connsiteY0" fmla="*/ 30681 h 555254"/>
                    <a:gd name="connsiteX1" fmla="*/ 262546 w 866506"/>
                    <a:gd name="connsiteY1" fmla="*/ 208695 h 555254"/>
                    <a:gd name="connsiteX2" fmla="*/ 40833 w 866506"/>
                    <a:gd name="connsiteY2" fmla="*/ 348037 h 555254"/>
                    <a:gd name="connsiteX3" fmla="*/ 180956 w 866506"/>
                    <a:gd name="connsiteY3" fmla="*/ 514512 h 555254"/>
                    <a:gd name="connsiteX4" fmla="*/ 196857 w 866506"/>
                    <a:gd name="connsiteY4" fmla="*/ 516029 h 555254"/>
                    <a:gd name="connsiteX5" fmla="*/ 206994 w 866506"/>
                    <a:gd name="connsiteY5" fmla="*/ 517965 h 555254"/>
                    <a:gd name="connsiteX6" fmla="*/ 730946 w 866506"/>
                    <a:gd name="connsiteY6" fmla="*/ 517965 h 555254"/>
                    <a:gd name="connsiteX7" fmla="*/ 732891 w 866506"/>
                    <a:gd name="connsiteY7" fmla="*/ 517594 h 555254"/>
                    <a:gd name="connsiteX8" fmla="*/ 734834 w 866506"/>
                    <a:gd name="connsiteY8" fmla="*/ 517965 h 555254"/>
                    <a:gd name="connsiteX9" fmla="*/ 833127 w 866506"/>
                    <a:gd name="connsiteY9" fmla="*/ 426937 h 555254"/>
                    <a:gd name="connsiteX10" fmla="*/ 723420 w 866506"/>
                    <a:gd name="connsiteY10" fmla="*/ 351328 h 555254"/>
                    <a:gd name="connsiteX11" fmla="*/ 730190 w 866506"/>
                    <a:gd name="connsiteY11" fmla="*/ 279212 h 555254"/>
                    <a:gd name="connsiteX12" fmla="*/ 496111 w 866506"/>
                    <a:gd name="connsiteY12" fmla="*/ 30681 h 555254"/>
                    <a:gd name="connsiteX13" fmla="*/ 494317 w 866506"/>
                    <a:gd name="connsiteY13" fmla="*/ 0 h 555254"/>
                    <a:gd name="connsiteX14" fmla="*/ 766031 w 866506"/>
                    <a:gd name="connsiteY14" fmla="*/ 277627 h 555254"/>
                    <a:gd name="connsiteX15" fmla="*/ 758732 w 866506"/>
                    <a:gd name="connsiteY15" fmla="*/ 326952 h 555254"/>
                    <a:gd name="connsiteX16" fmla="*/ 796351 w 866506"/>
                    <a:gd name="connsiteY16" fmla="*/ 334547 h 555254"/>
                    <a:gd name="connsiteX17" fmla="*/ 866506 w 866506"/>
                    <a:gd name="connsiteY17" fmla="*/ 440387 h 555254"/>
                    <a:gd name="connsiteX18" fmla="*/ 751640 w 866506"/>
                    <a:gd name="connsiteY18" fmla="*/ 555253 h 555254"/>
                    <a:gd name="connsiteX19" fmla="*/ 749545 w 866506"/>
                    <a:gd name="connsiteY19" fmla="*/ 554831 h 555254"/>
                    <a:gd name="connsiteX20" fmla="*/ 747448 w 866506"/>
                    <a:gd name="connsiteY20" fmla="*/ 555254 h 555254"/>
                    <a:gd name="connsiteX21" fmla="*/ 182673 w 866506"/>
                    <a:gd name="connsiteY21" fmla="*/ 555253 h 555254"/>
                    <a:gd name="connsiteX22" fmla="*/ 171746 w 866506"/>
                    <a:gd name="connsiteY22" fmla="*/ 553048 h 555254"/>
                    <a:gd name="connsiteX23" fmla="*/ 154607 w 866506"/>
                    <a:gd name="connsiteY23" fmla="*/ 551319 h 555254"/>
                    <a:gd name="connsiteX24" fmla="*/ 0 w 866506"/>
                    <a:gd name="connsiteY24" fmla="*/ 361624 h 555254"/>
                    <a:gd name="connsiteX25" fmla="*/ 193630 w 866506"/>
                    <a:gd name="connsiteY25" fmla="*/ 167994 h 555254"/>
                    <a:gd name="connsiteX26" fmla="*/ 232652 w 866506"/>
                    <a:gd name="connsiteY26" fmla="*/ 171928 h 555254"/>
                    <a:gd name="connsiteX27" fmla="*/ 242325 w 866506"/>
                    <a:gd name="connsiteY27" fmla="*/ 174930 h 555254"/>
                    <a:gd name="connsiteX28" fmla="*/ 243955 w 866506"/>
                    <a:gd name="connsiteY28" fmla="*/ 169562 h 555254"/>
                    <a:gd name="connsiteX29" fmla="*/ 494317 w 866506"/>
                    <a:gd name="connsiteY29" fmla="*/ 0 h 55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66506" h="555254">
                      <a:moveTo>
                        <a:pt x="496111" y="30681"/>
                      </a:moveTo>
                      <a:cubicBezTo>
                        <a:pt x="303401" y="37462"/>
                        <a:pt x="273772" y="213356"/>
                        <a:pt x="262546" y="208695"/>
                      </a:cubicBezTo>
                      <a:cubicBezTo>
                        <a:pt x="187689" y="177617"/>
                        <a:pt x="58162" y="208211"/>
                        <a:pt x="40833" y="348037"/>
                      </a:cubicBezTo>
                      <a:cubicBezTo>
                        <a:pt x="31800" y="420930"/>
                        <a:pt x="80050" y="501048"/>
                        <a:pt x="180956" y="514512"/>
                      </a:cubicBezTo>
                      <a:lnTo>
                        <a:pt x="196857" y="516029"/>
                      </a:lnTo>
                      <a:lnTo>
                        <a:pt x="206994" y="517965"/>
                      </a:lnTo>
                      <a:lnTo>
                        <a:pt x="730946" y="517965"/>
                      </a:lnTo>
                      <a:lnTo>
                        <a:pt x="732891" y="517594"/>
                      </a:lnTo>
                      <a:lnTo>
                        <a:pt x="734834" y="517965"/>
                      </a:lnTo>
                      <a:cubicBezTo>
                        <a:pt x="793688" y="517965"/>
                        <a:pt x="842135" y="470777"/>
                        <a:pt x="833127" y="426937"/>
                      </a:cubicBezTo>
                      <a:cubicBezTo>
                        <a:pt x="826996" y="397097"/>
                        <a:pt x="806170" y="363949"/>
                        <a:pt x="723420" y="351328"/>
                      </a:cubicBezTo>
                      <a:cubicBezTo>
                        <a:pt x="724090" y="324115"/>
                        <a:pt x="729520" y="306426"/>
                        <a:pt x="730190" y="279212"/>
                      </a:cubicBezTo>
                      <a:cubicBezTo>
                        <a:pt x="730190" y="144652"/>
                        <a:pt x="635328" y="30681"/>
                        <a:pt x="496111" y="30681"/>
                      </a:cubicBezTo>
                      <a:close/>
                      <a:moveTo>
                        <a:pt x="494317" y="0"/>
                      </a:moveTo>
                      <a:cubicBezTo>
                        <a:pt x="644380" y="0"/>
                        <a:pt x="766031" y="124298"/>
                        <a:pt x="766031" y="277627"/>
                      </a:cubicBezTo>
                      <a:lnTo>
                        <a:pt x="758732" y="326952"/>
                      </a:lnTo>
                      <a:lnTo>
                        <a:pt x="796351" y="334547"/>
                      </a:lnTo>
                      <a:cubicBezTo>
                        <a:pt x="837579" y="351985"/>
                        <a:pt x="866506" y="392808"/>
                        <a:pt x="866506" y="440387"/>
                      </a:cubicBezTo>
                      <a:cubicBezTo>
                        <a:pt x="866506" y="503826"/>
                        <a:pt x="815079" y="555253"/>
                        <a:pt x="751640" y="555253"/>
                      </a:cubicBezTo>
                      <a:lnTo>
                        <a:pt x="749545" y="554831"/>
                      </a:lnTo>
                      <a:lnTo>
                        <a:pt x="747448" y="555254"/>
                      </a:lnTo>
                      <a:lnTo>
                        <a:pt x="182673" y="555253"/>
                      </a:lnTo>
                      <a:lnTo>
                        <a:pt x="171746" y="553048"/>
                      </a:lnTo>
                      <a:lnTo>
                        <a:pt x="154607" y="551319"/>
                      </a:lnTo>
                      <a:cubicBezTo>
                        <a:pt x="66373" y="533264"/>
                        <a:pt x="0" y="455195"/>
                        <a:pt x="0" y="361624"/>
                      </a:cubicBezTo>
                      <a:cubicBezTo>
                        <a:pt x="0" y="254685"/>
                        <a:pt x="86691" y="167994"/>
                        <a:pt x="193630" y="167994"/>
                      </a:cubicBezTo>
                      <a:cubicBezTo>
                        <a:pt x="206997" y="167994"/>
                        <a:pt x="220048" y="169348"/>
                        <a:pt x="232652" y="171928"/>
                      </a:cubicBezTo>
                      <a:lnTo>
                        <a:pt x="242325" y="174930"/>
                      </a:lnTo>
                      <a:lnTo>
                        <a:pt x="243955" y="169562"/>
                      </a:lnTo>
                      <a:cubicBezTo>
                        <a:pt x="285204" y="69918"/>
                        <a:pt x="381769" y="0"/>
                        <a:pt x="494317" y="0"/>
                      </a:cubicBezTo>
                      <a:close/>
                    </a:path>
                  </a:pathLst>
                </a:custGeom>
                <a:grp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a:endParaRPr>
                </a:p>
              </p:txBody>
            </p:sp>
          </p:grpSp>
          <p:sp>
            <p:nvSpPr>
              <p:cNvPr id="7" name="Shape 6"/>
              <p:cNvSpPr/>
              <p:nvPr/>
            </p:nvSpPr>
            <p:spPr>
              <a:xfrm rot="17252513" flipV="1">
                <a:off x="1719988" y="4085958"/>
                <a:ext cx="697728" cy="723879"/>
              </a:xfrm>
              <a:prstGeom prst="swooshArrow">
                <a:avLst>
                  <a:gd name="adj1" fmla="val 25000"/>
                  <a:gd name="adj2" fmla="val 25000"/>
                </a:avLst>
              </a:pr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grpSp>
      <p:grpSp>
        <p:nvGrpSpPr>
          <p:cNvPr id="2" name="Group 1"/>
          <p:cNvGrpSpPr/>
          <p:nvPr/>
        </p:nvGrpSpPr>
        <p:grpSpPr>
          <a:xfrm>
            <a:off x="589332" y="2069973"/>
            <a:ext cx="2359866" cy="3359062"/>
            <a:chOff x="101960" y="2153492"/>
            <a:chExt cx="2359866" cy="3359062"/>
          </a:xfrm>
        </p:grpSpPr>
        <p:sp>
          <p:nvSpPr>
            <p:cNvPr id="10" name="Rectangle 9"/>
            <p:cNvSpPr>
              <a:spLocks noChangeAspect="1"/>
            </p:cNvSpPr>
            <p:nvPr/>
          </p:nvSpPr>
          <p:spPr bwMode="auto">
            <a:xfrm>
              <a:off x="101960" y="2153492"/>
              <a:ext cx="2359866" cy="335906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4445" tIns="89630" rIns="89630" bIns="45713" numCol="1" rtlCol="0" anchor="t" anchorCtr="0" compatLnSpc="1">
              <a:prstTxWarp prst="textNoShape">
                <a:avLst/>
              </a:prstTxWarp>
            </a:bodyPr>
            <a:lstStyle/>
            <a:p>
              <a:pPr defTabSz="896214">
                <a:defRPr/>
              </a:pPr>
              <a:r>
                <a:rPr lang="en-US" sz="1961" dirty="0">
                  <a:solidFill>
                    <a:srgbClr val="FFFFFF"/>
                  </a:solidFill>
                  <a:latin typeface="Segoe UI Semibold" panose="020B0702040204020203" pitchFamily="34" charset="0"/>
                  <a:cs typeface="Segoe UI Semibold" panose="020B0702040204020203" pitchFamily="34" charset="0"/>
                </a:rPr>
                <a:t>Learning @ Adaptation</a:t>
              </a:r>
            </a:p>
          </p:txBody>
        </p:sp>
        <p:sp>
          <p:nvSpPr>
            <p:cNvPr id="11" name="Freeform 15"/>
            <p:cNvSpPr>
              <a:spLocks noChangeAspect="1" noEditPoints="1"/>
            </p:cNvSpPr>
            <p:nvPr/>
          </p:nvSpPr>
          <p:spPr bwMode="black">
            <a:xfrm>
              <a:off x="448894" y="3665043"/>
              <a:ext cx="1658391" cy="1511936"/>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44B0FF"/>
            </a:solidFill>
            <a:ln>
              <a:noFill/>
            </a:ln>
          </p:spPr>
          <p:txBody>
            <a:bodyPr vert="horz" wrap="square" lIns="107568" tIns="53785" rIns="107568" bIns="53785" numCol="1" anchor="t" anchorCtr="0" compatLnSpc="1">
              <a:prstTxWarp prst="textNoShape">
                <a:avLst/>
              </a:prstTxWarp>
            </a:bodyPr>
            <a:lstStyle/>
            <a:p>
              <a:pPr defTabSz="1194923">
                <a:defRPr/>
              </a:pPr>
              <a:endParaRPr lang="en-US" sz="2091">
                <a:solidFill>
                  <a:srgbClr val="FFFFFF"/>
                </a:solidFill>
                <a:latin typeface="Segoe UI"/>
              </a:endParaRPr>
            </a:p>
          </p:txBody>
        </p:sp>
      </p:grpSp>
      <p:grpSp>
        <p:nvGrpSpPr>
          <p:cNvPr id="23" name="Group 22"/>
          <p:cNvGrpSpPr/>
          <p:nvPr/>
        </p:nvGrpSpPr>
        <p:grpSpPr>
          <a:xfrm>
            <a:off x="6244356" y="2082485"/>
            <a:ext cx="2359866" cy="3359062"/>
            <a:chOff x="6898094" y="2171757"/>
            <a:chExt cx="2359866" cy="3359062"/>
          </a:xfrm>
        </p:grpSpPr>
        <p:sp>
          <p:nvSpPr>
            <p:cNvPr id="16" name="Rectangle 15"/>
            <p:cNvSpPr>
              <a:spLocks noChangeAspect="1"/>
            </p:cNvSpPr>
            <p:nvPr/>
          </p:nvSpPr>
          <p:spPr bwMode="auto">
            <a:xfrm>
              <a:off x="6898094" y="2171757"/>
              <a:ext cx="2359866" cy="335906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4445" tIns="89630" rIns="89630" bIns="45713" numCol="1" rtlCol="0" anchor="t" anchorCtr="0" compatLnSpc="1">
              <a:prstTxWarp prst="textNoShape">
                <a:avLst/>
              </a:prstTxWarp>
            </a:bodyPr>
            <a:lstStyle/>
            <a:p>
              <a:pPr defTabSz="896214">
                <a:spcAft>
                  <a:spcPts val="1175"/>
                </a:spcAft>
                <a:defRPr/>
              </a:pPr>
              <a:r>
                <a:rPr lang="en-US" sz="1961" dirty="0">
                  <a:solidFill>
                    <a:srgbClr val="FFFFFF"/>
                  </a:solidFill>
                  <a:latin typeface="Segoe UI Semibold" panose="020B0702040204020203" pitchFamily="34" charset="0"/>
                  <a:cs typeface="Segoe UI Semibold" panose="020B0702040204020203" pitchFamily="34" charset="0"/>
                </a:rPr>
                <a:t>Security &amp; Data Protection</a:t>
              </a:r>
            </a:p>
          </p:txBody>
        </p:sp>
        <p:sp>
          <p:nvSpPr>
            <p:cNvPr id="17" name="Freeform 16"/>
            <p:cNvSpPr>
              <a:spLocks noChangeAspect="1"/>
            </p:cNvSpPr>
            <p:nvPr/>
          </p:nvSpPr>
          <p:spPr bwMode="auto">
            <a:xfrm>
              <a:off x="7406476" y="3574265"/>
              <a:ext cx="1343101" cy="1511935"/>
            </a:xfrm>
            <a:custGeom>
              <a:avLst/>
              <a:gdLst/>
              <a:ahLst/>
              <a:cxnLst/>
              <a:rect l="l" t="t" r="r" b="b"/>
              <a:pathLst>
                <a:path w="1407693" h="1585061">
                  <a:moveTo>
                    <a:pt x="727084" y="1101630"/>
                  </a:moveTo>
                  <a:lnTo>
                    <a:pt x="727305" y="1101630"/>
                  </a:lnTo>
                  <a:lnTo>
                    <a:pt x="727157" y="1101892"/>
                  </a:lnTo>
                  <a:close/>
                  <a:moveTo>
                    <a:pt x="671601" y="1101630"/>
                  </a:moveTo>
                  <a:lnTo>
                    <a:pt x="671822" y="1101630"/>
                  </a:lnTo>
                  <a:lnTo>
                    <a:pt x="671749" y="1101892"/>
                  </a:lnTo>
                  <a:close/>
                  <a:moveTo>
                    <a:pt x="707320" y="531266"/>
                  </a:moveTo>
                  <a:cubicBezTo>
                    <a:pt x="761703" y="531060"/>
                    <a:pt x="807433" y="592034"/>
                    <a:pt x="809287" y="623345"/>
                  </a:cubicBezTo>
                  <a:cubicBezTo>
                    <a:pt x="811106" y="654060"/>
                    <a:pt x="809356" y="690723"/>
                    <a:pt x="809313" y="724582"/>
                  </a:cubicBezTo>
                  <a:lnTo>
                    <a:pt x="596682" y="724582"/>
                  </a:lnTo>
                  <a:cubicBezTo>
                    <a:pt x="596639" y="691338"/>
                    <a:pt x="595085" y="670420"/>
                    <a:pt x="596701" y="623345"/>
                  </a:cubicBezTo>
                  <a:cubicBezTo>
                    <a:pt x="598349" y="575348"/>
                    <a:pt x="652938" y="531471"/>
                    <a:pt x="707320" y="531266"/>
                  </a:cubicBezTo>
                  <a:close/>
                  <a:moveTo>
                    <a:pt x="704848" y="461434"/>
                  </a:moveTo>
                  <a:cubicBezTo>
                    <a:pt x="617919" y="461846"/>
                    <a:pt x="529547" y="530648"/>
                    <a:pt x="529960" y="622727"/>
                  </a:cubicBezTo>
                  <a:lnTo>
                    <a:pt x="529960" y="725226"/>
                  </a:lnTo>
                  <a:cubicBezTo>
                    <a:pt x="496208" y="728119"/>
                    <a:pt x="469840" y="756526"/>
                    <a:pt x="469840" y="791091"/>
                  </a:cubicBezTo>
                  <a:lnTo>
                    <a:pt x="469840" y="1057120"/>
                  </a:lnTo>
                  <a:cubicBezTo>
                    <a:pt x="469840" y="1093852"/>
                    <a:pt x="499617" y="1123629"/>
                    <a:pt x="536349" y="1123629"/>
                  </a:cubicBezTo>
                  <a:lnTo>
                    <a:pt x="871343" y="1123629"/>
                  </a:lnTo>
                  <a:cubicBezTo>
                    <a:pt x="908075" y="1123629"/>
                    <a:pt x="937852" y="1093852"/>
                    <a:pt x="937852" y="1057120"/>
                  </a:cubicBezTo>
                  <a:lnTo>
                    <a:pt x="937852" y="791091"/>
                  </a:lnTo>
                  <a:cubicBezTo>
                    <a:pt x="937852" y="755520"/>
                    <a:pt x="909928" y="726472"/>
                    <a:pt x="874792" y="724930"/>
                  </a:cubicBezTo>
                  <a:cubicBezTo>
                    <a:pt x="874789" y="692087"/>
                    <a:pt x="874589" y="709210"/>
                    <a:pt x="874793" y="623345"/>
                  </a:cubicBezTo>
                  <a:cubicBezTo>
                    <a:pt x="874999" y="536621"/>
                    <a:pt x="791778" y="461022"/>
                    <a:pt x="704848" y="461434"/>
                  </a:cubicBezTo>
                  <a:close/>
                  <a:moveTo>
                    <a:pt x="695394" y="0"/>
                  </a:moveTo>
                  <a:cubicBezTo>
                    <a:pt x="895720" y="148883"/>
                    <a:pt x="1163791" y="186000"/>
                    <a:pt x="1407693" y="200525"/>
                  </a:cubicBezTo>
                  <a:cubicBezTo>
                    <a:pt x="1390747" y="285861"/>
                    <a:pt x="1461517" y="1376262"/>
                    <a:pt x="694708" y="1585061"/>
                  </a:cubicBezTo>
                  <a:cubicBezTo>
                    <a:pt x="23523" y="1327239"/>
                    <a:pt x="4842" y="669975"/>
                    <a:pt x="0" y="196090"/>
                  </a:cubicBezTo>
                  <a:cubicBezTo>
                    <a:pt x="235429" y="194275"/>
                    <a:pt x="456333" y="161593"/>
                    <a:pt x="695394" y="0"/>
                  </a:cubicBezTo>
                  <a:close/>
                </a:path>
              </a:pathLst>
            </a:custGeom>
            <a:solidFill>
              <a:srgbClr val="44B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pc="-50" dirty="0" err="1">
                <a:solidFill>
                  <a:srgbClr val="0078D7"/>
                </a:solidFill>
                <a:latin typeface="Segoe UI Semilight"/>
                <a:ea typeface="Segoe UI" pitchFamily="34" charset="0"/>
                <a:cs typeface="Segoe UI" pitchFamily="34" charset="0"/>
              </a:endParaRPr>
            </a:p>
          </p:txBody>
        </p:sp>
      </p:grpSp>
      <p:grpSp>
        <p:nvGrpSpPr>
          <p:cNvPr id="12" name="Group 11"/>
          <p:cNvGrpSpPr/>
          <p:nvPr/>
        </p:nvGrpSpPr>
        <p:grpSpPr>
          <a:xfrm>
            <a:off x="9112604" y="2069973"/>
            <a:ext cx="2407186" cy="3426418"/>
            <a:chOff x="6221300" y="2069973"/>
            <a:chExt cx="2407186" cy="3426418"/>
          </a:xfrm>
        </p:grpSpPr>
        <p:sp>
          <p:nvSpPr>
            <p:cNvPr id="25" name="Rectangle 24"/>
            <p:cNvSpPr>
              <a:spLocks noChangeAspect="1"/>
            </p:cNvSpPr>
            <p:nvPr/>
          </p:nvSpPr>
          <p:spPr bwMode="auto">
            <a:xfrm>
              <a:off x="6221300" y="2069973"/>
              <a:ext cx="2407186" cy="3426418"/>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41" tIns="91427" rIns="91427" bIns="46630" numCol="1" rtlCol="0" anchor="t" anchorCtr="0" compatLnSpc="1">
              <a:prstTxWarp prst="textNoShape">
                <a:avLst/>
              </a:prstTxWarp>
            </a:bodyPr>
            <a:lstStyle/>
            <a:p>
              <a:pPr defTabSz="914224">
                <a:spcAft>
                  <a:spcPts val="1199"/>
                </a:spcAft>
                <a:defRPr/>
              </a:pPr>
              <a:r>
                <a:rPr lang="en-US" sz="2000" dirty="0">
                  <a:solidFill>
                    <a:srgbClr val="FFFFFF"/>
                  </a:solidFill>
                  <a:latin typeface="Segoe UI Semibold" panose="020B0702040204020203" pitchFamily="34" charset="0"/>
                  <a:cs typeface="Segoe UI Semibold" panose="020B0702040204020203" pitchFamily="34" charset="0"/>
                </a:rPr>
                <a:t>Enhance Developer Productivity</a:t>
              </a:r>
            </a:p>
          </p:txBody>
        </p:sp>
        <p:grpSp>
          <p:nvGrpSpPr>
            <p:cNvPr id="26" name="Group 25"/>
            <p:cNvGrpSpPr/>
            <p:nvPr/>
          </p:nvGrpSpPr>
          <p:grpSpPr>
            <a:xfrm>
              <a:off x="6654362" y="3595394"/>
              <a:ext cx="1541063" cy="1562287"/>
              <a:chOff x="7762088" y="3634560"/>
              <a:chExt cx="1541281" cy="1562509"/>
            </a:xfrm>
            <a:solidFill>
              <a:schemeClr val="accent1">
                <a:lumMod val="40000"/>
                <a:lumOff val="60000"/>
              </a:schemeClr>
            </a:solidFill>
          </p:grpSpPr>
          <p:sp>
            <p:nvSpPr>
              <p:cNvPr id="27" name="Freeform 13"/>
              <p:cNvSpPr>
                <a:spLocks noEditPoints="1"/>
              </p:cNvSpPr>
              <p:nvPr/>
            </p:nvSpPr>
            <p:spPr bwMode="auto">
              <a:xfrm rot="16200000" flipH="1">
                <a:off x="7758109" y="3638539"/>
                <a:ext cx="1535853" cy="1527896"/>
              </a:xfrm>
              <a:custGeom>
                <a:avLst/>
                <a:gdLst>
                  <a:gd name="T0" fmla="*/ 14 w 87"/>
                  <a:gd name="T1" fmla="*/ 2 h 87"/>
                  <a:gd name="T2" fmla="*/ 28 w 87"/>
                  <a:gd name="T3" fmla="*/ 16 h 87"/>
                  <a:gd name="T4" fmla="*/ 25 w 87"/>
                  <a:gd name="T5" fmla="*/ 25 h 87"/>
                  <a:gd name="T6" fmla="*/ 16 w 87"/>
                  <a:gd name="T7" fmla="*/ 28 h 87"/>
                  <a:gd name="T8" fmla="*/ 3 w 87"/>
                  <a:gd name="T9" fmla="*/ 14 h 87"/>
                  <a:gd name="T10" fmla="*/ 7 w 87"/>
                  <a:gd name="T11" fmla="*/ 35 h 87"/>
                  <a:gd name="T12" fmla="*/ 28 w 87"/>
                  <a:gd name="T13" fmla="*/ 39 h 87"/>
                  <a:gd name="T14" fmla="*/ 73 w 87"/>
                  <a:gd name="T15" fmla="*/ 84 h 87"/>
                  <a:gd name="T16" fmla="*/ 83 w 87"/>
                  <a:gd name="T17" fmla="*/ 84 h 87"/>
                  <a:gd name="T18" fmla="*/ 84 w 87"/>
                  <a:gd name="T19" fmla="*/ 83 h 87"/>
                  <a:gd name="T20" fmla="*/ 84 w 87"/>
                  <a:gd name="T21" fmla="*/ 72 h 87"/>
                  <a:gd name="T22" fmla="*/ 39 w 87"/>
                  <a:gd name="T23" fmla="*/ 28 h 87"/>
                  <a:gd name="T24" fmla="*/ 35 w 87"/>
                  <a:gd name="T25" fmla="*/ 7 h 87"/>
                  <a:gd name="T26" fmla="*/ 14 w 87"/>
                  <a:gd name="T27" fmla="*/ 2 h 87"/>
                  <a:gd name="T28" fmla="*/ 81 w 87"/>
                  <a:gd name="T29" fmla="*/ 81 h 87"/>
                  <a:gd name="T30" fmla="*/ 75 w 87"/>
                  <a:gd name="T31" fmla="*/ 81 h 87"/>
                  <a:gd name="T32" fmla="*/ 75 w 87"/>
                  <a:gd name="T33" fmla="*/ 75 h 87"/>
                  <a:gd name="T34" fmla="*/ 81 w 87"/>
                  <a:gd name="T35" fmla="*/ 75 h 87"/>
                  <a:gd name="T36" fmla="*/ 81 w 87"/>
                  <a:gd name="T37" fmla="*/ 8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87">
                    <a:moveTo>
                      <a:pt x="14" y="2"/>
                    </a:moveTo>
                    <a:cubicBezTo>
                      <a:pt x="28" y="16"/>
                      <a:pt x="28" y="16"/>
                      <a:pt x="28" y="16"/>
                    </a:cubicBezTo>
                    <a:cubicBezTo>
                      <a:pt x="25" y="25"/>
                      <a:pt x="25" y="25"/>
                      <a:pt x="25" y="25"/>
                    </a:cubicBezTo>
                    <a:cubicBezTo>
                      <a:pt x="16" y="28"/>
                      <a:pt x="16" y="28"/>
                      <a:pt x="16" y="28"/>
                    </a:cubicBezTo>
                    <a:cubicBezTo>
                      <a:pt x="3" y="14"/>
                      <a:pt x="3" y="14"/>
                      <a:pt x="3" y="14"/>
                    </a:cubicBezTo>
                    <a:cubicBezTo>
                      <a:pt x="0" y="21"/>
                      <a:pt x="1" y="29"/>
                      <a:pt x="7" y="35"/>
                    </a:cubicBezTo>
                    <a:cubicBezTo>
                      <a:pt x="13" y="40"/>
                      <a:pt x="21" y="42"/>
                      <a:pt x="28" y="39"/>
                    </a:cubicBezTo>
                    <a:cubicBezTo>
                      <a:pt x="73" y="84"/>
                      <a:pt x="73" y="84"/>
                      <a:pt x="73" y="84"/>
                    </a:cubicBezTo>
                    <a:cubicBezTo>
                      <a:pt x="76" y="87"/>
                      <a:pt x="80" y="87"/>
                      <a:pt x="83" y="84"/>
                    </a:cubicBezTo>
                    <a:cubicBezTo>
                      <a:pt x="84" y="83"/>
                      <a:pt x="84" y="83"/>
                      <a:pt x="84" y="83"/>
                    </a:cubicBezTo>
                    <a:cubicBezTo>
                      <a:pt x="87" y="80"/>
                      <a:pt x="87" y="75"/>
                      <a:pt x="84" y="72"/>
                    </a:cubicBezTo>
                    <a:cubicBezTo>
                      <a:pt x="39" y="28"/>
                      <a:pt x="39" y="28"/>
                      <a:pt x="39" y="28"/>
                    </a:cubicBezTo>
                    <a:cubicBezTo>
                      <a:pt x="42" y="21"/>
                      <a:pt x="41" y="13"/>
                      <a:pt x="35" y="7"/>
                    </a:cubicBezTo>
                    <a:cubicBezTo>
                      <a:pt x="29" y="1"/>
                      <a:pt x="21" y="0"/>
                      <a:pt x="14" y="2"/>
                    </a:cubicBezTo>
                    <a:close/>
                    <a:moveTo>
                      <a:pt x="81" y="81"/>
                    </a:moveTo>
                    <a:cubicBezTo>
                      <a:pt x="79" y="83"/>
                      <a:pt x="77" y="83"/>
                      <a:pt x="75" y="81"/>
                    </a:cubicBezTo>
                    <a:cubicBezTo>
                      <a:pt x="73" y="79"/>
                      <a:pt x="73" y="76"/>
                      <a:pt x="75" y="75"/>
                    </a:cubicBezTo>
                    <a:cubicBezTo>
                      <a:pt x="77" y="73"/>
                      <a:pt x="79" y="73"/>
                      <a:pt x="81" y="75"/>
                    </a:cubicBezTo>
                    <a:cubicBezTo>
                      <a:pt x="83" y="76"/>
                      <a:pt x="83" y="79"/>
                      <a:pt x="81" y="81"/>
                    </a:cubicBez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a:solidFill>
                    <a:srgbClr val="505050"/>
                  </a:solidFill>
                  <a:latin typeface="Segoe UI"/>
                </a:endParaRPr>
              </a:p>
            </p:txBody>
          </p:sp>
          <p:sp>
            <p:nvSpPr>
              <p:cNvPr id="28" name="Freeform 7"/>
              <p:cNvSpPr>
                <a:spLocks/>
              </p:cNvSpPr>
              <p:nvPr/>
            </p:nvSpPr>
            <p:spPr bwMode="auto">
              <a:xfrm rot="16200000" flipH="1">
                <a:off x="7793867" y="3687567"/>
                <a:ext cx="1513661" cy="1505343"/>
              </a:xfrm>
              <a:custGeom>
                <a:avLst/>
                <a:gdLst>
                  <a:gd name="T0" fmla="*/ 80 w 82"/>
                  <a:gd name="T1" fmla="*/ 7 h 82"/>
                  <a:gd name="T2" fmla="*/ 76 w 82"/>
                  <a:gd name="T3" fmla="*/ 3 h 82"/>
                  <a:gd name="T4" fmla="*/ 66 w 82"/>
                  <a:gd name="T5" fmla="*/ 3 h 82"/>
                  <a:gd name="T6" fmla="*/ 37 w 82"/>
                  <a:gd name="T7" fmla="*/ 33 h 82"/>
                  <a:gd name="T8" fmla="*/ 36 w 82"/>
                  <a:gd name="T9" fmla="*/ 41 h 82"/>
                  <a:gd name="T10" fmla="*/ 17 w 82"/>
                  <a:gd name="T11" fmla="*/ 60 h 82"/>
                  <a:gd name="T12" fmla="*/ 17 w 82"/>
                  <a:gd name="T13" fmla="*/ 60 h 82"/>
                  <a:gd name="T14" fmla="*/ 9 w 82"/>
                  <a:gd name="T15" fmla="*/ 62 h 82"/>
                  <a:gd name="T16" fmla="*/ 0 w 82"/>
                  <a:gd name="T17" fmla="*/ 78 h 82"/>
                  <a:gd name="T18" fmla="*/ 4 w 82"/>
                  <a:gd name="T19" fmla="*/ 82 h 82"/>
                  <a:gd name="T20" fmla="*/ 20 w 82"/>
                  <a:gd name="T21" fmla="*/ 73 h 82"/>
                  <a:gd name="T22" fmla="*/ 22 w 82"/>
                  <a:gd name="T23" fmla="*/ 65 h 82"/>
                  <a:gd name="T24" fmla="*/ 41 w 82"/>
                  <a:gd name="T25" fmla="*/ 46 h 82"/>
                  <a:gd name="T26" fmla="*/ 50 w 82"/>
                  <a:gd name="T27" fmla="*/ 46 h 82"/>
                  <a:gd name="T28" fmla="*/ 80 w 82"/>
                  <a:gd name="T29" fmla="*/ 16 h 82"/>
                  <a:gd name="T30" fmla="*/ 80 w 82"/>
                  <a:gd name="T31"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2">
                    <a:moveTo>
                      <a:pt x="80" y="7"/>
                    </a:moveTo>
                    <a:cubicBezTo>
                      <a:pt x="76" y="3"/>
                      <a:pt x="76" y="3"/>
                      <a:pt x="76" y="3"/>
                    </a:cubicBezTo>
                    <a:cubicBezTo>
                      <a:pt x="73" y="0"/>
                      <a:pt x="69" y="0"/>
                      <a:pt x="66" y="3"/>
                    </a:cubicBezTo>
                    <a:cubicBezTo>
                      <a:pt x="37" y="33"/>
                      <a:pt x="37" y="33"/>
                      <a:pt x="37" y="33"/>
                    </a:cubicBezTo>
                    <a:cubicBezTo>
                      <a:pt x="34" y="35"/>
                      <a:pt x="34" y="39"/>
                      <a:pt x="36" y="41"/>
                    </a:cubicBezTo>
                    <a:cubicBezTo>
                      <a:pt x="17" y="60"/>
                      <a:pt x="17" y="60"/>
                      <a:pt x="17" y="60"/>
                    </a:cubicBezTo>
                    <a:cubicBezTo>
                      <a:pt x="17" y="60"/>
                      <a:pt x="17" y="60"/>
                      <a:pt x="17" y="60"/>
                    </a:cubicBezTo>
                    <a:cubicBezTo>
                      <a:pt x="9" y="62"/>
                      <a:pt x="9" y="62"/>
                      <a:pt x="9" y="62"/>
                    </a:cubicBezTo>
                    <a:cubicBezTo>
                      <a:pt x="0" y="78"/>
                      <a:pt x="0" y="78"/>
                      <a:pt x="0" y="78"/>
                    </a:cubicBezTo>
                    <a:cubicBezTo>
                      <a:pt x="4" y="82"/>
                      <a:pt x="4" y="82"/>
                      <a:pt x="4" y="82"/>
                    </a:cubicBezTo>
                    <a:cubicBezTo>
                      <a:pt x="20" y="73"/>
                      <a:pt x="20" y="73"/>
                      <a:pt x="20" y="73"/>
                    </a:cubicBezTo>
                    <a:cubicBezTo>
                      <a:pt x="22" y="65"/>
                      <a:pt x="22" y="65"/>
                      <a:pt x="22" y="65"/>
                    </a:cubicBezTo>
                    <a:cubicBezTo>
                      <a:pt x="41" y="46"/>
                      <a:pt x="41" y="46"/>
                      <a:pt x="41" y="46"/>
                    </a:cubicBezTo>
                    <a:cubicBezTo>
                      <a:pt x="44" y="48"/>
                      <a:pt x="48" y="48"/>
                      <a:pt x="50" y="46"/>
                    </a:cubicBezTo>
                    <a:cubicBezTo>
                      <a:pt x="80" y="16"/>
                      <a:pt x="80" y="16"/>
                      <a:pt x="80" y="16"/>
                    </a:cubicBezTo>
                    <a:cubicBezTo>
                      <a:pt x="82" y="14"/>
                      <a:pt x="82" y="10"/>
                      <a:pt x="80" y="7"/>
                    </a:cubicBez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a:solidFill>
                    <a:srgbClr val="505050"/>
                  </a:solidFill>
                  <a:latin typeface="Segoe UI"/>
                </a:endParaRPr>
              </a:p>
            </p:txBody>
          </p:sp>
        </p:grpSp>
      </p:grpSp>
    </p:spTree>
    <p:extLst>
      <p:ext uri="{BB962C8B-B14F-4D97-AF65-F5344CB8AC3E}">
        <p14:creationId xmlns:p14="http://schemas.microsoft.com/office/powerpoint/2010/main" val="210767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0069" y="260241"/>
            <a:ext cx="8962976" cy="1075731"/>
          </a:xfrm>
        </p:spPr>
        <p:txBody>
          <a:bodyPr/>
          <a:lstStyle/>
          <a:p>
            <a:pPr>
              <a:spcBef>
                <a:spcPts val="2353"/>
              </a:spcBef>
            </a:pPr>
            <a:r>
              <a:rPr lang="en-US" sz="4800" dirty="0">
                <a:solidFill>
                  <a:srgbClr val="002060"/>
                </a:solidFill>
              </a:rPr>
              <a:t>Azure SQL Database</a:t>
            </a:r>
          </a:p>
        </p:txBody>
      </p:sp>
      <p:sp>
        <p:nvSpPr>
          <p:cNvPr id="7" name="Text Placeholder 6"/>
          <p:cNvSpPr>
            <a:spLocks noGrp="1"/>
          </p:cNvSpPr>
          <p:nvPr>
            <p:ph type="body" sz="quarter" idx="4294967295"/>
          </p:nvPr>
        </p:nvSpPr>
        <p:spPr>
          <a:xfrm>
            <a:off x="270069" y="2752578"/>
            <a:ext cx="7223886" cy="3560912"/>
          </a:xfrm>
        </p:spPr>
        <p:txBody>
          <a:bodyPr/>
          <a:lstStyle/>
          <a:p>
            <a:pPr marL="560134" indent="-560134">
              <a:spcBef>
                <a:spcPts val="1175"/>
              </a:spcBef>
            </a:pPr>
            <a:r>
              <a:rPr lang="en-US" sz="2353" dirty="0"/>
              <a:t>Predictable performance &amp; pricing </a:t>
            </a:r>
          </a:p>
          <a:p>
            <a:pPr marL="560134" indent="-560134">
              <a:spcBef>
                <a:spcPts val="1175"/>
              </a:spcBef>
            </a:pPr>
            <a:r>
              <a:rPr lang="en-US" sz="2353" dirty="0"/>
              <a:t>Elastic database pool for unpredictable SaaS workloads</a:t>
            </a:r>
          </a:p>
          <a:p>
            <a:pPr marL="560134" indent="-560134">
              <a:spcBef>
                <a:spcPts val="1175"/>
              </a:spcBef>
            </a:pPr>
            <a:r>
              <a:rPr lang="en-US" sz="2353" dirty="0"/>
              <a:t>99.99% availability built-in</a:t>
            </a:r>
          </a:p>
          <a:p>
            <a:pPr marL="560134" indent="-560134">
              <a:spcBef>
                <a:spcPts val="1175"/>
              </a:spcBef>
            </a:pPr>
            <a:r>
              <a:rPr lang="en-US" sz="2353" dirty="0"/>
              <a:t>Geo-replication and restore services for data protection</a:t>
            </a:r>
          </a:p>
          <a:p>
            <a:pPr marL="560134" indent="-560134">
              <a:spcBef>
                <a:spcPts val="1175"/>
              </a:spcBef>
            </a:pPr>
            <a:r>
              <a:rPr lang="en-US" sz="2353" dirty="0"/>
              <a:t>Secure and compliant for your sensitive data</a:t>
            </a:r>
          </a:p>
          <a:p>
            <a:pPr marL="560134" indent="-560134">
              <a:spcBef>
                <a:spcPts val="1175"/>
              </a:spcBef>
            </a:pPr>
            <a:r>
              <a:rPr lang="en-US" sz="2353" dirty="0"/>
              <a:t>Fully compatible with SQL Server 2017 databases</a:t>
            </a:r>
          </a:p>
        </p:txBody>
      </p:sp>
      <p:sp>
        <p:nvSpPr>
          <p:cNvPr id="9" name="TextBox 8"/>
          <p:cNvSpPr txBox="1"/>
          <p:nvPr/>
        </p:nvSpPr>
        <p:spPr>
          <a:xfrm>
            <a:off x="270069" y="1654161"/>
            <a:ext cx="11024403" cy="677360"/>
          </a:xfrm>
          <a:prstGeom prst="rect">
            <a:avLst/>
          </a:prstGeom>
          <a:noFill/>
        </p:spPr>
        <p:txBody>
          <a:bodyPr wrap="square" lIns="179259" tIns="143407" rIns="179259" bIns="143407" rtlCol="0">
            <a:spAutoFit/>
          </a:bodyPr>
          <a:lstStyle/>
          <a:p>
            <a:pPr defTabSz="896386">
              <a:lnSpc>
                <a:spcPct val="90000"/>
              </a:lnSpc>
              <a:spcAft>
                <a:spcPts val="588"/>
              </a:spcAft>
            </a:pPr>
            <a:r>
              <a:rPr lang="en-US" sz="2745" i="1" kern="0" dirty="0">
                <a:solidFill>
                  <a:srgbClr val="005695"/>
                </a:solidFill>
                <a:latin typeface="Segoe UI Light"/>
              </a:rPr>
              <a:t>Fully managed SQL database service</a:t>
            </a:r>
          </a:p>
        </p:txBody>
      </p:sp>
      <p:sp>
        <p:nvSpPr>
          <p:cNvPr id="27" name="Rectangle 26"/>
          <p:cNvSpPr/>
          <p:nvPr/>
        </p:nvSpPr>
        <p:spPr bwMode="ltGray">
          <a:xfrm>
            <a:off x="8353353" y="2969483"/>
            <a:ext cx="2388184" cy="2819426"/>
          </a:xfrm>
          <a:prstGeom prst="rect">
            <a:avLst/>
          </a:prstGeom>
          <a:solidFill>
            <a:schemeClr val="accent1"/>
          </a:soli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46283" tIns="46615" rIns="93228" bIns="46615" numCol="1" rtlCol="0" anchor="t" anchorCtr="0" compatLnSpc="1">
            <a:prstTxWarp prst="textNoShape">
              <a:avLst/>
            </a:prstTxWarp>
          </a:bodyPr>
          <a:lstStyle/>
          <a:p>
            <a:pPr marL="0" marR="0" lvl="0" indent="0" algn="l" defTabSz="931971"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Light"/>
                <a:ea typeface="+mn-ea"/>
                <a:cs typeface="Arial" charset="0"/>
              </a:rPr>
              <a:t>Azure</a:t>
            </a:r>
          </a:p>
          <a:p>
            <a:pPr marL="0" marR="0" lvl="0" indent="0" algn="l" defTabSz="931971"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Light"/>
                <a:ea typeface="+mn-ea"/>
                <a:cs typeface="Arial" charset="0"/>
              </a:rPr>
              <a:t>SQL Database</a:t>
            </a:r>
          </a:p>
        </p:txBody>
      </p:sp>
      <p:pic>
        <p:nvPicPr>
          <p:cNvPr id="28" name="Picture 2" descr="C:\Users\chrisw\Desktop\Cloud Services 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9306486" y="4474742"/>
            <a:ext cx="1325083" cy="1067906"/>
          </a:xfrm>
          <a:prstGeom prst="rect">
            <a:avLst/>
          </a:prstGeom>
          <a:noFill/>
          <a:extLst>
            <a:ext uri="{909E8E84-426E-40DD-AFC4-6F175D3DCCD1}">
              <a14:hiddenFill xmlns:a14="http://schemas.microsoft.com/office/drawing/2010/main">
                <a:solidFill>
                  <a:srgbClr val="FFFFFF"/>
                </a:solidFill>
              </a14:hiddenFill>
            </a:ext>
          </a:extLst>
        </p:spPr>
      </p:pic>
      <p:sp>
        <p:nvSpPr>
          <p:cNvPr id="40" name="Flowchart: Magnetic Disk 10"/>
          <p:cNvSpPr/>
          <p:nvPr/>
        </p:nvSpPr>
        <p:spPr bwMode="auto">
          <a:xfrm>
            <a:off x="8668970" y="4863029"/>
            <a:ext cx="510356" cy="601659"/>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89629" rIns="0" bIns="0" numCol="1" spcCol="0" rtlCol="0" fromWordArt="0" anchor="ctr" anchorCtr="0" forceAA="0" compatLnSpc="1">
            <a:prstTxWarp prst="textNoShape">
              <a:avLst/>
            </a:prstTxWarp>
            <a:noAutofit/>
          </a:bodyPr>
          <a:lstStyle/>
          <a:p>
            <a:pPr marL="0" marR="0" lvl="0" indent="0" algn="ctr" defTabSz="913926" rtl="0" eaLnBrk="1" fontAlgn="base" latinLnBrk="0" hangingPunct="1">
              <a:lnSpc>
                <a:spcPct val="100000"/>
              </a:lnSpc>
              <a:spcBef>
                <a:spcPct val="0"/>
              </a:spcBef>
              <a:spcAft>
                <a:spcPct val="0"/>
              </a:spcAft>
              <a:buClrTx/>
              <a:buSzTx/>
              <a:buFontTx/>
              <a:buNone/>
              <a:tabLst/>
              <a:defRPr/>
            </a:pPr>
            <a:r>
              <a:rPr kumimoji="0" lang="en-US" sz="1568" b="1" i="0" u="none" strike="noStrike" kern="0" cap="none" spc="0" normalizeH="0" baseline="0" noProof="0" dirty="0">
                <a:ln>
                  <a:solidFill>
                    <a:srgbClr val="FFFFFF">
                      <a:alpha val="0"/>
                    </a:srgbClr>
                  </a:solidFill>
                </a:ln>
                <a:gradFill>
                  <a:gsLst>
                    <a:gs pos="88750">
                      <a:srgbClr val="0072C6"/>
                    </a:gs>
                    <a:gs pos="55000">
                      <a:srgbClr val="0072C6"/>
                    </a:gs>
                  </a:gsLst>
                  <a:lin ang="5400000" scaled="0"/>
                </a:gradFill>
                <a:effectLst/>
                <a:uLnTx/>
                <a:uFillTx/>
                <a:latin typeface="Segoe UI"/>
                <a:ea typeface="Segoe UI" pitchFamily="34" charset="0"/>
                <a:cs typeface="Segoe UI" pitchFamily="34" charset="0"/>
              </a:rPr>
              <a:t>DB</a:t>
            </a:r>
          </a:p>
        </p:txBody>
      </p:sp>
    </p:spTree>
    <p:extLst>
      <p:ext uri="{BB962C8B-B14F-4D97-AF65-F5344CB8AC3E}">
        <p14:creationId xmlns:p14="http://schemas.microsoft.com/office/powerpoint/2010/main" val="2348846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19559" y="305667"/>
            <a:ext cx="5662850" cy="161167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r>
              <a:rPr lang="en-US" sz="4704" spc="-100" dirty="0">
                <a:solidFill>
                  <a:schemeClr val="bg1"/>
                </a:solidFill>
                <a:latin typeface="Segoe UI Light" panose="020B0502040204020203" pitchFamily="34" charset="0"/>
                <a:cs typeface="Segoe UI Light" panose="020B0502040204020203" pitchFamily="34" charset="0"/>
              </a:rPr>
              <a:t>Azure SQL Database Learns and Adapts</a:t>
            </a:r>
            <a:br>
              <a:rPr lang="en-US" sz="4704" spc="-100" dirty="0">
                <a:solidFill>
                  <a:schemeClr val="bg1"/>
                </a:solidFill>
                <a:latin typeface="Segoe UI Light" panose="020B0502040204020203" pitchFamily="34" charset="0"/>
                <a:cs typeface="Segoe UI Light" panose="020B0502040204020203" pitchFamily="34" charset="0"/>
              </a:rPr>
            </a:br>
            <a:endParaRPr lang="en-US" sz="4704" spc="-100" dirty="0">
              <a:solidFill>
                <a:schemeClr val="bg1"/>
              </a:solidFill>
              <a:latin typeface="Segoe UI Light" panose="020B0502040204020203" pitchFamily="34" charset="0"/>
              <a:cs typeface="Segoe UI Light" panose="020B0502040204020203" pitchFamily="34" charset="0"/>
            </a:endParaRPr>
          </a:p>
        </p:txBody>
      </p:sp>
      <p:sp>
        <p:nvSpPr>
          <p:cNvPr id="4" name="Text Placeholder 2"/>
          <p:cNvSpPr txBox="1">
            <a:spLocks/>
          </p:cNvSpPr>
          <p:nvPr/>
        </p:nvSpPr>
        <p:spPr>
          <a:xfrm>
            <a:off x="6544149" y="974"/>
            <a:ext cx="5646987" cy="6856054"/>
          </a:xfrm>
          <a:prstGeom prst="rect">
            <a:avLst/>
          </a:prstGeom>
          <a:solidFill>
            <a:schemeClr val="tx1"/>
          </a:solidFill>
        </p:spPr>
        <p:txBody>
          <a:bodyPr lIns="358519"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457200">
              <a:lnSpc>
                <a:spcPct val="105000"/>
              </a:lnSpc>
              <a:spcBef>
                <a:spcPts val="0"/>
              </a:spcBef>
              <a:spcAft>
                <a:spcPts val="2400"/>
              </a:spcAft>
              <a:buClr>
                <a:schemeClr val="accent2"/>
              </a:buClr>
              <a:buSzPct val="80000"/>
              <a:defRPr/>
            </a:pPr>
            <a:r>
              <a:rPr lang="en-US" sz="2800" b="1" dirty="0">
                <a:solidFill>
                  <a:schemeClr val="bg2">
                    <a:lumMod val="75000"/>
                  </a:schemeClr>
                </a:solidFill>
                <a:latin typeface="+mn-lt"/>
                <a:ea typeface="Calibri" panose="020F0502020204030204" pitchFamily="34" charset="0"/>
                <a:cs typeface="Times New Roman" panose="02020603050405020304" pitchFamily="18" charset="0"/>
              </a:rPr>
              <a:t>Performance insight </a:t>
            </a:r>
          </a:p>
          <a:p>
            <a:pPr marL="285750" indent="-285750" defTabSz="457200">
              <a:lnSpc>
                <a:spcPct val="105000"/>
              </a:lnSpc>
              <a:spcBef>
                <a:spcPts val="0"/>
              </a:spcBef>
              <a:spcAft>
                <a:spcPts val="2400"/>
              </a:spcAft>
              <a:buClr>
                <a:schemeClr val="accent2"/>
              </a:buClr>
              <a:buSzPct val="80000"/>
              <a:defRPr/>
            </a:pPr>
            <a:r>
              <a:rPr lang="en-US" sz="2800" dirty="0">
                <a:solidFill>
                  <a:schemeClr val="bg2">
                    <a:lumMod val="75000"/>
                  </a:schemeClr>
                </a:solidFill>
                <a:latin typeface="+mn-lt"/>
                <a:ea typeface="Calibri" panose="020F0502020204030204" pitchFamily="34" charset="0"/>
                <a:cs typeface="Times New Roman" panose="02020603050405020304" pitchFamily="18" charset="0"/>
              </a:rPr>
              <a:t>Index advisor</a:t>
            </a:r>
          </a:p>
          <a:p>
            <a:pPr marL="285750" indent="-285750" defTabSz="457200">
              <a:lnSpc>
                <a:spcPct val="105000"/>
              </a:lnSpc>
              <a:spcBef>
                <a:spcPts val="0"/>
              </a:spcBef>
              <a:spcAft>
                <a:spcPts val="2400"/>
              </a:spcAft>
              <a:buClr>
                <a:schemeClr val="accent2"/>
              </a:buClr>
              <a:buSzPct val="80000"/>
              <a:defRPr/>
            </a:pPr>
            <a:r>
              <a:rPr lang="en-US" sz="2800" dirty="0">
                <a:solidFill>
                  <a:schemeClr val="bg2">
                    <a:lumMod val="75000"/>
                  </a:schemeClr>
                </a:solidFill>
                <a:latin typeface="+mn-lt"/>
                <a:ea typeface="Calibri" panose="020F0502020204030204" pitchFamily="34" charset="0"/>
                <a:cs typeface="Times New Roman" panose="02020603050405020304" pitchFamily="18" charset="0"/>
              </a:rPr>
              <a:t>Anomaly detection</a:t>
            </a:r>
          </a:p>
          <a:p>
            <a:pPr marL="336080" indent="-336080" defTabSz="896214">
              <a:lnSpc>
                <a:spcPct val="105000"/>
              </a:lnSpc>
              <a:spcBef>
                <a:spcPts val="0"/>
              </a:spcBef>
              <a:spcAft>
                <a:spcPts val="2353"/>
              </a:spcAft>
              <a:buSzTx/>
              <a:buFont typeface="Symbol" panose="05050102010706020507" pitchFamily="18" charset="2"/>
              <a:buChar char=""/>
              <a:defRPr/>
            </a:pPr>
            <a:endParaRPr lang="en-US" sz="3528" kern="0" dirty="0">
              <a:solidFill>
                <a:srgbClr val="505050"/>
              </a:solidFill>
              <a:ea typeface="Calibri" panose="020F0502020204030204" pitchFamily="34" charset="0"/>
              <a:cs typeface="Times New Roman" panose="02020603050405020304" pitchFamily="18" charset="0"/>
            </a:endParaRPr>
          </a:p>
          <a:p>
            <a:pPr marL="336080" indent="-336080" defTabSz="896214">
              <a:lnSpc>
                <a:spcPct val="105000"/>
              </a:lnSpc>
              <a:spcBef>
                <a:spcPts val="0"/>
              </a:spcBef>
              <a:spcAft>
                <a:spcPts val="2353"/>
              </a:spcAft>
              <a:buSzTx/>
              <a:buFont typeface="Symbol" panose="05050102010706020507" pitchFamily="18" charset="2"/>
              <a:buChar char=""/>
              <a:defRPr/>
            </a:pPr>
            <a:endParaRPr lang="en-US" sz="3528" kern="0" dirty="0">
              <a:solidFill>
                <a:srgbClr val="505050"/>
              </a:solidFill>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623813" y="1869217"/>
            <a:ext cx="2036034" cy="4767546"/>
          </a:xfrm>
          <a:prstGeom prst="rect">
            <a:avLst/>
          </a:prstGeom>
        </p:spPr>
      </p:pic>
      <p:pic>
        <p:nvPicPr>
          <p:cNvPr id="8" name="Picture 7"/>
          <p:cNvPicPr>
            <a:picLocks noChangeAspect="1"/>
          </p:cNvPicPr>
          <p:nvPr/>
        </p:nvPicPr>
        <p:blipFill>
          <a:blip r:embed="rId4"/>
          <a:stretch>
            <a:fillRect/>
          </a:stretch>
        </p:blipFill>
        <p:spPr>
          <a:xfrm>
            <a:off x="319559" y="2760745"/>
            <a:ext cx="2419952" cy="2315436"/>
          </a:xfrm>
          <a:prstGeom prst="rect">
            <a:avLst/>
          </a:prstGeom>
        </p:spPr>
      </p:pic>
    </p:spTree>
    <p:extLst>
      <p:ext uri="{BB962C8B-B14F-4D97-AF65-F5344CB8AC3E}">
        <p14:creationId xmlns:p14="http://schemas.microsoft.com/office/powerpoint/2010/main" val="4926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4800" dirty="0"/>
              <a:t>What is hard about troubleshooting?</a:t>
            </a:r>
          </a:p>
        </p:txBody>
      </p:sp>
      <p:sp>
        <p:nvSpPr>
          <p:cNvPr id="6" name="Text Placeholder 5"/>
          <p:cNvSpPr>
            <a:spLocks noGrp="1"/>
          </p:cNvSpPr>
          <p:nvPr>
            <p:ph type="body" sz="quarter" idx="10"/>
          </p:nvPr>
        </p:nvSpPr>
        <p:spPr>
          <a:xfrm>
            <a:off x="270066" y="1189814"/>
            <a:ext cx="11651870" cy="4800505"/>
          </a:xfrm>
        </p:spPr>
        <p:txBody>
          <a:bodyPr/>
          <a:lstStyle/>
          <a:p>
            <a:r>
              <a:rPr lang="en-US" dirty="0"/>
              <a:t>Users are typically </a:t>
            </a:r>
            <a:r>
              <a:rPr lang="en-US" i="1" dirty="0"/>
              <a:t>not prepared</a:t>
            </a:r>
          </a:p>
          <a:p>
            <a:pPr lvl="1"/>
            <a:r>
              <a:rPr lang="en-US" dirty="0"/>
              <a:t>Performance data is not available when needed</a:t>
            </a:r>
          </a:p>
          <a:p>
            <a:pPr lvl="1"/>
            <a:r>
              <a:rPr lang="en-US" dirty="0"/>
              <a:t>(“</a:t>
            </a:r>
            <a:r>
              <a:rPr lang="en-US" i="1" dirty="0"/>
              <a:t>I should’ve been taking snapshots before…</a:t>
            </a:r>
            <a:r>
              <a:rPr lang="en-US" dirty="0"/>
              <a:t>”)</a:t>
            </a:r>
          </a:p>
          <a:p>
            <a:pPr lvl="1"/>
            <a:r>
              <a:rPr lang="en-US" dirty="0"/>
              <a:t>Result: times to detect and to mitigate are </a:t>
            </a:r>
            <a:r>
              <a:rPr lang="en-US" b="1" dirty="0">
                <a:solidFill>
                  <a:srgbClr val="FF0000"/>
                </a:solidFill>
              </a:rPr>
              <a:t>long</a:t>
            </a:r>
          </a:p>
          <a:p>
            <a:r>
              <a:rPr lang="en-US" dirty="0"/>
              <a:t>DMVs: wait for problems to happen again</a:t>
            </a:r>
          </a:p>
          <a:p>
            <a:pPr lvl="1"/>
            <a:r>
              <a:rPr lang="en-US" dirty="0"/>
              <a:t>What if statement is </a:t>
            </a:r>
            <a:r>
              <a:rPr lang="en-US" b="1" dirty="0"/>
              <a:t>not cached</a:t>
            </a:r>
            <a:r>
              <a:rPr lang="en-US" dirty="0"/>
              <a:t>?</a:t>
            </a:r>
          </a:p>
          <a:p>
            <a:pPr lvl="1"/>
            <a:r>
              <a:rPr lang="en-US" sz="3920" dirty="0">
                <a:gradFill>
                  <a:gsLst>
                    <a:gs pos="1250">
                      <a:schemeClr val="tx2"/>
                    </a:gs>
                    <a:gs pos="99000">
                      <a:schemeClr val="tx2"/>
                    </a:gs>
                  </a:gsLst>
                  <a:lin ang="5400000" scaled="0"/>
                </a:gradFill>
                <a:latin typeface="+mj-lt"/>
              </a:rPr>
              <a:t>XEvents: how to use?</a:t>
            </a:r>
          </a:p>
          <a:p>
            <a:pPr lvl="1"/>
            <a:r>
              <a:rPr lang="en-US" dirty="0"/>
              <a:t>Which events to track, how long, how to interpret results?</a:t>
            </a:r>
          </a:p>
          <a:p>
            <a:r>
              <a:rPr lang="en-US" dirty="0"/>
              <a:t>Finally, I’ve pinpointed the regression!</a:t>
            </a:r>
          </a:p>
          <a:p>
            <a:pPr lvl="1"/>
            <a:r>
              <a:rPr lang="en-US" dirty="0"/>
              <a:t>But now: How to force a better plan?</a:t>
            </a:r>
          </a:p>
        </p:txBody>
      </p:sp>
      <p:sp>
        <p:nvSpPr>
          <p:cNvPr id="10" name="Title 16"/>
          <p:cNvSpPr txBox="1">
            <a:spLocks/>
          </p:cNvSpPr>
          <p:nvPr/>
        </p:nvSpPr>
        <p:spPr>
          <a:xfrm>
            <a:off x="262286" y="365470"/>
            <a:ext cx="11652534" cy="899283"/>
          </a:xfrm>
          <a:prstGeom prst="rect">
            <a:avLst/>
          </a:prstGeom>
        </p:spPr>
        <p:txBody>
          <a:bodyPr vert="horz" wrap="square" lIns="143387" tIns="89617" rIns="143387" bIns="89617" rtlCol="0" anchor="t">
            <a:noAutofit/>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09381">
              <a:lnSpc>
                <a:spcPts val="4665"/>
              </a:lnSpc>
            </a:pPr>
            <a:endParaRPr lang="en-US" spc="0" dirty="0">
              <a:ln>
                <a:noFill/>
              </a:ln>
              <a:solidFill>
                <a:srgbClr val="003A78"/>
              </a:solidFill>
              <a:ea typeface="+mj-ea"/>
              <a:cs typeface="Segoe UI Light"/>
            </a:endParaRPr>
          </a:p>
        </p:txBody>
      </p:sp>
      <p:grpSp>
        <p:nvGrpSpPr>
          <p:cNvPr id="14" name="Group 13"/>
          <p:cNvGrpSpPr/>
          <p:nvPr/>
        </p:nvGrpSpPr>
        <p:grpSpPr>
          <a:xfrm rot="20102086">
            <a:off x="7633173" y="3584817"/>
            <a:ext cx="3883957" cy="1419137"/>
            <a:chOff x="1798637" y="2049462"/>
            <a:chExt cx="3962400" cy="1447800"/>
          </a:xfrm>
        </p:grpSpPr>
        <p:sp>
          <p:nvSpPr>
            <p:cNvPr id="15" name="Rectangle 14"/>
            <p:cNvSpPr/>
            <p:nvPr/>
          </p:nvSpPr>
          <p:spPr bwMode="auto">
            <a:xfrm>
              <a:off x="1798637" y="2049462"/>
              <a:ext cx="3962400" cy="1447800"/>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endParaRPr>
            </a:p>
          </p:txBody>
        </p:sp>
        <p:sp>
          <p:nvSpPr>
            <p:cNvPr id="16" name="Rectangle 15"/>
            <p:cNvSpPr/>
            <p:nvPr/>
          </p:nvSpPr>
          <p:spPr bwMode="auto">
            <a:xfrm>
              <a:off x="1951037" y="2201862"/>
              <a:ext cx="3657600" cy="114300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r>
                <a:rPr lang="en-US" sz="2353" kern="0" dirty="0">
                  <a:solidFill>
                    <a:srgbClr val="FF0000"/>
                  </a:solidFill>
                  <a:latin typeface="Britannic Bold" panose="020B0903060703020204" pitchFamily="34" charset="0"/>
                </a:rPr>
                <a:t>Complex</a:t>
              </a:r>
            </a:p>
            <a:p>
              <a:pPr algn="ctr" defTabSz="913927" fontAlgn="base">
                <a:spcBef>
                  <a:spcPct val="0"/>
                </a:spcBef>
                <a:spcAft>
                  <a:spcPct val="0"/>
                </a:spcAft>
              </a:pPr>
              <a:r>
                <a:rPr lang="en-US" sz="2353" kern="0" dirty="0">
                  <a:solidFill>
                    <a:srgbClr val="FF0000"/>
                  </a:solidFill>
                  <a:latin typeface="Britannic Bold" panose="020B0903060703020204" pitchFamily="34" charset="0"/>
                </a:rPr>
                <a:t>Error prone</a:t>
              </a:r>
            </a:p>
            <a:p>
              <a:pPr algn="ctr" defTabSz="913927" fontAlgn="base">
                <a:spcBef>
                  <a:spcPct val="0"/>
                </a:spcBef>
                <a:spcAft>
                  <a:spcPct val="0"/>
                </a:spcAft>
              </a:pPr>
              <a:r>
                <a:rPr lang="en-US" sz="2353" kern="0" dirty="0">
                  <a:solidFill>
                    <a:srgbClr val="FF0000"/>
                  </a:solidFill>
                  <a:latin typeface="Britannic Bold" panose="020B0903060703020204" pitchFamily="34" charset="0"/>
                </a:rPr>
                <a:t>Slow</a:t>
              </a:r>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74" y="1235152"/>
            <a:ext cx="11635860" cy="5077464"/>
          </a:xfrm>
          <a:prstGeom prst="rect">
            <a:avLst/>
          </a:prstGeom>
        </p:spPr>
      </p:pic>
    </p:spTree>
    <p:extLst>
      <p:ext uri="{BB962C8B-B14F-4D97-AF65-F5344CB8AC3E}">
        <p14:creationId xmlns:p14="http://schemas.microsoft.com/office/powerpoint/2010/main" val="48127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wipe(up)">
                                      <p:cBhvr>
                                        <p:cTn id="7" dur="500"/>
                                        <p:tgtEl>
                                          <p:spTgt spid="6">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wipe(up)">
                                      <p:cBhvr>
                                        <p:cTn id="10" dur="500"/>
                                        <p:tgtEl>
                                          <p:spTgt spid="6">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wipe(up)">
                                      <p:cBhvr>
                                        <p:cTn id="13" dur="500"/>
                                        <p:tgtEl>
                                          <p:spTgt spid="6">
                                            <p:txEl>
                                              <p:pRg st="6" end="6"/>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wipe(up)">
                                      <p:cBhvr>
                                        <p:cTn id="16" dur="500"/>
                                        <p:tgtEl>
                                          <p:spTgt spid="6">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wipe(up)">
                                      <p:cBhvr>
                                        <p:cTn id="21" dur="500"/>
                                        <p:tgtEl>
                                          <p:spTgt spid="6">
                                            <p:txEl>
                                              <p:pRg st="8" end="8"/>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6">
                                            <p:txEl>
                                              <p:pRg st="9" end="9"/>
                                            </p:txEl>
                                          </p:spTgt>
                                        </p:tgtEl>
                                        <p:attrNameLst>
                                          <p:attrName>style.visibility</p:attrName>
                                        </p:attrNameLst>
                                      </p:cBhvr>
                                      <p:to>
                                        <p:strVal val="visible"/>
                                      </p:to>
                                    </p:set>
                                    <p:animEffect transition="in" filter="wipe(up)">
                                      <p:cBhvr>
                                        <p:cTn id="24" dur="500"/>
                                        <p:tgtEl>
                                          <p:spTgt spid="6">
                                            <p:txEl>
                                              <p:pRg st="9" end="9"/>
                                            </p:txEl>
                                          </p:spTgt>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fltVal val="0"/>
                                          </p:val>
                                        </p:tav>
                                        <p:tav tm="100000">
                                          <p:val>
                                            <p:strVal val="#ppt_w"/>
                                          </p:val>
                                        </p:tav>
                                      </p:tavLst>
                                    </p:anim>
                                    <p:anim calcmode="lin" valueType="num">
                                      <p:cBhvr>
                                        <p:cTn id="29" dur="1000" fill="hold"/>
                                        <p:tgtEl>
                                          <p:spTgt spid="14"/>
                                        </p:tgtEl>
                                        <p:attrNameLst>
                                          <p:attrName>ppt_h</p:attrName>
                                        </p:attrNameLst>
                                      </p:cBhvr>
                                      <p:tavLst>
                                        <p:tav tm="0">
                                          <p:val>
                                            <p:fltVal val="0"/>
                                          </p:val>
                                        </p:tav>
                                        <p:tav tm="100000">
                                          <p:val>
                                            <p:strVal val="#ppt_h"/>
                                          </p:val>
                                        </p:tav>
                                      </p:tavLst>
                                    </p:anim>
                                    <p:animEffect transition="in" filter="fade">
                                      <p:cBhvr>
                                        <p:cTn id="30" dur="1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466742" y="1607074"/>
            <a:ext cx="6581008" cy="4921229"/>
          </a:xfrm>
          <a:prstGeom prst="rect">
            <a:avLst/>
          </a:prstGeom>
          <a:solidFill>
            <a:schemeClr val="bg1">
              <a:lumMod val="95000"/>
            </a:schemeClr>
          </a:solidFill>
          <a:ln w="6350">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6386">
              <a:spcBef>
                <a:spcPts val="196"/>
              </a:spcBef>
              <a:spcAft>
                <a:spcPts val="784"/>
              </a:spcAft>
            </a:pPr>
            <a:endParaRPr lang="en-US" sz="1961" kern="0" dirty="0">
              <a:solidFill>
                <a:srgbClr val="505050"/>
              </a:solidFill>
              <a:latin typeface="Segoe UI Light" panose="020B0502040204020203" pitchFamily="34" charset="0"/>
              <a:ea typeface="MS PGothic" charset="0"/>
              <a:cs typeface="Segoe UI Light" panose="020B0502040204020203" pitchFamily="34" charset="0"/>
            </a:endParaRPr>
          </a:p>
        </p:txBody>
      </p:sp>
      <p:sp>
        <p:nvSpPr>
          <p:cNvPr id="11" name="Rectangle 10"/>
          <p:cNvSpPr/>
          <p:nvPr/>
        </p:nvSpPr>
        <p:spPr bwMode="auto">
          <a:xfrm>
            <a:off x="2974697" y="2742079"/>
            <a:ext cx="3958143" cy="3088742"/>
          </a:xfrm>
          <a:prstGeom prst="rect">
            <a:avLst/>
          </a:prstGeom>
          <a:solidFill>
            <a:schemeClr val="bg1">
              <a:lumMod val="95000"/>
            </a:schemeClr>
          </a:solidFill>
          <a:ln w="12700">
            <a:solidFill>
              <a:srgbClr val="A80000"/>
            </a:solidFill>
            <a:prstDash val="dash"/>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marL="336047" indent="-336047" algn="ctr" defTabSz="913836" fontAlgn="base">
              <a:lnSpc>
                <a:spcPct val="90000"/>
              </a:lnSpc>
              <a:spcBef>
                <a:spcPct val="0"/>
              </a:spcBef>
              <a:spcAft>
                <a:spcPct val="0"/>
              </a:spcAft>
              <a:buFont typeface="Wingdings 3" panose="05040102010807070707" pitchFamily="18" charset="2"/>
              <a:buChar char="Æ"/>
            </a:pPr>
            <a:endParaRPr lang="en-US" sz="1961" b="1" kern="0" dirty="0" err="1">
              <a:solidFill>
                <a:schemeClr val="bg1"/>
              </a:solidFill>
              <a:latin typeface="+mj-lt"/>
              <a:ea typeface="Segoe UI" pitchFamily="34" charset="0"/>
              <a:cs typeface="Segoe UI" pitchFamily="34" charset="0"/>
            </a:endParaRPr>
          </a:p>
        </p:txBody>
      </p:sp>
      <p:sp>
        <p:nvSpPr>
          <p:cNvPr id="12" name="TextBox 11"/>
          <p:cNvSpPr txBox="1"/>
          <p:nvPr/>
        </p:nvSpPr>
        <p:spPr>
          <a:xfrm>
            <a:off x="3133841" y="2709759"/>
            <a:ext cx="3564671" cy="511839"/>
          </a:xfrm>
          <a:prstGeom prst="rect">
            <a:avLst/>
          </a:prstGeom>
          <a:noFill/>
        </p:spPr>
        <p:txBody>
          <a:bodyPr wrap="square" lIns="179237" tIns="143389" rIns="179237" bIns="143389" rtlCol="0">
            <a:noAutofit/>
          </a:bodyPr>
          <a:lstStyle/>
          <a:p>
            <a:pPr algn="ctr" defTabSz="896386">
              <a:lnSpc>
                <a:spcPct val="90000"/>
              </a:lnSpc>
              <a:spcAft>
                <a:spcPts val="588"/>
              </a:spcAft>
            </a:pPr>
            <a:r>
              <a:rPr lang="en-US" sz="1961" kern="0" dirty="0">
                <a:solidFill>
                  <a:srgbClr val="A80000"/>
                </a:solidFill>
                <a:latin typeface="Segoe UI Semibold" panose="020B0702040204020203" pitchFamily="34" charset="0"/>
                <a:cs typeface="Segoe UI Semibold" panose="020B0702040204020203" pitchFamily="34" charset="0"/>
              </a:rPr>
              <a:t>Query Performance Insight</a:t>
            </a:r>
          </a:p>
        </p:txBody>
      </p:sp>
      <p:sp>
        <p:nvSpPr>
          <p:cNvPr id="18" name="TextBox 17"/>
          <p:cNvSpPr txBox="1"/>
          <p:nvPr/>
        </p:nvSpPr>
        <p:spPr>
          <a:xfrm>
            <a:off x="3781836" y="5581580"/>
            <a:ext cx="2343861" cy="180819"/>
          </a:xfrm>
          <a:prstGeom prst="rect">
            <a:avLst/>
          </a:prstGeom>
          <a:noFill/>
        </p:spPr>
        <p:txBody>
          <a:bodyPr wrap="square" lIns="0" tIns="0" rIns="0" bIns="0" rtlCol="0">
            <a:spAutoFit/>
          </a:bodyPr>
          <a:lstStyle>
            <a:defPPr>
              <a:defRPr lang="en-US"/>
            </a:defPPr>
            <a:lvl1pPr algn="ctr" defTabSz="913330">
              <a:defRPr sz="1400">
                <a:solidFill>
                  <a:schemeClr val="tx2"/>
                </a:solidFill>
                <a:latin typeface="Segoe UI Semibold" panose="020B0702040204020203" pitchFamily="34" charset="0"/>
                <a:cs typeface="Segoe UI Semibold" panose="020B0702040204020203" pitchFamily="34" charset="0"/>
              </a:defRPr>
            </a:lvl1pPr>
          </a:lstStyle>
          <a:p>
            <a:pPr defTabSz="895337"/>
            <a:r>
              <a:rPr lang="en-US" sz="1175" kern="0" dirty="0">
                <a:solidFill>
                  <a:srgbClr val="A80000"/>
                </a:solidFill>
                <a:latin typeface="Segoe UI" panose="020B0502040204020203" pitchFamily="34" charset="0"/>
                <a:cs typeface="Segoe UI" panose="020B0502040204020203" pitchFamily="34" charset="0"/>
              </a:rPr>
              <a:t>Asynchronous Write-Back</a:t>
            </a:r>
          </a:p>
        </p:txBody>
      </p:sp>
      <p:sp>
        <p:nvSpPr>
          <p:cNvPr id="34" name="Rectangle 33"/>
          <p:cNvSpPr/>
          <p:nvPr/>
        </p:nvSpPr>
        <p:spPr bwMode="auto">
          <a:xfrm>
            <a:off x="735151" y="4518760"/>
            <a:ext cx="1130526" cy="8155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8" tIns="89618" rIns="89618" bIns="44808" numCol="1" spcCol="0" rtlCol="0" fromWordArt="0" anchor="b" anchorCtr="0" forceAA="0" compatLnSpc="1">
            <a:prstTxWarp prst="textNoShape">
              <a:avLst/>
            </a:prstTxWarp>
            <a:noAutofit/>
          </a:bodyPr>
          <a:lstStyle/>
          <a:p>
            <a:pPr algn="ctr" defTabSz="913836" fontAlgn="base">
              <a:lnSpc>
                <a:spcPct val="90000"/>
              </a:lnSpc>
              <a:spcBef>
                <a:spcPct val="0"/>
              </a:spcBef>
              <a:spcAft>
                <a:spcPct val="0"/>
              </a:spcAft>
            </a:pPr>
            <a:r>
              <a:rPr lang="en-US" sz="1175" kern="0" dirty="0">
                <a:solidFill>
                  <a:sysClr val="windowText" lastClr="000000"/>
                </a:solidFill>
                <a:latin typeface="Segoe UI" panose="020B0502040204020203" pitchFamily="34" charset="0"/>
                <a:cs typeface="Segoe UI" panose="020B0502040204020203" pitchFamily="34" charset="0"/>
              </a:rPr>
              <a:t>Execute</a:t>
            </a:r>
          </a:p>
        </p:txBody>
      </p:sp>
      <p:sp>
        <p:nvSpPr>
          <p:cNvPr id="22" name="TextBox 21"/>
          <p:cNvSpPr txBox="1"/>
          <p:nvPr/>
        </p:nvSpPr>
        <p:spPr>
          <a:xfrm>
            <a:off x="735151" y="2669711"/>
            <a:ext cx="1130526" cy="511839"/>
          </a:xfrm>
          <a:prstGeom prst="rect">
            <a:avLst/>
          </a:prstGeom>
          <a:noFill/>
        </p:spPr>
        <p:txBody>
          <a:bodyPr wrap="square" lIns="0" tIns="143389" rIns="0" bIns="143389" rtlCol="0">
            <a:noAutofit/>
          </a:bodyPr>
          <a:lstStyle/>
          <a:p>
            <a:pPr algn="ctr" defTabSz="896386">
              <a:lnSpc>
                <a:spcPct val="90000"/>
              </a:lnSpc>
              <a:spcAft>
                <a:spcPts val="588"/>
              </a:spcAft>
            </a:pPr>
            <a:r>
              <a:rPr lang="en-US" sz="1371" kern="0" dirty="0">
                <a:solidFill>
                  <a:srgbClr val="A80000"/>
                </a:solidFill>
              </a:rPr>
              <a:t>SQL Database</a:t>
            </a:r>
          </a:p>
        </p:txBody>
      </p:sp>
      <p:sp>
        <p:nvSpPr>
          <p:cNvPr id="32" name="Rectangle 31"/>
          <p:cNvSpPr/>
          <p:nvPr/>
        </p:nvSpPr>
        <p:spPr bwMode="auto">
          <a:xfrm>
            <a:off x="3151693" y="3312012"/>
            <a:ext cx="1234387" cy="8155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8" tIns="89618" rIns="89618" bIns="44808" numCol="1" spcCol="0" rtlCol="0" fromWordArt="0" anchor="b" anchorCtr="0" forceAA="0" compatLnSpc="1">
            <a:prstTxWarp prst="textNoShape">
              <a:avLst/>
            </a:prstTxWarp>
            <a:noAutofit/>
          </a:bodyPr>
          <a:lstStyle/>
          <a:p>
            <a:pPr algn="ctr" defTabSz="913836" fontAlgn="base">
              <a:lnSpc>
                <a:spcPct val="90000"/>
              </a:lnSpc>
              <a:spcBef>
                <a:spcPct val="0"/>
              </a:spcBef>
              <a:spcAft>
                <a:spcPct val="0"/>
              </a:spcAft>
            </a:pPr>
            <a:r>
              <a:rPr lang="en-US" sz="1175" kern="0" dirty="0">
                <a:solidFill>
                  <a:sysClr val="windowText" lastClr="000000"/>
                </a:solidFill>
                <a:latin typeface="Segoe UI" panose="020B0502040204020203" pitchFamily="34" charset="0"/>
                <a:cs typeface="Segoe UI" panose="020B0502040204020203" pitchFamily="34" charset="0"/>
              </a:rPr>
              <a:t>Plan Store</a:t>
            </a:r>
          </a:p>
        </p:txBody>
      </p:sp>
      <p:sp>
        <p:nvSpPr>
          <p:cNvPr id="30" name="Rectangle 29"/>
          <p:cNvSpPr/>
          <p:nvPr/>
        </p:nvSpPr>
        <p:spPr bwMode="auto">
          <a:xfrm>
            <a:off x="3147287" y="4518760"/>
            <a:ext cx="1234387" cy="8155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8" tIns="89618" rIns="89618" bIns="44808" numCol="1" spcCol="0" rtlCol="0" fromWordArt="0" anchor="b" anchorCtr="0" forceAA="0" compatLnSpc="1">
            <a:prstTxWarp prst="textNoShape">
              <a:avLst/>
            </a:prstTxWarp>
            <a:noAutofit/>
          </a:bodyPr>
          <a:lstStyle/>
          <a:p>
            <a:pPr algn="ctr" defTabSz="913836" fontAlgn="base">
              <a:lnSpc>
                <a:spcPct val="90000"/>
              </a:lnSpc>
              <a:spcBef>
                <a:spcPct val="0"/>
              </a:spcBef>
              <a:spcAft>
                <a:spcPct val="0"/>
              </a:spcAft>
            </a:pPr>
            <a:r>
              <a:rPr lang="en-US" sz="1175" kern="0" dirty="0">
                <a:solidFill>
                  <a:sysClr val="windowText" lastClr="000000"/>
                </a:solidFill>
                <a:latin typeface="Segoe UI" panose="020B0502040204020203" pitchFamily="34" charset="0"/>
                <a:cs typeface="Segoe UI" panose="020B0502040204020203" pitchFamily="34" charset="0"/>
              </a:rPr>
              <a:t>Runtime Stats</a:t>
            </a:r>
          </a:p>
        </p:txBody>
      </p:sp>
      <p:sp>
        <p:nvSpPr>
          <p:cNvPr id="37" name="Rectangle 36"/>
          <p:cNvSpPr/>
          <p:nvPr/>
        </p:nvSpPr>
        <p:spPr>
          <a:xfrm>
            <a:off x="7623512" y="1944029"/>
            <a:ext cx="4157362" cy="4247317"/>
          </a:xfrm>
          <a:prstGeom prst="rect">
            <a:avLst/>
          </a:prstGeom>
        </p:spPr>
        <p:txBody>
          <a:bodyPr wrap="square">
            <a:spAutoFit/>
          </a:bodyPr>
          <a:lstStyle/>
          <a:p>
            <a:pPr marL="285750" indent="-285750">
              <a:buFont typeface="Arial" panose="020B0604020202020204" pitchFamily="34" charset="0"/>
              <a:buChar char="•"/>
            </a:pPr>
            <a:r>
              <a:rPr lang="en-US" dirty="0"/>
              <a:t>Deeper insight into database resource (DTU) consumption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top queries by CPU/Duration/Execution count, which can potentially be tuned for improved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Ability to drill down into the details of a query, view its text and history of resource utilization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Performance tuning annotations that show actions performed by </a:t>
            </a:r>
            <a:r>
              <a:rPr lang="en-US" i="1" dirty="0"/>
              <a:t>SQL Azure Database Advisor</a:t>
            </a:r>
          </a:p>
        </p:txBody>
      </p:sp>
      <p:sp>
        <p:nvSpPr>
          <p:cNvPr id="2" name="Title 1"/>
          <p:cNvSpPr>
            <a:spLocks noGrp="1"/>
          </p:cNvSpPr>
          <p:nvPr>
            <p:ph type="title"/>
          </p:nvPr>
        </p:nvSpPr>
        <p:spPr>
          <a:xfrm>
            <a:off x="268928" y="291103"/>
            <a:ext cx="11337415" cy="932539"/>
          </a:xfrm>
        </p:spPr>
        <p:txBody>
          <a:bodyPr/>
          <a:lstStyle/>
          <a:p>
            <a:r>
              <a:rPr lang="en-US" sz="4400" dirty="0"/>
              <a:t>A Better Way: Query Performance Insight</a:t>
            </a:r>
            <a:endParaRPr lang="en-US" sz="5292" dirty="0"/>
          </a:p>
        </p:txBody>
      </p:sp>
      <p:sp>
        <p:nvSpPr>
          <p:cNvPr id="48" name="Rectangle 47"/>
          <p:cNvSpPr/>
          <p:nvPr/>
        </p:nvSpPr>
        <p:spPr bwMode="auto">
          <a:xfrm>
            <a:off x="3766906" y="1085163"/>
            <a:ext cx="110271" cy="8371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3836">
              <a:lnSpc>
                <a:spcPct val="90000"/>
              </a:lnSpc>
            </a:pPr>
            <a:endParaRPr lang="en-US" sz="686" b="1" kern="0" dirty="0">
              <a:solidFill>
                <a:srgbClr val="0078D7"/>
              </a:solidFill>
              <a:latin typeface="Segoe UI Light"/>
              <a:ea typeface="Segoe UI" pitchFamily="34" charset="0"/>
              <a:cs typeface="Segoe UI" pitchFamily="34" charset="0"/>
            </a:endParaRPr>
          </a:p>
        </p:txBody>
      </p:sp>
      <p:grpSp>
        <p:nvGrpSpPr>
          <p:cNvPr id="50" name="Group 49"/>
          <p:cNvGrpSpPr>
            <a:grpSpLocks noChangeAspect="1"/>
          </p:cNvGrpSpPr>
          <p:nvPr/>
        </p:nvGrpSpPr>
        <p:grpSpPr>
          <a:xfrm>
            <a:off x="5574021" y="3548786"/>
            <a:ext cx="1043342" cy="1354884"/>
            <a:chOff x="377825" y="1184276"/>
            <a:chExt cx="1020763" cy="1325563"/>
          </a:xfrm>
          <a:solidFill>
            <a:srgbClr val="A80000"/>
          </a:solidFill>
        </p:grpSpPr>
        <p:sp>
          <p:nvSpPr>
            <p:cNvPr id="51" name="Oval 122"/>
            <p:cNvSpPr>
              <a:spLocks noChangeArrowheads="1"/>
            </p:cNvSpPr>
            <p:nvPr/>
          </p:nvSpPr>
          <p:spPr bwMode="auto">
            <a:xfrm>
              <a:off x="395288" y="1184276"/>
              <a:ext cx="985837"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8" tIns="44808" rIns="89618" bIns="44808" numCol="1" anchor="t" anchorCtr="0" compatLnSpc="1">
              <a:prstTxWarp prst="textNoShape">
                <a:avLst/>
              </a:prstTxWarp>
            </a:bodyPr>
            <a:lstStyle/>
            <a:p>
              <a:pPr defTabSz="896386"/>
              <a:endParaRPr lang="en-US" sz="1765" kern="0">
                <a:solidFill>
                  <a:srgbClr val="333333"/>
                </a:solidFill>
                <a:latin typeface="Segoe UI"/>
              </a:endParaRPr>
            </a:p>
          </p:txBody>
        </p:sp>
        <p:sp>
          <p:nvSpPr>
            <p:cNvPr id="5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8" tIns="44808" rIns="89618" bIns="44808" numCol="1" anchor="t" anchorCtr="0" compatLnSpc="1">
              <a:prstTxWarp prst="textNoShape">
                <a:avLst/>
              </a:prstTxWarp>
            </a:bodyPr>
            <a:lstStyle/>
            <a:p>
              <a:pPr defTabSz="896386"/>
              <a:endParaRPr lang="en-US" sz="1765" kern="0">
                <a:solidFill>
                  <a:srgbClr val="333333"/>
                </a:solidFill>
                <a:latin typeface="Segoe UI"/>
              </a:endParaRPr>
            </a:p>
          </p:txBody>
        </p:sp>
      </p:grpSp>
      <p:sp>
        <p:nvSpPr>
          <p:cNvPr id="53" name="TextBox 52"/>
          <p:cNvSpPr txBox="1"/>
          <p:nvPr/>
        </p:nvSpPr>
        <p:spPr>
          <a:xfrm>
            <a:off x="5293042" y="4986281"/>
            <a:ext cx="1558004" cy="162737"/>
          </a:xfrm>
          <a:prstGeom prst="rect">
            <a:avLst/>
          </a:prstGeom>
          <a:noFill/>
        </p:spPr>
        <p:txBody>
          <a:bodyPr wrap="square" lIns="0" tIns="0" rIns="0" bIns="0" rtlCol="0">
            <a:spAutoFit/>
          </a:bodyPr>
          <a:lstStyle/>
          <a:p>
            <a:pPr algn="ctr" defTabSz="896386">
              <a:lnSpc>
                <a:spcPct val="90000"/>
              </a:lnSpc>
              <a:spcAft>
                <a:spcPts val="588"/>
              </a:spcAft>
            </a:pPr>
            <a:r>
              <a:rPr lang="en-US" sz="1175" kern="0" dirty="0">
                <a:solidFill>
                  <a:srgbClr val="A80000"/>
                </a:solidFill>
                <a:cs typeface="Segoe UI Light" panose="020B0502040204020203" pitchFamily="34" charset="0"/>
              </a:rPr>
              <a:t>Query Store Schema</a:t>
            </a:r>
          </a:p>
        </p:txBody>
      </p:sp>
      <p:sp>
        <p:nvSpPr>
          <p:cNvPr id="55" name="Right Arrow 54"/>
          <p:cNvSpPr/>
          <p:nvPr/>
        </p:nvSpPr>
        <p:spPr bwMode="auto">
          <a:xfrm>
            <a:off x="1897700" y="3661780"/>
            <a:ext cx="1236141" cy="190369"/>
          </a:xfrm>
          <a:prstGeom prst="rightArrow">
            <a:avLst>
              <a:gd name="adj1" fmla="val 50000"/>
              <a:gd name="adj2" fmla="val 4207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48" rIns="179186" bIns="143348" numCol="1" spcCol="0" rtlCol="0" fromWordArt="0" anchor="t" anchorCtr="0" forceAA="0" compatLnSpc="1">
            <a:prstTxWarp prst="textNoShape">
              <a:avLst/>
            </a:prstTxWarp>
            <a:noAutofit/>
          </a:bodyPr>
          <a:lstStyle/>
          <a:p>
            <a:pPr marL="335917" indent="-335917" algn="ctr" defTabSz="913485">
              <a:lnSpc>
                <a:spcPct val="90000"/>
              </a:lnSpc>
              <a:buFont typeface="Wingdings 3" panose="05040102010807070707" pitchFamily="18" charset="2"/>
              <a:buChar char="Æ"/>
              <a:defRPr/>
            </a:pPr>
            <a:endParaRPr lang="en-IN" sz="1961" b="1" kern="0" dirty="0" err="1">
              <a:solidFill>
                <a:srgbClr val="FFFFFF"/>
              </a:solidFill>
              <a:latin typeface="Segoe UI Light"/>
              <a:ea typeface="Segoe UI" pitchFamily="34" charset="0"/>
              <a:cs typeface="Segoe UI" pitchFamily="34" charset="0"/>
            </a:endParaRPr>
          </a:p>
        </p:txBody>
      </p:sp>
      <p:sp>
        <p:nvSpPr>
          <p:cNvPr id="56" name="Right Arrow 55"/>
          <p:cNvSpPr/>
          <p:nvPr/>
        </p:nvSpPr>
        <p:spPr bwMode="auto">
          <a:xfrm>
            <a:off x="1897700" y="4851817"/>
            <a:ext cx="1236141" cy="190369"/>
          </a:xfrm>
          <a:prstGeom prst="rightArrow">
            <a:avLst>
              <a:gd name="adj1" fmla="val 50000"/>
              <a:gd name="adj2" fmla="val 4207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48" rIns="179186" bIns="143348" numCol="1" spcCol="0" rtlCol="0" fromWordArt="0" anchor="t" anchorCtr="0" forceAA="0" compatLnSpc="1">
            <a:prstTxWarp prst="textNoShape">
              <a:avLst/>
            </a:prstTxWarp>
            <a:noAutofit/>
          </a:bodyPr>
          <a:lstStyle/>
          <a:p>
            <a:pPr marL="335917" indent="-335917" algn="ctr" defTabSz="913485">
              <a:lnSpc>
                <a:spcPct val="90000"/>
              </a:lnSpc>
              <a:buFont typeface="Wingdings 3" panose="05040102010807070707" pitchFamily="18" charset="2"/>
              <a:buChar char="Æ"/>
              <a:defRPr/>
            </a:pPr>
            <a:endParaRPr lang="en-IN" sz="1961" b="1" kern="0" dirty="0" err="1">
              <a:solidFill>
                <a:srgbClr val="FFFFFF"/>
              </a:solidFill>
              <a:latin typeface="Segoe UI Light"/>
              <a:ea typeface="Segoe UI" pitchFamily="34" charset="0"/>
              <a:cs typeface="Segoe UI" pitchFamily="34" charset="0"/>
            </a:endParaRPr>
          </a:p>
        </p:txBody>
      </p:sp>
      <p:sp>
        <p:nvSpPr>
          <p:cNvPr id="57" name="Right Arrow 56"/>
          <p:cNvSpPr/>
          <p:nvPr/>
        </p:nvSpPr>
        <p:spPr bwMode="auto">
          <a:xfrm rot="5400000">
            <a:off x="1156026" y="4232741"/>
            <a:ext cx="288778" cy="190369"/>
          </a:xfrm>
          <a:prstGeom prst="rightArrow">
            <a:avLst>
              <a:gd name="adj1" fmla="val 50000"/>
              <a:gd name="adj2" fmla="val 4207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48" rIns="179186" bIns="143348" numCol="1" spcCol="0" rtlCol="0" fromWordArt="0" anchor="t" anchorCtr="0" forceAA="0" compatLnSpc="1">
            <a:prstTxWarp prst="textNoShape">
              <a:avLst/>
            </a:prstTxWarp>
            <a:noAutofit/>
          </a:bodyPr>
          <a:lstStyle/>
          <a:p>
            <a:pPr marL="335917" indent="-335917" algn="ctr" defTabSz="913485">
              <a:lnSpc>
                <a:spcPct val="90000"/>
              </a:lnSpc>
              <a:buFont typeface="Wingdings 3" panose="05040102010807070707" pitchFamily="18" charset="2"/>
              <a:buChar char="Æ"/>
              <a:defRPr/>
            </a:pPr>
            <a:endParaRPr lang="en-IN" sz="1961" b="1" kern="0" dirty="0" err="1">
              <a:solidFill>
                <a:srgbClr val="FFFFFF"/>
              </a:solidFill>
              <a:latin typeface="Segoe UI Light"/>
              <a:ea typeface="Segoe UI" pitchFamily="34" charset="0"/>
              <a:cs typeface="Segoe UI" pitchFamily="34" charset="0"/>
            </a:endParaRPr>
          </a:p>
        </p:txBody>
      </p:sp>
      <p:sp>
        <p:nvSpPr>
          <p:cNvPr id="58" name="Right Arrow 57"/>
          <p:cNvSpPr/>
          <p:nvPr/>
        </p:nvSpPr>
        <p:spPr bwMode="auto">
          <a:xfrm rot="5400000">
            <a:off x="1190096" y="3063826"/>
            <a:ext cx="220636" cy="190369"/>
          </a:xfrm>
          <a:prstGeom prst="rightArrow">
            <a:avLst>
              <a:gd name="adj1" fmla="val 50000"/>
              <a:gd name="adj2" fmla="val 4207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48" rIns="179186" bIns="143348" numCol="1" spcCol="0" rtlCol="0" fromWordArt="0" anchor="t" anchorCtr="0" forceAA="0" compatLnSpc="1">
            <a:prstTxWarp prst="textNoShape">
              <a:avLst/>
            </a:prstTxWarp>
            <a:noAutofit/>
          </a:bodyPr>
          <a:lstStyle/>
          <a:p>
            <a:pPr marL="335917" indent="-335917" algn="ctr" defTabSz="913485">
              <a:lnSpc>
                <a:spcPct val="90000"/>
              </a:lnSpc>
              <a:buFont typeface="Wingdings 3" panose="05040102010807070707" pitchFamily="18" charset="2"/>
              <a:buChar char="Æ"/>
              <a:defRPr/>
            </a:pPr>
            <a:endParaRPr lang="en-IN" sz="1961" b="1" kern="0" dirty="0" err="1">
              <a:solidFill>
                <a:srgbClr val="FFFFFF"/>
              </a:solidFill>
              <a:latin typeface="Segoe UI Light"/>
              <a:ea typeface="Segoe UI" pitchFamily="34" charset="0"/>
              <a:cs typeface="Segoe UI" pitchFamily="34" charset="0"/>
            </a:endParaRPr>
          </a:p>
        </p:txBody>
      </p:sp>
      <p:sp>
        <p:nvSpPr>
          <p:cNvPr id="59" name="Right Arrow 58"/>
          <p:cNvSpPr/>
          <p:nvPr/>
        </p:nvSpPr>
        <p:spPr bwMode="auto">
          <a:xfrm rot="1800000">
            <a:off x="4518458" y="3849682"/>
            <a:ext cx="870619" cy="190369"/>
          </a:xfrm>
          <a:prstGeom prst="rightArrow">
            <a:avLst>
              <a:gd name="adj1" fmla="val 50000"/>
              <a:gd name="adj2" fmla="val 4207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48" rIns="179186" bIns="143348" numCol="1" spcCol="0" rtlCol="0" fromWordArt="0" anchor="t" anchorCtr="0" forceAA="0" compatLnSpc="1">
            <a:prstTxWarp prst="textNoShape">
              <a:avLst/>
            </a:prstTxWarp>
            <a:noAutofit/>
          </a:bodyPr>
          <a:lstStyle/>
          <a:p>
            <a:pPr marL="335917" indent="-335917" algn="ctr" defTabSz="913485">
              <a:lnSpc>
                <a:spcPct val="90000"/>
              </a:lnSpc>
              <a:buFont typeface="Wingdings 3" panose="05040102010807070707" pitchFamily="18" charset="2"/>
              <a:buChar char="Æ"/>
              <a:defRPr/>
            </a:pPr>
            <a:endParaRPr lang="en-IN" sz="1961" b="1" kern="0" dirty="0" err="1">
              <a:solidFill>
                <a:srgbClr val="FFFFFF"/>
              </a:solidFill>
              <a:latin typeface="Segoe UI Light"/>
              <a:ea typeface="Segoe UI" pitchFamily="34" charset="0"/>
              <a:cs typeface="Segoe UI" pitchFamily="34" charset="0"/>
            </a:endParaRPr>
          </a:p>
        </p:txBody>
      </p:sp>
      <p:sp>
        <p:nvSpPr>
          <p:cNvPr id="60" name="Right Arrow 59"/>
          <p:cNvSpPr/>
          <p:nvPr/>
        </p:nvSpPr>
        <p:spPr bwMode="auto">
          <a:xfrm rot="19800000">
            <a:off x="4518458" y="4655308"/>
            <a:ext cx="870619" cy="190369"/>
          </a:xfrm>
          <a:prstGeom prst="rightArrow">
            <a:avLst>
              <a:gd name="adj1" fmla="val 50000"/>
              <a:gd name="adj2" fmla="val 4207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48" rIns="179186" bIns="143348" numCol="1" spcCol="0" rtlCol="0" fromWordArt="0" anchor="t" anchorCtr="0" forceAA="0" compatLnSpc="1">
            <a:prstTxWarp prst="textNoShape">
              <a:avLst/>
            </a:prstTxWarp>
            <a:noAutofit/>
          </a:bodyPr>
          <a:lstStyle/>
          <a:p>
            <a:pPr marL="335917" indent="-335917" algn="ctr" defTabSz="913485">
              <a:lnSpc>
                <a:spcPct val="90000"/>
              </a:lnSpc>
              <a:buFont typeface="Wingdings 3" panose="05040102010807070707" pitchFamily="18" charset="2"/>
              <a:buChar char="Æ"/>
              <a:defRPr/>
            </a:pPr>
            <a:endParaRPr lang="en-IN" sz="1961" b="1" kern="0" dirty="0" err="1">
              <a:solidFill>
                <a:srgbClr val="FFFFFF"/>
              </a:solidFill>
              <a:latin typeface="Segoe UI Light"/>
              <a:ea typeface="Segoe UI" pitchFamily="34" charset="0"/>
              <a:cs typeface="Segoe UI" pitchFamily="34" charset="0"/>
            </a:endParaRPr>
          </a:p>
        </p:txBody>
      </p:sp>
      <p:sp>
        <p:nvSpPr>
          <p:cNvPr id="3" name="Left Brace 2"/>
          <p:cNvSpPr/>
          <p:nvPr/>
        </p:nvSpPr>
        <p:spPr>
          <a:xfrm rot="16200000">
            <a:off x="4870153" y="4868106"/>
            <a:ext cx="167232" cy="1240504"/>
          </a:xfrm>
          <a:prstGeom prst="leftBrace">
            <a:avLst>
              <a:gd name="adj1" fmla="val 30470"/>
              <a:gd name="adj2" fmla="val 50000"/>
            </a:avLst>
          </a:prstGeom>
          <a:ln w="19050">
            <a:solidFill>
              <a:srgbClr val="A8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896386"/>
            <a:endParaRPr lang="en-US" sz="1765" kern="0">
              <a:solidFill>
                <a:sysClr val="windowText" lastClr="000000"/>
              </a:solidFill>
            </a:endParaRPr>
          </a:p>
        </p:txBody>
      </p:sp>
      <p:grpSp>
        <p:nvGrpSpPr>
          <p:cNvPr id="63" name="Group 62"/>
          <p:cNvGrpSpPr>
            <a:grpSpLocks noChangeAspect="1"/>
          </p:cNvGrpSpPr>
          <p:nvPr/>
        </p:nvGrpSpPr>
        <p:grpSpPr>
          <a:xfrm>
            <a:off x="1033367" y="2093176"/>
            <a:ext cx="534094" cy="693578"/>
            <a:chOff x="377825" y="1184276"/>
            <a:chExt cx="1020763" cy="1325563"/>
          </a:xfrm>
          <a:solidFill>
            <a:srgbClr val="A80000"/>
          </a:solidFill>
        </p:grpSpPr>
        <p:sp>
          <p:nvSpPr>
            <p:cNvPr id="64" name="Oval 122"/>
            <p:cNvSpPr>
              <a:spLocks noChangeArrowheads="1"/>
            </p:cNvSpPr>
            <p:nvPr/>
          </p:nvSpPr>
          <p:spPr bwMode="auto">
            <a:xfrm>
              <a:off x="395288" y="1184276"/>
              <a:ext cx="985837"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8" tIns="44808" rIns="89618" bIns="44808" numCol="1" anchor="t" anchorCtr="0" compatLnSpc="1">
              <a:prstTxWarp prst="textNoShape">
                <a:avLst/>
              </a:prstTxWarp>
            </a:bodyPr>
            <a:lstStyle/>
            <a:p>
              <a:pPr defTabSz="896386"/>
              <a:endParaRPr lang="en-US" sz="1765" kern="0">
                <a:solidFill>
                  <a:srgbClr val="333333"/>
                </a:solidFill>
                <a:latin typeface="Segoe UI"/>
              </a:endParaRPr>
            </a:p>
          </p:txBody>
        </p:sp>
        <p:sp>
          <p:nvSpPr>
            <p:cNvPr id="65"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8" tIns="44808" rIns="89618" bIns="44808" numCol="1" anchor="t" anchorCtr="0" compatLnSpc="1">
              <a:prstTxWarp prst="textNoShape">
                <a:avLst/>
              </a:prstTxWarp>
            </a:bodyPr>
            <a:lstStyle/>
            <a:p>
              <a:pPr defTabSz="896386"/>
              <a:endParaRPr lang="en-US" sz="1765" kern="0">
                <a:solidFill>
                  <a:srgbClr val="333333"/>
                </a:solidFill>
                <a:latin typeface="Segoe UI"/>
              </a:endParaRPr>
            </a:p>
          </p:txBody>
        </p:sp>
      </p:grpSp>
      <p:sp>
        <p:nvSpPr>
          <p:cNvPr id="82" name="Rectangle 81"/>
          <p:cNvSpPr/>
          <p:nvPr/>
        </p:nvSpPr>
        <p:spPr bwMode="auto">
          <a:xfrm>
            <a:off x="735151" y="3312012"/>
            <a:ext cx="1130526" cy="8155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8" tIns="89618" rIns="89618" bIns="44808" numCol="1" spcCol="0" rtlCol="0" fromWordArt="0" anchor="b" anchorCtr="0" forceAA="0" compatLnSpc="1">
            <a:prstTxWarp prst="textNoShape">
              <a:avLst/>
            </a:prstTxWarp>
            <a:noAutofit/>
          </a:bodyPr>
          <a:lstStyle/>
          <a:p>
            <a:pPr algn="ctr" defTabSz="913836" fontAlgn="base">
              <a:lnSpc>
                <a:spcPct val="90000"/>
              </a:lnSpc>
              <a:spcBef>
                <a:spcPct val="0"/>
              </a:spcBef>
              <a:spcAft>
                <a:spcPct val="0"/>
              </a:spcAft>
            </a:pPr>
            <a:r>
              <a:rPr lang="en-US" sz="1175" kern="0" dirty="0">
                <a:solidFill>
                  <a:sysClr val="windowText" lastClr="000000"/>
                </a:solidFill>
                <a:latin typeface="Segoe UI" panose="020B0502040204020203" pitchFamily="34" charset="0"/>
                <a:cs typeface="Segoe UI" panose="020B0502040204020203" pitchFamily="34" charset="0"/>
              </a:rPr>
              <a:t>Compile</a:t>
            </a:r>
          </a:p>
        </p:txBody>
      </p:sp>
      <p:sp>
        <p:nvSpPr>
          <p:cNvPr id="84" name="Freeform 15"/>
          <p:cNvSpPr>
            <a:spLocks noEditPoints="1"/>
          </p:cNvSpPr>
          <p:nvPr/>
        </p:nvSpPr>
        <p:spPr bwMode="black">
          <a:xfrm>
            <a:off x="1111639" y="3406235"/>
            <a:ext cx="387202" cy="387545"/>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107554" tIns="53778" rIns="107554" bIns="53778" numCol="1" anchor="t" anchorCtr="0" compatLnSpc="1">
            <a:prstTxWarp prst="textNoShape">
              <a:avLst/>
            </a:prstTxWarp>
          </a:bodyPr>
          <a:lstStyle/>
          <a:p>
            <a:pPr defTabSz="1194803"/>
            <a:endParaRPr lang="en-US" sz="2091" kern="0">
              <a:solidFill>
                <a:srgbClr val="FFFFFF"/>
              </a:solidFill>
              <a:latin typeface="Calibri"/>
            </a:endParaRPr>
          </a:p>
        </p:txBody>
      </p:sp>
      <p:sp>
        <p:nvSpPr>
          <p:cNvPr id="85" name="Freeform 84"/>
          <p:cNvSpPr/>
          <p:nvPr/>
        </p:nvSpPr>
        <p:spPr bwMode="auto">
          <a:xfrm>
            <a:off x="1088931" y="4636328"/>
            <a:ext cx="390738" cy="390738"/>
          </a:xfrm>
          <a:custGeom>
            <a:avLst/>
            <a:gdLst>
              <a:gd name="connsiteX0" fmla="*/ 534441 w 1029741"/>
              <a:gd name="connsiteY0" fmla="*/ 422342 h 1029741"/>
              <a:gd name="connsiteX1" fmla="*/ 534441 w 1029741"/>
              <a:gd name="connsiteY1" fmla="*/ 550250 h 1029741"/>
              <a:gd name="connsiteX2" fmla="*/ 366487 w 1029741"/>
              <a:gd name="connsiteY2" fmla="*/ 550250 h 1029741"/>
              <a:gd name="connsiteX3" fmla="*/ 366487 w 1029741"/>
              <a:gd name="connsiteY3" fmla="*/ 631892 h 1029741"/>
              <a:gd name="connsiteX4" fmla="*/ 534441 w 1029741"/>
              <a:gd name="connsiteY4" fmla="*/ 631892 h 1029741"/>
              <a:gd name="connsiteX5" fmla="*/ 534441 w 1029741"/>
              <a:gd name="connsiteY5" fmla="*/ 759800 h 1029741"/>
              <a:gd name="connsiteX6" fmla="*/ 815655 w 1029741"/>
              <a:gd name="connsiteY6" fmla="*/ 591071 h 1029741"/>
              <a:gd name="connsiteX7" fmla="*/ 41043 w 1029741"/>
              <a:gd name="connsiteY7" fmla="*/ 41043 h 1029741"/>
              <a:gd name="connsiteX8" fmla="*/ 41043 w 1029741"/>
              <a:gd name="connsiteY8" fmla="*/ 836298 h 1029741"/>
              <a:gd name="connsiteX9" fmla="*/ 152401 w 1029741"/>
              <a:gd name="connsiteY9" fmla="*/ 836298 h 1029741"/>
              <a:gd name="connsiteX10" fmla="*/ 152401 w 1029741"/>
              <a:gd name="connsiteY10" fmla="*/ 152401 h 1029741"/>
              <a:gd name="connsiteX11" fmla="*/ 836298 w 1029741"/>
              <a:gd name="connsiteY11" fmla="*/ 152401 h 1029741"/>
              <a:gd name="connsiteX12" fmla="*/ 836298 w 1029741"/>
              <a:gd name="connsiteY12" fmla="*/ 41043 h 1029741"/>
              <a:gd name="connsiteX13" fmla="*/ 0 w 1029741"/>
              <a:gd name="connsiteY13" fmla="*/ 0 h 1029741"/>
              <a:gd name="connsiteX14" fmla="*/ 877340 w 1029741"/>
              <a:gd name="connsiteY14" fmla="*/ 0 h 1029741"/>
              <a:gd name="connsiteX15" fmla="*/ 877340 w 1029741"/>
              <a:gd name="connsiteY15" fmla="*/ 152401 h 1029741"/>
              <a:gd name="connsiteX16" fmla="*/ 1029741 w 1029741"/>
              <a:gd name="connsiteY16" fmla="*/ 152401 h 1029741"/>
              <a:gd name="connsiteX17" fmla="*/ 1029741 w 1029741"/>
              <a:gd name="connsiteY17" fmla="*/ 1029741 h 1029741"/>
              <a:gd name="connsiteX18" fmla="*/ 152401 w 1029741"/>
              <a:gd name="connsiteY18" fmla="*/ 1029741 h 1029741"/>
              <a:gd name="connsiteX19" fmla="*/ 152401 w 1029741"/>
              <a:gd name="connsiteY19" fmla="*/ 877340 h 1029741"/>
              <a:gd name="connsiteX20" fmla="*/ 0 w 1029741"/>
              <a:gd name="connsiteY20" fmla="*/ 877340 h 102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29741" h="1029741">
                <a:moveTo>
                  <a:pt x="534441" y="422342"/>
                </a:moveTo>
                <a:lnTo>
                  <a:pt x="534441" y="550250"/>
                </a:lnTo>
                <a:lnTo>
                  <a:pt x="366487" y="550250"/>
                </a:lnTo>
                <a:lnTo>
                  <a:pt x="366487" y="631892"/>
                </a:lnTo>
                <a:lnTo>
                  <a:pt x="534441" y="631892"/>
                </a:lnTo>
                <a:lnTo>
                  <a:pt x="534441" y="759800"/>
                </a:lnTo>
                <a:lnTo>
                  <a:pt x="815655" y="591071"/>
                </a:lnTo>
                <a:close/>
                <a:moveTo>
                  <a:pt x="41043" y="41043"/>
                </a:moveTo>
                <a:lnTo>
                  <a:pt x="41043" y="836298"/>
                </a:lnTo>
                <a:lnTo>
                  <a:pt x="152401" y="836298"/>
                </a:lnTo>
                <a:lnTo>
                  <a:pt x="152401" y="152401"/>
                </a:lnTo>
                <a:lnTo>
                  <a:pt x="836298" y="152401"/>
                </a:lnTo>
                <a:lnTo>
                  <a:pt x="836298" y="41043"/>
                </a:lnTo>
                <a:close/>
                <a:moveTo>
                  <a:pt x="0" y="0"/>
                </a:moveTo>
                <a:lnTo>
                  <a:pt x="877340" y="0"/>
                </a:lnTo>
                <a:lnTo>
                  <a:pt x="877340" y="152401"/>
                </a:lnTo>
                <a:lnTo>
                  <a:pt x="1029741" y="152401"/>
                </a:lnTo>
                <a:lnTo>
                  <a:pt x="1029741" y="1029741"/>
                </a:lnTo>
                <a:lnTo>
                  <a:pt x="152401" y="1029741"/>
                </a:lnTo>
                <a:lnTo>
                  <a:pt x="152401" y="877340"/>
                </a:lnTo>
                <a:lnTo>
                  <a:pt x="0" y="87734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algn="ctr" defTabSz="913836"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Freeform 85"/>
          <p:cNvSpPr/>
          <p:nvPr/>
        </p:nvSpPr>
        <p:spPr bwMode="auto">
          <a:xfrm>
            <a:off x="3581108" y="4561177"/>
            <a:ext cx="371666" cy="499031"/>
          </a:xfrm>
          <a:custGeom>
            <a:avLst/>
            <a:gdLst>
              <a:gd name="connsiteX0" fmla="*/ 813022 w 1626890"/>
              <a:gd name="connsiteY0" fmla="*/ 1885314 h 2184400"/>
              <a:gd name="connsiteX1" fmla="*/ 813022 w 1626890"/>
              <a:gd name="connsiteY1" fmla="*/ 1956706 h 2184400"/>
              <a:gd name="connsiteX2" fmla="*/ 785590 w 1626890"/>
              <a:gd name="connsiteY2" fmla="*/ 1956706 h 2184400"/>
              <a:gd name="connsiteX3" fmla="*/ 785590 w 1626890"/>
              <a:gd name="connsiteY3" fmla="*/ 1885635 h 2184400"/>
              <a:gd name="connsiteX4" fmla="*/ 797718 w 1626890"/>
              <a:gd name="connsiteY4" fmla="*/ 1886857 h 2184400"/>
              <a:gd name="connsiteX5" fmla="*/ 535571 w 1626890"/>
              <a:gd name="connsiteY5" fmla="*/ 1814466 h 2184400"/>
              <a:gd name="connsiteX6" fmla="*/ 545463 w 1626890"/>
              <a:gd name="connsiteY6" fmla="*/ 1821590 h 2184400"/>
              <a:gd name="connsiteX7" fmla="*/ 559488 w 1626890"/>
              <a:gd name="connsiteY7" fmla="*/ 1827905 h 2184400"/>
              <a:gd name="connsiteX8" fmla="*/ 525380 w 1626890"/>
              <a:gd name="connsiteY8" fmla="*/ 1886983 h 2184400"/>
              <a:gd name="connsiteX9" fmla="*/ 501623 w 1626890"/>
              <a:gd name="connsiteY9" fmla="*/ 1873267 h 2184400"/>
              <a:gd name="connsiteX10" fmla="*/ 1061295 w 1626890"/>
              <a:gd name="connsiteY10" fmla="*/ 1811440 h 2184400"/>
              <a:gd name="connsiteX11" fmla="*/ 1096991 w 1626890"/>
              <a:gd name="connsiteY11" fmla="*/ 1873267 h 2184400"/>
              <a:gd name="connsiteX12" fmla="*/ 1073234 w 1626890"/>
              <a:gd name="connsiteY12" fmla="*/ 1886983 h 2184400"/>
              <a:gd name="connsiteX13" fmla="*/ 1037699 w 1626890"/>
              <a:gd name="connsiteY13" fmla="*/ 1825434 h 2184400"/>
              <a:gd name="connsiteX14" fmla="*/ 1048813 w 1626890"/>
              <a:gd name="connsiteY14" fmla="*/ 1820428 h 2184400"/>
              <a:gd name="connsiteX15" fmla="*/ 356219 w 1626890"/>
              <a:gd name="connsiteY15" fmla="*/ 1625073 h 2184400"/>
              <a:gd name="connsiteX16" fmla="*/ 361224 w 1626890"/>
              <a:gd name="connsiteY16" fmla="*/ 1636188 h 2184400"/>
              <a:gd name="connsiteX17" fmla="*/ 370212 w 1626890"/>
              <a:gd name="connsiteY17" fmla="*/ 1648670 h 2184400"/>
              <a:gd name="connsiteX18" fmla="*/ 311134 w 1626890"/>
              <a:gd name="connsiteY18" fmla="*/ 1682779 h 2184400"/>
              <a:gd name="connsiteX19" fmla="*/ 297418 w 1626890"/>
              <a:gd name="connsiteY19" fmla="*/ 1659022 h 2184400"/>
              <a:gd name="connsiteX20" fmla="*/ 1239369 w 1626890"/>
              <a:gd name="connsiteY20" fmla="*/ 1623326 h 2184400"/>
              <a:gd name="connsiteX21" fmla="*/ 1301196 w 1626890"/>
              <a:gd name="connsiteY21" fmla="*/ 1659022 h 2184400"/>
              <a:gd name="connsiteX22" fmla="*/ 1287480 w 1626890"/>
              <a:gd name="connsiteY22" fmla="*/ 1682779 h 2184400"/>
              <a:gd name="connsiteX23" fmla="*/ 1225931 w 1626890"/>
              <a:gd name="connsiteY23" fmla="*/ 1647244 h 2184400"/>
              <a:gd name="connsiteX24" fmla="*/ 1233053 w 1626890"/>
              <a:gd name="connsiteY24" fmla="*/ 1637351 h 2184400"/>
              <a:gd name="connsiteX25" fmla="*/ 1299847 w 1626890"/>
              <a:gd name="connsiteY25" fmla="*/ 1371378 h 2184400"/>
              <a:gd name="connsiteX26" fmla="*/ 1370920 w 1626890"/>
              <a:gd name="connsiteY26" fmla="*/ 1371378 h 2184400"/>
              <a:gd name="connsiteX27" fmla="*/ 1370920 w 1626890"/>
              <a:gd name="connsiteY27" fmla="*/ 1398810 h 2184400"/>
              <a:gd name="connsiteX28" fmla="*/ 1299527 w 1626890"/>
              <a:gd name="connsiteY28" fmla="*/ 1398810 h 2184400"/>
              <a:gd name="connsiteX29" fmla="*/ 1301070 w 1626890"/>
              <a:gd name="connsiteY29" fmla="*/ 1383506 h 2184400"/>
              <a:gd name="connsiteX30" fmla="*/ 227694 w 1626890"/>
              <a:gd name="connsiteY30" fmla="*/ 1371378 h 2184400"/>
              <a:gd name="connsiteX31" fmla="*/ 295591 w 1626890"/>
              <a:gd name="connsiteY31" fmla="*/ 1371378 h 2184400"/>
              <a:gd name="connsiteX32" fmla="*/ 294368 w 1626890"/>
              <a:gd name="connsiteY32" fmla="*/ 1383506 h 2184400"/>
              <a:gd name="connsiteX33" fmla="*/ 295911 w 1626890"/>
              <a:gd name="connsiteY33" fmla="*/ 1398810 h 2184400"/>
              <a:gd name="connsiteX34" fmla="*/ 227694 w 1626890"/>
              <a:gd name="connsiteY34" fmla="*/ 1398810 h 2184400"/>
              <a:gd name="connsiteX35" fmla="*/ 1287481 w 1626890"/>
              <a:gd name="connsiteY35" fmla="*/ 1087409 h 2184400"/>
              <a:gd name="connsiteX36" fmla="*/ 1301197 w 1626890"/>
              <a:gd name="connsiteY36" fmla="*/ 1111166 h 2184400"/>
              <a:gd name="connsiteX37" fmla="*/ 1239369 w 1626890"/>
              <a:gd name="connsiteY37" fmla="*/ 1146862 h 2184400"/>
              <a:gd name="connsiteX38" fmla="*/ 1233053 w 1626890"/>
              <a:gd name="connsiteY38" fmla="*/ 1132837 h 2184400"/>
              <a:gd name="connsiteX39" fmla="*/ 1225930 w 1626890"/>
              <a:gd name="connsiteY39" fmla="*/ 1122946 h 2184400"/>
              <a:gd name="connsiteX40" fmla="*/ 311133 w 1626890"/>
              <a:gd name="connsiteY40" fmla="*/ 1087409 h 2184400"/>
              <a:gd name="connsiteX41" fmla="*/ 370212 w 1626890"/>
              <a:gd name="connsiteY41" fmla="*/ 1121518 h 2184400"/>
              <a:gd name="connsiteX42" fmla="*/ 361223 w 1626890"/>
              <a:gd name="connsiteY42" fmla="*/ 1134000 h 2184400"/>
              <a:gd name="connsiteX43" fmla="*/ 356218 w 1626890"/>
              <a:gd name="connsiteY43" fmla="*/ 1145115 h 2184400"/>
              <a:gd name="connsiteX44" fmla="*/ 297417 w 1626890"/>
              <a:gd name="connsiteY44" fmla="*/ 1111166 h 2184400"/>
              <a:gd name="connsiteX45" fmla="*/ 795337 w 1626890"/>
              <a:gd name="connsiteY45" fmla="*/ 1012823 h 2184400"/>
              <a:gd name="connsiteX46" fmla="*/ 800100 w 1626890"/>
              <a:gd name="connsiteY46" fmla="*/ 1012823 h 2184400"/>
              <a:gd name="connsiteX47" fmla="*/ 807913 w 1626890"/>
              <a:gd name="connsiteY47" fmla="*/ 1087826 h 2184400"/>
              <a:gd name="connsiteX48" fmla="*/ 816707 w 1626890"/>
              <a:gd name="connsiteY48" fmla="*/ 1091468 h 2184400"/>
              <a:gd name="connsiteX49" fmla="*/ 823914 w 1626890"/>
              <a:gd name="connsiteY49" fmla="*/ 1108868 h 2184400"/>
              <a:gd name="connsiteX50" fmla="*/ 799307 w 1626890"/>
              <a:gd name="connsiteY50" fmla="*/ 1133475 h 2184400"/>
              <a:gd name="connsiteX51" fmla="*/ 774700 w 1626890"/>
              <a:gd name="connsiteY51" fmla="*/ 1108868 h 2184400"/>
              <a:gd name="connsiteX52" fmla="*/ 781907 w 1626890"/>
              <a:gd name="connsiteY52" fmla="*/ 1091468 h 2184400"/>
              <a:gd name="connsiteX53" fmla="*/ 790112 w 1626890"/>
              <a:gd name="connsiteY53" fmla="*/ 1088070 h 2184400"/>
              <a:gd name="connsiteX54" fmla="*/ 799306 w 1626890"/>
              <a:gd name="connsiteY54" fmla="*/ 985041 h 2184400"/>
              <a:gd name="connsiteX55" fmla="*/ 672305 w 1626890"/>
              <a:gd name="connsiteY55" fmla="*/ 1112042 h 2184400"/>
              <a:gd name="connsiteX56" fmla="*/ 799306 w 1626890"/>
              <a:gd name="connsiteY56" fmla="*/ 1239043 h 2184400"/>
              <a:gd name="connsiteX57" fmla="*/ 926307 w 1626890"/>
              <a:gd name="connsiteY57" fmla="*/ 1112042 h 2184400"/>
              <a:gd name="connsiteX58" fmla="*/ 799306 w 1626890"/>
              <a:gd name="connsiteY58" fmla="*/ 985041 h 2184400"/>
              <a:gd name="connsiteX59" fmla="*/ 1201859 w 1626890"/>
              <a:gd name="connsiteY59" fmla="*/ 969962 h 2184400"/>
              <a:gd name="connsiteX60" fmla="*/ 1209244 w 1626890"/>
              <a:gd name="connsiteY60" fmla="*/ 977347 h 2184400"/>
              <a:gd name="connsiteX61" fmla="*/ 840242 w 1626890"/>
              <a:gd name="connsiteY61" fmla="*/ 1379253 h 2184400"/>
              <a:gd name="connsiteX62" fmla="*/ 843403 w 1626890"/>
              <a:gd name="connsiteY62" fmla="*/ 1386818 h 2184400"/>
              <a:gd name="connsiteX63" fmla="*/ 838692 w 1626890"/>
              <a:gd name="connsiteY63" fmla="*/ 1398091 h 2184400"/>
              <a:gd name="connsiteX64" fmla="*/ 1104904 w 1626890"/>
              <a:gd name="connsiteY64" fmla="*/ 1682779 h 2184400"/>
              <a:gd name="connsiteX65" fmla="*/ 1099211 w 1626890"/>
              <a:gd name="connsiteY65" fmla="*/ 1688472 h 2184400"/>
              <a:gd name="connsiteX66" fmla="*/ 812555 w 1626890"/>
              <a:gd name="connsiteY66" fmla="*/ 1425285 h 2184400"/>
              <a:gd name="connsiteX67" fmla="*/ 799307 w 1626890"/>
              <a:gd name="connsiteY67" fmla="*/ 1430789 h 2184400"/>
              <a:gd name="connsiteX68" fmla="*/ 768180 w 1626890"/>
              <a:gd name="connsiteY68" fmla="*/ 1417857 h 2184400"/>
              <a:gd name="connsiteX69" fmla="*/ 768180 w 1626890"/>
              <a:gd name="connsiteY69" fmla="*/ 1355779 h 2184400"/>
              <a:gd name="connsiteX70" fmla="*/ 799307 w 1626890"/>
              <a:gd name="connsiteY70" fmla="*/ 1340260 h 2184400"/>
              <a:gd name="connsiteX71" fmla="*/ 803582 w 1626890"/>
              <a:gd name="connsiteY71" fmla="*/ 1342391 h 2184400"/>
              <a:gd name="connsiteX72" fmla="*/ 799307 w 1626890"/>
              <a:gd name="connsiteY72" fmla="*/ 955561 h 2184400"/>
              <a:gd name="connsiteX73" fmla="*/ 955789 w 1626890"/>
              <a:gd name="connsiteY73" fmla="*/ 1112043 h 2184400"/>
              <a:gd name="connsiteX74" fmla="*/ 799307 w 1626890"/>
              <a:gd name="connsiteY74" fmla="*/ 1268525 h 2184400"/>
              <a:gd name="connsiteX75" fmla="*/ 642825 w 1626890"/>
              <a:gd name="connsiteY75" fmla="*/ 1112043 h 2184400"/>
              <a:gd name="connsiteX76" fmla="*/ 799307 w 1626890"/>
              <a:gd name="connsiteY76" fmla="*/ 955561 h 2184400"/>
              <a:gd name="connsiteX77" fmla="*/ 1073236 w 1626890"/>
              <a:gd name="connsiteY77" fmla="*/ 883204 h 2184400"/>
              <a:gd name="connsiteX78" fmla="*/ 1096993 w 1626890"/>
              <a:gd name="connsiteY78" fmla="*/ 896920 h 2184400"/>
              <a:gd name="connsiteX79" fmla="*/ 1061296 w 1626890"/>
              <a:gd name="connsiteY79" fmla="*/ 958748 h 2184400"/>
              <a:gd name="connsiteX80" fmla="*/ 1048814 w 1626890"/>
              <a:gd name="connsiteY80" fmla="*/ 949760 h 2184400"/>
              <a:gd name="connsiteX81" fmla="*/ 1037699 w 1626890"/>
              <a:gd name="connsiteY81" fmla="*/ 944755 h 2184400"/>
              <a:gd name="connsiteX82" fmla="*/ 525378 w 1626890"/>
              <a:gd name="connsiteY82" fmla="*/ 883204 h 2184400"/>
              <a:gd name="connsiteX83" fmla="*/ 559487 w 1626890"/>
              <a:gd name="connsiteY83" fmla="*/ 942283 h 2184400"/>
              <a:gd name="connsiteX84" fmla="*/ 545462 w 1626890"/>
              <a:gd name="connsiteY84" fmla="*/ 948598 h 2184400"/>
              <a:gd name="connsiteX85" fmla="*/ 535570 w 1626890"/>
              <a:gd name="connsiteY85" fmla="*/ 955721 h 2184400"/>
              <a:gd name="connsiteX86" fmla="*/ 501621 w 1626890"/>
              <a:gd name="connsiteY86" fmla="*/ 896920 h 2184400"/>
              <a:gd name="connsiteX87" fmla="*/ 785590 w 1626890"/>
              <a:gd name="connsiteY87" fmla="*/ 813480 h 2184400"/>
              <a:gd name="connsiteX88" fmla="*/ 813022 w 1626890"/>
              <a:gd name="connsiteY88" fmla="*/ 813480 h 2184400"/>
              <a:gd name="connsiteX89" fmla="*/ 813022 w 1626890"/>
              <a:gd name="connsiteY89" fmla="*/ 881698 h 2184400"/>
              <a:gd name="connsiteX90" fmla="*/ 797718 w 1626890"/>
              <a:gd name="connsiteY90" fmla="*/ 880155 h 2184400"/>
              <a:gd name="connsiteX91" fmla="*/ 785590 w 1626890"/>
              <a:gd name="connsiteY91" fmla="*/ 881378 h 2184400"/>
              <a:gd name="connsiteX92" fmla="*/ 799307 w 1626890"/>
              <a:gd name="connsiteY92" fmla="*/ 769936 h 2184400"/>
              <a:gd name="connsiteX93" fmla="*/ 180975 w 1626890"/>
              <a:gd name="connsiteY93" fmla="*/ 1386680 h 2184400"/>
              <a:gd name="connsiteX94" fmla="*/ 799307 w 1626890"/>
              <a:gd name="connsiteY94" fmla="*/ 2003424 h 2184400"/>
              <a:gd name="connsiteX95" fmla="*/ 1417639 w 1626890"/>
              <a:gd name="connsiteY95" fmla="*/ 1386680 h 2184400"/>
              <a:gd name="connsiteX96" fmla="*/ 799307 w 1626890"/>
              <a:gd name="connsiteY96" fmla="*/ 769936 h 2184400"/>
              <a:gd name="connsiteX97" fmla="*/ 797718 w 1626890"/>
              <a:gd name="connsiteY97" fmla="*/ 64263 h 2184400"/>
              <a:gd name="connsiteX98" fmla="*/ 577310 w 1626890"/>
              <a:gd name="connsiteY98" fmla="*/ 284671 h 2184400"/>
              <a:gd name="connsiteX99" fmla="*/ 711925 w 1626890"/>
              <a:gd name="connsiteY99" fmla="*/ 487758 h 2184400"/>
              <a:gd name="connsiteX100" fmla="*/ 733427 w 1626890"/>
              <a:gd name="connsiteY100" fmla="*/ 492099 h 2184400"/>
              <a:gd name="connsiteX101" fmla="*/ 733427 w 1626890"/>
              <a:gd name="connsiteY101" fmla="*/ 457199 h 2184400"/>
              <a:gd name="connsiteX102" fmla="*/ 684214 w 1626890"/>
              <a:gd name="connsiteY102" fmla="*/ 457199 h 2184400"/>
              <a:gd name="connsiteX103" fmla="*/ 684214 w 1626890"/>
              <a:gd name="connsiteY103" fmla="*/ 280773 h 2184400"/>
              <a:gd name="connsiteX104" fmla="*/ 743505 w 1626890"/>
              <a:gd name="connsiteY104" fmla="*/ 225424 h 2184400"/>
              <a:gd name="connsiteX105" fmla="*/ 855111 w 1626890"/>
              <a:gd name="connsiteY105" fmla="*/ 225424 h 2184400"/>
              <a:gd name="connsiteX106" fmla="*/ 914402 w 1626890"/>
              <a:gd name="connsiteY106" fmla="*/ 280773 h 2184400"/>
              <a:gd name="connsiteX107" fmla="*/ 914402 w 1626890"/>
              <a:gd name="connsiteY107" fmla="*/ 457199 h 2184400"/>
              <a:gd name="connsiteX108" fmla="*/ 868365 w 1626890"/>
              <a:gd name="connsiteY108" fmla="*/ 457199 h 2184400"/>
              <a:gd name="connsiteX109" fmla="*/ 868365 w 1626890"/>
              <a:gd name="connsiteY109" fmla="*/ 490816 h 2184400"/>
              <a:gd name="connsiteX110" fmla="*/ 883511 w 1626890"/>
              <a:gd name="connsiteY110" fmla="*/ 487758 h 2184400"/>
              <a:gd name="connsiteX111" fmla="*/ 1018126 w 1626890"/>
              <a:gd name="connsiteY111" fmla="*/ 284671 h 2184400"/>
              <a:gd name="connsiteX112" fmla="*/ 797718 w 1626890"/>
              <a:gd name="connsiteY112" fmla="*/ 64263 h 2184400"/>
              <a:gd name="connsiteX113" fmla="*/ 797719 w 1626890"/>
              <a:gd name="connsiteY113" fmla="*/ 0 h 2184400"/>
              <a:gd name="connsiteX114" fmla="*/ 1082391 w 1626890"/>
              <a:gd name="connsiteY114" fmla="*/ 284672 h 2184400"/>
              <a:gd name="connsiteX115" fmla="*/ 908526 w 1626890"/>
              <a:gd name="connsiteY115" fmla="*/ 546973 h 2184400"/>
              <a:gd name="connsiteX116" fmla="*/ 868365 w 1626890"/>
              <a:gd name="connsiteY116" fmla="*/ 559440 h 2184400"/>
              <a:gd name="connsiteX117" fmla="*/ 868365 w 1626890"/>
              <a:gd name="connsiteY117" fmla="*/ 592574 h 2184400"/>
              <a:gd name="connsiteX118" fmla="*/ 962302 w 1626890"/>
              <a:gd name="connsiteY118" fmla="*/ 602025 h 2184400"/>
              <a:gd name="connsiteX119" fmla="*/ 1248682 w 1626890"/>
              <a:gd name="connsiteY119" fmla="*/ 722295 h 2184400"/>
              <a:gd name="connsiteX120" fmla="*/ 1338736 w 1626890"/>
              <a:gd name="connsiteY120" fmla="*/ 796450 h 2184400"/>
              <a:gd name="connsiteX121" fmla="*/ 1409620 w 1626890"/>
              <a:gd name="connsiteY121" fmla="*/ 725566 h 2184400"/>
              <a:gd name="connsiteX122" fmla="*/ 1390651 w 1626890"/>
              <a:gd name="connsiteY122" fmla="*/ 706596 h 2184400"/>
              <a:gd name="connsiteX123" fmla="*/ 1526141 w 1626890"/>
              <a:gd name="connsiteY123" fmla="*/ 567632 h 2184400"/>
              <a:gd name="connsiteX124" fmla="*/ 1550460 w 1626890"/>
              <a:gd name="connsiteY124" fmla="*/ 559816 h 2184400"/>
              <a:gd name="connsiteX125" fmla="*/ 1574779 w 1626890"/>
              <a:gd name="connsiteY125" fmla="*/ 567632 h 2184400"/>
              <a:gd name="connsiteX126" fmla="*/ 1616468 w 1626890"/>
              <a:gd name="connsiteY126" fmla="*/ 612796 h 2184400"/>
              <a:gd name="connsiteX127" fmla="*/ 1616468 w 1626890"/>
              <a:gd name="connsiteY127" fmla="*/ 657959 h 2184400"/>
              <a:gd name="connsiteX128" fmla="*/ 1480978 w 1626890"/>
              <a:gd name="connsiteY128" fmla="*/ 796923 h 2184400"/>
              <a:gd name="connsiteX129" fmla="*/ 1461214 w 1626890"/>
              <a:gd name="connsiteY129" fmla="*/ 777159 h 2184400"/>
              <a:gd name="connsiteX130" fmla="*/ 1390412 w 1626890"/>
              <a:gd name="connsiteY130" fmla="*/ 847961 h 2184400"/>
              <a:gd name="connsiteX131" fmla="*/ 1465008 w 1626890"/>
              <a:gd name="connsiteY131" fmla="*/ 938193 h 2184400"/>
              <a:gd name="connsiteX132" fmla="*/ 1601788 w 1626890"/>
              <a:gd name="connsiteY132" fmla="*/ 1385093 h 2184400"/>
              <a:gd name="connsiteX133" fmla="*/ 800894 w 1626890"/>
              <a:gd name="connsiteY133" fmla="*/ 2184400 h 2184400"/>
              <a:gd name="connsiteX134" fmla="*/ 0 w 1626890"/>
              <a:gd name="connsiteY134" fmla="*/ 1385093 h 2184400"/>
              <a:gd name="connsiteX135" fmla="*/ 639486 w 1626890"/>
              <a:gd name="connsiteY135" fmla="*/ 602025 h 2184400"/>
              <a:gd name="connsiteX136" fmla="*/ 733427 w 1626890"/>
              <a:gd name="connsiteY136" fmla="*/ 592574 h 2184400"/>
              <a:gd name="connsiteX137" fmla="*/ 733427 w 1626890"/>
              <a:gd name="connsiteY137" fmla="*/ 561412 h 2184400"/>
              <a:gd name="connsiteX138" fmla="*/ 686912 w 1626890"/>
              <a:gd name="connsiteY138" fmla="*/ 546973 h 2184400"/>
              <a:gd name="connsiteX139" fmla="*/ 513047 w 1626890"/>
              <a:gd name="connsiteY139" fmla="*/ 284672 h 2184400"/>
              <a:gd name="connsiteX140" fmla="*/ 797719 w 1626890"/>
              <a:gd name="connsiteY140" fmla="*/ 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626890" h="2184400">
                <a:moveTo>
                  <a:pt x="813022" y="1885314"/>
                </a:moveTo>
                <a:lnTo>
                  <a:pt x="813022" y="1956706"/>
                </a:lnTo>
                <a:lnTo>
                  <a:pt x="785590" y="1956706"/>
                </a:lnTo>
                <a:lnTo>
                  <a:pt x="785590" y="1885635"/>
                </a:lnTo>
                <a:lnTo>
                  <a:pt x="797718" y="1886857"/>
                </a:lnTo>
                <a:close/>
                <a:moveTo>
                  <a:pt x="535571" y="1814466"/>
                </a:moveTo>
                <a:lnTo>
                  <a:pt x="545463" y="1821590"/>
                </a:lnTo>
                <a:lnTo>
                  <a:pt x="559488" y="1827905"/>
                </a:lnTo>
                <a:lnTo>
                  <a:pt x="525380" y="1886983"/>
                </a:lnTo>
                <a:lnTo>
                  <a:pt x="501623" y="1873267"/>
                </a:lnTo>
                <a:close/>
                <a:moveTo>
                  <a:pt x="1061295" y="1811440"/>
                </a:moveTo>
                <a:lnTo>
                  <a:pt x="1096991" y="1873267"/>
                </a:lnTo>
                <a:lnTo>
                  <a:pt x="1073234" y="1886983"/>
                </a:lnTo>
                <a:lnTo>
                  <a:pt x="1037699" y="1825434"/>
                </a:lnTo>
                <a:lnTo>
                  <a:pt x="1048813" y="1820428"/>
                </a:lnTo>
                <a:close/>
                <a:moveTo>
                  <a:pt x="356219" y="1625073"/>
                </a:moveTo>
                <a:lnTo>
                  <a:pt x="361224" y="1636188"/>
                </a:lnTo>
                <a:lnTo>
                  <a:pt x="370212" y="1648670"/>
                </a:lnTo>
                <a:lnTo>
                  <a:pt x="311134" y="1682779"/>
                </a:lnTo>
                <a:lnTo>
                  <a:pt x="297418" y="1659022"/>
                </a:lnTo>
                <a:close/>
                <a:moveTo>
                  <a:pt x="1239369" y="1623326"/>
                </a:moveTo>
                <a:lnTo>
                  <a:pt x="1301196" y="1659022"/>
                </a:lnTo>
                <a:lnTo>
                  <a:pt x="1287480" y="1682779"/>
                </a:lnTo>
                <a:lnTo>
                  <a:pt x="1225931" y="1647244"/>
                </a:lnTo>
                <a:lnTo>
                  <a:pt x="1233053" y="1637351"/>
                </a:lnTo>
                <a:close/>
                <a:moveTo>
                  <a:pt x="1299847" y="1371378"/>
                </a:moveTo>
                <a:lnTo>
                  <a:pt x="1370920" y="1371378"/>
                </a:lnTo>
                <a:lnTo>
                  <a:pt x="1370920" y="1398810"/>
                </a:lnTo>
                <a:lnTo>
                  <a:pt x="1299527" y="1398810"/>
                </a:lnTo>
                <a:lnTo>
                  <a:pt x="1301070" y="1383506"/>
                </a:lnTo>
                <a:close/>
                <a:moveTo>
                  <a:pt x="227694" y="1371378"/>
                </a:moveTo>
                <a:lnTo>
                  <a:pt x="295591" y="1371378"/>
                </a:lnTo>
                <a:lnTo>
                  <a:pt x="294368" y="1383506"/>
                </a:lnTo>
                <a:lnTo>
                  <a:pt x="295911" y="1398810"/>
                </a:lnTo>
                <a:lnTo>
                  <a:pt x="227694" y="1398810"/>
                </a:lnTo>
                <a:close/>
                <a:moveTo>
                  <a:pt x="1287481" y="1087409"/>
                </a:moveTo>
                <a:lnTo>
                  <a:pt x="1301197" y="1111166"/>
                </a:lnTo>
                <a:lnTo>
                  <a:pt x="1239369" y="1146862"/>
                </a:lnTo>
                <a:lnTo>
                  <a:pt x="1233053" y="1132837"/>
                </a:lnTo>
                <a:lnTo>
                  <a:pt x="1225930" y="1122946"/>
                </a:lnTo>
                <a:close/>
                <a:moveTo>
                  <a:pt x="311133" y="1087409"/>
                </a:moveTo>
                <a:lnTo>
                  <a:pt x="370212" y="1121518"/>
                </a:lnTo>
                <a:lnTo>
                  <a:pt x="361223" y="1134000"/>
                </a:lnTo>
                <a:lnTo>
                  <a:pt x="356218" y="1145115"/>
                </a:lnTo>
                <a:lnTo>
                  <a:pt x="297417" y="1111166"/>
                </a:lnTo>
                <a:close/>
                <a:moveTo>
                  <a:pt x="795337" y="1012823"/>
                </a:moveTo>
                <a:lnTo>
                  <a:pt x="800100" y="1012823"/>
                </a:lnTo>
                <a:lnTo>
                  <a:pt x="807913" y="1087826"/>
                </a:lnTo>
                <a:lnTo>
                  <a:pt x="816707" y="1091468"/>
                </a:lnTo>
                <a:cubicBezTo>
                  <a:pt x="821160" y="1095921"/>
                  <a:pt x="823914" y="1102073"/>
                  <a:pt x="823914" y="1108868"/>
                </a:cubicBezTo>
                <a:cubicBezTo>
                  <a:pt x="823914" y="1122458"/>
                  <a:pt x="812897" y="1133475"/>
                  <a:pt x="799307" y="1133475"/>
                </a:cubicBezTo>
                <a:cubicBezTo>
                  <a:pt x="785717" y="1133475"/>
                  <a:pt x="774700" y="1122458"/>
                  <a:pt x="774700" y="1108868"/>
                </a:cubicBezTo>
                <a:cubicBezTo>
                  <a:pt x="774700" y="1102073"/>
                  <a:pt x="777454" y="1095921"/>
                  <a:pt x="781907" y="1091468"/>
                </a:cubicBezTo>
                <a:lnTo>
                  <a:pt x="790112" y="1088070"/>
                </a:lnTo>
                <a:close/>
                <a:moveTo>
                  <a:pt x="799306" y="985041"/>
                </a:moveTo>
                <a:cubicBezTo>
                  <a:pt x="729165" y="985041"/>
                  <a:pt x="672305" y="1041901"/>
                  <a:pt x="672305" y="1112042"/>
                </a:cubicBezTo>
                <a:cubicBezTo>
                  <a:pt x="672305" y="1182183"/>
                  <a:pt x="729165" y="1239043"/>
                  <a:pt x="799306" y="1239043"/>
                </a:cubicBezTo>
                <a:cubicBezTo>
                  <a:pt x="869447" y="1239043"/>
                  <a:pt x="926307" y="1182183"/>
                  <a:pt x="926307" y="1112042"/>
                </a:cubicBezTo>
                <a:cubicBezTo>
                  <a:pt x="926307" y="1041901"/>
                  <a:pt x="869447" y="985041"/>
                  <a:pt x="799306" y="985041"/>
                </a:cubicBezTo>
                <a:close/>
                <a:moveTo>
                  <a:pt x="1201859" y="969962"/>
                </a:moveTo>
                <a:lnTo>
                  <a:pt x="1209244" y="977347"/>
                </a:lnTo>
                <a:lnTo>
                  <a:pt x="840242" y="1379253"/>
                </a:lnTo>
                <a:lnTo>
                  <a:pt x="843403" y="1386818"/>
                </a:lnTo>
                <a:lnTo>
                  <a:pt x="838692" y="1398091"/>
                </a:lnTo>
                <a:lnTo>
                  <a:pt x="1104904" y="1682779"/>
                </a:lnTo>
                <a:lnTo>
                  <a:pt x="1099211" y="1688472"/>
                </a:lnTo>
                <a:lnTo>
                  <a:pt x="812555" y="1425285"/>
                </a:lnTo>
                <a:lnTo>
                  <a:pt x="799307" y="1430789"/>
                </a:lnTo>
                <a:cubicBezTo>
                  <a:pt x="788067" y="1430789"/>
                  <a:pt x="776827" y="1426478"/>
                  <a:pt x="768180" y="1417857"/>
                </a:cubicBezTo>
                <a:cubicBezTo>
                  <a:pt x="750888" y="1400613"/>
                  <a:pt x="750888" y="1373023"/>
                  <a:pt x="768180" y="1355779"/>
                </a:cubicBezTo>
                <a:cubicBezTo>
                  <a:pt x="776827" y="1345433"/>
                  <a:pt x="788067" y="1340260"/>
                  <a:pt x="799307" y="1340260"/>
                </a:cubicBezTo>
                <a:lnTo>
                  <a:pt x="803582" y="1342391"/>
                </a:lnTo>
                <a:close/>
                <a:moveTo>
                  <a:pt x="799307" y="955561"/>
                </a:moveTo>
                <a:cubicBezTo>
                  <a:pt x="885730" y="955561"/>
                  <a:pt x="955789" y="1025620"/>
                  <a:pt x="955789" y="1112043"/>
                </a:cubicBezTo>
                <a:cubicBezTo>
                  <a:pt x="955789" y="1198466"/>
                  <a:pt x="885730" y="1268525"/>
                  <a:pt x="799307" y="1268525"/>
                </a:cubicBezTo>
                <a:cubicBezTo>
                  <a:pt x="712884" y="1268525"/>
                  <a:pt x="642825" y="1198466"/>
                  <a:pt x="642825" y="1112043"/>
                </a:cubicBezTo>
                <a:cubicBezTo>
                  <a:pt x="642825" y="1025620"/>
                  <a:pt x="712884" y="955561"/>
                  <a:pt x="799307" y="955561"/>
                </a:cubicBezTo>
                <a:close/>
                <a:moveTo>
                  <a:pt x="1073236" y="883204"/>
                </a:moveTo>
                <a:lnTo>
                  <a:pt x="1096993" y="896920"/>
                </a:lnTo>
                <a:lnTo>
                  <a:pt x="1061296" y="958748"/>
                </a:lnTo>
                <a:lnTo>
                  <a:pt x="1048814" y="949760"/>
                </a:lnTo>
                <a:lnTo>
                  <a:pt x="1037699" y="944755"/>
                </a:lnTo>
                <a:close/>
                <a:moveTo>
                  <a:pt x="525378" y="883204"/>
                </a:moveTo>
                <a:lnTo>
                  <a:pt x="559487" y="942283"/>
                </a:lnTo>
                <a:lnTo>
                  <a:pt x="545462" y="948598"/>
                </a:lnTo>
                <a:lnTo>
                  <a:pt x="535570" y="955721"/>
                </a:lnTo>
                <a:lnTo>
                  <a:pt x="501621" y="896920"/>
                </a:lnTo>
                <a:close/>
                <a:moveTo>
                  <a:pt x="785590" y="813480"/>
                </a:moveTo>
                <a:lnTo>
                  <a:pt x="813022" y="813480"/>
                </a:lnTo>
                <a:lnTo>
                  <a:pt x="813022" y="881698"/>
                </a:lnTo>
                <a:lnTo>
                  <a:pt x="797718" y="880155"/>
                </a:lnTo>
                <a:lnTo>
                  <a:pt x="785590" y="881378"/>
                </a:lnTo>
                <a:close/>
                <a:moveTo>
                  <a:pt x="799307" y="769936"/>
                </a:moveTo>
                <a:cubicBezTo>
                  <a:pt x="457812" y="769936"/>
                  <a:pt x="180975" y="1046062"/>
                  <a:pt x="180975" y="1386680"/>
                </a:cubicBezTo>
                <a:cubicBezTo>
                  <a:pt x="180975" y="1727298"/>
                  <a:pt x="457812" y="2003424"/>
                  <a:pt x="799307" y="2003424"/>
                </a:cubicBezTo>
                <a:cubicBezTo>
                  <a:pt x="1140802" y="2003424"/>
                  <a:pt x="1417639" y="1727298"/>
                  <a:pt x="1417639" y="1386680"/>
                </a:cubicBezTo>
                <a:cubicBezTo>
                  <a:pt x="1417639" y="1046062"/>
                  <a:pt x="1140802" y="769936"/>
                  <a:pt x="799307" y="769936"/>
                </a:cubicBezTo>
                <a:close/>
                <a:moveTo>
                  <a:pt x="797718" y="64263"/>
                </a:moveTo>
                <a:cubicBezTo>
                  <a:pt x="675990" y="64263"/>
                  <a:pt x="577310" y="162943"/>
                  <a:pt x="577310" y="284671"/>
                </a:cubicBezTo>
                <a:cubicBezTo>
                  <a:pt x="577310" y="375967"/>
                  <a:pt x="632818" y="454299"/>
                  <a:pt x="711925" y="487758"/>
                </a:cubicBezTo>
                <a:lnTo>
                  <a:pt x="733427" y="492099"/>
                </a:lnTo>
                <a:lnTo>
                  <a:pt x="733427" y="457199"/>
                </a:lnTo>
                <a:lnTo>
                  <a:pt x="684214" y="457199"/>
                </a:lnTo>
                <a:cubicBezTo>
                  <a:pt x="684214" y="457199"/>
                  <a:pt x="684214" y="457199"/>
                  <a:pt x="684214" y="280773"/>
                </a:cubicBezTo>
                <a:cubicBezTo>
                  <a:pt x="684214" y="249639"/>
                  <a:pt x="712116" y="225424"/>
                  <a:pt x="743505" y="225424"/>
                </a:cubicBezTo>
                <a:cubicBezTo>
                  <a:pt x="743505" y="225424"/>
                  <a:pt x="743505" y="225424"/>
                  <a:pt x="855111" y="225424"/>
                </a:cubicBezTo>
                <a:cubicBezTo>
                  <a:pt x="886500" y="225424"/>
                  <a:pt x="914402" y="249639"/>
                  <a:pt x="914402" y="280773"/>
                </a:cubicBezTo>
                <a:cubicBezTo>
                  <a:pt x="914402" y="280773"/>
                  <a:pt x="914402" y="280773"/>
                  <a:pt x="914402" y="457199"/>
                </a:cubicBezTo>
                <a:lnTo>
                  <a:pt x="868365" y="457199"/>
                </a:lnTo>
                <a:lnTo>
                  <a:pt x="868365" y="490816"/>
                </a:lnTo>
                <a:lnTo>
                  <a:pt x="883511" y="487758"/>
                </a:lnTo>
                <a:cubicBezTo>
                  <a:pt x="962619" y="454299"/>
                  <a:pt x="1018126" y="375967"/>
                  <a:pt x="1018126" y="284671"/>
                </a:cubicBezTo>
                <a:cubicBezTo>
                  <a:pt x="1018126" y="162943"/>
                  <a:pt x="919446" y="64263"/>
                  <a:pt x="797718" y="64263"/>
                </a:cubicBezTo>
                <a:close/>
                <a:moveTo>
                  <a:pt x="797719" y="0"/>
                </a:moveTo>
                <a:cubicBezTo>
                  <a:pt x="954939" y="0"/>
                  <a:pt x="1082391" y="127452"/>
                  <a:pt x="1082391" y="284672"/>
                </a:cubicBezTo>
                <a:cubicBezTo>
                  <a:pt x="1082391" y="402587"/>
                  <a:pt x="1010699" y="503758"/>
                  <a:pt x="908526" y="546973"/>
                </a:cubicBezTo>
                <a:lnTo>
                  <a:pt x="868365" y="559440"/>
                </a:lnTo>
                <a:lnTo>
                  <a:pt x="868365" y="592574"/>
                </a:lnTo>
                <a:lnTo>
                  <a:pt x="962302" y="602025"/>
                </a:lnTo>
                <a:cubicBezTo>
                  <a:pt x="1066575" y="623320"/>
                  <a:pt x="1163466" y="664839"/>
                  <a:pt x="1248682" y="722295"/>
                </a:cubicBezTo>
                <a:lnTo>
                  <a:pt x="1338736" y="796450"/>
                </a:lnTo>
                <a:lnTo>
                  <a:pt x="1409620" y="725566"/>
                </a:lnTo>
                <a:lnTo>
                  <a:pt x="1390651" y="706596"/>
                </a:lnTo>
                <a:cubicBezTo>
                  <a:pt x="1390651" y="706596"/>
                  <a:pt x="1390651" y="706596"/>
                  <a:pt x="1526141" y="567632"/>
                </a:cubicBezTo>
                <a:cubicBezTo>
                  <a:pt x="1533089" y="562421"/>
                  <a:pt x="1541775" y="559816"/>
                  <a:pt x="1550460" y="559816"/>
                </a:cubicBezTo>
                <a:cubicBezTo>
                  <a:pt x="1559145" y="559816"/>
                  <a:pt x="1567830" y="562421"/>
                  <a:pt x="1574779" y="567632"/>
                </a:cubicBezTo>
                <a:cubicBezTo>
                  <a:pt x="1574779" y="567632"/>
                  <a:pt x="1574779" y="567632"/>
                  <a:pt x="1616468" y="612796"/>
                </a:cubicBezTo>
                <a:cubicBezTo>
                  <a:pt x="1630364" y="626692"/>
                  <a:pt x="1630364" y="647537"/>
                  <a:pt x="1616468" y="657959"/>
                </a:cubicBezTo>
                <a:cubicBezTo>
                  <a:pt x="1616468" y="657959"/>
                  <a:pt x="1616468" y="657959"/>
                  <a:pt x="1480978" y="796923"/>
                </a:cubicBezTo>
                <a:lnTo>
                  <a:pt x="1461214" y="777159"/>
                </a:lnTo>
                <a:lnTo>
                  <a:pt x="1390412" y="847961"/>
                </a:lnTo>
                <a:lnTo>
                  <a:pt x="1465008" y="938193"/>
                </a:lnTo>
                <a:cubicBezTo>
                  <a:pt x="1551364" y="1065763"/>
                  <a:pt x="1601788" y="1219551"/>
                  <a:pt x="1601788" y="1385093"/>
                </a:cubicBezTo>
                <a:cubicBezTo>
                  <a:pt x="1601788" y="1826538"/>
                  <a:pt x="1243216" y="2184400"/>
                  <a:pt x="800894" y="2184400"/>
                </a:cubicBezTo>
                <a:cubicBezTo>
                  <a:pt x="358572" y="2184400"/>
                  <a:pt x="0" y="1826538"/>
                  <a:pt x="0" y="1385093"/>
                </a:cubicBezTo>
                <a:cubicBezTo>
                  <a:pt x="0" y="998829"/>
                  <a:pt x="274532" y="676558"/>
                  <a:pt x="639486" y="602025"/>
                </a:cubicBezTo>
                <a:lnTo>
                  <a:pt x="733427" y="592574"/>
                </a:lnTo>
                <a:lnTo>
                  <a:pt x="733427" y="561412"/>
                </a:lnTo>
                <a:lnTo>
                  <a:pt x="686912" y="546973"/>
                </a:lnTo>
                <a:cubicBezTo>
                  <a:pt x="584739" y="503758"/>
                  <a:pt x="513047" y="402587"/>
                  <a:pt x="513047" y="284672"/>
                </a:cubicBezTo>
                <a:cubicBezTo>
                  <a:pt x="513047" y="127452"/>
                  <a:pt x="640499" y="0"/>
                  <a:pt x="797719"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algn="ctr" defTabSz="913836"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48" descr="C:\Users\sakuu\Documents\Ballmer MGX 2011\Tile Icons\Calendar Engineer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606128" y="3367156"/>
            <a:ext cx="431900" cy="455972"/>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p:cNvSpPr/>
          <p:nvPr/>
        </p:nvSpPr>
        <p:spPr bwMode="auto">
          <a:xfrm rot="16200000">
            <a:off x="4652902" y="2259967"/>
            <a:ext cx="601728" cy="58079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TextBox 67"/>
          <p:cNvSpPr txBox="1"/>
          <p:nvPr/>
        </p:nvSpPr>
        <p:spPr>
          <a:xfrm>
            <a:off x="3877177" y="1821541"/>
            <a:ext cx="2343861" cy="361637"/>
          </a:xfrm>
          <a:prstGeom prst="rect">
            <a:avLst/>
          </a:prstGeom>
          <a:noFill/>
        </p:spPr>
        <p:txBody>
          <a:bodyPr wrap="square" lIns="0" tIns="0" rIns="0" bIns="0" rtlCol="0">
            <a:spAutoFit/>
          </a:bodyPr>
          <a:lstStyle>
            <a:defPPr>
              <a:defRPr lang="en-US"/>
            </a:defPPr>
            <a:lvl1pPr algn="ctr" defTabSz="913330">
              <a:defRPr sz="1400">
                <a:solidFill>
                  <a:schemeClr val="tx2"/>
                </a:solidFill>
                <a:latin typeface="Segoe UI Semibold" panose="020B0702040204020203" pitchFamily="34" charset="0"/>
                <a:cs typeface="Segoe UI Semibold" panose="020B0702040204020203" pitchFamily="34" charset="0"/>
              </a:defRPr>
            </a:lvl1pPr>
          </a:lstStyle>
          <a:p>
            <a:pPr defTabSz="895337"/>
            <a:r>
              <a:rPr lang="en-US" sz="1175" kern="0" dirty="0">
                <a:solidFill>
                  <a:srgbClr val="A80000"/>
                </a:solidFill>
                <a:latin typeface="Segoe UI" panose="020B0502040204020203" pitchFamily="34" charset="0"/>
                <a:cs typeface="Segoe UI" panose="020B0502040204020203" pitchFamily="34" charset="0"/>
              </a:rPr>
              <a:t>Performance Insights and Recommendations </a:t>
            </a:r>
          </a:p>
        </p:txBody>
      </p:sp>
    </p:spTree>
    <p:extLst>
      <p:ext uri="{BB962C8B-B14F-4D97-AF65-F5344CB8AC3E}">
        <p14:creationId xmlns:p14="http://schemas.microsoft.com/office/powerpoint/2010/main" val="375555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19559" y="305667"/>
            <a:ext cx="5662850" cy="161167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r>
              <a:rPr lang="en-US" sz="4704" spc="-100" dirty="0">
                <a:solidFill>
                  <a:schemeClr val="bg1"/>
                </a:solidFill>
                <a:latin typeface="Segoe UI Light" panose="020B0502040204020203" pitchFamily="34" charset="0"/>
                <a:cs typeface="Segoe UI Light" panose="020B0502040204020203" pitchFamily="34" charset="0"/>
              </a:rPr>
              <a:t>Performance and Scale</a:t>
            </a:r>
            <a:br>
              <a:rPr lang="en-US" sz="4704" spc="-100" dirty="0">
                <a:solidFill>
                  <a:schemeClr val="bg1"/>
                </a:solidFill>
                <a:latin typeface="Segoe UI Light" panose="020B0502040204020203" pitchFamily="34" charset="0"/>
                <a:cs typeface="Segoe UI Light" panose="020B0502040204020203" pitchFamily="34" charset="0"/>
              </a:rPr>
            </a:br>
            <a:endParaRPr lang="en-US" sz="4704" spc="-100" dirty="0">
              <a:solidFill>
                <a:schemeClr val="bg1"/>
              </a:solidFill>
              <a:latin typeface="Segoe UI Light" panose="020B0502040204020203" pitchFamily="34" charset="0"/>
              <a:cs typeface="Segoe UI Light" panose="020B0502040204020203" pitchFamily="34" charset="0"/>
            </a:endParaRPr>
          </a:p>
        </p:txBody>
      </p:sp>
      <p:sp>
        <p:nvSpPr>
          <p:cNvPr id="4" name="Text Placeholder 2"/>
          <p:cNvSpPr txBox="1">
            <a:spLocks/>
          </p:cNvSpPr>
          <p:nvPr/>
        </p:nvSpPr>
        <p:spPr>
          <a:xfrm>
            <a:off x="6544149" y="974"/>
            <a:ext cx="5646987" cy="6856054"/>
          </a:xfrm>
          <a:prstGeom prst="rect">
            <a:avLst/>
          </a:prstGeom>
          <a:solidFill>
            <a:schemeClr val="tx1"/>
          </a:solidFill>
        </p:spPr>
        <p:txBody>
          <a:bodyPr lIns="358519"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457200">
              <a:lnSpc>
                <a:spcPct val="105000"/>
              </a:lnSpc>
              <a:spcBef>
                <a:spcPts val="0"/>
              </a:spcBef>
              <a:spcAft>
                <a:spcPts val="2400"/>
              </a:spcAft>
              <a:buClr>
                <a:schemeClr val="accent2"/>
              </a:buClr>
              <a:buSzPct val="80000"/>
              <a:defRPr/>
            </a:pPr>
            <a:r>
              <a:rPr lang="en-US" sz="2800" b="1" dirty="0" err="1">
                <a:solidFill>
                  <a:schemeClr val="bg2">
                    <a:lumMod val="75000"/>
                  </a:schemeClr>
                </a:solidFill>
                <a:latin typeface="+mn-lt"/>
                <a:ea typeface="Calibri" panose="020F0502020204030204" pitchFamily="34" charset="0"/>
                <a:cs typeface="Times New Roman" panose="02020603050405020304" pitchFamily="18" charset="0"/>
              </a:rPr>
              <a:t>Resumable</a:t>
            </a:r>
            <a:r>
              <a:rPr lang="en-US" sz="2800" b="1" dirty="0">
                <a:solidFill>
                  <a:schemeClr val="bg2">
                    <a:lumMod val="75000"/>
                  </a:schemeClr>
                </a:solidFill>
                <a:latin typeface="+mn-lt"/>
                <a:ea typeface="Calibri" panose="020F0502020204030204" pitchFamily="34" charset="0"/>
                <a:cs typeface="Times New Roman" panose="02020603050405020304" pitchFamily="18" charset="0"/>
              </a:rPr>
              <a:t> Index Operations</a:t>
            </a:r>
          </a:p>
          <a:p>
            <a:pPr marL="285750" indent="-285750" defTabSz="457200">
              <a:lnSpc>
                <a:spcPct val="105000"/>
              </a:lnSpc>
              <a:spcBef>
                <a:spcPts val="0"/>
              </a:spcBef>
              <a:spcAft>
                <a:spcPts val="2400"/>
              </a:spcAft>
              <a:buClr>
                <a:schemeClr val="accent2"/>
              </a:buClr>
              <a:buSzPct val="80000"/>
              <a:defRPr/>
            </a:pPr>
            <a:r>
              <a:rPr lang="en-US" sz="2800" b="1" dirty="0">
                <a:solidFill>
                  <a:schemeClr val="bg2">
                    <a:lumMod val="75000"/>
                  </a:schemeClr>
                </a:solidFill>
                <a:latin typeface="+mn-lt"/>
                <a:ea typeface="Calibri" panose="020F0502020204030204" pitchFamily="34" charset="0"/>
                <a:cs typeface="Times New Roman" panose="02020603050405020304" pitchFamily="18" charset="0"/>
              </a:rPr>
              <a:t>Adaptive Query Processing</a:t>
            </a:r>
          </a:p>
          <a:p>
            <a:pPr marL="285750" indent="-285750" defTabSz="457200">
              <a:lnSpc>
                <a:spcPct val="105000"/>
              </a:lnSpc>
              <a:spcBef>
                <a:spcPts val="0"/>
              </a:spcBef>
              <a:spcAft>
                <a:spcPts val="2400"/>
              </a:spcAft>
              <a:buClr>
                <a:schemeClr val="accent2"/>
              </a:buClr>
              <a:buSzPct val="80000"/>
              <a:defRPr/>
            </a:pPr>
            <a:r>
              <a:rPr lang="en-US" sz="2800" dirty="0">
                <a:solidFill>
                  <a:schemeClr val="bg2">
                    <a:lumMod val="75000"/>
                  </a:schemeClr>
                </a:solidFill>
                <a:latin typeface="+mn-lt"/>
                <a:ea typeface="Calibri" panose="020F0502020204030204" pitchFamily="34" charset="0"/>
                <a:cs typeface="Times New Roman" panose="02020603050405020304" pitchFamily="18" charset="0"/>
              </a:rPr>
              <a:t>More Storage, more flexible performance tiers, faster resizing</a:t>
            </a:r>
          </a:p>
          <a:p>
            <a:pPr marL="336080" indent="-336080" defTabSz="896214">
              <a:lnSpc>
                <a:spcPct val="105000"/>
              </a:lnSpc>
              <a:spcBef>
                <a:spcPts val="0"/>
              </a:spcBef>
              <a:spcAft>
                <a:spcPts val="2353"/>
              </a:spcAft>
              <a:buSzTx/>
              <a:buFont typeface="Symbol" panose="05050102010706020507" pitchFamily="18" charset="2"/>
              <a:buChar char=""/>
              <a:defRPr/>
            </a:pPr>
            <a:endParaRPr lang="en-US" sz="3528" kern="0" dirty="0">
              <a:solidFill>
                <a:srgbClr val="505050"/>
              </a:solidFill>
              <a:ea typeface="Calibri" panose="020F0502020204030204" pitchFamily="34" charset="0"/>
              <a:cs typeface="Times New Roman" panose="02020603050405020304" pitchFamily="18" charset="0"/>
            </a:endParaRPr>
          </a:p>
          <a:p>
            <a:pPr marL="336080" indent="-336080" defTabSz="896214">
              <a:lnSpc>
                <a:spcPct val="105000"/>
              </a:lnSpc>
              <a:spcBef>
                <a:spcPts val="0"/>
              </a:spcBef>
              <a:spcAft>
                <a:spcPts val="2353"/>
              </a:spcAft>
              <a:buSzTx/>
              <a:buFont typeface="Symbol" panose="05050102010706020507" pitchFamily="18" charset="2"/>
              <a:buChar char=""/>
              <a:defRPr/>
            </a:pPr>
            <a:endParaRPr lang="en-US" sz="3528" kern="0" dirty="0">
              <a:solidFill>
                <a:srgbClr val="505050"/>
              </a:solidFill>
              <a:ea typeface="Calibri" panose="020F0502020204030204" pitchFamily="34" charset="0"/>
              <a:cs typeface="Times New Roman" panose="02020603050405020304" pitchFamily="18" charset="0"/>
            </a:endParaRPr>
          </a:p>
        </p:txBody>
      </p:sp>
      <p:grpSp>
        <p:nvGrpSpPr>
          <p:cNvPr id="6" name="Group 5"/>
          <p:cNvGrpSpPr>
            <a:grpSpLocks noChangeAspect="1"/>
          </p:cNvGrpSpPr>
          <p:nvPr/>
        </p:nvGrpSpPr>
        <p:grpSpPr>
          <a:xfrm>
            <a:off x="1400466" y="3113628"/>
            <a:ext cx="3501035" cy="2629164"/>
            <a:chOff x="1326863" y="3967747"/>
            <a:chExt cx="1103928" cy="829015"/>
          </a:xfrm>
          <a:solidFill>
            <a:schemeClr val="accent1"/>
          </a:solidFill>
        </p:grpSpPr>
        <p:grpSp>
          <p:nvGrpSpPr>
            <p:cNvPr id="9" name="Group 8"/>
            <p:cNvGrpSpPr/>
            <p:nvPr/>
          </p:nvGrpSpPr>
          <p:grpSpPr>
            <a:xfrm>
              <a:off x="1326863" y="3967747"/>
              <a:ext cx="741988" cy="813391"/>
              <a:chOff x="9048694" y="2059303"/>
              <a:chExt cx="1357108" cy="1487705"/>
            </a:xfrm>
            <a:grpFill/>
          </p:grpSpPr>
          <p:sp>
            <p:nvSpPr>
              <p:cNvPr id="11" name="Freeform 7"/>
              <p:cNvSpPr/>
              <p:nvPr/>
            </p:nvSpPr>
            <p:spPr bwMode="auto">
              <a:xfrm>
                <a:off x="9048694" y="2059303"/>
                <a:ext cx="979198" cy="1308786"/>
              </a:xfrm>
              <a:custGeom>
                <a:avLst/>
                <a:gdLst>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1330667 w 1348466"/>
                  <a:gd name="connsiteY8" fmla="*/ 1192469 h 1814042"/>
                  <a:gd name="connsiteX9" fmla="*/ 953984 w 1348466"/>
                  <a:gd name="connsiteY9" fmla="*/ 1447584 h 1814042"/>
                  <a:gd name="connsiteX10" fmla="*/ 951531 w 1348466"/>
                  <a:gd name="connsiteY10" fmla="*/ 1455661 h 1814042"/>
                  <a:gd name="connsiteX11" fmla="*/ 936978 w 1348466"/>
                  <a:gd name="connsiteY11" fmla="*/ 1451144 h 1814042"/>
                  <a:gd name="connsiteX12" fmla="*/ 878266 w 1348466"/>
                  <a:gd name="connsiteY12" fmla="*/ 1445225 h 1814042"/>
                  <a:gd name="connsiteX13" fmla="*/ 586939 w 1348466"/>
                  <a:gd name="connsiteY13" fmla="*/ 1736552 h 1814042"/>
                  <a:gd name="connsiteX14" fmla="*/ 591489 w 1348466"/>
                  <a:gd name="connsiteY14" fmla="*/ 1788122 h 1814042"/>
                  <a:gd name="connsiteX15" fmla="*/ 598491 w 1348466"/>
                  <a:gd name="connsiteY15" fmla="*/ 1814042 h 1814042"/>
                  <a:gd name="connsiteX16" fmla="*/ 538369 w 1348466"/>
                  <a:gd name="connsiteY16" fmla="*/ 1811319 h 1814042"/>
                  <a:gd name="connsiteX17" fmla="*/ 0 w 1348466"/>
                  <a:gd name="connsiteY17" fmla="*/ 1514501 h 1814042"/>
                  <a:gd name="connsiteX18" fmla="*/ 0 w 1348466"/>
                  <a:gd name="connsiteY18" fmla="*/ 302974 h 1814042"/>
                  <a:gd name="connsiteX19" fmla="*/ 674234 w 1348466"/>
                  <a:gd name="connsiteY19"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6978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6978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6978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2595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932595 w 1348466"/>
                  <a:gd name="connsiteY10" fmla="*/ 1451144 h 1814042"/>
                  <a:gd name="connsiteX11" fmla="*/ 878266 w 1348466"/>
                  <a:gd name="connsiteY11" fmla="*/ 1445225 h 1814042"/>
                  <a:gd name="connsiteX12" fmla="*/ 586939 w 1348466"/>
                  <a:gd name="connsiteY12" fmla="*/ 1736552 h 1814042"/>
                  <a:gd name="connsiteX13" fmla="*/ 591489 w 1348466"/>
                  <a:gd name="connsiteY13" fmla="*/ 1788122 h 1814042"/>
                  <a:gd name="connsiteX14" fmla="*/ 598491 w 1348466"/>
                  <a:gd name="connsiteY14" fmla="*/ 1814042 h 1814042"/>
                  <a:gd name="connsiteX15" fmla="*/ 538369 w 1348466"/>
                  <a:gd name="connsiteY15" fmla="*/ 1811319 h 1814042"/>
                  <a:gd name="connsiteX16" fmla="*/ 0 w 1348466"/>
                  <a:gd name="connsiteY16" fmla="*/ 1514501 h 1814042"/>
                  <a:gd name="connsiteX17" fmla="*/ 0 w 1348466"/>
                  <a:gd name="connsiteY17" fmla="*/ 302974 h 1814042"/>
                  <a:gd name="connsiteX18" fmla="*/ 674234 w 1348466"/>
                  <a:gd name="connsiteY18"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878266 w 1348466"/>
                  <a:gd name="connsiteY10" fmla="*/ 1445225 h 1814042"/>
                  <a:gd name="connsiteX11" fmla="*/ 586939 w 1348466"/>
                  <a:gd name="connsiteY11" fmla="*/ 1736552 h 1814042"/>
                  <a:gd name="connsiteX12" fmla="*/ 591489 w 1348466"/>
                  <a:gd name="connsiteY12" fmla="*/ 1788122 h 1814042"/>
                  <a:gd name="connsiteX13" fmla="*/ 598491 w 1348466"/>
                  <a:gd name="connsiteY13" fmla="*/ 1814042 h 1814042"/>
                  <a:gd name="connsiteX14" fmla="*/ 538369 w 1348466"/>
                  <a:gd name="connsiteY14" fmla="*/ 1811319 h 1814042"/>
                  <a:gd name="connsiteX15" fmla="*/ 0 w 1348466"/>
                  <a:gd name="connsiteY15" fmla="*/ 1514501 h 1814042"/>
                  <a:gd name="connsiteX16" fmla="*/ 0 w 1348466"/>
                  <a:gd name="connsiteY16" fmla="*/ 302974 h 1814042"/>
                  <a:gd name="connsiteX17" fmla="*/ 674234 w 1348466"/>
                  <a:gd name="connsiteY17"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878266 w 1348466"/>
                  <a:gd name="connsiteY10" fmla="*/ 1445226 h 1814042"/>
                  <a:gd name="connsiteX11" fmla="*/ 586939 w 1348466"/>
                  <a:gd name="connsiteY11" fmla="*/ 1736552 h 1814042"/>
                  <a:gd name="connsiteX12" fmla="*/ 591489 w 1348466"/>
                  <a:gd name="connsiteY12" fmla="*/ 1788122 h 1814042"/>
                  <a:gd name="connsiteX13" fmla="*/ 598491 w 1348466"/>
                  <a:gd name="connsiteY13" fmla="*/ 1814042 h 1814042"/>
                  <a:gd name="connsiteX14" fmla="*/ 538369 w 1348466"/>
                  <a:gd name="connsiteY14" fmla="*/ 1811319 h 1814042"/>
                  <a:gd name="connsiteX15" fmla="*/ 0 w 1348466"/>
                  <a:gd name="connsiteY15" fmla="*/ 1514501 h 1814042"/>
                  <a:gd name="connsiteX16" fmla="*/ 0 w 1348466"/>
                  <a:gd name="connsiteY16" fmla="*/ 302974 h 1814042"/>
                  <a:gd name="connsiteX17" fmla="*/ 674234 w 1348466"/>
                  <a:gd name="connsiteY17"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951531 w 1348466"/>
                  <a:gd name="connsiteY9" fmla="*/ 1455661 h 1814042"/>
                  <a:gd name="connsiteX10" fmla="*/ 586939 w 1348466"/>
                  <a:gd name="connsiteY10" fmla="*/ 1736552 h 1814042"/>
                  <a:gd name="connsiteX11" fmla="*/ 591489 w 1348466"/>
                  <a:gd name="connsiteY11" fmla="*/ 1788122 h 1814042"/>
                  <a:gd name="connsiteX12" fmla="*/ 598491 w 1348466"/>
                  <a:gd name="connsiteY12" fmla="*/ 1814042 h 1814042"/>
                  <a:gd name="connsiteX13" fmla="*/ 538369 w 1348466"/>
                  <a:gd name="connsiteY13" fmla="*/ 1811319 h 1814042"/>
                  <a:gd name="connsiteX14" fmla="*/ 0 w 1348466"/>
                  <a:gd name="connsiteY14" fmla="*/ 1514501 h 1814042"/>
                  <a:gd name="connsiteX15" fmla="*/ 0 w 1348466"/>
                  <a:gd name="connsiteY15" fmla="*/ 302974 h 1814042"/>
                  <a:gd name="connsiteX16" fmla="*/ 674234 w 1348466"/>
                  <a:gd name="connsiteY16"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47584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65178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65178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4042"/>
                  <a:gd name="connsiteX1" fmla="*/ 177917 w 1348466"/>
                  <a:gd name="connsiteY1" fmla="*/ 257415 h 1814042"/>
                  <a:gd name="connsiteX2" fmla="*/ 671066 w 1348466"/>
                  <a:gd name="connsiteY2" fmla="*/ 413893 h 1814042"/>
                  <a:gd name="connsiteX3" fmla="*/ 1164216 w 1348466"/>
                  <a:gd name="connsiteY3" fmla="*/ 257415 h 1814042"/>
                  <a:gd name="connsiteX4" fmla="*/ 671066 w 1348466"/>
                  <a:gd name="connsiteY4" fmla="*/ 100936 h 1814042"/>
                  <a:gd name="connsiteX5" fmla="*/ 674234 w 1348466"/>
                  <a:gd name="connsiteY5" fmla="*/ 0 h 1814042"/>
                  <a:gd name="connsiteX6" fmla="*/ 1348466 w 1348466"/>
                  <a:gd name="connsiteY6" fmla="*/ 302974 h 1814042"/>
                  <a:gd name="connsiteX7" fmla="*/ 1348466 w 1348466"/>
                  <a:gd name="connsiteY7" fmla="*/ 1194302 h 1814042"/>
                  <a:gd name="connsiteX8" fmla="*/ 953984 w 1348466"/>
                  <a:gd name="connsiteY8" fmla="*/ 1465178 h 1814042"/>
                  <a:gd name="connsiteX9" fmla="*/ 586939 w 1348466"/>
                  <a:gd name="connsiteY9" fmla="*/ 1736552 h 1814042"/>
                  <a:gd name="connsiteX10" fmla="*/ 591489 w 1348466"/>
                  <a:gd name="connsiteY10" fmla="*/ 1788122 h 1814042"/>
                  <a:gd name="connsiteX11" fmla="*/ 598491 w 1348466"/>
                  <a:gd name="connsiteY11" fmla="*/ 1814042 h 1814042"/>
                  <a:gd name="connsiteX12" fmla="*/ 538369 w 1348466"/>
                  <a:gd name="connsiteY12" fmla="*/ 1811319 h 1814042"/>
                  <a:gd name="connsiteX13" fmla="*/ 0 w 1348466"/>
                  <a:gd name="connsiteY13" fmla="*/ 1514501 h 1814042"/>
                  <a:gd name="connsiteX14" fmla="*/ 0 w 1348466"/>
                  <a:gd name="connsiteY14" fmla="*/ 302974 h 1814042"/>
                  <a:gd name="connsiteX15" fmla="*/ 674234 w 1348466"/>
                  <a:gd name="connsiteY15" fmla="*/ 0 h 1814042"/>
                  <a:gd name="connsiteX0" fmla="*/ 671066 w 1348466"/>
                  <a:gd name="connsiteY0" fmla="*/ 100936 h 1811320"/>
                  <a:gd name="connsiteX1" fmla="*/ 177917 w 1348466"/>
                  <a:gd name="connsiteY1" fmla="*/ 257415 h 1811320"/>
                  <a:gd name="connsiteX2" fmla="*/ 671066 w 1348466"/>
                  <a:gd name="connsiteY2" fmla="*/ 413893 h 1811320"/>
                  <a:gd name="connsiteX3" fmla="*/ 1164216 w 1348466"/>
                  <a:gd name="connsiteY3" fmla="*/ 257415 h 1811320"/>
                  <a:gd name="connsiteX4" fmla="*/ 671066 w 1348466"/>
                  <a:gd name="connsiteY4" fmla="*/ 100936 h 1811320"/>
                  <a:gd name="connsiteX5" fmla="*/ 674234 w 1348466"/>
                  <a:gd name="connsiteY5" fmla="*/ 0 h 1811320"/>
                  <a:gd name="connsiteX6" fmla="*/ 1348466 w 1348466"/>
                  <a:gd name="connsiteY6" fmla="*/ 302974 h 1811320"/>
                  <a:gd name="connsiteX7" fmla="*/ 1348466 w 1348466"/>
                  <a:gd name="connsiteY7" fmla="*/ 1194302 h 1811320"/>
                  <a:gd name="connsiteX8" fmla="*/ 953984 w 1348466"/>
                  <a:gd name="connsiteY8" fmla="*/ 1465178 h 1811320"/>
                  <a:gd name="connsiteX9" fmla="*/ 586939 w 1348466"/>
                  <a:gd name="connsiteY9" fmla="*/ 1736552 h 1811320"/>
                  <a:gd name="connsiteX10" fmla="*/ 591489 w 1348466"/>
                  <a:gd name="connsiteY10" fmla="*/ 1788122 h 1811320"/>
                  <a:gd name="connsiteX11" fmla="*/ 538369 w 1348466"/>
                  <a:gd name="connsiteY11" fmla="*/ 1811319 h 1811320"/>
                  <a:gd name="connsiteX12" fmla="*/ 0 w 1348466"/>
                  <a:gd name="connsiteY12" fmla="*/ 1514501 h 1811320"/>
                  <a:gd name="connsiteX13" fmla="*/ 0 w 1348466"/>
                  <a:gd name="connsiteY13" fmla="*/ 302974 h 1811320"/>
                  <a:gd name="connsiteX14" fmla="*/ 674234 w 1348466"/>
                  <a:gd name="connsiteY14" fmla="*/ 0 h 1811320"/>
                  <a:gd name="connsiteX0" fmla="*/ 671066 w 1348466"/>
                  <a:gd name="connsiteY0" fmla="*/ 100936 h 1823463"/>
                  <a:gd name="connsiteX1" fmla="*/ 177917 w 1348466"/>
                  <a:gd name="connsiteY1" fmla="*/ 257415 h 1823463"/>
                  <a:gd name="connsiteX2" fmla="*/ 671066 w 1348466"/>
                  <a:gd name="connsiteY2" fmla="*/ 413893 h 1823463"/>
                  <a:gd name="connsiteX3" fmla="*/ 1164216 w 1348466"/>
                  <a:gd name="connsiteY3" fmla="*/ 257415 h 1823463"/>
                  <a:gd name="connsiteX4" fmla="*/ 671066 w 1348466"/>
                  <a:gd name="connsiteY4" fmla="*/ 100936 h 1823463"/>
                  <a:gd name="connsiteX5" fmla="*/ 674234 w 1348466"/>
                  <a:gd name="connsiteY5" fmla="*/ 0 h 1823463"/>
                  <a:gd name="connsiteX6" fmla="*/ 1348466 w 1348466"/>
                  <a:gd name="connsiteY6" fmla="*/ 302974 h 1823463"/>
                  <a:gd name="connsiteX7" fmla="*/ 1348466 w 1348466"/>
                  <a:gd name="connsiteY7" fmla="*/ 1194302 h 1823463"/>
                  <a:gd name="connsiteX8" fmla="*/ 953984 w 1348466"/>
                  <a:gd name="connsiteY8" fmla="*/ 1465178 h 1823463"/>
                  <a:gd name="connsiteX9" fmla="*/ 586939 w 1348466"/>
                  <a:gd name="connsiteY9" fmla="*/ 1736552 h 1823463"/>
                  <a:gd name="connsiteX10" fmla="*/ 538369 w 1348466"/>
                  <a:gd name="connsiteY10" fmla="*/ 1811319 h 1823463"/>
                  <a:gd name="connsiteX11" fmla="*/ 0 w 1348466"/>
                  <a:gd name="connsiteY11" fmla="*/ 1514501 h 1823463"/>
                  <a:gd name="connsiteX12" fmla="*/ 0 w 1348466"/>
                  <a:gd name="connsiteY12" fmla="*/ 302974 h 1823463"/>
                  <a:gd name="connsiteX13" fmla="*/ 674234 w 1348466"/>
                  <a:gd name="connsiteY13" fmla="*/ 0 h 1823463"/>
                  <a:gd name="connsiteX0" fmla="*/ 671066 w 1348466"/>
                  <a:gd name="connsiteY0" fmla="*/ 100936 h 1823463"/>
                  <a:gd name="connsiteX1" fmla="*/ 177917 w 1348466"/>
                  <a:gd name="connsiteY1" fmla="*/ 257415 h 1823463"/>
                  <a:gd name="connsiteX2" fmla="*/ 671066 w 1348466"/>
                  <a:gd name="connsiteY2" fmla="*/ 413893 h 1823463"/>
                  <a:gd name="connsiteX3" fmla="*/ 1164216 w 1348466"/>
                  <a:gd name="connsiteY3" fmla="*/ 257415 h 1823463"/>
                  <a:gd name="connsiteX4" fmla="*/ 671066 w 1348466"/>
                  <a:gd name="connsiteY4" fmla="*/ 100936 h 1823463"/>
                  <a:gd name="connsiteX5" fmla="*/ 674234 w 1348466"/>
                  <a:gd name="connsiteY5" fmla="*/ 0 h 1823463"/>
                  <a:gd name="connsiteX6" fmla="*/ 1348466 w 1348466"/>
                  <a:gd name="connsiteY6" fmla="*/ 302974 h 1823463"/>
                  <a:gd name="connsiteX7" fmla="*/ 1348466 w 1348466"/>
                  <a:gd name="connsiteY7" fmla="*/ 1194302 h 1823463"/>
                  <a:gd name="connsiteX8" fmla="*/ 953984 w 1348466"/>
                  <a:gd name="connsiteY8" fmla="*/ 1465178 h 1823463"/>
                  <a:gd name="connsiteX9" fmla="*/ 586940 w 1348466"/>
                  <a:gd name="connsiteY9" fmla="*/ 1736552 h 1823463"/>
                  <a:gd name="connsiteX10" fmla="*/ 538369 w 1348466"/>
                  <a:gd name="connsiteY10" fmla="*/ 1811319 h 1823463"/>
                  <a:gd name="connsiteX11" fmla="*/ 0 w 1348466"/>
                  <a:gd name="connsiteY11" fmla="*/ 1514501 h 1823463"/>
                  <a:gd name="connsiteX12" fmla="*/ 0 w 1348466"/>
                  <a:gd name="connsiteY12" fmla="*/ 302974 h 1823463"/>
                  <a:gd name="connsiteX13" fmla="*/ 674234 w 1348466"/>
                  <a:gd name="connsiteY13" fmla="*/ 0 h 1823463"/>
                  <a:gd name="connsiteX0" fmla="*/ 671066 w 1348466"/>
                  <a:gd name="connsiteY0" fmla="*/ 100936 h 1828408"/>
                  <a:gd name="connsiteX1" fmla="*/ 177917 w 1348466"/>
                  <a:gd name="connsiteY1" fmla="*/ 257415 h 1828408"/>
                  <a:gd name="connsiteX2" fmla="*/ 671066 w 1348466"/>
                  <a:gd name="connsiteY2" fmla="*/ 413893 h 1828408"/>
                  <a:gd name="connsiteX3" fmla="*/ 1164216 w 1348466"/>
                  <a:gd name="connsiteY3" fmla="*/ 257415 h 1828408"/>
                  <a:gd name="connsiteX4" fmla="*/ 671066 w 1348466"/>
                  <a:gd name="connsiteY4" fmla="*/ 100936 h 1828408"/>
                  <a:gd name="connsiteX5" fmla="*/ 674234 w 1348466"/>
                  <a:gd name="connsiteY5" fmla="*/ 0 h 1828408"/>
                  <a:gd name="connsiteX6" fmla="*/ 1348466 w 1348466"/>
                  <a:gd name="connsiteY6" fmla="*/ 302974 h 1828408"/>
                  <a:gd name="connsiteX7" fmla="*/ 1348466 w 1348466"/>
                  <a:gd name="connsiteY7" fmla="*/ 1194302 h 1828408"/>
                  <a:gd name="connsiteX8" fmla="*/ 953984 w 1348466"/>
                  <a:gd name="connsiteY8" fmla="*/ 1465178 h 1828408"/>
                  <a:gd name="connsiteX9" fmla="*/ 586940 w 1348466"/>
                  <a:gd name="connsiteY9" fmla="*/ 1736552 h 1828408"/>
                  <a:gd name="connsiteX10" fmla="*/ 538369 w 1348466"/>
                  <a:gd name="connsiteY10" fmla="*/ 1811319 h 1828408"/>
                  <a:gd name="connsiteX11" fmla="*/ 0 w 1348466"/>
                  <a:gd name="connsiteY11" fmla="*/ 1514501 h 1828408"/>
                  <a:gd name="connsiteX12" fmla="*/ 0 w 1348466"/>
                  <a:gd name="connsiteY12" fmla="*/ 302974 h 1828408"/>
                  <a:gd name="connsiteX13" fmla="*/ 674234 w 1348466"/>
                  <a:gd name="connsiteY13" fmla="*/ 0 h 1828408"/>
                  <a:gd name="connsiteX0" fmla="*/ 671066 w 1348466"/>
                  <a:gd name="connsiteY0" fmla="*/ 100936 h 1825379"/>
                  <a:gd name="connsiteX1" fmla="*/ 177917 w 1348466"/>
                  <a:gd name="connsiteY1" fmla="*/ 257415 h 1825379"/>
                  <a:gd name="connsiteX2" fmla="*/ 671066 w 1348466"/>
                  <a:gd name="connsiteY2" fmla="*/ 413893 h 1825379"/>
                  <a:gd name="connsiteX3" fmla="*/ 1164216 w 1348466"/>
                  <a:gd name="connsiteY3" fmla="*/ 257415 h 1825379"/>
                  <a:gd name="connsiteX4" fmla="*/ 671066 w 1348466"/>
                  <a:gd name="connsiteY4" fmla="*/ 100936 h 1825379"/>
                  <a:gd name="connsiteX5" fmla="*/ 674234 w 1348466"/>
                  <a:gd name="connsiteY5" fmla="*/ 0 h 1825379"/>
                  <a:gd name="connsiteX6" fmla="*/ 1348466 w 1348466"/>
                  <a:gd name="connsiteY6" fmla="*/ 302974 h 1825379"/>
                  <a:gd name="connsiteX7" fmla="*/ 1348466 w 1348466"/>
                  <a:gd name="connsiteY7" fmla="*/ 1194302 h 1825379"/>
                  <a:gd name="connsiteX8" fmla="*/ 953984 w 1348466"/>
                  <a:gd name="connsiteY8" fmla="*/ 1465178 h 1825379"/>
                  <a:gd name="connsiteX9" fmla="*/ 586940 w 1348466"/>
                  <a:gd name="connsiteY9" fmla="*/ 1736552 h 1825379"/>
                  <a:gd name="connsiteX10" fmla="*/ 538369 w 1348466"/>
                  <a:gd name="connsiteY10" fmla="*/ 1811319 h 1825379"/>
                  <a:gd name="connsiteX11" fmla="*/ 0 w 1348466"/>
                  <a:gd name="connsiteY11" fmla="*/ 1514501 h 1825379"/>
                  <a:gd name="connsiteX12" fmla="*/ 0 w 1348466"/>
                  <a:gd name="connsiteY12" fmla="*/ 302974 h 1825379"/>
                  <a:gd name="connsiteX13" fmla="*/ 674234 w 1348466"/>
                  <a:gd name="connsiteY13" fmla="*/ 0 h 1825379"/>
                  <a:gd name="connsiteX0" fmla="*/ 671066 w 1348466"/>
                  <a:gd name="connsiteY0" fmla="*/ 100936 h 1825004"/>
                  <a:gd name="connsiteX1" fmla="*/ 177917 w 1348466"/>
                  <a:gd name="connsiteY1" fmla="*/ 257415 h 1825004"/>
                  <a:gd name="connsiteX2" fmla="*/ 671066 w 1348466"/>
                  <a:gd name="connsiteY2" fmla="*/ 413893 h 1825004"/>
                  <a:gd name="connsiteX3" fmla="*/ 1164216 w 1348466"/>
                  <a:gd name="connsiteY3" fmla="*/ 257415 h 1825004"/>
                  <a:gd name="connsiteX4" fmla="*/ 671066 w 1348466"/>
                  <a:gd name="connsiteY4" fmla="*/ 100936 h 1825004"/>
                  <a:gd name="connsiteX5" fmla="*/ 674234 w 1348466"/>
                  <a:gd name="connsiteY5" fmla="*/ 0 h 1825004"/>
                  <a:gd name="connsiteX6" fmla="*/ 1348466 w 1348466"/>
                  <a:gd name="connsiteY6" fmla="*/ 302974 h 1825004"/>
                  <a:gd name="connsiteX7" fmla="*/ 1348466 w 1348466"/>
                  <a:gd name="connsiteY7" fmla="*/ 1194302 h 1825004"/>
                  <a:gd name="connsiteX8" fmla="*/ 953984 w 1348466"/>
                  <a:gd name="connsiteY8" fmla="*/ 1465178 h 1825004"/>
                  <a:gd name="connsiteX9" fmla="*/ 586940 w 1348466"/>
                  <a:gd name="connsiteY9" fmla="*/ 1736552 h 1825004"/>
                  <a:gd name="connsiteX10" fmla="*/ 538369 w 1348466"/>
                  <a:gd name="connsiteY10" fmla="*/ 1811319 h 1825004"/>
                  <a:gd name="connsiteX11" fmla="*/ 0 w 1348466"/>
                  <a:gd name="connsiteY11" fmla="*/ 1514501 h 1825004"/>
                  <a:gd name="connsiteX12" fmla="*/ 0 w 1348466"/>
                  <a:gd name="connsiteY12" fmla="*/ 302974 h 1825004"/>
                  <a:gd name="connsiteX13" fmla="*/ 674234 w 1348466"/>
                  <a:gd name="connsiteY13" fmla="*/ 0 h 1825004"/>
                  <a:gd name="connsiteX0" fmla="*/ 671066 w 1348466"/>
                  <a:gd name="connsiteY0" fmla="*/ 100936 h 1821470"/>
                  <a:gd name="connsiteX1" fmla="*/ 177917 w 1348466"/>
                  <a:gd name="connsiteY1" fmla="*/ 257415 h 1821470"/>
                  <a:gd name="connsiteX2" fmla="*/ 671066 w 1348466"/>
                  <a:gd name="connsiteY2" fmla="*/ 413893 h 1821470"/>
                  <a:gd name="connsiteX3" fmla="*/ 1164216 w 1348466"/>
                  <a:gd name="connsiteY3" fmla="*/ 257415 h 1821470"/>
                  <a:gd name="connsiteX4" fmla="*/ 671066 w 1348466"/>
                  <a:gd name="connsiteY4" fmla="*/ 100936 h 1821470"/>
                  <a:gd name="connsiteX5" fmla="*/ 674234 w 1348466"/>
                  <a:gd name="connsiteY5" fmla="*/ 0 h 1821470"/>
                  <a:gd name="connsiteX6" fmla="*/ 1348466 w 1348466"/>
                  <a:gd name="connsiteY6" fmla="*/ 302974 h 1821470"/>
                  <a:gd name="connsiteX7" fmla="*/ 1348466 w 1348466"/>
                  <a:gd name="connsiteY7" fmla="*/ 1194302 h 1821470"/>
                  <a:gd name="connsiteX8" fmla="*/ 953984 w 1348466"/>
                  <a:gd name="connsiteY8" fmla="*/ 1465178 h 1821470"/>
                  <a:gd name="connsiteX9" fmla="*/ 586940 w 1348466"/>
                  <a:gd name="connsiteY9" fmla="*/ 1736552 h 1821470"/>
                  <a:gd name="connsiteX10" fmla="*/ 538369 w 1348466"/>
                  <a:gd name="connsiteY10" fmla="*/ 1811319 h 1821470"/>
                  <a:gd name="connsiteX11" fmla="*/ 0 w 1348466"/>
                  <a:gd name="connsiteY11" fmla="*/ 1514501 h 1821470"/>
                  <a:gd name="connsiteX12" fmla="*/ 0 w 1348466"/>
                  <a:gd name="connsiteY12" fmla="*/ 302974 h 1821470"/>
                  <a:gd name="connsiteX13" fmla="*/ 674234 w 1348466"/>
                  <a:gd name="connsiteY13" fmla="*/ 0 h 1821470"/>
                  <a:gd name="connsiteX0" fmla="*/ 671066 w 1348466"/>
                  <a:gd name="connsiteY0" fmla="*/ 100936 h 1812129"/>
                  <a:gd name="connsiteX1" fmla="*/ 177917 w 1348466"/>
                  <a:gd name="connsiteY1" fmla="*/ 257415 h 1812129"/>
                  <a:gd name="connsiteX2" fmla="*/ 671066 w 1348466"/>
                  <a:gd name="connsiteY2" fmla="*/ 413893 h 1812129"/>
                  <a:gd name="connsiteX3" fmla="*/ 1164216 w 1348466"/>
                  <a:gd name="connsiteY3" fmla="*/ 257415 h 1812129"/>
                  <a:gd name="connsiteX4" fmla="*/ 671066 w 1348466"/>
                  <a:gd name="connsiteY4" fmla="*/ 100936 h 1812129"/>
                  <a:gd name="connsiteX5" fmla="*/ 674234 w 1348466"/>
                  <a:gd name="connsiteY5" fmla="*/ 0 h 1812129"/>
                  <a:gd name="connsiteX6" fmla="*/ 1348466 w 1348466"/>
                  <a:gd name="connsiteY6" fmla="*/ 302974 h 1812129"/>
                  <a:gd name="connsiteX7" fmla="*/ 1348466 w 1348466"/>
                  <a:gd name="connsiteY7" fmla="*/ 1194302 h 1812129"/>
                  <a:gd name="connsiteX8" fmla="*/ 953984 w 1348466"/>
                  <a:gd name="connsiteY8" fmla="*/ 1465178 h 1812129"/>
                  <a:gd name="connsiteX9" fmla="*/ 586940 w 1348466"/>
                  <a:gd name="connsiteY9" fmla="*/ 1736552 h 1812129"/>
                  <a:gd name="connsiteX10" fmla="*/ 538369 w 1348466"/>
                  <a:gd name="connsiteY10" fmla="*/ 1811319 h 1812129"/>
                  <a:gd name="connsiteX11" fmla="*/ 0 w 1348466"/>
                  <a:gd name="connsiteY11" fmla="*/ 1514501 h 1812129"/>
                  <a:gd name="connsiteX12" fmla="*/ 0 w 1348466"/>
                  <a:gd name="connsiteY12" fmla="*/ 302974 h 1812129"/>
                  <a:gd name="connsiteX13" fmla="*/ 674234 w 1348466"/>
                  <a:gd name="connsiteY13" fmla="*/ 0 h 1812129"/>
                  <a:gd name="connsiteX0" fmla="*/ 671066 w 1348466"/>
                  <a:gd name="connsiteY0" fmla="*/ 100936 h 1811330"/>
                  <a:gd name="connsiteX1" fmla="*/ 177917 w 1348466"/>
                  <a:gd name="connsiteY1" fmla="*/ 257415 h 1811330"/>
                  <a:gd name="connsiteX2" fmla="*/ 671066 w 1348466"/>
                  <a:gd name="connsiteY2" fmla="*/ 413893 h 1811330"/>
                  <a:gd name="connsiteX3" fmla="*/ 1164216 w 1348466"/>
                  <a:gd name="connsiteY3" fmla="*/ 257415 h 1811330"/>
                  <a:gd name="connsiteX4" fmla="*/ 671066 w 1348466"/>
                  <a:gd name="connsiteY4" fmla="*/ 100936 h 1811330"/>
                  <a:gd name="connsiteX5" fmla="*/ 674234 w 1348466"/>
                  <a:gd name="connsiteY5" fmla="*/ 0 h 1811330"/>
                  <a:gd name="connsiteX6" fmla="*/ 1348466 w 1348466"/>
                  <a:gd name="connsiteY6" fmla="*/ 302974 h 1811330"/>
                  <a:gd name="connsiteX7" fmla="*/ 1348466 w 1348466"/>
                  <a:gd name="connsiteY7" fmla="*/ 1194302 h 1811330"/>
                  <a:gd name="connsiteX8" fmla="*/ 953984 w 1348466"/>
                  <a:gd name="connsiteY8" fmla="*/ 1465178 h 1811330"/>
                  <a:gd name="connsiteX9" fmla="*/ 586940 w 1348466"/>
                  <a:gd name="connsiteY9" fmla="*/ 1736552 h 1811330"/>
                  <a:gd name="connsiteX10" fmla="*/ 538369 w 1348466"/>
                  <a:gd name="connsiteY10" fmla="*/ 1811319 h 1811330"/>
                  <a:gd name="connsiteX11" fmla="*/ 0 w 1348466"/>
                  <a:gd name="connsiteY11" fmla="*/ 1514501 h 1811330"/>
                  <a:gd name="connsiteX12" fmla="*/ 0 w 1348466"/>
                  <a:gd name="connsiteY12" fmla="*/ 302974 h 1811330"/>
                  <a:gd name="connsiteX13" fmla="*/ 674234 w 1348466"/>
                  <a:gd name="connsiteY13" fmla="*/ 0 h 1811330"/>
                  <a:gd name="connsiteX0" fmla="*/ 671066 w 1348466"/>
                  <a:gd name="connsiteY0" fmla="*/ 100936 h 1811329"/>
                  <a:gd name="connsiteX1" fmla="*/ 177917 w 1348466"/>
                  <a:gd name="connsiteY1" fmla="*/ 257415 h 1811329"/>
                  <a:gd name="connsiteX2" fmla="*/ 671066 w 1348466"/>
                  <a:gd name="connsiteY2" fmla="*/ 413893 h 1811329"/>
                  <a:gd name="connsiteX3" fmla="*/ 1164216 w 1348466"/>
                  <a:gd name="connsiteY3" fmla="*/ 257415 h 1811329"/>
                  <a:gd name="connsiteX4" fmla="*/ 671066 w 1348466"/>
                  <a:gd name="connsiteY4" fmla="*/ 100936 h 1811329"/>
                  <a:gd name="connsiteX5" fmla="*/ 674234 w 1348466"/>
                  <a:gd name="connsiteY5" fmla="*/ 0 h 1811329"/>
                  <a:gd name="connsiteX6" fmla="*/ 1348466 w 1348466"/>
                  <a:gd name="connsiteY6" fmla="*/ 302974 h 1811329"/>
                  <a:gd name="connsiteX7" fmla="*/ 1348466 w 1348466"/>
                  <a:gd name="connsiteY7" fmla="*/ 1194302 h 1811329"/>
                  <a:gd name="connsiteX8" fmla="*/ 953984 w 1348466"/>
                  <a:gd name="connsiteY8" fmla="*/ 1465178 h 1811329"/>
                  <a:gd name="connsiteX9" fmla="*/ 586940 w 1348466"/>
                  <a:gd name="connsiteY9" fmla="*/ 1736552 h 1811329"/>
                  <a:gd name="connsiteX10" fmla="*/ 538369 w 1348466"/>
                  <a:gd name="connsiteY10" fmla="*/ 1811319 h 1811329"/>
                  <a:gd name="connsiteX11" fmla="*/ 0 w 1348466"/>
                  <a:gd name="connsiteY11" fmla="*/ 1514501 h 1811329"/>
                  <a:gd name="connsiteX12" fmla="*/ 0 w 1348466"/>
                  <a:gd name="connsiteY12" fmla="*/ 302974 h 1811329"/>
                  <a:gd name="connsiteX13" fmla="*/ 674234 w 1348466"/>
                  <a:gd name="connsiteY13" fmla="*/ 0 h 181132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86940 w 1348466"/>
                  <a:gd name="connsiteY9" fmla="*/ 1736552 h 1811319"/>
                  <a:gd name="connsiteX10" fmla="*/ 538369 w 1348466"/>
                  <a:gd name="connsiteY10" fmla="*/ 1811319 h 1811319"/>
                  <a:gd name="connsiteX11" fmla="*/ 0 w 1348466"/>
                  <a:gd name="connsiteY11" fmla="*/ 1514501 h 1811319"/>
                  <a:gd name="connsiteX12" fmla="*/ 0 w 1348466"/>
                  <a:gd name="connsiteY12" fmla="*/ 302974 h 1811319"/>
                  <a:gd name="connsiteX13" fmla="*/ 674234 w 1348466"/>
                  <a:gd name="connsiteY13" fmla="*/ 0 h 181131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86940 w 1348466"/>
                  <a:gd name="connsiteY9" fmla="*/ 1736552 h 1811319"/>
                  <a:gd name="connsiteX10" fmla="*/ 538369 w 1348466"/>
                  <a:gd name="connsiteY10" fmla="*/ 1811319 h 1811319"/>
                  <a:gd name="connsiteX11" fmla="*/ 0 w 1348466"/>
                  <a:gd name="connsiteY11" fmla="*/ 1514501 h 1811319"/>
                  <a:gd name="connsiteX12" fmla="*/ 0 w 1348466"/>
                  <a:gd name="connsiteY12" fmla="*/ 302974 h 1811319"/>
                  <a:gd name="connsiteX13" fmla="*/ 674234 w 1348466"/>
                  <a:gd name="connsiteY13" fmla="*/ 0 h 181131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98358 w 1348466"/>
                  <a:gd name="connsiteY9" fmla="*/ 1702977 h 1811319"/>
                  <a:gd name="connsiteX10" fmla="*/ 586940 w 1348466"/>
                  <a:gd name="connsiteY10" fmla="*/ 1736552 h 1811319"/>
                  <a:gd name="connsiteX11" fmla="*/ 538369 w 1348466"/>
                  <a:gd name="connsiteY11" fmla="*/ 1811319 h 1811319"/>
                  <a:gd name="connsiteX12" fmla="*/ 0 w 1348466"/>
                  <a:gd name="connsiteY12" fmla="*/ 1514501 h 1811319"/>
                  <a:gd name="connsiteX13" fmla="*/ 0 w 1348466"/>
                  <a:gd name="connsiteY13" fmla="*/ 302974 h 1811319"/>
                  <a:gd name="connsiteX14" fmla="*/ 674234 w 1348466"/>
                  <a:gd name="connsiteY14" fmla="*/ 0 h 1811319"/>
                  <a:gd name="connsiteX0" fmla="*/ 671066 w 1348466"/>
                  <a:gd name="connsiteY0" fmla="*/ 100936 h 1817139"/>
                  <a:gd name="connsiteX1" fmla="*/ 177917 w 1348466"/>
                  <a:gd name="connsiteY1" fmla="*/ 257415 h 1817139"/>
                  <a:gd name="connsiteX2" fmla="*/ 671066 w 1348466"/>
                  <a:gd name="connsiteY2" fmla="*/ 413893 h 1817139"/>
                  <a:gd name="connsiteX3" fmla="*/ 1164216 w 1348466"/>
                  <a:gd name="connsiteY3" fmla="*/ 257415 h 1817139"/>
                  <a:gd name="connsiteX4" fmla="*/ 671066 w 1348466"/>
                  <a:gd name="connsiteY4" fmla="*/ 100936 h 1817139"/>
                  <a:gd name="connsiteX5" fmla="*/ 674234 w 1348466"/>
                  <a:gd name="connsiteY5" fmla="*/ 0 h 1817139"/>
                  <a:gd name="connsiteX6" fmla="*/ 1348466 w 1348466"/>
                  <a:gd name="connsiteY6" fmla="*/ 302974 h 1817139"/>
                  <a:gd name="connsiteX7" fmla="*/ 1348466 w 1348466"/>
                  <a:gd name="connsiteY7" fmla="*/ 1194302 h 1817139"/>
                  <a:gd name="connsiteX8" fmla="*/ 953984 w 1348466"/>
                  <a:gd name="connsiteY8" fmla="*/ 1465178 h 1817139"/>
                  <a:gd name="connsiteX9" fmla="*/ 598358 w 1348466"/>
                  <a:gd name="connsiteY9" fmla="*/ 1702977 h 1817139"/>
                  <a:gd name="connsiteX10" fmla="*/ 583653 w 1348466"/>
                  <a:gd name="connsiteY10" fmla="*/ 1786036 h 1817139"/>
                  <a:gd name="connsiteX11" fmla="*/ 538369 w 1348466"/>
                  <a:gd name="connsiteY11" fmla="*/ 1811319 h 1817139"/>
                  <a:gd name="connsiteX12" fmla="*/ 0 w 1348466"/>
                  <a:gd name="connsiteY12" fmla="*/ 1514501 h 1817139"/>
                  <a:gd name="connsiteX13" fmla="*/ 0 w 1348466"/>
                  <a:gd name="connsiteY13" fmla="*/ 302974 h 1817139"/>
                  <a:gd name="connsiteX14" fmla="*/ 674234 w 1348466"/>
                  <a:gd name="connsiteY14" fmla="*/ 0 h 181713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98358 w 1348466"/>
                  <a:gd name="connsiteY9" fmla="*/ 1702977 h 1811319"/>
                  <a:gd name="connsiteX10" fmla="*/ 583653 w 1348466"/>
                  <a:gd name="connsiteY10" fmla="*/ 1786036 h 1811319"/>
                  <a:gd name="connsiteX11" fmla="*/ 538369 w 1348466"/>
                  <a:gd name="connsiteY11" fmla="*/ 1811319 h 1811319"/>
                  <a:gd name="connsiteX12" fmla="*/ 0 w 1348466"/>
                  <a:gd name="connsiteY12" fmla="*/ 1514501 h 1811319"/>
                  <a:gd name="connsiteX13" fmla="*/ 0 w 1348466"/>
                  <a:gd name="connsiteY13" fmla="*/ 302974 h 1811319"/>
                  <a:gd name="connsiteX14" fmla="*/ 674234 w 1348466"/>
                  <a:gd name="connsiteY14" fmla="*/ 0 h 181131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98358 w 1348466"/>
                  <a:gd name="connsiteY9" fmla="*/ 1702977 h 1811319"/>
                  <a:gd name="connsiteX10" fmla="*/ 567216 w 1348466"/>
                  <a:gd name="connsiteY10" fmla="*/ 1792635 h 1811319"/>
                  <a:gd name="connsiteX11" fmla="*/ 538369 w 1348466"/>
                  <a:gd name="connsiteY11" fmla="*/ 1811319 h 1811319"/>
                  <a:gd name="connsiteX12" fmla="*/ 0 w 1348466"/>
                  <a:gd name="connsiteY12" fmla="*/ 1514501 h 1811319"/>
                  <a:gd name="connsiteX13" fmla="*/ 0 w 1348466"/>
                  <a:gd name="connsiteY13" fmla="*/ 302974 h 1811319"/>
                  <a:gd name="connsiteX14" fmla="*/ 674234 w 1348466"/>
                  <a:gd name="connsiteY14" fmla="*/ 0 h 1811319"/>
                  <a:gd name="connsiteX0" fmla="*/ 671066 w 1348466"/>
                  <a:gd name="connsiteY0" fmla="*/ 100936 h 1811319"/>
                  <a:gd name="connsiteX1" fmla="*/ 177917 w 1348466"/>
                  <a:gd name="connsiteY1" fmla="*/ 257415 h 1811319"/>
                  <a:gd name="connsiteX2" fmla="*/ 671066 w 1348466"/>
                  <a:gd name="connsiteY2" fmla="*/ 413893 h 1811319"/>
                  <a:gd name="connsiteX3" fmla="*/ 1164216 w 1348466"/>
                  <a:gd name="connsiteY3" fmla="*/ 257415 h 1811319"/>
                  <a:gd name="connsiteX4" fmla="*/ 671066 w 1348466"/>
                  <a:gd name="connsiteY4" fmla="*/ 100936 h 1811319"/>
                  <a:gd name="connsiteX5" fmla="*/ 674234 w 1348466"/>
                  <a:gd name="connsiteY5" fmla="*/ 0 h 1811319"/>
                  <a:gd name="connsiteX6" fmla="*/ 1348466 w 1348466"/>
                  <a:gd name="connsiteY6" fmla="*/ 302974 h 1811319"/>
                  <a:gd name="connsiteX7" fmla="*/ 1348466 w 1348466"/>
                  <a:gd name="connsiteY7" fmla="*/ 1194302 h 1811319"/>
                  <a:gd name="connsiteX8" fmla="*/ 953984 w 1348466"/>
                  <a:gd name="connsiteY8" fmla="*/ 1465178 h 1811319"/>
                  <a:gd name="connsiteX9" fmla="*/ 598358 w 1348466"/>
                  <a:gd name="connsiteY9" fmla="*/ 1702977 h 1811319"/>
                  <a:gd name="connsiteX10" fmla="*/ 567216 w 1348466"/>
                  <a:gd name="connsiteY10" fmla="*/ 1792635 h 1811319"/>
                  <a:gd name="connsiteX11" fmla="*/ 538369 w 1348466"/>
                  <a:gd name="connsiteY11" fmla="*/ 1811319 h 1811319"/>
                  <a:gd name="connsiteX12" fmla="*/ 0 w 1348466"/>
                  <a:gd name="connsiteY12" fmla="*/ 1514501 h 1811319"/>
                  <a:gd name="connsiteX13" fmla="*/ 0 w 1348466"/>
                  <a:gd name="connsiteY13" fmla="*/ 302974 h 1811319"/>
                  <a:gd name="connsiteX14" fmla="*/ 674234 w 1348466"/>
                  <a:gd name="connsiteY14" fmla="*/ 0 h 1811319"/>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1753"/>
                  <a:gd name="connsiteX1" fmla="*/ 177917 w 1348466"/>
                  <a:gd name="connsiteY1" fmla="*/ 257415 h 1811753"/>
                  <a:gd name="connsiteX2" fmla="*/ 671066 w 1348466"/>
                  <a:gd name="connsiteY2" fmla="*/ 413893 h 1811753"/>
                  <a:gd name="connsiteX3" fmla="*/ 1164216 w 1348466"/>
                  <a:gd name="connsiteY3" fmla="*/ 257415 h 1811753"/>
                  <a:gd name="connsiteX4" fmla="*/ 671066 w 1348466"/>
                  <a:gd name="connsiteY4" fmla="*/ 100936 h 1811753"/>
                  <a:gd name="connsiteX5" fmla="*/ 674234 w 1348466"/>
                  <a:gd name="connsiteY5" fmla="*/ 0 h 1811753"/>
                  <a:gd name="connsiteX6" fmla="*/ 1348466 w 1348466"/>
                  <a:gd name="connsiteY6" fmla="*/ 302974 h 1811753"/>
                  <a:gd name="connsiteX7" fmla="*/ 1348466 w 1348466"/>
                  <a:gd name="connsiteY7" fmla="*/ 1194302 h 1811753"/>
                  <a:gd name="connsiteX8" fmla="*/ 953984 w 1348466"/>
                  <a:gd name="connsiteY8" fmla="*/ 1465178 h 1811753"/>
                  <a:gd name="connsiteX9" fmla="*/ 598358 w 1348466"/>
                  <a:gd name="connsiteY9" fmla="*/ 1702977 h 1811753"/>
                  <a:gd name="connsiteX10" fmla="*/ 573789 w 1348466"/>
                  <a:gd name="connsiteY10" fmla="*/ 1802531 h 1811753"/>
                  <a:gd name="connsiteX11" fmla="*/ 538369 w 1348466"/>
                  <a:gd name="connsiteY11" fmla="*/ 1811319 h 1811753"/>
                  <a:gd name="connsiteX12" fmla="*/ 0 w 1348466"/>
                  <a:gd name="connsiteY12" fmla="*/ 1514501 h 1811753"/>
                  <a:gd name="connsiteX13" fmla="*/ 0 w 1348466"/>
                  <a:gd name="connsiteY13" fmla="*/ 302974 h 1811753"/>
                  <a:gd name="connsiteX14" fmla="*/ 674234 w 1348466"/>
                  <a:gd name="connsiteY14" fmla="*/ 0 h 1811753"/>
                  <a:gd name="connsiteX0" fmla="*/ 671066 w 1348466"/>
                  <a:gd name="connsiteY0" fmla="*/ 100936 h 1818518"/>
                  <a:gd name="connsiteX1" fmla="*/ 177917 w 1348466"/>
                  <a:gd name="connsiteY1" fmla="*/ 257415 h 1818518"/>
                  <a:gd name="connsiteX2" fmla="*/ 671066 w 1348466"/>
                  <a:gd name="connsiteY2" fmla="*/ 413893 h 1818518"/>
                  <a:gd name="connsiteX3" fmla="*/ 1164216 w 1348466"/>
                  <a:gd name="connsiteY3" fmla="*/ 257415 h 1818518"/>
                  <a:gd name="connsiteX4" fmla="*/ 671066 w 1348466"/>
                  <a:gd name="connsiteY4" fmla="*/ 100936 h 1818518"/>
                  <a:gd name="connsiteX5" fmla="*/ 674234 w 1348466"/>
                  <a:gd name="connsiteY5" fmla="*/ 0 h 1818518"/>
                  <a:gd name="connsiteX6" fmla="*/ 1348466 w 1348466"/>
                  <a:gd name="connsiteY6" fmla="*/ 302974 h 1818518"/>
                  <a:gd name="connsiteX7" fmla="*/ 1348466 w 1348466"/>
                  <a:gd name="connsiteY7" fmla="*/ 1194302 h 1818518"/>
                  <a:gd name="connsiteX8" fmla="*/ 953984 w 1348466"/>
                  <a:gd name="connsiteY8" fmla="*/ 1465178 h 1818518"/>
                  <a:gd name="connsiteX9" fmla="*/ 598358 w 1348466"/>
                  <a:gd name="connsiteY9" fmla="*/ 1702977 h 1818518"/>
                  <a:gd name="connsiteX10" fmla="*/ 586938 w 1348466"/>
                  <a:gd name="connsiteY10" fmla="*/ 1812429 h 1818518"/>
                  <a:gd name="connsiteX11" fmla="*/ 538369 w 1348466"/>
                  <a:gd name="connsiteY11" fmla="*/ 1811319 h 1818518"/>
                  <a:gd name="connsiteX12" fmla="*/ 0 w 1348466"/>
                  <a:gd name="connsiteY12" fmla="*/ 1514501 h 1818518"/>
                  <a:gd name="connsiteX13" fmla="*/ 0 w 1348466"/>
                  <a:gd name="connsiteY13" fmla="*/ 302974 h 1818518"/>
                  <a:gd name="connsiteX14" fmla="*/ 674234 w 1348466"/>
                  <a:gd name="connsiteY14" fmla="*/ 0 h 1818518"/>
                  <a:gd name="connsiteX0" fmla="*/ 671066 w 1348466"/>
                  <a:gd name="connsiteY0" fmla="*/ 100936 h 1811754"/>
                  <a:gd name="connsiteX1" fmla="*/ 177917 w 1348466"/>
                  <a:gd name="connsiteY1" fmla="*/ 257415 h 1811754"/>
                  <a:gd name="connsiteX2" fmla="*/ 671066 w 1348466"/>
                  <a:gd name="connsiteY2" fmla="*/ 413893 h 1811754"/>
                  <a:gd name="connsiteX3" fmla="*/ 1164216 w 1348466"/>
                  <a:gd name="connsiteY3" fmla="*/ 257415 h 1811754"/>
                  <a:gd name="connsiteX4" fmla="*/ 671066 w 1348466"/>
                  <a:gd name="connsiteY4" fmla="*/ 100936 h 1811754"/>
                  <a:gd name="connsiteX5" fmla="*/ 674234 w 1348466"/>
                  <a:gd name="connsiteY5" fmla="*/ 0 h 1811754"/>
                  <a:gd name="connsiteX6" fmla="*/ 1348466 w 1348466"/>
                  <a:gd name="connsiteY6" fmla="*/ 302974 h 1811754"/>
                  <a:gd name="connsiteX7" fmla="*/ 1348466 w 1348466"/>
                  <a:gd name="connsiteY7" fmla="*/ 1194302 h 1811754"/>
                  <a:gd name="connsiteX8" fmla="*/ 953984 w 1348466"/>
                  <a:gd name="connsiteY8" fmla="*/ 1465178 h 1811754"/>
                  <a:gd name="connsiteX9" fmla="*/ 598358 w 1348466"/>
                  <a:gd name="connsiteY9" fmla="*/ 1702977 h 1811754"/>
                  <a:gd name="connsiteX10" fmla="*/ 586938 w 1348466"/>
                  <a:gd name="connsiteY10" fmla="*/ 1802532 h 1811754"/>
                  <a:gd name="connsiteX11" fmla="*/ 538369 w 1348466"/>
                  <a:gd name="connsiteY11" fmla="*/ 1811319 h 1811754"/>
                  <a:gd name="connsiteX12" fmla="*/ 0 w 1348466"/>
                  <a:gd name="connsiteY12" fmla="*/ 1514501 h 1811754"/>
                  <a:gd name="connsiteX13" fmla="*/ 0 w 1348466"/>
                  <a:gd name="connsiteY13" fmla="*/ 302974 h 1811754"/>
                  <a:gd name="connsiteX14" fmla="*/ 674234 w 1348466"/>
                  <a:gd name="connsiteY14" fmla="*/ 0 h 1811754"/>
                  <a:gd name="connsiteX0" fmla="*/ 671066 w 1348466"/>
                  <a:gd name="connsiteY0" fmla="*/ 100936 h 1813229"/>
                  <a:gd name="connsiteX1" fmla="*/ 177917 w 1348466"/>
                  <a:gd name="connsiteY1" fmla="*/ 257415 h 1813229"/>
                  <a:gd name="connsiteX2" fmla="*/ 671066 w 1348466"/>
                  <a:gd name="connsiteY2" fmla="*/ 413893 h 1813229"/>
                  <a:gd name="connsiteX3" fmla="*/ 1164216 w 1348466"/>
                  <a:gd name="connsiteY3" fmla="*/ 257415 h 1813229"/>
                  <a:gd name="connsiteX4" fmla="*/ 671066 w 1348466"/>
                  <a:gd name="connsiteY4" fmla="*/ 100936 h 1813229"/>
                  <a:gd name="connsiteX5" fmla="*/ 674234 w 1348466"/>
                  <a:gd name="connsiteY5" fmla="*/ 0 h 1813229"/>
                  <a:gd name="connsiteX6" fmla="*/ 1348466 w 1348466"/>
                  <a:gd name="connsiteY6" fmla="*/ 302974 h 1813229"/>
                  <a:gd name="connsiteX7" fmla="*/ 1348466 w 1348466"/>
                  <a:gd name="connsiteY7" fmla="*/ 1194302 h 1813229"/>
                  <a:gd name="connsiteX8" fmla="*/ 953984 w 1348466"/>
                  <a:gd name="connsiteY8" fmla="*/ 1465178 h 1813229"/>
                  <a:gd name="connsiteX9" fmla="*/ 598358 w 1348466"/>
                  <a:gd name="connsiteY9" fmla="*/ 1696378 h 1813229"/>
                  <a:gd name="connsiteX10" fmla="*/ 586938 w 1348466"/>
                  <a:gd name="connsiteY10" fmla="*/ 1802532 h 1813229"/>
                  <a:gd name="connsiteX11" fmla="*/ 538369 w 1348466"/>
                  <a:gd name="connsiteY11" fmla="*/ 1811319 h 1813229"/>
                  <a:gd name="connsiteX12" fmla="*/ 0 w 1348466"/>
                  <a:gd name="connsiteY12" fmla="*/ 1514501 h 1813229"/>
                  <a:gd name="connsiteX13" fmla="*/ 0 w 1348466"/>
                  <a:gd name="connsiteY13" fmla="*/ 302974 h 1813229"/>
                  <a:gd name="connsiteX14" fmla="*/ 674234 w 1348466"/>
                  <a:gd name="connsiteY14" fmla="*/ 0 h 1813229"/>
                  <a:gd name="connsiteX0" fmla="*/ 671066 w 1348466"/>
                  <a:gd name="connsiteY0" fmla="*/ 100936 h 1813230"/>
                  <a:gd name="connsiteX1" fmla="*/ 177917 w 1348466"/>
                  <a:gd name="connsiteY1" fmla="*/ 257415 h 1813230"/>
                  <a:gd name="connsiteX2" fmla="*/ 671066 w 1348466"/>
                  <a:gd name="connsiteY2" fmla="*/ 413893 h 1813230"/>
                  <a:gd name="connsiteX3" fmla="*/ 1164216 w 1348466"/>
                  <a:gd name="connsiteY3" fmla="*/ 257415 h 1813230"/>
                  <a:gd name="connsiteX4" fmla="*/ 671066 w 1348466"/>
                  <a:gd name="connsiteY4" fmla="*/ 100936 h 1813230"/>
                  <a:gd name="connsiteX5" fmla="*/ 674234 w 1348466"/>
                  <a:gd name="connsiteY5" fmla="*/ 0 h 1813230"/>
                  <a:gd name="connsiteX6" fmla="*/ 1348466 w 1348466"/>
                  <a:gd name="connsiteY6" fmla="*/ 302974 h 1813230"/>
                  <a:gd name="connsiteX7" fmla="*/ 1348466 w 1348466"/>
                  <a:gd name="connsiteY7" fmla="*/ 1194302 h 1813230"/>
                  <a:gd name="connsiteX8" fmla="*/ 953984 w 1348466"/>
                  <a:gd name="connsiteY8" fmla="*/ 1465178 h 1813230"/>
                  <a:gd name="connsiteX9" fmla="*/ 598358 w 1348466"/>
                  <a:gd name="connsiteY9" fmla="*/ 1696378 h 1813230"/>
                  <a:gd name="connsiteX10" fmla="*/ 586938 w 1348466"/>
                  <a:gd name="connsiteY10" fmla="*/ 1802532 h 1813230"/>
                  <a:gd name="connsiteX11" fmla="*/ 538369 w 1348466"/>
                  <a:gd name="connsiteY11" fmla="*/ 1811319 h 1813230"/>
                  <a:gd name="connsiteX12" fmla="*/ 0 w 1348466"/>
                  <a:gd name="connsiteY12" fmla="*/ 1514501 h 1813230"/>
                  <a:gd name="connsiteX13" fmla="*/ 0 w 1348466"/>
                  <a:gd name="connsiteY13" fmla="*/ 302974 h 1813230"/>
                  <a:gd name="connsiteX14" fmla="*/ 674234 w 1348466"/>
                  <a:gd name="connsiteY14" fmla="*/ 0 h 1813230"/>
                  <a:gd name="connsiteX0" fmla="*/ 671066 w 1348466"/>
                  <a:gd name="connsiteY0" fmla="*/ 100936 h 1813230"/>
                  <a:gd name="connsiteX1" fmla="*/ 177917 w 1348466"/>
                  <a:gd name="connsiteY1" fmla="*/ 257415 h 1813230"/>
                  <a:gd name="connsiteX2" fmla="*/ 671066 w 1348466"/>
                  <a:gd name="connsiteY2" fmla="*/ 413893 h 1813230"/>
                  <a:gd name="connsiteX3" fmla="*/ 1164216 w 1348466"/>
                  <a:gd name="connsiteY3" fmla="*/ 257415 h 1813230"/>
                  <a:gd name="connsiteX4" fmla="*/ 671066 w 1348466"/>
                  <a:gd name="connsiteY4" fmla="*/ 100936 h 1813230"/>
                  <a:gd name="connsiteX5" fmla="*/ 674234 w 1348466"/>
                  <a:gd name="connsiteY5" fmla="*/ 0 h 1813230"/>
                  <a:gd name="connsiteX6" fmla="*/ 1348466 w 1348466"/>
                  <a:gd name="connsiteY6" fmla="*/ 302974 h 1813230"/>
                  <a:gd name="connsiteX7" fmla="*/ 1348466 w 1348466"/>
                  <a:gd name="connsiteY7" fmla="*/ 1194302 h 1813230"/>
                  <a:gd name="connsiteX8" fmla="*/ 953984 w 1348466"/>
                  <a:gd name="connsiteY8" fmla="*/ 1465178 h 1813230"/>
                  <a:gd name="connsiteX9" fmla="*/ 598358 w 1348466"/>
                  <a:gd name="connsiteY9" fmla="*/ 1696378 h 1813230"/>
                  <a:gd name="connsiteX10" fmla="*/ 586938 w 1348466"/>
                  <a:gd name="connsiteY10" fmla="*/ 1802532 h 1813230"/>
                  <a:gd name="connsiteX11" fmla="*/ 538369 w 1348466"/>
                  <a:gd name="connsiteY11" fmla="*/ 1811319 h 1813230"/>
                  <a:gd name="connsiteX12" fmla="*/ 0 w 1348466"/>
                  <a:gd name="connsiteY12" fmla="*/ 1514501 h 1813230"/>
                  <a:gd name="connsiteX13" fmla="*/ 0 w 1348466"/>
                  <a:gd name="connsiteY13" fmla="*/ 302974 h 1813230"/>
                  <a:gd name="connsiteX14" fmla="*/ 674234 w 1348466"/>
                  <a:gd name="connsiteY14" fmla="*/ 0 h 1813230"/>
                  <a:gd name="connsiteX0" fmla="*/ 671066 w 1348466"/>
                  <a:gd name="connsiteY0" fmla="*/ 100936 h 1813230"/>
                  <a:gd name="connsiteX1" fmla="*/ 177917 w 1348466"/>
                  <a:gd name="connsiteY1" fmla="*/ 257415 h 1813230"/>
                  <a:gd name="connsiteX2" fmla="*/ 671066 w 1348466"/>
                  <a:gd name="connsiteY2" fmla="*/ 413893 h 1813230"/>
                  <a:gd name="connsiteX3" fmla="*/ 1164216 w 1348466"/>
                  <a:gd name="connsiteY3" fmla="*/ 257415 h 1813230"/>
                  <a:gd name="connsiteX4" fmla="*/ 671066 w 1348466"/>
                  <a:gd name="connsiteY4" fmla="*/ 100936 h 1813230"/>
                  <a:gd name="connsiteX5" fmla="*/ 674234 w 1348466"/>
                  <a:gd name="connsiteY5" fmla="*/ 0 h 1813230"/>
                  <a:gd name="connsiteX6" fmla="*/ 1348466 w 1348466"/>
                  <a:gd name="connsiteY6" fmla="*/ 302974 h 1813230"/>
                  <a:gd name="connsiteX7" fmla="*/ 1348466 w 1348466"/>
                  <a:gd name="connsiteY7" fmla="*/ 1194302 h 1813230"/>
                  <a:gd name="connsiteX8" fmla="*/ 953984 w 1348466"/>
                  <a:gd name="connsiteY8" fmla="*/ 1465178 h 1813230"/>
                  <a:gd name="connsiteX9" fmla="*/ 598358 w 1348466"/>
                  <a:gd name="connsiteY9" fmla="*/ 1696378 h 1813230"/>
                  <a:gd name="connsiteX10" fmla="*/ 586938 w 1348466"/>
                  <a:gd name="connsiteY10" fmla="*/ 1802532 h 1813230"/>
                  <a:gd name="connsiteX11" fmla="*/ 538369 w 1348466"/>
                  <a:gd name="connsiteY11" fmla="*/ 1811319 h 1813230"/>
                  <a:gd name="connsiteX12" fmla="*/ 0 w 1348466"/>
                  <a:gd name="connsiteY12" fmla="*/ 1514501 h 1813230"/>
                  <a:gd name="connsiteX13" fmla="*/ 0 w 1348466"/>
                  <a:gd name="connsiteY13" fmla="*/ 302974 h 1813230"/>
                  <a:gd name="connsiteX14" fmla="*/ 674234 w 1348466"/>
                  <a:gd name="connsiteY14" fmla="*/ 0 h 1813230"/>
                  <a:gd name="connsiteX0" fmla="*/ 671066 w 1348466"/>
                  <a:gd name="connsiteY0" fmla="*/ 100936 h 1813230"/>
                  <a:gd name="connsiteX1" fmla="*/ 177917 w 1348466"/>
                  <a:gd name="connsiteY1" fmla="*/ 257415 h 1813230"/>
                  <a:gd name="connsiteX2" fmla="*/ 671066 w 1348466"/>
                  <a:gd name="connsiteY2" fmla="*/ 413893 h 1813230"/>
                  <a:gd name="connsiteX3" fmla="*/ 1164216 w 1348466"/>
                  <a:gd name="connsiteY3" fmla="*/ 257415 h 1813230"/>
                  <a:gd name="connsiteX4" fmla="*/ 671066 w 1348466"/>
                  <a:gd name="connsiteY4" fmla="*/ 100936 h 1813230"/>
                  <a:gd name="connsiteX5" fmla="*/ 674234 w 1348466"/>
                  <a:gd name="connsiteY5" fmla="*/ 0 h 1813230"/>
                  <a:gd name="connsiteX6" fmla="*/ 1348466 w 1348466"/>
                  <a:gd name="connsiteY6" fmla="*/ 302974 h 1813230"/>
                  <a:gd name="connsiteX7" fmla="*/ 1348466 w 1348466"/>
                  <a:gd name="connsiteY7" fmla="*/ 1194302 h 1813230"/>
                  <a:gd name="connsiteX8" fmla="*/ 953984 w 1348466"/>
                  <a:gd name="connsiteY8" fmla="*/ 1465178 h 1813230"/>
                  <a:gd name="connsiteX9" fmla="*/ 598358 w 1348466"/>
                  <a:gd name="connsiteY9" fmla="*/ 1696378 h 1813230"/>
                  <a:gd name="connsiteX10" fmla="*/ 586938 w 1348466"/>
                  <a:gd name="connsiteY10" fmla="*/ 1802532 h 1813230"/>
                  <a:gd name="connsiteX11" fmla="*/ 538369 w 1348466"/>
                  <a:gd name="connsiteY11" fmla="*/ 1811319 h 1813230"/>
                  <a:gd name="connsiteX12" fmla="*/ 0 w 1348466"/>
                  <a:gd name="connsiteY12" fmla="*/ 1514501 h 1813230"/>
                  <a:gd name="connsiteX13" fmla="*/ 0 w 1348466"/>
                  <a:gd name="connsiteY13" fmla="*/ 302974 h 1813230"/>
                  <a:gd name="connsiteX14" fmla="*/ 674234 w 1348466"/>
                  <a:gd name="connsiteY14" fmla="*/ 0 h 1813230"/>
                  <a:gd name="connsiteX0" fmla="*/ 671066 w 1351753"/>
                  <a:gd name="connsiteY0" fmla="*/ 100936 h 1813230"/>
                  <a:gd name="connsiteX1" fmla="*/ 177917 w 1351753"/>
                  <a:gd name="connsiteY1" fmla="*/ 257415 h 1813230"/>
                  <a:gd name="connsiteX2" fmla="*/ 671066 w 1351753"/>
                  <a:gd name="connsiteY2" fmla="*/ 413893 h 1813230"/>
                  <a:gd name="connsiteX3" fmla="*/ 1164216 w 1351753"/>
                  <a:gd name="connsiteY3" fmla="*/ 257415 h 1813230"/>
                  <a:gd name="connsiteX4" fmla="*/ 671066 w 1351753"/>
                  <a:gd name="connsiteY4" fmla="*/ 100936 h 1813230"/>
                  <a:gd name="connsiteX5" fmla="*/ 674234 w 1351753"/>
                  <a:gd name="connsiteY5" fmla="*/ 0 h 1813230"/>
                  <a:gd name="connsiteX6" fmla="*/ 1348466 w 1351753"/>
                  <a:gd name="connsiteY6" fmla="*/ 302974 h 1813230"/>
                  <a:gd name="connsiteX7" fmla="*/ 1351753 w 1351753"/>
                  <a:gd name="connsiteY7" fmla="*/ 1223993 h 1813230"/>
                  <a:gd name="connsiteX8" fmla="*/ 953984 w 1351753"/>
                  <a:gd name="connsiteY8" fmla="*/ 1465178 h 1813230"/>
                  <a:gd name="connsiteX9" fmla="*/ 598358 w 1351753"/>
                  <a:gd name="connsiteY9" fmla="*/ 1696378 h 1813230"/>
                  <a:gd name="connsiteX10" fmla="*/ 586938 w 1351753"/>
                  <a:gd name="connsiteY10" fmla="*/ 1802532 h 1813230"/>
                  <a:gd name="connsiteX11" fmla="*/ 538369 w 1351753"/>
                  <a:gd name="connsiteY11" fmla="*/ 1811319 h 1813230"/>
                  <a:gd name="connsiteX12" fmla="*/ 0 w 1351753"/>
                  <a:gd name="connsiteY12" fmla="*/ 1514501 h 1813230"/>
                  <a:gd name="connsiteX13" fmla="*/ 0 w 1351753"/>
                  <a:gd name="connsiteY13" fmla="*/ 302974 h 1813230"/>
                  <a:gd name="connsiteX14" fmla="*/ 674234 w 1351753"/>
                  <a:gd name="connsiteY14" fmla="*/ 0 h 1813230"/>
                  <a:gd name="connsiteX0" fmla="*/ 671066 w 1351753"/>
                  <a:gd name="connsiteY0" fmla="*/ 100936 h 1813230"/>
                  <a:gd name="connsiteX1" fmla="*/ 177917 w 1351753"/>
                  <a:gd name="connsiteY1" fmla="*/ 257415 h 1813230"/>
                  <a:gd name="connsiteX2" fmla="*/ 671066 w 1351753"/>
                  <a:gd name="connsiteY2" fmla="*/ 413893 h 1813230"/>
                  <a:gd name="connsiteX3" fmla="*/ 1164216 w 1351753"/>
                  <a:gd name="connsiteY3" fmla="*/ 257415 h 1813230"/>
                  <a:gd name="connsiteX4" fmla="*/ 671066 w 1351753"/>
                  <a:gd name="connsiteY4" fmla="*/ 100936 h 1813230"/>
                  <a:gd name="connsiteX5" fmla="*/ 674234 w 1351753"/>
                  <a:gd name="connsiteY5" fmla="*/ 0 h 1813230"/>
                  <a:gd name="connsiteX6" fmla="*/ 1348466 w 1351753"/>
                  <a:gd name="connsiteY6" fmla="*/ 302974 h 1813230"/>
                  <a:gd name="connsiteX7" fmla="*/ 1351753 w 1351753"/>
                  <a:gd name="connsiteY7" fmla="*/ 1223993 h 1813230"/>
                  <a:gd name="connsiteX8" fmla="*/ 953984 w 1351753"/>
                  <a:gd name="connsiteY8" fmla="*/ 1465178 h 1813230"/>
                  <a:gd name="connsiteX9" fmla="*/ 598358 w 1351753"/>
                  <a:gd name="connsiteY9" fmla="*/ 1696378 h 1813230"/>
                  <a:gd name="connsiteX10" fmla="*/ 586938 w 1351753"/>
                  <a:gd name="connsiteY10" fmla="*/ 1802532 h 1813230"/>
                  <a:gd name="connsiteX11" fmla="*/ 538369 w 1351753"/>
                  <a:gd name="connsiteY11" fmla="*/ 1811319 h 1813230"/>
                  <a:gd name="connsiteX12" fmla="*/ 0 w 1351753"/>
                  <a:gd name="connsiteY12" fmla="*/ 1514501 h 1813230"/>
                  <a:gd name="connsiteX13" fmla="*/ 0 w 1351753"/>
                  <a:gd name="connsiteY13" fmla="*/ 302974 h 1813230"/>
                  <a:gd name="connsiteX14" fmla="*/ 674234 w 1351753"/>
                  <a:gd name="connsiteY14" fmla="*/ 0 h 181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1753" h="1813230">
                    <a:moveTo>
                      <a:pt x="671066" y="100936"/>
                    </a:moveTo>
                    <a:cubicBezTo>
                      <a:pt x="398707" y="100936"/>
                      <a:pt x="177917" y="170994"/>
                      <a:pt x="177917" y="257415"/>
                    </a:cubicBezTo>
                    <a:cubicBezTo>
                      <a:pt x="177917" y="343835"/>
                      <a:pt x="398707" y="413893"/>
                      <a:pt x="671066" y="413893"/>
                    </a:cubicBezTo>
                    <a:cubicBezTo>
                      <a:pt x="943426" y="413893"/>
                      <a:pt x="1164216" y="343835"/>
                      <a:pt x="1164216" y="257415"/>
                    </a:cubicBezTo>
                    <a:cubicBezTo>
                      <a:pt x="1164216" y="170994"/>
                      <a:pt x="943426" y="100936"/>
                      <a:pt x="671066" y="100936"/>
                    </a:cubicBezTo>
                    <a:close/>
                    <a:moveTo>
                      <a:pt x="674234" y="0"/>
                    </a:moveTo>
                    <a:cubicBezTo>
                      <a:pt x="1046544" y="0"/>
                      <a:pt x="1348466" y="135585"/>
                      <a:pt x="1348466" y="302974"/>
                    </a:cubicBezTo>
                    <a:cubicBezTo>
                      <a:pt x="1349562" y="609980"/>
                      <a:pt x="1350657" y="916987"/>
                      <a:pt x="1351753" y="1223993"/>
                    </a:cubicBezTo>
                    <a:cubicBezTo>
                      <a:pt x="1147939" y="1207249"/>
                      <a:pt x="1001105" y="1338963"/>
                      <a:pt x="953984" y="1465178"/>
                    </a:cubicBezTo>
                    <a:cubicBezTo>
                      <a:pt x="825679" y="1444387"/>
                      <a:pt x="666105" y="1509289"/>
                      <a:pt x="598358" y="1696378"/>
                    </a:cubicBezTo>
                    <a:cubicBezTo>
                      <a:pt x="583204" y="1777898"/>
                      <a:pt x="596936" y="1783375"/>
                      <a:pt x="586938" y="1802532"/>
                    </a:cubicBezTo>
                    <a:cubicBezTo>
                      <a:pt x="576940" y="1821689"/>
                      <a:pt x="593457" y="1808738"/>
                      <a:pt x="538369" y="1811319"/>
                    </a:cubicBezTo>
                    <a:cubicBezTo>
                      <a:pt x="231159" y="1783080"/>
                      <a:pt x="0" y="1660966"/>
                      <a:pt x="0" y="1514501"/>
                    </a:cubicBezTo>
                    <a:lnTo>
                      <a:pt x="0" y="302974"/>
                    </a:lnTo>
                    <a:cubicBezTo>
                      <a:pt x="0" y="135585"/>
                      <a:pt x="301922" y="0"/>
                      <a:pt x="674234" y="0"/>
                    </a:cubicBez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a:endParaRPr>
              </a:p>
            </p:txBody>
          </p:sp>
          <p:sp>
            <p:nvSpPr>
              <p:cNvPr id="12" name="Freeform 8"/>
              <p:cNvSpPr/>
              <p:nvPr/>
            </p:nvSpPr>
            <p:spPr bwMode="auto">
              <a:xfrm>
                <a:off x="9503309" y="2968694"/>
                <a:ext cx="902493" cy="578314"/>
              </a:xfrm>
              <a:custGeom>
                <a:avLst/>
                <a:gdLst>
                  <a:gd name="connsiteX0" fmla="*/ 496111 w 866506"/>
                  <a:gd name="connsiteY0" fmla="*/ 30681 h 555254"/>
                  <a:gd name="connsiteX1" fmla="*/ 262546 w 866506"/>
                  <a:gd name="connsiteY1" fmla="*/ 208695 h 555254"/>
                  <a:gd name="connsiteX2" fmla="*/ 40833 w 866506"/>
                  <a:gd name="connsiteY2" fmla="*/ 348037 h 555254"/>
                  <a:gd name="connsiteX3" fmla="*/ 180956 w 866506"/>
                  <a:gd name="connsiteY3" fmla="*/ 514512 h 555254"/>
                  <a:gd name="connsiteX4" fmla="*/ 196857 w 866506"/>
                  <a:gd name="connsiteY4" fmla="*/ 516029 h 555254"/>
                  <a:gd name="connsiteX5" fmla="*/ 206994 w 866506"/>
                  <a:gd name="connsiteY5" fmla="*/ 517965 h 555254"/>
                  <a:gd name="connsiteX6" fmla="*/ 730946 w 866506"/>
                  <a:gd name="connsiteY6" fmla="*/ 517965 h 555254"/>
                  <a:gd name="connsiteX7" fmla="*/ 732891 w 866506"/>
                  <a:gd name="connsiteY7" fmla="*/ 517594 h 555254"/>
                  <a:gd name="connsiteX8" fmla="*/ 734834 w 866506"/>
                  <a:gd name="connsiteY8" fmla="*/ 517965 h 555254"/>
                  <a:gd name="connsiteX9" fmla="*/ 833127 w 866506"/>
                  <a:gd name="connsiteY9" fmla="*/ 426937 h 555254"/>
                  <a:gd name="connsiteX10" fmla="*/ 723420 w 866506"/>
                  <a:gd name="connsiteY10" fmla="*/ 351328 h 555254"/>
                  <a:gd name="connsiteX11" fmla="*/ 730190 w 866506"/>
                  <a:gd name="connsiteY11" fmla="*/ 279212 h 555254"/>
                  <a:gd name="connsiteX12" fmla="*/ 496111 w 866506"/>
                  <a:gd name="connsiteY12" fmla="*/ 30681 h 555254"/>
                  <a:gd name="connsiteX13" fmla="*/ 494317 w 866506"/>
                  <a:gd name="connsiteY13" fmla="*/ 0 h 555254"/>
                  <a:gd name="connsiteX14" fmla="*/ 766031 w 866506"/>
                  <a:gd name="connsiteY14" fmla="*/ 277627 h 555254"/>
                  <a:gd name="connsiteX15" fmla="*/ 758732 w 866506"/>
                  <a:gd name="connsiteY15" fmla="*/ 326952 h 555254"/>
                  <a:gd name="connsiteX16" fmla="*/ 796351 w 866506"/>
                  <a:gd name="connsiteY16" fmla="*/ 334547 h 555254"/>
                  <a:gd name="connsiteX17" fmla="*/ 866506 w 866506"/>
                  <a:gd name="connsiteY17" fmla="*/ 440387 h 555254"/>
                  <a:gd name="connsiteX18" fmla="*/ 751640 w 866506"/>
                  <a:gd name="connsiteY18" fmla="*/ 555253 h 555254"/>
                  <a:gd name="connsiteX19" fmla="*/ 749545 w 866506"/>
                  <a:gd name="connsiteY19" fmla="*/ 554831 h 555254"/>
                  <a:gd name="connsiteX20" fmla="*/ 747448 w 866506"/>
                  <a:gd name="connsiteY20" fmla="*/ 555254 h 555254"/>
                  <a:gd name="connsiteX21" fmla="*/ 182673 w 866506"/>
                  <a:gd name="connsiteY21" fmla="*/ 555253 h 555254"/>
                  <a:gd name="connsiteX22" fmla="*/ 171746 w 866506"/>
                  <a:gd name="connsiteY22" fmla="*/ 553048 h 555254"/>
                  <a:gd name="connsiteX23" fmla="*/ 154607 w 866506"/>
                  <a:gd name="connsiteY23" fmla="*/ 551319 h 555254"/>
                  <a:gd name="connsiteX24" fmla="*/ 0 w 866506"/>
                  <a:gd name="connsiteY24" fmla="*/ 361624 h 555254"/>
                  <a:gd name="connsiteX25" fmla="*/ 193630 w 866506"/>
                  <a:gd name="connsiteY25" fmla="*/ 167994 h 555254"/>
                  <a:gd name="connsiteX26" fmla="*/ 232652 w 866506"/>
                  <a:gd name="connsiteY26" fmla="*/ 171928 h 555254"/>
                  <a:gd name="connsiteX27" fmla="*/ 242325 w 866506"/>
                  <a:gd name="connsiteY27" fmla="*/ 174930 h 555254"/>
                  <a:gd name="connsiteX28" fmla="*/ 243955 w 866506"/>
                  <a:gd name="connsiteY28" fmla="*/ 169562 h 555254"/>
                  <a:gd name="connsiteX29" fmla="*/ 494317 w 866506"/>
                  <a:gd name="connsiteY29" fmla="*/ 0 h 55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66506" h="555254">
                    <a:moveTo>
                      <a:pt x="496111" y="30681"/>
                    </a:moveTo>
                    <a:cubicBezTo>
                      <a:pt x="303401" y="37462"/>
                      <a:pt x="273772" y="213356"/>
                      <a:pt x="262546" y="208695"/>
                    </a:cubicBezTo>
                    <a:cubicBezTo>
                      <a:pt x="187689" y="177617"/>
                      <a:pt x="58162" y="208211"/>
                      <a:pt x="40833" y="348037"/>
                    </a:cubicBezTo>
                    <a:cubicBezTo>
                      <a:pt x="31800" y="420930"/>
                      <a:pt x="80050" y="501048"/>
                      <a:pt x="180956" y="514512"/>
                    </a:cubicBezTo>
                    <a:lnTo>
                      <a:pt x="196857" y="516029"/>
                    </a:lnTo>
                    <a:lnTo>
                      <a:pt x="206994" y="517965"/>
                    </a:lnTo>
                    <a:lnTo>
                      <a:pt x="730946" y="517965"/>
                    </a:lnTo>
                    <a:lnTo>
                      <a:pt x="732891" y="517594"/>
                    </a:lnTo>
                    <a:lnTo>
                      <a:pt x="734834" y="517965"/>
                    </a:lnTo>
                    <a:cubicBezTo>
                      <a:pt x="793688" y="517965"/>
                      <a:pt x="842135" y="470777"/>
                      <a:pt x="833127" y="426937"/>
                    </a:cubicBezTo>
                    <a:cubicBezTo>
                      <a:pt x="826996" y="397097"/>
                      <a:pt x="806170" y="363949"/>
                      <a:pt x="723420" y="351328"/>
                    </a:cubicBezTo>
                    <a:cubicBezTo>
                      <a:pt x="724090" y="324115"/>
                      <a:pt x="729520" y="306426"/>
                      <a:pt x="730190" y="279212"/>
                    </a:cubicBezTo>
                    <a:cubicBezTo>
                      <a:pt x="730190" y="144652"/>
                      <a:pt x="635328" y="30681"/>
                      <a:pt x="496111" y="30681"/>
                    </a:cubicBezTo>
                    <a:close/>
                    <a:moveTo>
                      <a:pt x="494317" y="0"/>
                    </a:moveTo>
                    <a:cubicBezTo>
                      <a:pt x="644380" y="0"/>
                      <a:pt x="766031" y="124298"/>
                      <a:pt x="766031" y="277627"/>
                    </a:cubicBezTo>
                    <a:lnTo>
                      <a:pt x="758732" y="326952"/>
                    </a:lnTo>
                    <a:lnTo>
                      <a:pt x="796351" y="334547"/>
                    </a:lnTo>
                    <a:cubicBezTo>
                      <a:pt x="837579" y="351985"/>
                      <a:pt x="866506" y="392808"/>
                      <a:pt x="866506" y="440387"/>
                    </a:cubicBezTo>
                    <a:cubicBezTo>
                      <a:pt x="866506" y="503826"/>
                      <a:pt x="815079" y="555253"/>
                      <a:pt x="751640" y="555253"/>
                    </a:cubicBezTo>
                    <a:lnTo>
                      <a:pt x="749545" y="554831"/>
                    </a:lnTo>
                    <a:lnTo>
                      <a:pt x="747448" y="555254"/>
                    </a:lnTo>
                    <a:lnTo>
                      <a:pt x="182673" y="555253"/>
                    </a:lnTo>
                    <a:lnTo>
                      <a:pt x="171746" y="553048"/>
                    </a:lnTo>
                    <a:lnTo>
                      <a:pt x="154607" y="551319"/>
                    </a:lnTo>
                    <a:cubicBezTo>
                      <a:pt x="66373" y="533264"/>
                      <a:pt x="0" y="455195"/>
                      <a:pt x="0" y="361624"/>
                    </a:cubicBezTo>
                    <a:cubicBezTo>
                      <a:pt x="0" y="254685"/>
                      <a:pt x="86691" y="167994"/>
                      <a:pt x="193630" y="167994"/>
                    </a:cubicBezTo>
                    <a:cubicBezTo>
                      <a:pt x="206997" y="167994"/>
                      <a:pt x="220048" y="169348"/>
                      <a:pt x="232652" y="171928"/>
                    </a:cubicBezTo>
                    <a:lnTo>
                      <a:pt x="242325" y="174930"/>
                    </a:lnTo>
                    <a:lnTo>
                      <a:pt x="243955" y="169562"/>
                    </a:lnTo>
                    <a:cubicBezTo>
                      <a:pt x="285204" y="69918"/>
                      <a:pt x="381769" y="0"/>
                      <a:pt x="494317" y="0"/>
                    </a:cubicBezTo>
                    <a:close/>
                  </a:path>
                </a:pathLst>
              </a:custGeom>
              <a:grp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a:endParaRPr>
              </a:p>
            </p:txBody>
          </p:sp>
        </p:grpSp>
        <p:sp>
          <p:nvSpPr>
            <p:cNvPr id="10" name="Shape 9"/>
            <p:cNvSpPr/>
            <p:nvPr/>
          </p:nvSpPr>
          <p:spPr>
            <a:xfrm rot="17252513" flipV="1">
              <a:off x="1719988" y="4085958"/>
              <a:ext cx="697728" cy="723879"/>
            </a:xfrm>
            <a:prstGeom prst="swooshArrow">
              <a:avLst>
                <a:gd name="adj1" fmla="val 25000"/>
                <a:gd name="adj2" fmla="val 25000"/>
              </a:avLst>
            </a:pr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365706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E5D07C3D-847C-453A-B24F-A6BB852EA635}"/>
              </a:ext>
            </a:extLst>
          </p:cNvPr>
          <p:cNvSpPr>
            <a:spLocks noGrp="1"/>
          </p:cNvSpPr>
          <p:nvPr>
            <p:ph type="title"/>
          </p:nvPr>
        </p:nvSpPr>
        <p:spPr>
          <a:xfrm>
            <a:off x="648929" y="629266"/>
            <a:ext cx="4944152" cy="1622321"/>
          </a:xfrm>
        </p:spPr>
        <p:txBody>
          <a:bodyPr>
            <a:normAutofit/>
          </a:bodyPr>
          <a:lstStyle/>
          <a:p>
            <a:r>
              <a:rPr lang="en-US" dirty="0" err="1"/>
              <a:t>Resumable</a:t>
            </a:r>
            <a:r>
              <a:rPr lang="en-US" dirty="0"/>
              <a:t> Index Operations</a:t>
            </a:r>
          </a:p>
        </p:txBody>
      </p:sp>
      <p:sp>
        <p:nvSpPr>
          <p:cNvPr id="3" name="Content Placeholder 2">
            <a:extLst>
              <a:ext uri="{FF2B5EF4-FFF2-40B4-BE49-F238E27FC236}">
                <a16:creationId xmlns:a16="http://schemas.microsoft.com/office/drawing/2014/main" id="{1FA10E94-A817-43B8-8ECE-E9AA3AEABDFA}"/>
              </a:ext>
            </a:extLst>
          </p:cNvPr>
          <p:cNvSpPr>
            <a:spLocks noGrp="1"/>
          </p:cNvSpPr>
          <p:nvPr>
            <p:ph idx="1"/>
          </p:nvPr>
        </p:nvSpPr>
        <p:spPr>
          <a:xfrm>
            <a:off x="648930" y="2438400"/>
            <a:ext cx="4944151" cy="3785419"/>
          </a:xfrm>
        </p:spPr>
        <p:txBody>
          <a:bodyPr>
            <a:normAutofit/>
          </a:bodyPr>
          <a:lstStyle/>
          <a:p>
            <a:pPr>
              <a:lnSpc>
                <a:spcPct val="80000"/>
              </a:lnSpc>
            </a:pPr>
            <a:r>
              <a:rPr lang="en-US" sz="2200"/>
              <a:t>Adapt to outages without losing maintenance work</a:t>
            </a:r>
          </a:p>
          <a:p>
            <a:pPr>
              <a:lnSpc>
                <a:spcPct val="80000"/>
              </a:lnSpc>
            </a:pPr>
            <a:r>
              <a:rPr lang="en-US" sz="2200"/>
              <a:t>Resume an index rebuild operation after an unexpected failure</a:t>
            </a:r>
          </a:p>
          <a:p>
            <a:pPr>
              <a:lnSpc>
                <a:spcPct val="80000"/>
              </a:lnSpc>
            </a:pPr>
            <a:r>
              <a:rPr lang="en-US" sz="2200"/>
              <a:t>Pause and resume an index build operation at any time, for example, to temporarily free up systems resources in order to execute a high priority task </a:t>
            </a:r>
          </a:p>
          <a:p>
            <a:pPr>
              <a:lnSpc>
                <a:spcPct val="80000"/>
              </a:lnSpc>
            </a:pPr>
            <a:r>
              <a:rPr lang="en-US" sz="2200"/>
              <a:t>Supports rebuilding large indexes online without requiring significant log space, allowing log truncation while rebuild operation is running</a:t>
            </a:r>
          </a:p>
          <a:p>
            <a:pPr>
              <a:lnSpc>
                <a:spcPct val="80000"/>
              </a:lnSpc>
            </a:pPr>
            <a:endParaRPr lang="en-US" sz="2200"/>
          </a:p>
        </p:txBody>
      </p:sp>
      <p:sp>
        <p:nvSpPr>
          <p:cNvPr id="4" name="Rectangle 3"/>
          <p:cNvSpPr/>
          <p:nvPr/>
        </p:nvSpPr>
        <p:spPr>
          <a:xfrm>
            <a:off x="6691850" y="1111034"/>
            <a:ext cx="4762213" cy="4462760"/>
          </a:xfrm>
          <a:prstGeom prst="rect">
            <a:avLst/>
          </a:prstGeom>
        </p:spPr>
        <p:txBody>
          <a:bodyPr wrap="square">
            <a:spAutoFit/>
          </a:bodyPr>
          <a:lstStyle/>
          <a:p>
            <a:r>
              <a:rPr lang="en-US" dirty="0"/>
              <a:t>To enable a </a:t>
            </a:r>
            <a:r>
              <a:rPr lang="en-US" dirty="0" err="1"/>
              <a:t>resumable</a:t>
            </a:r>
            <a:r>
              <a:rPr lang="en-US" dirty="0"/>
              <a:t> online index rebuild on a clustered index</a:t>
            </a:r>
          </a:p>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IdxTest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BigTable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REBUILD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ONLINE</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RESUMABLE</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MAXDOP</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p>
          <a:p>
            <a:endParaRPr lang="en-US" dirty="0">
              <a:solidFill>
                <a:srgbClr val="0000FF"/>
              </a:solidFill>
              <a:latin typeface="Consolas" panose="020B0609020204030204" pitchFamily="49" charset="0"/>
            </a:endParaRPr>
          </a:p>
          <a:p>
            <a:r>
              <a:rPr lang="en-US" sz="1600" i="1" dirty="0">
                <a:solidFill>
                  <a:srgbClr val="FF0000"/>
                </a:solidFill>
                <a:latin typeface="Consolas" panose="020B0609020204030204" pitchFamily="49" charset="0"/>
              </a:rPr>
              <a:t>&lt;Pause the indexing operation, e.g., </a:t>
            </a:r>
          </a:p>
          <a:p>
            <a:r>
              <a:rPr lang="en-US" sz="1600" i="1" dirty="0">
                <a:solidFill>
                  <a:srgbClr val="FF0000"/>
                </a:solidFill>
                <a:latin typeface="Consolas" panose="020B0609020204030204" pitchFamily="49" charset="0"/>
              </a:rPr>
              <a:t>Cancel in SSMS or Ctrl-C in </a:t>
            </a:r>
            <a:r>
              <a:rPr lang="en-US" sz="1600" i="1" dirty="0" err="1">
                <a:solidFill>
                  <a:srgbClr val="FF0000"/>
                </a:solidFill>
                <a:latin typeface="Consolas" panose="020B0609020204030204" pitchFamily="49" charset="0"/>
              </a:rPr>
              <a:t>cmd</a:t>
            </a:r>
            <a:r>
              <a:rPr lang="en-US" sz="1600" i="1" dirty="0">
                <a:solidFill>
                  <a:srgbClr val="FF0000"/>
                </a:solidFill>
                <a:latin typeface="Consolas" panose="020B0609020204030204" pitchFamily="49" charset="0"/>
              </a:rPr>
              <a:t> tool&gt;</a:t>
            </a:r>
          </a:p>
          <a:p>
            <a:endParaRPr lang="en-US" dirty="0">
              <a:solidFill>
                <a:srgbClr val="0000FF"/>
              </a:solidFill>
              <a:latin typeface="Consolas" panose="020B0609020204030204" pitchFamily="49" charset="0"/>
            </a:endParaRPr>
          </a:p>
          <a:p>
            <a:r>
              <a:rPr lang="en-US" dirty="0"/>
              <a:t>Execute the same command to resume the paused index </a:t>
            </a:r>
          </a:p>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IdxTest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BigTable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REBUILD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ONLINE</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RESUMABLE</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MAXDOP</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custDataLst>
      <p:tags r:id="rId1"/>
    </p:custDataLst>
    <p:extLst>
      <p:ext uri="{BB962C8B-B14F-4D97-AF65-F5344CB8AC3E}">
        <p14:creationId xmlns:p14="http://schemas.microsoft.com/office/powerpoint/2010/main" val="2661501413"/>
      </p:ext>
    </p:extLst>
  </p:cSld>
  <p:clrMapOvr>
    <a:masterClrMapping/>
  </p:clrMapOvr>
  <mc:AlternateContent xmlns:mc="http://schemas.openxmlformats.org/markup-compatibility/2006" xmlns:p14="http://schemas.microsoft.com/office/powerpoint/2010/main">
    <mc:Choice Requires="p14">
      <p:transition spd="slow" p14:dur="2000" advTm="76791"/>
    </mc:Choice>
    <mc:Fallback xmlns="">
      <p:transition spd="slow" advTm="7679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IMING" val="|6.7|22.3|25"/>
</p:tagLst>
</file>

<file path=ppt/tags/tag3.xml><?xml version="1.0" encoding="utf-8"?>
<p:tagLst xmlns:a="http://schemas.openxmlformats.org/drawingml/2006/main" xmlns:r="http://schemas.openxmlformats.org/officeDocument/2006/relationships" xmlns:p="http://schemas.openxmlformats.org/presentationml/2006/main">
  <p:tag name="TIMING" val="|5.3|48.8|75"/>
</p:tagLst>
</file>

<file path=ppt/tags/tag4.xml><?xml version="1.0" encoding="utf-8"?>
<p:tagLst xmlns:a="http://schemas.openxmlformats.org/drawingml/2006/main" xmlns:r="http://schemas.openxmlformats.org/officeDocument/2006/relationships" xmlns:p="http://schemas.openxmlformats.org/presentationml/2006/main">
  <p:tag name="TIMING" val="|7.2|71.9|19"/>
</p:tagLst>
</file>

<file path=ppt/tags/tag5.xml><?xml version="1.0" encoding="utf-8"?>
<p:tagLst xmlns:a="http://schemas.openxmlformats.org/drawingml/2006/main" xmlns:r="http://schemas.openxmlformats.org/officeDocument/2006/relationships" xmlns:p="http://schemas.openxmlformats.org/presentationml/2006/main">
  <p:tag name="TIMING" val="|7.1|38.3|23.2"/>
</p:tagLst>
</file>

<file path=ppt/tags/tag6.xml><?xml version="1.0" encoding="utf-8"?>
<p:tagLst xmlns:a="http://schemas.openxmlformats.org/drawingml/2006/main" xmlns:r="http://schemas.openxmlformats.org/officeDocument/2006/relationships" xmlns:p="http://schemas.openxmlformats.org/presentationml/2006/main">
  <p:tag name="TIMING" val="|6.5|12.4|9.7|16.5"/>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SQL Server 14_DRAFT_04222013_ab">
  <a:themeElements>
    <a:clrScheme name="Custom 14">
      <a:dk1>
        <a:srgbClr val="505050"/>
      </a:dk1>
      <a:lt1>
        <a:srgbClr val="FFFFFF"/>
      </a:lt1>
      <a:dk2>
        <a:srgbClr val="505050"/>
      </a:dk2>
      <a:lt2>
        <a:srgbClr val="969696"/>
      </a:lt2>
      <a:accent1>
        <a:srgbClr val="00187B"/>
      </a:accent1>
      <a:accent2>
        <a:srgbClr val="7FBA00"/>
      </a:accent2>
      <a:accent3>
        <a:srgbClr val="FF8C00"/>
      </a:accent3>
      <a:accent4>
        <a:srgbClr val="00BCF2"/>
      </a:accent4>
      <a:accent5>
        <a:srgbClr val="E81123"/>
      </a:accent5>
      <a:accent6>
        <a:srgbClr val="FFB900"/>
      </a:accent6>
      <a:hlink>
        <a:srgbClr val="00187B"/>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External_Template_16x9" id="{2FE55D51-FEBC-4A42-A4CB-0C1E7CD67338}" vid="{6B9A7899-6FE2-4C34-8CB1-94B9A5D7B2A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4.xml><?xml version="1.0" encoding="utf-8"?>
<a:theme xmlns:a="http://schemas.openxmlformats.org/drawingml/2006/main" name="4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7-Security" id="{6841882E-3414-4CAE-858F-A94261199898}" vid="{BE99EC0A-25C0-4CB5-A3BC-18FCD7D59B8D}"/>
    </a:ext>
  </a:ext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3653</TotalTime>
  <Words>1390</Words>
  <Application>Microsoft Office PowerPoint</Application>
  <PresentationFormat>Widescreen</PresentationFormat>
  <Paragraphs>305</Paragraphs>
  <Slides>23</Slides>
  <Notes>23</Notes>
  <HiddenSlides>0</HiddenSlides>
  <MMClips>0</MMClips>
  <ScaleCrop>false</ScaleCrop>
  <HeadingPairs>
    <vt:vector size="8" baseType="variant">
      <vt:variant>
        <vt:lpstr>Fonts Used</vt:lpstr>
      </vt:variant>
      <vt:variant>
        <vt:i4>18</vt:i4>
      </vt:variant>
      <vt:variant>
        <vt:lpstr>Theme</vt:lpstr>
      </vt:variant>
      <vt:variant>
        <vt:i4>8</vt:i4>
      </vt:variant>
      <vt:variant>
        <vt:lpstr>Embedded OLE Servers</vt:lpstr>
      </vt:variant>
      <vt:variant>
        <vt:i4>1</vt:i4>
      </vt:variant>
      <vt:variant>
        <vt:lpstr>Slide Titles</vt:lpstr>
      </vt:variant>
      <vt:variant>
        <vt:i4>23</vt:i4>
      </vt:variant>
    </vt:vector>
  </HeadingPairs>
  <TitlesOfParts>
    <vt:vector size="50" baseType="lpstr">
      <vt:lpstr>MS PGothic</vt:lpstr>
      <vt:lpstr>Arial</vt:lpstr>
      <vt:lpstr>Britannic Bold</vt:lpstr>
      <vt:lpstr>Calibri</vt:lpstr>
      <vt:lpstr>Calibri Light</vt:lpstr>
      <vt:lpstr>Century Gothic</vt:lpstr>
      <vt:lpstr>Consolas</vt:lpstr>
      <vt:lpstr>Segoe Pro</vt:lpstr>
      <vt:lpstr>Segoe Pro Light</vt:lpstr>
      <vt:lpstr>Segoe UI</vt:lpstr>
      <vt:lpstr>Segoe UI Black</vt:lpstr>
      <vt:lpstr>Segoe UI Light</vt:lpstr>
      <vt:lpstr>Segoe UI Semibold</vt:lpstr>
      <vt:lpstr>Segoe UI Semilight</vt:lpstr>
      <vt:lpstr>Symbol</vt:lpstr>
      <vt:lpstr>Times New Roman</vt:lpstr>
      <vt:lpstr>Wingdings</vt:lpstr>
      <vt:lpstr>Wingdings 3</vt:lpstr>
      <vt:lpstr>Slice</vt:lpstr>
      <vt:lpstr>1_SQL Server 14_DRAFT_04222013_ab</vt:lpstr>
      <vt:lpstr>1_5-30721_Build_2016_Template_Light</vt:lpstr>
      <vt:lpstr>4_Windows Azure</vt:lpstr>
      <vt:lpstr>Office Theme</vt:lpstr>
      <vt:lpstr>5-50111_Build 2017_LIGHT GRAY TEMPLATE</vt:lpstr>
      <vt:lpstr>1_Office Theme</vt:lpstr>
      <vt:lpstr>Windows Azure</vt:lpstr>
      <vt:lpstr>think-cell Slide</vt:lpstr>
      <vt:lpstr>Azure SQL Database</vt:lpstr>
      <vt:lpstr>What Customers Want from SQL Database (in no particular order)</vt:lpstr>
      <vt:lpstr>Areas of Innovation</vt:lpstr>
      <vt:lpstr>Azure SQL Database</vt:lpstr>
      <vt:lpstr>PowerPoint Presentation</vt:lpstr>
      <vt:lpstr>What is hard about troubleshooting?</vt:lpstr>
      <vt:lpstr>A Better Way: Query Performance Insight</vt:lpstr>
      <vt:lpstr>PowerPoint Presentation</vt:lpstr>
      <vt:lpstr>Resumable Index Operations</vt:lpstr>
      <vt:lpstr>Adaptive Query Processing Family</vt:lpstr>
      <vt:lpstr>Interleaved Execution</vt:lpstr>
      <vt:lpstr>Batch Mode Memory Grant Feedback</vt:lpstr>
      <vt:lpstr>Batch Mode Memory Grant Feedback</vt:lpstr>
      <vt:lpstr>Batch Mode Adaptive Joins</vt:lpstr>
      <vt:lpstr>Security &amp; Data Protection</vt:lpstr>
      <vt:lpstr>Security in Layers</vt:lpstr>
      <vt:lpstr>Client-side encryption</vt:lpstr>
      <vt:lpstr>Client-side encryption</vt:lpstr>
      <vt:lpstr>Enhance Developer Productivity</vt:lpstr>
      <vt:lpstr>Your choice of language and tooling</vt:lpstr>
      <vt:lpstr>Graph Database Scenarios</vt:lpstr>
      <vt:lpstr>Query Language Extensions</vt:lpstr>
      <vt:lpstr>Family of Managed RDBMS Services in Azure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 Database</dc:title>
  <dc:creator>Joachim Hammer</dc:creator>
  <cp:lastModifiedBy>Joachim Hammer</cp:lastModifiedBy>
  <cp:revision>51</cp:revision>
  <dcterms:created xsi:type="dcterms:W3CDTF">2017-05-10T02:22:52Z</dcterms:created>
  <dcterms:modified xsi:type="dcterms:W3CDTF">2017-05-15T21:14:54Z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johammer@microsoft.com</vt:lpwstr>
  </property>
  <property fmtid="{D5CDD505-2E9C-101B-9397-08002B2CF9AE}" pid="6" name="MSIP_Label_f42aa342-8706-4288-bd11-ebb85995028c_SetDate">
    <vt:lpwstr>2017-05-09T19:28:50.3468372-07:00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