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sldIdLst>
    <p:sldId id="256" r:id="rId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020" autoAdjust="0"/>
  </p:normalViewPr>
  <p:slideViewPr>
    <p:cSldViewPr snapToGrid="0">
      <p:cViewPr>
        <p:scale>
          <a:sx n="100" d="100"/>
          <a:sy n="100" d="100"/>
        </p:scale>
        <p:origin x="1334" y="58"/>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2C0B46-C81A-40DC-A084-94D0611091D0}" type="doc">
      <dgm:prSet loTypeId="urn:diagrams.loki3.com/VaryingWidthList" loCatId="list" qsTypeId="urn:microsoft.com/office/officeart/2005/8/quickstyle/simple1" qsCatId="simple" csTypeId="urn:microsoft.com/office/officeart/2005/8/colors/accent1_2" csCatId="accent1" phldr="1"/>
      <dgm:spPr/>
    </dgm:pt>
    <dgm:pt modelId="{4EE2D322-5586-450B-8919-D892B62F5A2B}">
      <dgm:prSet phldrT="[Text]" custT="1"/>
      <dgm:spPr>
        <a:solidFill>
          <a:schemeClr val="tx1"/>
        </a:solidFill>
      </dgm:spPr>
      <dgm:t>
        <a:bodyPr/>
        <a:lstStyle/>
        <a:p>
          <a:pPr algn="ctr"/>
          <a:r>
            <a:rPr lang="en-US" sz="900" b="1" dirty="0">
              <a:solidFill>
                <a:schemeClr val="bg1"/>
              </a:solidFill>
            </a:rPr>
            <a:t>Neural Network</a:t>
          </a:r>
          <a:r>
            <a:rPr lang="en-US" sz="900" dirty="0">
              <a:solidFill>
                <a:schemeClr val="bg1"/>
              </a:solidFill>
            </a:rPr>
            <a:t> is composed of input layer, hidden layer and the output layer which are connected by weights. Ten features served as neurons for the input layer, namely: Gender, Height, Weight, BMI, Systolic, Diastolic, Respiratory Rate, Temperature, Smoking Status and Allergy. The number of neurons in hidden layer was incremented in this study. The output layer consisted of a neuron that served as indicator if patient has Diabetes. </a:t>
          </a:r>
          <a:endParaRPr lang="en-PH"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dgm:t>
    </dgm:pt>
    <dgm:pt modelId="{745CD59E-DB3B-40D8-8D74-8AD8A36942D3}" type="parTrans" cxnId="{77B200A6-96B6-45D3-8B45-55C4BBE5DE5C}">
      <dgm:prSet/>
      <dgm:spPr/>
      <dgm:t>
        <a:bodyPr/>
        <a:lstStyle/>
        <a:p>
          <a:endParaRPr lang="en-PH"/>
        </a:p>
      </dgm:t>
    </dgm:pt>
    <dgm:pt modelId="{46951B2D-A1D6-4968-ADC5-525C3120B59B}" type="sibTrans" cxnId="{77B200A6-96B6-45D3-8B45-55C4BBE5DE5C}">
      <dgm:prSet/>
      <dgm:spPr/>
      <dgm:t>
        <a:bodyPr/>
        <a:lstStyle/>
        <a:p>
          <a:endParaRPr lang="en-PH"/>
        </a:p>
      </dgm:t>
    </dgm:pt>
    <dgm:pt modelId="{B7C7C6F7-21FF-42A8-8812-04D7BD1A7A04}">
      <dgm:prSet phldrT="[Text]" custT="1"/>
      <dgm:spPr>
        <a:solidFill>
          <a:schemeClr val="tx1"/>
        </a:solidFill>
      </dgm:spPr>
      <dgm:t>
        <a:bodyPr/>
        <a:lstStyle/>
        <a:p>
          <a:r>
            <a:rPr lang="en-US" sz="900" dirty="0">
              <a:solidFill>
                <a:schemeClr val="bg1"/>
              </a:solidFill>
            </a:rPr>
            <a:t>For </a:t>
          </a:r>
          <a:r>
            <a:rPr lang="en-US" sz="900" b="1" dirty="0">
              <a:solidFill>
                <a:schemeClr val="bg1"/>
              </a:solidFill>
            </a:rPr>
            <a:t>Bayesian Networks</a:t>
          </a:r>
          <a:r>
            <a:rPr lang="en-US" sz="900" dirty="0">
              <a:solidFill>
                <a:schemeClr val="bg1"/>
              </a:solidFill>
            </a:rPr>
            <a:t> implementation, we used Genie, user friendly software for determining graphical decision theoretic models to determine the Direct Acyclic Graph (DAG). Continuous values like Weight, Height, BMI, etc. were discretized first while discrete values like Gender, Allergy and Smoking Status remained the same. Users are free to set the parameters such as Background knowledge, Max Parent Count, Iterations, Seed, Max Time and many more. </a:t>
          </a:r>
          <a:endParaRPr lang="en-PH"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dgm:t>
    </dgm:pt>
    <dgm:pt modelId="{EDAFC13F-81DA-4E6B-9841-F40A5229E2C7}" type="parTrans" cxnId="{6C75D91A-B78E-4E59-8C93-A36E4E406558}">
      <dgm:prSet/>
      <dgm:spPr/>
      <dgm:t>
        <a:bodyPr/>
        <a:lstStyle/>
        <a:p>
          <a:endParaRPr lang="en-PH"/>
        </a:p>
      </dgm:t>
    </dgm:pt>
    <dgm:pt modelId="{58C296D8-E77E-4636-AABF-E816C1585F59}" type="sibTrans" cxnId="{6C75D91A-B78E-4E59-8C93-A36E4E406558}">
      <dgm:prSet/>
      <dgm:spPr/>
      <dgm:t>
        <a:bodyPr/>
        <a:lstStyle/>
        <a:p>
          <a:endParaRPr lang="en-PH"/>
        </a:p>
      </dgm:t>
    </dgm:pt>
    <mc:AlternateContent xmlns:mc="http://schemas.openxmlformats.org/markup-compatibility/2006" xmlns:a14="http://schemas.microsoft.com/office/drawing/2010/main">
      <mc:Choice Requires="a14">
        <dgm:pt modelId="{BCB416BF-63C1-45F8-8861-E3B986556DFA}">
          <dgm:prSet phldrT="[Text]" custT="1"/>
          <dgm:spPr>
            <a:solidFill>
              <a:schemeClr val="tx1"/>
            </a:solidFill>
          </dgm:spPr>
          <dgm:t>
            <a:bodyPr/>
            <a:lstStyle/>
            <a:p>
              <a:r>
                <a:rPr lang="en-US" sz="900" b="1" dirty="0">
                  <a:solidFill>
                    <a:schemeClr val="bg1"/>
                  </a:solidFill>
                </a:rPr>
                <a:t>Collaborative Filtering</a:t>
              </a:r>
              <a:r>
                <a:rPr lang="en-US" sz="900" dirty="0">
                  <a:solidFill>
                    <a:schemeClr val="bg1"/>
                  </a:solidFill>
                </a:rPr>
                <a:t> is used to make prediction </a:t>
              </a:r>
              <a14:m>
                <m:oMath xmlns:m="http://schemas.openxmlformats.org/officeDocument/2006/math">
                  <m:r>
                    <a:rPr lang="en-US" sz="900" i="1">
                      <a:solidFill>
                        <a:schemeClr val="bg1"/>
                      </a:solidFill>
                      <a:latin typeface="Cambria Math" panose="02040503050406030204" pitchFamily="18" charset="0"/>
                    </a:rPr>
                    <m:t>𝑃</m:t>
                  </m:r>
                  <m:r>
                    <a:rPr lang="en-US" sz="900" i="1">
                      <a:solidFill>
                        <a:schemeClr val="bg1"/>
                      </a:solidFill>
                      <a:latin typeface="Cambria Math" panose="02040503050406030204" pitchFamily="18" charset="0"/>
                    </a:rPr>
                    <m:t>(</m:t>
                  </m:r>
                  <m:r>
                    <a:rPr lang="en-US" sz="900" i="1">
                      <a:solidFill>
                        <a:schemeClr val="bg1"/>
                      </a:solidFill>
                      <a:latin typeface="Cambria Math" panose="02040503050406030204" pitchFamily="18" charset="0"/>
                    </a:rPr>
                    <m:t>𝑎</m:t>
                  </m:r>
                  <m:r>
                    <a:rPr lang="en-US" sz="900" i="1">
                      <a:solidFill>
                        <a:schemeClr val="bg1"/>
                      </a:solidFill>
                      <a:latin typeface="Cambria Math" panose="02040503050406030204" pitchFamily="18" charset="0"/>
                    </a:rPr>
                    <m:t>,</m:t>
                  </m:r>
                  <m:r>
                    <a:rPr lang="en-US" sz="900" i="1">
                      <a:solidFill>
                        <a:schemeClr val="bg1"/>
                      </a:solidFill>
                      <a:latin typeface="Cambria Math" panose="02040503050406030204" pitchFamily="18" charset="0"/>
                    </a:rPr>
                    <m:t>𝑖</m:t>
                  </m:r>
                  <m:r>
                    <a:rPr lang="en-US" sz="900" i="1">
                      <a:solidFill>
                        <a:schemeClr val="bg1"/>
                      </a:solidFill>
                      <a:latin typeface="Cambria Math" panose="02040503050406030204" pitchFamily="18" charset="0"/>
                    </a:rPr>
                    <m:t>)</m:t>
                  </m:r>
                </m:oMath>
              </a14:m>
              <a:r>
                <a:rPr lang="en-US" sz="900" i="1" dirty="0">
                  <a:solidFill>
                    <a:schemeClr val="bg1"/>
                  </a:solidFill>
                </a:rPr>
                <a:t> </a:t>
              </a:r>
              <a:r>
                <a:rPr lang="en-US" sz="900" dirty="0">
                  <a:solidFill>
                    <a:schemeClr val="bg1"/>
                  </a:solidFill>
                </a:rPr>
                <a:t>on the active patient </a:t>
              </a:r>
              <a:r>
                <a:rPr lang="en-US" sz="900" i="1" dirty="0">
                  <a:solidFill>
                    <a:schemeClr val="bg1"/>
                  </a:solidFill>
                </a:rPr>
                <a:t>a</a:t>
              </a:r>
              <a:r>
                <a:rPr lang="en-US" sz="900" dirty="0">
                  <a:solidFill>
                    <a:schemeClr val="bg1"/>
                  </a:solidFill>
                </a:rPr>
                <a:t> (testing) for feature </a:t>
              </a:r>
              <a:r>
                <a:rPr lang="en-US" sz="900" i="1" dirty="0">
                  <a:solidFill>
                    <a:schemeClr val="bg1"/>
                  </a:solidFill>
                </a:rPr>
                <a:t>i,</a:t>
              </a:r>
              <a:r>
                <a:rPr lang="en-US" sz="900" dirty="0">
                  <a:solidFill>
                    <a:schemeClr val="bg1"/>
                  </a:solidFill>
                </a:rPr>
                <a:t> based on the similarity between patient </a:t>
              </a:r>
              <a:r>
                <a:rPr lang="en-US" sz="900" i="1" dirty="0">
                  <a:solidFill>
                    <a:schemeClr val="bg1"/>
                  </a:solidFill>
                </a:rPr>
                <a:t>a</a:t>
              </a:r>
              <a:r>
                <a:rPr lang="en-US" sz="900" dirty="0">
                  <a:solidFill>
                    <a:schemeClr val="bg1"/>
                  </a:solidFill>
                </a:rPr>
                <a:t> and other patient </a:t>
              </a:r>
              <a:r>
                <a:rPr lang="en-US" sz="900" i="1" dirty="0">
                  <a:solidFill>
                    <a:schemeClr val="bg1"/>
                  </a:solidFill>
                </a:rPr>
                <a:t>u</a:t>
              </a:r>
              <a:r>
                <a:rPr lang="en-US" sz="900" dirty="0">
                  <a:solidFill>
                    <a:schemeClr val="bg1"/>
                  </a:solidFill>
                </a:rPr>
                <a:t> who has previously provided a value for that feature. Three collaborative filtering algorithms were implemented, namely: User-based CF using Pearson Correlation, User-Based CF using Vector Cosine Correlation and Item-based CF using Pearson Correlation. </a:t>
              </a:r>
              <a:endParaRPr lang="en-PH"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dgm:t>
        </dgm:pt>
      </mc:Choice>
      <mc:Fallback xmlns="">
        <dgm:pt modelId="{BCB416BF-63C1-45F8-8861-E3B986556DFA}">
          <dgm:prSet phldrT="[Text]" custT="1"/>
          <dgm:spPr>
            <a:solidFill>
              <a:schemeClr val="tx1"/>
            </a:solidFill>
          </dgm:spPr>
          <dgm:t>
            <a:bodyPr/>
            <a:lstStyle/>
            <a:p>
              <a:r>
                <a:rPr lang="en-US" sz="900" b="1" dirty="0">
                  <a:solidFill>
                    <a:schemeClr val="bg1"/>
                  </a:solidFill>
                </a:rPr>
                <a:t>Collaborative Filtering</a:t>
              </a:r>
              <a:r>
                <a:rPr lang="en-US" sz="900" dirty="0">
                  <a:solidFill>
                    <a:schemeClr val="bg1"/>
                  </a:solidFill>
                </a:rPr>
                <a:t> is used to make prediction </a:t>
              </a:r>
              <a:r>
                <a:rPr lang="en-US" sz="900" i="0">
                  <a:solidFill>
                    <a:schemeClr val="bg1"/>
                  </a:solidFill>
                </a:rPr>
                <a:t>𝑃(𝑎,𝑖)</a:t>
              </a:r>
              <a:r>
                <a:rPr lang="en-US" sz="900" i="1" dirty="0">
                  <a:solidFill>
                    <a:schemeClr val="bg1"/>
                  </a:solidFill>
                </a:rPr>
                <a:t> </a:t>
              </a:r>
              <a:r>
                <a:rPr lang="en-US" sz="900" dirty="0">
                  <a:solidFill>
                    <a:schemeClr val="bg1"/>
                  </a:solidFill>
                </a:rPr>
                <a:t>on the active patient </a:t>
              </a:r>
              <a:r>
                <a:rPr lang="en-US" sz="900" i="1" dirty="0">
                  <a:solidFill>
                    <a:schemeClr val="bg1"/>
                  </a:solidFill>
                </a:rPr>
                <a:t>a</a:t>
              </a:r>
              <a:r>
                <a:rPr lang="en-US" sz="900" dirty="0">
                  <a:solidFill>
                    <a:schemeClr val="bg1"/>
                  </a:solidFill>
                </a:rPr>
                <a:t> (testing) for feature </a:t>
              </a:r>
              <a:r>
                <a:rPr lang="en-US" sz="900" i="1" dirty="0">
                  <a:solidFill>
                    <a:schemeClr val="bg1"/>
                  </a:solidFill>
                </a:rPr>
                <a:t>i,</a:t>
              </a:r>
              <a:r>
                <a:rPr lang="en-US" sz="900" dirty="0">
                  <a:solidFill>
                    <a:schemeClr val="bg1"/>
                  </a:solidFill>
                </a:rPr>
                <a:t> based on the similarity between patient </a:t>
              </a:r>
              <a:r>
                <a:rPr lang="en-US" sz="900" i="1" dirty="0">
                  <a:solidFill>
                    <a:schemeClr val="bg1"/>
                  </a:solidFill>
                </a:rPr>
                <a:t>a</a:t>
              </a:r>
              <a:r>
                <a:rPr lang="en-US" sz="900" dirty="0">
                  <a:solidFill>
                    <a:schemeClr val="bg1"/>
                  </a:solidFill>
                </a:rPr>
                <a:t> and other patient </a:t>
              </a:r>
              <a:r>
                <a:rPr lang="en-US" sz="900" i="1" dirty="0">
                  <a:solidFill>
                    <a:schemeClr val="bg1"/>
                  </a:solidFill>
                </a:rPr>
                <a:t>u</a:t>
              </a:r>
              <a:r>
                <a:rPr lang="en-US" sz="900" dirty="0">
                  <a:solidFill>
                    <a:schemeClr val="bg1"/>
                  </a:solidFill>
                </a:rPr>
                <a:t> who has previously provided a value for that feature. Three collaborative filtering algorithms were implemented, namely: User-based CF using Pearson Correlation, User-Based CF using Vector Cosine Correlation and Item-based CF using Pearson Correlation. </a:t>
              </a:r>
              <a:endParaRPr lang="en-PH"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dgm:t>
        </dgm:pt>
      </mc:Fallback>
    </mc:AlternateContent>
    <dgm:pt modelId="{AD3AC06C-F71C-493B-A1CB-2C6D803FB185}" type="parTrans" cxnId="{CEAAEC9A-71A5-43CD-AD3A-9E49F87F597E}">
      <dgm:prSet/>
      <dgm:spPr/>
      <dgm:t>
        <a:bodyPr/>
        <a:lstStyle/>
        <a:p>
          <a:endParaRPr lang="en-PH"/>
        </a:p>
      </dgm:t>
    </dgm:pt>
    <dgm:pt modelId="{F1E7FDE1-16B2-43CD-BF91-93B7D48AEC17}" type="sibTrans" cxnId="{CEAAEC9A-71A5-43CD-AD3A-9E49F87F597E}">
      <dgm:prSet/>
      <dgm:spPr/>
      <dgm:t>
        <a:bodyPr/>
        <a:lstStyle/>
        <a:p>
          <a:endParaRPr lang="en-PH"/>
        </a:p>
      </dgm:t>
    </dgm:pt>
    <dgm:pt modelId="{7E26DBED-26F2-41A5-B63F-00C4AA43DAA6}" type="pres">
      <dgm:prSet presAssocID="{902C0B46-C81A-40DC-A084-94D0611091D0}" presName="Name0" presStyleCnt="0">
        <dgm:presLayoutVars>
          <dgm:resizeHandles/>
        </dgm:presLayoutVars>
      </dgm:prSet>
      <dgm:spPr/>
    </dgm:pt>
    <dgm:pt modelId="{EFFCDD6D-08BF-4982-B4D5-09EDE44CCA00}" type="pres">
      <dgm:prSet presAssocID="{4EE2D322-5586-450B-8919-D892B62F5A2B}" presName="text" presStyleLbl="node1" presStyleIdx="0" presStyleCnt="3" custScaleX="623454" custScaleY="29873" custLinFactY="-6286" custLinFactNeighborX="2922" custLinFactNeighborY="-100000">
        <dgm:presLayoutVars>
          <dgm:bulletEnabled val="1"/>
        </dgm:presLayoutVars>
      </dgm:prSet>
      <dgm:spPr/>
    </dgm:pt>
    <dgm:pt modelId="{90DB7992-8694-4AEF-9CA7-A6F895636D2A}" type="pres">
      <dgm:prSet presAssocID="{46951B2D-A1D6-4968-ADC5-525C3120B59B}" presName="space" presStyleCnt="0"/>
      <dgm:spPr/>
    </dgm:pt>
    <dgm:pt modelId="{CC6CA11E-2CF4-4FD1-96CF-208EC239B5DA}" type="pres">
      <dgm:prSet presAssocID="{B7C7C6F7-21FF-42A8-8812-04D7BD1A7A04}" presName="text" presStyleLbl="node1" presStyleIdx="1" presStyleCnt="3" custScaleX="625379" custScaleY="32062" custLinFactNeighborY="-68750">
        <dgm:presLayoutVars>
          <dgm:bulletEnabled val="1"/>
        </dgm:presLayoutVars>
      </dgm:prSet>
      <dgm:spPr/>
    </dgm:pt>
    <dgm:pt modelId="{FB5BD814-C9AB-430F-B12B-745D44E3A40A}" type="pres">
      <dgm:prSet presAssocID="{58C296D8-E77E-4636-AABF-E816C1585F59}" presName="space" presStyleCnt="0"/>
      <dgm:spPr/>
    </dgm:pt>
    <dgm:pt modelId="{01782B73-293F-4608-BFCA-D7855BFCB5B9}" type="pres">
      <dgm:prSet presAssocID="{BCB416BF-63C1-45F8-8861-E3B986556DFA}" presName="text" presStyleLbl="node1" presStyleIdx="2" presStyleCnt="3" custScaleX="614790" custScaleY="27826" custLinFactY="-2171" custLinFactNeighborY="-100000">
        <dgm:presLayoutVars>
          <dgm:bulletEnabled val="1"/>
        </dgm:presLayoutVars>
      </dgm:prSet>
      <dgm:spPr/>
    </dgm:pt>
  </dgm:ptLst>
  <dgm:cxnLst>
    <dgm:cxn modelId="{07D7A016-B201-470F-8223-43CA20F1CFCB}" type="presOf" srcId="{B7C7C6F7-21FF-42A8-8812-04D7BD1A7A04}" destId="{CC6CA11E-2CF4-4FD1-96CF-208EC239B5DA}" srcOrd="0" destOrd="0" presId="urn:diagrams.loki3.com/VaryingWidthList"/>
    <dgm:cxn modelId="{B992BF18-D517-4CA6-A570-3ACCD3282D99}" type="presOf" srcId="{4EE2D322-5586-450B-8919-D892B62F5A2B}" destId="{EFFCDD6D-08BF-4982-B4D5-09EDE44CCA00}" srcOrd="0" destOrd="0" presId="urn:diagrams.loki3.com/VaryingWidthList"/>
    <dgm:cxn modelId="{6C75D91A-B78E-4E59-8C93-A36E4E406558}" srcId="{902C0B46-C81A-40DC-A084-94D0611091D0}" destId="{B7C7C6F7-21FF-42A8-8812-04D7BD1A7A04}" srcOrd="1" destOrd="0" parTransId="{EDAFC13F-81DA-4E6B-9841-F40A5229E2C7}" sibTransId="{58C296D8-E77E-4636-AABF-E816C1585F59}"/>
    <dgm:cxn modelId="{CEAAEC9A-71A5-43CD-AD3A-9E49F87F597E}" srcId="{902C0B46-C81A-40DC-A084-94D0611091D0}" destId="{BCB416BF-63C1-45F8-8861-E3B986556DFA}" srcOrd="2" destOrd="0" parTransId="{AD3AC06C-F71C-493B-A1CB-2C6D803FB185}" sibTransId="{F1E7FDE1-16B2-43CD-BF91-93B7D48AEC17}"/>
    <dgm:cxn modelId="{C797E4A2-2D96-4EBA-AB6E-CD9AB7EFBD09}" type="presOf" srcId="{902C0B46-C81A-40DC-A084-94D0611091D0}" destId="{7E26DBED-26F2-41A5-B63F-00C4AA43DAA6}" srcOrd="0" destOrd="0" presId="urn:diagrams.loki3.com/VaryingWidthList"/>
    <dgm:cxn modelId="{77B200A6-96B6-45D3-8B45-55C4BBE5DE5C}" srcId="{902C0B46-C81A-40DC-A084-94D0611091D0}" destId="{4EE2D322-5586-450B-8919-D892B62F5A2B}" srcOrd="0" destOrd="0" parTransId="{745CD59E-DB3B-40D8-8D74-8AD8A36942D3}" sibTransId="{46951B2D-A1D6-4968-ADC5-525C3120B59B}"/>
    <dgm:cxn modelId="{836187C7-77FA-445D-BF3A-4664D7C63799}" type="presOf" srcId="{BCB416BF-63C1-45F8-8861-E3B986556DFA}" destId="{01782B73-293F-4608-BFCA-D7855BFCB5B9}" srcOrd="0" destOrd="0" presId="urn:diagrams.loki3.com/VaryingWidthList"/>
    <dgm:cxn modelId="{D71ECC33-DF02-4C93-AC73-262F9FC2C873}" type="presParOf" srcId="{7E26DBED-26F2-41A5-B63F-00C4AA43DAA6}" destId="{EFFCDD6D-08BF-4982-B4D5-09EDE44CCA00}" srcOrd="0" destOrd="0" presId="urn:diagrams.loki3.com/VaryingWidthList"/>
    <dgm:cxn modelId="{0594258C-8340-46CB-9D8C-7D85E4EB12B5}" type="presParOf" srcId="{7E26DBED-26F2-41A5-B63F-00C4AA43DAA6}" destId="{90DB7992-8694-4AEF-9CA7-A6F895636D2A}" srcOrd="1" destOrd="0" presId="urn:diagrams.loki3.com/VaryingWidthList"/>
    <dgm:cxn modelId="{ACB76244-B079-4E81-BA77-97C6D24A18AE}" type="presParOf" srcId="{7E26DBED-26F2-41A5-B63F-00C4AA43DAA6}" destId="{CC6CA11E-2CF4-4FD1-96CF-208EC239B5DA}" srcOrd="2" destOrd="0" presId="urn:diagrams.loki3.com/VaryingWidthList"/>
    <dgm:cxn modelId="{BA57E5FA-9C51-44BA-B7CD-BC66BA1570D5}" type="presParOf" srcId="{7E26DBED-26F2-41A5-B63F-00C4AA43DAA6}" destId="{FB5BD814-C9AB-430F-B12B-745D44E3A40A}" srcOrd="3" destOrd="0" presId="urn:diagrams.loki3.com/VaryingWidthList"/>
    <dgm:cxn modelId="{0309AD25-E429-4843-9393-5A91D6CDA9ED}" type="presParOf" srcId="{7E26DBED-26F2-41A5-B63F-00C4AA43DAA6}" destId="{01782B73-293F-4608-BFCA-D7855BFCB5B9}"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2C0B46-C81A-40DC-A084-94D0611091D0}" type="doc">
      <dgm:prSet loTypeId="urn:diagrams.loki3.com/VaryingWidthList" loCatId="list" qsTypeId="urn:microsoft.com/office/officeart/2005/8/quickstyle/simple1" qsCatId="simple" csTypeId="urn:microsoft.com/office/officeart/2005/8/colors/accent1_2" csCatId="accent1" phldr="1"/>
      <dgm:spPr/>
    </dgm:pt>
    <dgm:pt modelId="{4EE2D322-5586-450B-8919-D892B62F5A2B}">
      <dgm:prSet phldrT="[Text]" custT="1"/>
      <dgm:spPr>
        <a:solidFill>
          <a:schemeClr val="tx1"/>
        </a:solidFill>
      </dgm:spPr>
      <dgm:t>
        <a:bodyPr/>
        <a:lstStyle/>
        <a:p>
          <a:pPr algn="ctr"/>
          <a:r>
            <a:rPr lang="en-US" sz="900" b="1" dirty="0">
              <a:solidFill>
                <a:schemeClr val="bg1"/>
              </a:solidFill>
            </a:rPr>
            <a:t>Neural Network</a:t>
          </a:r>
          <a:r>
            <a:rPr lang="en-US" sz="900" dirty="0">
              <a:solidFill>
                <a:schemeClr val="bg1"/>
              </a:solidFill>
            </a:rPr>
            <a:t> is composed of input layer, hidden layer and the output layer which are connected by weights. Ten features served as neurons for the input layer, namely: Gender, Height, Weight, BMI, Systolic, Diastolic, Respiratory Rate, Temperature, Smoking Status and Allergy. The number of neurons in hidden layer was incremented in this study. The output layer consisted of a neuron that served as indicator if patient has Diabetes. </a:t>
          </a:r>
          <a:endParaRPr lang="en-PH"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dgm:t>
    </dgm:pt>
    <dgm:pt modelId="{745CD59E-DB3B-40D8-8D74-8AD8A36942D3}" type="parTrans" cxnId="{77B200A6-96B6-45D3-8B45-55C4BBE5DE5C}">
      <dgm:prSet/>
      <dgm:spPr/>
      <dgm:t>
        <a:bodyPr/>
        <a:lstStyle/>
        <a:p>
          <a:endParaRPr lang="en-PH"/>
        </a:p>
      </dgm:t>
    </dgm:pt>
    <dgm:pt modelId="{46951B2D-A1D6-4968-ADC5-525C3120B59B}" type="sibTrans" cxnId="{77B200A6-96B6-45D3-8B45-55C4BBE5DE5C}">
      <dgm:prSet/>
      <dgm:spPr/>
      <dgm:t>
        <a:bodyPr/>
        <a:lstStyle/>
        <a:p>
          <a:endParaRPr lang="en-PH"/>
        </a:p>
      </dgm:t>
    </dgm:pt>
    <dgm:pt modelId="{B7C7C6F7-21FF-42A8-8812-04D7BD1A7A04}">
      <dgm:prSet phldrT="[Text]" custT="1"/>
      <dgm:spPr>
        <a:solidFill>
          <a:schemeClr val="tx1"/>
        </a:solidFill>
      </dgm:spPr>
      <dgm:t>
        <a:bodyPr/>
        <a:lstStyle/>
        <a:p>
          <a:r>
            <a:rPr lang="en-US" sz="900" dirty="0">
              <a:solidFill>
                <a:schemeClr val="bg1"/>
              </a:solidFill>
            </a:rPr>
            <a:t>For </a:t>
          </a:r>
          <a:r>
            <a:rPr lang="en-US" sz="900" b="1" dirty="0">
              <a:solidFill>
                <a:schemeClr val="bg1"/>
              </a:solidFill>
            </a:rPr>
            <a:t>Bayesian Networks</a:t>
          </a:r>
          <a:r>
            <a:rPr lang="en-US" sz="900" dirty="0">
              <a:solidFill>
                <a:schemeClr val="bg1"/>
              </a:solidFill>
            </a:rPr>
            <a:t> implementation, we used Genie, user friendly software for determining graphical decision theoretic models to determine the Direct Acyclic Graph (DAG). Continuous values like Weight, Height, BMI, etc. were discretized first while discrete values like Gender, Allergy and Smoking Status remained the same. Users are free to set the parameters such as Background knowledge, Max Parent Count, Iterations, Seed, Max Time and many more. </a:t>
          </a:r>
          <a:endParaRPr lang="en-PH"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dgm:t>
    </dgm:pt>
    <dgm:pt modelId="{EDAFC13F-81DA-4E6B-9841-F40A5229E2C7}" type="parTrans" cxnId="{6C75D91A-B78E-4E59-8C93-A36E4E406558}">
      <dgm:prSet/>
      <dgm:spPr/>
      <dgm:t>
        <a:bodyPr/>
        <a:lstStyle/>
        <a:p>
          <a:endParaRPr lang="en-PH"/>
        </a:p>
      </dgm:t>
    </dgm:pt>
    <dgm:pt modelId="{58C296D8-E77E-4636-AABF-E816C1585F59}" type="sibTrans" cxnId="{6C75D91A-B78E-4E59-8C93-A36E4E406558}">
      <dgm:prSet/>
      <dgm:spPr/>
      <dgm:t>
        <a:bodyPr/>
        <a:lstStyle/>
        <a:p>
          <a:endParaRPr lang="en-PH"/>
        </a:p>
      </dgm:t>
    </dgm:pt>
    <dgm:pt modelId="{BCB416BF-63C1-45F8-8861-E3B986556DFA}">
      <dgm:prSet phldrT="[Text]" custT="1"/>
      <dgm:spPr>
        <a:blipFill>
          <a:blip xmlns:r="http://schemas.openxmlformats.org/officeDocument/2006/relationships" r:embed="rId1"/>
          <a:stretch>
            <a:fillRect r="-193" b="-1299"/>
          </a:stretch>
        </a:blipFill>
      </dgm:spPr>
      <dgm:t>
        <a:bodyPr/>
        <a:lstStyle/>
        <a:p>
          <a:r>
            <a:rPr lang="en-PH">
              <a:noFill/>
            </a:rPr>
            <a:t> </a:t>
          </a:r>
        </a:p>
      </dgm:t>
    </dgm:pt>
    <dgm:pt modelId="{AD3AC06C-F71C-493B-A1CB-2C6D803FB185}" type="parTrans" cxnId="{CEAAEC9A-71A5-43CD-AD3A-9E49F87F597E}">
      <dgm:prSet/>
      <dgm:spPr/>
      <dgm:t>
        <a:bodyPr/>
        <a:lstStyle/>
        <a:p>
          <a:endParaRPr lang="en-PH"/>
        </a:p>
      </dgm:t>
    </dgm:pt>
    <dgm:pt modelId="{F1E7FDE1-16B2-43CD-BF91-93B7D48AEC17}" type="sibTrans" cxnId="{CEAAEC9A-71A5-43CD-AD3A-9E49F87F597E}">
      <dgm:prSet/>
      <dgm:spPr/>
      <dgm:t>
        <a:bodyPr/>
        <a:lstStyle/>
        <a:p>
          <a:endParaRPr lang="en-PH"/>
        </a:p>
      </dgm:t>
    </dgm:pt>
    <dgm:pt modelId="{7E26DBED-26F2-41A5-B63F-00C4AA43DAA6}" type="pres">
      <dgm:prSet presAssocID="{902C0B46-C81A-40DC-A084-94D0611091D0}" presName="Name0" presStyleCnt="0">
        <dgm:presLayoutVars>
          <dgm:resizeHandles/>
        </dgm:presLayoutVars>
      </dgm:prSet>
      <dgm:spPr/>
    </dgm:pt>
    <dgm:pt modelId="{EFFCDD6D-08BF-4982-B4D5-09EDE44CCA00}" type="pres">
      <dgm:prSet presAssocID="{4EE2D322-5586-450B-8919-D892B62F5A2B}" presName="text" presStyleLbl="node1" presStyleIdx="0" presStyleCnt="3" custScaleX="623454" custScaleY="29873" custLinFactY="-6286" custLinFactNeighborX="2922" custLinFactNeighborY="-100000">
        <dgm:presLayoutVars>
          <dgm:bulletEnabled val="1"/>
        </dgm:presLayoutVars>
      </dgm:prSet>
      <dgm:spPr/>
    </dgm:pt>
    <dgm:pt modelId="{90DB7992-8694-4AEF-9CA7-A6F895636D2A}" type="pres">
      <dgm:prSet presAssocID="{46951B2D-A1D6-4968-ADC5-525C3120B59B}" presName="space" presStyleCnt="0"/>
      <dgm:spPr/>
    </dgm:pt>
    <dgm:pt modelId="{CC6CA11E-2CF4-4FD1-96CF-208EC239B5DA}" type="pres">
      <dgm:prSet presAssocID="{B7C7C6F7-21FF-42A8-8812-04D7BD1A7A04}" presName="text" presStyleLbl="node1" presStyleIdx="1" presStyleCnt="3" custScaleX="625379" custScaleY="32062" custLinFactNeighborY="-68750">
        <dgm:presLayoutVars>
          <dgm:bulletEnabled val="1"/>
        </dgm:presLayoutVars>
      </dgm:prSet>
      <dgm:spPr/>
    </dgm:pt>
    <dgm:pt modelId="{FB5BD814-C9AB-430F-B12B-745D44E3A40A}" type="pres">
      <dgm:prSet presAssocID="{58C296D8-E77E-4636-AABF-E816C1585F59}" presName="space" presStyleCnt="0"/>
      <dgm:spPr/>
    </dgm:pt>
    <dgm:pt modelId="{01782B73-293F-4608-BFCA-D7855BFCB5B9}" type="pres">
      <dgm:prSet presAssocID="{BCB416BF-63C1-45F8-8861-E3B986556DFA}" presName="text" presStyleLbl="node1" presStyleIdx="2" presStyleCnt="3" custScaleX="614790" custScaleY="27826" custLinFactY="-2171" custLinFactNeighborY="-100000">
        <dgm:presLayoutVars>
          <dgm:bulletEnabled val="1"/>
        </dgm:presLayoutVars>
      </dgm:prSet>
      <dgm:spPr/>
    </dgm:pt>
  </dgm:ptLst>
  <dgm:cxnLst>
    <dgm:cxn modelId="{07D7A016-B201-470F-8223-43CA20F1CFCB}" type="presOf" srcId="{B7C7C6F7-21FF-42A8-8812-04D7BD1A7A04}" destId="{CC6CA11E-2CF4-4FD1-96CF-208EC239B5DA}" srcOrd="0" destOrd="0" presId="urn:diagrams.loki3.com/VaryingWidthList"/>
    <dgm:cxn modelId="{B992BF18-D517-4CA6-A570-3ACCD3282D99}" type="presOf" srcId="{4EE2D322-5586-450B-8919-D892B62F5A2B}" destId="{EFFCDD6D-08BF-4982-B4D5-09EDE44CCA00}" srcOrd="0" destOrd="0" presId="urn:diagrams.loki3.com/VaryingWidthList"/>
    <dgm:cxn modelId="{6C75D91A-B78E-4E59-8C93-A36E4E406558}" srcId="{902C0B46-C81A-40DC-A084-94D0611091D0}" destId="{B7C7C6F7-21FF-42A8-8812-04D7BD1A7A04}" srcOrd="1" destOrd="0" parTransId="{EDAFC13F-81DA-4E6B-9841-F40A5229E2C7}" sibTransId="{58C296D8-E77E-4636-AABF-E816C1585F59}"/>
    <dgm:cxn modelId="{CEAAEC9A-71A5-43CD-AD3A-9E49F87F597E}" srcId="{902C0B46-C81A-40DC-A084-94D0611091D0}" destId="{BCB416BF-63C1-45F8-8861-E3B986556DFA}" srcOrd="2" destOrd="0" parTransId="{AD3AC06C-F71C-493B-A1CB-2C6D803FB185}" sibTransId="{F1E7FDE1-16B2-43CD-BF91-93B7D48AEC17}"/>
    <dgm:cxn modelId="{C797E4A2-2D96-4EBA-AB6E-CD9AB7EFBD09}" type="presOf" srcId="{902C0B46-C81A-40DC-A084-94D0611091D0}" destId="{7E26DBED-26F2-41A5-B63F-00C4AA43DAA6}" srcOrd="0" destOrd="0" presId="urn:diagrams.loki3.com/VaryingWidthList"/>
    <dgm:cxn modelId="{77B200A6-96B6-45D3-8B45-55C4BBE5DE5C}" srcId="{902C0B46-C81A-40DC-A084-94D0611091D0}" destId="{4EE2D322-5586-450B-8919-D892B62F5A2B}" srcOrd="0" destOrd="0" parTransId="{745CD59E-DB3B-40D8-8D74-8AD8A36942D3}" sibTransId="{46951B2D-A1D6-4968-ADC5-525C3120B59B}"/>
    <dgm:cxn modelId="{836187C7-77FA-445D-BF3A-4664D7C63799}" type="presOf" srcId="{BCB416BF-63C1-45F8-8861-E3B986556DFA}" destId="{01782B73-293F-4608-BFCA-D7855BFCB5B9}" srcOrd="0" destOrd="0" presId="urn:diagrams.loki3.com/VaryingWidthList"/>
    <dgm:cxn modelId="{D71ECC33-DF02-4C93-AC73-262F9FC2C873}" type="presParOf" srcId="{7E26DBED-26F2-41A5-B63F-00C4AA43DAA6}" destId="{EFFCDD6D-08BF-4982-B4D5-09EDE44CCA00}" srcOrd="0" destOrd="0" presId="urn:diagrams.loki3.com/VaryingWidthList"/>
    <dgm:cxn modelId="{0594258C-8340-46CB-9D8C-7D85E4EB12B5}" type="presParOf" srcId="{7E26DBED-26F2-41A5-B63F-00C4AA43DAA6}" destId="{90DB7992-8694-4AEF-9CA7-A6F895636D2A}" srcOrd="1" destOrd="0" presId="urn:diagrams.loki3.com/VaryingWidthList"/>
    <dgm:cxn modelId="{ACB76244-B079-4E81-BA77-97C6D24A18AE}" type="presParOf" srcId="{7E26DBED-26F2-41A5-B63F-00C4AA43DAA6}" destId="{CC6CA11E-2CF4-4FD1-96CF-208EC239B5DA}" srcOrd="2" destOrd="0" presId="urn:diagrams.loki3.com/VaryingWidthList"/>
    <dgm:cxn modelId="{BA57E5FA-9C51-44BA-B7CD-BC66BA1570D5}" type="presParOf" srcId="{7E26DBED-26F2-41A5-B63F-00C4AA43DAA6}" destId="{FB5BD814-C9AB-430F-B12B-745D44E3A40A}" srcOrd="3" destOrd="0" presId="urn:diagrams.loki3.com/VaryingWidthList"/>
    <dgm:cxn modelId="{0309AD25-E429-4843-9393-5A91D6CDA9ED}" type="presParOf" srcId="{7E26DBED-26F2-41A5-B63F-00C4AA43DAA6}" destId="{01782B73-293F-4608-BFCA-D7855BFCB5B9}"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CDD6D-08BF-4982-B4D5-09EDE44CCA00}">
      <dsp:nvSpPr>
        <dsp:cNvPr id="0" name=""/>
        <dsp:cNvSpPr/>
      </dsp:nvSpPr>
      <dsp:spPr>
        <a:xfrm>
          <a:off x="0" y="0"/>
          <a:ext cx="3138054" cy="992421"/>
        </a:xfrm>
        <a:prstGeom prst="rect">
          <a:avLst/>
        </a:prstGeom>
        <a:solidFill>
          <a:schemeClr val="tx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bg1"/>
              </a:solidFill>
            </a:rPr>
            <a:t>Neural Network</a:t>
          </a:r>
          <a:r>
            <a:rPr lang="en-US" sz="900" kern="1200" dirty="0">
              <a:solidFill>
                <a:schemeClr val="bg1"/>
              </a:solidFill>
            </a:rPr>
            <a:t> is composed of input layer, hidden layer and the output layer which are connected by weights. Ten features served as neurons for the input layer, namely: Gender, Height, Weight, BMI, Systolic, Diastolic, Respiratory Rate, Temperature, Smoking Status and Allergy. The number of neurons in hidden layer was incremented in this study. The output layer consisted of a neuron that served as indicator if patient has Diabetes. </a:t>
          </a:r>
          <a:endParaRPr lang="en-PH" sz="900"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dsp:txBody>
      <dsp:txXfrm>
        <a:off x="0" y="0"/>
        <a:ext cx="3138054" cy="992421"/>
      </dsp:txXfrm>
    </dsp:sp>
    <dsp:sp modelId="{CC6CA11E-2CF4-4FD1-96CF-208EC239B5DA}">
      <dsp:nvSpPr>
        <dsp:cNvPr id="0" name=""/>
        <dsp:cNvSpPr/>
      </dsp:nvSpPr>
      <dsp:spPr>
        <a:xfrm>
          <a:off x="0" y="1049923"/>
          <a:ext cx="3138054" cy="1065142"/>
        </a:xfrm>
        <a:prstGeom prst="rect">
          <a:avLst/>
        </a:prstGeom>
        <a:solidFill>
          <a:schemeClr val="tx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rPr>
            <a:t>For </a:t>
          </a:r>
          <a:r>
            <a:rPr lang="en-US" sz="900" b="1" kern="1200" dirty="0">
              <a:solidFill>
                <a:schemeClr val="bg1"/>
              </a:solidFill>
            </a:rPr>
            <a:t>Bayesian Networks</a:t>
          </a:r>
          <a:r>
            <a:rPr lang="en-US" sz="900" kern="1200" dirty="0">
              <a:solidFill>
                <a:schemeClr val="bg1"/>
              </a:solidFill>
            </a:rPr>
            <a:t> implementation, we used Genie, user friendly software for determining graphical decision theoretic models to determine the Direct Acyclic Graph (DAG). Continuous values like Weight, Height, BMI, etc. were discretized first while discrete values like Gender, Allergy and Smoking Status remained the same. Users are free to set the parameters such as Background knowledge, Max Parent Count, Iterations, Seed, Max Time and many more. </a:t>
          </a:r>
          <a:endParaRPr lang="en-PH" sz="900"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dsp:txBody>
      <dsp:txXfrm>
        <a:off x="0" y="1049923"/>
        <a:ext cx="3138054" cy="1065142"/>
      </dsp:txXfrm>
    </dsp:sp>
    <dsp:sp modelId="{01782B73-293F-4608-BFCA-D7855BFCB5B9}">
      <dsp:nvSpPr>
        <dsp:cNvPr id="0" name=""/>
        <dsp:cNvSpPr/>
      </dsp:nvSpPr>
      <dsp:spPr>
        <a:xfrm>
          <a:off x="0" y="2157140"/>
          <a:ext cx="3138054" cy="924417"/>
        </a:xfrm>
        <a:prstGeom prst="rect">
          <a:avLst/>
        </a:prstGeom>
        <a:solidFill>
          <a:schemeClr val="tx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bg1"/>
              </a:solidFill>
            </a:rPr>
            <a:t>Collaborative Filtering</a:t>
          </a:r>
          <a:r>
            <a:rPr lang="en-US" sz="900" kern="1200" dirty="0">
              <a:solidFill>
                <a:schemeClr val="bg1"/>
              </a:solidFill>
            </a:rPr>
            <a:t> is used to make prediction </a:t>
          </a:r>
          <a14:m xmlns:a14="http://schemas.microsoft.com/office/drawing/2010/main">
            <m:oMath xmlns:m="http://schemas.openxmlformats.org/officeDocument/2006/math">
              <m:r>
                <a:rPr lang="en-US" sz="900" i="1" kern="1200">
                  <a:solidFill>
                    <a:schemeClr val="bg1"/>
                  </a:solidFill>
                  <a:latin typeface="Cambria Math" panose="02040503050406030204" pitchFamily="18" charset="0"/>
                </a:rPr>
                <m:t>𝑃</m:t>
              </m:r>
              <m:r>
                <a:rPr lang="en-US" sz="900" i="1" kern="1200">
                  <a:solidFill>
                    <a:schemeClr val="bg1"/>
                  </a:solidFill>
                  <a:latin typeface="Cambria Math" panose="02040503050406030204" pitchFamily="18" charset="0"/>
                </a:rPr>
                <m:t>(</m:t>
              </m:r>
              <m:r>
                <a:rPr lang="en-US" sz="900" i="1" kern="1200">
                  <a:solidFill>
                    <a:schemeClr val="bg1"/>
                  </a:solidFill>
                  <a:latin typeface="Cambria Math" panose="02040503050406030204" pitchFamily="18" charset="0"/>
                </a:rPr>
                <m:t>𝑎</m:t>
              </m:r>
              <m:r>
                <a:rPr lang="en-US" sz="900" i="1" kern="1200">
                  <a:solidFill>
                    <a:schemeClr val="bg1"/>
                  </a:solidFill>
                  <a:latin typeface="Cambria Math" panose="02040503050406030204" pitchFamily="18" charset="0"/>
                </a:rPr>
                <m:t>,</m:t>
              </m:r>
              <m:r>
                <a:rPr lang="en-US" sz="900" i="1" kern="1200">
                  <a:solidFill>
                    <a:schemeClr val="bg1"/>
                  </a:solidFill>
                  <a:latin typeface="Cambria Math" panose="02040503050406030204" pitchFamily="18" charset="0"/>
                </a:rPr>
                <m:t>𝑖</m:t>
              </m:r>
              <m:r>
                <a:rPr lang="en-US" sz="900" i="1" kern="1200">
                  <a:solidFill>
                    <a:schemeClr val="bg1"/>
                  </a:solidFill>
                  <a:latin typeface="Cambria Math" panose="02040503050406030204" pitchFamily="18" charset="0"/>
                </a:rPr>
                <m:t>)</m:t>
              </m:r>
            </m:oMath>
          </a14:m>
          <a:r>
            <a:rPr lang="en-US" sz="900" i="1" kern="1200" dirty="0">
              <a:solidFill>
                <a:schemeClr val="bg1"/>
              </a:solidFill>
            </a:rPr>
            <a:t> </a:t>
          </a:r>
          <a:r>
            <a:rPr lang="en-US" sz="900" kern="1200" dirty="0">
              <a:solidFill>
                <a:schemeClr val="bg1"/>
              </a:solidFill>
            </a:rPr>
            <a:t>on the active patient </a:t>
          </a:r>
          <a:r>
            <a:rPr lang="en-US" sz="900" i="1" kern="1200" dirty="0">
              <a:solidFill>
                <a:schemeClr val="bg1"/>
              </a:solidFill>
            </a:rPr>
            <a:t>a</a:t>
          </a:r>
          <a:r>
            <a:rPr lang="en-US" sz="900" kern="1200" dirty="0">
              <a:solidFill>
                <a:schemeClr val="bg1"/>
              </a:solidFill>
            </a:rPr>
            <a:t> (testing) for feature </a:t>
          </a:r>
          <a:r>
            <a:rPr lang="en-US" sz="900" i="1" kern="1200" dirty="0">
              <a:solidFill>
                <a:schemeClr val="bg1"/>
              </a:solidFill>
            </a:rPr>
            <a:t>i,</a:t>
          </a:r>
          <a:r>
            <a:rPr lang="en-US" sz="900" kern="1200" dirty="0">
              <a:solidFill>
                <a:schemeClr val="bg1"/>
              </a:solidFill>
            </a:rPr>
            <a:t> based on the similarity between patient </a:t>
          </a:r>
          <a:r>
            <a:rPr lang="en-US" sz="900" i="1" kern="1200" dirty="0">
              <a:solidFill>
                <a:schemeClr val="bg1"/>
              </a:solidFill>
            </a:rPr>
            <a:t>a</a:t>
          </a:r>
          <a:r>
            <a:rPr lang="en-US" sz="900" kern="1200" dirty="0">
              <a:solidFill>
                <a:schemeClr val="bg1"/>
              </a:solidFill>
            </a:rPr>
            <a:t> and other patient </a:t>
          </a:r>
          <a:r>
            <a:rPr lang="en-US" sz="900" i="1" kern="1200" dirty="0">
              <a:solidFill>
                <a:schemeClr val="bg1"/>
              </a:solidFill>
            </a:rPr>
            <a:t>u</a:t>
          </a:r>
          <a:r>
            <a:rPr lang="en-US" sz="900" kern="1200" dirty="0">
              <a:solidFill>
                <a:schemeClr val="bg1"/>
              </a:solidFill>
            </a:rPr>
            <a:t> who has previously provided a value for that feature. Three collaborative filtering algorithms were implemented, namely: User-based CF using Pearson Correlation, User-Based CF using Vector Cosine Correlation and Item-based CF using Pearson Correlation. </a:t>
          </a:r>
          <a:endParaRPr lang="en-PH" sz="900"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dsp:txBody>
      <dsp:txXfrm>
        <a:off x="0" y="2157140"/>
        <a:ext cx="3138054" cy="924417"/>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936904" y="3500558"/>
            <a:ext cx="5898592" cy="2414016"/>
          </a:xfrm>
          <a:solidFill>
            <a:srgbClr val="FFFFFF"/>
          </a:solidFill>
          <a:ln w="38100">
            <a:solidFill>
              <a:srgbClr val="404040"/>
            </a:solidFill>
          </a:ln>
        </p:spPr>
        <p:txBody>
          <a:bodyPr lIns="274320" rIns="274320" anchor="ctr" anchorCtr="1">
            <a:normAutofit/>
          </a:bodyPr>
          <a:lstStyle>
            <a:lvl1pPr algn="ctr">
              <a:defRPr sz="2975">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1718187" y="6383731"/>
            <a:ext cx="4336028" cy="1818511"/>
          </a:xfrm>
          <a:noFill/>
        </p:spPr>
        <p:txBody>
          <a:bodyPr>
            <a:normAutofit/>
          </a:bodyPr>
          <a:lstStyle>
            <a:lvl1pPr marL="0" indent="0" algn="ctr">
              <a:buNone/>
              <a:defRPr sz="1615">
                <a:solidFill>
                  <a:schemeClr val="tx1">
                    <a:lumMod val="75000"/>
                    <a:lumOff val="25000"/>
                  </a:schemeClr>
                </a:solidFill>
              </a:defRPr>
            </a:lvl1pPr>
            <a:lvl2pPr marL="388620" indent="0" algn="ctr">
              <a:buNone/>
              <a:defRPr sz="1615"/>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08C0BEA-5006-4FC4-87D7-A798591954B6}" type="datetimeFigureOut">
              <a:rPr lang="en-PH" smtClean="0"/>
              <a:t>08/02/2023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B17BF445-ADBF-4B7F-A40C-6AFC7E656CD1}" type="slidenum">
              <a:rPr lang="en-PH" smtClean="0"/>
              <a:t>‹#›</a:t>
            </a:fld>
            <a:endParaRPr lang="en-PH"/>
          </a:p>
        </p:txBody>
      </p:sp>
    </p:spTree>
    <p:extLst>
      <p:ext uri="{BB962C8B-B14F-4D97-AF65-F5344CB8AC3E}">
        <p14:creationId xmlns:p14="http://schemas.microsoft.com/office/powerpoint/2010/main" val="21155071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8C0BEA-5006-4FC4-87D7-A798591954B6}" type="datetimeFigureOut">
              <a:rPr lang="en-PH" smtClean="0"/>
              <a:t>08/02/2023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17BF445-ADBF-4B7F-A40C-6AFC7E656CD1}" type="slidenum">
              <a:rPr lang="en-PH" smtClean="0"/>
              <a:t>‹#›</a:t>
            </a:fld>
            <a:endParaRPr lang="en-PH"/>
          </a:p>
        </p:txBody>
      </p:sp>
    </p:spTree>
    <p:extLst>
      <p:ext uri="{BB962C8B-B14F-4D97-AF65-F5344CB8AC3E}">
        <p14:creationId xmlns:p14="http://schemas.microsoft.com/office/powerpoint/2010/main" val="333946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16359" y="1374648"/>
            <a:ext cx="895871" cy="73091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65139" y="1374648"/>
            <a:ext cx="4008748" cy="73091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8C0BEA-5006-4FC4-87D7-A798591954B6}" type="datetimeFigureOut">
              <a:rPr lang="en-PH" smtClean="0"/>
              <a:t>08/02/2023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17BF445-ADBF-4B7F-A40C-6AFC7E656CD1}" type="slidenum">
              <a:rPr lang="en-PH" smtClean="0"/>
              <a:t>‹#›</a:t>
            </a:fld>
            <a:endParaRPr lang="en-PH"/>
          </a:p>
        </p:txBody>
      </p:sp>
    </p:spTree>
    <p:extLst>
      <p:ext uri="{BB962C8B-B14F-4D97-AF65-F5344CB8AC3E}">
        <p14:creationId xmlns:p14="http://schemas.microsoft.com/office/powerpoint/2010/main" val="3444894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8C0BEA-5006-4FC4-87D7-A798591954B6}" type="datetimeFigureOut">
              <a:rPr lang="en-PH" smtClean="0"/>
              <a:t>08/02/2023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B17BF445-ADBF-4B7F-A40C-6AFC7E656CD1}" type="slidenum">
              <a:rPr lang="en-PH" smtClean="0"/>
              <a:t>‹#›</a:t>
            </a:fld>
            <a:endParaRPr lang="en-PH"/>
          </a:p>
        </p:txBody>
      </p:sp>
    </p:spTree>
    <p:extLst>
      <p:ext uri="{BB962C8B-B14F-4D97-AF65-F5344CB8AC3E}">
        <p14:creationId xmlns:p14="http://schemas.microsoft.com/office/powerpoint/2010/main" val="294253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940460" y="3500558"/>
            <a:ext cx="5899252" cy="2414016"/>
          </a:xfrm>
          <a:solidFill>
            <a:srgbClr val="FFFFFF"/>
          </a:solidFill>
          <a:ln w="38100">
            <a:solidFill>
              <a:srgbClr val="404040"/>
            </a:solidFill>
          </a:ln>
        </p:spPr>
        <p:txBody>
          <a:bodyPr lIns="274320" rIns="274320" anchor="ctr" anchorCtr="1">
            <a:normAutofit/>
          </a:bodyPr>
          <a:lstStyle>
            <a:lvl1pPr>
              <a:defRPr sz="2975">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1718187" y="6383615"/>
            <a:ext cx="4336028" cy="1855454"/>
          </a:xfrm>
        </p:spPr>
        <p:txBody>
          <a:bodyPr anchor="t" anchorCtr="1">
            <a:normAutofit/>
          </a:bodyPr>
          <a:lstStyle>
            <a:lvl1pPr marL="0" indent="0">
              <a:buNone/>
              <a:defRPr sz="1615">
                <a:solidFill>
                  <a:schemeClr val="tx1"/>
                </a:solidFill>
              </a:defRPr>
            </a:lvl1pPr>
            <a:lvl2pPr marL="388620" indent="0">
              <a:buNone/>
              <a:defRPr sz="1615">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08C0BEA-5006-4FC4-87D7-A798591954B6}" type="datetimeFigureOut">
              <a:rPr lang="en-PH" smtClean="0"/>
              <a:t>08/02/2023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B17BF445-ADBF-4B7F-A40C-6AFC7E656CD1}" type="slidenum">
              <a:rPr lang="en-PH" smtClean="0"/>
              <a:t>‹#›</a:t>
            </a:fld>
            <a:endParaRPr lang="en-PH"/>
          </a:p>
        </p:txBody>
      </p:sp>
    </p:spTree>
    <p:extLst>
      <p:ext uri="{BB962C8B-B14F-4D97-AF65-F5344CB8AC3E}">
        <p14:creationId xmlns:p14="http://schemas.microsoft.com/office/powerpoint/2010/main" val="13892245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36903" y="3869131"/>
            <a:ext cx="2794820" cy="45495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40676" y="3869131"/>
            <a:ext cx="2796939" cy="45495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08C0BEA-5006-4FC4-87D7-A798591954B6}" type="datetimeFigureOut">
              <a:rPr lang="en-PH" smtClean="0"/>
              <a:t>08/02/2023</a:t>
            </a:fld>
            <a:endParaRPr lang="en-PH"/>
          </a:p>
        </p:txBody>
      </p:sp>
      <p:sp>
        <p:nvSpPr>
          <p:cNvPr id="9" name="Footer Placeholder 8"/>
          <p:cNvSpPr>
            <a:spLocks noGrp="1"/>
          </p:cNvSpPr>
          <p:nvPr>
            <p:ph type="ftr" sz="quarter" idx="11"/>
          </p:nvPr>
        </p:nvSpPr>
        <p:spPr/>
        <p:txBody>
          <a:bodyPr/>
          <a:lstStyle/>
          <a:p>
            <a:endParaRPr lang="en-PH"/>
          </a:p>
        </p:txBody>
      </p:sp>
      <p:sp>
        <p:nvSpPr>
          <p:cNvPr id="10" name="Slide Number Placeholder 9"/>
          <p:cNvSpPr>
            <a:spLocks noGrp="1"/>
          </p:cNvSpPr>
          <p:nvPr>
            <p:ph type="sldNum" sz="quarter" idx="12"/>
          </p:nvPr>
        </p:nvSpPr>
        <p:spPr/>
        <p:txBody>
          <a:bodyPr/>
          <a:lstStyle/>
          <a:p>
            <a:fld id="{B17BF445-ADBF-4B7F-A40C-6AFC7E656CD1}" type="slidenum">
              <a:rPr lang="en-PH" smtClean="0"/>
              <a:t>‹#›</a:t>
            </a:fld>
            <a:endParaRPr lang="en-PH"/>
          </a:p>
        </p:txBody>
      </p:sp>
    </p:spTree>
    <p:extLst>
      <p:ext uri="{BB962C8B-B14F-4D97-AF65-F5344CB8AC3E}">
        <p14:creationId xmlns:p14="http://schemas.microsoft.com/office/powerpoint/2010/main" val="55550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36903" y="3393037"/>
            <a:ext cx="2794820" cy="1032661"/>
          </a:xfrm>
        </p:spPr>
        <p:txBody>
          <a:bodyPr anchor="b" anchorCtr="1">
            <a:normAutofit/>
          </a:bodyPr>
          <a:lstStyle>
            <a:lvl1pPr marL="0" indent="0" algn="ctr">
              <a:buNone/>
              <a:defRPr sz="1615" b="0" cap="all" spc="85" baseline="0">
                <a:solidFill>
                  <a:schemeClr val="accent2">
                    <a:lumMod val="75000"/>
                  </a:schemeClr>
                </a:solidFill>
              </a:defRPr>
            </a:lvl1pPr>
            <a:lvl2pPr marL="388620" indent="0">
              <a:buNone/>
              <a:defRPr sz="1615"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936903" y="4610100"/>
            <a:ext cx="2794820" cy="38086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040676" y="4610100"/>
            <a:ext cx="2796939" cy="380860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040676" y="3393037"/>
            <a:ext cx="2796939" cy="1032661"/>
          </a:xfrm>
        </p:spPr>
        <p:txBody>
          <a:bodyPr anchor="b" anchorCtr="1">
            <a:normAutofit/>
          </a:bodyPr>
          <a:lstStyle>
            <a:lvl1pPr marL="0" indent="0" algn="ctr">
              <a:buNone/>
              <a:defRPr sz="1615" b="0" cap="all" spc="85" baseline="0">
                <a:solidFill>
                  <a:schemeClr val="accent2">
                    <a:lumMod val="75000"/>
                  </a:schemeClr>
                </a:solidFill>
              </a:defRPr>
            </a:lvl1pPr>
            <a:lvl2pPr marL="388620" indent="0">
              <a:buNone/>
              <a:defRPr sz="1615"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7" name="Date Placeholder 6"/>
          <p:cNvSpPr>
            <a:spLocks noGrp="1"/>
          </p:cNvSpPr>
          <p:nvPr>
            <p:ph type="dt" sz="half" idx="10"/>
          </p:nvPr>
        </p:nvSpPr>
        <p:spPr/>
        <p:txBody>
          <a:bodyPr/>
          <a:lstStyle/>
          <a:p>
            <a:fld id="{508C0BEA-5006-4FC4-87D7-A798591954B6}" type="datetimeFigureOut">
              <a:rPr lang="en-PH" smtClean="0"/>
              <a:t>08/02/2023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B17BF445-ADBF-4B7F-A40C-6AFC7E656CD1}" type="slidenum">
              <a:rPr lang="en-PH" smtClean="0"/>
              <a:t>‹#›</a:t>
            </a:fld>
            <a:endParaRPr lang="en-PH"/>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36282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8C0BEA-5006-4FC4-87D7-A798591954B6}" type="datetimeFigureOut">
              <a:rPr lang="en-PH" smtClean="0"/>
              <a:t>08/02/2023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B17BF445-ADBF-4B7F-A40C-6AFC7E656CD1}" type="slidenum">
              <a:rPr lang="en-PH" smtClean="0"/>
              <a:t>‹#›</a:t>
            </a:fld>
            <a:endParaRPr lang="en-PH"/>
          </a:p>
        </p:txBody>
      </p:sp>
    </p:spTree>
    <p:extLst>
      <p:ext uri="{BB962C8B-B14F-4D97-AF65-F5344CB8AC3E}">
        <p14:creationId xmlns:p14="http://schemas.microsoft.com/office/powerpoint/2010/main" val="1463912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8C0BEA-5006-4FC4-87D7-A798591954B6}" type="datetimeFigureOut">
              <a:rPr lang="en-PH" smtClean="0"/>
              <a:t>08/02/2023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B17BF445-ADBF-4B7F-A40C-6AFC7E656CD1}" type="slidenum">
              <a:rPr lang="en-PH" smtClean="0"/>
              <a:t>‹#›</a:t>
            </a:fld>
            <a:endParaRPr lang="en-PH"/>
          </a:p>
        </p:txBody>
      </p:sp>
    </p:spTree>
    <p:extLst>
      <p:ext uri="{BB962C8B-B14F-4D97-AF65-F5344CB8AC3E}">
        <p14:creationId xmlns:p14="http://schemas.microsoft.com/office/powerpoint/2010/main" val="310230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3886200" cy="1005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544598" y="3290950"/>
            <a:ext cx="2797005" cy="1674196"/>
          </a:xfrm>
          <a:solidFill>
            <a:srgbClr val="FFFFFF"/>
          </a:solidFill>
          <a:ln>
            <a:solidFill>
              <a:srgbClr val="404040"/>
            </a:solidFill>
          </a:ln>
        </p:spPr>
        <p:txBody>
          <a:bodyPr anchor="ctr" anchorCtr="1">
            <a:normAutofit/>
          </a:bodyPr>
          <a:lstStyle>
            <a:lvl1pPr>
              <a:defRPr sz="1785">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4294251" y="1180186"/>
            <a:ext cx="3070098" cy="7698029"/>
          </a:xfrm>
        </p:spPr>
        <p:txBody>
          <a:bodyPr>
            <a:normAutofit/>
          </a:bodyPr>
          <a:lstStyle>
            <a:lvl1pPr>
              <a:defRPr sz="1615">
                <a:solidFill>
                  <a:schemeClr val="tx1"/>
                </a:solidFill>
              </a:defRPr>
            </a:lvl1pPr>
            <a:lvl2pPr>
              <a:defRPr sz="1360">
                <a:solidFill>
                  <a:schemeClr val="tx1"/>
                </a:solidFill>
              </a:defRPr>
            </a:lvl2pPr>
            <a:lvl3pPr>
              <a:defRPr sz="1360">
                <a:solidFill>
                  <a:schemeClr val="tx1"/>
                </a:solidFill>
              </a:defRPr>
            </a:lvl3pPr>
            <a:lvl4pPr>
              <a:defRPr sz="1360">
                <a:solidFill>
                  <a:schemeClr val="tx1"/>
                </a:solidFill>
              </a:defRPr>
            </a:lvl4pPr>
            <a:lvl5pPr>
              <a:defRPr sz="1360">
                <a:solidFill>
                  <a:schemeClr val="tx1"/>
                </a:solidFill>
              </a:defRPr>
            </a:lvl5pPr>
            <a:lvl6pPr>
              <a:defRPr sz="1360"/>
            </a:lvl6pPr>
            <a:lvl7pPr>
              <a:defRPr sz="1360"/>
            </a:lvl7pPr>
            <a:lvl8pPr>
              <a:defRPr sz="1360"/>
            </a:lvl8pPr>
            <a:lvl9pPr>
              <a:defRPr sz="13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33520" y="5206547"/>
            <a:ext cx="2419160" cy="3217919"/>
          </a:xfrm>
        </p:spPr>
        <p:txBody>
          <a:bodyPr anchor="t" anchorCtr="1">
            <a:normAutofit/>
          </a:bodyPr>
          <a:lstStyle>
            <a:lvl1pPr marL="0" indent="0" algn="ctr">
              <a:buNone/>
              <a:defRPr sz="1275">
                <a:solidFill>
                  <a:srgbClr val="FFFFFF"/>
                </a:solidFill>
              </a:defRPr>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9" name="Date Placeholder 8"/>
          <p:cNvSpPr>
            <a:spLocks noGrp="1"/>
          </p:cNvSpPr>
          <p:nvPr>
            <p:ph type="dt" sz="half" idx="10"/>
          </p:nvPr>
        </p:nvSpPr>
        <p:spPr/>
        <p:txBody>
          <a:bodyPr/>
          <a:lstStyle/>
          <a:p>
            <a:fld id="{508C0BEA-5006-4FC4-87D7-A798591954B6}" type="datetimeFigureOut">
              <a:rPr lang="en-PH" smtClean="0"/>
              <a:t>08/02/2023</a:t>
            </a:fld>
            <a:endParaRPr lang="en-PH"/>
          </a:p>
        </p:txBody>
      </p:sp>
      <p:sp>
        <p:nvSpPr>
          <p:cNvPr id="10" name="Footer Placeholder 9"/>
          <p:cNvSpPr>
            <a:spLocks noGrp="1"/>
          </p:cNvSpPr>
          <p:nvPr>
            <p:ph type="ftr" sz="quarter" idx="11"/>
          </p:nvPr>
        </p:nvSpPr>
        <p:spPr>
          <a:xfrm>
            <a:off x="544598" y="9146438"/>
            <a:ext cx="3235438" cy="469392"/>
          </a:xfrm>
        </p:spPr>
        <p:txBody>
          <a:bodyPr>
            <a:normAutofit/>
          </a:bodyPr>
          <a:lstStyle>
            <a:lvl1pPr>
              <a:defRPr>
                <a:solidFill>
                  <a:srgbClr val="FFFFFF">
                    <a:alpha val="70000"/>
                  </a:srgbClr>
                </a:solidFill>
              </a:defRPr>
            </a:lvl1pPr>
          </a:lstStyle>
          <a:p>
            <a:endParaRPr lang="en-PH"/>
          </a:p>
        </p:txBody>
      </p:sp>
      <p:sp>
        <p:nvSpPr>
          <p:cNvPr id="11" name="Slide Number Placeholder 10"/>
          <p:cNvSpPr>
            <a:spLocks noGrp="1"/>
          </p:cNvSpPr>
          <p:nvPr>
            <p:ph type="sldNum" sz="quarter" idx="12"/>
          </p:nvPr>
        </p:nvSpPr>
        <p:spPr/>
        <p:txBody>
          <a:bodyPr/>
          <a:lstStyle/>
          <a:p>
            <a:fld id="{B17BF445-ADBF-4B7F-A40C-6AFC7E656CD1}" type="slidenum">
              <a:rPr lang="en-PH" smtClean="0"/>
              <a:t>‹#›</a:t>
            </a:fld>
            <a:endParaRPr lang="en-PH"/>
          </a:p>
        </p:txBody>
      </p:sp>
    </p:spTree>
    <p:extLst>
      <p:ext uri="{BB962C8B-B14F-4D97-AF65-F5344CB8AC3E}">
        <p14:creationId xmlns:p14="http://schemas.microsoft.com/office/powerpoint/2010/main" val="248655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3886199" cy="1005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544068" y="3290948"/>
            <a:ext cx="2798064" cy="1676400"/>
          </a:xfrm>
          <a:solidFill>
            <a:srgbClr val="FFFFFF"/>
          </a:solidFill>
          <a:ln>
            <a:solidFill>
              <a:srgbClr val="262626"/>
            </a:solidFill>
          </a:ln>
        </p:spPr>
        <p:txBody>
          <a:bodyPr anchor="ctr" anchorCtr="1">
            <a:noAutofit/>
          </a:bodyPr>
          <a:lstStyle>
            <a:lvl1pPr>
              <a:defRPr sz="1785">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6200" y="-61852"/>
            <a:ext cx="3890087" cy="10058400"/>
          </a:xfrm>
          <a:solidFill>
            <a:schemeClr val="bg1">
              <a:lumMod val="75000"/>
            </a:schemeClr>
          </a:solidFill>
        </p:spPr>
        <p:txBody>
          <a:bodyPr anchor="t"/>
          <a:lstStyle>
            <a:lvl1pPr marL="0" indent="0">
              <a:buNone/>
              <a:defRPr sz="2720">
                <a:solidFill>
                  <a:schemeClr val="bg1">
                    <a:lumMod val="85000"/>
                    <a:lumOff val="15000"/>
                  </a:schemeClr>
                </a:solidFill>
              </a:defRPr>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733520" y="5206549"/>
            <a:ext cx="2419160" cy="3217921"/>
          </a:xfrm>
        </p:spPr>
        <p:txBody>
          <a:bodyPr anchor="t" anchorCtr="1">
            <a:normAutofit/>
          </a:bodyPr>
          <a:lstStyle>
            <a:lvl1pPr marL="0" indent="0" algn="ctr">
              <a:buNone/>
              <a:defRPr sz="1275">
                <a:solidFill>
                  <a:srgbClr val="FFFFFF"/>
                </a:solidFill>
              </a:defRPr>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08C0BEA-5006-4FC4-87D7-A798591954B6}" type="datetimeFigureOut">
              <a:rPr lang="en-PH" smtClean="0"/>
              <a:t>08/02/2023</a:t>
            </a:fld>
            <a:endParaRPr lang="en-PH"/>
          </a:p>
        </p:txBody>
      </p:sp>
      <p:sp>
        <p:nvSpPr>
          <p:cNvPr id="9" name="Footer Placeholder 8"/>
          <p:cNvSpPr>
            <a:spLocks noGrp="1"/>
          </p:cNvSpPr>
          <p:nvPr>
            <p:ph type="ftr" sz="quarter" idx="11"/>
          </p:nvPr>
        </p:nvSpPr>
        <p:spPr>
          <a:xfrm>
            <a:off x="544068" y="9146438"/>
            <a:ext cx="3233318" cy="469392"/>
          </a:xfrm>
        </p:spPr>
        <p:txBody>
          <a:bodyPr>
            <a:normAutofit/>
          </a:bodyPr>
          <a:lstStyle>
            <a:lvl1pPr>
              <a:defRPr>
                <a:solidFill>
                  <a:srgbClr val="FFFFFF">
                    <a:alpha val="70000"/>
                  </a:srgbClr>
                </a:solidFill>
              </a:defRPr>
            </a:lvl1pPr>
          </a:lstStyle>
          <a:p>
            <a:endParaRPr lang="en-PH"/>
          </a:p>
        </p:txBody>
      </p:sp>
      <p:sp>
        <p:nvSpPr>
          <p:cNvPr id="10" name="Slide Number Placeholder 9"/>
          <p:cNvSpPr>
            <a:spLocks noGrp="1"/>
          </p:cNvSpPr>
          <p:nvPr>
            <p:ph type="sldNum" sz="quarter" idx="12"/>
          </p:nvPr>
        </p:nvSpPr>
        <p:spPr/>
        <p:txBody>
          <a:bodyPr/>
          <a:lstStyle/>
          <a:p>
            <a:fld id="{B17BF445-ADBF-4B7F-A40C-6AFC7E656CD1}" type="slidenum">
              <a:rPr lang="en-PH" smtClean="0"/>
              <a:t>‹#›</a:t>
            </a:fld>
            <a:endParaRPr lang="en-PH"/>
          </a:p>
        </p:txBody>
      </p:sp>
    </p:spTree>
    <p:extLst>
      <p:ext uri="{BB962C8B-B14F-4D97-AF65-F5344CB8AC3E}">
        <p14:creationId xmlns:p14="http://schemas.microsoft.com/office/powerpoint/2010/main" val="355604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365139" y="1414882"/>
            <a:ext cx="5047092" cy="174345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65139" y="3869133"/>
            <a:ext cx="5047092" cy="4549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82101" y="9150264"/>
            <a:ext cx="1755514" cy="475153"/>
          </a:xfrm>
          <a:prstGeom prst="rect">
            <a:avLst/>
          </a:prstGeom>
        </p:spPr>
        <p:txBody>
          <a:bodyPr vert="horz" lIns="91440" tIns="45720" rIns="91440" bIns="45720" rtlCol="0" anchor="ctr"/>
          <a:lstStyle>
            <a:lvl1pPr algn="r">
              <a:defRPr sz="850">
                <a:solidFill>
                  <a:schemeClr val="tx1">
                    <a:alpha val="70000"/>
                  </a:schemeClr>
                </a:solidFill>
              </a:defRPr>
            </a:lvl1pPr>
          </a:lstStyle>
          <a:p>
            <a:fld id="{508C0BEA-5006-4FC4-87D7-A798591954B6}" type="datetimeFigureOut">
              <a:rPr lang="en-PH" smtClean="0"/>
              <a:t>08/02/2023</a:t>
            </a:fld>
            <a:endParaRPr lang="en-PH"/>
          </a:p>
        </p:txBody>
      </p:sp>
      <p:sp>
        <p:nvSpPr>
          <p:cNvPr id="5" name="Footer Placeholder 4"/>
          <p:cNvSpPr>
            <a:spLocks noGrp="1"/>
          </p:cNvSpPr>
          <p:nvPr>
            <p:ph type="ftr" sz="quarter" idx="3"/>
          </p:nvPr>
        </p:nvSpPr>
        <p:spPr>
          <a:xfrm>
            <a:off x="936903" y="9146438"/>
            <a:ext cx="3873164" cy="469392"/>
          </a:xfrm>
          <a:prstGeom prst="rect">
            <a:avLst/>
          </a:prstGeom>
        </p:spPr>
        <p:txBody>
          <a:bodyPr vert="horz" lIns="91440" tIns="45720" rIns="91440" bIns="45720" rtlCol="0" anchor="ctr"/>
          <a:lstStyle>
            <a:lvl1pPr algn="l">
              <a:defRPr sz="850">
                <a:solidFill>
                  <a:schemeClr val="tx1">
                    <a:alpha val="70000"/>
                  </a:schemeClr>
                </a:solidFill>
              </a:defRPr>
            </a:lvl1pPr>
          </a:lstStyle>
          <a:p>
            <a:endParaRPr lang="en-PH"/>
          </a:p>
        </p:txBody>
      </p:sp>
      <p:sp>
        <p:nvSpPr>
          <p:cNvPr id="6" name="Slide Number Placeholder 5"/>
          <p:cNvSpPr>
            <a:spLocks noGrp="1"/>
          </p:cNvSpPr>
          <p:nvPr>
            <p:ph type="sldNum" sz="quarter" idx="4"/>
          </p:nvPr>
        </p:nvSpPr>
        <p:spPr>
          <a:xfrm>
            <a:off x="7004095" y="9119616"/>
            <a:ext cx="310896" cy="536448"/>
          </a:xfrm>
          <a:prstGeom prst="ellipse">
            <a:avLst/>
          </a:prstGeom>
          <a:solidFill>
            <a:srgbClr val="1D1D1D">
              <a:alpha val="69804"/>
            </a:srgbClr>
          </a:solidFill>
        </p:spPr>
        <p:txBody>
          <a:bodyPr vert="horz" lIns="18288" tIns="45720" rIns="18288" bIns="45720" rtlCol="0" anchor="ctr">
            <a:noAutofit/>
          </a:bodyPr>
          <a:lstStyle>
            <a:lvl1pPr algn="ctr">
              <a:defRPr sz="935" spc="0" baseline="0">
                <a:solidFill>
                  <a:srgbClr val="FFFFFF"/>
                </a:solidFill>
              </a:defRPr>
            </a:lvl1pPr>
          </a:lstStyle>
          <a:p>
            <a:fld id="{B17BF445-ADBF-4B7F-A40C-6AFC7E656CD1}" type="slidenum">
              <a:rPr lang="en-PH" smtClean="0"/>
              <a:t>‹#›</a:t>
            </a:fld>
            <a:endParaRPr lang="en-PH"/>
          </a:p>
        </p:txBody>
      </p:sp>
    </p:spTree>
    <p:extLst>
      <p:ext uri="{BB962C8B-B14F-4D97-AF65-F5344CB8AC3E}">
        <p14:creationId xmlns:p14="http://schemas.microsoft.com/office/powerpoint/2010/main" val="2987794591"/>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xStyles>
    <p:titleStyle>
      <a:lvl1pPr algn="ctr" defTabSz="777240" rtl="0" eaLnBrk="1" latinLnBrk="0" hangingPunct="1">
        <a:lnSpc>
          <a:spcPct val="90000"/>
        </a:lnSpc>
        <a:spcBef>
          <a:spcPct val="0"/>
        </a:spcBef>
        <a:buNone/>
        <a:defRPr sz="2210" kern="1200" cap="all" spc="170" baseline="0">
          <a:solidFill>
            <a:srgbClr val="262626"/>
          </a:solidFill>
          <a:latin typeface="+mj-lt"/>
          <a:ea typeface="+mj-ea"/>
          <a:cs typeface="+mj-cs"/>
        </a:defRPr>
      </a:lvl1pPr>
    </p:titleStyle>
    <p:bodyStyle>
      <a:lvl1pPr marL="194310" indent="-194310" algn="l" defTabSz="777240" rtl="0" eaLnBrk="1" latinLnBrk="0" hangingPunct="1">
        <a:lnSpc>
          <a:spcPct val="100000"/>
        </a:lnSpc>
        <a:spcBef>
          <a:spcPts val="850"/>
        </a:spcBef>
        <a:buClr>
          <a:schemeClr val="accent2"/>
        </a:buClr>
        <a:buFont typeface="Arial" panose="020B0604020202020204" pitchFamily="34" charset="0"/>
        <a:buChar char="•"/>
        <a:defRPr sz="1530" kern="1200">
          <a:solidFill>
            <a:schemeClr val="tx1">
              <a:lumMod val="85000"/>
              <a:lumOff val="15000"/>
            </a:schemeClr>
          </a:solidFill>
          <a:latin typeface="+mn-lt"/>
          <a:ea typeface="+mn-ea"/>
          <a:cs typeface="+mn-cs"/>
        </a:defRPr>
      </a:lvl1pPr>
      <a:lvl2pPr marL="388620" indent="-194310" algn="l" defTabSz="777240" rtl="0" eaLnBrk="1" latinLnBrk="0" hangingPunct="1">
        <a:lnSpc>
          <a:spcPct val="100000"/>
        </a:lnSpc>
        <a:spcBef>
          <a:spcPts val="850"/>
        </a:spcBef>
        <a:buClr>
          <a:schemeClr val="accent2"/>
        </a:buClr>
        <a:buFont typeface="Arial" panose="020B0604020202020204" pitchFamily="34" charset="0"/>
        <a:buChar char="•"/>
        <a:defRPr sz="1360" kern="1200">
          <a:solidFill>
            <a:schemeClr val="tx1">
              <a:lumMod val="85000"/>
              <a:lumOff val="15000"/>
            </a:schemeClr>
          </a:solidFill>
          <a:latin typeface="+mn-lt"/>
          <a:ea typeface="+mn-ea"/>
          <a:cs typeface="+mn-cs"/>
        </a:defRPr>
      </a:lvl2pPr>
      <a:lvl3pPr marL="582930" indent="-194310" algn="l" defTabSz="777240" rtl="0" eaLnBrk="1" latinLnBrk="0" hangingPunct="1">
        <a:lnSpc>
          <a:spcPct val="100000"/>
        </a:lnSpc>
        <a:spcBef>
          <a:spcPts val="850"/>
        </a:spcBef>
        <a:buClr>
          <a:schemeClr val="accent2"/>
        </a:buClr>
        <a:buFont typeface="Arial" panose="020B0604020202020204" pitchFamily="34" charset="0"/>
        <a:buChar char="•"/>
        <a:defRPr sz="1360" kern="1200">
          <a:solidFill>
            <a:schemeClr val="tx1">
              <a:lumMod val="85000"/>
              <a:lumOff val="15000"/>
            </a:schemeClr>
          </a:solidFill>
          <a:latin typeface="+mn-lt"/>
          <a:ea typeface="+mn-ea"/>
          <a:cs typeface="+mn-cs"/>
        </a:defRPr>
      </a:lvl3pPr>
      <a:lvl4pPr marL="777240" indent="-194310" algn="l" defTabSz="777240" rtl="0" eaLnBrk="1" latinLnBrk="0" hangingPunct="1">
        <a:lnSpc>
          <a:spcPct val="100000"/>
        </a:lnSpc>
        <a:spcBef>
          <a:spcPts val="850"/>
        </a:spcBef>
        <a:buClr>
          <a:schemeClr val="accent2"/>
        </a:buClr>
        <a:buFont typeface="Arial" panose="020B0604020202020204" pitchFamily="34" charset="0"/>
        <a:buChar char="•"/>
        <a:defRPr sz="1360" kern="1200">
          <a:solidFill>
            <a:schemeClr val="tx1">
              <a:lumMod val="85000"/>
              <a:lumOff val="15000"/>
            </a:schemeClr>
          </a:solidFill>
          <a:latin typeface="+mn-lt"/>
          <a:ea typeface="+mn-ea"/>
          <a:cs typeface="+mn-cs"/>
        </a:defRPr>
      </a:lvl4pPr>
      <a:lvl5pPr marL="971550" indent="-194310" algn="l" defTabSz="777240" rtl="0" eaLnBrk="1" latinLnBrk="0" hangingPunct="1">
        <a:lnSpc>
          <a:spcPct val="100000"/>
        </a:lnSpc>
        <a:spcBef>
          <a:spcPts val="850"/>
        </a:spcBef>
        <a:buClr>
          <a:schemeClr val="accent2"/>
        </a:buClr>
        <a:buFont typeface="Arial" panose="020B0604020202020204" pitchFamily="34" charset="0"/>
        <a:buChar char="•"/>
        <a:defRPr sz="1360" kern="1200">
          <a:solidFill>
            <a:schemeClr val="tx1">
              <a:lumMod val="85000"/>
              <a:lumOff val="15000"/>
            </a:schemeClr>
          </a:solidFill>
          <a:latin typeface="+mn-lt"/>
          <a:ea typeface="+mn-ea"/>
          <a:cs typeface="+mn-cs"/>
        </a:defRPr>
      </a:lvl5pPr>
      <a:lvl6pPr marL="1117283" indent="-194310" algn="l" defTabSz="777240" rtl="0" eaLnBrk="1" latinLnBrk="0" hangingPunct="1">
        <a:lnSpc>
          <a:spcPct val="100000"/>
        </a:lnSpc>
        <a:spcBef>
          <a:spcPts val="850"/>
        </a:spcBef>
        <a:buClr>
          <a:schemeClr val="accent2"/>
        </a:buClr>
        <a:buFont typeface="Arial" panose="020B0604020202020204" pitchFamily="34" charset="0"/>
        <a:buChar char="•"/>
        <a:defRPr sz="1360" kern="1200">
          <a:solidFill>
            <a:schemeClr val="tx1"/>
          </a:solidFill>
          <a:latin typeface="+mn-lt"/>
          <a:ea typeface="+mn-ea"/>
          <a:cs typeface="+mn-cs"/>
        </a:defRPr>
      </a:lvl6pPr>
      <a:lvl7pPr marL="1263015" indent="-194310" algn="l" defTabSz="777240" rtl="0" eaLnBrk="1" latinLnBrk="0" hangingPunct="1">
        <a:lnSpc>
          <a:spcPct val="100000"/>
        </a:lnSpc>
        <a:spcBef>
          <a:spcPts val="850"/>
        </a:spcBef>
        <a:buClr>
          <a:schemeClr val="accent2"/>
        </a:buClr>
        <a:buFont typeface="Arial" panose="020B0604020202020204" pitchFamily="34" charset="0"/>
        <a:buChar char="•"/>
        <a:defRPr sz="1360" kern="1200">
          <a:solidFill>
            <a:schemeClr val="tx1"/>
          </a:solidFill>
          <a:latin typeface="+mn-lt"/>
          <a:ea typeface="+mn-ea"/>
          <a:cs typeface="+mn-cs"/>
        </a:defRPr>
      </a:lvl7pPr>
      <a:lvl8pPr marL="1408748" indent="-194310" algn="l" defTabSz="777240" rtl="0" eaLnBrk="1" latinLnBrk="0" hangingPunct="1">
        <a:lnSpc>
          <a:spcPct val="100000"/>
        </a:lnSpc>
        <a:spcBef>
          <a:spcPts val="850"/>
        </a:spcBef>
        <a:buClr>
          <a:schemeClr val="accent2"/>
        </a:buClr>
        <a:buFont typeface="Arial" panose="020B0604020202020204" pitchFamily="34" charset="0"/>
        <a:buChar char="•"/>
        <a:defRPr sz="1360" kern="1200" baseline="0">
          <a:solidFill>
            <a:schemeClr val="tx1"/>
          </a:solidFill>
          <a:latin typeface="+mn-lt"/>
          <a:ea typeface="+mn-ea"/>
          <a:cs typeface="+mn-cs"/>
        </a:defRPr>
      </a:lvl8pPr>
      <a:lvl9pPr marL="1554480" indent="-194310" algn="l" defTabSz="777240" rtl="0" eaLnBrk="1" latinLnBrk="0" hangingPunct="1">
        <a:lnSpc>
          <a:spcPct val="100000"/>
        </a:lnSpc>
        <a:spcBef>
          <a:spcPts val="850"/>
        </a:spcBef>
        <a:buClr>
          <a:schemeClr val="accent2"/>
        </a:buClr>
        <a:buFont typeface="Arial" panose="020B0604020202020204" pitchFamily="34" charset="0"/>
        <a:buChar char="•"/>
        <a:defRPr sz="1360" kern="1200" baseline="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3.png"/><Relationship Id="rId1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png"/><Relationship Id="rId17" Type="http://schemas.openxmlformats.org/officeDocument/2006/relationships/image" Target="../media/image7.png"/><Relationship Id="rId2" Type="http://schemas.openxmlformats.org/officeDocument/2006/relationships/diagramData" Target="../diagrams/data1.xml"/><Relationship Id="rId16" Type="http://schemas.openxmlformats.org/officeDocument/2006/relationships/image" Target="../media/image6.png"/><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1.png"/><Relationship Id="rId5" Type="http://schemas.openxmlformats.org/officeDocument/2006/relationships/diagramColors" Target="../diagrams/colors1.xml"/><Relationship Id="rId15" Type="http://schemas.openxmlformats.org/officeDocument/2006/relationships/image" Target="../media/image5.png"/><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 Id="rId1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1E91CDC-F609-9481-A136-3C0174977E9B}"/>
              </a:ext>
            </a:extLst>
          </p:cNvPr>
          <p:cNvSpPr>
            <a:spLocks noGrp="1"/>
          </p:cNvSpPr>
          <p:nvPr>
            <p:ph type="subTitle" idx="1"/>
          </p:nvPr>
        </p:nvSpPr>
        <p:spPr/>
        <p:txBody>
          <a:bodyPr/>
          <a:lstStyle/>
          <a:p>
            <a:endParaRPr lang="en-PH" dirty="0"/>
          </a:p>
        </p:txBody>
      </p:sp>
      <p:sp>
        <p:nvSpPr>
          <p:cNvPr id="5" name="TextBox 4">
            <a:extLst>
              <a:ext uri="{FF2B5EF4-FFF2-40B4-BE49-F238E27FC236}">
                <a16:creationId xmlns:a16="http://schemas.microsoft.com/office/drawing/2014/main" id="{57A9F1C5-482D-7A9F-710E-2EBE9151F1C6}"/>
              </a:ext>
            </a:extLst>
          </p:cNvPr>
          <p:cNvSpPr txBox="1"/>
          <p:nvPr/>
        </p:nvSpPr>
        <p:spPr>
          <a:xfrm>
            <a:off x="700471" y="2147134"/>
            <a:ext cx="45720" cy="369332"/>
          </a:xfrm>
          <a:prstGeom prst="rect">
            <a:avLst/>
          </a:prstGeom>
          <a:noFill/>
        </p:spPr>
        <p:txBody>
          <a:bodyPr wrap="square" rtlCol="0">
            <a:spAutoFit/>
          </a:bodyPr>
          <a:lstStyle/>
          <a:p>
            <a:endParaRPr lang="en-PH" dirty="0"/>
          </a:p>
        </p:txBody>
      </p:sp>
      <p:sp>
        <p:nvSpPr>
          <p:cNvPr id="6" name="TextBox 5">
            <a:extLst>
              <a:ext uri="{FF2B5EF4-FFF2-40B4-BE49-F238E27FC236}">
                <a16:creationId xmlns:a16="http://schemas.microsoft.com/office/drawing/2014/main" id="{840F7CF7-9F57-C7B2-D417-28BE676C16FF}"/>
              </a:ext>
            </a:extLst>
          </p:cNvPr>
          <p:cNvSpPr txBox="1"/>
          <p:nvPr/>
        </p:nvSpPr>
        <p:spPr>
          <a:xfrm>
            <a:off x="1936551" y="1065549"/>
            <a:ext cx="5131559" cy="353943"/>
          </a:xfrm>
          <a:prstGeom prst="rect">
            <a:avLst/>
          </a:prstGeom>
          <a:noFill/>
        </p:spPr>
        <p:txBody>
          <a:bodyPr wrap="square" rtlCol="0">
            <a:spAutoFit/>
          </a:bodyPr>
          <a:lstStyle/>
          <a:p>
            <a:r>
              <a:rPr lang="en-PH" sz="1700" dirty="0">
                <a:solidFill>
                  <a:schemeClr val="bg1"/>
                </a:solidFill>
                <a:latin typeface="Calibri" panose="020F0502020204030204" pitchFamily="34" charset="0"/>
                <a:ea typeface="Calibri" panose="020F0502020204030204" pitchFamily="34" charset="0"/>
                <a:cs typeface="Calibri" panose="020F0502020204030204" pitchFamily="34" charset="0"/>
              </a:rPr>
              <a:t>Bondad, Rachelle G. &amp; </a:t>
            </a:r>
            <a:r>
              <a:rPr lang="en-PH" sz="1700" dirty="0" err="1">
                <a:solidFill>
                  <a:schemeClr val="bg1"/>
                </a:solidFill>
                <a:latin typeface="Calibri" panose="020F0502020204030204" pitchFamily="34" charset="0"/>
                <a:ea typeface="Calibri" panose="020F0502020204030204" pitchFamily="34" charset="0"/>
                <a:cs typeface="Calibri" panose="020F0502020204030204" pitchFamily="34" charset="0"/>
              </a:rPr>
              <a:t>Pabico</a:t>
            </a:r>
            <a:r>
              <a:rPr lang="en-PH" sz="17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PH" sz="1700" dirty="0" err="1">
                <a:solidFill>
                  <a:schemeClr val="bg1"/>
                </a:solidFill>
                <a:latin typeface="Calibri" panose="020F0502020204030204" pitchFamily="34" charset="0"/>
                <a:ea typeface="Calibri" panose="020F0502020204030204" pitchFamily="34" charset="0"/>
                <a:cs typeface="Calibri" panose="020F0502020204030204" pitchFamily="34" charset="0"/>
              </a:rPr>
              <a:t>Jaderick</a:t>
            </a:r>
            <a:r>
              <a:rPr lang="en-PH" sz="1700" dirty="0">
                <a:solidFill>
                  <a:schemeClr val="bg1"/>
                </a:solidFill>
                <a:latin typeface="Calibri" panose="020F0502020204030204" pitchFamily="34" charset="0"/>
                <a:ea typeface="Calibri" panose="020F0502020204030204" pitchFamily="34" charset="0"/>
                <a:cs typeface="Calibri" panose="020F0502020204030204" pitchFamily="34" charset="0"/>
              </a:rPr>
              <a:t> P.</a:t>
            </a:r>
          </a:p>
        </p:txBody>
      </p:sp>
      <p:sp>
        <p:nvSpPr>
          <p:cNvPr id="9" name="TextBox 8">
            <a:extLst>
              <a:ext uri="{FF2B5EF4-FFF2-40B4-BE49-F238E27FC236}">
                <a16:creationId xmlns:a16="http://schemas.microsoft.com/office/drawing/2014/main" id="{026594D3-A18B-D4DA-C948-02AF672996C8}"/>
              </a:ext>
            </a:extLst>
          </p:cNvPr>
          <p:cNvSpPr txBox="1"/>
          <p:nvPr/>
        </p:nvSpPr>
        <p:spPr>
          <a:xfrm>
            <a:off x="297180" y="150799"/>
            <a:ext cx="7178040" cy="1015663"/>
          </a:xfrm>
          <a:prstGeom prst="rect">
            <a:avLst/>
          </a:prstGeom>
          <a:noFill/>
        </p:spPr>
        <p:txBody>
          <a:bodyPr wrap="square">
            <a:spAutoFit/>
          </a:bodyPr>
          <a:lstStyle/>
          <a:p>
            <a:pPr algn="ctr"/>
            <a:r>
              <a:rPr lang="en-US" sz="2000" b="1" dirty="0">
                <a:solidFill>
                  <a:schemeClr val="bg1"/>
                </a:solidFill>
                <a:latin typeface="Aharoni" panose="02010803020104030203" pitchFamily="2" charset="-79"/>
                <a:cs typeface="Aharoni" panose="02010803020104030203" pitchFamily="2" charset="-79"/>
              </a:rPr>
              <a:t>A Practical Comparison among Neural Networks, Bayesian Networks, and Collaborative Filtering in Classifying Diabetes Mellitus Patients</a:t>
            </a:r>
            <a:endParaRPr lang="en-PH" sz="2000" dirty="0"/>
          </a:p>
        </p:txBody>
      </p:sp>
      <p:sp>
        <p:nvSpPr>
          <p:cNvPr id="10" name="Rectangle: Rounded Corners 9">
            <a:extLst>
              <a:ext uri="{FF2B5EF4-FFF2-40B4-BE49-F238E27FC236}">
                <a16:creationId xmlns:a16="http://schemas.microsoft.com/office/drawing/2014/main" id="{3EC701BE-7A7E-12E9-6C03-CDB29406512E}"/>
              </a:ext>
            </a:extLst>
          </p:cNvPr>
          <p:cNvSpPr/>
          <p:nvPr/>
        </p:nvSpPr>
        <p:spPr>
          <a:xfrm>
            <a:off x="315384" y="1512979"/>
            <a:ext cx="3475533" cy="121069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ctr"/>
            <a:r>
              <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Machine Learning is a study of systems that allows learning and prediction based from a data. Implementing Machine Learning for medical purposes is one of its useful and important applications. Diabetes Mellitus is a major health concern worldwide. This paper presents a way to improve data evaluation on Diabetes Mellitus by using different machine learning approaches, namely: Neural Networks, Bayesian Networks, and Collaborative Filtering.</a:t>
            </a:r>
            <a:endParaRPr lang="en-PH" sz="9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1" name="Wave 10">
            <a:extLst>
              <a:ext uri="{FF2B5EF4-FFF2-40B4-BE49-F238E27FC236}">
                <a16:creationId xmlns:a16="http://schemas.microsoft.com/office/drawing/2014/main" id="{E06178E4-02F4-B594-87C3-97F8DACC5870}"/>
              </a:ext>
            </a:extLst>
          </p:cNvPr>
          <p:cNvSpPr/>
          <p:nvPr/>
        </p:nvSpPr>
        <p:spPr>
          <a:xfrm>
            <a:off x="179607" y="1419492"/>
            <a:ext cx="963394" cy="274670"/>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500" dirty="0">
                <a:latin typeface="Baguet Script" panose="00000500000000000000" pitchFamily="2" charset="0"/>
              </a:rPr>
              <a:t>Abstract</a:t>
            </a:r>
          </a:p>
        </p:txBody>
      </p:sp>
      <p:sp>
        <p:nvSpPr>
          <p:cNvPr id="13" name="Rectangle: Rounded Corners 12">
            <a:extLst>
              <a:ext uri="{FF2B5EF4-FFF2-40B4-BE49-F238E27FC236}">
                <a16:creationId xmlns:a16="http://schemas.microsoft.com/office/drawing/2014/main" id="{5FD62E0B-691E-DC96-52DB-6B55E3679A44}"/>
              </a:ext>
            </a:extLst>
          </p:cNvPr>
          <p:cNvSpPr/>
          <p:nvPr/>
        </p:nvSpPr>
        <p:spPr>
          <a:xfrm>
            <a:off x="326672" y="2817165"/>
            <a:ext cx="3445178" cy="5728256"/>
          </a:xfrm>
          <a:custGeom>
            <a:avLst/>
            <a:gdLst>
              <a:gd name="connsiteX0" fmla="*/ 0 w 3445178"/>
              <a:gd name="connsiteY0" fmla="*/ 574208 h 5728256"/>
              <a:gd name="connsiteX1" fmla="*/ 574208 w 3445178"/>
              <a:gd name="connsiteY1" fmla="*/ 0 h 5728256"/>
              <a:gd name="connsiteX2" fmla="*/ 2870970 w 3445178"/>
              <a:gd name="connsiteY2" fmla="*/ 0 h 5728256"/>
              <a:gd name="connsiteX3" fmla="*/ 3445178 w 3445178"/>
              <a:gd name="connsiteY3" fmla="*/ 574208 h 5728256"/>
              <a:gd name="connsiteX4" fmla="*/ 3445178 w 3445178"/>
              <a:gd name="connsiteY4" fmla="*/ 5154048 h 5728256"/>
              <a:gd name="connsiteX5" fmla="*/ 2870970 w 3445178"/>
              <a:gd name="connsiteY5" fmla="*/ 5728256 h 5728256"/>
              <a:gd name="connsiteX6" fmla="*/ 574208 w 3445178"/>
              <a:gd name="connsiteY6" fmla="*/ 5728256 h 5728256"/>
              <a:gd name="connsiteX7" fmla="*/ 0 w 3445178"/>
              <a:gd name="connsiteY7" fmla="*/ 5154048 h 5728256"/>
              <a:gd name="connsiteX8" fmla="*/ 0 w 3445178"/>
              <a:gd name="connsiteY8" fmla="*/ 574208 h 5728256"/>
              <a:gd name="connsiteX0" fmla="*/ 0 w 3445178"/>
              <a:gd name="connsiteY0" fmla="*/ 574208 h 5728256"/>
              <a:gd name="connsiteX1" fmla="*/ 574208 w 3445178"/>
              <a:gd name="connsiteY1" fmla="*/ 0 h 5728256"/>
              <a:gd name="connsiteX2" fmla="*/ 2870970 w 3445178"/>
              <a:gd name="connsiteY2" fmla="*/ 0 h 5728256"/>
              <a:gd name="connsiteX3" fmla="*/ 3445178 w 3445178"/>
              <a:gd name="connsiteY3" fmla="*/ 574208 h 5728256"/>
              <a:gd name="connsiteX4" fmla="*/ 3445178 w 3445178"/>
              <a:gd name="connsiteY4" fmla="*/ 5334158 h 5728256"/>
              <a:gd name="connsiteX5" fmla="*/ 2870970 w 3445178"/>
              <a:gd name="connsiteY5" fmla="*/ 5728256 h 5728256"/>
              <a:gd name="connsiteX6" fmla="*/ 574208 w 3445178"/>
              <a:gd name="connsiteY6" fmla="*/ 5728256 h 5728256"/>
              <a:gd name="connsiteX7" fmla="*/ 0 w 3445178"/>
              <a:gd name="connsiteY7" fmla="*/ 5154048 h 5728256"/>
              <a:gd name="connsiteX8" fmla="*/ 0 w 3445178"/>
              <a:gd name="connsiteY8" fmla="*/ 574208 h 5728256"/>
              <a:gd name="connsiteX0" fmla="*/ 0 w 3445178"/>
              <a:gd name="connsiteY0" fmla="*/ 574208 h 5728256"/>
              <a:gd name="connsiteX1" fmla="*/ 574208 w 3445178"/>
              <a:gd name="connsiteY1" fmla="*/ 0 h 5728256"/>
              <a:gd name="connsiteX2" fmla="*/ 2870970 w 3445178"/>
              <a:gd name="connsiteY2" fmla="*/ 0 h 5728256"/>
              <a:gd name="connsiteX3" fmla="*/ 3445178 w 3445178"/>
              <a:gd name="connsiteY3" fmla="*/ 574208 h 5728256"/>
              <a:gd name="connsiteX4" fmla="*/ 3445178 w 3445178"/>
              <a:gd name="connsiteY4" fmla="*/ 5334158 h 5728256"/>
              <a:gd name="connsiteX5" fmla="*/ 2870970 w 3445178"/>
              <a:gd name="connsiteY5" fmla="*/ 5728256 h 5728256"/>
              <a:gd name="connsiteX6" fmla="*/ 574208 w 3445178"/>
              <a:gd name="connsiteY6" fmla="*/ 5728256 h 5728256"/>
              <a:gd name="connsiteX7" fmla="*/ 0 w 3445178"/>
              <a:gd name="connsiteY7" fmla="*/ 5327230 h 5728256"/>
              <a:gd name="connsiteX8" fmla="*/ 0 w 3445178"/>
              <a:gd name="connsiteY8" fmla="*/ 574208 h 57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5178" h="5728256">
                <a:moveTo>
                  <a:pt x="0" y="574208"/>
                </a:moveTo>
                <a:cubicBezTo>
                  <a:pt x="0" y="257082"/>
                  <a:pt x="257082" y="0"/>
                  <a:pt x="574208" y="0"/>
                </a:cubicBezTo>
                <a:lnTo>
                  <a:pt x="2870970" y="0"/>
                </a:lnTo>
                <a:cubicBezTo>
                  <a:pt x="3188096" y="0"/>
                  <a:pt x="3445178" y="257082"/>
                  <a:pt x="3445178" y="574208"/>
                </a:cubicBezTo>
                <a:lnTo>
                  <a:pt x="3445178" y="5334158"/>
                </a:lnTo>
                <a:cubicBezTo>
                  <a:pt x="3445178" y="5651284"/>
                  <a:pt x="3188096" y="5728256"/>
                  <a:pt x="2870970" y="5728256"/>
                </a:cubicBezTo>
                <a:lnTo>
                  <a:pt x="574208" y="5728256"/>
                </a:lnTo>
                <a:cubicBezTo>
                  <a:pt x="257082" y="5728256"/>
                  <a:pt x="0" y="5644356"/>
                  <a:pt x="0" y="5327230"/>
                </a:cubicBezTo>
                <a:lnTo>
                  <a:pt x="0" y="574208"/>
                </a:ln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 Implementing ANN, Bayesian Networks and Collaborative Filtering</a:t>
            </a:r>
          </a:p>
          <a:p>
            <a:pPr algn="ctr"/>
            <a:r>
              <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authentic patient health records served as data set for the study. This data set was obtained from the Practical Fusion, a free Web-based Electronic Health Records (EHR). </a:t>
            </a:r>
            <a:endPar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9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r>
              <a:rPr lang="en-US" sz="900" b="1" dirty="0">
                <a:solidFill>
                  <a:schemeClr val="bg1"/>
                </a:solidFill>
                <a:latin typeface="Calibri" panose="020F0502020204030204" pitchFamily="34" charset="0"/>
                <a:ea typeface="Calibri" panose="020F0502020204030204" pitchFamily="34" charset="0"/>
                <a:cs typeface="Calibri" panose="020F0502020204030204" pitchFamily="34" charset="0"/>
              </a:rPr>
              <a:t>Receiver Operating Characteristic</a:t>
            </a:r>
            <a:r>
              <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rPr>
              <a:t>, also known as </a:t>
            </a:r>
            <a:r>
              <a:rPr lang="en-US" sz="900" b="1" dirty="0">
                <a:solidFill>
                  <a:schemeClr val="bg1"/>
                </a:solidFill>
                <a:latin typeface="Calibri" panose="020F0502020204030204" pitchFamily="34" charset="0"/>
                <a:ea typeface="Calibri" panose="020F0502020204030204" pitchFamily="34" charset="0"/>
                <a:cs typeface="Calibri" panose="020F0502020204030204" pitchFamily="34" charset="0"/>
              </a:rPr>
              <a:t>ROC Curve</a:t>
            </a:r>
            <a:r>
              <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rPr>
              <a:t>, was used to further analyze the classification done by the algorithms. It is created by plotting the fraction of True Positive Rate (TPR) versus the fraction of False Positive Rate (FPR) for different cut-off points of a parameter.</a:t>
            </a:r>
          </a:p>
          <a:p>
            <a:pPr algn="ctr"/>
            <a:endPar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5" name="Wave 14">
            <a:extLst>
              <a:ext uri="{FF2B5EF4-FFF2-40B4-BE49-F238E27FC236}">
                <a16:creationId xmlns:a16="http://schemas.microsoft.com/office/drawing/2014/main" id="{84BF3CBA-F0DF-5BC6-9024-8ED418764036}"/>
              </a:ext>
            </a:extLst>
          </p:cNvPr>
          <p:cNvSpPr/>
          <p:nvPr/>
        </p:nvSpPr>
        <p:spPr>
          <a:xfrm>
            <a:off x="179606" y="2748538"/>
            <a:ext cx="1452634" cy="309838"/>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500" dirty="0">
                <a:latin typeface="Baguet Script" panose="00000500000000000000" pitchFamily="2" charset="0"/>
              </a:rPr>
              <a:t>Methodology</a:t>
            </a:r>
          </a:p>
        </p:txBody>
      </p:sp>
      <mc:AlternateContent xmlns:mc="http://schemas.openxmlformats.org/markup-compatibility/2006" xmlns:a14="http://schemas.microsoft.com/office/drawing/2010/main">
        <mc:Choice Requires="a14">
          <p:graphicFrame>
            <p:nvGraphicFramePr>
              <p:cNvPr id="25" name="Diagram 24">
                <a:extLst>
                  <a:ext uri="{FF2B5EF4-FFF2-40B4-BE49-F238E27FC236}">
                    <a16:creationId xmlns:a16="http://schemas.microsoft.com/office/drawing/2014/main" id="{4A8DD371-FE0F-E612-166E-8B5D6C06B8D4}"/>
                  </a:ext>
                </a:extLst>
              </p:cNvPr>
              <p:cNvGraphicFramePr/>
              <p:nvPr>
                <p:extLst>
                  <p:ext uri="{D42A27DB-BD31-4B8C-83A1-F6EECF244321}">
                    <p14:modId xmlns:p14="http://schemas.microsoft.com/office/powerpoint/2010/main" val="4056301963"/>
                  </p:ext>
                </p:extLst>
              </p:nvPr>
            </p:nvGraphicFramePr>
            <p:xfrm>
              <a:off x="480705" y="3902426"/>
              <a:ext cx="3138055" cy="3325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5" name="Diagram 24">
                <a:extLst>
                  <a:ext uri="{FF2B5EF4-FFF2-40B4-BE49-F238E27FC236}">
                    <a16:creationId xmlns:a16="http://schemas.microsoft.com/office/drawing/2014/main" id="{4A8DD371-FE0F-E612-166E-8B5D6C06B8D4}"/>
                  </a:ext>
                </a:extLst>
              </p:cNvPr>
              <p:cNvGraphicFramePr/>
              <p:nvPr>
                <p:extLst>
                  <p:ext uri="{D42A27DB-BD31-4B8C-83A1-F6EECF244321}">
                    <p14:modId xmlns:p14="http://schemas.microsoft.com/office/powerpoint/2010/main" val="4056301963"/>
                  </p:ext>
                </p:extLst>
              </p:nvPr>
            </p:nvGraphicFramePr>
            <p:xfrm>
              <a:off x="480705" y="3902426"/>
              <a:ext cx="3138055" cy="33253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pic>
        <p:nvPicPr>
          <p:cNvPr id="27" name="Picture 26">
            <a:extLst>
              <a:ext uri="{FF2B5EF4-FFF2-40B4-BE49-F238E27FC236}">
                <a16:creationId xmlns:a16="http://schemas.microsoft.com/office/drawing/2014/main" id="{8DDA8C7D-369A-7B86-B3FD-ED185F52A5AE}"/>
              </a:ext>
            </a:extLst>
          </p:cNvPr>
          <p:cNvPicPr>
            <a:picLocks noChangeAspect="1"/>
          </p:cNvPicPr>
          <p:nvPr/>
        </p:nvPicPr>
        <p:blipFill>
          <a:blip r:embed="rId11"/>
          <a:stretch>
            <a:fillRect/>
          </a:stretch>
        </p:blipFill>
        <p:spPr>
          <a:xfrm>
            <a:off x="649236" y="7881066"/>
            <a:ext cx="1287315" cy="557673"/>
          </a:xfrm>
          <a:prstGeom prst="rect">
            <a:avLst/>
          </a:prstGeom>
        </p:spPr>
      </p:pic>
      <p:pic>
        <p:nvPicPr>
          <p:cNvPr id="29" name="Picture 28">
            <a:extLst>
              <a:ext uri="{FF2B5EF4-FFF2-40B4-BE49-F238E27FC236}">
                <a16:creationId xmlns:a16="http://schemas.microsoft.com/office/drawing/2014/main" id="{654BC128-AB85-66DD-B282-487A62F414D8}"/>
              </a:ext>
            </a:extLst>
          </p:cNvPr>
          <p:cNvPicPr>
            <a:picLocks noChangeAspect="1"/>
          </p:cNvPicPr>
          <p:nvPr/>
        </p:nvPicPr>
        <p:blipFill>
          <a:blip r:embed="rId12"/>
          <a:stretch>
            <a:fillRect/>
          </a:stretch>
        </p:blipFill>
        <p:spPr>
          <a:xfrm>
            <a:off x="2036729" y="7876178"/>
            <a:ext cx="1334569" cy="567448"/>
          </a:xfrm>
          <a:prstGeom prst="rect">
            <a:avLst/>
          </a:prstGeom>
        </p:spPr>
      </p:pic>
      <p:sp>
        <p:nvSpPr>
          <p:cNvPr id="30" name="Rectangle: Rounded Corners 29">
            <a:extLst>
              <a:ext uri="{FF2B5EF4-FFF2-40B4-BE49-F238E27FC236}">
                <a16:creationId xmlns:a16="http://schemas.microsoft.com/office/drawing/2014/main" id="{2B680EE5-1478-0075-915D-FA2118500D5F}"/>
              </a:ext>
            </a:extLst>
          </p:cNvPr>
          <p:cNvSpPr/>
          <p:nvPr/>
        </p:nvSpPr>
        <p:spPr>
          <a:xfrm>
            <a:off x="4003966" y="1499938"/>
            <a:ext cx="3588828" cy="6723338"/>
          </a:xfrm>
          <a:custGeom>
            <a:avLst/>
            <a:gdLst>
              <a:gd name="connsiteX0" fmla="*/ 0 w 3527146"/>
              <a:gd name="connsiteY0" fmla="*/ 587869 h 8435069"/>
              <a:gd name="connsiteX1" fmla="*/ 587869 w 3527146"/>
              <a:gd name="connsiteY1" fmla="*/ 0 h 8435069"/>
              <a:gd name="connsiteX2" fmla="*/ 2939277 w 3527146"/>
              <a:gd name="connsiteY2" fmla="*/ 0 h 8435069"/>
              <a:gd name="connsiteX3" fmla="*/ 3527146 w 3527146"/>
              <a:gd name="connsiteY3" fmla="*/ 587869 h 8435069"/>
              <a:gd name="connsiteX4" fmla="*/ 3527146 w 3527146"/>
              <a:gd name="connsiteY4" fmla="*/ 7847200 h 8435069"/>
              <a:gd name="connsiteX5" fmla="*/ 2939277 w 3527146"/>
              <a:gd name="connsiteY5" fmla="*/ 8435069 h 8435069"/>
              <a:gd name="connsiteX6" fmla="*/ 587869 w 3527146"/>
              <a:gd name="connsiteY6" fmla="*/ 8435069 h 8435069"/>
              <a:gd name="connsiteX7" fmla="*/ 0 w 3527146"/>
              <a:gd name="connsiteY7" fmla="*/ 7847200 h 8435069"/>
              <a:gd name="connsiteX8" fmla="*/ 0 w 3527146"/>
              <a:gd name="connsiteY8" fmla="*/ 587869 h 8435069"/>
              <a:gd name="connsiteX0" fmla="*/ 0 w 3528877"/>
              <a:gd name="connsiteY0" fmla="*/ 587869 h 8435069"/>
              <a:gd name="connsiteX1" fmla="*/ 587869 w 3528877"/>
              <a:gd name="connsiteY1" fmla="*/ 0 h 8435069"/>
              <a:gd name="connsiteX2" fmla="*/ 3244077 w 3528877"/>
              <a:gd name="connsiteY2" fmla="*/ 0 h 8435069"/>
              <a:gd name="connsiteX3" fmla="*/ 3527146 w 3528877"/>
              <a:gd name="connsiteY3" fmla="*/ 587869 h 8435069"/>
              <a:gd name="connsiteX4" fmla="*/ 3527146 w 3528877"/>
              <a:gd name="connsiteY4" fmla="*/ 7847200 h 8435069"/>
              <a:gd name="connsiteX5" fmla="*/ 2939277 w 3528877"/>
              <a:gd name="connsiteY5" fmla="*/ 8435069 h 8435069"/>
              <a:gd name="connsiteX6" fmla="*/ 587869 w 3528877"/>
              <a:gd name="connsiteY6" fmla="*/ 8435069 h 8435069"/>
              <a:gd name="connsiteX7" fmla="*/ 0 w 3528877"/>
              <a:gd name="connsiteY7" fmla="*/ 7847200 h 8435069"/>
              <a:gd name="connsiteX8" fmla="*/ 0 w 3528877"/>
              <a:gd name="connsiteY8" fmla="*/ 587869 h 8435069"/>
              <a:gd name="connsiteX0" fmla="*/ 0 w 3529633"/>
              <a:gd name="connsiteY0" fmla="*/ 587869 h 8435069"/>
              <a:gd name="connsiteX1" fmla="*/ 587869 w 3529633"/>
              <a:gd name="connsiteY1" fmla="*/ 0 h 8435069"/>
              <a:gd name="connsiteX2" fmla="*/ 3244077 w 3529633"/>
              <a:gd name="connsiteY2" fmla="*/ 0 h 8435069"/>
              <a:gd name="connsiteX3" fmla="*/ 3527146 w 3529633"/>
              <a:gd name="connsiteY3" fmla="*/ 587869 h 8435069"/>
              <a:gd name="connsiteX4" fmla="*/ 3527146 w 3529633"/>
              <a:gd name="connsiteY4" fmla="*/ 7847200 h 8435069"/>
              <a:gd name="connsiteX5" fmla="*/ 2939277 w 3529633"/>
              <a:gd name="connsiteY5" fmla="*/ 8435069 h 8435069"/>
              <a:gd name="connsiteX6" fmla="*/ 587869 w 3529633"/>
              <a:gd name="connsiteY6" fmla="*/ 8435069 h 8435069"/>
              <a:gd name="connsiteX7" fmla="*/ 0 w 3529633"/>
              <a:gd name="connsiteY7" fmla="*/ 7847200 h 8435069"/>
              <a:gd name="connsiteX8" fmla="*/ 0 w 3529633"/>
              <a:gd name="connsiteY8" fmla="*/ 587869 h 8435069"/>
              <a:gd name="connsiteX0" fmla="*/ 6927 w 3529633"/>
              <a:gd name="connsiteY0" fmla="*/ 297514 h 8435660"/>
              <a:gd name="connsiteX1" fmla="*/ 587869 w 3529633"/>
              <a:gd name="connsiteY1" fmla="*/ 591 h 8435660"/>
              <a:gd name="connsiteX2" fmla="*/ 3244077 w 3529633"/>
              <a:gd name="connsiteY2" fmla="*/ 591 h 8435660"/>
              <a:gd name="connsiteX3" fmla="*/ 3527146 w 3529633"/>
              <a:gd name="connsiteY3" fmla="*/ 588460 h 8435660"/>
              <a:gd name="connsiteX4" fmla="*/ 3527146 w 3529633"/>
              <a:gd name="connsiteY4" fmla="*/ 7847791 h 8435660"/>
              <a:gd name="connsiteX5" fmla="*/ 2939277 w 3529633"/>
              <a:gd name="connsiteY5" fmla="*/ 8435660 h 8435660"/>
              <a:gd name="connsiteX6" fmla="*/ 587869 w 3529633"/>
              <a:gd name="connsiteY6" fmla="*/ 8435660 h 8435660"/>
              <a:gd name="connsiteX7" fmla="*/ 0 w 3529633"/>
              <a:gd name="connsiteY7" fmla="*/ 7847791 h 8435660"/>
              <a:gd name="connsiteX8" fmla="*/ 6927 w 3529633"/>
              <a:gd name="connsiteY8" fmla="*/ 297514 h 8435660"/>
              <a:gd name="connsiteX0" fmla="*/ 6927 w 3529633"/>
              <a:gd name="connsiteY0" fmla="*/ 297514 h 8435660"/>
              <a:gd name="connsiteX1" fmla="*/ 283069 w 3529633"/>
              <a:gd name="connsiteY1" fmla="*/ 591 h 8435660"/>
              <a:gd name="connsiteX2" fmla="*/ 3244077 w 3529633"/>
              <a:gd name="connsiteY2" fmla="*/ 591 h 8435660"/>
              <a:gd name="connsiteX3" fmla="*/ 3527146 w 3529633"/>
              <a:gd name="connsiteY3" fmla="*/ 588460 h 8435660"/>
              <a:gd name="connsiteX4" fmla="*/ 3527146 w 3529633"/>
              <a:gd name="connsiteY4" fmla="*/ 7847791 h 8435660"/>
              <a:gd name="connsiteX5" fmla="*/ 2939277 w 3529633"/>
              <a:gd name="connsiteY5" fmla="*/ 8435660 h 8435660"/>
              <a:gd name="connsiteX6" fmla="*/ 587869 w 3529633"/>
              <a:gd name="connsiteY6" fmla="*/ 8435660 h 8435660"/>
              <a:gd name="connsiteX7" fmla="*/ 0 w 3529633"/>
              <a:gd name="connsiteY7" fmla="*/ 7847791 h 8435660"/>
              <a:gd name="connsiteX8" fmla="*/ 6927 w 3529633"/>
              <a:gd name="connsiteY8" fmla="*/ 297514 h 8435660"/>
              <a:gd name="connsiteX0" fmla="*/ 6927 w 3529633"/>
              <a:gd name="connsiteY0" fmla="*/ 297514 h 8435660"/>
              <a:gd name="connsiteX1" fmla="*/ 283069 w 3529633"/>
              <a:gd name="connsiteY1" fmla="*/ 591 h 8435660"/>
              <a:gd name="connsiteX2" fmla="*/ 3244077 w 3529633"/>
              <a:gd name="connsiteY2" fmla="*/ 591 h 8435660"/>
              <a:gd name="connsiteX3" fmla="*/ 3527146 w 3529633"/>
              <a:gd name="connsiteY3" fmla="*/ 297514 h 8435660"/>
              <a:gd name="connsiteX4" fmla="*/ 3527146 w 3529633"/>
              <a:gd name="connsiteY4" fmla="*/ 7847791 h 8435660"/>
              <a:gd name="connsiteX5" fmla="*/ 2939277 w 3529633"/>
              <a:gd name="connsiteY5" fmla="*/ 8435660 h 8435660"/>
              <a:gd name="connsiteX6" fmla="*/ 587869 w 3529633"/>
              <a:gd name="connsiteY6" fmla="*/ 8435660 h 8435660"/>
              <a:gd name="connsiteX7" fmla="*/ 0 w 3529633"/>
              <a:gd name="connsiteY7" fmla="*/ 7847791 h 8435660"/>
              <a:gd name="connsiteX8" fmla="*/ 6927 w 3529633"/>
              <a:gd name="connsiteY8" fmla="*/ 297514 h 8435660"/>
              <a:gd name="connsiteX0" fmla="*/ 6927 w 3527146"/>
              <a:gd name="connsiteY0" fmla="*/ 297514 h 8435660"/>
              <a:gd name="connsiteX1" fmla="*/ 283069 w 3527146"/>
              <a:gd name="connsiteY1" fmla="*/ 591 h 8435660"/>
              <a:gd name="connsiteX2" fmla="*/ 3244077 w 3527146"/>
              <a:gd name="connsiteY2" fmla="*/ 591 h 8435660"/>
              <a:gd name="connsiteX3" fmla="*/ 3527146 w 3527146"/>
              <a:gd name="connsiteY3" fmla="*/ 297514 h 8435660"/>
              <a:gd name="connsiteX4" fmla="*/ 3527146 w 3527146"/>
              <a:gd name="connsiteY4" fmla="*/ 7847791 h 8435660"/>
              <a:gd name="connsiteX5" fmla="*/ 2939277 w 3527146"/>
              <a:gd name="connsiteY5" fmla="*/ 8435660 h 8435660"/>
              <a:gd name="connsiteX6" fmla="*/ 587869 w 3527146"/>
              <a:gd name="connsiteY6" fmla="*/ 8435660 h 8435660"/>
              <a:gd name="connsiteX7" fmla="*/ 0 w 3527146"/>
              <a:gd name="connsiteY7" fmla="*/ 7847791 h 8435660"/>
              <a:gd name="connsiteX8" fmla="*/ 6927 w 3527146"/>
              <a:gd name="connsiteY8" fmla="*/ 297514 h 8435660"/>
              <a:gd name="connsiteX0" fmla="*/ 6927 w 3527146"/>
              <a:gd name="connsiteY0" fmla="*/ 297514 h 8435660"/>
              <a:gd name="connsiteX1" fmla="*/ 283069 w 3527146"/>
              <a:gd name="connsiteY1" fmla="*/ 591 h 8435660"/>
              <a:gd name="connsiteX2" fmla="*/ 3244077 w 3527146"/>
              <a:gd name="connsiteY2" fmla="*/ 591 h 8435660"/>
              <a:gd name="connsiteX3" fmla="*/ 3527146 w 3527146"/>
              <a:gd name="connsiteY3" fmla="*/ 297514 h 8435660"/>
              <a:gd name="connsiteX4" fmla="*/ 3527146 w 3527146"/>
              <a:gd name="connsiteY4" fmla="*/ 7847791 h 8435660"/>
              <a:gd name="connsiteX5" fmla="*/ 2939277 w 3527146"/>
              <a:gd name="connsiteY5" fmla="*/ 8435660 h 8435660"/>
              <a:gd name="connsiteX6" fmla="*/ 587869 w 3527146"/>
              <a:gd name="connsiteY6" fmla="*/ 8435660 h 8435660"/>
              <a:gd name="connsiteX7" fmla="*/ 0 w 3527146"/>
              <a:gd name="connsiteY7" fmla="*/ 7969474 h 8435660"/>
              <a:gd name="connsiteX8" fmla="*/ 6927 w 3527146"/>
              <a:gd name="connsiteY8" fmla="*/ 297514 h 8435660"/>
              <a:gd name="connsiteX0" fmla="*/ 6927 w 3527146"/>
              <a:gd name="connsiteY0" fmla="*/ 297514 h 8435660"/>
              <a:gd name="connsiteX1" fmla="*/ 283069 w 3527146"/>
              <a:gd name="connsiteY1" fmla="*/ 591 h 8435660"/>
              <a:gd name="connsiteX2" fmla="*/ 3244077 w 3527146"/>
              <a:gd name="connsiteY2" fmla="*/ 591 h 8435660"/>
              <a:gd name="connsiteX3" fmla="*/ 3527146 w 3527146"/>
              <a:gd name="connsiteY3" fmla="*/ 297514 h 8435660"/>
              <a:gd name="connsiteX4" fmla="*/ 3527146 w 3527146"/>
              <a:gd name="connsiteY4" fmla="*/ 8030313 h 8435660"/>
              <a:gd name="connsiteX5" fmla="*/ 2939277 w 3527146"/>
              <a:gd name="connsiteY5" fmla="*/ 8435660 h 8435660"/>
              <a:gd name="connsiteX6" fmla="*/ 587869 w 3527146"/>
              <a:gd name="connsiteY6" fmla="*/ 8435660 h 8435660"/>
              <a:gd name="connsiteX7" fmla="*/ 0 w 3527146"/>
              <a:gd name="connsiteY7" fmla="*/ 7969474 h 8435660"/>
              <a:gd name="connsiteX8" fmla="*/ 6927 w 3527146"/>
              <a:gd name="connsiteY8" fmla="*/ 297514 h 8435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7146" h="8435660">
                <a:moveTo>
                  <a:pt x="6927" y="297514"/>
                </a:moveTo>
                <a:cubicBezTo>
                  <a:pt x="6927" y="-27157"/>
                  <a:pt x="-41602" y="591"/>
                  <a:pt x="283069" y="591"/>
                </a:cubicBezTo>
                <a:lnTo>
                  <a:pt x="3244077" y="591"/>
                </a:lnTo>
                <a:cubicBezTo>
                  <a:pt x="3575675" y="14446"/>
                  <a:pt x="3520219" y="-27157"/>
                  <a:pt x="3527146" y="297514"/>
                </a:cubicBezTo>
                <a:lnTo>
                  <a:pt x="3527146" y="8030313"/>
                </a:lnTo>
                <a:cubicBezTo>
                  <a:pt x="3527146" y="8354984"/>
                  <a:pt x="3263948" y="8435660"/>
                  <a:pt x="2939277" y="8435660"/>
                </a:cubicBezTo>
                <a:lnTo>
                  <a:pt x="587869" y="8435660"/>
                </a:lnTo>
                <a:cubicBezTo>
                  <a:pt x="263198" y="8435660"/>
                  <a:pt x="0" y="8294145"/>
                  <a:pt x="0" y="7969474"/>
                </a:cubicBezTo>
                <a:lnTo>
                  <a:pt x="6927" y="297514"/>
                </a:ln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4" name="Picture 43">
            <a:extLst>
              <a:ext uri="{FF2B5EF4-FFF2-40B4-BE49-F238E27FC236}">
                <a16:creationId xmlns:a16="http://schemas.microsoft.com/office/drawing/2014/main" id="{16671A9E-E066-7F75-1F1E-4D90F72166D8}"/>
              </a:ext>
            </a:extLst>
          </p:cNvPr>
          <p:cNvPicPr>
            <a:picLocks noChangeAspect="1"/>
          </p:cNvPicPr>
          <p:nvPr/>
        </p:nvPicPr>
        <p:blipFill>
          <a:blip r:embed="rId13" cstate="print"/>
          <a:stretch>
            <a:fillRect/>
          </a:stretch>
        </p:blipFill>
        <p:spPr>
          <a:xfrm>
            <a:off x="4422256" y="1591605"/>
            <a:ext cx="1274661" cy="711309"/>
          </a:xfrm>
          <a:prstGeom prst="rect">
            <a:avLst/>
          </a:prstGeom>
        </p:spPr>
      </p:pic>
      <p:pic>
        <p:nvPicPr>
          <p:cNvPr id="45" name="Picture 44">
            <a:extLst>
              <a:ext uri="{FF2B5EF4-FFF2-40B4-BE49-F238E27FC236}">
                <a16:creationId xmlns:a16="http://schemas.microsoft.com/office/drawing/2014/main" id="{4BCB52C4-9078-D7A1-128C-1D097F93D181}"/>
              </a:ext>
            </a:extLst>
          </p:cNvPr>
          <p:cNvPicPr>
            <a:picLocks noChangeAspect="1"/>
          </p:cNvPicPr>
          <p:nvPr/>
        </p:nvPicPr>
        <p:blipFill>
          <a:blip r:embed="rId14" cstate="print"/>
          <a:stretch>
            <a:fillRect/>
          </a:stretch>
        </p:blipFill>
        <p:spPr>
          <a:xfrm>
            <a:off x="5852616" y="1589076"/>
            <a:ext cx="1226496" cy="716366"/>
          </a:xfrm>
          <a:prstGeom prst="rect">
            <a:avLst/>
          </a:prstGeom>
        </p:spPr>
      </p:pic>
      <p:sp>
        <p:nvSpPr>
          <p:cNvPr id="46" name="TextBox 45">
            <a:extLst>
              <a:ext uri="{FF2B5EF4-FFF2-40B4-BE49-F238E27FC236}">
                <a16:creationId xmlns:a16="http://schemas.microsoft.com/office/drawing/2014/main" id="{6FF31A62-CBC6-ADB5-821D-4EB5BF075C0C}"/>
              </a:ext>
            </a:extLst>
          </p:cNvPr>
          <p:cNvSpPr txBox="1"/>
          <p:nvPr/>
        </p:nvSpPr>
        <p:spPr>
          <a:xfrm>
            <a:off x="4336656" y="2263251"/>
            <a:ext cx="1588944" cy="184666"/>
          </a:xfrm>
          <a:prstGeom prst="rect">
            <a:avLst/>
          </a:prstGeom>
          <a:noFill/>
        </p:spPr>
        <p:txBody>
          <a:bodyPr wrap="square" rtlCol="0">
            <a:spAutoFit/>
          </a:bodyPr>
          <a:lstStyle/>
          <a:p>
            <a:r>
              <a:rPr lang="en-PH" sz="600" b="1" dirty="0">
                <a:solidFill>
                  <a:schemeClr val="bg1"/>
                </a:solidFill>
                <a:latin typeface="Calibri" panose="020F0502020204030204" pitchFamily="34" charset="0"/>
                <a:ea typeface="Calibri" panose="020F0502020204030204" pitchFamily="34" charset="0"/>
                <a:cs typeface="Calibri" panose="020F0502020204030204" pitchFamily="34" charset="0"/>
              </a:rPr>
              <a:t>Fig. 1 </a:t>
            </a:r>
            <a:r>
              <a:rPr lang="en-US" sz="600" b="1" dirty="0">
                <a:solidFill>
                  <a:schemeClr val="bg1"/>
                </a:solidFill>
                <a:latin typeface="Calibri" panose="020F0502020204030204" pitchFamily="34" charset="0"/>
                <a:ea typeface="Calibri" panose="020F0502020204030204" pitchFamily="34" charset="0"/>
                <a:cs typeface="Calibri" panose="020F0502020204030204" pitchFamily="34" charset="0"/>
              </a:rPr>
              <a:t>Results for manually coded ANN</a:t>
            </a:r>
            <a:endParaRPr lang="en-PH" sz="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CC9DBC5F-95F5-34E5-DEA2-2613C4A14CA3}"/>
              </a:ext>
            </a:extLst>
          </p:cNvPr>
          <p:cNvSpPr txBox="1"/>
          <p:nvPr/>
        </p:nvSpPr>
        <p:spPr>
          <a:xfrm>
            <a:off x="5754864" y="2257765"/>
            <a:ext cx="1436544" cy="184666"/>
          </a:xfrm>
          <a:prstGeom prst="rect">
            <a:avLst/>
          </a:prstGeom>
          <a:noFill/>
        </p:spPr>
        <p:txBody>
          <a:bodyPr wrap="square" rtlCol="0">
            <a:spAutoFit/>
          </a:bodyPr>
          <a:lstStyle/>
          <a:p>
            <a:r>
              <a:rPr lang="en-PH" sz="600" b="1" dirty="0">
                <a:solidFill>
                  <a:schemeClr val="bg1"/>
                </a:solidFill>
                <a:latin typeface="Calibri" panose="020F0502020204030204" pitchFamily="34" charset="0"/>
                <a:ea typeface="Calibri" panose="020F0502020204030204" pitchFamily="34" charset="0"/>
                <a:cs typeface="Calibri" panose="020F0502020204030204" pitchFamily="34" charset="0"/>
              </a:rPr>
              <a:t>Fig. 2 </a:t>
            </a:r>
            <a:r>
              <a:rPr lang="en-US" sz="600" b="1" dirty="0">
                <a:solidFill>
                  <a:schemeClr val="bg1"/>
                </a:solidFill>
                <a:latin typeface="Calibri" panose="020F0502020204030204" pitchFamily="34" charset="0"/>
                <a:ea typeface="Calibri" panose="020F0502020204030204" pitchFamily="34" charset="0"/>
                <a:cs typeface="Calibri" panose="020F0502020204030204" pitchFamily="34" charset="0"/>
              </a:rPr>
              <a:t>Results for ANN using </a:t>
            </a:r>
            <a:r>
              <a:rPr lang="en-US" sz="600" b="1" dirty="0" err="1">
                <a:solidFill>
                  <a:schemeClr val="bg1"/>
                </a:solidFill>
                <a:latin typeface="Calibri" panose="020F0502020204030204" pitchFamily="34" charset="0"/>
                <a:ea typeface="Calibri" panose="020F0502020204030204" pitchFamily="34" charset="0"/>
                <a:cs typeface="Calibri" panose="020F0502020204030204" pitchFamily="34" charset="0"/>
              </a:rPr>
              <a:t>NeuroShell</a:t>
            </a:r>
            <a:endParaRPr lang="en-PH" sz="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49" name="TextBox 48">
            <a:extLst>
              <a:ext uri="{FF2B5EF4-FFF2-40B4-BE49-F238E27FC236}">
                <a16:creationId xmlns:a16="http://schemas.microsoft.com/office/drawing/2014/main" id="{B02F58AB-A5D6-11CB-05C9-70068505FA7F}"/>
              </a:ext>
            </a:extLst>
          </p:cNvPr>
          <p:cNvSpPr txBox="1"/>
          <p:nvPr/>
        </p:nvSpPr>
        <p:spPr>
          <a:xfrm>
            <a:off x="4080265" y="2357163"/>
            <a:ext cx="3346141" cy="369332"/>
          </a:xfrm>
          <a:prstGeom prst="rect">
            <a:avLst/>
          </a:prstGeom>
          <a:noFill/>
        </p:spPr>
        <p:txBody>
          <a:bodyPr wrap="square" rtlCol="0">
            <a:spAutoFit/>
          </a:bodyPr>
          <a:lstStyle/>
          <a:p>
            <a:pPr algn="just"/>
            <a:r>
              <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Interpreting results of both methods, they arrived at same result in terms of </a:t>
            </a:r>
            <a:r>
              <a:rPr lang="en-US" sz="900"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Accuracy </a:t>
            </a:r>
            <a:r>
              <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rate which led us to NN with 25 Hidden neurons.</a:t>
            </a:r>
          </a:p>
        </p:txBody>
      </p:sp>
      <p:sp>
        <p:nvSpPr>
          <p:cNvPr id="50" name="TextBox 49">
            <a:extLst>
              <a:ext uri="{FF2B5EF4-FFF2-40B4-BE49-F238E27FC236}">
                <a16:creationId xmlns:a16="http://schemas.microsoft.com/office/drawing/2014/main" id="{D7858D46-BEBA-17F1-5449-868642EBEEA2}"/>
              </a:ext>
            </a:extLst>
          </p:cNvPr>
          <p:cNvSpPr txBox="1"/>
          <p:nvPr/>
        </p:nvSpPr>
        <p:spPr>
          <a:xfrm>
            <a:off x="3618760" y="2652676"/>
            <a:ext cx="2001982" cy="230832"/>
          </a:xfrm>
          <a:prstGeom prst="rect">
            <a:avLst/>
          </a:prstGeom>
          <a:noFill/>
        </p:spPr>
        <p:txBody>
          <a:bodyPr wrap="square" rtlCol="0">
            <a:spAutoFit/>
          </a:bodyPr>
          <a:lstStyle/>
          <a:p>
            <a:pPr lvl="1"/>
            <a:r>
              <a:rPr lang="en-PH" sz="900" b="1" dirty="0">
                <a:solidFill>
                  <a:schemeClr val="bg1"/>
                </a:solidFill>
                <a:latin typeface="Calibri" panose="020F0502020204030204" pitchFamily="34" charset="0"/>
                <a:ea typeface="Calibri" panose="020F0502020204030204" pitchFamily="34" charset="0"/>
                <a:cs typeface="Calibri" panose="020F0502020204030204" pitchFamily="34" charset="0"/>
              </a:rPr>
              <a:t>BAYESIAN NETWORKS</a:t>
            </a:r>
          </a:p>
        </p:txBody>
      </p:sp>
      <p:sp>
        <p:nvSpPr>
          <p:cNvPr id="51" name="TextBox 50">
            <a:extLst>
              <a:ext uri="{FF2B5EF4-FFF2-40B4-BE49-F238E27FC236}">
                <a16:creationId xmlns:a16="http://schemas.microsoft.com/office/drawing/2014/main" id="{E29006D0-E9D2-CB3F-BE1F-DC7EE583F4D9}"/>
              </a:ext>
            </a:extLst>
          </p:cNvPr>
          <p:cNvSpPr txBox="1"/>
          <p:nvPr/>
        </p:nvSpPr>
        <p:spPr>
          <a:xfrm>
            <a:off x="4062060" y="2813052"/>
            <a:ext cx="1941115" cy="784830"/>
          </a:xfrm>
          <a:prstGeom prst="rect">
            <a:avLst/>
          </a:prstGeom>
          <a:noFill/>
        </p:spPr>
        <p:txBody>
          <a:bodyPr wrap="square" rtlCol="0">
            <a:spAutoFit/>
          </a:bodyPr>
          <a:lstStyle/>
          <a:p>
            <a:pPr algn="just"/>
            <a:r>
              <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We can observe that test scores for TPR and FPR of Bayesian Networks are relatively lower compared to the scores in Neural Networks. Lower TPR only means that the network had</a:t>
            </a:r>
            <a:endParaRPr lang="en-PH" sz="9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3" name="Picture 52">
            <a:extLst>
              <a:ext uri="{FF2B5EF4-FFF2-40B4-BE49-F238E27FC236}">
                <a16:creationId xmlns:a16="http://schemas.microsoft.com/office/drawing/2014/main" id="{717EA15F-A395-6EA1-D0F7-4B7DC72D9545}"/>
              </a:ext>
            </a:extLst>
          </p:cNvPr>
          <p:cNvPicPr>
            <a:picLocks noChangeAspect="1"/>
          </p:cNvPicPr>
          <p:nvPr/>
        </p:nvPicPr>
        <p:blipFill>
          <a:blip r:embed="rId15"/>
          <a:stretch>
            <a:fillRect/>
          </a:stretch>
        </p:blipFill>
        <p:spPr>
          <a:xfrm>
            <a:off x="6061269" y="2845575"/>
            <a:ext cx="1211284" cy="568003"/>
          </a:xfrm>
          <a:prstGeom prst="rect">
            <a:avLst/>
          </a:prstGeom>
        </p:spPr>
      </p:pic>
      <p:sp>
        <p:nvSpPr>
          <p:cNvPr id="54" name="TextBox 53">
            <a:extLst>
              <a:ext uri="{FF2B5EF4-FFF2-40B4-BE49-F238E27FC236}">
                <a16:creationId xmlns:a16="http://schemas.microsoft.com/office/drawing/2014/main" id="{6CABBB56-35B0-CC7F-28A2-E8AEED0EE527}"/>
              </a:ext>
            </a:extLst>
          </p:cNvPr>
          <p:cNvSpPr txBox="1"/>
          <p:nvPr/>
        </p:nvSpPr>
        <p:spPr>
          <a:xfrm>
            <a:off x="5905200" y="3397107"/>
            <a:ext cx="1604400" cy="184666"/>
          </a:xfrm>
          <a:prstGeom prst="rect">
            <a:avLst/>
          </a:prstGeom>
          <a:noFill/>
        </p:spPr>
        <p:txBody>
          <a:bodyPr wrap="square" rtlCol="0">
            <a:spAutoFit/>
          </a:bodyPr>
          <a:lstStyle/>
          <a:p>
            <a:r>
              <a:rPr lang="en-PH" sz="600" b="1" dirty="0">
                <a:solidFill>
                  <a:schemeClr val="bg1"/>
                </a:solidFill>
                <a:latin typeface="Calibri" panose="020F0502020204030204" pitchFamily="34" charset="0"/>
                <a:ea typeface="Calibri" panose="020F0502020204030204" pitchFamily="34" charset="0"/>
                <a:cs typeface="Calibri" panose="020F0502020204030204" pitchFamily="34" charset="0"/>
              </a:rPr>
              <a:t>Table 1 ROC Results for Bayesian Networks</a:t>
            </a:r>
          </a:p>
        </p:txBody>
      </p:sp>
      <p:sp>
        <p:nvSpPr>
          <p:cNvPr id="55" name="TextBox 54">
            <a:extLst>
              <a:ext uri="{FF2B5EF4-FFF2-40B4-BE49-F238E27FC236}">
                <a16:creationId xmlns:a16="http://schemas.microsoft.com/office/drawing/2014/main" id="{B1474015-A445-9251-1276-7E63A6C024E2}"/>
              </a:ext>
            </a:extLst>
          </p:cNvPr>
          <p:cNvSpPr txBox="1"/>
          <p:nvPr/>
        </p:nvSpPr>
        <p:spPr>
          <a:xfrm>
            <a:off x="4072947" y="3506217"/>
            <a:ext cx="3353459" cy="369332"/>
          </a:xfrm>
          <a:prstGeom prst="rect">
            <a:avLst/>
          </a:prstGeom>
          <a:noFill/>
        </p:spPr>
        <p:txBody>
          <a:bodyPr wrap="square" rtlCol="0">
            <a:spAutoFit/>
          </a:bodyPr>
          <a:lstStyle/>
          <a:p>
            <a:pPr algn="just"/>
            <a:r>
              <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lower hit rate while low FPR indicates low Type I error. Test score for ACC is not far from the score of Neural Networks. </a:t>
            </a:r>
            <a:endParaRPr lang="en-PH"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6" name="TextBox 55">
            <a:extLst>
              <a:ext uri="{FF2B5EF4-FFF2-40B4-BE49-F238E27FC236}">
                <a16:creationId xmlns:a16="http://schemas.microsoft.com/office/drawing/2014/main" id="{4C475BDA-C33F-C76F-0EE9-CAA99CD1A737}"/>
              </a:ext>
            </a:extLst>
          </p:cNvPr>
          <p:cNvSpPr txBox="1"/>
          <p:nvPr/>
        </p:nvSpPr>
        <p:spPr>
          <a:xfrm>
            <a:off x="4055153" y="3839845"/>
            <a:ext cx="3283528" cy="230832"/>
          </a:xfrm>
          <a:prstGeom prst="rect">
            <a:avLst/>
          </a:prstGeom>
          <a:noFill/>
        </p:spPr>
        <p:txBody>
          <a:bodyPr wrap="square" rtlCol="0">
            <a:spAutoFit/>
          </a:bodyPr>
          <a:lstStyle/>
          <a:p>
            <a:r>
              <a:rPr lang="en-PH" sz="900" b="1" dirty="0">
                <a:solidFill>
                  <a:schemeClr val="bg1"/>
                </a:solidFill>
                <a:latin typeface="Calibri" panose="020F0502020204030204" pitchFamily="34" charset="0"/>
                <a:ea typeface="Calibri" panose="020F0502020204030204" pitchFamily="34" charset="0"/>
                <a:cs typeface="Calibri" panose="020F0502020204030204" pitchFamily="34" charset="0"/>
              </a:rPr>
              <a:t>COLLABORATIVE FILTERING</a:t>
            </a:r>
          </a:p>
        </p:txBody>
      </p:sp>
      <p:sp>
        <p:nvSpPr>
          <p:cNvPr id="57" name="TextBox 56">
            <a:extLst>
              <a:ext uri="{FF2B5EF4-FFF2-40B4-BE49-F238E27FC236}">
                <a16:creationId xmlns:a16="http://schemas.microsoft.com/office/drawing/2014/main" id="{F1A93A7F-6C66-ED4C-3F26-BA6CA0F37560}"/>
              </a:ext>
            </a:extLst>
          </p:cNvPr>
          <p:cNvSpPr txBox="1"/>
          <p:nvPr/>
        </p:nvSpPr>
        <p:spPr>
          <a:xfrm>
            <a:off x="4072947" y="3979023"/>
            <a:ext cx="1712406" cy="784830"/>
          </a:xfrm>
          <a:prstGeom prst="rect">
            <a:avLst/>
          </a:prstGeom>
          <a:noFill/>
        </p:spPr>
        <p:txBody>
          <a:bodyPr wrap="square" rtlCol="0">
            <a:spAutoFit/>
          </a:bodyPr>
          <a:lstStyle/>
          <a:p>
            <a:r>
              <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rPr>
              <a:t>Based on results, Item-based CF</a:t>
            </a:r>
          </a:p>
          <a:p>
            <a:r>
              <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using Pearson correlation had the highest </a:t>
            </a:r>
            <a:r>
              <a:rPr lang="en-US" sz="900"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Sensitivity</a:t>
            </a:r>
            <a:r>
              <a:rPr lang="en-US" sz="900" i="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hit rate, while User-based CF  had the lowest FPR resulting to a low</a:t>
            </a:r>
            <a:endParaRPr lang="en-PH"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9" name="Picture 58">
            <a:extLst>
              <a:ext uri="{FF2B5EF4-FFF2-40B4-BE49-F238E27FC236}">
                <a16:creationId xmlns:a16="http://schemas.microsoft.com/office/drawing/2014/main" id="{6017F44B-D288-7ABF-5D3F-64A3E0E13343}"/>
              </a:ext>
            </a:extLst>
          </p:cNvPr>
          <p:cNvPicPr>
            <a:picLocks noChangeAspect="1"/>
          </p:cNvPicPr>
          <p:nvPr/>
        </p:nvPicPr>
        <p:blipFill>
          <a:blip r:embed="rId16"/>
          <a:stretch>
            <a:fillRect/>
          </a:stretch>
        </p:blipFill>
        <p:spPr>
          <a:xfrm>
            <a:off x="5690417" y="3908292"/>
            <a:ext cx="1717245" cy="688746"/>
          </a:xfrm>
          <a:prstGeom prst="rect">
            <a:avLst/>
          </a:prstGeom>
        </p:spPr>
      </p:pic>
      <p:sp>
        <p:nvSpPr>
          <p:cNvPr id="60" name="TextBox 59">
            <a:extLst>
              <a:ext uri="{FF2B5EF4-FFF2-40B4-BE49-F238E27FC236}">
                <a16:creationId xmlns:a16="http://schemas.microsoft.com/office/drawing/2014/main" id="{80902F80-4A66-BD48-8BFB-2179D0584C8E}"/>
              </a:ext>
            </a:extLst>
          </p:cNvPr>
          <p:cNvSpPr txBox="1"/>
          <p:nvPr/>
        </p:nvSpPr>
        <p:spPr>
          <a:xfrm>
            <a:off x="5686189" y="4564304"/>
            <a:ext cx="1669510" cy="184666"/>
          </a:xfrm>
          <a:prstGeom prst="rect">
            <a:avLst/>
          </a:prstGeom>
          <a:noFill/>
        </p:spPr>
        <p:txBody>
          <a:bodyPr wrap="square" rtlCol="0">
            <a:spAutoFit/>
          </a:bodyPr>
          <a:lstStyle/>
          <a:p>
            <a:r>
              <a:rPr lang="en-PH" sz="600" b="1" dirty="0">
                <a:solidFill>
                  <a:schemeClr val="bg1"/>
                </a:solidFill>
                <a:latin typeface="Calibri" panose="020F0502020204030204" pitchFamily="34" charset="0"/>
                <a:ea typeface="Calibri" panose="020F0502020204030204" pitchFamily="34" charset="0"/>
                <a:cs typeface="Calibri" panose="020F0502020204030204" pitchFamily="34" charset="0"/>
              </a:rPr>
              <a:t>Table 2 ROC Results for Collaborative Filtering</a:t>
            </a:r>
          </a:p>
        </p:txBody>
      </p:sp>
      <p:sp>
        <p:nvSpPr>
          <p:cNvPr id="61" name="TextBox 60">
            <a:extLst>
              <a:ext uri="{FF2B5EF4-FFF2-40B4-BE49-F238E27FC236}">
                <a16:creationId xmlns:a16="http://schemas.microsoft.com/office/drawing/2014/main" id="{0F721AD1-0EEB-B5E5-6747-202B7467D964}"/>
              </a:ext>
            </a:extLst>
          </p:cNvPr>
          <p:cNvSpPr txBox="1"/>
          <p:nvPr/>
        </p:nvSpPr>
        <p:spPr>
          <a:xfrm>
            <a:off x="4071562" y="4656637"/>
            <a:ext cx="3341424" cy="784830"/>
          </a:xfrm>
          <a:prstGeom prst="rect">
            <a:avLst/>
          </a:prstGeom>
          <a:noFill/>
        </p:spPr>
        <p:txBody>
          <a:bodyPr wrap="square" rtlCol="0">
            <a:spAutoFit/>
          </a:bodyPr>
          <a:lstStyle/>
          <a:p>
            <a:pPr algn="just"/>
            <a:r>
              <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Type I error.  It also showed that the most </a:t>
            </a:r>
            <a:r>
              <a:rPr lang="en-US" sz="900"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accurate</a:t>
            </a:r>
            <a:r>
              <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among the three is Item-based using Pearson Correlation.</a:t>
            </a:r>
          </a:p>
          <a:p>
            <a:pPr algn="just"/>
            <a:endParaRPr lang="en-US" sz="9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r>
              <a:rPr lang="en-US" sz="900" b="1" dirty="0">
                <a:solidFill>
                  <a:schemeClr val="bg1"/>
                </a:solidFill>
                <a:latin typeface="Calibri" panose="020F0502020204030204" pitchFamily="34" charset="0"/>
                <a:ea typeface="Calibri" panose="020F0502020204030204" pitchFamily="34" charset="0"/>
                <a:cs typeface="Calibri" panose="020F0502020204030204" pitchFamily="34" charset="0"/>
              </a:rPr>
              <a:t>ROC curve </a:t>
            </a:r>
            <a:r>
              <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rPr>
              <a:t>allows us to analyze and compare all the intelligence methods used in the study. </a:t>
            </a:r>
            <a:r>
              <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 Fig. 3, all plots lie above the </a:t>
            </a:r>
            <a:r>
              <a:rPr lang="en-US" sz="900"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line of no</a:t>
            </a:r>
            <a:r>
              <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en-PH"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2" name="Rectangle: Rounded Corners 61">
            <a:extLst>
              <a:ext uri="{FF2B5EF4-FFF2-40B4-BE49-F238E27FC236}">
                <a16:creationId xmlns:a16="http://schemas.microsoft.com/office/drawing/2014/main" id="{5ABB27B7-AAE3-4CD4-BD6C-478602FFF07F}"/>
              </a:ext>
            </a:extLst>
          </p:cNvPr>
          <p:cNvSpPr/>
          <p:nvPr/>
        </p:nvSpPr>
        <p:spPr>
          <a:xfrm>
            <a:off x="284490" y="8638909"/>
            <a:ext cx="3484871" cy="1284054"/>
          </a:xfrm>
          <a:custGeom>
            <a:avLst/>
            <a:gdLst>
              <a:gd name="connsiteX0" fmla="*/ 0 w 3482460"/>
              <a:gd name="connsiteY0" fmla="*/ 201760 h 1210536"/>
              <a:gd name="connsiteX1" fmla="*/ 201760 w 3482460"/>
              <a:gd name="connsiteY1" fmla="*/ 0 h 1210536"/>
              <a:gd name="connsiteX2" fmla="*/ 3280700 w 3482460"/>
              <a:gd name="connsiteY2" fmla="*/ 0 h 1210536"/>
              <a:gd name="connsiteX3" fmla="*/ 3482460 w 3482460"/>
              <a:gd name="connsiteY3" fmla="*/ 201760 h 1210536"/>
              <a:gd name="connsiteX4" fmla="*/ 3482460 w 3482460"/>
              <a:gd name="connsiteY4" fmla="*/ 1008776 h 1210536"/>
              <a:gd name="connsiteX5" fmla="*/ 3280700 w 3482460"/>
              <a:gd name="connsiteY5" fmla="*/ 1210536 h 1210536"/>
              <a:gd name="connsiteX6" fmla="*/ 201760 w 3482460"/>
              <a:gd name="connsiteY6" fmla="*/ 1210536 h 1210536"/>
              <a:gd name="connsiteX7" fmla="*/ 0 w 3482460"/>
              <a:gd name="connsiteY7" fmla="*/ 1008776 h 1210536"/>
              <a:gd name="connsiteX8" fmla="*/ 0 w 3482460"/>
              <a:gd name="connsiteY8" fmla="*/ 201760 h 1210536"/>
              <a:gd name="connsiteX0" fmla="*/ 10376 w 3492836"/>
              <a:gd name="connsiteY0" fmla="*/ 201760 h 1210536"/>
              <a:gd name="connsiteX1" fmla="*/ 212136 w 3492836"/>
              <a:gd name="connsiteY1" fmla="*/ 0 h 1210536"/>
              <a:gd name="connsiteX2" fmla="*/ 3291076 w 3492836"/>
              <a:gd name="connsiteY2" fmla="*/ 0 h 1210536"/>
              <a:gd name="connsiteX3" fmla="*/ 3492836 w 3492836"/>
              <a:gd name="connsiteY3" fmla="*/ 201760 h 1210536"/>
              <a:gd name="connsiteX4" fmla="*/ 3492836 w 3492836"/>
              <a:gd name="connsiteY4" fmla="*/ 1008776 h 1210536"/>
              <a:gd name="connsiteX5" fmla="*/ 3291076 w 3492836"/>
              <a:gd name="connsiteY5" fmla="*/ 1210536 h 1210536"/>
              <a:gd name="connsiteX6" fmla="*/ 73590 w 3492836"/>
              <a:gd name="connsiteY6" fmla="*/ 1210536 h 1210536"/>
              <a:gd name="connsiteX7" fmla="*/ 10376 w 3492836"/>
              <a:gd name="connsiteY7" fmla="*/ 1008776 h 1210536"/>
              <a:gd name="connsiteX8" fmla="*/ 10376 w 3492836"/>
              <a:gd name="connsiteY8" fmla="*/ 201760 h 1210536"/>
              <a:gd name="connsiteX0" fmla="*/ 10376 w 3503212"/>
              <a:gd name="connsiteY0" fmla="*/ 201760 h 1210536"/>
              <a:gd name="connsiteX1" fmla="*/ 212136 w 3503212"/>
              <a:gd name="connsiteY1" fmla="*/ 0 h 1210536"/>
              <a:gd name="connsiteX2" fmla="*/ 3291076 w 3503212"/>
              <a:gd name="connsiteY2" fmla="*/ 0 h 1210536"/>
              <a:gd name="connsiteX3" fmla="*/ 3492836 w 3503212"/>
              <a:gd name="connsiteY3" fmla="*/ 201760 h 1210536"/>
              <a:gd name="connsiteX4" fmla="*/ 3492836 w 3503212"/>
              <a:gd name="connsiteY4" fmla="*/ 1008776 h 1210536"/>
              <a:gd name="connsiteX5" fmla="*/ 3429621 w 3503212"/>
              <a:gd name="connsiteY5" fmla="*/ 1210536 h 1210536"/>
              <a:gd name="connsiteX6" fmla="*/ 73590 w 3503212"/>
              <a:gd name="connsiteY6" fmla="*/ 1210536 h 1210536"/>
              <a:gd name="connsiteX7" fmla="*/ 10376 w 3503212"/>
              <a:gd name="connsiteY7" fmla="*/ 1008776 h 1210536"/>
              <a:gd name="connsiteX8" fmla="*/ 10376 w 3503212"/>
              <a:gd name="connsiteY8" fmla="*/ 201760 h 1210536"/>
              <a:gd name="connsiteX0" fmla="*/ 10376 w 3492911"/>
              <a:gd name="connsiteY0" fmla="*/ 201760 h 1210536"/>
              <a:gd name="connsiteX1" fmla="*/ 212136 w 3492911"/>
              <a:gd name="connsiteY1" fmla="*/ 0 h 1210536"/>
              <a:gd name="connsiteX2" fmla="*/ 3291076 w 3492911"/>
              <a:gd name="connsiteY2" fmla="*/ 0 h 1210536"/>
              <a:gd name="connsiteX3" fmla="*/ 3492836 w 3492911"/>
              <a:gd name="connsiteY3" fmla="*/ 201760 h 1210536"/>
              <a:gd name="connsiteX4" fmla="*/ 3492836 w 3492911"/>
              <a:gd name="connsiteY4" fmla="*/ 1008776 h 1210536"/>
              <a:gd name="connsiteX5" fmla="*/ 3388057 w 3492911"/>
              <a:gd name="connsiteY5" fmla="*/ 1210536 h 1210536"/>
              <a:gd name="connsiteX6" fmla="*/ 73590 w 3492911"/>
              <a:gd name="connsiteY6" fmla="*/ 1210536 h 1210536"/>
              <a:gd name="connsiteX7" fmla="*/ 10376 w 3492911"/>
              <a:gd name="connsiteY7" fmla="*/ 1008776 h 1210536"/>
              <a:gd name="connsiteX8" fmla="*/ 10376 w 3492911"/>
              <a:gd name="connsiteY8" fmla="*/ 201760 h 1210536"/>
              <a:gd name="connsiteX0" fmla="*/ 10376 w 3503212"/>
              <a:gd name="connsiteY0" fmla="*/ 201760 h 1224390"/>
              <a:gd name="connsiteX1" fmla="*/ 212136 w 3503212"/>
              <a:gd name="connsiteY1" fmla="*/ 0 h 1224390"/>
              <a:gd name="connsiteX2" fmla="*/ 3291076 w 3503212"/>
              <a:gd name="connsiteY2" fmla="*/ 0 h 1224390"/>
              <a:gd name="connsiteX3" fmla="*/ 3492836 w 3503212"/>
              <a:gd name="connsiteY3" fmla="*/ 201760 h 1224390"/>
              <a:gd name="connsiteX4" fmla="*/ 3492836 w 3503212"/>
              <a:gd name="connsiteY4" fmla="*/ 1008776 h 1224390"/>
              <a:gd name="connsiteX5" fmla="*/ 3429621 w 3503212"/>
              <a:gd name="connsiteY5" fmla="*/ 1224390 h 1224390"/>
              <a:gd name="connsiteX6" fmla="*/ 73590 w 3503212"/>
              <a:gd name="connsiteY6" fmla="*/ 1210536 h 1224390"/>
              <a:gd name="connsiteX7" fmla="*/ 10376 w 3503212"/>
              <a:gd name="connsiteY7" fmla="*/ 1008776 h 1224390"/>
              <a:gd name="connsiteX8" fmla="*/ 10376 w 3503212"/>
              <a:gd name="connsiteY8" fmla="*/ 201760 h 1224390"/>
              <a:gd name="connsiteX0" fmla="*/ 10376 w 3493762"/>
              <a:gd name="connsiteY0" fmla="*/ 201760 h 1224390"/>
              <a:gd name="connsiteX1" fmla="*/ 212136 w 3493762"/>
              <a:gd name="connsiteY1" fmla="*/ 0 h 1224390"/>
              <a:gd name="connsiteX2" fmla="*/ 3291076 w 3493762"/>
              <a:gd name="connsiteY2" fmla="*/ 0 h 1224390"/>
              <a:gd name="connsiteX3" fmla="*/ 3492836 w 3493762"/>
              <a:gd name="connsiteY3" fmla="*/ 201760 h 1224390"/>
              <a:gd name="connsiteX4" fmla="*/ 3492836 w 3493762"/>
              <a:gd name="connsiteY4" fmla="*/ 1008776 h 1224390"/>
              <a:gd name="connsiteX5" fmla="*/ 3429621 w 3493762"/>
              <a:gd name="connsiteY5" fmla="*/ 1224390 h 1224390"/>
              <a:gd name="connsiteX6" fmla="*/ 73590 w 3493762"/>
              <a:gd name="connsiteY6" fmla="*/ 1210536 h 1224390"/>
              <a:gd name="connsiteX7" fmla="*/ 10376 w 3493762"/>
              <a:gd name="connsiteY7" fmla="*/ 1008776 h 1224390"/>
              <a:gd name="connsiteX8" fmla="*/ 10376 w 3493762"/>
              <a:gd name="connsiteY8" fmla="*/ 201760 h 1224390"/>
              <a:gd name="connsiteX0" fmla="*/ 1485 w 3484871"/>
              <a:gd name="connsiteY0" fmla="*/ 201760 h 1224390"/>
              <a:gd name="connsiteX1" fmla="*/ 203245 w 3484871"/>
              <a:gd name="connsiteY1" fmla="*/ 0 h 1224390"/>
              <a:gd name="connsiteX2" fmla="*/ 3282185 w 3484871"/>
              <a:gd name="connsiteY2" fmla="*/ 0 h 1224390"/>
              <a:gd name="connsiteX3" fmla="*/ 3483945 w 3484871"/>
              <a:gd name="connsiteY3" fmla="*/ 201760 h 1224390"/>
              <a:gd name="connsiteX4" fmla="*/ 3483945 w 3484871"/>
              <a:gd name="connsiteY4" fmla="*/ 1008776 h 1224390"/>
              <a:gd name="connsiteX5" fmla="*/ 3420730 w 3484871"/>
              <a:gd name="connsiteY5" fmla="*/ 1224390 h 1224390"/>
              <a:gd name="connsiteX6" fmla="*/ 92408 w 3484871"/>
              <a:gd name="connsiteY6" fmla="*/ 1210536 h 1224390"/>
              <a:gd name="connsiteX7" fmla="*/ 1485 w 3484871"/>
              <a:gd name="connsiteY7" fmla="*/ 1008776 h 1224390"/>
              <a:gd name="connsiteX8" fmla="*/ 1485 w 3484871"/>
              <a:gd name="connsiteY8" fmla="*/ 201760 h 1224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84871" h="1224390">
                <a:moveTo>
                  <a:pt x="1485" y="201760"/>
                </a:moveTo>
                <a:cubicBezTo>
                  <a:pt x="1485" y="90331"/>
                  <a:pt x="91816" y="0"/>
                  <a:pt x="203245" y="0"/>
                </a:cubicBezTo>
                <a:lnTo>
                  <a:pt x="3282185" y="0"/>
                </a:lnTo>
                <a:cubicBezTo>
                  <a:pt x="3393614" y="0"/>
                  <a:pt x="3483945" y="90331"/>
                  <a:pt x="3483945" y="201760"/>
                </a:cubicBezTo>
                <a:lnTo>
                  <a:pt x="3483945" y="1008776"/>
                </a:lnTo>
                <a:cubicBezTo>
                  <a:pt x="3483945" y="1120205"/>
                  <a:pt x="3497523" y="1224390"/>
                  <a:pt x="3420730" y="1224390"/>
                </a:cubicBezTo>
                <a:lnTo>
                  <a:pt x="92408" y="1210536"/>
                </a:lnTo>
                <a:cubicBezTo>
                  <a:pt x="-19021" y="1210536"/>
                  <a:pt x="1485" y="1120205"/>
                  <a:pt x="1485" y="1008776"/>
                </a:cubicBezTo>
                <a:lnTo>
                  <a:pt x="1485" y="201760"/>
                </a:lnTo>
                <a:close/>
              </a:path>
            </a:pathLst>
          </a:custGeom>
          <a:solidFill>
            <a:schemeClr val="accent2">
              <a:lumMod val="40000"/>
              <a:lumOff val="60000"/>
            </a:schemeClr>
          </a:soli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900" b="1" dirty="0">
                <a:solidFill>
                  <a:schemeClr val="bg1"/>
                </a:solidFill>
                <a:latin typeface="Calibri" panose="020F0502020204030204" pitchFamily="34" charset="0"/>
                <a:ea typeface="Calibri" panose="020F0502020204030204" pitchFamily="34" charset="0"/>
                <a:cs typeface="Calibri" panose="020F0502020204030204" pitchFamily="34" charset="0"/>
              </a:rPr>
              <a:t>NEURAL NETWORKS</a:t>
            </a:r>
          </a:p>
          <a:p>
            <a:pPr algn="ctr"/>
            <a:r>
              <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rPr>
              <a:t>Two implementations of neural networks were made in this study - manually coded with intended improvements in the basic neural network implementation and using </a:t>
            </a:r>
            <a:r>
              <a:rPr lang="en-US" sz="900" dirty="0" err="1">
                <a:solidFill>
                  <a:schemeClr val="bg1"/>
                </a:solidFill>
                <a:latin typeface="Calibri" panose="020F0502020204030204" pitchFamily="34" charset="0"/>
                <a:ea typeface="Calibri" panose="020F0502020204030204" pitchFamily="34" charset="0"/>
                <a:cs typeface="Calibri" panose="020F0502020204030204" pitchFamily="34" charset="0"/>
              </a:rPr>
              <a:t>NeuroShell</a:t>
            </a:r>
            <a:r>
              <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rPr>
              <a:t> software. The test scores for each ROC measure are as follows:</a:t>
            </a:r>
            <a:endParaRPr lang="en-PH"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3" name="Wave 62">
            <a:extLst>
              <a:ext uri="{FF2B5EF4-FFF2-40B4-BE49-F238E27FC236}">
                <a16:creationId xmlns:a16="http://schemas.microsoft.com/office/drawing/2014/main" id="{8D9D0EC3-8A6C-FC9D-28E2-06FA2C5B3392}"/>
              </a:ext>
            </a:extLst>
          </p:cNvPr>
          <p:cNvSpPr/>
          <p:nvPr/>
        </p:nvSpPr>
        <p:spPr>
          <a:xfrm>
            <a:off x="94556" y="8559596"/>
            <a:ext cx="2001982" cy="27903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500" dirty="0">
                <a:latin typeface="Baguet Script" panose="00000500000000000000" pitchFamily="2" charset="0"/>
              </a:rPr>
              <a:t>Results and Discussion</a:t>
            </a:r>
          </a:p>
        </p:txBody>
      </p:sp>
      <p:pic>
        <p:nvPicPr>
          <p:cNvPr id="1024" name="Picture 1023">
            <a:extLst>
              <a:ext uri="{FF2B5EF4-FFF2-40B4-BE49-F238E27FC236}">
                <a16:creationId xmlns:a16="http://schemas.microsoft.com/office/drawing/2014/main" id="{6023CCD7-4693-025A-B603-5F1ACA47CEB7}"/>
              </a:ext>
            </a:extLst>
          </p:cNvPr>
          <p:cNvPicPr>
            <a:picLocks noChangeAspect="1"/>
          </p:cNvPicPr>
          <p:nvPr/>
        </p:nvPicPr>
        <p:blipFill>
          <a:blip r:embed="rId17" cstate="print"/>
          <a:stretch>
            <a:fillRect/>
          </a:stretch>
        </p:blipFill>
        <p:spPr>
          <a:xfrm>
            <a:off x="4122690" y="5442133"/>
            <a:ext cx="1463140" cy="1087283"/>
          </a:xfrm>
          <a:prstGeom prst="rect">
            <a:avLst/>
          </a:prstGeom>
        </p:spPr>
      </p:pic>
      <p:sp>
        <p:nvSpPr>
          <p:cNvPr id="1028" name="TextBox 1027">
            <a:extLst>
              <a:ext uri="{FF2B5EF4-FFF2-40B4-BE49-F238E27FC236}">
                <a16:creationId xmlns:a16="http://schemas.microsoft.com/office/drawing/2014/main" id="{7406A878-0D61-D04D-FD0F-364858207489}"/>
              </a:ext>
            </a:extLst>
          </p:cNvPr>
          <p:cNvSpPr txBox="1"/>
          <p:nvPr/>
        </p:nvSpPr>
        <p:spPr>
          <a:xfrm>
            <a:off x="4017204" y="6538063"/>
            <a:ext cx="1823892" cy="184666"/>
          </a:xfrm>
          <a:prstGeom prst="rect">
            <a:avLst/>
          </a:prstGeom>
          <a:noFill/>
        </p:spPr>
        <p:txBody>
          <a:bodyPr wrap="square" rtlCol="0">
            <a:spAutoFit/>
          </a:bodyPr>
          <a:lstStyle/>
          <a:p>
            <a:r>
              <a:rPr lang="en-PH" sz="600" b="1" dirty="0">
                <a:solidFill>
                  <a:schemeClr val="bg1"/>
                </a:solidFill>
                <a:latin typeface="Calibri" panose="020F0502020204030204" pitchFamily="34" charset="0"/>
                <a:ea typeface="Calibri" panose="020F0502020204030204" pitchFamily="34" charset="0"/>
                <a:cs typeface="Calibri" panose="020F0502020204030204" pitchFamily="34" charset="0"/>
              </a:rPr>
              <a:t>Fig. 3 </a:t>
            </a:r>
            <a:r>
              <a:rPr lang="en-US" sz="600" b="1" dirty="0">
                <a:solidFill>
                  <a:schemeClr val="bg1"/>
                </a:solidFill>
                <a:latin typeface="Calibri" panose="020F0502020204030204" pitchFamily="34" charset="0"/>
                <a:ea typeface="Calibri" panose="020F0502020204030204" pitchFamily="34" charset="0"/>
                <a:cs typeface="Calibri" panose="020F0502020204030204" pitchFamily="34" charset="0"/>
              </a:rPr>
              <a:t>ROC Space of all algorithms used in study</a:t>
            </a:r>
            <a:endParaRPr lang="en-PH" sz="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29" name="TextBox 1028">
            <a:extLst>
              <a:ext uri="{FF2B5EF4-FFF2-40B4-BE49-F238E27FC236}">
                <a16:creationId xmlns:a16="http://schemas.microsoft.com/office/drawing/2014/main" id="{72E1E0CF-7625-6479-E86B-866CAF7BE680}"/>
              </a:ext>
            </a:extLst>
          </p:cNvPr>
          <p:cNvSpPr txBox="1"/>
          <p:nvPr/>
        </p:nvSpPr>
        <p:spPr>
          <a:xfrm>
            <a:off x="5585830" y="5349813"/>
            <a:ext cx="1840575" cy="1615827"/>
          </a:xfrm>
          <a:prstGeom prst="rect">
            <a:avLst/>
          </a:prstGeom>
          <a:noFill/>
        </p:spPr>
        <p:txBody>
          <a:bodyPr wrap="square" rtlCol="0">
            <a:spAutoFit/>
          </a:bodyPr>
          <a:lstStyle/>
          <a:p>
            <a:pPr algn="just"/>
            <a:r>
              <a:rPr lang="en-US" sz="900"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Discrimination</a:t>
            </a:r>
            <a:r>
              <a:rPr lang="en-US" sz="900" i="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so we can say that all methods in the study resulted to a better classification. The best method can be determined by extending the diagonal line upwards and looking at the point that would last touch the line. However, it is unclear in the graph because 25, 30 and 40 Hidden neurons likely occupy same spot. </a:t>
            </a:r>
            <a:endParaRPr lang="en-PH" sz="9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just"/>
            <a:endParaRPr lang="en-PH"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30" name="TextBox 1029">
            <a:extLst>
              <a:ext uri="{FF2B5EF4-FFF2-40B4-BE49-F238E27FC236}">
                <a16:creationId xmlns:a16="http://schemas.microsoft.com/office/drawing/2014/main" id="{044E8C0C-8B28-BB60-0CE4-5BCC1D9B41E8}"/>
              </a:ext>
            </a:extLst>
          </p:cNvPr>
          <p:cNvSpPr txBox="1"/>
          <p:nvPr/>
        </p:nvSpPr>
        <p:spPr>
          <a:xfrm>
            <a:off x="4084631" y="6949642"/>
            <a:ext cx="3588828" cy="230832"/>
          </a:xfrm>
          <a:prstGeom prst="rect">
            <a:avLst/>
          </a:prstGeom>
          <a:noFill/>
        </p:spPr>
        <p:txBody>
          <a:bodyPr wrap="square" rtlCol="0">
            <a:spAutoFit/>
          </a:bodyPr>
          <a:lstStyle/>
          <a:p>
            <a:endParaRPr lang="en-PH" sz="9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31" name="Rectangle: Rounded Corners 1030">
            <a:extLst>
              <a:ext uri="{FF2B5EF4-FFF2-40B4-BE49-F238E27FC236}">
                <a16:creationId xmlns:a16="http://schemas.microsoft.com/office/drawing/2014/main" id="{C0B57038-FA96-6C62-2725-32627C69EC9F}"/>
              </a:ext>
            </a:extLst>
          </p:cNvPr>
          <p:cNvSpPr/>
          <p:nvPr/>
        </p:nvSpPr>
        <p:spPr>
          <a:xfrm>
            <a:off x="4000554" y="9264989"/>
            <a:ext cx="3537040" cy="65797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Rachelle G. Bondad is a BSCS student in the Institute of Computer Science, University of the Philippines Los </a:t>
            </a:r>
            <a:r>
              <a:rPr lang="en-US" sz="9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Baños</a:t>
            </a:r>
            <a:r>
              <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She is the second child among the three children of Gilda and Francisco Bondad. Her interests are reading </a:t>
            </a:r>
            <a:r>
              <a:rPr lang="en-US" sz="9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ebooks</a:t>
            </a:r>
            <a:r>
              <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and hanging out with friends.</a:t>
            </a:r>
            <a:endParaRPr lang="en-PH" sz="9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33" name="Wave 1032">
            <a:extLst>
              <a:ext uri="{FF2B5EF4-FFF2-40B4-BE49-F238E27FC236}">
                <a16:creationId xmlns:a16="http://schemas.microsoft.com/office/drawing/2014/main" id="{FA92B21C-2DEF-AAAD-20D6-2827284E58D9}"/>
              </a:ext>
            </a:extLst>
          </p:cNvPr>
          <p:cNvSpPr/>
          <p:nvPr/>
        </p:nvSpPr>
        <p:spPr>
          <a:xfrm>
            <a:off x="3886200" y="9117252"/>
            <a:ext cx="845127" cy="190037"/>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500" dirty="0">
                <a:latin typeface="Baguet Script" panose="00000500000000000000" pitchFamily="2" charset="0"/>
              </a:rPr>
              <a:t>Author</a:t>
            </a:r>
          </a:p>
        </p:txBody>
      </p:sp>
      <p:sp>
        <p:nvSpPr>
          <p:cNvPr id="1034" name="Rectangle: Rounded Corners 1033">
            <a:extLst>
              <a:ext uri="{FF2B5EF4-FFF2-40B4-BE49-F238E27FC236}">
                <a16:creationId xmlns:a16="http://schemas.microsoft.com/office/drawing/2014/main" id="{151AF3D7-AFE0-26CC-7A28-D3A6A8B99B33}"/>
              </a:ext>
            </a:extLst>
          </p:cNvPr>
          <p:cNvSpPr/>
          <p:nvPr/>
        </p:nvSpPr>
        <p:spPr>
          <a:xfrm>
            <a:off x="4000553" y="8291113"/>
            <a:ext cx="3555246" cy="83550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ctr"/>
            <a:r>
              <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 this problem only, we can say that by using ROC Curve as evaluation method, Neural Networks with 25 Hidden neurons is the best and the most accurate method to use in classifying Diabetes Mellitus patients among Neutral Networks, Bayesian Networks and Collaborative Filtering.</a:t>
            </a:r>
            <a:endParaRPr lang="en-PH"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35" name="Wave 1034">
            <a:extLst>
              <a:ext uri="{FF2B5EF4-FFF2-40B4-BE49-F238E27FC236}">
                <a16:creationId xmlns:a16="http://schemas.microsoft.com/office/drawing/2014/main" id="{765B54F5-743C-DCC9-BCCC-D1D43F826D05}"/>
              </a:ext>
            </a:extLst>
          </p:cNvPr>
          <p:cNvSpPr/>
          <p:nvPr/>
        </p:nvSpPr>
        <p:spPr>
          <a:xfrm>
            <a:off x="3872028" y="8202590"/>
            <a:ext cx="1094827" cy="228825"/>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500" dirty="0">
                <a:latin typeface="Baguet Script" panose="00000500000000000000" pitchFamily="2" charset="0"/>
              </a:rPr>
              <a:t>Conclusion</a:t>
            </a:r>
          </a:p>
        </p:txBody>
      </p:sp>
      <p:pic>
        <p:nvPicPr>
          <p:cNvPr id="1039" name="Picture 1038">
            <a:extLst>
              <a:ext uri="{FF2B5EF4-FFF2-40B4-BE49-F238E27FC236}">
                <a16:creationId xmlns:a16="http://schemas.microsoft.com/office/drawing/2014/main" id="{E1DE3C65-5698-31A2-1AB1-62B02EC9D613}"/>
              </a:ext>
            </a:extLst>
          </p:cNvPr>
          <p:cNvPicPr>
            <a:picLocks noChangeAspect="1"/>
          </p:cNvPicPr>
          <p:nvPr/>
        </p:nvPicPr>
        <p:blipFill>
          <a:blip r:embed="rId18"/>
          <a:stretch>
            <a:fillRect/>
          </a:stretch>
        </p:blipFill>
        <p:spPr>
          <a:xfrm>
            <a:off x="6262218" y="6766947"/>
            <a:ext cx="988050" cy="1235062"/>
          </a:xfrm>
          <a:prstGeom prst="rect">
            <a:avLst/>
          </a:prstGeom>
        </p:spPr>
      </p:pic>
      <p:sp>
        <p:nvSpPr>
          <p:cNvPr id="1040" name="TextBox 1039">
            <a:extLst>
              <a:ext uri="{FF2B5EF4-FFF2-40B4-BE49-F238E27FC236}">
                <a16:creationId xmlns:a16="http://schemas.microsoft.com/office/drawing/2014/main" id="{23719D71-B605-FE4E-9E7F-16EA044CB306}"/>
              </a:ext>
            </a:extLst>
          </p:cNvPr>
          <p:cNvSpPr txBox="1"/>
          <p:nvPr/>
        </p:nvSpPr>
        <p:spPr>
          <a:xfrm>
            <a:off x="6164735" y="7954665"/>
            <a:ext cx="1170597" cy="276999"/>
          </a:xfrm>
          <a:prstGeom prst="rect">
            <a:avLst/>
          </a:prstGeom>
          <a:noFill/>
        </p:spPr>
        <p:txBody>
          <a:bodyPr wrap="square" rtlCol="0">
            <a:spAutoFit/>
          </a:bodyPr>
          <a:lstStyle/>
          <a:p>
            <a:pPr algn="ctr"/>
            <a:r>
              <a:rPr lang="en-PH" sz="600" b="1" dirty="0">
                <a:solidFill>
                  <a:schemeClr val="bg1"/>
                </a:solidFill>
                <a:latin typeface="Calibri" panose="020F0502020204030204" pitchFamily="34" charset="0"/>
                <a:ea typeface="Calibri" panose="020F0502020204030204" pitchFamily="34" charset="0"/>
                <a:cs typeface="Calibri" panose="020F0502020204030204" pitchFamily="34" charset="0"/>
              </a:rPr>
              <a:t>Table 3 Distance from </a:t>
            </a:r>
          </a:p>
          <a:p>
            <a:pPr algn="ctr"/>
            <a:r>
              <a:rPr lang="en-PH" sz="600" b="1" dirty="0">
                <a:solidFill>
                  <a:schemeClr val="bg1"/>
                </a:solidFill>
                <a:latin typeface="Calibri" panose="020F0502020204030204" pitchFamily="34" charset="0"/>
                <a:ea typeface="Calibri" panose="020F0502020204030204" pitchFamily="34" charset="0"/>
                <a:cs typeface="Calibri" panose="020F0502020204030204" pitchFamily="34" charset="0"/>
              </a:rPr>
              <a:t>Perfect Classification Point</a:t>
            </a:r>
          </a:p>
        </p:txBody>
      </p:sp>
      <p:sp>
        <p:nvSpPr>
          <p:cNvPr id="1041" name="TextBox 1040">
            <a:extLst>
              <a:ext uri="{FF2B5EF4-FFF2-40B4-BE49-F238E27FC236}">
                <a16:creationId xmlns:a16="http://schemas.microsoft.com/office/drawing/2014/main" id="{78AF53D5-35B0-1F4C-8508-1D67ECA2E22E}"/>
              </a:ext>
            </a:extLst>
          </p:cNvPr>
          <p:cNvSpPr txBox="1"/>
          <p:nvPr/>
        </p:nvSpPr>
        <p:spPr>
          <a:xfrm>
            <a:off x="4109428" y="6729730"/>
            <a:ext cx="2206066" cy="1477328"/>
          </a:xfrm>
          <a:prstGeom prst="rect">
            <a:avLst/>
          </a:prstGeom>
          <a:noFill/>
        </p:spPr>
        <p:txBody>
          <a:bodyPr wrap="square" rtlCol="0">
            <a:spAutoFit/>
          </a:bodyPr>
          <a:lstStyle/>
          <a:p>
            <a:r>
              <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Another way of finding the best method is by </a:t>
            </a:r>
            <a:r>
              <a:rPr lang="en-US" sz="900"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perfect classification</a:t>
            </a:r>
            <a:r>
              <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or by looking at the plot that has the highest sensitivity rate (100% TPR) and the highest specificity rate (100% SPC) or lowest FPR. We therefore determine the best classification method by choosing the plot that has the shortest distance from the </a:t>
            </a:r>
            <a:r>
              <a:rPr lang="en-US" sz="900"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perfect classification point</a:t>
            </a:r>
            <a:r>
              <a:rPr lang="en-US" sz="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using distance formula which is shown on table 3. </a:t>
            </a:r>
            <a:endParaRPr lang="en-PH" sz="9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7848557"/>
      </p:ext>
    </p:extLst>
  </p:cSld>
  <p:clrMapOvr>
    <a:masterClrMapping/>
  </p:clrMapOvr>
</p:sld>
</file>

<file path=ppt/theme/theme1.xml><?xml version="1.0" encoding="utf-8"?>
<a:theme xmlns:a="http://schemas.openxmlformats.org/drawingml/2006/main" name="Parce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377</TotalTime>
  <Words>928</Words>
  <Application>Microsoft Office PowerPoint</Application>
  <PresentationFormat>Custom</PresentationFormat>
  <Paragraphs>65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Aharoni</vt:lpstr>
      <vt:lpstr>Arial</vt:lpstr>
      <vt:lpstr>Baguet Script</vt:lpstr>
      <vt:lpstr>Calibri</vt:lpstr>
      <vt:lpstr>Cambria Math</vt:lpstr>
      <vt:lpstr>Gill Sans MT</vt:lpstr>
      <vt:lpstr>Parcel</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Rachelle Bondad</dc:creator>
  <cp:lastModifiedBy>Rachelle Bondad</cp:lastModifiedBy>
  <cp:revision>24</cp:revision>
  <dcterms:created xsi:type="dcterms:W3CDTF">2023-02-06T08:25:44Z</dcterms:created>
  <dcterms:modified xsi:type="dcterms:W3CDTF">2023-02-08T04:19:09Z</dcterms:modified>
</cp:coreProperties>
</file>