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677" y="67"/>
      </p:cViewPr>
      <p:guideLst>
        <p:guide orient="horz" pos="27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4EEDA31-5D71-4D78-B62F-37D0CB9724FC}"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11817801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EDA31-5D71-4D78-B62F-37D0CB9724FC}" type="datetimeFigureOut">
              <a:rPr lang="en-PH" smtClean="0"/>
              <a:t>08/02/2023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248959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EDA31-5D71-4D78-B62F-37D0CB9724FC}" type="datetimeFigureOut">
              <a:rPr lang="en-PH" smtClean="0"/>
              <a:t>08/02/2023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408200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EDA31-5D71-4D78-B62F-37D0CB9724FC}"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321534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4EEDA31-5D71-4D78-B62F-37D0CB9724FC}"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13506686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4EEDA31-5D71-4D78-B62F-37D0CB9724FC}" type="datetimeFigureOut">
              <a:rPr lang="en-PH" smtClean="0"/>
              <a:t>08/02/2023</a:t>
            </a:fld>
            <a:endParaRPr lang="en-PH"/>
          </a:p>
        </p:txBody>
      </p:sp>
      <p:sp>
        <p:nvSpPr>
          <p:cNvPr id="9" name="Footer Placeholder 8"/>
          <p:cNvSpPr>
            <a:spLocks noGrp="1"/>
          </p:cNvSpPr>
          <p:nvPr>
            <p:ph type="ftr" sz="quarter" idx="11"/>
          </p:nvPr>
        </p:nvSpPr>
        <p:spPr/>
        <p:txBody>
          <a:bodyPr/>
          <a:lstStyle/>
          <a:p>
            <a:endParaRPr lang="en-PH"/>
          </a:p>
        </p:txBody>
      </p:sp>
      <p:sp>
        <p:nvSpPr>
          <p:cNvPr id="10" name="Slide Number Placeholder 9"/>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153738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4EEDA31-5D71-4D78-B62F-37D0CB9724FC}" type="datetimeFigureOut">
              <a:rPr lang="en-PH" smtClean="0"/>
              <a:t>08/02/2023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00F00C5-8285-45B5-8085-A432A177AB6B}" type="slidenum">
              <a:rPr lang="en-PH" smtClean="0"/>
              <a:t>‹#›</a:t>
            </a:fld>
            <a:endParaRPr lang="en-PH"/>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9779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EDA31-5D71-4D78-B62F-37D0CB9724FC}" type="datetimeFigureOut">
              <a:rPr lang="en-PH" smtClean="0"/>
              <a:t>08/02/2023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402070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EDA31-5D71-4D78-B62F-37D0CB9724FC}" type="datetimeFigureOut">
              <a:rPr lang="en-PH" smtClean="0"/>
              <a:t>08/02/2023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258216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4EEDA31-5D71-4D78-B62F-37D0CB9724FC}" type="datetimeFigureOut">
              <a:rPr lang="en-PH" smtClean="0"/>
              <a:t>08/02/2023</a:t>
            </a:fld>
            <a:endParaRPr lang="en-PH"/>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PH"/>
          </a:p>
        </p:txBody>
      </p:sp>
      <p:sp>
        <p:nvSpPr>
          <p:cNvPr id="11" name="Slide Number Placeholder 10"/>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343328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4EEDA31-5D71-4D78-B62F-37D0CB9724FC}" type="datetimeFigureOut">
              <a:rPr lang="en-PH" smtClean="0"/>
              <a:t>08/02/2023</a:t>
            </a:fld>
            <a:endParaRPr lang="en-PH"/>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00F00C5-8285-45B5-8085-A432A177AB6B}" type="slidenum">
              <a:rPr lang="en-PH" smtClean="0"/>
              <a:t>‹#›</a:t>
            </a:fld>
            <a:endParaRPr lang="en-PH"/>
          </a:p>
        </p:txBody>
      </p:sp>
    </p:spTree>
    <p:extLst>
      <p:ext uri="{BB962C8B-B14F-4D97-AF65-F5344CB8AC3E}">
        <p14:creationId xmlns:p14="http://schemas.microsoft.com/office/powerpoint/2010/main" val="348922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4EEDA31-5D71-4D78-B62F-37D0CB9724FC}" type="datetimeFigureOut">
              <a:rPr lang="en-PH" smtClean="0"/>
              <a:t>08/02/2023</a:t>
            </a:fld>
            <a:endParaRPr lang="en-PH"/>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PH"/>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00F00C5-8285-45B5-8085-A432A177AB6B}" type="slidenum">
              <a:rPr lang="en-PH" smtClean="0"/>
              <a:t>‹#›</a:t>
            </a:fld>
            <a:endParaRPr lang="en-PH"/>
          </a:p>
        </p:txBody>
      </p:sp>
    </p:spTree>
    <p:extLst>
      <p:ext uri="{BB962C8B-B14F-4D97-AF65-F5344CB8AC3E}">
        <p14:creationId xmlns:p14="http://schemas.microsoft.com/office/powerpoint/2010/main" val="362783921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3ACEBA-A1E9-1F0A-E162-7F94BE2A0742}"/>
              </a:ext>
            </a:extLst>
          </p:cNvPr>
          <p:cNvSpPr>
            <a:spLocks noGrp="1"/>
          </p:cNvSpPr>
          <p:nvPr>
            <p:ph type="subTitle" idx="1"/>
          </p:nvPr>
        </p:nvSpPr>
        <p:spPr>
          <a:xfrm>
            <a:off x="1262729" y="5499895"/>
            <a:ext cx="9638443" cy="484633"/>
          </a:xfrm>
        </p:spPr>
        <p:txBody>
          <a:bodyPr>
            <a:normAutofit/>
          </a:bodyPr>
          <a:lstStyle/>
          <a:p>
            <a:endParaRPr lang="en-PH"/>
          </a:p>
        </p:txBody>
      </p:sp>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1C75E-F66D-06E2-AD59-62A1486A156F}"/>
              </a:ext>
            </a:extLst>
          </p:cNvPr>
          <p:cNvSpPr>
            <a:spLocks noGrp="1"/>
          </p:cNvSpPr>
          <p:nvPr>
            <p:ph type="ctrTitle"/>
          </p:nvPr>
        </p:nvSpPr>
        <p:spPr>
          <a:xfrm>
            <a:off x="1262729" y="1289303"/>
            <a:ext cx="9638443" cy="3339303"/>
          </a:xfrm>
          <a:ln>
            <a:noFill/>
          </a:ln>
        </p:spPr>
        <p:txBody>
          <a:bodyPr>
            <a:normAutofit/>
          </a:bodyPr>
          <a:lstStyle/>
          <a:p>
            <a:r>
              <a:rPr lang="en-PH" sz="3500" b="1"/>
              <a:t>A Practical comparison among Neural networks, Bayesian networks and collaborative filtering in classifying diabetes mellitus patients</a:t>
            </a:r>
          </a:p>
        </p:txBody>
      </p:sp>
    </p:spTree>
    <p:extLst>
      <p:ext uri="{BB962C8B-B14F-4D97-AF65-F5344CB8AC3E}">
        <p14:creationId xmlns:p14="http://schemas.microsoft.com/office/powerpoint/2010/main" val="30491866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C7C8C0-3935-C766-6050-93E723DF4603}"/>
              </a:ext>
            </a:extLst>
          </p:cNvPr>
          <p:cNvSpPr>
            <a:spLocks noGrp="1"/>
          </p:cNvSpPr>
          <p:nvPr>
            <p:ph idx="1"/>
          </p:nvPr>
        </p:nvSpPr>
        <p:spPr>
          <a:xfrm>
            <a:off x="1168400" y="1283546"/>
            <a:ext cx="6146800" cy="3914063"/>
          </a:xfrm>
        </p:spPr>
        <p:txBody>
          <a:bodyPr anchor="ctr">
            <a:normAutofit/>
          </a:bodyPr>
          <a:lstStyle/>
          <a:p>
            <a:pPr marL="0" indent="0" algn="ctr">
              <a:buNone/>
            </a:pPr>
            <a:r>
              <a:rPr lang="en-US" sz="2200" dirty="0">
                <a:solidFill>
                  <a:srgbClr val="404040"/>
                </a:solidFill>
                <a:effectLst/>
                <a:latin typeface="Rockwell" panose="02060603020205020403" pitchFamily="18" charset="0"/>
                <a:ea typeface="Calibri" panose="020F0502020204030204" pitchFamily="34" charset="0"/>
                <a:cs typeface="Times New Roman" panose="02020603050405020304" pitchFamily="18" charset="0"/>
              </a:rPr>
              <a:t>Collaborative Filtering (CF) is designed to make recommendations or predictions of the unknown preference of a person based from the known preferences of a group of person [8]. This technique uses intuitive assumption that people will have the same or at least some common preference with his similar peer. Collaborative Filtering is usually used as a marketing strategy. Famous example of this is the commercial system Amazon.com </a:t>
            </a:r>
            <a:endParaRPr lang="en-PH" sz="2200" dirty="0">
              <a:solidFill>
                <a:srgbClr val="404040"/>
              </a:solidFill>
              <a:latin typeface="Rockwell" panose="02060603020205020403" pitchFamily="18" charset="0"/>
            </a:endParaRPr>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4849A-E11F-2489-28EA-153F510451C2}"/>
              </a:ext>
            </a:extLst>
          </p:cNvPr>
          <p:cNvSpPr>
            <a:spLocks noGrp="1"/>
          </p:cNvSpPr>
          <p:nvPr>
            <p:ph type="title"/>
          </p:nvPr>
        </p:nvSpPr>
        <p:spPr>
          <a:xfrm>
            <a:off x="7720168" y="1586484"/>
            <a:ext cx="3685032" cy="3685032"/>
          </a:xfrm>
          <a:prstGeom prst="ellipse">
            <a:avLst/>
          </a:prstGeom>
          <a:solidFill>
            <a:schemeClr val="accent2"/>
          </a:solidFill>
          <a:ln>
            <a:noFill/>
          </a:ln>
        </p:spPr>
        <p:txBody>
          <a:bodyPr>
            <a:normAutofit/>
          </a:bodyPr>
          <a:lstStyle/>
          <a:p>
            <a:r>
              <a:rPr lang="en-PH" sz="1900" dirty="0">
                <a:solidFill>
                  <a:srgbClr val="FFFFFF"/>
                </a:solidFill>
              </a:rPr>
              <a:t>Collaborative filtering</a:t>
            </a:r>
          </a:p>
        </p:txBody>
      </p:sp>
    </p:spTree>
    <p:extLst>
      <p:ext uri="{BB962C8B-B14F-4D97-AF65-F5344CB8AC3E}">
        <p14:creationId xmlns:p14="http://schemas.microsoft.com/office/powerpoint/2010/main" val="16535624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A3F4-2D19-C086-E7BD-C9A91A8CD292}"/>
              </a:ext>
            </a:extLst>
          </p:cNvPr>
          <p:cNvSpPr>
            <a:spLocks noGrp="1"/>
          </p:cNvSpPr>
          <p:nvPr>
            <p:ph type="title"/>
          </p:nvPr>
        </p:nvSpPr>
        <p:spPr>
          <a:xfrm>
            <a:off x="1129923" y="1112176"/>
            <a:ext cx="9858017" cy="4633648"/>
          </a:xfrm>
        </p:spPr>
        <p:txBody>
          <a:bodyPr>
            <a:noAutofit/>
          </a:bodyPr>
          <a:lstStyle/>
          <a:p>
            <a:pPr indent="457200">
              <a:lnSpc>
                <a:spcPct val="200000"/>
              </a:lnSpc>
              <a:spcAft>
                <a:spcPts val="1000"/>
              </a:spcAft>
            </a:pPr>
            <a:endParaRPr lang="en-PH" sz="2300" dirty="0">
              <a:latin typeface="Rockwell" panose="02060603020205020403"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20300-F646-AB70-1397-8FCFFDE4F51A}"/>
                  </a:ext>
                </a:extLst>
              </p:cNvPr>
              <p:cNvSpPr>
                <a:spLocks noGrp="1"/>
              </p:cNvSpPr>
              <p:nvPr>
                <p:ph idx="1"/>
              </p:nvPr>
            </p:nvSpPr>
            <p:spPr>
              <a:xfrm>
                <a:off x="1204059" y="1112176"/>
                <a:ext cx="9454110" cy="3135359"/>
              </a:xfrm>
            </p:spPr>
            <p:txBody>
              <a:bodyPr>
                <a:noAutofit/>
              </a:bodyPr>
              <a:lstStyle/>
              <a:p>
                <a:pPr indent="0" algn="just">
                  <a:lnSpc>
                    <a:spcPct val="200000"/>
                  </a:lnSpc>
                  <a:spcAft>
                    <a:spcPts val="1000"/>
                  </a:spcAft>
                  <a:buNone/>
                </a:pPr>
                <a:r>
                  <a:rPr lang="en-US" sz="2000" dirty="0">
                    <a:latin typeface="Rockwell" panose="02060603020205020403" pitchFamily="18" charset="0"/>
                    <a:ea typeface="Times New Roman" panose="02020603050405020304" pitchFamily="18" charset="0"/>
                    <a:cs typeface="Times New Roman" panose="02020603050405020304" pitchFamily="18" charset="0"/>
                  </a:rPr>
                  <a:t>P</a:t>
                </a: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rediction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i="1" dirty="0">
                    <a:effectLst/>
                    <a:latin typeface="Rockwell" panose="02060603020205020403" pitchFamily="18" charset="0"/>
                    <a:ea typeface="Times New Roman" panose="02020603050405020304" pitchFamily="18" charset="0"/>
                    <a:cs typeface="Times New Roman" panose="02020603050405020304" pitchFamily="18" charset="0"/>
                  </a:rPr>
                  <a:t> </a:t>
                </a: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on the active patient </a:t>
                </a:r>
                <a:r>
                  <a:rPr lang="en-US" sz="2000" i="1" dirty="0">
                    <a:effectLst/>
                    <a:latin typeface="Rockwell" panose="02060603020205020403" pitchFamily="18" charset="0"/>
                    <a:ea typeface="Times New Roman" panose="02020603050405020304" pitchFamily="18" charset="0"/>
                    <a:cs typeface="Times New Roman" panose="02020603050405020304" pitchFamily="18" charset="0"/>
                  </a:rPr>
                  <a:t>a</a:t>
                </a: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 (test) for feature </a:t>
                </a:r>
                <a:r>
                  <a:rPr lang="en-US" sz="2000" i="1" dirty="0">
                    <a:effectLst/>
                    <a:latin typeface="Rockwell" panose="02060603020205020403" pitchFamily="18" charset="0"/>
                    <a:ea typeface="Times New Roman" panose="02020603050405020304" pitchFamily="18" charset="0"/>
                    <a:cs typeface="Times New Roman" panose="02020603050405020304" pitchFamily="18" charset="0"/>
                  </a:rPr>
                  <a:t>i,</a:t>
                </a: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 is computed based on the similarity between patient </a:t>
                </a:r>
                <a:r>
                  <a:rPr lang="en-US" sz="2000" i="1" dirty="0">
                    <a:effectLst/>
                    <a:latin typeface="Rockwell" panose="02060603020205020403" pitchFamily="18" charset="0"/>
                    <a:ea typeface="Times New Roman" panose="02020603050405020304" pitchFamily="18" charset="0"/>
                    <a:cs typeface="Times New Roman" panose="02020603050405020304" pitchFamily="18" charset="0"/>
                  </a:rPr>
                  <a:t>a</a:t>
                </a: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 and other patient </a:t>
                </a:r>
                <a:r>
                  <a:rPr lang="en-US" sz="2000" i="1" dirty="0">
                    <a:effectLst/>
                    <a:latin typeface="Rockwell" panose="02060603020205020403" pitchFamily="18" charset="0"/>
                    <a:ea typeface="Times New Roman" panose="02020603050405020304" pitchFamily="18" charset="0"/>
                    <a:cs typeface="Times New Roman" panose="02020603050405020304" pitchFamily="18" charset="0"/>
                  </a:rPr>
                  <a:t>u</a:t>
                </a: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 who has previously provided a value for that feature. </a:t>
                </a:r>
              </a:p>
              <a:p>
                <a:pPr indent="0" algn="just">
                  <a:lnSpc>
                    <a:spcPct val="200000"/>
                  </a:lnSpc>
                  <a:spcAft>
                    <a:spcPts val="1000"/>
                  </a:spcAft>
                  <a:buNone/>
                </a:pP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Three techniques under Neighborhood-based of Memory-</a:t>
                </a:r>
                <a:r>
                  <a:rPr lang="en-US" sz="2000" dirty="0" err="1">
                    <a:effectLst/>
                    <a:latin typeface="Rockwell" panose="02060603020205020403" pitchFamily="18" charset="0"/>
                    <a:ea typeface="Times New Roman" panose="02020603050405020304" pitchFamily="18" charset="0"/>
                    <a:cs typeface="Times New Roman" panose="02020603050405020304" pitchFamily="18" charset="0"/>
                  </a:rPr>
                  <a:t>basedCF</a:t>
                </a:r>
                <a:r>
                  <a:rPr lang="en-US" sz="2000" dirty="0">
                    <a:effectLst/>
                    <a:latin typeface="Rockwell" panose="02060603020205020403" pitchFamily="18" charset="0"/>
                    <a:ea typeface="Times New Roman" panose="02020603050405020304" pitchFamily="18" charset="0"/>
                    <a:cs typeface="Times New Roman" panose="02020603050405020304" pitchFamily="18" charset="0"/>
                  </a:rPr>
                  <a:t> were implemented, namely: User-based CF using Pearson Correlation, User-Based CF using Vector Cosine Correlation and Item-based CF using Pearson Correlation. </a:t>
                </a:r>
                <a:endParaRPr lang="en-PH" sz="2000" dirty="0">
                  <a:latin typeface="Rockwell" panose="02060603020205020403" pitchFamily="18" charset="0"/>
                </a:endParaRPr>
              </a:p>
            </p:txBody>
          </p:sp>
        </mc:Choice>
        <mc:Fallback xmlns="">
          <p:sp>
            <p:nvSpPr>
              <p:cNvPr id="3" name="Content Placeholder 2">
                <a:extLst>
                  <a:ext uri="{FF2B5EF4-FFF2-40B4-BE49-F238E27FC236}">
                    <a16:creationId xmlns:a16="http://schemas.microsoft.com/office/drawing/2014/main" id="{5D620300-F646-AB70-1397-8FCFFDE4F51A}"/>
                  </a:ext>
                </a:extLst>
              </p:cNvPr>
              <p:cNvSpPr>
                <a:spLocks noGrp="1" noRot="1" noChangeAspect="1" noMove="1" noResize="1" noEditPoints="1" noAdjustHandles="1" noChangeArrowheads="1" noChangeShapeType="1" noTextEdit="1"/>
              </p:cNvSpPr>
              <p:nvPr>
                <p:ph idx="1"/>
              </p:nvPr>
            </p:nvSpPr>
            <p:spPr>
              <a:xfrm>
                <a:off x="1204059" y="1112176"/>
                <a:ext cx="9454110" cy="3135359"/>
              </a:xfrm>
              <a:blipFill>
                <a:blip r:embed="rId2"/>
                <a:stretch>
                  <a:fillRect r="-710" b="-47573"/>
                </a:stretch>
              </a:blipFill>
            </p:spPr>
            <p:txBody>
              <a:bodyPr/>
              <a:lstStyle/>
              <a:p>
                <a:r>
                  <a:rPr lang="en-PH">
                    <a:noFill/>
                  </a:rPr>
                  <a:t> </a:t>
                </a:r>
              </a:p>
            </p:txBody>
          </p:sp>
        </mc:Fallback>
      </mc:AlternateContent>
    </p:spTree>
    <p:extLst>
      <p:ext uri="{BB962C8B-B14F-4D97-AF65-F5344CB8AC3E}">
        <p14:creationId xmlns:p14="http://schemas.microsoft.com/office/powerpoint/2010/main" val="258801263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8D699-AC9B-5FE6-5F3F-6CFDFD12E045}"/>
              </a:ext>
            </a:extLst>
          </p:cNvPr>
          <p:cNvSpPr>
            <a:spLocks noGrp="1"/>
          </p:cNvSpPr>
          <p:nvPr>
            <p:ph type="title"/>
          </p:nvPr>
        </p:nvSpPr>
        <p:spPr>
          <a:xfrm>
            <a:off x="537563" y="2099144"/>
            <a:ext cx="3610691" cy="2673194"/>
          </a:xfrm>
          <a:noFill/>
          <a:ln>
            <a:solidFill>
              <a:schemeClr val="tx1">
                <a:lumMod val="85000"/>
                <a:lumOff val="15000"/>
              </a:schemeClr>
            </a:solidFill>
          </a:ln>
        </p:spPr>
        <p:txBody>
          <a:bodyPr>
            <a:normAutofit/>
          </a:bodyPr>
          <a:lstStyle/>
          <a:p>
            <a:r>
              <a:rPr lang="en-PH" sz="3000" b="1" dirty="0">
                <a:solidFill>
                  <a:schemeClr val="tx1">
                    <a:lumMod val="95000"/>
                    <a:lumOff val="5000"/>
                  </a:schemeClr>
                </a:solidFill>
                <a:latin typeface="Rockwell" panose="02060603020205020403" pitchFamily="18" charset="0"/>
              </a:rPr>
              <a:t>ROC CURVE</a:t>
            </a:r>
          </a:p>
        </p:txBody>
      </p:sp>
      <p:sp useBgFill="1">
        <p:nvSpPr>
          <p:cNvPr id="10" name="Rectangle 9">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342553-E1C3-3BCB-8DAA-1758EC0E141F}"/>
              </a:ext>
            </a:extLst>
          </p:cNvPr>
          <p:cNvSpPr>
            <a:spLocks noGrp="1"/>
          </p:cNvSpPr>
          <p:nvPr>
            <p:ph idx="1"/>
          </p:nvPr>
        </p:nvSpPr>
        <p:spPr>
          <a:xfrm>
            <a:off x="5087789" y="722140"/>
            <a:ext cx="6701088" cy="5452517"/>
          </a:xfrm>
        </p:spPr>
        <p:txBody>
          <a:bodyPr anchor="ctr">
            <a:normAutofit/>
          </a:bodyPr>
          <a:lstStyle/>
          <a:p>
            <a:pPr marL="0" indent="0" algn="ctr">
              <a:buNone/>
            </a:pPr>
            <a:r>
              <a:rPr lang="en-US" sz="2500" dirty="0">
                <a:solidFill>
                  <a:schemeClr val="tx1"/>
                </a:solidFill>
                <a:effectLst/>
                <a:latin typeface="Rockwell" panose="02060603020205020403" pitchFamily="18" charset="0"/>
                <a:ea typeface="Times New Roman" panose="02020603050405020304" pitchFamily="18" charset="0"/>
              </a:rPr>
              <a:t>Receiver Operating Characteristic, also known as ROC Curve, was used to further analyze the classification done by the algorithms. It is created by plotting the fraction of</a:t>
            </a:r>
            <a:r>
              <a:rPr lang="en-US" sz="2500" i="1" dirty="0">
                <a:solidFill>
                  <a:schemeClr val="tx1"/>
                </a:solidFill>
                <a:effectLst/>
                <a:latin typeface="Rockwell" panose="02060603020205020403" pitchFamily="18" charset="0"/>
                <a:ea typeface="Times New Roman" panose="02020603050405020304" pitchFamily="18" charset="0"/>
              </a:rPr>
              <a:t> True Positive Rate</a:t>
            </a:r>
            <a:r>
              <a:rPr lang="en-US" sz="2500" dirty="0">
                <a:solidFill>
                  <a:schemeClr val="tx1"/>
                </a:solidFill>
                <a:effectLst/>
                <a:latin typeface="Rockwell" panose="02060603020205020403" pitchFamily="18" charset="0"/>
                <a:ea typeface="Times New Roman" panose="02020603050405020304" pitchFamily="18" charset="0"/>
              </a:rPr>
              <a:t> (TPR) versus the fraction of </a:t>
            </a:r>
            <a:r>
              <a:rPr lang="en-US" sz="2500" i="1" dirty="0">
                <a:solidFill>
                  <a:schemeClr val="tx1"/>
                </a:solidFill>
                <a:effectLst/>
                <a:latin typeface="Rockwell" panose="02060603020205020403" pitchFamily="18" charset="0"/>
                <a:ea typeface="Times New Roman" panose="02020603050405020304" pitchFamily="18" charset="0"/>
              </a:rPr>
              <a:t>False Positive Rate</a:t>
            </a:r>
            <a:r>
              <a:rPr lang="en-US" sz="2500" dirty="0">
                <a:solidFill>
                  <a:schemeClr val="tx1"/>
                </a:solidFill>
                <a:effectLst/>
                <a:latin typeface="Rockwell" panose="02060603020205020403" pitchFamily="18" charset="0"/>
                <a:ea typeface="Times New Roman" panose="02020603050405020304" pitchFamily="18" charset="0"/>
              </a:rPr>
              <a:t> (FPR) for different cut-off points of a parameter. </a:t>
            </a:r>
            <a:endParaRPr lang="en-PH" sz="25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3810988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4DC40-F30D-C109-F384-6DE810BBE2D7}"/>
              </a:ext>
            </a:extLst>
          </p:cNvPr>
          <p:cNvSpPr>
            <a:spLocks noGrp="1"/>
          </p:cNvSpPr>
          <p:nvPr>
            <p:ph idx="1"/>
          </p:nvPr>
        </p:nvSpPr>
        <p:spPr>
          <a:xfrm>
            <a:off x="330258" y="1240322"/>
            <a:ext cx="5529800" cy="3738880"/>
          </a:xfrm>
        </p:spPr>
        <p:txBody>
          <a:bodyPr>
            <a:noAutofit/>
          </a:bodyPr>
          <a:lstStyle/>
          <a:p>
            <a:pPr marL="0" indent="0" algn="ctr">
              <a:buNone/>
            </a:pPr>
            <a:r>
              <a:rPr lang="en-US" sz="2400" dirty="0">
                <a:effectLst/>
                <a:latin typeface="Rockwell" panose="02060603020205020403" pitchFamily="18" charset="0"/>
                <a:ea typeface="Times New Roman" panose="02020603050405020304" pitchFamily="18" charset="0"/>
              </a:rPr>
              <a:t>Some derivations performed on each of the predicted outputs per algorithm. A predicted positive output is considered </a:t>
            </a:r>
            <a:r>
              <a:rPr lang="en-US" sz="2400" i="1" dirty="0">
                <a:effectLst/>
                <a:latin typeface="Rockwell" panose="02060603020205020403" pitchFamily="18" charset="0"/>
                <a:ea typeface="Times New Roman" panose="02020603050405020304" pitchFamily="18" charset="0"/>
              </a:rPr>
              <a:t>True Positive (TP)</a:t>
            </a:r>
            <a:r>
              <a:rPr lang="en-US" sz="2400" dirty="0">
                <a:effectLst/>
                <a:latin typeface="Rockwell" panose="02060603020205020403" pitchFamily="18" charset="0"/>
                <a:ea typeface="Times New Roman" panose="02020603050405020304" pitchFamily="18" charset="0"/>
              </a:rPr>
              <a:t> if the target output is also positive, however it is considered a </a:t>
            </a:r>
            <a:r>
              <a:rPr lang="en-US" sz="2400" i="1" dirty="0">
                <a:effectLst/>
                <a:latin typeface="Rockwell" panose="02060603020205020403" pitchFamily="18" charset="0"/>
                <a:ea typeface="Times New Roman" panose="02020603050405020304" pitchFamily="18" charset="0"/>
              </a:rPr>
              <a:t>False Positive (FP)</a:t>
            </a:r>
            <a:r>
              <a:rPr lang="en-US" sz="2400" dirty="0">
                <a:effectLst/>
                <a:latin typeface="Rockwell" panose="02060603020205020403" pitchFamily="18" charset="0"/>
                <a:ea typeface="Times New Roman" panose="02020603050405020304" pitchFamily="18" charset="0"/>
              </a:rPr>
              <a:t> if target output is negative. A predicted negative output is then considered as </a:t>
            </a:r>
            <a:r>
              <a:rPr lang="en-US" sz="2400" i="1" dirty="0">
                <a:effectLst/>
                <a:latin typeface="Rockwell" panose="02060603020205020403" pitchFamily="18" charset="0"/>
                <a:ea typeface="Times New Roman" panose="02020603050405020304" pitchFamily="18" charset="0"/>
              </a:rPr>
              <a:t>False Negative (FN)</a:t>
            </a:r>
            <a:r>
              <a:rPr lang="en-US" sz="2400" dirty="0">
                <a:effectLst/>
                <a:latin typeface="Rockwell" panose="02060603020205020403" pitchFamily="18" charset="0"/>
                <a:ea typeface="Times New Roman" panose="02020603050405020304" pitchFamily="18" charset="0"/>
              </a:rPr>
              <a:t> if target output is positive, else if target output is also negative, then it is considered as </a:t>
            </a:r>
            <a:r>
              <a:rPr lang="en-US" sz="2400" i="1" dirty="0">
                <a:effectLst/>
                <a:latin typeface="Rockwell" panose="02060603020205020403" pitchFamily="18" charset="0"/>
                <a:ea typeface="Times New Roman" panose="02020603050405020304" pitchFamily="18" charset="0"/>
              </a:rPr>
              <a:t>True Negative (TN).</a:t>
            </a:r>
            <a:endParaRPr lang="en-PH" sz="2400" dirty="0">
              <a:latin typeface="Rockwell" panose="02060603020205020403" pitchFamily="18" charset="0"/>
            </a:endParaRPr>
          </a:p>
        </p:txBody>
      </p:sp>
      <p:sp>
        <p:nvSpPr>
          <p:cNvPr id="14" name="Rectangle 9">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FFF1A55-FA7E-D351-9735-BF370BFED6A9}"/>
              </a:ext>
            </a:extLst>
          </p:cNvPr>
          <p:cNvPicPr>
            <a:picLocks noChangeAspect="1"/>
          </p:cNvPicPr>
          <p:nvPr/>
        </p:nvPicPr>
        <p:blipFill>
          <a:blip r:embed="rId2"/>
          <a:stretch>
            <a:fillRect/>
          </a:stretch>
        </p:blipFill>
        <p:spPr>
          <a:xfrm>
            <a:off x="6518427" y="1869440"/>
            <a:ext cx="4782312" cy="3622601"/>
          </a:xfrm>
          <a:prstGeom prst="rect">
            <a:avLst/>
          </a:prstGeom>
        </p:spPr>
      </p:pic>
    </p:spTree>
    <p:extLst>
      <p:ext uri="{BB962C8B-B14F-4D97-AF65-F5344CB8AC3E}">
        <p14:creationId xmlns:p14="http://schemas.microsoft.com/office/powerpoint/2010/main" val="327016954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42073-0105-4071-38E6-DD7CE7751B0D}"/>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sz="4000" dirty="0">
                <a:latin typeface="Rockwell" panose="02060603020205020403" pitchFamily="18" charset="0"/>
              </a:rPr>
              <a:t>Results and Discussion</a:t>
            </a:r>
          </a:p>
        </p:txBody>
      </p:sp>
      <p:pic>
        <p:nvPicPr>
          <p:cNvPr id="7" name="Graphic 6" descr="Bar chart">
            <a:extLst>
              <a:ext uri="{FF2B5EF4-FFF2-40B4-BE49-F238E27FC236}">
                <a16:creationId xmlns:a16="http://schemas.microsoft.com/office/drawing/2014/main" id="{05178A3F-002A-41E6-A97C-1BB0D7832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1562224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4D736-5975-906C-3820-B627D36D071C}"/>
              </a:ext>
            </a:extLst>
          </p:cNvPr>
          <p:cNvSpPr>
            <a:spLocks noGrp="1"/>
          </p:cNvSpPr>
          <p:nvPr>
            <p:ph type="title"/>
          </p:nvPr>
        </p:nvSpPr>
        <p:spPr>
          <a:xfrm>
            <a:off x="2346183" y="4703975"/>
            <a:ext cx="8108143" cy="1110087"/>
          </a:xfrm>
          <a:noFill/>
          <a:ln>
            <a:solidFill>
              <a:schemeClr val="bg1"/>
            </a:solidFill>
          </a:ln>
        </p:spPr>
        <p:txBody>
          <a:bodyPr vert="horz" lIns="182880" tIns="182880" rIns="182880" bIns="182880" rtlCol="0" anchor="ctr">
            <a:normAutofit/>
          </a:bodyPr>
          <a:lstStyle/>
          <a:p>
            <a:r>
              <a:rPr lang="en-US" sz="2400" b="1" dirty="0">
                <a:solidFill>
                  <a:schemeClr val="bg1"/>
                </a:solidFill>
              </a:rPr>
              <a:t>Neural networks</a:t>
            </a:r>
          </a:p>
        </p:txBody>
      </p:sp>
      <p:pic>
        <p:nvPicPr>
          <p:cNvPr id="5" name="Content Placeholder 4">
            <a:extLst>
              <a:ext uri="{FF2B5EF4-FFF2-40B4-BE49-F238E27FC236}">
                <a16:creationId xmlns:a16="http://schemas.microsoft.com/office/drawing/2014/main" id="{523B8C73-CA97-9464-4B73-C67D1C4FE920}"/>
              </a:ext>
            </a:extLst>
          </p:cNvPr>
          <p:cNvPicPr>
            <a:picLocks noGrp="1" noChangeAspect="1"/>
          </p:cNvPicPr>
          <p:nvPr>
            <p:ph idx="1"/>
          </p:nvPr>
        </p:nvPicPr>
        <p:blipFill>
          <a:blip r:embed="rId2"/>
          <a:stretch>
            <a:fillRect/>
          </a:stretch>
        </p:blipFill>
        <p:spPr>
          <a:xfrm>
            <a:off x="2215299" y="358219"/>
            <a:ext cx="7728925" cy="2956314"/>
          </a:xfrm>
          <a:prstGeom prst="rect">
            <a:avLst/>
          </a:prstGeom>
        </p:spPr>
      </p:pic>
      <p:sp>
        <p:nvSpPr>
          <p:cNvPr id="6" name="TextBox 5">
            <a:extLst>
              <a:ext uri="{FF2B5EF4-FFF2-40B4-BE49-F238E27FC236}">
                <a16:creationId xmlns:a16="http://schemas.microsoft.com/office/drawing/2014/main" id="{704F549A-5AF9-B78A-35E6-69EEA53E4403}"/>
              </a:ext>
            </a:extLst>
          </p:cNvPr>
          <p:cNvSpPr txBox="1"/>
          <p:nvPr/>
        </p:nvSpPr>
        <p:spPr>
          <a:xfrm>
            <a:off x="895547" y="3822000"/>
            <a:ext cx="10708849" cy="1271556"/>
          </a:xfrm>
          <a:prstGeom prst="rect">
            <a:avLst/>
          </a:prstGeom>
        </p:spPr>
        <p:txBody>
          <a:bodyPr vert="horz" lIns="91440" tIns="45720" rIns="91440" bIns="45720" rtlCol="0">
            <a:normAutofit/>
          </a:bodyPr>
          <a:lstStyle/>
          <a:p>
            <a:pPr defTabSz="914400">
              <a:spcBef>
                <a:spcPts val="1000"/>
              </a:spcBef>
              <a:buClr>
                <a:schemeClr val="accent2"/>
              </a:buClr>
            </a:pPr>
            <a:r>
              <a:rPr lang="en-US" sz="2000" dirty="0">
                <a:solidFill>
                  <a:schemeClr val="bg1"/>
                </a:solidFill>
                <a:latin typeface="Rockwell" panose="02060603020205020403" pitchFamily="18" charset="0"/>
              </a:rPr>
              <a:t>By evaluating the test results of NN we manually coded, we arrived at this table of results.</a:t>
            </a:r>
          </a:p>
        </p:txBody>
      </p:sp>
    </p:spTree>
    <p:extLst>
      <p:ext uri="{BB962C8B-B14F-4D97-AF65-F5344CB8AC3E}">
        <p14:creationId xmlns:p14="http://schemas.microsoft.com/office/powerpoint/2010/main" val="29808235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3EE4E4-4F6E-4D0C-8241-7422485C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5DDD6-EBCB-5A54-41CD-112F6DE12141}"/>
              </a:ext>
            </a:extLst>
          </p:cNvPr>
          <p:cNvSpPr>
            <a:spLocks noGrp="1"/>
          </p:cNvSpPr>
          <p:nvPr>
            <p:ph type="title"/>
          </p:nvPr>
        </p:nvSpPr>
        <p:spPr>
          <a:xfrm>
            <a:off x="6377002" y="535880"/>
            <a:ext cx="5585611" cy="5723517"/>
          </a:xfrm>
          <a:solidFill>
            <a:srgbClr val="FFFFFF"/>
          </a:solidFill>
          <a:ln>
            <a:solidFill>
              <a:srgbClr val="404040"/>
            </a:solidFill>
          </a:ln>
        </p:spPr>
        <p:txBody>
          <a:bodyPr>
            <a:normAutofit/>
          </a:bodyPr>
          <a:lstStyle/>
          <a:p>
            <a:endParaRPr lang="en-PH" dirty="0"/>
          </a:p>
        </p:txBody>
      </p:sp>
      <p:sp>
        <p:nvSpPr>
          <p:cNvPr id="11" name="Rectangle 10">
            <a:extLst>
              <a:ext uri="{FF2B5EF4-FFF2-40B4-BE49-F238E27FC236}">
                <a16:creationId xmlns:a16="http://schemas.microsoft.com/office/drawing/2014/main" id="{39CDFF21-67C6-4C4C-9A1C-C7726D3D3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E98F8D60-BC6F-4B41-9481-5F49C96A1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B8A106-EB6E-8822-8BF7-1BF1B68EFD35}"/>
              </a:ext>
            </a:extLst>
          </p:cNvPr>
          <p:cNvPicPr>
            <a:picLocks noChangeAspect="1"/>
          </p:cNvPicPr>
          <p:nvPr/>
        </p:nvPicPr>
        <p:blipFill>
          <a:blip r:embed="rId2" cstate="print"/>
          <a:stretch>
            <a:fillRect/>
          </a:stretch>
        </p:blipFill>
        <p:spPr>
          <a:xfrm>
            <a:off x="810386" y="2010471"/>
            <a:ext cx="4516348" cy="2520388"/>
          </a:xfrm>
          <a:prstGeom prst="rect">
            <a:avLst/>
          </a:prstGeom>
        </p:spPr>
      </p:pic>
      <p:sp>
        <p:nvSpPr>
          <p:cNvPr id="3" name="Content Placeholder 2">
            <a:extLst>
              <a:ext uri="{FF2B5EF4-FFF2-40B4-BE49-F238E27FC236}">
                <a16:creationId xmlns:a16="http://schemas.microsoft.com/office/drawing/2014/main" id="{7757D27C-32B9-0012-8854-7E4408BC71BF}"/>
              </a:ext>
            </a:extLst>
          </p:cNvPr>
          <p:cNvSpPr>
            <a:spLocks noGrp="1"/>
          </p:cNvSpPr>
          <p:nvPr>
            <p:ph idx="1"/>
          </p:nvPr>
        </p:nvSpPr>
        <p:spPr>
          <a:xfrm>
            <a:off x="6530302" y="795803"/>
            <a:ext cx="5279010" cy="5463594"/>
          </a:xfrm>
        </p:spPr>
        <p:txBody>
          <a:bodyPr>
            <a:noAutofit/>
          </a:bodyPr>
          <a:lstStyle/>
          <a:p>
            <a:pPr marL="0" indent="0" algn="ctr">
              <a:lnSpc>
                <a:spcPct val="90000"/>
              </a:lnSpc>
              <a:buNone/>
            </a:pPr>
            <a:r>
              <a:rPr lang="en-US" sz="2200"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It shows that NN with 20 Hidden neurons got the highest rate for TP, but also got the highest rate for FP. It means that among the other NN structures, this structure is the most </a:t>
            </a:r>
            <a:r>
              <a:rPr lang="en-US" sz="2200" i="1"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sensitive</a:t>
            </a:r>
            <a:r>
              <a:rPr lang="en-US" sz="2200"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 and has the highest hit rate. It also got the lowest Type II error rate yet also has the highest Type I error rate. In terms of </a:t>
            </a:r>
            <a:r>
              <a:rPr lang="en-US" sz="2200" i="1"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Accuracy </a:t>
            </a:r>
            <a:r>
              <a:rPr lang="en-US" sz="2200"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rate, NN with 25 Hidden neurons got the highest, meaning this structure has the closest prediction value to the actual value. The NN structure that got the highest </a:t>
            </a:r>
            <a:r>
              <a:rPr lang="en-US" sz="2200" i="1"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Specificity</a:t>
            </a:r>
            <a:r>
              <a:rPr lang="en-US" sz="2200"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 rate, proportion of negatives correctly identified is the NN with 35 Hidden nodes. A high specificity rate indicates low Type I error.</a:t>
            </a:r>
            <a:endParaRPr lang="en-PH" sz="2200" dirty="0">
              <a:solidFill>
                <a:schemeClr val="tx1"/>
              </a:solidFill>
              <a:effectLst/>
              <a:latin typeface="Rockwell" panose="02060603020205020403" pitchFamily="18" charset="0"/>
              <a:ea typeface="Calibri" panose="020F0502020204030204" pitchFamily="34" charset="0"/>
              <a:cs typeface="Times New Roman" panose="02020603050405020304" pitchFamily="18" charset="0"/>
            </a:endParaRPr>
          </a:p>
          <a:p>
            <a:pPr algn="ctr">
              <a:lnSpc>
                <a:spcPct val="90000"/>
              </a:lnSpc>
            </a:pPr>
            <a:endParaRPr lang="en-PH" sz="22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1239646563"/>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4D736-5975-906C-3820-B627D36D071C}"/>
              </a:ext>
            </a:extLst>
          </p:cNvPr>
          <p:cNvSpPr>
            <a:spLocks noGrp="1"/>
          </p:cNvSpPr>
          <p:nvPr>
            <p:ph type="title"/>
          </p:nvPr>
        </p:nvSpPr>
        <p:spPr>
          <a:xfrm>
            <a:off x="2215299" y="4713402"/>
            <a:ext cx="8108143" cy="1110087"/>
          </a:xfrm>
          <a:noFill/>
          <a:ln>
            <a:solidFill>
              <a:schemeClr val="bg1"/>
            </a:solidFill>
          </a:ln>
        </p:spPr>
        <p:txBody>
          <a:bodyPr vert="horz" lIns="182880" tIns="182880" rIns="182880" bIns="182880" rtlCol="0" anchor="ctr">
            <a:normAutofit/>
          </a:bodyPr>
          <a:lstStyle/>
          <a:p>
            <a:r>
              <a:rPr lang="en-US" sz="2400" b="1" dirty="0">
                <a:solidFill>
                  <a:schemeClr val="bg1"/>
                </a:solidFill>
              </a:rPr>
              <a:t>Neural networks</a:t>
            </a:r>
          </a:p>
        </p:txBody>
      </p:sp>
      <p:sp>
        <p:nvSpPr>
          <p:cNvPr id="6" name="TextBox 5">
            <a:extLst>
              <a:ext uri="{FF2B5EF4-FFF2-40B4-BE49-F238E27FC236}">
                <a16:creationId xmlns:a16="http://schemas.microsoft.com/office/drawing/2014/main" id="{704F549A-5AF9-B78A-35E6-69EEA53E4403}"/>
              </a:ext>
            </a:extLst>
          </p:cNvPr>
          <p:cNvSpPr txBox="1"/>
          <p:nvPr/>
        </p:nvSpPr>
        <p:spPr>
          <a:xfrm>
            <a:off x="402210" y="3656822"/>
            <a:ext cx="11387579" cy="1271556"/>
          </a:xfrm>
          <a:prstGeom prst="rect">
            <a:avLst/>
          </a:prstGeom>
        </p:spPr>
        <p:txBody>
          <a:bodyPr vert="horz" lIns="91440" tIns="45720" rIns="91440" bIns="45720" rtlCol="0">
            <a:normAutofit/>
          </a:bodyPr>
          <a:lstStyle/>
          <a:p>
            <a:pPr algn="ctr" defTabSz="914400">
              <a:spcBef>
                <a:spcPts val="1000"/>
              </a:spcBef>
              <a:buClr>
                <a:schemeClr val="accent2"/>
              </a:buClr>
            </a:pPr>
            <a:r>
              <a:rPr lang="en-US" sz="2000" dirty="0">
                <a:solidFill>
                  <a:schemeClr val="bg1"/>
                </a:solidFill>
                <a:latin typeface="Rockwell" panose="02060603020205020403" pitchFamily="18" charset="0"/>
              </a:rPr>
              <a:t>Evaluating the test results of NN implementation using </a:t>
            </a:r>
            <a:r>
              <a:rPr lang="en-US" sz="2000" dirty="0" err="1">
                <a:solidFill>
                  <a:schemeClr val="bg1"/>
                </a:solidFill>
                <a:latin typeface="Rockwell" panose="02060603020205020403" pitchFamily="18" charset="0"/>
              </a:rPr>
              <a:t>NeuroShell</a:t>
            </a:r>
            <a:r>
              <a:rPr lang="en-US" sz="2000" dirty="0">
                <a:solidFill>
                  <a:schemeClr val="bg1"/>
                </a:solidFill>
                <a:latin typeface="Rockwell" panose="02060603020205020403" pitchFamily="18" charset="0"/>
              </a:rPr>
              <a:t>, </a:t>
            </a:r>
          </a:p>
          <a:p>
            <a:pPr algn="ctr" defTabSz="914400">
              <a:spcBef>
                <a:spcPts val="1000"/>
              </a:spcBef>
              <a:buClr>
                <a:schemeClr val="accent2"/>
              </a:buClr>
            </a:pPr>
            <a:r>
              <a:rPr lang="en-US" sz="2000" dirty="0">
                <a:solidFill>
                  <a:schemeClr val="bg1"/>
                </a:solidFill>
                <a:latin typeface="Rockwell" panose="02060603020205020403" pitchFamily="18" charset="0"/>
              </a:rPr>
              <a:t>we arrived at this table of results.</a:t>
            </a:r>
          </a:p>
        </p:txBody>
      </p:sp>
      <p:sp>
        <p:nvSpPr>
          <p:cNvPr id="4" name="Content Placeholder 3">
            <a:extLst>
              <a:ext uri="{FF2B5EF4-FFF2-40B4-BE49-F238E27FC236}">
                <a16:creationId xmlns:a16="http://schemas.microsoft.com/office/drawing/2014/main" id="{A46A5EA6-84BC-68A1-B224-8CF7CDA38741}"/>
              </a:ext>
            </a:extLst>
          </p:cNvPr>
          <p:cNvSpPr>
            <a:spLocks noGrp="1"/>
          </p:cNvSpPr>
          <p:nvPr>
            <p:ph idx="1"/>
          </p:nvPr>
        </p:nvSpPr>
        <p:spPr/>
        <p:txBody>
          <a:bodyPr/>
          <a:lstStyle/>
          <a:p>
            <a:endParaRPr lang="en-PH"/>
          </a:p>
        </p:txBody>
      </p:sp>
      <p:pic>
        <p:nvPicPr>
          <p:cNvPr id="8" name="Picture 7">
            <a:extLst>
              <a:ext uri="{FF2B5EF4-FFF2-40B4-BE49-F238E27FC236}">
                <a16:creationId xmlns:a16="http://schemas.microsoft.com/office/drawing/2014/main" id="{0A340514-F343-71A0-D45C-60C4B2CF4C31}"/>
              </a:ext>
            </a:extLst>
          </p:cNvPr>
          <p:cNvPicPr>
            <a:picLocks noChangeAspect="1"/>
          </p:cNvPicPr>
          <p:nvPr/>
        </p:nvPicPr>
        <p:blipFill>
          <a:blip r:embed="rId2"/>
          <a:stretch>
            <a:fillRect/>
          </a:stretch>
        </p:blipFill>
        <p:spPr>
          <a:xfrm>
            <a:off x="1659049" y="42442"/>
            <a:ext cx="8873901" cy="3386556"/>
          </a:xfrm>
          <a:prstGeom prst="rect">
            <a:avLst/>
          </a:prstGeom>
        </p:spPr>
      </p:pic>
    </p:spTree>
    <p:extLst>
      <p:ext uri="{BB962C8B-B14F-4D97-AF65-F5344CB8AC3E}">
        <p14:creationId xmlns:p14="http://schemas.microsoft.com/office/powerpoint/2010/main" val="10380493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D26A3-52A0-D1FE-A7C2-F85F396F8C12}"/>
              </a:ext>
            </a:extLst>
          </p:cNvPr>
          <p:cNvSpPr>
            <a:spLocks noGrp="1"/>
          </p:cNvSpPr>
          <p:nvPr>
            <p:ph type="title"/>
          </p:nvPr>
        </p:nvSpPr>
        <p:spPr>
          <a:xfrm>
            <a:off x="433633" y="1574276"/>
            <a:ext cx="5156462" cy="3770722"/>
          </a:xfrm>
          <a:solidFill>
            <a:srgbClr val="FFFFFF"/>
          </a:solidFill>
          <a:ln>
            <a:solidFill>
              <a:srgbClr val="404040"/>
            </a:solidFill>
          </a:ln>
        </p:spPr>
        <p:txBody>
          <a:bodyPr>
            <a:normAutofit/>
          </a:bodyPr>
          <a:lstStyle/>
          <a:p>
            <a:endParaRPr lang="en-PH" dirty="0"/>
          </a:p>
        </p:txBody>
      </p:sp>
      <p:sp>
        <p:nvSpPr>
          <p:cNvPr id="3" name="Content Placeholder 2">
            <a:extLst>
              <a:ext uri="{FF2B5EF4-FFF2-40B4-BE49-F238E27FC236}">
                <a16:creationId xmlns:a16="http://schemas.microsoft.com/office/drawing/2014/main" id="{2D7B7EB6-35F6-0A0C-0B01-A43C088E7766}"/>
              </a:ext>
            </a:extLst>
          </p:cNvPr>
          <p:cNvSpPr>
            <a:spLocks noGrp="1"/>
          </p:cNvSpPr>
          <p:nvPr>
            <p:ph idx="1"/>
          </p:nvPr>
        </p:nvSpPr>
        <p:spPr>
          <a:xfrm>
            <a:off x="688617" y="1657272"/>
            <a:ext cx="4646494" cy="3042547"/>
          </a:xfrm>
        </p:spPr>
        <p:txBody>
          <a:bodyPr>
            <a:noAutofit/>
          </a:bodyPr>
          <a:lstStyle/>
          <a:p>
            <a:pPr marL="0" indent="0" algn="ctr">
              <a:buNone/>
            </a:pPr>
            <a:r>
              <a:rPr lang="en-US" sz="2300" dirty="0">
                <a:solidFill>
                  <a:schemeClr val="tx1"/>
                </a:solidFill>
                <a:latin typeface="Rockwell" panose="02060603020205020403" pitchFamily="18" charset="0"/>
              </a:rPr>
              <a:t>It shows that NN with 10 Hidden neurons got the highest TP rate being the most sensitive and has the highest FP rate among other NN structures, while NN with 25 Hidden nodes got the highest Accuracy rate. The network structure that got the highest Specificity rate is NN with 50 Hidden nodes.</a:t>
            </a:r>
            <a:endParaRPr lang="en-PH" sz="2300" dirty="0">
              <a:solidFill>
                <a:schemeClr val="tx1"/>
              </a:solidFill>
              <a:latin typeface="Rockwell" panose="02060603020205020403" pitchFamily="18" charset="0"/>
            </a:endParaRPr>
          </a:p>
        </p:txBody>
      </p:sp>
      <p:sp>
        <p:nvSpPr>
          <p:cNvPr id="11" name="Rectangle 10">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92820D8-636C-DEB2-6B6F-B27E386E0F9A}"/>
              </a:ext>
            </a:extLst>
          </p:cNvPr>
          <p:cNvPicPr>
            <a:picLocks noChangeAspect="1"/>
          </p:cNvPicPr>
          <p:nvPr/>
        </p:nvPicPr>
        <p:blipFill>
          <a:blip r:embed="rId2" cstate="print"/>
          <a:stretch>
            <a:fillRect/>
          </a:stretch>
        </p:blipFill>
        <p:spPr>
          <a:xfrm>
            <a:off x="6882703" y="2055955"/>
            <a:ext cx="4526735" cy="2643864"/>
          </a:xfrm>
          <a:prstGeom prst="rect">
            <a:avLst/>
          </a:prstGeom>
        </p:spPr>
      </p:pic>
    </p:spTree>
    <p:extLst>
      <p:ext uri="{BB962C8B-B14F-4D97-AF65-F5344CB8AC3E}">
        <p14:creationId xmlns:p14="http://schemas.microsoft.com/office/powerpoint/2010/main" val="24428643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7" y="0"/>
            <a:ext cx="6676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668F29-1272-D08B-2FED-545F0C002B94}"/>
              </a:ext>
            </a:extLst>
          </p:cNvPr>
          <p:cNvSpPr>
            <a:spLocks noGrp="1"/>
          </p:cNvSpPr>
          <p:nvPr>
            <p:ph idx="1"/>
          </p:nvPr>
        </p:nvSpPr>
        <p:spPr>
          <a:xfrm>
            <a:off x="1536301" y="1738152"/>
            <a:ext cx="6510742" cy="4102209"/>
          </a:xfrm>
        </p:spPr>
        <p:txBody>
          <a:bodyPr>
            <a:noAutofit/>
          </a:bodyPr>
          <a:lstStyle/>
          <a:p>
            <a:pPr algn="ctr"/>
            <a:r>
              <a:rPr lang="en-PH" sz="2700" dirty="0">
                <a:solidFill>
                  <a:schemeClr val="bg1"/>
                </a:solidFill>
                <a:latin typeface="Rockwell" panose="02060603020205020403" pitchFamily="18" charset="0"/>
              </a:rPr>
              <a:t>For both implementations of Neural Networks, NN with 25 Hidden Neurons got the highest Accuracy Rate. TPR and FPR of the manually coded NN implementation are higher as compared to </a:t>
            </a:r>
            <a:r>
              <a:rPr lang="en-PH" sz="2700" dirty="0" err="1">
                <a:solidFill>
                  <a:schemeClr val="bg1"/>
                </a:solidFill>
                <a:latin typeface="Rockwell" panose="02060603020205020403" pitchFamily="18" charset="0"/>
              </a:rPr>
              <a:t>NeuroShell</a:t>
            </a:r>
            <a:r>
              <a:rPr lang="en-PH" sz="2700" dirty="0">
                <a:solidFill>
                  <a:schemeClr val="bg1"/>
                </a:solidFill>
                <a:latin typeface="Rockwell" panose="02060603020205020403" pitchFamily="18" charset="0"/>
              </a:rPr>
              <a:t> Implementation yet its SPC rate is higher than the latter. </a:t>
            </a:r>
          </a:p>
        </p:txBody>
      </p:sp>
    </p:spTree>
    <p:extLst>
      <p:ext uri="{BB962C8B-B14F-4D97-AF65-F5344CB8AC3E}">
        <p14:creationId xmlns:p14="http://schemas.microsoft.com/office/powerpoint/2010/main" val="3111871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76F672-9E35-932A-D3D7-72D92E61675D}"/>
              </a:ext>
            </a:extLst>
          </p:cNvPr>
          <p:cNvSpPr>
            <a:spLocks noGrp="1"/>
          </p:cNvSpPr>
          <p:nvPr>
            <p:ph idx="1"/>
          </p:nvPr>
        </p:nvSpPr>
        <p:spPr>
          <a:xfrm>
            <a:off x="1706244" y="2193363"/>
            <a:ext cx="8779512" cy="2879256"/>
          </a:xfrm>
        </p:spPr>
        <p:txBody>
          <a:bodyPr>
            <a:normAutofit lnSpcReduction="10000"/>
          </a:bodyPr>
          <a:lstStyle/>
          <a:p>
            <a:pPr marL="0" indent="0" algn="just">
              <a:buNone/>
            </a:pPr>
            <a:r>
              <a:rPr lang="en-US" sz="2400" dirty="0">
                <a:effectLst/>
                <a:latin typeface="Rockwell" panose="02060603020205020403" pitchFamily="18" charset="0"/>
                <a:ea typeface="Calibri" panose="020F0502020204030204" pitchFamily="34" charset="0"/>
                <a:cs typeface="Times New Roman" panose="02020603050405020304" pitchFamily="18" charset="0"/>
              </a:rPr>
              <a:t>Machine Learning is a study of systems that allows learning and prediction based from a data. Implementing Machine Learning for medical purposes is one of its useful and important applications. Diabetes Mellitus is a major health concern worldwide. This paper presents a way to improve data evaluation on Diabetes Mellitus by using different machine learning approaches, namely: Neural Networks, Bayesian Networks, and Collaborative Filtering.</a:t>
            </a:r>
            <a:endParaRPr lang="en-PH" sz="2400" dirty="0">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521931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B63A5-9180-62E5-41E0-3DF6BA79405D}"/>
              </a:ext>
            </a:extLst>
          </p:cNvPr>
          <p:cNvSpPr>
            <a:spLocks noGrp="1"/>
          </p:cNvSpPr>
          <p:nvPr>
            <p:ph type="title"/>
          </p:nvPr>
        </p:nvSpPr>
        <p:spPr>
          <a:xfrm>
            <a:off x="326439" y="2419178"/>
            <a:ext cx="3849625" cy="2019644"/>
          </a:xfrm>
          <a:prstGeom prst="ellipse">
            <a:avLst/>
          </a:prstGeom>
        </p:spPr>
        <p:txBody>
          <a:bodyPr vert="horz" lIns="274320" tIns="182880" rIns="274320" bIns="182880" rtlCol="0" anchor="ctr" anchorCtr="1">
            <a:normAutofit/>
          </a:bodyPr>
          <a:lstStyle/>
          <a:p>
            <a:r>
              <a:rPr lang="en-US" sz="2400" dirty="0">
                <a:latin typeface="Rockwell" panose="02060603020205020403" pitchFamily="18" charset="0"/>
              </a:rPr>
              <a:t>BAYESIAN NETWORKS</a:t>
            </a:r>
          </a:p>
        </p:txBody>
      </p:sp>
      <p:pic>
        <p:nvPicPr>
          <p:cNvPr id="4" name="Content Placeholder 3">
            <a:extLst>
              <a:ext uri="{FF2B5EF4-FFF2-40B4-BE49-F238E27FC236}">
                <a16:creationId xmlns:a16="http://schemas.microsoft.com/office/drawing/2014/main" id="{30D80E03-A7E1-FE05-271B-2EEE2661FA5D}"/>
              </a:ext>
            </a:extLst>
          </p:cNvPr>
          <p:cNvPicPr>
            <a:picLocks noGrp="1" noChangeAspect="1"/>
          </p:cNvPicPr>
          <p:nvPr>
            <p:ph idx="1"/>
          </p:nvPr>
        </p:nvPicPr>
        <p:blipFill>
          <a:blip r:embed="rId2" cstate="print"/>
          <a:stretch>
            <a:fillRect/>
          </a:stretch>
        </p:blipFill>
        <p:spPr>
          <a:xfrm>
            <a:off x="5107563" y="1179870"/>
            <a:ext cx="6757998" cy="3858489"/>
          </a:xfrm>
          <a:prstGeom prst="rect">
            <a:avLst/>
          </a:prstGeom>
        </p:spPr>
      </p:pic>
      <p:sp>
        <p:nvSpPr>
          <p:cNvPr id="5" name="TextBox 4">
            <a:extLst>
              <a:ext uri="{FF2B5EF4-FFF2-40B4-BE49-F238E27FC236}">
                <a16:creationId xmlns:a16="http://schemas.microsoft.com/office/drawing/2014/main" id="{39FA0E7C-7C05-D417-2A0D-C6F9C98F089B}"/>
              </a:ext>
            </a:extLst>
          </p:cNvPr>
          <p:cNvSpPr txBox="1"/>
          <p:nvPr/>
        </p:nvSpPr>
        <p:spPr>
          <a:xfrm>
            <a:off x="5708457" y="5247243"/>
            <a:ext cx="6157104" cy="430887"/>
          </a:xfrm>
          <a:prstGeom prst="rect">
            <a:avLst/>
          </a:prstGeom>
          <a:noFill/>
        </p:spPr>
        <p:txBody>
          <a:bodyPr wrap="square" rtlCol="0">
            <a:spAutoFit/>
          </a:bodyPr>
          <a:lstStyle/>
          <a:p>
            <a:r>
              <a:rPr lang="en-PH" sz="2200" dirty="0">
                <a:latin typeface="Rockwell" panose="02060603020205020403" pitchFamily="18" charset="0"/>
              </a:rPr>
              <a:t>This is the DAG produced by Genie software.</a:t>
            </a:r>
          </a:p>
        </p:txBody>
      </p:sp>
    </p:spTree>
    <p:extLst>
      <p:ext uri="{BB962C8B-B14F-4D97-AF65-F5344CB8AC3E}">
        <p14:creationId xmlns:p14="http://schemas.microsoft.com/office/powerpoint/2010/main" val="2804126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0C5E-7C5C-62FC-F70D-099D8BC3B116}"/>
              </a:ext>
            </a:extLst>
          </p:cNvPr>
          <p:cNvSpPr>
            <a:spLocks noGrp="1"/>
          </p:cNvSpPr>
          <p:nvPr>
            <p:ph type="title"/>
          </p:nvPr>
        </p:nvSpPr>
        <p:spPr>
          <a:xfrm>
            <a:off x="7689192" y="1074655"/>
            <a:ext cx="4351319" cy="4666269"/>
          </a:xfrm>
          <a:noFill/>
          <a:ln>
            <a:solidFill>
              <a:schemeClr val="bg1"/>
            </a:solidFill>
          </a:ln>
        </p:spPr>
        <p:txBody>
          <a:bodyPr wrap="square">
            <a:normAutofit/>
          </a:bodyPr>
          <a:lstStyle/>
          <a:p>
            <a:endParaRPr lang="en-PH" dirty="0">
              <a:solidFill>
                <a:schemeClr val="bg1"/>
              </a:solidFill>
            </a:endParaRPr>
          </a:p>
        </p:txBody>
      </p:sp>
      <p:pic>
        <p:nvPicPr>
          <p:cNvPr id="5" name="Picture 4">
            <a:extLst>
              <a:ext uri="{FF2B5EF4-FFF2-40B4-BE49-F238E27FC236}">
                <a16:creationId xmlns:a16="http://schemas.microsoft.com/office/drawing/2014/main" id="{1D7891C8-DC15-08C7-D732-DFCC2BBB1FBD}"/>
              </a:ext>
            </a:extLst>
          </p:cNvPr>
          <p:cNvPicPr>
            <a:picLocks noChangeAspect="1"/>
          </p:cNvPicPr>
          <p:nvPr/>
        </p:nvPicPr>
        <p:blipFill>
          <a:blip r:embed="rId2"/>
          <a:stretch>
            <a:fillRect/>
          </a:stretch>
        </p:blipFill>
        <p:spPr>
          <a:xfrm>
            <a:off x="643468" y="745359"/>
            <a:ext cx="6250769" cy="5206414"/>
          </a:xfrm>
          <a:prstGeom prst="rect">
            <a:avLst/>
          </a:prstGeom>
        </p:spPr>
      </p:pic>
      <p:sp>
        <p:nvSpPr>
          <p:cNvPr id="3" name="Content Placeholder 2">
            <a:extLst>
              <a:ext uri="{FF2B5EF4-FFF2-40B4-BE49-F238E27FC236}">
                <a16:creationId xmlns:a16="http://schemas.microsoft.com/office/drawing/2014/main" id="{08DDC5B9-B390-0887-C763-2DCC58B5B74A}"/>
              </a:ext>
            </a:extLst>
          </p:cNvPr>
          <p:cNvSpPr>
            <a:spLocks noGrp="1"/>
          </p:cNvSpPr>
          <p:nvPr>
            <p:ph idx="1"/>
          </p:nvPr>
        </p:nvSpPr>
        <p:spPr>
          <a:xfrm>
            <a:off x="7689192" y="1229033"/>
            <a:ext cx="4351319" cy="3998724"/>
          </a:xfrm>
        </p:spPr>
        <p:txBody>
          <a:bodyPr>
            <a:noAutofit/>
          </a:bodyPr>
          <a:lstStyle/>
          <a:p>
            <a:pPr marL="0" indent="0" algn="ctr">
              <a:lnSpc>
                <a:spcPct val="90000"/>
              </a:lnSpc>
              <a:buNone/>
            </a:pPr>
            <a:r>
              <a:rPr lang="en-US" sz="2100"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The test scores for TPR and FPR of Bayesian Networks are relatively lower as compared to the test scores in Neural Networks implementations. Lower TPR only means that the network had a lower hit rate while low FPR indicates low Type I error. Test score for ACC is not that far from the ACC score of Neural Networks implementations. The SPC rate was impressive since it reached the 70% mark which only meant it had a high true negative rate.</a:t>
            </a:r>
            <a:endParaRPr lang="en-PH" sz="2100" dirty="0">
              <a:solidFill>
                <a:schemeClr val="bg1"/>
              </a:solidFill>
              <a:effectLst/>
              <a:latin typeface="Rockwell" panose="02060603020205020403" pitchFamily="18" charset="0"/>
              <a:ea typeface="Calibri" panose="020F0502020204030204" pitchFamily="34" charset="0"/>
              <a:cs typeface="Times New Roman" panose="02020603050405020304" pitchFamily="18" charset="0"/>
            </a:endParaRPr>
          </a:p>
          <a:p>
            <a:pPr algn="ctr">
              <a:lnSpc>
                <a:spcPct val="90000"/>
              </a:lnSpc>
            </a:pPr>
            <a:endParaRPr lang="en-PH" sz="21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38782081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4882C-5989-2399-7511-A969282CA502}"/>
              </a:ext>
            </a:extLst>
          </p:cNvPr>
          <p:cNvSpPr>
            <a:spLocks noGrp="1"/>
          </p:cNvSpPr>
          <p:nvPr>
            <p:ph type="title"/>
          </p:nvPr>
        </p:nvSpPr>
        <p:spPr>
          <a:xfrm>
            <a:off x="2231135" y="3709835"/>
            <a:ext cx="7729729" cy="855406"/>
          </a:xfrm>
          <a:noFill/>
          <a:ln>
            <a:solidFill>
              <a:schemeClr val="bg1"/>
            </a:solidFill>
          </a:ln>
        </p:spPr>
        <p:txBody>
          <a:bodyPr vert="horz" lIns="182880" tIns="182880" rIns="182880" bIns="182880" rtlCol="0" anchor="ctr">
            <a:normAutofit/>
          </a:bodyPr>
          <a:lstStyle/>
          <a:p>
            <a:r>
              <a:rPr lang="en-US" sz="2400">
                <a:solidFill>
                  <a:schemeClr val="bg1"/>
                </a:solidFill>
              </a:rPr>
              <a:t>Collaborative filtering</a:t>
            </a:r>
          </a:p>
        </p:txBody>
      </p:sp>
      <p:pic>
        <p:nvPicPr>
          <p:cNvPr id="5" name="Content Placeholder 4">
            <a:extLst>
              <a:ext uri="{FF2B5EF4-FFF2-40B4-BE49-F238E27FC236}">
                <a16:creationId xmlns:a16="http://schemas.microsoft.com/office/drawing/2014/main" id="{5A8D3A53-960B-F9DC-1F5F-EB373D00E357}"/>
              </a:ext>
            </a:extLst>
          </p:cNvPr>
          <p:cNvPicPr>
            <a:picLocks noGrp="1" noChangeAspect="1"/>
          </p:cNvPicPr>
          <p:nvPr>
            <p:ph idx="1"/>
          </p:nvPr>
        </p:nvPicPr>
        <p:blipFill>
          <a:blip r:embed="rId2"/>
          <a:stretch>
            <a:fillRect/>
          </a:stretch>
        </p:blipFill>
        <p:spPr>
          <a:xfrm>
            <a:off x="2835107" y="643467"/>
            <a:ext cx="6521786" cy="2576105"/>
          </a:xfrm>
          <a:prstGeom prst="rect">
            <a:avLst/>
          </a:prstGeom>
        </p:spPr>
      </p:pic>
      <p:sp>
        <p:nvSpPr>
          <p:cNvPr id="6" name="TextBox 5">
            <a:extLst>
              <a:ext uri="{FF2B5EF4-FFF2-40B4-BE49-F238E27FC236}">
                <a16:creationId xmlns:a16="http://schemas.microsoft.com/office/drawing/2014/main" id="{7214AA7E-9DE8-C997-0A14-FD862A753C55}"/>
              </a:ext>
            </a:extLst>
          </p:cNvPr>
          <p:cNvSpPr txBox="1"/>
          <p:nvPr/>
        </p:nvSpPr>
        <p:spPr>
          <a:xfrm>
            <a:off x="659572" y="4704674"/>
            <a:ext cx="11287432" cy="1200764"/>
          </a:xfrm>
          <a:prstGeom prst="rect">
            <a:avLst/>
          </a:prstGeom>
        </p:spPr>
        <p:txBody>
          <a:bodyPr vert="horz" lIns="91440" tIns="45720" rIns="91440" bIns="45720" rtlCol="0">
            <a:noAutofit/>
          </a:bodyPr>
          <a:lstStyle/>
          <a:p>
            <a:pPr algn="ctr" defTabSz="914400">
              <a:lnSpc>
                <a:spcPct val="90000"/>
              </a:lnSpc>
              <a:spcBef>
                <a:spcPts val="1000"/>
              </a:spcBef>
              <a:buClr>
                <a:schemeClr val="accent2"/>
              </a:buClr>
            </a:pPr>
            <a:r>
              <a:rPr lang="en-US" sz="2000" dirty="0">
                <a:solidFill>
                  <a:schemeClr val="bg1"/>
                </a:solidFill>
                <a:effectLst/>
                <a:latin typeface="Rockwell" panose="02060603020205020403" pitchFamily="18" charset="0"/>
              </a:rPr>
              <a:t>Among the three CF techniques, Item-based CF using Pearson correlation had the highest </a:t>
            </a:r>
            <a:r>
              <a:rPr lang="en-US" sz="2000" i="1" dirty="0">
                <a:solidFill>
                  <a:schemeClr val="bg1"/>
                </a:solidFill>
                <a:effectLst/>
                <a:latin typeface="Rockwell" panose="02060603020205020403" pitchFamily="18" charset="0"/>
              </a:rPr>
              <a:t>Sensitivity</a:t>
            </a:r>
            <a:r>
              <a:rPr lang="en-US" sz="2000" dirty="0">
                <a:solidFill>
                  <a:schemeClr val="bg1"/>
                </a:solidFill>
                <a:effectLst/>
                <a:latin typeface="Rockwell" panose="02060603020205020403" pitchFamily="18" charset="0"/>
              </a:rPr>
              <a:t> or hit rate, while the CF technique that got the lowest FPR resulting to a low Type I error is User-based CF using Pearson correlation. The table also showed that the most </a:t>
            </a:r>
            <a:r>
              <a:rPr lang="en-US" sz="2000" i="1" dirty="0">
                <a:solidFill>
                  <a:schemeClr val="bg1"/>
                </a:solidFill>
                <a:effectLst/>
                <a:latin typeface="Rockwell" panose="02060603020205020403" pitchFamily="18" charset="0"/>
              </a:rPr>
              <a:t>accurate</a:t>
            </a:r>
            <a:r>
              <a:rPr lang="en-US" sz="2000" dirty="0">
                <a:solidFill>
                  <a:schemeClr val="bg1"/>
                </a:solidFill>
                <a:effectLst/>
                <a:latin typeface="Rockwell" panose="02060603020205020403" pitchFamily="18" charset="0"/>
              </a:rPr>
              <a:t> algorithm among the three in predicting DM patients is Item-based using Pearson Correlation, though the test scores aren't quite that far from each other. User-based CF using Pearson correlation got the highest </a:t>
            </a:r>
            <a:r>
              <a:rPr lang="en-US" sz="2000" i="1" dirty="0">
                <a:solidFill>
                  <a:schemeClr val="bg1"/>
                </a:solidFill>
                <a:effectLst/>
                <a:latin typeface="Rockwell" panose="02060603020205020403" pitchFamily="18" charset="0"/>
              </a:rPr>
              <a:t>Specificity</a:t>
            </a:r>
            <a:r>
              <a:rPr lang="en-US" sz="2000" dirty="0">
                <a:solidFill>
                  <a:schemeClr val="bg1"/>
                </a:solidFill>
                <a:effectLst/>
                <a:latin typeface="Rockwell" panose="02060603020205020403" pitchFamily="18" charset="0"/>
              </a:rPr>
              <a:t> rate.</a:t>
            </a:r>
          </a:p>
          <a:p>
            <a:pPr indent="-228600" defTabSz="914400">
              <a:lnSpc>
                <a:spcPct val="90000"/>
              </a:lnSpc>
              <a:spcBef>
                <a:spcPts val="1000"/>
              </a:spcBef>
              <a:buClr>
                <a:schemeClr val="accent2"/>
              </a:buClr>
              <a:buFont typeface="Arial" panose="020B0604020202020204" pitchFamily="34" charset="0"/>
              <a:buChar char="•"/>
            </a:pPr>
            <a:endParaRPr lang="en-US" sz="20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3929367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1F204-9FD0-A318-DE37-55BCAC662266}"/>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200">
                <a:solidFill>
                  <a:schemeClr val="bg1"/>
                </a:solidFill>
              </a:rPr>
              <a:t>Comparison of all algorithms</a:t>
            </a:r>
          </a:p>
        </p:txBody>
      </p:sp>
      <p:pic>
        <p:nvPicPr>
          <p:cNvPr id="4" name="Content Placeholder 3">
            <a:extLst>
              <a:ext uri="{FF2B5EF4-FFF2-40B4-BE49-F238E27FC236}">
                <a16:creationId xmlns:a16="http://schemas.microsoft.com/office/drawing/2014/main" id="{3E5955E1-E24C-2B98-07B2-35C9B8388F38}"/>
              </a:ext>
            </a:extLst>
          </p:cNvPr>
          <p:cNvPicPr>
            <a:picLocks noGrp="1" noChangeAspect="1"/>
          </p:cNvPicPr>
          <p:nvPr>
            <p:ph idx="1"/>
          </p:nvPr>
        </p:nvPicPr>
        <p:blipFill>
          <a:blip r:embed="rId2" cstate="print"/>
          <a:stretch>
            <a:fillRect/>
          </a:stretch>
        </p:blipFill>
        <p:spPr>
          <a:xfrm>
            <a:off x="5112230" y="974507"/>
            <a:ext cx="6621835" cy="4800831"/>
          </a:xfrm>
          <a:prstGeom prst="rect">
            <a:avLst/>
          </a:prstGeom>
        </p:spPr>
      </p:pic>
      <p:sp>
        <p:nvSpPr>
          <p:cNvPr id="5" name="TextBox 4">
            <a:extLst>
              <a:ext uri="{FF2B5EF4-FFF2-40B4-BE49-F238E27FC236}">
                <a16:creationId xmlns:a16="http://schemas.microsoft.com/office/drawing/2014/main" id="{86025FFA-C9FD-9775-343A-7C9093E261A2}"/>
              </a:ext>
            </a:extLst>
          </p:cNvPr>
          <p:cNvSpPr txBox="1"/>
          <p:nvPr/>
        </p:nvSpPr>
        <p:spPr>
          <a:xfrm>
            <a:off x="5978013" y="5883493"/>
            <a:ext cx="6420465" cy="400110"/>
          </a:xfrm>
          <a:prstGeom prst="rect">
            <a:avLst/>
          </a:prstGeom>
          <a:noFill/>
        </p:spPr>
        <p:txBody>
          <a:bodyPr wrap="square" rtlCol="0">
            <a:spAutoFit/>
          </a:bodyPr>
          <a:lstStyle/>
          <a:p>
            <a:r>
              <a:rPr lang="en-PH" sz="2000" dirty="0">
                <a:latin typeface="Rockwell" panose="02060603020205020403" pitchFamily="18" charset="0"/>
              </a:rPr>
              <a:t>ROC Space and plot of all the algorithms</a:t>
            </a:r>
          </a:p>
        </p:txBody>
      </p:sp>
    </p:spTree>
    <p:extLst>
      <p:ext uri="{BB962C8B-B14F-4D97-AF65-F5344CB8AC3E}">
        <p14:creationId xmlns:p14="http://schemas.microsoft.com/office/powerpoint/2010/main" val="2598043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DE681-5621-87B2-3182-0BE902C85C2F}"/>
              </a:ext>
            </a:extLst>
          </p:cNvPr>
          <p:cNvSpPr>
            <a:spLocks noGrp="1"/>
          </p:cNvSpPr>
          <p:nvPr>
            <p:ph idx="1"/>
          </p:nvPr>
        </p:nvSpPr>
        <p:spPr>
          <a:xfrm>
            <a:off x="721809" y="888756"/>
            <a:ext cx="10486966" cy="4764792"/>
          </a:xfrm>
        </p:spPr>
        <p:txBody>
          <a:bodyPr>
            <a:noAutofit/>
          </a:bodyPr>
          <a:lstStyle/>
          <a:p>
            <a:pPr indent="0" algn="ctr">
              <a:lnSpc>
                <a:spcPct val="200000"/>
              </a:lnSpc>
              <a:spcAft>
                <a:spcPts val="1000"/>
              </a:spcAft>
              <a:buNone/>
            </a:pPr>
            <a:r>
              <a:rPr lang="en-US" sz="2400">
                <a:effectLst/>
                <a:latin typeface="Rockwell" panose="02060603020205020403" pitchFamily="18" charset="0"/>
                <a:ea typeface="Times New Roman" panose="02020603050405020304" pitchFamily="18" charset="0"/>
                <a:cs typeface="Times New Roman" panose="02020603050405020304" pitchFamily="18" charset="0"/>
              </a:rPr>
              <a:t>The best classification method can be determined by extending the diagonal line upwards and looking at the point that would last touch the line. However, in the graph we have (See Fig. 8), it is unclear who last touched it because the three plots, namely 25 Hidden Neurons, 30 Hidden Neurons and 40 Hidden neurons likely occupy the same spot. </a:t>
            </a:r>
            <a:r>
              <a:rPr lang="en-US" sz="2400">
                <a:effectLst/>
                <a:latin typeface="Rockwell" panose="02060603020205020403" pitchFamily="18" charset="0"/>
                <a:ea typeface="Times New Roman" panose="02020603050405020304" pitchFamily="18" charset="0"/>
              </a:rPr>
              <a:t>Another way is by computing the distance of plot from </a:t>
            </a:r>
            <a:r>
              <a:rPr lang="en-US" sz="2400" b="1">
                <a:effectLst/>
                <a:latin typeface="Rockwell" panose="02060603020205020403" pitchFamily="18" charset="0"/>
                <a:ea typeface="Times New Roman" panose="02020603050405020304" pitchFamily="18" charset="0"/>
              </a:rPr>
              <a:t>perfect classification point.</a:t>
            </a:r>
            <a:endParaRPr lang="en-PH" sz="2400" b="1" dirty="0">
              <a:latin typeface="Rockwell" panose="02060603020205020403" pitchFamily="18" charset="0"/>
            </a:endParaRPr>
          </a:p>
        </p:txBody>
      </p:sp>
    </p:spTree>
    <p:extLst>
      <p:ext uri="{BB962C8B-B14F-4D97-AF65-F5344CB8AC3E}">
        <p14:creationId xmlns:p14="http://schemas.microsoft.com/office/powerpoint/2010/main" val="139725249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F4E64-93ED-49E6-2FB7-99EA5F68D1D5}"/>
              </a:ext>
            </a:extLst>
          </p:cNvPr>
          <p:cNvSpPr>
            <a:spLocks noGrp="1"/>
          </p:cNvSpPr>
          <p:nvPr>
            <p:ph type="title"/>
          </p:nvPr>
        </p:nvSpPr>
        <p:spPr>
          <a:xfrm>
            <a:off x="3449990" y="489154"/>
            <a:ext cx="6027175" cy="5879691"/>
          </a:xfrm>
        </p:spPr>
        <p:txBody>
          <a:bodyPr/>
          <a:lstStyle/>
          <a:p>
            <a:endParaRPr lang="en-PH" dirty="0"/>
          </a:p>
        </p:txBody>
      </p:sp>
      <p:sp>
        <p:nvSpPr>
          <p:cNvPr id="3" name="Content Placeholder 2">
            <a:extLst>
              <a:ext uri="{FF2B5EF4-FFF2-40B4-BE49-F238E27FC236}">
                <a16:creationId xmlns:a16="http://schemas.microsoft.com/office/drawing/2014/main" id="{77CD95DE-3B6B-282B-340A-983845023434}"/>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2311DB39-80D9-B09E-69DD-8DBDBE567FF4}"/>
              </a:ext>
            </a:extLst>
          </p:cNvPr>
          <p:cNvPicPr>
            <a:picLocks noChangeAspect="1"/>
          </p:cNvPicPr>
          <p:nvPr/>
        </p:nvPicPr>
        <p:blipFill>
          <a:blip r:embed="rId2"/>
          <a:stretch>
            <a:fillRect/>
          </a:stretch>
        </p:blipFill>
        <p:spPr>
          <a:xfrm>
            <a:off x="4087956" y="604200"/>
            <a:ext cx="4888896" cy="5649597"/>
          </a:xfrm>
          <a:prstGeom prst="rect">
            <a:avLst/>
          </a:prstGeom>
        </p:spPr>
      </p:pic>
    </p:spTree>
    <p:extLst>
      <p:ext uri="{BB962C8B-B14F-4D97-AF65-F5344CB8AC3E}">
        <p14:creationId xmlns:p14="http://schemas.microsoft.com/office/powerpoint/2010/main" val="3060450117"/>
      </p:ext>
    </p:extLst>
  </p:cSld>
  <p:clrMapOvr>
    <a:masterClrMapping/>
  </p:clrMapOvr>
  <p:transition spd="slow">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995B1-968B-8341-A42E-51C4D978AFE6}"/>
              </a:ext>
            </a:extLst>
          </p:cNvPr>
          <p:cNvSpPr>
            <a:spLocks noGrp="1"/>
          </p:cNvSpPr>
          <p:nvPr>
            <p:ph type="title"/>
          </p:nvPr>
        </p:nvSpPr>
        <p:spPr>
          <a:xfrm>
            <a:off x="1851195" y="1059838"/>
            <a:ext cx="3969501" cy="4738324"/>
          </a:xfrm>
          <a:noFill/>
          <a:ln>
            <a:noFill/>
          </a:ln>
        </p:spPr>
        <p:txBody>
          <a:bodyPr>
            <a:normAutofit/>
          </a:bodyPr>
          <a:lstStyle/>
          <a:p>
            <a:r>
              <a:rPr lang="en-PH" sz="3800" dirty="0">
                <a:solidFill>
                  <a:schemeClr val="bg1"/>
                </a:solidFill>
              </a:rPr>
              <a:t>CONCLUSION</a:t>
            </a:r>
          </a:p>
        </p:txBody>
      </p:sp>
      <p:sp>
        <p:nvSpPr>
          <p:cNvPr id="3" name="Content Placeholder 2">
            <a:extLst>
              <a:ext uri="{FF2B5EF4-FFF2-40B4-BE49-F238E27FC236}">
                <a16:creationId xmlns:a16="http://schemas.microsoft.com/office/drawing/2014/main" id="{C4035B80-BF46-EBE9-30C4-E2DF55DB0B20}"/>
              </a:ext>
            </a:extLst>
          </p:cNvPr>
          <p:cNvSpPr>
            <a:spLocks noGrp="1"/>
          </p:cNvSpPr>
          <p:nvPr>
            <p:ph idx="1"/>
          </p:nvPr>
        </p:nvSpPr>
        <p:spPr>
          <a:xfrm>
            <a:off x="6364309" y="965571"/>
            <a:ext cx="5587565" cy="5498278"/>
          </a:xfrm>
        </p:spPr>
        <p:txBody>
          <a:bodyPr anchor="ctr">
            <a:noAutofit/>
          </a:bodyPr>
          <a:lstStyle/>
          <a:p>
            <a:pPr marL="0" indent="0" algn="ctr">
              <a:buNone/>
            </a:pPr>
            <a:r>
              <a:rPr lang="en-US" sz="2100" dirty="0">
                <a:effectLst/>
                <a:latin typeface="Rockwell" panose="02060603020205020403" pitchFamily="18" charset="0"/>
                <a:ea typeface="Times New Roman" panose="02020603050405020304" pitchFamily="18" charset="0"/>
                <a:cs typeface="Times New Roman" panose="02020603050405020304" pitchFamily="18" charset="0"/>
              </a:rPr>
              <a:t>Among Neural Networks, Bayesian Networks and Collaborative Filtering techniques implemented to classify Diabetes Mellitus patients, </a:t>
            </a:r>
            <a:r>
              <a:rPr lang="en-US" sz="2100" b="1" dirty="0">
                <a:effectLst/>
                <a:latin typeface="Rockwell" panose="02060603020205020403" pitchFamily="18" charset="0"/>
                <a:ea typeface="Times New Roman" panose="02020603050405020304" pitchFamily="18" charset="0"/>
                <a:cs typeface="Times New Roman" panose="02020603050405020304" pitchFamily="18" charset="0"/>
              </a:rPr>
              <a:t>Neural Networks with 25 Hidden neurons</a:t>
            </a:r>
            <a:r>
              <a:rPr lang="en-US" sz="2100" dirty="0">
                <a:effectLst/>
                <a:latin typeface="Rockwell" panose="02060603020205020403" pitchFamily="18" charset="0"/>
                <a:ea typeface="Times New Roman" panose="02020603050405020304" pitchFamily="18" charset="0"/>
                <a:cs typeface="Times New Roman" panose="02020603050405020304" pitchFamily="18" charset="0"/>
              </a:rPr>
              <a:t> got the shortest distance from the perfect classification point. From one of the tables presented above, this method also got the highest Accuracy rate among neural network structures. In this problem only, we can therefore say, that by using ROC Curve as evaluation method, Neural Networks with 25 Hidden neurons is the best and the most accurate method to use in classifying Diabetes Mellitus patients.</a:t>
            </a:r>
            <a:endParaRPr lang="en-PH" sz="2100" dirty="0">
              <a:effectLst/>
              <a:latin typeface="Rockwell" panose="02060603020205020403" pitchFamily="18" charset="0"/>
              <a:ea typeface="Calibri" panose="020F0502020204030204" pitchFamily="34" charset="0"/>
              <a:cs typeface="Times New Roman" panose="02020603050405020304" pitchFamily="18" charset="0"/>
            </a:endParaRPr>
          </a:p>
          <a:p>
            <a:pPr algn="ctr"/>
            <a:endParaRPr lang="en-PH" sz="2100" dirty="0">
              <a:latin typeface="Rockwell" panose="02060603020205020403" pitchFamily="18" charset="0"/>
            </a:endParaRPr>
          </a:p>
        </p:txBody>
      </p:sp>
    </p:spTree>
    <p:extLst>
      <p:ext uri="{BB962C8B-B14F-4D97-AF65-F5344CB8AC3E}">
        <p14:creationId xmlns:p14="http://schemas.microsoft.com/office/powerpoint/2010/main" val="186403647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7" y="0"/>
            <a:ext cx="6676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707DD-851E-8CC1-6C55-4B4B14005B21}"/>
              </a:ext>
            </a:extLst>
          </p:cNvPr>
          <p:cNvSpPr>
            <a:spLocks noGrp="1"/>
          </p:cNvSpPr>
          <p:nvPr>
            <p:ph type="title"/>
          </p:nvPr>
        </p:nvSpPr>
        <p:spPr>
          <a:xfrm>
            <a:off x="1763149" y="541908"/>
            <a:ext cx="6057046" cy="1152127"/>
          </a:xfrm>
          <a:noFill/>
          <a:ln>
            <a:solidFill>
              <a:srgbClr val="FFFFFF"/>
            </a:solidFill>
          </a:ln>
        </p:spPr>
        <p:txBody>
          <a:bodyPr>
            <a:normAutofit/>
          </a:bodyPr>
          <a:lstStyle/>
          <a:p>
            <a:r>
              <a:rPr lang="en-PH" b="1" dirty="0">
                <a:solidFill>
                  <a:srgbClr val="FFFFFF"/>
                </a:solidFill>
              </a:rPr>
              <a:t>Significance of </a:t>
            </a:r>
            <a:br>
              <a:rPr lang="en-PH" b="1" dirty="0">
                <a:solidFill>
                  <a:srgbClr val="FFFFFF"/>
                </a:solidFill>
              </a:rPr>
            </a:br>
            <a:r>
              <a:rPr lang="en-PH" b="1" dirty="0">
                <a:solidFill>
                  <a:srgbClr val="FFFFFF"/>
                </a:solidFill>
              </a:rPr>
              <a:t>the study</a:t>
            </a:r>
          </a:p>
        </p:txBody>
      </p:sp>
      <p:sp>
        <p:nvSpPr>
          <p:cNvPr id="3" name="Content Placeholder 2">
            <a:extLst>
              <a:ext uri="{FF2B5EF4-FFF2-40B4-BE49-F238E27FC236}">
                <a16:creationId xmlns:a16="http://schemas.microsoft.com/office/drawing/2014/main" id="{DB220EC3-B14E-4694-AD64-4893CDB80248}"/>
              </a:ext>
            </a:extLst>
          </p:cNvPr>
          <p:cNvSpPr>
            <a:spLocks noGrp="1"/>
          </p:cNvSpPr>
          <p:nvPr>
            <p:ph idx="1"/>
          </p:nvPr>
        </p:nvSpPr>
        <p:spPr>
          <a:xfrm>
            <a:off x="1453476" y="2170772"/>
            <a:ext cx="6606442" cy="3569256"/>
          </a:xfrm>
        </p:spPr>
        <p:txBody>
          <a:bodyPr>
            <a:normAutofit/>
          </a:bodyPr>
          <a:lstStyle/>
          <a:p>
            <a:pPr algn="just"/>
            <a:r>
              <a:rPr lang="en-US" sz="2000" dirty="0">
                <a:effectLst/>
                <a:latin typeface="Rockwell" panose="02060603020205020403" pitchFamily="18" charset="0"/>
                <a:ea typeface="Times New Roman" panose="02020603050405020304" pitchFamily="18" charset="0"/>
              </a:rPr>
              <a:t>The study will be useful in deriving improvements in the areas of data evaluation on the characteristics and prevention of Diabetes Mellitus. Collected data from patients suffering from DM over the years can now be analyzed for rapid diagnosis of the disease. It also intends to offer a new standard trend in medicine by diagnosing future patients with the same disease state. It will assist the physician in the diagnosis process by evaluating the symptoms. </a:t>
            </a:r>
            <a:endParaRPr lang="en-PH" sz="2000" dirty="0">
              <a:solidFill>
                <a:srgbClr val="FFFFFF"/>
              </a:solidFill>
              <a:latin typeface="Rockwell" panose="02060603020205020403" pitchFamily="18" charset="0"/>
            </a:endParaRPr>
          </a:p>
        </p:txBody>
      </p:sp>
    </p:spTree>
    <p:extLst>
      <p:ext uri="{BB962C8B-B14F-4D97-AF65-F5344CB8AC3E}">
        <p14:creationId xmlns:p14="http://schemas.microsoft.com/office/powerpoint/2010/main" val="11988589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6783-7CB3-BCD7-286F-56C9366EFC55}"/>
              </a:ext>
            </a:extLst>
          </p:cNvPr>
          <p:cNvSpPr>
            <a:spLocks noGrp="1"/>
          </p:cNvSpPr>
          <p:nvPr>
            <p:ph type="title"/>
          </p:nvPr>
        </p:nvSpPr>
        <p:spPr>
          <a:xfrm>
            <a:off x="344129" y="2708804"/>
            <a:ext cx="4184455" cy="1440394"/>
          </a:xfrm>
          <a:noFill/>
          <a:ln>
            <a:solidFill>
              <a:schemeClr val="tx1"/>
            </a:solidFill>
          </a:ln>
        </p:spPr>
        <p:txBody>
          <a:bodyPr>
            <a:normAutofit/>
          </a:bodyPr>
          <a:lstStyle/>
          <a:p>
            <a:r>
              <a:rPr lang="en-PH" sz="3200" b="1" dirty="0">
                <a:solidFill>
                  <a:schemeClr val="tx1"/>
                </a:solidFill>
              </a:rPr>
              <a:t>Methodology</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3AEE67-47B8-ED39-3837-81A417E9A5EB}"/>
              </a:ext>
            </a:extLst>
          </p:cNvPr>
          <p:cNvSpPr>
            <a:spLocks noGrp="1"/>
          </p:cNvSpPr>
          <p:nvPr>
            <p:ph idx="1"/>
          </p:nvPr>
        </p:nvSpPr>
        <p:spPr>
          <a:xfrm>
            <a:off x="5648277" y="1057161"/>
            <a:ext cx="6061435" cy="5252722"/>
          </a:xfrm>
        </p:spPr>
        <p:txBody>
          <a:bodyPr anchor="ctr">
            <a:normAutofit/>
          </a:bodyPr>
          <a:lstStyle/>
          <a:p>
            <a:pPr marL="0" indent="0" algn="just">
              <a:buNone/>
            </a:pPr>
            <a:r>
              <a:rPr lang="en-US" sz="2100" dirty="0">
                <a:solidFill>
                  <a:schemeClr val="bg1"/>
                </a:solidFill>
                <a:effectLst/>
                <a:latin typeface="Rockwell" panose="02060603020205020403" pitchFamily="18" charset="0"/>
                <a:ea typeface="Times New Roman" panose="02020603050405020304" pitchFamily="18" charset="0"/>
                <a:cs typeface="Times New Roman" panose="02020603050405020304" pitchFamily="18" charset="0"/>
              </a:rPr>
              <a:t>The authentic patient health records served as the data set for the study. This data set was obtained from the Practical Fusion, a free Web-based Electronic Health Records (EHR). It originally consists of 86144 patient health records; however, not all of these were used in the implementation. The features present in the data set are Gender, Height, Weight, BMI, Systolic, Diastolic, Respiratory Rate, Temperature, Smoking Status, Allergy and Diabetes Mellitus Indicator (DMI).</a:t>
            </a:r>
            <a:endParaRPr lang="en-PH" sz="2100" dirty="0">
              <a:solidFill>
                <a:schemeClr val="bg1"/>
              </a:solidFill>
              <a:effectLst/>
              <a:latin typeface="Rockwell" panose="02060603020205020403" pitchFamily="18" charset="0"/>
              <a:ea typeface="Calibri" panose="020F0502020204030204" pitchFamily="34" charset="0"/>
              <a:cs typeface="Times New Roman" panose="02020603050405020304" pitchFamily="18" charset="0"/>
            </a:endParaRPr>
          </a:p>
          <a:p>
            <a:pPr algn="just"/>
            <a:endParaRPr lang="en-PH" sz="21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116273257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1FAD9-A48F-D185-18E8-FB4C04908F55}"/>
              </a:ext>
            </a:extLst>
          </p:cNvPr>
          <p:cNvSpPr>
            <a:spLocks noGrp="1"/>
          </p:cNvSpPr>
          <p:nvPr>
            <p:ph type="title"/>
          </p:nvPr>
        </p:nvSpPr>
        <p:spPr>
          <a:xfrm>
            <a:off x="1049619" y="1586484"/>
            <a:ext cx="3828482" cy="3685032"/>
          </a:xfrm>
          <a:prstGeom prst="ellipse">
            <a:avLst/>
          </a:prstGeom>
          <a:solidFill>
            <a:schemeClr val="accent2"/>
          </a:solidFill>
          <a:ln>
            <a:noFill/>
          </a:ln>
        </p:spPr>
        <p:txBody>
          <a:bodyPr>
            <a:normAutofit/>
          </a:bodyPr>
          <a:lstStyle/>
          <a:p>
            <a:r>
              <a:rPr lang="en-PH" sz="3000" dirty="0">
                <a:solidFill>
                  <a:srgbClr val="FFFFFF"/>
                </a:solidFill>
              </a:rPr>
              <a:t>Neural </a:t>
            </a:r>
            <a:br>
              <a:rPr lang="en-PH" sz="3000" dirty="0">
                <a:solidFill>
                  <a:srgbClr val="FFFFFF"/>
                </a:solidFill>
              </a:rPr>
            </a:br>
            <a:r>
              <a:rPr lang="en-PH" sz="3000" dirty="0">
                <a:solidFill>
                  <a:srgbClr val="FFFFFF"/>
                </a:solidFill>
              </a:rPr>
              <a:t>networks</a:t>
            </a: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29B979-FFFF-12C1-8506-79F781C4E8F2}"/>
              </a:ext>
            </a:extLst>
          </p:cNvPr>
          <p:cNvSpPr>
            <a:spLocks noGrp="1"/>
          </p:cNvSpPr>
          <p:nvPr>
            <p:ph idx="1"/>
          </p:nvPr>
        </p:nvSpPr>
        <p:spPr>
          <a:xfrm>
            <a:off x="6096000" y="1444752"/>
            <a:ext cx="5001785" cy="3968496"/>
          </a:xfrm>
        </p:spPr>
        <p:txBody>
          <a:bodyPr anchor="ctr">
            <a:normAutofit/>
          </a:bodyPr>
          <a:lstStyle/>
          <a:p>
            <a:pPr marL="0" indent="0" algn="just">
              <a:buNone/>
            </a:pPr>
            <a:r>
              <a:rPr lang="en-PH" sz="2100" dirty="0">
                <a:solidFill>
                  <a:srgbClr val="404040"/>
                </a:solidFill>
                <a:latin typeface="Rockwell" panose="02060603020205020403" pitchFamily="18" charset="0"/>
              </a:rPr>
              <a:t>There are two kinds of learning in ANN: </a:t>
            </a:r>
            <a:r>
              <a:rPr lang="en-PH" sz="2100" b="1" dirty="0">
                <a:solidFill>
                  <a:srgbClr val="404040"/>
                </a:solidFill>
                <a:latin typeface="Rockwell" panose="02060603020205020403" pitchFamily="18" charset="0"/>
              </a:rPr>
              <a:t>Supervised Learning </a:t>
            </a:r>
            <a:r>
              <a:rPr lang="en-PH" sz="2100" dirty="0">
                <a:solidFill>
                  <a:srgbClr val="404040"/>
                </a:solidFill>
                <a:latin typeface="Rockwell" panose="02060603020205020403" pitchFamily="18" charset="0"/>
              </a:rPr>
              <a:t>and </a:t>
            </a:r>
            <a:r>
              <a:rPr lang="en-PH" sz="2100" b="1" dirty="0">
                <a:solidFill>
                  <a:srgbClr val="404040"/>
                </a:solidFill>
                <a:latin typeface="Rockwell" panose="02060603020205020403" pitchFamily="18" charset="0"/>
              </a:rPr>
              <a:t>Unsupervised Learning</a:t>
            </a:r>
            <a:r>
              <a:rPr lang="en-PH" sz="2100" dirty="0">
                <a:solidFill>
                  <a:srgbClr val="404040"/>
                </a:solidFill>
                <a:latin typeface="Rockwell" panose="02060603020205020403" pitchFamily="18" charset="0"/>
              </a:rPr>
              <a:t>. Supervised Learning is used when data set already includes the target output, unsupervised learning if otherwise. We used Supervised Learning in this study since data set includes target output which is </a:t>
            </a:r>
            <a:r>
              <a:rPr lang="en-PH" sz="2100" dirty="0">
                <a:solidFill>
                  <a:srgbClr val="FF0000"/>
                </a:solidFill>
                <a:latin typeface="Rockwell" panose="02060603020205020403" pitchFamily="18" charset="0"/>
              </a:rPr>
              <a:t>DMI</a:t>
            </a:r>
            <a:r>
              <a:rPr lang="en-PH" sz="2100" dirty="0">
                <a:solidFill>
                  <a:srgbClr val="404040"/>
                </a:solidFill>
                <a:latin typeface="Rockwell" panose="02060603020205020403" pitchFamily="18" charset="0"/>
              </a:rPr>
              <a:t> (Diabetes Mellitus Indicator).</a:t>
            </a:r>
          </a:p>
        </p:txBody>
      </p:sp>
    </p:spTree>
    <p:extLst>
      <p:ext uri="{BB962C8B-B14F-4D97-AF65-F5344CB8AC3E}">
        <p14:creationId xmlns:p14="http://schemas.microsoft.com/office/powerpoint/2010/main" val="25234659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34DC-0329-B031-77FF-ABCF68C413E0}"/>
              </a:ext>
            </a:extLst>
          </p:cNvPr>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r>
              <a:rPr lang="en-PH" sz="2200" cap="none" dirty="0">
                <a:solidFill>
                  <a:srgbClr val="FFFFFF"/>
                </a:solidFill>
                <a:latin typeface="Rockwell" panose="02060603020205020403" pitchFamily="18" charset="0"/>
              </a:rPr>
              <a:t>The number of hidden neurons was incremented to observe its effect in the fitting of data. With 10 input neurons, an output neuron and a hidden layer that increments with the number of hidden neurons, all connected by weights, the network structure looks like this:</a:t>
            </a:r>
          </a:p>
        </p:txBody>
      </p:sp>
      <p:sp>
        <p:nvSpPr>
          <p:cNvPr id="3" name="Content Placeholder 2">
            <a:extLst>
              <a:ext uri="{FF2B5EF4-FFF2-40B4-BE49-F238E27FC236}">
                <a16:creationId xmlns:a16="http://schemas.microsoft.com/office/drawing/2014/main" id="{93FF8926-6769-8C17-7FEE-BDFB67269ABF}"/>
              </a:ext>
            </a:extLst>
          </p:cNvPr>
          <p:cNvSpPr>
            <a:spLocks noGrp="1"/>
          </p:cNvSpPr>
          <p:nvPr>
            <p:ph idx="1"/>
          </p:nvPr>
        </p:nvSpPr>
        <p:spPr>
          <a:xfrm>
            <a:off x="6095999" y="1444752"/>
            <a:ext cx="4816392" cy="3968496"/>
          </a:xfrm>
        </p:spPr>
        <p:txBody>
          <a:bodyPr anchor="ctr">
            <a:normAutofit/>
          </a:bodyPr>
          <a:lstStyle/>
          <a:p>
            <a:endParaRPr lang="en-PH">
              <a:solidFill>
                <a:schemeClr val="tx1">
                  <a:lumMod val="75000"/>
                  <a:lumOff val="25000"/>
                </a:schemeClr>
              </a:solidFill>
            </a:endParaRPr>
          </a:p>
        </p:txBody>
      </p:sp>
      <p:pic>
        <p:nvPicPr>
          <p:cNvPr id="4" name="Picture 3">
            <a:extLst>
              <a:ext uri="{FF2B5EF4-FFF2-40B4-BE49-F238E27FC236}">
                <a16:creationId xmlns:a16="http://schemas.microsoft.com/office/drawing/2014/main" id="{6C08A8A9-3AF4-4C6B-7675-7B7D5ABA5A1A}"/>
              </a:ext>
            </a:extLst>
          </p:cNvPr>
          <p:cNvPicPr>
            <a:picLocks noChangeAspect="1"/>
          </p:cNvPicPr>
          <p:nvPr/>
        </p:nvPicPr>
        <p:blipFill>
          <a:blip r:embed="rId2" cstate="print"/>
          <a:stretch>
            <a:fillRect/>
          </a:stretch>
        </p:blipFill>
        <p:spPr>
          <a:xfrm>
            <a:off x="6341109" y="1483431"/>
            <a:ext cx="4326171" cy="3891137"/>
          </a:xfrm>
          <a:prstGeom prst="rect">
            <a:avLst/>
          </a:prstGeom>
        </p:spPr>
      </p:pic>
    </p:spTree>
    <p:extLst>
      <p:ext uri="{BB962C8B-B14F-4D97-AF65-F5344CB8AC3E}">
        <p14:creationId xmlns:p14="http://schemas.microsoft.com/office/powerpoint/2010/main" val="37483466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BC8BC2-676D-4751-1FD0-57EBD1410E70}"/>
              </a:ext>
            </a:extLst>
          </p:cNvPr>
          <p:cNvSpPr>
            <a:spLocks noGrp="1"/>
          </p:cNvSpPr>
          <p:nvPr>
            <p:ph type="title"/>
          </p:nvPr>
        </p:nvSpPr>
        <p:spPr>
          <a:xfrm>
            <a:off x="7670245" y="2564978"/>
            <a:ext cx="4420616" cy="1692390"/>
          </a:xfrm>
          <a:noFill/>
          <a:ln>
            <a:solidFill>
              <a:schemeClr val="bg1"/>
            </a:solidFill>
          </a:ln>
        </p:spPr>
        <p:txBody>
          <a:bodyPr wrap="square">
            <a:normAutofit/>
          </a:bodyPr>
          <a:lstStyle/>
          <a:p>
            <a:endParaRPr lang="en-PH" dirty="0">
              <a:solidFill>
                <a:schemeClr val="bg1"/>
              </a:solidFill>
            </a:endParaRPr>
          </a:p>
        </p:txBody>
      </p:sp>
      <p:pic>
        <p:nvPicPr>
          <p:cNvPr id="4" name="Picture 3">
            <a:extLst>
              <a:ext uri="{FF2B5EF4-FFF2-40B4-BE49-F238E27FC236}">
                <a16:creationId xmlns:a16="http://schemas.microsoft.com/office/drawing/2014/main" id="{82701A78-FC70-607C-696B-3FD3D8A97C2B}"/>
              </a:ext>
            </a:extLst>
          </p:cNvPr>
          <p:cNvPicPr>
            <a:picLocks noChangeAspect="1"/>
          </p:cNvPicPr>
          <p:nvPr/>
        </p:nvPicPr>
        <p:blipFill>
          <a:blip r:embed="rId2" cstate="print"/>
          <a:stretch>
            <a:fillRect/>
          </a:stretch>
        </p:blipFill>
        <p:spPr>
          <a:xfrm>
            <a:off x="967934" y="1099287"/>
            <a:ext cx="5521358" cy="4659426"/>
          </a:xfrm>
          <a:prstGeom prst="rect">
            <a:avLst/>
          </a:prstGeom>
        </p:spPr>
      </p:pic>
      <p:sp>
        <p:nvSpPr>
          <p:cNvPr id="3" name="Content Placeholder 2">
            <a:extLst>
              <a:ext uri="{FF2B5EF4-FFF2-40B4-BE49-F238E27FC236}">
                <a16:creationId xmlns:a16="http://schemas.microsoft.com/office/drawing/2014/main" id="{CDE61B68-F0C6-3EFF-67EF-78F5D4316370}"/>
              </a:ext>
            </a:extLst>
          </p:cNvPr>
          <p:cNvSpPr>
            <a:spLocks noGrp="1"/>
          </p:cNvSpPr>
          <p:nvPr>
            <p:ph idx="1"/>
          </p:nvPr>
        </p:nvSpPr>
        <p:spPr>
          <a:xfrm>
            <a:off x="7537704" y="2664542"/>
            <a:ext cx="4420616" cy="3389124"/>
          </a:xfrm>
        </p:spPr>
        <p:txBody>
          <a:bodyPr>
            <a:normAutofit/>
          </a:bodyPr>
          <a:lstStyle/>
          <a:p>
            <a:pPr algn="just"/>
            <a:r>
              <a:rPr lang="en-PH" sz="2200" dirty="0">
                <a:solidFill>
                  <a:schemeClr val="bg1"/>
                </a:solidFill>
                <a:latin typeface="Rockwell" panose="02060603020205020403" pitchFamily="18" charset="0"/>
              </a:rPr>
              <a:t>Two implementations were made – one which we manually coded and the other one using the </a:t>
            </a:r>
            <a:r>
              <a:rPr lang="en-PH" sz="2200" dirty="0" err="1">
                <a:solidFill>
                  <a:schemeClr val="bg1"/>
                </a:solidFill>
                <a:latin typeface="Rockwell" panose="02060603020205020403" pitchFamily="18" charset="0"/>
              </a:rPr>
              <a:t>NeuroShell</a:t>
            </a:r>
            <a:r>
              <a:rPr lang="en-PH" sz="2200" dirty="0">
                <a:solidFill>
                  <a:schemeClr val="bg1"/>
                </a:solidFill>
                <a:latin typeface="Rockwell" panose="02060603020205020403" pitchFamily="18" charset="0"/>
              </a:rPr>
              <a:t> software. </a:t>
            </a:r>
          </a:p>
        </p:txBody>
      </p:sp>
    </p:spTree>
    <p:extLst>
      <p:ext uri="{BB962C8B-B14F-4D97-AF65-F5344CB8AC3E}">
        <p14:creationId xmlns:p14="http://schemas.microsoft.com/office/powerpoint/2010/main" val="12302040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BC49C-432C-8B09-E847-E439BDDA7C0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PH">
                <a:solidFill>
                  <a:srgbClr val="FFFFFF"/>
                </a:solidFill>
              </a:rPr>
              <a:t>Bayesian Networks</a:t>
            </a:r>
          </a:p>
        </p:txBody>
      </p:sp>
      <p:sp>
        <p:nvSpPr>
          <p:cNvPr id="3" name="Content Placeholder 2">
            <a:extLst>
              <a:ext uri="{FF2B5EF4-FFF2-40B4-BE49-F238E27FC236}">
                <a16:creationId xmlns:a16="http://schemas.microsoft.com/office/drawing/2014/main" id="{ECDE3DD5-6606-D9F5-5099-561024C234FF}"/>
              </a:ext>
            </a:extLst>
          </p:cNvPr>
          <p:cNvSpPr>
            <a:spLocks noGrp="1"/>
          </p:cNvSpPr>
          <p:nvPr>
            <p:ph idx="1"/>
          </p:nvPr>
        </p:nvSpPr>
        <p:spPr>
          <a:xfrm>
            <a:off x="5232805" y="706120"/>
            <a:ext cx="6512559" cy="5445760"/>
          </a:xfrm>
        </p:spPr>
        <p:txBody>
          <a:bodyPr anchor="ctr">
            <a:normAutofit/>
          </a:bodyPr>
          <a:lstStyle/>
          <a:p>
            <a:pPr marL="0" indent="0" algn="just">
              <a:buNone/>
            </a:pPr>
            <a:r>
              <a:rPr lang="en-US" sz="2200" dirty="0">
                <a:effectLst/>
                <a:latin typeface="Rockwell" panose="02060603020205020403" pitchFamily="18" charset="0"/>
                <a:ea typeface="Calibri" panose="020F0502020204030204" pitchFamily="34" charset="0"/>
                <a:cs typeface="Times New Roman" panose="02020603050405020304" pitchFamily="18" charset="0"/>
              </a:rPr>
              <a:t>Bayesian networks (BN), also known as Belief Networks, belong to the Probabilistic Graphical Models (GM) represented by Directed Acyclic Graph (DAG) of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G = (V;A),</a:t>
            </a:r>
            <a:r>
              <a:rPr lang="en-US" sz="2200" dirty="0">
                <a:effectLst/>
                <a:latin typeface="Rockwell" panose="02060603020205020403" pitchFamily="18" charset="0"/>
                <a:ea typeface="Calibri" panose="020F0502020204030204" pitchFamily="34" charset="0"/>
                <a:cs typeface="Times New Roman" panose="02020603050405020304" pitchFamily="18" charset="0"/>
              </a:rPr>
              <a:t> where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V</a:t>
            </a:r>
            <a:r>
              <a:rPr lang="en-US" sz="2200" dirty="0">
                <a:effectLst/>
                <a:latin typeface="Rockwell" panose="02060603020205020403" pitchFamily="18" charset="0"/>
                <a:ea typeface="Calibri" panose="020F0502020204030204" pitchFamily="34" charset="0"/>
                <a:cs typeface="Times New Roman" panose="02020603050405020304" pitchFamily="18" charset="0"/>
              </a:rPr>
              <a:t> is the node and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A</a:t>
            </a:r>
            <a:r>
              <a:rPr lang="en-US" sz="2200" dirty="0">
                <a:effectLst/>
                <a:latin typeface="Rockwell" panose="02060603020205020403" pitchFamily="18" charset="0"/>
                <a:ea typeface="Calibri" panose="020F0502020204030204" pitchFamily="34" charset="0"/>
                <a:cs typeface="Times New Roman" panose="02020603050405020304" pitchFamily="18" charset="0"/>
              </a:rPr>
              <a:t> is the arc [7]. For example, node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X</a:t>
            </a:r>
            <a:r>
              <a:rPr lang="en-US" sz="2200" dirty="0">
                <a:effectLst/>
                <a:latin typeface="Rockwell" panose="02060603020205020403" pitchFamily="18" charset="0"/>
                <a:ea typeface="Calibri" panose="020F0502020204030204" pitchFamily="34" charset="0"/>
                <a:cs typeface="Times New Roman" panose="02020603050405020304" pitchFamily="18" charset="0"/>
              </a:rPr>
              <a:t> with an arrow going to node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Y</a:t>
            </a:r>
            <a:r>
              <a:rPr lang="en-US" sz="2200" dirty="0">
                <a:effectLst/>
                <a:latin typeface="Rockwell" panose="02060603020205020403" pitchFamily="18" charset="0"/>
                <a:ea typeface="Calibri" panose="020F0502020204030204" pitchFamily="34" charset="0"/>
                <a:cs typeface="Times New Roman" panose="02020603050405020304" pitchFamily="18" charset="0"/>
              </a:rPr>
              <a:t> indicates that node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Y</a:t>
            </a:r>
            <a:r>
              <a:rPr lang="en-US" sz="2200" dirty="0">
                <a:effectLst/>
                <a:latin typeface="Rockwell" panose="02060603020205020403" pitchFamily="18" charset="0"/>
                <a:ea typeface="Calibri" panose="020F0502020204030204" pitchFamily="34" charset="0"/>
                <a:cs typeface="Times New Roman" panose="02020603050405020304" pitchFamily="18" charset="0"/>
              </a:rPr>
              <a:t> depends on the value of node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X</a:t>
            </a:r>
            <a:r>
              <a:rPr lang="en-US" sz="2200" dirty="0">
                <a:effectLst/>
                <a:latin typeface="Rockwell" panose="02060603020205020403" pitchFamily="18" charset="0"/>
                <a:ea typeface="Calibri" panose="020F0502020204030204" pitchFamily="34" charset="0"/>
                <a:cs typeface="Times New Roman" panose="02020603050405020304" pitchFamily="18" charset="0"/>
              </a:rPr>
              <a:t>, making node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X</a:t>
            </a:r>
            <a:r>
              <a:rPr lang="en-US" sz="2200" dirty="0">
                <a:effectLst/>
                <a:latin typeface="Rockwell" panose="02060603020205020403" pitchFamily="18" charset="0"/>
                <a:ea typeface="Calibri" panose="020F0502020204030204" pitchFamily="34" charset="0"/>
                <a:cs typeface="Times New Roman" panose="02020603050405020304" pitchFamily="18" charset="0"/>
              </a:rPr>
              <a:t> as the parent and node </a:t>
            </a:r>
            <a:r>
              <a:rPr lang="en-US" sz="2200" i="1" dirty="0">
                <a:effectLst/>
                <a:latin typeface="Rockwell" panose="02060603020205020403" pitchFamily="18" charset="0"/>
                <a:ea typeface="Calibri" panose="020F0502020204030204" pitchFamily="34" charset="0"/>
                <a:cs typeface="Times New Roman" panose="02020603050405020304" pitchFamily="18" charset="0"/>
              </a:rPr>
              <a:t>Y</a:t>
            </a:r>
            <a:r>
              <a:rPr lang="en-US" sz="2200" dirty="0">
                <a:effectLst/>
                <a:latin typeface="Rockwell" panose="02060603020205020403" pitchFamily="18" charset="0"/>
                <a:ea typeface="Calibri" panose="020F0502020204030204" pitchFamily="34" charset="0"/>
                <a:cs typeface="Times New Roman" panose="02020603050405020304" pitchFamily="18" charset="0"/>
              </a:rPr>
              <a:t> as the child. A node is made to represent the variables while the edges (arcs) drawn connecting the nodes serve as the probabilistic dependencies of one variable to another.</a:t>
            </a:r>
            <a:endParaRPr lang="en-PH" sz="2200" dirty="0">
              <a:latin typeface="Rockwell" panose="02060603020205020403" pitchFamily="18" charset="0"/>
            </a:endParaRPr>
          </a:p>
        </p:txBody>
      </p:sp>
    </p:spTree>
    <p:extLst>
      <p:ext uri="{BB962C8B-B14F-4D97-AF65-F5344CB8AC3E}">
        <p14:creationId xmlns:p14="http://schemas.microsoft.com/office/powerpoint/2010/main" val="1609024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C6ED3-A864-9A9C-8F45-EEE1DFB6BC47}"/>
              </a:ext>
            </a:extLst>
          </p:cNvPr>
          <p:cNvSpPr>
            <a:spLocks noGrp="1"/>
          </p:cNvSpPr>
          <p:nvPr>
            <p:ph type="title"/>
          </p:nvPr>
        </p:nvSpPr>
        <p:spPr>
          <a:xfrm>
            <a:off x="304800" y="953730"/>
            <a:ext cx="5466080" cy="4947520"/>
          </a:xfrm>
          <a:solidFill>
            <a:srgbClr val="FFFFFF"/>
          </a:solidFill>
          <a:ln>
            <a:solidFill>
              <a:srgbClr val="404040"/>
            </a:solidFill>
          </a:ln>
        </p:spPr>
        <p:txBody>
          <a:bodyPr>
            <a:normAutofit/>
          </a:bodyPr>
          <a:lstStyle/>
          <a:p>
            <a:endParaRPr lang="en-PH" dirty="0"/>
          </a:p>
        </p:txBody>
      </p:sp>
      <p:sp>
        <p:nvSpPr>
          <p:cNvPr id="3" name="Content Placeholder 2">
            <a:extLst>
              <a:ext uri="{FF2B5EF4-FFF2-40B4-BE49-F238E27FC236}">
                <a16:creationId xmlns:a16="http://schemas.microsoft.com/office/drawing/2014/main" id="{120214D9-9AF9-C24C-36C3-795A2B722DD9}"/>
              </a:ext>
            </a:extLst>
          </p:cNvPr>
          <p:cNvSpPr>
            <a:spLocks noGrp="1"/>
          </p:cNvSpPr>
          <p:nvPr>
            <p:ph idx="1"/>
          </p:nvPr>
        </p:nvSpPr>
        <p:spPr>
          <a:xfrm>
            <a:off x="304800" y="1479436"/>
            <a:ext cx="5282444" cy="3266793"/>
          </a:xfrm>
        </p:spPr>
        <p:txBody>
          <a:bodyPr>
            <a:noAutofit/>
          </a:bodyPr>
          <a:lstStyle/>
          <a:p>
            <a:pPr marL="0" indent="0" algn="ctr">
              <a:lnSpc>
                <a:spcPct val="90000"/>
              </a:lnSpc>
              <a:buNone/>
            </a:pPr>
            <a:r>
              <a:rPr lang="en-US" sz="2000"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We used </a:t>
            </a:r>
            <a:r>
              <a:rPr lang="en-US" sz="2000" b="1"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Genie</a:t>
            </a:r>
            <a:r>
              <a:rPr lang="en-US" sz="2000" dirty="0">
                <a:solidFill>
                  <a:schemeClr val="tx1"/>
                </a:solidFill>
                <a:effectLst/>
                <a:latin typeface="Rockwell" panose="02060603020205020403" pitchFamily="18" charset="0"/>
                <a:ea typeface="Times New Roman" panose="02020603050405020304" pitchFamily="18" charset="0"/>
                <a:cs typeface="Times New Roman" panose="02020603050405020304" pitchFamily="18" charset="0"/>
              </a:rPr>
              <a:t>, user friendly software for determining graphical decision theoretic models to determine the Direct Acyclic Graph (DAG). Continuous values like Weight, Height, BMI, etc. were discretized first while discrete values like Gender, Allergy and Smoking Status remained the same. Users are free to set the parameters such as Background knowledge, Max Parent Count, Iterations, Seed, Max Time and many more. Also, this software allows computation of the probability of the occurrence of a state given different states directly/indirectly affecting it.</a:t>
            </a:r>
            <a:endParaRPr lang="en-PH" sz="2000" dirty="0">
              <a:solidFill>
                <a:schemeClr val="tx1"/>
              </a:solidFill>
              <a:effectLst/>
              <a:latin typeface="Rockwell" panose="02060603020205020403" pitchFamily="18" charset="0"/>
              <a:ea typeface="Calibri" panose="020F0502020204030204" pitchFamily="34" charset="0"/>
              <a:cs typeface="Times New Roman" panose="02020603050405020304" pitchFamily="18" charset="0"/>
            </a:endParaRPr>
          </a:p>
          <a:p>
            <a:pPr algn="ctr">
              <a:lnSpc>
                <a:spcPct val="90000"/>
              </a:lnSpc>
            </a:pPr>
            <a:endParaRPr lang="en-PH" sz="2000" dirty="0">
              <a:solidFill>
                <a:schemeClr val="tx1"/>
              </a:solidFill>
              <a:latin typeface="Rockwell" panose="02060603020205020403" pitchFamily="18" charset="0"/>
            </a:endParaRPr>
          </a:p>
        </p:txBody>
      </p:sp>
      <p:sp>
        <p:nvSpPr>
          <p:cNvPr id="11" name="Rectangle 1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441747-4DD3-159B-4624-D583B8A22246}"/>
              </a:ext>
            </a:extLst>
          </p:cNvPr>
          <p:cNvPicPr>
            <a:picLocks noChangeAspect="1"/>
          </p:cNvPicPr>
          <p:nvPr/>
        </p:nvPicPr>
        <p:blipFill rotWithShape="1">
          <a:blip r:embed="rId2" cstate="print"/>
          <a:srcRect l="24855" r="26893" b="1"/>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1272496533"/>
      </p:ext>
    </p:extLst>
  </p:cSld>
  <p:clrMapOvr>
    <a:masterClrMapping/>
  </p:clrMapOvr>
  <p:transition spd="slow">
    <p:cover/>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194</TotalTime>
  <Words>1541</Words>
  <Application>Microsoft Office PowerPoint</Application>
  <PresentationFormat>Widescreen</PresentationFormat>
  <Paragraphs>39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 Math</vt:lpstr>
      <vt:lpstr>Gill Sans MT</vt:lpstr>
      <vt:lpstr>Rockwell</vt:lpstr>
      <vt:lpstr>Parcel</vt:lpstr>
      <vt:lpstr>A Practical comparison among Neural networks, Bayesian networks and collaborative filtering in classifying diabetes mellitus patients</vt:lpstr>
      <vt:lpstr>PowerPoint Presentation</vt:lpstr>
      <vt:lpstr>Significance of  the study</vt:lpstr>
      <vt:lpstr>Methodology</vt:lpstr>
      <vt:lpstr>Neural  networks</vt:lpstr>
      <vt:lpstr>The number of hidden neurons was incremented to observe its effect in the fitting of data. With 10 input neurons, an output neuron and a hidden layer that increments with the number of hidden neurons, all connected by weights, the network structure looks like this:</vt:lpstr>
      <vt:lpstr>PowerPoint Presentation</vt:lpstr>
      <vt:lpstr>Bayesian Networks</vt:lpstr>
      <vt:lpstr>PowerPoint Presentation</vt:lpstr>
      <vt:lpstr>Collaborative filtering</vt:lpstr>
      <vt:lpstr>PowerPoint Presentation</vt:lpstr>
      <vt:lpstr>ROC CURVE</vt:lpstr>
      <vt:lpstr>PowerPoint Presentation</vt:lpstr>
      <vt:lpstr>Results and Discussion</vt:lpstr>
      <vt:lpstr>Neural networks</vt:lpstr>
      <vt:lpstr>PowerPoint Presentation</vt:lpstr>
      <vt:lpstr>Neural networks</vt:lpstr>
      <vt:lpstr>PowerPoint Presentation</vt:lpstr>
      <vt:lpstr>PowerPoint Presentation</vt:lpstr>
      <vt:lpstr>BAYESIAN NETWORKS</vt:lpstr>
      <vt:lpstr>PowerPoint Presentation</vt:lpstr>
      <vt:lpstr>Collaborative filtering</vt:lpstr>
      <vt:lpstr>Comparison of all algorithms</vt:lpstr>
      <vt:lpstr>PowerPoint Presentation</vt:lpstr>
      <vt:lpstr>PowerPoint Presentation</vt:lpstr>
      <vt:lpstr>CONCLUSION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Practical comparison among Neural networks, Bayesian networks and collaborative filtering in classifying diabetes mellitus patients</dc:title>
  <dc:creator>Rachelle Bondad</dc:creator>
  <cp:lastModifiedBy>Rachelle Bondad</cp:lastModifiedBy>
  <cp:revision>50</cp:revision>
  <dcterms:created xsi:type="dcterms:W3CDTF">2023-02-08T04:21:00Z</dcterms:created>
  <dcterms:modified xsi:type="dcterms:W3CDTF">2023-02-08T07:52:18Z</dcterms:modified>
</cp:coreProperties>
</file>